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77" r:id="rId3"/>
    <p:sldId id="543" r:id="rId4"/>
    <p:sldId id="544" r:id="rId5"/>
    <p:sldId id="545" r:id="rId6"/>
    <p:sldId id="546" r:id="rId7"/>
    <p:sldId id="547" r:id="rId8"/>
    <p:sldId id="552" r:id="rId9"/>
    <p:sldId id="553" r:id="rId10"/>
    <p:sldId id="554" r:id="rId11"/>
    <p:sldId id="555" r:id="rId12"/>
    <p:sldId id="559" r:id="rId13"/>
    <p:sldId id="560" r:id="rId14"/>
    <p:sldId id="561" r:id="rId15"/>
    <p:sldId id="566" r:id="rId16"/>
    <p:sldId id="567" r:id="rId17"/>
    <p:sldId id="568" r:id="rId18"/>
    <p:sldId id="569" r:id="rId19"/>
    <p:sldId id="570" r:id="rId20"/>
    <p:sldId id="548" r:id="rId21"/>
    <p:sldId id="549" r:id="rId22"/>
    <p:sldId id="550" r:id="rId23"/>
    <p:sldId id="551" r:id="rId24"/>
    <p:sldId id="563" r:id="rId25"/>
    <p:sldId id="564" r:id="rId26"/>
    <p:sldId id="556" r:id="rId27"/>
    <p:sldId id="557" r:id="rId28"/>
    <p:sldId id="558" r:id="rId29"/>
    <p:sldId id="573" r:id="rId30"/>
    <p:sldId id="575" r:id="rId31"/>
    <p:sldId id="572" r:id="rId32"/>
    <p:sldId id="576" r:id="rId33"/>
    <p:sldId id="577" r:id="rId34"/>
  </p:sldIdLst>
  <p:sldSz cx="9144000" cy="6858000" type="letter"/>
  <p:notesSz cx="6954838" cy="93091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CCFF"/>
    <a:srgbClr val="CC3300"/>
    <a:srgbClr val="CC0099"/>
    <a:srgbClr val="FFCC00"/>
    <a:srgbClr val="FFFF99"/>
    <a:srgbClr val="00FF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>
      <p:cViewPr varScale="1">
        <p:scale>
          <a:sx n="113" d="100"/>
          <a:sy n="113" d="100"/>
        </p:scale>
        <p:origin x="15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B600A2-75B3-4E06-9E78-F8CA5E9C631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791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46E268-886A-4EA5-A5F0-2F503346A00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57771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0C3C01F-13D2-441A-AB04-643023192DFB}" type="slidenum">
              <a:rPr lang="tr-TR" altLang="tr-TR" smtClean="0">
                <a:solidFill>
                  <a:schemeClr val="tx1"/>
                </a:solidFill>
              </a:rPr>
              <a:pPr/>
              <a:t>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8675" cy="3478213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19600"/>
            <a:ext cx="5105400" cy="4189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11781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CFEE6-A0BB-4555-9020-DA56FA0DABB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8175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78764-6F1F-4705-8019-5ED51B75CA2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8403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AA4E-6C2C-4C20-863B-F27B2E37B4E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306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3998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F1856-2893-40ED-B402-30DE4200322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5819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0FF74-9E56-4386-93AF-AD512A74760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4448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822D-11C8-4868-B43A-EA2CB46F7FF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6690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ACFE-150A-4935-BA56-96C19EECB9C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0854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B034-32FD-44A0-90D9-43020D7474F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9509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FB4D-6DB2-429E-8FD4-0AC9BAED348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6370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75F7-7280-432B-98C5-A5367D31F3E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7000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8870F-56F7-4F69-9B0C-BF425304CF4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3531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9C55BC-A9B0-4724-891C-DDAA64FA72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dirty="0" smtClean="0"/>
              <a:t>Statistical Data Analysis</a:t>
            </a:r>
            <a:endParaRPr lang="en-US" altLang="tr-TR" dirty="0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altLang="tr-TR" dirty="0" smtClean="0"/>
          </a:p>
          <a:p>
            <a:pPr algn="ctr" eaLnBrk="1" hangingPunct="1">
              <a:buFontTx/>
              <a:buNone/>
            </a:pPr>
            <a:r>
              <a:rPr lang="tr-TR" altLang="tr-TR" dirty="0" smtClean="0"/>
              <a:t>Prof. </a:t>
            </a:r>
            <a:r>
              <a:rPr lang="en-US" altLang="tr-TR" dirty="0" smtClean="0"/>
              <a:t>Dr. </a:t>
            </a:r>
            <a:r>
              <a:rPr lang="tr-TR" altLang="tr-TR" dirty="0" smtClean="0"/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dirty="0" smtClean="0"/>
          </a:p>
          <a:p>
            <a:pPr algn="ctr">
              <a:buFontTx/>
              <a:buNone/>
            </a:pPr>
            <a:r>
              <a:rPr lang="tr-TR" altLang="tr-TR" dirty="0" err="1" smtClean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smtClean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smtClean="0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smtClean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www.yildiz</a:t>
            </a:r>
            <a:r>
              <a:rPr lang="tr-TR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C8971CE-6AC5-4565-A734-48DCE5EA97E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r>
              <a:rPr lang="tr-TR" dirty="0" smtClean="0"/>
              <a:t> 4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large drug company has 100 potential new prescription drugs under clinical test.</a:t>
            </a:r>
          </a:p>
          <a:p>
            <a:r>
              <a:rPr lang="en-US" dirty="0"/>
              <a:t>About 20% of all drugs that reach this stage are eventually licensed for sale. </a:t>
            </a:r>
            <a:endParaRPr lang="tr-TR" dirty="0" smtClean="0"/>
          </a:p>
          <a:p>
            <a:r>
              <a:rPr lang="en-US" dirty="0" smtClean="0"/>
              <a:t>What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probability that at least 15 of the 100 drugs are eventually licensed? </a:t>
            </a:r>
            <a:endParaRPr lang="tr-TR" dirty="0" smtClean="0"/>
          </a:p>
          <a:p>
            <a:pPr lvl="1"/>
            <a:r>
              <a:rPr lang="en-US" dirty="0" smtClean="0"/>
              <a:t>Assume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the binomial assumptions are satisfied, and use a normal approximation </a:t>
            </a:r>
            <a:r>
              <a:rPr lang="en-US" dirty="0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continuity</a:t>
            </a:r>
            <a:r>
              <a:rPr lang="tr-TR" dirty="0" smtClean="0"/>
              <a:t> </a:t>
            </a:r>
            <a:r>
              <a:rPr lang="tr-TR" dirty="0" err="1"/>
              <a:t>correction</a:t>
            </a:r>
            <a:r>
              <a:rPr lang="tr-T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932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Answer</a:t>
            </a:r>
            <a:r>
              <a:rPr lang="tr-TR" dirty="0" smtClean="0"/>
              <a:t> 4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mean of </a:t>
            </a:r>
            <a:r>
              <a:rPr lang="en-US" sz="2800" i="1" dirty="0"/>
              <a:t>y </a:t>
            </a:r>
            <a:endParaRPr lang="tr-TR" sz="2800" i="1" dirty="0" smtClean="0"/>
          </a:p>
          <a:p>
            <a:pPr marL="457200" lvl="1" indent="0">
              <a:buNone/>
            </a:pP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l-GR" i="1" dirty="0" smtClean="0">
                <a:solidFill>
                  <a:srgbClr val="FF0000"/>
                </a:solidFill>
              </a:rPr>
              <a:t>μ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l-GR" i="1" dirty="0">
                <a:solidFill>
                  <a:srgbClr val="FF0000"/>
                </a:solidFill>
              </a:rPr>
              <a:t>θ </a:t>
            </a:r>
            <a:r>
              <a:rPr lang="tr-TR" i="1" dirty="0" smtClean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100×</a:t>
            </a:r>
            <a:r>
              <a:rPr lang="tr-TR" dirty="0" smtClean="0"/>
              <a:t>0</a:t>
            </a:r>
            <a:r>
              <a:rPr lang="en-US" dirty="0" smtClean="0"/>
              <a:t>.2</a:t>
            </a:r>
            <a:r>
              <a:rPr lang="tr-TR" dirty="0" smtClean="0"/>
              <a:t> = </a:t>
            </a:r>
            <a:r>
              <a:rPr lang="en-US" dirty="0" smtClean="0"/>
              <a:t>20</a:t>
            </a:r>
            <a:endParaRPr lang="tr-TR" dirty="0" smtClean="0"/>
          </a:p>
          <a:p>
            <a:r>
              <a:rPr lang="tr-TR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standard deviation </a:t>
            </a:r>
            <a:endParaRPr lang="tr-TR" sz="2800" dirty="0" smtClean="0"/>
          </a:p>
          <a:p>
            <a:pPr marL="457200" lvl="1" indent="0">
              <a:buNone/>
            </a:pPr>
            <a:r>
              <a:rPr lang="tr-TR" dirty="0"/>
              <a:t>	</a:t>
            </a:r>
            <a:r>
              <a:rPr lang="el-GR" i="1" dirty="0" smtClean="0"/>
              <a:t>σ</a:t>
            </a:r>
            <a:r>
              <a:rPr lang="el-GR" dirty="0" smtClean="0"/>
              <a:t> </a:t>
            </a:r>
            <a:r>
              <a:rPr lang="el-GR" dirty="0"/>
              <a:t>= </a:t>
            </a:r>
            <a:r>
              <a:rPr lang="tr-TR" dirty="0" err="1" smtClean="0"/>
              <a:t>sqrt</a:t>
            </a:r>
            <a:r>
              <a:rPr lang="tr-TR" dirty="0" smtClean="0"/>
              <a:t>(</a:t>
            </a:r>
            <a:r>
              <a:rPr lang="en-US" i="1" dirty="0" smtClean="0"/>
              <a:t>n</a:t>
            </a:r>
            <a:r>
              <a:rPr lang="el-GR" i="1" dirty="0"/>
              <a:t>θ</a:t>
            </a:r>
            <a:r>
              <a:rPr lang="el-GR" dirty="0"/>
              <a:t>(1 − </a:t>
            </a:r>
            <a:r>
              <a:rPr lang="el-GR" i="1" dirty="0"/>
              <a:t>θ</a:t>
            </a:r>
            <a:r>
              <a:rPr lang="el-GR" dirty="0" smtClean="0"/>
              <a:t>)</a:t>
            </a:r>
            <a:r>
              <a:rPr lang="tr-TR" dirty="0" smtClean="0"/>
              <a:t>) =</a:t>
            </a:r>
            <a:r>
              <a:rPr lang="tr-TR" dirty="0"/>
              <a:t> </a:t>
            </a:r>
            <a:r>
              <a:rPr lang="tr-TR" dirty="0" err="1" smtClean="0"/>
              <a:t>sqrt</a:t>
            </a:r>
            <a:r>
              <a:rPr lang="tr-TR" dirty="0" smtClean="0"/>
              <a:t>(</a:t>
            </a:r>
            <a:r>
              <a:rPr lang="en-US" dirty="0"/>
              <a:t>100×</a:t>
            </a:r>
            <a:r>
              <a:rPr lang="tr-TR" dirty="0"/>
              <a:t>0</a:t>
            </a:r>
            <a:r>
              <a:rPr lang="en-US" dirty="0" smtClean="0"/>
              <a:t>.2</a:t>
            </a:r>
            <a:r>
              <a:rPr lang="en-US" dirty="0"/>
              <a:t>× </a:t>
            </a:r>
            <a:r>
              <a:rPr lang="el-GR" dirty="0" smtClean="0"/>
              <a:t>(1 </a:t>
            </a:r>
            <a:r>
              <a:rPr lang="el-GR" dirty="0"/>
              <a:t>− </a:t>
            </a:r>
            <a:r>
              <a:rPr lang="tr-TR" dirty="0"/>
              <a:t>0</a:t>
            </a:r>
            <a:r>
              <a:rPr lang="en-US" dirty="0"/>
              <a:t>.2</a:t>
            </a:r>
            <a:r>
              <a:rPr lang="tr-TR" dirty="0"/>
              <a:t> </a:t>
            </a:r>
            <a:r>
              <a:rPr lang="el-GR" dirty="0" smtClean="0"/>
              <a:t>)</a:t>
            </a:r>
            <a:r>
              <a:rPr lang="tr-TR" dirty="0" smtClean="0"/>
              <a:t>) = 4</a:t>
            </a:r>
          </a:p>
          <a:p>
            <a:pPr marL="342900" lvl="1" indent="-342900">
              <a:buChar char="•"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The desired probability is that 15 or more drugs are approved.</a:t>
            </a:r>
          </a:p>
          <a:p>
            <a:pPr marL="342900" lvl="1" indent="-342900">
              <a:buChar char="•"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Because </a:t>
            </a:r>
            <a:r>
              <a:rPr lang="en-US" i="1" dirty="0">
                <a:solidFill>
                  <a:schemeClr val="tx1"/>
                </a:solidFill>
                <a:ea typeface="+mn-ea"/>
                <a:cs typeface="+mn-cs"/>
              </a:rPr>
              <a:t>y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tr-TR" dirty="0">
                <a:solidFill>
                  <a:schemeClr val="tx1"/>
                </a:solidFill>
                <a:ea typeface="+mn-ea"/>
                <a:cs typeface="+mn-cs"/>
              </a:rPr>
              <a:t>=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15 is included, the </a:t>
            </a:r>
            <a:r>
              <a:rPr lang="en-US" dirty="0">
                <a:solidFill>
                  <a:schemeClr val="accent1"/>
                </a:solidFill>
                <a:ea typeface="+mn-ea"/>
                <a:cs typeface="+mn-cs"/>
              </a:rPr>
              <a:t>continuity correction 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is to take the event as </a:t>
            </a:r>
            <a:r>
              <a:rPr lang="en-US" i="1" dirty="0">
                <a:solidFill>
                  <a:schemeClr val="tx1"/>
                </a:solidFill>
                <a:ea typeface="+mn-ea"/>
                <a:cs typeface="+mn-cs"/>
              </a:rPr>
              <a:t>y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greater</a:t>
            </a:r>
            <a:r>
              <a:rPr lang="tr-TR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than 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or equal to 14.5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tr-TR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79" y="5085184"/>
            <a:ext cx="7827085" cy="10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Continuity</a:t>
            </a:r>
            <a:r>
              <a:rPr lang="tr-TR" dirty="0"/>
              <a:t> </a:t>
            </a:r>
            <a:r>
              <a:rPr lang="tr-TR" dirty="0" err="1"/>
              <a:t>Correction</a:t>
            </a:r>
            <a:r>
              <a:rPr lang="tr-TR" dirty="0"/>
              <a:t> </a:t>
            </a:r>
            <a:r>
              <a:rPr lang="tr-TR" dirty="0" err="1"/>
              <a:t>Factor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used when </a:t>
            </a:r>
            <a:r>
              <a:rPr lang="en-US" dirty="0" smtClean="0"/>
              <a:t>a </a:t>
            </a:r>
            <a:r>
              <a:rPr lang="en-US" dirty="0">
                <a:solidFill>
                  <a:schemeClr val="accent1"/>
                </a:solidFill>
              </a:rPr>
              <a:t>continuous probability distribution</a:t>
            </a:r>
            <a:r>
              <a:rPr lang="en-US" dirty="0"/>
              <a:t> </a:t>
            </a:r>
            <a:r>
              <a:rPr lang="tr-TR" dirty="0" smtClean="0"/>
              <a:t>is</a:t>
            </a:r>
            <a:r>
              <a:rPr lang="en-US" dirty="0" smtClean="0"/>
              <a:t> use</a:t>
            </a:r>
            <a:r>
              <a:rPr lang="tr-TR" dirty="0" smtClean="0"/>
              <a:t>d</a:t>
            </a:r>
            <a:r>
              <a:rPr lang="en-US" dirty="0" smtClean="0"/>
              <a:t> to </a:t>
            </a:r>
            <a:r>
              <a:rPr lang="en-US" dirty="0"/>
              <a:t>approximate a </a:t>
            </a:r>
            <a:r>
              <a:rPr lang="en-US" dirty="0">
                <a:solidFill>
                  <a:schemeClr val="accent1"/>
                </a:solidFill>
              </a:rPr>
              <a:t>discrete probability distribution</a:t>
            </a:r>
            <a:r>
              <a:rPr lang="en-US" dirty="0"/>
              <a:t>. </a:t>
            </a:r>
            <a:endParaRPr lang="tr-TR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when you want to use the normal to approximate a binomial.</a:t>
            </a:r>
          </a:p>
          <a:p>
            <a:r>
              <a:rPr lang="en-US" dirty="0" smtClean="0"/>
              <a:t>According </a:t>
            </a:r>
            <a:r>
              <a:rPr lang="en-US" dirty="0"/>
              <a:t>to the </a:t>
            </a:r>
            <a:r>
              <a:rPr lang="en-US" dirty="0">
                <a:solidFill>
                  <a:schemeClr val="accent1"/>
                </a:solidFill>
              </a:rPr>
              <a:t>Central Limit Theorem</a:t>
            </a:r>
            <a:r>
              <a:rPr lang="en-US" dirty="0"/>
              <a:t>, the sample mean of a distribution becomes approximately normal if the sample size is “large enough.” </a:t>
            </a:r>
            <a:endParaRPr lang="tr-TR" dirty="0" smtClean="0"/>
          </a:p>
          <a:p>
            <a:pPr lvl="1"/>
            <a:r>
              <a:rPr lang="tr-TR" dirty="0" smtClean="0"/>
              <a:t>F</a:t>
            </a:r>
            <a:r>
              <a:rPr lang="en-US" dirty="0" smtClean="0"/>
              <a:t>or </a:t>
            </a:r>
            <a:r>
              <a:rPr lang="en-US" dirty="0"/>
              <a:t>example, the binomial distribution can be approximated with a normal distribution as long as </a:t>
            </a:r>
            <a:r>
              <a:rPr lang="en-US" dirty="0" smtClean="0">
                <a:solidFill>
                  <a:schemeClr val="accent1"/>
                </a:solidFill>
              </a:rPr>
              <a:t>n×p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1"/>
                </a:solidFill>
              </a:rPr>
              <a:t>n×q</a:t>
            </a:r>
            <a:r>
              <a:rPr lang="en-US" dirty="0"/>
              <a:t> are both at least </a:t>
            </a: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/>
              <a:t>. </a:t>
            </a:r>
            <a:r>
              <a:rPr lang="tr-TR" dirty="0"/>
              <a:t> </a:t>
            </a:r>
            <a:r>
              <a:rPr lang="en-US" dirty="0" smtClean="0"/>
              <a:t>Here</a:t>
            </a:r>
            <a:r>
              <a:rPr lang="en-US" dirty="0"/>
              <a:t>,</a:t>
            </a:r>
          </a:p>
          <a:p>
            <a:pPr lvl="2"/>
            <a:r>
              <a:rPr lang="en-US" dirty="0" smtClean="0"/>
              <a:t>n </a:t>
            </a:r>
            <a:r>
              <a:rPr lang="en-US" dirty="0"/>
              <a:t>= how many items are in your sample,</a:t>
            </a:r>
          </a:p>
          <a:p>
            <a:pPr lvl="2"/>
            <a:r>
              <a:rPr lang="en-US" dirty="0"/>
              <a:t>p = probability of an event (e.g. 60%),</a:t>
            </a:r>
          </a:p>
          <a:p>
            <a:pPr lvl="2"/>
            <a:r>
              <a:rPr lang="en-US" dirty="0"/>
              <a:t>q = probability the event doesn’t happen (100% – p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9900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Continuity</a:t>
            </a:r>
            <a:r>
              <a:rPr lang="tr-TR" dirty="0"/>
              <a:t> </a:t>
            </a:r>
            <a:r>
              <a:rPr lang="tr-TR" dirty="0" err="1"/>
              <a:t>Correction</a:t>
            </a:r>
            <a:r>
              <a:rPr lang="tr-TR" dirty="0"/>
              <a:t> </a:t>
            </a:r>
            <a:r>
              <a:rPr lang="tr-TR" dirty="0" err="1"/>
              <a:t>Factor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continuity correction factor accounts for the fact that a normal distribution is continuous, and a binomial is not. </a:t>
            </a:r>
            <a:endParaRPr lang="tr-TR" dirty="0" smtClean="0"/>
          </a:p>
          <a:p>
            <a:r>
              <a:rPr lang="en-US" dirty="0" smtClean="0"/>
              <a:t>When </a:t>
            </a:r>
            <a:r>
              <a:rPr lang="en-US" dirty="0"/>
              <a:t>you use a normal distribution to approximate a binomial distribution, you’re going to have to use a continuity correction factor. </a:t>
            </a:r>
            <a:endParaRPr lang="tr-TR" dirty="0" smtClean="0"/>
          </a:p>
          <a:p>
            <a:r>
              <a:rPr lang="en-US" dirty="0" smtClean="0"/>
              <a:t>It</a:t>
            </a:r>
            <a:r>
              <a:rPr lang="tr-TR" dirty="0" smtClean="0"/>
              <a:t> i</a:t>
            </a:r>
            <a:r>
              <a:rPr lang="en-US" dirty="0" smtClean="0"/>
              <a:t>s </a:t>
            </a:r>
            <a:r>
              <a:rPr lang="en-US" dirty="0"/>
              <a:t>as simple as </a:t>
            </a:r>
            <a:r>
              <a:rPr lang="en-US" dirty="0">
                <a:solidFill>
                  <a:schemeClr val="accent1"/>
                </a:solidFill>
              </a:rPr>
              <a:t>adding</a:t>
            </a:r>
            <a:r>
              <a:rPr lang="en-US" dirty="0"/>
              <a:t> or </a:t>
            </a:r>
            <a:r>
              <a:rPr lang="en-US" dirty="0">
                <a:solidFill>
                  <a:schemeClr val="accent1"/>
                </a:solidFill>
              </a:rPr>
              <a:t>subtracting </a:t>
            </a:r>
            <a:r>
              <a:rPr lang="tr-TR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.5 </a:t>
            </a:r>
            <a:r>
              <a:rPr lang="en-US" dirty="0" smtClean="0"/>
              <a:t>to</a:t>
            </a:r>
            <a:r>
              <a:rPr lang="tr-TR" dirty="0" smtClean="0"/>
              <a:t>/</a:t>
            </a:r>
            <a:r>
              <a:rPr lang="tr-TR" dirty="0" err="1" smtClean="0"/>
              <a:t>from</a:t>
            </a:r>
            <a:r>
              <a:rPr lang="en-US" dirty="0" smtClean="0"/>
              <a:t> </a:t>
            </a:r>
            <a:r>
              <a:rPr lang="en-US" dirty="0"/>
              <a:t>the discrete x-value: </a:t>
            </a:r>
            <a:endParaRPr lang="tr-TR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following table to decide whether to add or subtract</a:t>
            </a:r>
            <a:r>
              <a:rPr lang="en-US" dirty="0" smtClean="0"/>
              <a:t>.</a:t>
            </a:r>
            <a:endParaRPr lang="tr-TR" dirty="0" smtClean="0"/>
          </a:p>
          <a:p>
            <a:pPr lvl="2"/>
            <a:r>
              <a:rPr lang="tr-TR" dirty="0" err="1"/>
              <a:t>If</a:t>
            </a:r>
            <a:r>
              <a:rPr lang="tr-TR" dirty="0"/>
              <a:t>   P(X=n) </a:t>
            </a:r>
            <a:r>
              <a:rPr lang="tr-TR" dirty="0" err="1"/>
              <a:t>use</a:t>
            </a:r>
            <a:r>
              <a:rPr lang="tr-TR" dirty="0"/>
              <a:t>   P(n – 0.5 &lt; X &lt; n + 0.5)</a:t>
            </a:r>
          </a:p>
          <a:p>
            <a:pPr lvl="2"/>
            <a:r>
              <a:rPr lang="tr-TR" dirty="0" err="1"/>
              <a:t>If</a:t>
            </a:r>
            <a:r>
              <a:rPr lang="tr-TR" dirty="0"/>
              <a:t>   P(X &gt; n) </a:t>
            </a:r>
            <a:r>
              <a:rPr lang="tr-TR" dirty="0" err="1"/>
              <a:t>use</a:t>
            </a:r>
            <a:r>
              <a:rPr lang="tr-TR" dirty="0"/>
              <a:t>   P(X &gt; n + 0.5)</a:t>
            </a:r>
          </a:p>
          <a:p>
            <a:pPr lvl="2"/>
            <a:r>
              <a:rPr lang="tr-TR" dirty="0" err="1"/>
              <a:t>If</a:t>
            </a:r>
            <a:r>
              <a:rPr lang="tr-TR" dirty="0"/>
              <a:t>   P(X ≤ n) </a:t>
            </a:r>
            <a:r>
              <a:rPr lang="tr-TR" dirty="0" err="1"/>
              <a:t>use</a:t>
            </a:r>
            <a:r>
              <a:rPr lang="tr-TR" dirty="0"/>
              <a:t>    P(X &lt; n + 0.5)</a:t>
            </a:r>
          </a:p>
          <a:p>
            <a:pPr lvl="2"/>
            <a:r>
              <a:rPr lang="tr-TR" dirty="0" err="1"/>
              <a:t>If</a:t>
            </a:r>
            <a:r>
              <a:rPr lang="tr-TR" dirty="0"/>
              <a:t>    P (X &lt; n) </a:t>
            </a:r>
            <a:r>
              <a:rPr lang="tr-TR" dirty="0" err="1"/>
              <a:t>use</a:t>
            </a:r>
            <a:r>
              <a:rPr lang="tr-TR" dirty="0"/>
              <a:t>   P(X &lt; n – 0.5)</a:t>
            </a:r>
          </a:p>
          <a:p>
            <a:pPr lvl="2"/>
            <a:r>
              <a:rPr lang="tr-TR" dirty="0" err="1"/>
              <a:t>If</a:t>
            </a:r>
            <a:r>
              <a:rPr lang="tr-TR" dirty="0"/>
              <a:t>    P(X ≥ n) </a:t>
            </a:r>
            <a:r>
              <a:rPr lang="tr-TR" dirty="0" err="1"/>
              <a:t>use</a:t>
            </a:r>
            <a:r>
              <a:rPr lang="tr-TR" dirty="0"/>
              <a:t>   P(X &gt; n – 0.5)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359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46563"/>
            <a:ext cx="4093214" cy="65404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9531"/>
            <a:ext cx="4045483" cy="65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Finding probabilities for Z with the Z-table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the </a:t>
            </a:r>
            <a:r>
              <a:rPr lang="en-US" i="1" dirty="0"/>
              <a:t>Z-</a:t>
            </a:r>
            <a:r>
              <a:rPr lang="en-US" dirty="0"/>
              <a:t>table to find probabilities for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standard</a:t>
            </a:r>
            <a:r>
              <a:rPr lang="tr-TR" dirty="0" smtClean="0"/>
              <a:t> </a:t>
            </a:r>
            <a:r>
              <a:rPr lang="tr-TR" dirty="0"/>
              <a:t>normal (</a:t>
            </a:r>
            <a:r>
              <a:rPr lang="tr-TR" i="1" dirty="0"/>
              <a:t>Z-</a:t>
            </a:r>
            <a:r>
              <a:rPr lang="tr-TR" dirty="0"/>
              <a:t>) </a:t>
            </a:r>
            <a:r>
              <a:rPr lang="tr-TR" dirty="0" err="1" smtClean="0"/>
              <a:t>distribution</a:t>
            </a:r>
            <a:endParaRPr lang="tr-TR" dirty="0" smtClean="0"/>
          </a:p>
          <a:p>
            <a:pPr lvl="1"/>
            <a:r>
              <a:rPr lang="en-US" dirty="0" smtClean="0"/>
              <a:t>Go </a:t>
            </a:r>
            <a:r>
              <a:rPr lang="en-US" dirty="0"/>
              <a:t>to the row that represents the first digit of your z-value and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first </a:t>
            </a:r>
            <a:r>
              <a:rPr lang="en-US" dirty="0"/>
              <a:t>digit after the decimal point.</a:t>
            </a:r>
          </a:p>
          <a:p>
            <a:pPr lvl="1"/>
            <a:r>
              <a:rPr lang="en-US" dirty="0" smtClean="0"/>
              <a:t>Go </a:t>
            </a:r>
            <a:r>
              <a:rPr lang="en-US" dirty="0"/>
              <a:t>to the column that represents the second digit after the </a:t>
            </a:r>
            <a:r>
              <a:rPr lang="en-US" dirty="0" smtClean="0"/>
              <a:t>decimal</a:t>
            </a:r>
            <a:r>
              <a:rPr lang="tr-TR" dirty="0" smtClean="0"/>
              <a:t> </a:t>
            </a:r>
            <a:r>
              <a:rPr lang="en-US" dirty="0" smtClean="0"/>
              <a:t>point </a:t>
            </a:r>
            <a:r>
              <a:rPr lang="en-US" dirty="0"/>
              <a:t>of your z-value.</a:t>
            </a:r>
          </a:p>
          <a:p>
            <a:pPr lvl="1"/>
            <a:r>
              <a:rPr lang="en-US" dirty="0" smtClean="0"/>
              <a:t>Intersect </a:t>
            </a:r>
            <a:r>
              <a:rPr lang="en-US" dirty="0"/>
              <a:t>the row and column.</a:t>
            </a:r>
          </a:p>
          <a:p>
            <a:r>
              <a:rPr lang="en-US" dirty="0"/>
              <a:t>This result represents </a:t>
            </a:r>
            <a:r>
              <a:rPr lang="en-US" dirty="0">
                <a:solidFill>
                  <a:schemeClr val="accent1"/>
                </a:solidFill>
              </a:rPr>
              <a:t>p(Z &lt; z)</a:t>
            </a:r>
            <a:r>
              <a:rPr lang="en-US" dirty="0"/>
              <a:t>, the probability that the random </a:t>
            </a:r>
            <a:r>
              <a:rPr lang="en-US" dirty="0" smtClean="0"/>
              <a:t>variable</a:t>
            </a:r>
            <a:r>
              <a:rPr lang="tr-TR" dirty="0" smtClean="0"/>
              <a:t> </a:t>
            </a:r>
            <a:r>
              <a:rPr lang="en-US" dirty="0" smtClean="0"/>
              <a:t>Z </a:t>
            </a:r>
            <a:r>
              <a:rPr lang="en-US" dirty="0"/>
              <a:t>is less than the number z (also known as the percentage of </a:t>
            </a:r>
            <a:r>
              <a:rPr lang="en-US" dirty="0" smtClean="0"/>
              <a:t>z-values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are less than yours).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785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Finding Probabilities </a:t>
            </a:r>
            <a:r>
              <a:rPr lang="en-US" sz="3200" dirty="0" smtClean="0"/>
              <a:t>for</a:t>
            </a:r>
            <a:r>
              <a:rPr lang="tr-TR" sz="3200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Normal Distribution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Draw </a:t>
            </a:r>
            <a:r>
              <a:rPr lang="en-US" dirty="0"/>
              <a:t>a picture of the distribution.</a:t>
            </a:r>
          </a:p>
          <a:p>
            <a:r>
              <a:rPr lang="en-US" dirty="0" smtClean="0"/>
              <a:t>Translate </a:t>
            </a:r>
            <a:r>
              <a:rPr lang="en-US" dirty="0"/>
              <a:t>the problem into one of the following: </a:t>
            </a:r>
            <a:endParaRPr lang="tr-TR" dirty="0" smtClean="0"/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i="1" dirty="0"/>
              <a:t>a</a:t>
            </a:r>
            <a:r>
              <a:rPr lang="en-US" dirty="0"/>
              <a:t>),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i="1" dirty="0"/>
              <a:t>b</a:t>
            </a:r>
            <a:r>
              <a:rPr lang="en-US" dirty="0"/>
              <a:t>), </a:t>
            </a:r>
            <a:r>
              <a:rPr lang="en-US" dirty="0" smtClean="0"/>
              <a:t>or</a:t>
            </a:r>
            <a:r>
              <a:rPr lang="tr-TR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i="1" dirty="0"/>
              <a:t>X</a:t>
            </a:r>
            <a:r>
              <a:rPr lang="en-US" dirty="0"/>
              <a:t> &lt; </a:t>
            </a:r>
            <a:r>
              <a:rPr lang="en-US" i="1" dirty="0"/>
              <a:t>b</a:t>
            </a:r>
            <a:r>
              <a:rPr lang="en-US" dirty="0"/>
              <a:t>). </a:t>
            </a:r>
            <a:endParaRPr lang="tr-TR" dirty="0" smtClean="0"/>
          </a:p>
          <a:p>
            <a:pPr lvl="1"/>
            <a:r>
              <a:rPr lang="en-US" dirty="0" smtClean="0"/>
              <a:t>Shade </a:t>
            </a:r>
            <a:r>
              <a:rPr lang="en-US" dirty="0"/>
              <a:t>in the area on your picture.</a:t>
            </a:r>
          </a:p>
          <a:p>
            <a:r>
              <a:rPr lang="en-US" dirty="0" smtClean="0"/>
              <a:t>Standardize </a:t>
            </a:r>
            <a:r>
              <a:rPr lang="en-US" i="1" dirty="0"/>
              <a:t>a</a:t>
            </a:r>
            <a:r>
              <a:rPr lang="en-US" dirty="0"/>
              <a:t> (and/or </a:t>
            </a:r>
            <a:r>
              <a:rPr lang="en-US" i="1" dirty="0"/>
              <a:t>b</a:t>
            </a:r>
            <a:r>
              <a:rPr lang="en-US" dirty="0"/>
              <a:t>) to a z-score using the z-formula</a:t>
            </a:r>
            <a:r>
              <a:rPr lang="en-US" dirty="0" smtClean="0"/>
              <a:t>:</a:t>
            </a:r>
            <a:endParaRPr lang="tr-TR" dirty="0" smtClean="0"/>
          </a:p>
          <a:p>
            <a:endParaRPr lang="en-US" dirty="0"/>
          </a:p>
          <a:p>
            <a:r>
              <a:rPr lang="en-US" dirty="0" smtClean="0"/>
              <a:t>Look </a:t>
            </a:r>
            <a:r>
              <a:rPr lang="en-US" dirty="0"/>
              <a:t>up the z-score on the Z-table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its corresponding probability.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need a “less-than” probability — that is,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&lt; </a:t>
            </a:r>
            <a:r>
              <a:rPr lang="en-US" i="1" dirty="0"/>
              <a:t>a</a:t>
            </a:r>
            <a:r>
              <a:rPr lang="en-US" dirty="0"/>
              <a:t>) — you’re done.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want a “greater-than” probability — that is,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i="1" dirty="0"/>
              <a:t>b</a:t>
            </a:r>
            <a:r>
              <a:rPr lang="en-US" dirty="0"/>
              <a:t>) — </a:t>
            </a:r>
            <a:r>
              <a:rPr lang="tr-TR" dirty="0" err="1" smtClean="0"/>
              <a:t>find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accent1"/>
                </a:solidFill>
              </a:rPr>
              <a:t>1- </a:t>
            </a:r>
            <a:r>
              <a:rPr lang="en-US" i="1" dirty="0">
                <a:solidFill>
                  <a:schemeClr val="accent1"/>
                </a:solidFill>
              </a:rPr>
              <a:t>p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&lt; </a:t>
            </a:r>
            <a:r>
              <a:rPr lang="tr-TR" i="1" dirty="0" smtClean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)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you need a “</a:t>
            </a:r>
            <a:r>
              <a:rPr lang="en-US" dirty="0" smtClean="0"/>
              <a:t>between-two-values”</a:t>
            </a:r>
            <a:r>
              <a:rPr lang="tr-TR" dirty="0" smtClean="0"/>
              <a:t> </a:t>
            </a:r>
            <a:r>
              <a:rPr lang="en-US" dirty="0" smtClean="0"/>
              <a:t>probability </a:t>
            </a:r>
            <a:r>
              <a:rPr lang="en-US" dirty="0"/>
              <a:t>— that is,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&lt; </a:t>
            </a:r>
            <a:r>
              <a:rPr lang="en-US" i="1" dirty="0"/>
              <a:t>X</a:t>
            </a:r>
            <a:r>
              <a:rPr lang="en-US" dirty="0"/>
              <a:t> &lt;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 smtClean="0"/>
              <a:t>—</a:t>
            </a:r>
            <a:r>
              <a:rPr lang="tr-TR" dirty="0" smtClean="0"/>
              <a:t> </a:t>
            </a:r>
            <a:r>
              <a:rPr lang="tr-TR" dirty="0" err="1" smtClean="0"/>
              <a:t>perform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en-US" dirty="0" smtClean="0"/>
              <a:t> </a:t>
            </a:r>
            <a:r>
              <a:rPr lang="tr-TR" dirty="0" smtClean="0"/>
              <a:t>s</a:t>
            </a:r>
            <a:r>
              <a:rPr lang="en-US" dirty="0" err="1" smtClean="0"/>
              <a:t>teps</a:t>
            </a:r>
            <a:r>
              <a:rPr lang="en-US" dirty="0" smtClean="0"/>
              <a:t> </a:t>
            </a:r>
            <a:r>
              <a:rPr lang="tr-TR" dirty="0" err="1" smtClean="0"/>
              <a:t>defined</a:t>
            </a:r>
            <a:r>
              <a:rPr lang="tr-TR" dirty="0" smtClean="0"/>
              <a:t> </a:t>
            </a:r>
            <a:r>
              <a:rPr lang="tr-TR" dirty="0" err="1" smtClean="0"/>
              <a:t>above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dirty="0"/>
              <a:t>and subtract the results.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486" y="2945618"/>
            <a:ext cx="1318948" cy="5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r>
              <a:rPr lang="tr-TR" dirty="0" smtClean="0"/>
              <a:t> 5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you enter a fishing contest.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contest </a:t>
            </a:r>
            <a:r>
              <a:rPr lang="en-US" dirty="0" smtClean="0"/>
              <a:t>takes</a:t>
            </a:r>
            <a:r>
              <a:rPr lang="tr-TR" dirty="0" smtClean="0"/>
              <a:t> </a:t>
            </a:r>
            <a:r>
              <a:rPr lang="en-US" dirty="0" smtClean="0"/>
              <a:t>place </a:t>
            </a:r>
            <a:r>
              <a:rPr lang="en-US" dirty="0"/>
              <a:t>in a pond where the fish lengths have a normal distribution with </a:t>
            </a:r>
            <a:r>
              <a:rPr lang="en-US" dirty="0" smtClean="0"/>
              <a:t>mean</a:t>
            </a:r>
            <a:r>
              <a:rPr lang="tr-TR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μ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= 16 </a:t>
            </a:r>
            <a:r>
              <a:rPr lang="tr-TR" dirty="0" smtClean="0">
                <a:solidFill>
                  <a:schemeClr val="accent1"/>
                </a:solidFill>
              </a:rPr>
              <a:t>cm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and standard deviation </a:t>
            </a:r>
            <a:r>
              <a:rPr lang="en-US" i="1" dirty="0">
                <a:solidFill>
                  <a:schemeClr val="accent1"/>
                </a:solidFill>
              </a:rPr>
              <a:t>σ</a:t>
            </a:r>
            <a:r>
              <a:rPr lang="en-US" dirty="0">
                <a:solidFill>
                  <a:schemeClr val="accent1"/>
                </a:solidFill>
              </a:rPr>
              <a:t> = 4 </a:t>
            </a:r>
            <a:r>
              <a:rPr lang="tr-TR" dirty="0" smtClean="0">
                <a:solidFill>
                  <a:schemeClr val="accent1"/>
                </a:solidFill>
              </a:rPr>
              <a:t>cm</a:t>
            </a:r>
            <a:r>
              <a:rPr lang="en-US" dirty="0" smtClean="0"/>
              <a:t>.</a:t>
            </a:r>
            <a:endParaRPr lang="tr-TR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</a:t>
            </a:r>
            <a:r>
              <a:rPr lang="tr-TR" dirty="0" smtClean="0"/>
              <a:t> i</a:t>
            </a:r>
            <a:r>
              <a:rPr lang="en-US" dirty="0" smtClean="0"/>
              <a:t>s </a:t>
            </a:r>
            <a:r>
              <a:rPr lang="en-US" dirty="0"/>
              <a:t>the chance of catching </a:t>
            </a:r>
            <a:r>
              <a:rPr lang="en-US" dirty="0" smtClean="0"/>
              <a:t>fish less than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8 </a:t>
            </a:r>
            <a:r>
              <a:rPr lang="tr-TR" dirty="0" smtClean="0">
                <a:solidFill>
                  <a:schemeClr val="accent1"/>
                </a:solidFill>
              </a:rPr>
              <a:t>cm</a:t>
            </a:r>
            <a:r>
              <a:rPr lang="en-US" dirty="0" smtClean="0"/>
              <a:t>?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Suppose </a:t>
            </a:r>
            <a:r>
              <a:rPr lang="en-US" dirty="0"/>
              <a:t>a prize is offered for any fish over </a:t>
            </a:r>
            <a:r>
              <a:rPr lang="en-US" dirty="0">
                <a:solidFill>
                  <a:schemeClr val="accent1"/>
                </a:solidFill>
              </a:rPr>
              <a:t>24 </a:t>
            </a:r>
            <a:r>
              <a:rPr lang="tr-TR" dirty="0" smtClean="0">
                <a:solidFill>
                  <a:schemeClr val="accent1"/>
                </a:solidFill>
              </a:rPr>
              <a:t>cm</a:t>
            </a:r>
            <a:r>
              <a:rPr lang="en-US" dirty="0" smtClean="0"/>
              <a:t>. What</a:t>
            </a:r>
            <a:r>
              <a:rPr lang="tr-TR" dirty="0" smtClean="0"/>
              <a:t> i</a:t>
            </a:r>
            <a:r>
              <a:rPr lang="en-US" dirty="0" smtClean="0"/>
              <a:t>s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chance of winning a prize?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</a:t>
            </a:r>
            <a:r>
              <a:rPr lang="tr-TR" dirty="0" smtClean="0"/>
              <a:t> i</a:t>
            </a:r>
            <a:r>
              <a:rPr lang="en-US" dirty="0" smtClean="0"/>
              <a:t>s </a:t>
            </a:r>
            <a:r>
              <a:rPr lang="en-US" dirty="0"/>
              <a:t>the chance of catching a fish between </a:t>
            </a:r>
            <a:r>
              <a:rPr lang="en-US" dirty="0">
                <a:solidFill>
                  <a:schemeClr val="accent1"/>
                </a:solidFill>
              </a:rPr>
              <a:t>16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24 </a:t>
            </a:r>
            <a:r>
              <a:rPr lang="tr-TR" dirty="0" smtClean="0">
                <a:solidFill>
                  <a:schemeClr val="accent1"/>
                </a:solidFill>
              </a:rPr>
              <a:t>cm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394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Answer</a:t>
            </a:r>
            <a:r>
              <a:rPr lang="tr-TR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0900"/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find</a:t>
            </a:r>
            <a:r>
              <a:rPr lang="tr-TR" dirty="0" smtClean="0"/>
              <a:t> </a:t>
            </a:r>
          </a:p>
          <a:p>
            <a:pPr marL="4775200" lvl="1" indent="0">
              <a:buNone/>
            </a:pPr>
            <a:r>
              <a:rPr lang="tr-TR" i="1" dirty="0" smtClean="0"/>
              <a:t>	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 </a:t>
            </a:r>
            <a:r>
              <a:rPr lang="en-US" dirty="0"/>
              <a:t>&lt; 8</a:t>
            </a:r>
            <a:r>
              <a:rPr lang="en-US" dirty="0" smtClean="0"/>
              <a:t>)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endParaRPr lang="tr-TR" dirty="0" smtClean="0"/>
          </a:p>
          <a:p>
            <a:pPr marL="4775200" lvl="1" indent="0">
              <a:buNone/>
            </a:pPr>
            <a:r>
              <a:rPr lang="tr-TR" i="1" dirty="0" smtClean="0"/>
              <a:t>	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 </a:t>
            </a:r>
            <a:r>
              <a:rPr lang="en-US" b="1" dirty="0"/>
              <a:t>&gt; </a:t>
            </a:r>
            <a:r>
              <a:rPr lang="en-US" dirty="0"/>
              <a:t>24</a:t>
            </a:r>
            <a:r>
              <a:rPr lang="en-US" dirty="0" smtClean="0"/>
              <a:t>)</a:t>
            </a:r>
            <a:r>
              <a:rPr lang="tr-TR" dirty="0" smtClean="0"/>
              <a:t>, </a:t>
            </a:r>
          </a:p>
          <a:p>
            <a:pPr marL="4775200" lvl="1" indent="0">
              <a:buNone/>
            </a:pPr>
            <a:r>
              <a:rPr lang="tr-TR" i="1" dirty="0" smtClean="0"/>
              <a:t>	</a:t>
            </a:r>
            <a:r>
              <a:rPr lang="en-US" i="1" dirty="0" smtClean="0"/>
              <a:t>p</a:t>
            </a:r>
            <a:r>
              <a:rPr lang="en-US" dirty="0" smtClean="0"/>
              <a:t>(16 </a:t>
            </a:r>
            <a:r>
              <a:rPr lang="en-US" dirty="0"/>
              <a:t>&lt; </a:t>
            </a:r>
            <a:r>
              <a:rPr lang="en-US" i="1" dirty="0"/>
              <a:t>X </a:t>
            </a:r>
            <a:r>
              <a:rPr lang="en-US" dirty="0"/>
              <a:t>&lt; 24</a:t>
            </a:r>
            <a:r>
              <a:rPr lang="en-US" dirty="0" smtClean="0"/>
              <a:t>).</a:t>
            </a:r>
            <a:endParaRPr lang="tr-TR" dirty="0" smtClean="0"/>
          </a:p>
          <a:p>
            <a:r>
              <a:rPr lang="tr-TR" dirty="0" smtClean="0"/>
              <a:t>First </a:t>
            </a:r>
            <a:r>
              <a:rPr lang="en-US" dirty="0"/>
              <a:t>change the x-values to z-values using the z-formula</a:t>
            </a:r>
            <a:r>
              <a:rPr lang="en-US" dirty="0" smtClean="0"/>
              <a:t>:</a:t>
            </a:r>
            <a:endParaRPr lang="tr-TR" dirty="0" smtClean="0"/>
          </a:p>
          <a:p>
            <a:pPr marL="400050" lvl="1" indent="0">
              <a:buNone/>
            </a:pPr>
            <a:r>
              <a:rPr lang="tr-TR" dirty="0" smtClean="0"/>
              <a:t>1. </a:t>
            </a:r>
            <a:r>
              <a:rPr lang="en-US" dirty="0" smtClean="0"/>
              <a:t>chance </a:t>
            </a:r>
            <a:r>
              <a:rPr lang="en-US" dirty="0"/>
              <a:t>of catching fish less than 8 </a:t>
            </a:r>
            <a:r>
              <a:rPr lang="en-US" dirty="0" smtClean="0"/>
              <a:t>cm</a:t>
            </a:r>
            <a:r>
              <a:rPr lang="tr-TR" dirty="0" smtClean="0"/>
              <a:t>:</a:t>
            </a:r>
          </a:p>
          <a:p>
            <a:pPr marL="400050" lvl="1" indent="0">
              <a:buNone/>
            </a:pPr>
            <a:r>
              <a:rPr lang="tr-TR" i="1" dirty="0" smtClean="0">
                <a:solidFill>
                  <a:schemeClr val="tx1"/>
                </a:solidFill>
              </a:rPr>
              <a:t>					        </a:t>
            </a:r>
            <a:r>
              <a:rPr lang="pl-PL" sz="2400" dirty="0" smtClean="0">
                <a:solidFill>
                  <a:schemeClr val="tx1"/>
                </a:solidFill>
              </a:rPr>
              <a:t>= 0.0228</a:t>
            </a:r>
            <a:endParaRPr lang="tr-TR" sz="2400" dirty="0"/>
          </a:p>
          <a:p>
            <a:pPr marL="400050" lvl="1" indent="0">
              <a:buNone/>
            </a:pPr>
            <a:r>
              <a:rPr lang="tr-TR" dirty="0" smtClean="0"/>
              <a:t>2. </a:t>
            </a:r>
            <a:r>
              <a:rPr lang="en-US" dirty="0" smtClean="0"/>
              <a:t>chance </a:t>
            </a:r>
            <a:r>
              <a:rPr lang="en-US" dirty="0"/>
              <a:t>of winning a </a:t>
            </a:r>
            <a:r>
              <a:rPr lang="en-US" dirty="0" smtClean="0"/>
              <a:t>prize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3"/>
            <a:ext cx="4308405" cy="2159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753847"/>
            <a:ext cx="1440160" cy="683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682" y="4816818"/>
            <a:ext cx="4391454" cy="556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682" y="5846956"/>
            <a:ext cx="4391454" cy="5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Answer</a:t>
            </a:r>
            <a:r>
              <a:rPr lang="tr-TR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tr-TR" sz="2000" i="1" dirty="0" smtClean="0">
                <a:solidFill>
                  <a:schemeClr val="tx1"/>
                </a:solidFill>
              </a:rPr>
              <a:t>	</a:t>
            </a:r>
            <a:r>
              <a:rPr lang="pl-PL" sz="2400" i="1" dirty="0" smtClean="0">
                <a:solidFill>
                  <a:schemeClr val="tx1"/>
                </a:solidFill>
              </a:rPr>
              <a:t>p</a:t>
            </a:r>
            <a:r>
              <a:rPr lang="pl-PL" sz="2400" dirty="0" smtClean="0">
                <a:solidFill>
                  <a:schemeClr val="tx1"/>
                </a:solidFill>
              </a:rPr>
              <a:t>(</a:t>
            </a:r>
            <a:r>
              <a:rPr lang="pl-PL" sz="2400" i="1" dirty="0" smtClean="0">
                <a:solidFill>
                  <a:schemeClr val="tx1"/>
                </a:solidFill>
              </a:rPr>
              <a:t>Z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>
                <a:solidFill>
                  <a:schemeClr val="tx1"/>
                </a:solidFill>
              </a:rPr>
              <a:t>&gt; 2.00) = 1 – </a:t>
            </a:r>
            <a:r>
              <a:rPr lang="pl-PL" sz="2400" i="1" dirty="0">
                <a:solidFill>
                  <a:schemeClr val="tx1"/>
                </a:solidFill>
              </a:rPr>
              <a:t>p</a:t>
            </a:r>
            <a:r>
              <a:rPr lang="pl-PL" sz="2400" dirty="0">
                <a:solidFill>
                  <a:schemeClr val="tx1"/>
                </a:solidFill>
              </a:rPr>
              <a:t>(</a:t>
            </a:r>
            <a:r>
              <a:rPr lang="pl-PL" sz="2400" i="1" dirty="0">
                <a:solidFill>
                  <a:schemeClr val="tx1"/>
                </a:solidFill>
              </a:rPr>
              <a:t>Z</a:t>
            </a:r>
            <a:r>
              <a:rPr lang="pl-PL" sz="2400" dirty="0">
                <a:solidFill>
                  <a:schemeClr val="tx1"/>
                </a:solidFill>
              </a:rPr>
              <a:t> &lt; 2.00) = 1 – 0.9772 </a:t>
            </a:r>
            <a:r>
              <a:rPr lang="pl-PL" sz="2400" dirty="0" smtClean="0">
                <a:solidFill>
                  <a:schemeClr val="tx1"/>
                </a:solidFill>
              </a:rPr>
              <a:t>=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0.0228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tr-TR" dirty="0" smtClean="0"/>
              <a:t>3. </a:t>
            </a:r>
            <a:r>
              <a:rPr lang="en-US" dirty="0" smtClean="0"/>
              <a:t>chance </a:t>
            </a:r>
            <a:r>
              <a:rPr lang="en-US" dirty="0"/>
              <a:t>of catching a fish between 16 and 24 </a:t>
            </a:r>
            <a:r>
              <a:rPr lang="en-US" dirty="0" smtClean="0"/>
              <a:t>cm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2"/>
            <a:r>
              <a:rPr lang="tr-TR" dirty="0" err="1"/>
              <a:t>find</a:t>
            </a:r>
            <a:r>
              <a:rPr lang="tr-TR" dirty="0"/>
              <a:t> </a:t>
            </a:r>
            <a:r>
              <a:rPr lang="tr-TR" i="1" dirty="0"/>
              <a:t>p</a:t>
            </a:r>
            <a:r>
              <a:rPr lang="tr-TR" dirty="0"/>
              <a:t>(</a:t>
            </a:r>
            <a:r>
              <a:rPr lang="tr-TR" i="1" dirty="0"/>
              <a:t>Z </a:t>
            </a:r>
            <a:r>
              <a:rPr lang="tr-TR" dirty="0" smtClean="0"/>
              <a:t>&lt; 2.00), </a:t>
            </a:r>
            <a:r>
              <a:rPr lang="tr-TR" dirty="0" err="1" smtClean="0"/>
              <a:t>which</a:t>
            </a:r>
            <a:r>
              <a:rPr lang="tr-TR" dirty="0" smtClean="0"/>
              <a:t> is 0.9772 </a:t>
            </a:r>
          </a:p>
          <a:p>
            <a:pPr lvl="2"/>
            <a:r>
              <a:rPr lang="en-US" dirty="0"/>
              <a:t>find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 &lt; 0), which </a:t>
            </a:r>
            <a:r>
              <a:rPr lang="en-US" dirty="0" smtClean="0"/>
              <a:t>is</a:t>
            </a:r>
            <a:r>
              <a:rPr lang="tr-TR" dirty="0"/>
              <a:t> </a:t>
            </a:r>
            <a:r>
              <a:rPr lang="en-US" dirty="0" smtClean="0"/>
              <a:t>0.5000</a:t>
            </a:r>
            <a:endParaRPr lang="tr-TR" dirty="0" smtClean="0"/>
          </a:p>
          <a:p>
            <a:pPr marL="457200" lvl="1" indent="0">
              <a:buNone/>
            </a:pPr>
            <a:r>
              <a:rPr lang="tr-TR" i="1" dirty="0" smtClean="0">
                <a:solidFill>
                  <a:schemeClr val="tx1"/>
                </a:solidFill>
              </a:rPr>
              <a:t>	</a:t>
            </a:r>
            <a:r>
              <a:rPr lang="tr-TR" sz="2400" i="1" dirty="0" smtClean="0">
                <a:solidFill>
                  <a:schemeClr val="tx1"/>
                </a:solidFill>
              </a:rPr>
              <a:t>p</a:t>
            </a:r>
            <a:r>
              <a:rPr lang="tr-TR" sz="2400" dirty="0" smtClean="0">
                <a:solidFill>
                  <a:schemeClr val="tx1"/>
                </a:solidFill>
              </a:rPr>
              <a:t>(0 </a:t>
            </a:r>
            <a:r>
              <a:rPr lang="tr-TR" sz="2400" dirty="0">
                <a:solidFill>
                  <a:schemeClr val="tx1"/>
                </a:solidFill>
              </a:rPr>
              <a:t>&lt; </a:t>
            </a:r>
            <a:r>
              <a:rPr lang="tr-TR" sz="2400" i="1" dirty="0" smtClean="0">
                <a:solidFill>
                  <a:schemeClr val="tx1"/>
                </a:solidFill>
              </a:rPr>
              <a:t>Z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&lt; </a:t>
            </a:r>
            <a:r>
              <a:rPr lang="tr-TR" sz="2400" dirty="0" smtClean="0">
                <a:solidFill>
                  <a:schemeClr val="tx1"/>
                </a:solidFill>
              </a:rPr>
              <a:t>2) = 0.9772 - </a:t>
            </a:r>
            <a:r>
              <a:rPr lang="en-US" sz="2400" dirty="0" smtClean="0">
                <a:solidFill>
                  <a:schemeClr val="tx1"/>
                </a:solidFill>
              </a:rPr>
              <a:t>0.5000</a:t>
            </a:r>
            <a:r>
              <a:rPr lang="tr-TR" sz="2400" dirty="0">
                <a:solidFill>
                  <a:schemeClr val="tx1"/>
                </a:solidFill>
              </a:rPr>
              <a:t> = </a:t>
            </a:r>
            <a:r>
              <a:rPr lang="tr-TR" sz="2400" dirty="0" smtClean="0">
                <a:solidFill>
                  <a:schemeClr val="tx1"/>
                </a:solidFill>
              </a:rPr>
              <a:t>0.4772</a:t>
            </a:r>
          </a:p>
          <a:p>
            <a:pPr lvl="2"/>
            <a:r>
              <a:rPr lang="en-US" dirty="0"/>
              <a:t>The </a:t>
            </a:r>
            <a:r>
              <a:rPr lang="en-US" dirty="0" smtClean="0"/>
              <a:t>chance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a fish being between 16 and 24 </a:t>
            </a:r>
            <a:r>
              <a:rPr lang="tr-TR" dirty="0" smtClean="0"/>
              <a:t>cm</a:t>
            </a:r>
            <a:r>
              <a:rPr lang="en-US" dirty="0" smtClean="0"/>
              <a:t> </a:t>
            </a:r>
            <a:r>
              <a:rPr lang="en-US" dirty="0"/>
              <a:t>is 0.4772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2276872"/>
            <a:ext cx="606279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tr-TR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tr-TR" sz="6600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tr-TR" sz="4400" b="1" dirty="0" err="1" smtClean="0"/>
              <a:t>Examples</a:t>
            </a:r>
            <a:endParaRPr lang="tr-TR" altLang="tr-TR" sz="4400" dirty="0" smtClean="0">
              <a:solidFill>
                <a:srgbClr val="0000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FD5FF07-CED9-478F-BDDC-E1999D506BC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</a:t>
            </a:r>
            <a:r>
              <a:rPr lang="tr-TR" dirty="0" smtClean="0"/>
              <a:t>6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46830"/>
                <a:ext cx="8280920" cy="5399880"/>
              </a:xfrm>
            </p:spPr>
            <p:txBody>
              <a:bodyPr/>
              <a:lstStyle/>
              <a:p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assume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probability</a:t>
                </a:r>
                <a:r>
                  <a:rPr lang="tr-TR" dirty="0"/>
                  <a:t> </a:t>
                </a:r>
                <a:r>
                  <a:rPr lang="tr-TR" dirty="0" err="1"/>
                  <a:t>distribution</a:t>
                </a:r>
                <a:r>
                  <a:rPr lang="tr-TR" dirty="0"/>
                  <a:t> of </a:t>
                </a:r>
                <a:r>
                  <a:rPr lang="tr-TR" dirty="0" err="1"/>
                  <a:t>blood</a:t>
                </a:r>
                <a:r>
                  <a:rPr lang="tr-TR" dirty="0"/>
                  <a:t> </a:t>
                </a:r>
                <a:r>
                  <a:rPr lang="tr-TR" dirty="0" err="1"/>
                  <a:t>pressure</a:t>
                </a:r>
                <a:r>
                  <a:rPr lang="tr-TR" dirty="0"/>
                  <a:t>, </a:t>
                </a:r>
                <a:r>
                  <a:rPr lang="tr-TR" i="1" dirty="0"/>
                  <a:t>X</a:t>
                </a:r>
                <a:r>
                  <a:rPr lang="tr-TR" dirty="0"/>
                  <a:t>, is </a:t>
                </a:r>
                <a:r>
                  <a:rPr lang="tr-TR" i="1" dirty="0"/>
                  <a:t>N(μ,σ</a:t>
                </a:r>
                <a:r>
                  <a:rPr lang="tr-TR" baseline="30000" dirty="0"/>
                  <a:t>2</a:t>
                </a:r>
                <a:r>
                  <a:rPr lang="tr-TR" i="1" dirty="0"/>
                  <a:t>)</a:t>
                </a:r>
                <a:r>
                  <a:rPr lang="tr-TR" dirty="0" err="1"/>
                  <a:t>distribution</a:t>
                </a:r>
                <a:r>
                  <a:rPr lang="tr-TR" dirty="0"/>
                  <a:t>. </a:t>
                </a:r>
                <a:endParaRPr lang="tr-TR" dirty="0" smtClean="0"/>
              </a:p>
              <a:p>
                <a:pPr lvl="1"/>
                <a:r>
                  <a:rPr lang="tr-TR" dirty="0" err="1" smtClean="0"/>
                  <a:t>Suppose</a:t>
                </a:r>
                <a:r>
                  <a:rPr lang="tr-TR" dirty="0" smtClean="0"/>
                  <a:t>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know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i="1" dirty="0"/>
                  <a:t>σ </a:t>
                </a:r>
                <a:r>
                  <a:rPr lang="tr-TR" dirty="0"/>
                  <a:t>= 6. </a:t>
                </a:r>
                <a:endParaRPr lang="tr-TR" dirty="0" smtClean="0"/>
              </a:p>
              <a:p>
                <a:pPr lvl="1"/>
                <a:r>
                  <a:rPr lang="tr-TR" dirty="0" err="1" smtClean="0"/>
                  <a:t>To</a:t>
                </a:r>
                <a:r>
                  <a:rPr lang="tr-TR" dirty="0" smtClean="0"/>
                  <a:t> </a:t>
                </a:r>
                <a:r>
                  <a:rPr lang="tr-TR" dirty="0" err="1"/>
                  <a:t>estimate</a:t>
                </a:r>
                <a:r>
                  <a:rPr lang="tr-TR" dirty="0"/>
                  <a:t> </a:t>
                </a:r>
                <a:r>
                  <a:rPr lang="tr-TR" i="1" dirty="0"/>
                  <a:t>μ</a:t>
                </a:r>
                <a:r>
                  <a:rPr lang="tr-TR" dirty="0"/>
                  <a:t>,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randomly</a:t>
                </a:r>
                <a:r>
                  <a:rPr lang="tr-TR" dirty="0"/>
                  <a:t> </a:t>
                </a:r>
                <a:r>
                  <a:rPr lang="tr-TR" dirty="0" err="1"/>
                  <a:t>selected</a:t>
                </a:r>
                <a:r>
                  <a:rPr lang="tr-TR" dirty="0"/>
                  <a:t> 9 </a:t>
                </a:r>
                <a:r>
                  <a:rPr lang="tr-TR" dirty="0" err="1"/>
                  <a:t>people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measured</a:t>
                </a:r>
                <a:r>
                  <a:rPr lang="tr-TR" dirty="0"/>
                  <a:t> </a:t>
                </a:r>
                <a:r>
                  <a:rPr lang="tr-TR" dirty="0" err="1"/>
                  <a:t>their</a:t>
                </a:r>
                <a:r>
                  <a:rPr lang="tr-TR" dirty="0"/>
                  <a:t> </a:t>
                </a:r>
                <a:r>
                  <a:rPr lang="tr-TR" dirty="0" err="1"/>
                  <a:t>blood</a:t>
                </a:r>
                <a:r>
                  <a:rPr lang="tr-TR" dirty="0"/>
                  <a:t> </a:t>
                </a:r>
                <a:r>
                  <a:rPr lang="tr-TR" dirty="0" err="1"/>
                  <a:t>pressure</a:t>
                </a:r>
                <a:r>
                  <a:rPr lang="tr-TR" dirty="0"/>
                  <a:t>. </a:t>
                </a:r>
                <a:endParaRPr lang="tr-TR" dirty="0" smtClean="0"/>
              </a:p>
              <a:p>
                <a:pPr lvl="1"/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/>
                  <a:t>sample</a:t>
                </a:r>
                <a:r>
                  <a:rPr lang="tr-TR" dirty="0"/>
                  <a:t> </a:t>
                </a:r>
                <a:r>
                  <a:rPr lang="tr-TR" dirty="0" err="1"/>
                  <a:t>mean</a:t>
                </a:r>
                <a:r>
                  <a:rPr lang="tr-TR" dirty="0"/>
                  <a:t> is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tr-TR" i="1" dirty="0"/>
                  <a:t> </a:t>
                </a:r>
                <a:r>
                  <a:rPr lang="tr-TR" dirty="0"/>
                  <a:t>= 110.</a:t>
                </a:r>
              </a:p>
              <a:p>
                <a:pPr marL="358775" lvl="0" indent="-358775">
                  <a:buNone/>
                </a:pPr>
                <a:r>
                  <a:rPr lang="tr-TR" dirty="0" err="1" smtClean="0"/>
                  <a:t>a.Write</a:t>
                </a:r>
                <a:r>
                  <a:rPr lang="tr-TR" dirty="0" smtClean="0"/>
                  <a:t> </a:t>
                </a:r>
                <a:r>
                  <a:rPr lang="tr-TR" dirty="0" err="1"/>
                  <a:t>down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sampling</a:t>
                </a:r>
                <a:r>
                  <a:rPr lang="tr-TR" dirty="0"/>
                  <a:t> </a:t>
                </a:r>
                <a:r>
                  <a:rPr lang="tr-TR" dirty="0" err="1"/>
                  <a:t>distribution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sample</a:t>
                </a:r>
                <a:r>
                  <a:rPr lang="tr-TR" dirty="0"/>
                  <a:t> </a:t>
                </a:r>
                <a:r>
                  <a:rPr lang="tr-TR" dirty="0" err="1"/>
                  <a:t>mean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tr-TR" i="1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find</a:t>
                </a:r>
                <a:r>
                  <a:rPr lang="tr-TR" dirty="0"/>
                  <a:t> </a:t>
                </a:r>
                <a:r>
                  <a:rPr lang="tr-TR" dirty="0" err="1"/>
                  <a:t>its</a:t>
                </a:r>
                <a:r>
                  <a:rPr lang="tr-TR" dirty="0"/>
                  <a:t> </a:t>
                </a:r>
                <a:r>
                  <a:rPr lang="tr-TR" dirty="0" err="1"/>
                  <a:t>standard</a:t>
                </a:r>
                <a:r>
                  <a:rPr lang="tr-TR" dirty="0"/>
                  <a:t> </a:t>
                </a:r>
                <a:r>
                  <a:rPr lang="tr-TR" dirty="0" err="1"/>
                  <a:t>deviation</a:t>
                </a:r>
                <a:r>
                  <a:rPr lang="tr-TR" dirty="0"/>
                  <a:t>.</a:t>
                </a:r>
              </a:p>
              <a:p>
                <a:pPr marL="358775" lvl="0" indent="-358775">
                  <a:buNone/>
                </a:pPr>
                <a:r>
                  <a:rPr lang="tr-TR" dirty="0" smtClean="0"/>
                  <a:t>b. </a:t>
                </a:r>
                <a:r>
                  <a:rPr lang="tr-TR" dirty="0" err="1" smtClean="0"/>
                  <a:t>Find</a:t>
                </a:r>
                <a:r>
                  <a:rPr lang="tr-TR" dirty="0" smtClean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80% </a:t>
                </a:r>
                <a:r>
                  <a:rPr lang="tr-TR" dirty="0" err="1"/>
                  <a:t>confidence</a:t>
                </a:r>
                <a:r>
                  <a:rPr lang="tr-TR" dirty="0"/>
                  <a:t> </a:t>
                </a:r>
                <a:r>
                  <a:rPr lang="tr-TR" dirty="0" err="1"/>
                  <a:t>interval</a:t>
                </a:r>
                <a:r>
                  <a:rPr lang="tr-TR" dirty="0"/>
                  <a:t> </a:t>
                </a:r>
                <a:r>
                  <a:rPr lang="tr-TR" dirty="0" err="1"/>
                  <a:t>estimation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i="1" dirty="0"/>
                  <a:t>μ</a:t>
                </a:r>
                <a:r>
                  <a:rPr lang="tr-TR" dirty="0" smtClean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46830"/>
                <a:ext cx="8280920" cy="5399880"/>
              </a:xfrm>
              <a:blipFill rotWithShape="0">
                <a:blip r:embed="rId2"/>
                <a:stretch>
                  <a:fillRect l="-1915" t="-1580" r="-663" b="-4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9036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Answer</a:t>
            </a:r>
            <a:r>
              <a:rPr lang="tr-TR" dirty="0"/>
              <a:t> </a:t>
            </a:r>
            <a:r>
              <a:rPr lang="tr-TR" dirty="0" smtClean="0"/>
              <a:t>6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lvl="0" indent="-514350">
                  <a:buFont typeface="+mj-lt"/>
                  <a:buAutoNum type="alphaLcPeriod"/>
                </a:pP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,	</a:t>
                </a:r>
                <a:r>
                  <a:rPr lang="tr-TR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tr-TR" dirty="0" smtClean="0"/>
              </a:p>
              <a:p>
                <a:pPr marL="514350" lvl="0" indent="-514350">
                  <a:buAutoNum type="alphaLcPeriod"/>
                </a:pPr>
                <a:r>
                  <a:rPr lang="en-US" dirty="0" smtClean="0"/>
                  <a:t>With </a:t>
                </a:r>
                <a:r>
                  <a:rPr lang="en-US" dirty="0"/>
                  <a:t>the point estimate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, the confidence interval for the population mean at 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i="1" dirty="0"/>
                  <a:t> </a:t>
                </a:r>
                <a:r>
                  <a:rPr lang="en-US" dirty="0"/>
                  <a:t>confidence level is </a:t>
                </a:r>
                <a:endParaRPr lang="tr-T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110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110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dirty="0"/>
                  <a:t> </a:t>
                </a:r>
              </a:p>
              <a:p>
                <a:pPr marL="358775" indent="0">
                  <a:buNone/>
                </a:pP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/>
                  <a:t>upper-tail</a:t>
                </a:r>
                <a:r>
                  <a:rPr lang="tr-TR" dirty="0"/>
                  <a:t> </a:t>
                </a:r>
                <a:r>
                  <a:rPr lang="tr-TR" dirty="0" err="1"/>
                  <a:t>probability</a:t>
                </a:r>
                <a:r>
                  <a:rPr lang="tr-TR" dirty="0"/>
                  <a:t> of </a:t>
                </a:r>
                <a:r>
                  <a:rPr lang="tr-TR" i="1" dirty="0"/>
                  <a:t>z</a:t>
                </a:r>
                <a:r>
                  <a:rPr lang="tr-TR" dirty="0"/>
                  <a:t> = (1 − 0.8) / 2 = 0.1</a:t>
                </a:r>
              </a:p>
              <a:p>
                <a:pPr marL="358775" indent="0">
                  <a:buNone/>
                </a:pPr>
                <a:r>
                  <a:rPr lang="tr-TR" dirty="0" smtClean="0"/>
                  <a:t>Using </a:t>
                </a:r>
                <a:r>
                  <a:rPr lang="tr-TR" dirty="0"/>
                  <a:t>R-Commander,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= 1.28</m:t>
                    </m:r>
                  </m:oMath>
                </a14:m>
                <a:r>
                  <a:rPr lang="tr-TR" dirty="0"/>
                  <a:t> </a:t>
                </a:r>
              </a:p>
              <a:p>
                <a:pPr marL="358775" indent="0">
                  <a:buNone/>
                </a:pPr>
                <a:r>
                  <a:rPr lang="tr-TR" dirty="0" smtClean="0"/>
                  <a:t>80</a:t>
                </a:r>
                <a:r>
                  <a:rPr lang="tr-TR" dirty="0"/>
                  <a:t>% </a:t>
                </a:r>
                <a:r>
                  <a:rPr lang="tr-TR" dirty="0" err="1"/>
                  <a:t>confidence</a:t>
                </a:r>
                <a:r>
                  <a:rPr lang="tr-TR" dirty="0"/>
                  <a:t> </a:t>
                </a:r>
                <a:r>
                  <a:rPr lang="tr-TR" dirty="0" err="1"/>
                  <a:t>interval</a:t>
                </a:r>
                <a:r>
                  <a:rPr lang="tr-TR" dirty="0"/>
                  <a:t> </a:t>
                </a:r>
                <a:r>
                  <a:rPr lang="tr-TR" dirty="0" err="1"/>
                  <a:t>estimation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i="1" dirty="0"/>
                  <a:t>μ </a:t>
                </a:r>
                <a:r>
                  <a:rPr lang="tr-TR" dirty="0"/>
                  <a:t>is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110−1.28×2, 110+1.28×2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107.44, 112.56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695" r="-27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6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</a:t>
            </a:r>
            <a:r>
              <a:rPr lang="tr-TR" dirty="0" smtClean="0"/>
              <a:t>7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question</a:t>
            </a:r>
            <a:r>
              <a:rPr lang="tr-TR" dirty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Example</a:t>
            </a:r>
            <a:r>
              <a:rPr lang="tr-TR" dirty="0" smtClean="0"/>
              <a:t> 5, </a:t>
            </a:r>
            <a:r>
              <a:rPr lang="tr-TR" dirty="0" err="1"/>
              <a:t>suppose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did</a:t>
            </a:r>
            <a:r>
              <a:rPr lang="tr-TR" dirty="0"/>
              <a:t> not </a:t>
            </a:r>
            <a:r>
              <a:rPr lang="tr-TR" dirty="0" err="1"/>
              <a:t>know</a:t>
            </a:r>
            <a:r>
              <a:rPr lang="tr-TR" dirty="0"/>
              <a:t> </a:t>
            </a:r>
            <a:r>
              <a:rPr lang="tr-TR" i="1" dirty="0"/>
              <a:t>σ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estimated</a:t>
            </a:r>
            <a:r>
              <a:rPr lang="tr-TR" dirty="0"/>
              <a:t> it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deviation</a:t>
            </a:r>
            <a:r>
              <a:rPr lang="tr-TR" dirty="0"/>
              <a:t> </a:t>
            </a:r>
            <a:r>
              <a:rPr lang="tr-TR" i="1" dirty="0">
                <a:solidFill>
                  <a:schemeClr val="accent1"/>
                </a:solidFill>
              </a:rPr>
              <a:t>s </a:t>
            </a:r>
            <a:r>
              <a:rPr lang="tr-TR" dirty="0">
                <a:solidFill>
                  <a:schemeClr val="accent1"/>
                </a:solidFill>
              </a:rPr>
              <a:t>= 6</a:t>
            </a:r>
            <a:r>
              <a:rPr lang="tr-TR" dirty="0"/>
              <a:t>. </a:t>
            </a:r>
          </a:p>
          <a:p>
            <a:pPr marL="914400" lvl="1" indent="-514350">
              <a:buFont typeface="+mj-lt"/>
              <a:buAutoNum type="alphaLcPeriod"/>
            </a:pPr>
            <a:r>
              <a:rPr lang="tr-TR" dirty="0" err="1"/>
              <a:t>Find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>
                <a:solidFill>
                  <a:schemeClr val="accent1"/>
                </a:solidFill>
              </a:rPr>
              <a:t>standard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error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mean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estimator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population</a:t>
            </a:r>
            <a:r>
              <a:rPr lang="tr-TR" dirty="0"/>
              <a:t> </a:t>
            </a:r>
            <a:r>
              <a:rPr lang="tr-TR" dirty="0" err="1"/>
              <a:t>mean</a:t>
            </a:r>
            <a:r>
              <a:rPr lang="tr-TR" dirty="0"/>
              <a:t>.</a:t>
            </a:r>
          </a:p>
          <a:p>
            <a:pPr marL="914400" lvl="1" indent="-514350">
              <a:buFont typeface="+mj-lt"/>
              <a:buAutoNum type="alphaLcPeriod"/>
            </a:pPr>
            <a:r>
              <a:rPr lang="tr-TR" dirty="0" err="1"/>
              <a:t>Find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80% </a:t>
            </a:r>
            <a:r>
              <a:rPr lang="tr-TR" dirty="0" err="1"/>
              <a:t>confidence</a:t>
            </a:r>
            <a:r>
              <a:rPr lang="tr-TR" dirty="0"/>
              <a:t> </a:t>
            </a:r>
            <a:r>
              <a:rPr lang="tr-TR" dirty="0" err="1"/>
              <a:t>interval</a:t>
            </a:r>
            <a:r>
              <a:rPr lang="tr-TR" dirty="0"/>
              <a:t> </a:t>
            </a:r>
            <a:r>
              <a:rPr lang="tr-TR" dirty="0" err="1"/>
              <a:t>estimation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i="1" dirty="0"/>
              <a:t>μ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sample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034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Answer</a:t>
            </a:r>
            <a:r>
              <a:rPr lang="tr-TR" dirty="0"/>
              <a:t> </a:t>
            </a:r>
            <a:r>
              <a:rPr lang="tr-TR" dirty="0" smtClean="0"/>
              <a:t>7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lvl="0" indent="-514350">
                  <a:buFont typeface="+mj-lt"/>
                  <a:buAutoNum type="alphaLcPeriod"/>
                </a:pP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tr-TR" dirty="0"/>
              </a:p>
              <a:p>
                <a:pPr marL="514350" lvl="0" indent="-514350">
                  <a:buFont typeface="+mj-lt"/>
                  <a:buAutoNum type="alphaLcPeriod"/>
                </a:pPr>
                <a:endParaRPr lang="tr-TR" dirty="0" smtClean="0"/>
              </a:p>
              <a:p>
                <a:pPr marL="514350" lvl="0" indent="-514350">
                  <a:buFont typeface="+mj-lt"/>
                  <a:buAutoNum type="alphaLcPeriod"/>
                </a:pPr>
                <a:r>
                  <a:rPr lang="en-US" dirty="0" smtClean="0"/>
                  <a:t>The </a:t>
                </a:r>
                <a:r>
                  <a:rPr lang="en-US" dirty="0"/>
                  <a:t>confidence interval for the population mean at </a:t>
                </a:r>
                <a:r>
                  <a:rPr lang="en-US" i="1" dirty="0"/>
                  <a:t>c </a:t>
                </a:r>
                <a:r>
                  <a:rPr lang="en-US" dirty="0"/>
                  <a:t>confidence level is </a:t>
                </a:r>
                <a:endParaRPr lang="tr-T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×2,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×2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pPr marL="358775" indent="0">
                  <a:buNone/>
                </a:pP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use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>
                    <a:solidFill>
                      <a:schemeClr val="accent1"/>
                    </a:solidFill>
                  </a:rPr>
                  <a:t>t-</a:t>
                </a:r>
                <a:r>
                  <a:rPr lang="tr-TR" dirty="0" err="1">
                    <a:solidFill>
                      <a:schemeClr val="accent1"/>
                    </a:solidFill>
                  </a:rPr>
                  <a:t>distribution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>
                    <a:solidFill>
                      <a:schemeClr val="accent1"/>
                    </a:solidFill>
                  </a:rPr>
                  <a:t>9 −1 = 8 </a:t>
                </a:r>
                <a:r>
                  <a:rPr lang="tr-TR" dirty="0" err="1"/>
                  <a:t>degrees</a:t>
                </a:r>
                <a:r>
                  <a:rPr lang="tr-TR" dirty="0"/>
                  <a:t> of </a:t>
                </a:r>
                <a:r>
                  <a:rPr lang="tr-TR" dirty="0" err="1" smtClean="0"/>
                  <a:t>freedom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pPr marL="457200" lvl="1" indent="0">
                  <a:buNone/>
                </a:pPr>
                <a:r>
                  <a:rPr lang="tr-TR" i="1" dirty="0" err="1"/>
                  <a:t>t</a:t>
                </a:r>
                <a:r>
                  <a:rPr lang="tr-TR" i="1" baseline="-25000" dirty="0" err="1"/>
                  <a:t>crit</a:t>
                </a:r>
                <a:r>
                  <a:rPr lang="tr-TR" dirty="0"/>
                  <a:t> : </a:t>
                </a:r>
                <a:r>
                  <a:rPr lang="tr-TR" dirty="0" err="1"/>
                  <a:t>its</a:t>
                </a:r>
                <a:r>
                  <a:rPr lang="tr-TR" dirty="0"/>
                  <a:t> </a:t>
                </a:r>
                <a:r>
                  <a:rPr lang="tr-TR" dirty="0" err="1"/>
                  <a:t>upper</a:t>
                </a:r>
                <a:r>
                  <a:rPr lang="tr-TR" dirty="0"/>
                  <a:t> </a:t>
                </a:r>
                <a:r>
                  <a:rPr lang="tr-TR" dirty="0" err="1"/>
                  <a:t>tail</a:t>
                </a:r>
                <a:r>
                  <a:rPr lang="tr-TR" dirty="0"/>
                  <a:t> </a:t>
                </a:r>
                <a:r>
                  <a:rPr lang="tr-TR" dirty="0" err="1"/>
                  <a:t>probability</a:t>
                </a:r>
                <a:r>
                  <a:rPr lang="tr-TR" dirty="0"/>
                  <a:t> is (1− 0.8 ) / 2 = 0.1 </a:t>
                </a:r>
                <a:r>
                  <a:rPr lang="tr-TR" dirty="0" smtClean="0"/>
                  <a:t> </a:t>
                </a:r>
                <a:r>
                  <a:rPr lang="tr-TR" dirty="0"/>
                  <a:t>(0.8 </a:t>
                </a:r>
                <a:r>
                  <a:rPr lang="tr-TR" dirty="0" err="1"/>
                  <a:t>confidence</a:t>
                </a:r>
                <a:r>
                  <a:rPr lang="tr-TR" dirty="0"/>
                  <a:t>)</a:t>
                </a:r>
              </a:p>
              <a:p>
                <a:pPr marL="358775" indent="0">
                  <a:buNone/>
                </a:pPr>
                <a:r>
                  <a:rPr lang="tr-TR" dirty="0"/>
                  <a:t>Using R-Commander, </a:t>
                </a:r>
                <a:r>
                  <a:rPr lang="tr-TR" i="1" dirty="0" err="1"/>
                  <a:t>t</a:t>
                </a:r>
                <a:r>
                  <a:rPr lang="tr-TR" i="1" baseline="-25000" dirty="0" err="1"/>
                  <a:t>crit</a:t>
                </a:r>
                <a:r>
                  <a:rPr lang="tr-TR" dirty="0"/>
                  <a:t> = 1.40</a:t>
                </a:r>
              </a:p>
              <a:p>
                <a:pPr marL="358775" indent="0">
                  <a:buNone/>
                </a:pPr>
                <a:r>
                  <a:rPr lang="tr-TR" dirty="0" err="1"/>
                  <a:t>The</a:t>
                </a:r>
                <a:r>
                  <a:rPr lang="tr-TR" dirty="0"/>
                  <a:t> 80% </a:t>
                </a:r>
                <a:r>
                  <a:rPr lang="tr-TR" dirty="0" err="1"/>
                  <a:t>confidence</a:t>
                </a:r>
                <a:r>
                  <a:rPr lang="tr-TR" dirty="0"/>
                  <a:t> </a:t>
                </a:r>
                <a:r>
                  <a:rPr lang="tr-TR" dirty="0" err="1"/>
                  <a:t>interval</a:t>
                </a:r>
                <a:r>
                  <a:rPr lang="tr-TR" dirty="0"/>
                  <a:t> </a:t>
                </a:r>
                <a:r>
                  <a:rPr lang="tr-TR" dirty="0" err="1"/>
                  <a:t>estimation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i="1" dirty="0">
                    <a:solidFill>
                      <a:schemeClr val="accent1"/>
                    </a:solidFill>
                  </a:rPr>
                  <a:t>μ</a:t>
                </a:r>
                <a:r>
                  <a:rPr lang="tr-TR" dirty="0"/>
                  <a:t> </a:t>
                </a:r>
                <a:r>
                  <a:rPr lang="tr-TR" dirty="0" err="1"/>
                  <a:t>based</a:t>
                </a:r>
                <a:r>
                  <a:rPr lang="tr-TR" dirty="0"/>
                  <a:t> on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sample</a:t>
                </a:r>
                <a:r>
                  <a:rPr lang="tr-TR" dirty="0"/>
                  <a:t>: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110−1.40×2, 110+1.40×2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107.2, 112.8</m:t>
                        </m:r>
                      </m:e>
                    </m:d>
                  </m:oMath>
                </a14:m>
                <a:r>
                  <a:rPr lang="tr-TR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1" t="-6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39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420"/>
          <a:stretch/>
        </p:blipFill>
        <p:spPr>
          <a:xfrm>
            <a:off x="755576" y="144380"/>
            <a:ext cx="4464496" cy="63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  <p:pic>
        <p:nvPicPr>
          <p:cNvPr id="5" name="Picture 4" descr="Values of the t-distributio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622"/>
            <a:ext cx="3888432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16" t="-280" r="13786" b="4740"/>
          <a:stretch/>
        </p:blipFill>
        <p:spPr>
          <a:xfrm>
            <a:off x="106508" y="908720"/>
            <a:ext cx="4860032" cy="56413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28765" b="4192"/>
          <a:stretch/>
        </p:blipFill>
        <p:spPr>
          <a:xfrm>
            <a:off x="5016202" y="980729"/>
            <a:ext cx="3928255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r>
              <a:rPr lang="tr-TR" dirty="0" smtClean="0"/>
              <a:t> 8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person visits her doctor with concerns about her blood pressure. </a:t>
            </a:r>
            <a:endParaRPr lang="tr-TR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smtClean="0"/>
              <a:t>systolic</a:t>
            </a:r>
            <a:r>
              <a:rPr lang="tr-TR" dirty="0" smtClean="0"/>
              <a:t> </a:t>
            </a:r>
            <a:r>
              <a:rPr lang="en-US" dirty="0" smtClean="0"/>
              <a:t>blood </a:t>
            </a:r>
            <a:r>
              <a:rPr lang="en-US" dirty="0"/>
              <a:t>pressure exceeds 150, the patient is considered to have high blood </a:t>
            </a:r>
            <a:r>
              <a:rPr lang="en-US" dirty="0" smtClean="0"/>
              <a:t>pressure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medication may be prescribed. </a:t>
            </a:r>
            <a:endParaRPr lang="tr-TR" dirty="0" smtClean="0"/>
          </a:p>
          <a:p>
            <a:r>
              <a:rPr lang="en-US" dirty="0" smtClean="0"/>
              <a:t>A </a:t>
            </a:r>
            <a:r>
              <a:rPr lang="en-US" dirty="0"/>
              <a:t>patient’s blood pressure readings often </a:t>
            </a:r>
            <a:r>
              <a:rPr lang="en-US" dirty="0" smtClean="0"/>
              <a:t>have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considerable variation during a given day. </a:t>
            </a:r>
            <a:endParaRPr lang="tr-TR" dirty="0" smtClean="0"/>
          </a:p>
          <a:p>
            <a:r>
              <a:rPr lang="en-US" dirty="0" smtClean="0"/>
              <a:t>Suppose </a:t>
            </a:r>
            <a:r>
              <a:rPr lang="en-US" dirty="0"/>
              <a:t>a patient’s systolic blood </a:t>
            </a:r>
            <a:r>
              <a:rPr lang="en-US" dirty="0" smtClean="0"/>
              <a:t>pressure</a:t>
            </a:r>
            <a:r>
              <a:rPr lang="tr-TR" dirty="0" smtClean="0"/>
              <a:t> </a:t>
            </a:r>
            <a:r>
              <a:rPr lang="en-US" dirty="0" smtClean="0"/>
              <a:t>readings </a:t>
            </a:r>
            <a:r>
              <a:rPr lang="en-US" dirty="0"/>
              <a:t>during a given day have a normal distribution with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mean</a:t>
            </a:r>
            <a:r>
              <a:rPr lang="tr-TR" dirty="0" smtClean="0"/>
              <a:t> </a:t>
            </a:r>
            <a:r>
              <a:rPr lang="el-GR" i="1" dirty="0">
                <a:solidFill>
                  <a:schemeClr val="accent1"/>
                </a:solidFill>
              </a:rPr>
              <a:t>μ</a:t>
            </a:r>
            <a:r>
              <a:rPr lang="el-GR" dirty="0">
                <a:solidFill>
                  <a:schemeClr val="accent1"/>
                </a:solidFill>
              </a:rPr>
              <a:t> = </a:t>
            </a:r>
            <a:r>
              <a:rPr lang="en-US" dirty="0" smtClean="0">
                <a:solidFill>
                  <a:schemeClr val="accent1"/>
                </a:solidFill>
              </a:rPr>
              <a:t>160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mm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mercury </a:t>
            </a:r>
            <a:r>
              <a:rPr lang="en-US" dirty="0"/>
              <a:t>and a standard deviation </a:t>
            </a:r>
            <a:r>
              <a:rPr lang="tr-TR" i="1" dirty="0">
                <a:solidFill>
                  <a:schemeClr val="accent1"/>
                </a:solidFill>
              </a:rPr>
              <a:t>σ </a:t>
            </a:r>
            <a:r>
              <a:rPr lang="tr-TR" i="1" dirty="0" smtClean="0">
                <a:solidFill>
                  <a:schemeClr val="accent1"/>
                </a:solidFill>
              </a:rPr>
              <a:t>= </a:t>
            </a:r>
            <a:r>
              <a:rPr lang="en-US" dirty="0" smtClean="0">
                <a:solidFill>
                  <a:schemeClr val="accent1"/>
                </a:solidFill>
              </a:rPr>
              <a:t>20 </a:t>
            </a:r>
            <a:r>
              <a:rPr lang="en-US" dirty="0">
                <a:solidFill>
                  <a:schemeClr val="accent1"/>
                </a:solidFill>
              </a:rPr>
              <a:t>mm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What </a:t>
            </a:r>
            <a:r>
              <a:rPr lang="en-US" dirty="0"/>
              <a:t>is the probability that a single blood pressure measurement will </a:t>
            </a:r>
            <a:r>
              <a:rPr lang="en-US" dirty="0" smtClean="0"/>
              <a:t>fail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detect that the patient has high blood pressure?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If five </a:t>
            </a:r>
            <a:r>
              <a:rPr lang="en-US" dirty="0"/>
              <a:t>blood pressure measurements are taken at various times </a:t>
            </a:r>
            <a:r>
              <a:rPr lang="en-US" dirty="0" smtClean="0"/>
              <a:t>during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day, what is the probability that the average of the five </a:t>
            </a:r>
            <a:r>
              <a:rPr lang="en-US" dirty="0" smtClean="0"/>
              <a:t>measurements</a:t>
            </a:r>
            <a:r>
              <a:rPr lang="tr-TR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be less than 150 and hence fail to indicate that the patient has </a:t>
            </a:r>
            <a:r>
              <a:rPr lang="en-US" dirty="0" smtClean="0"/>
              <a:t>high</a:t>
            </a:r>
            <a:r>
              <a:rPr lang="tr-TR" dirty="0" smtClean="0"/>
              <a:t> </a:t>
            </a:r>
            <a:r>
              <a:rPr lang="en-US" dirty="0" smtClean="0"/>
              <a:t>blood pressure?</a:t>
            </a:r>
            <a:endParaRPr lang="tr-TR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How </a:t>
            </a:r>
            <a:r>
              <a:rPr lang="en-US" dirty="0"/>
              <a:t>many measurements would be required in a given day so that </a:t>
            </a:r>
            <a:r>
              <a:rPr lang="en-US" dirty="0" smtClean="0"/>
              <a:t>there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at most 1% probability of failing to detect that the patient has </a:t>
            </a:r>
            <a:r>
              <a:rPr lang="en-US" dirty="0" smtClean="0"/>
              <a:t>high</a:t>
            </a:r>
            <a:r>
              <a:rPr lang="tr-TR" dirty="0" smtClean="0"/>
              <a:t> </a:t>
            </a:r>
            <a:r>
              <a:rPr lang="en-US" dirty="0" smtClean="0"/>
              <a:t>blood </a:t>
            </a:r>
            <a:r>
              <a:rPr lang="en-US" dirty="0"/>
              <a:t>pressure?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924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Answer</a:t>
            </a:r>
            <a:r>
              <a:rPr lang="tr-TR" dirty="0" smtClean="0"/>
              <a:t> 8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47663" indent="-347663">
                  <a:buNone/>
                </a:pPr>
                <a:r>
                  <a:rPr lang="tr-TR" dirty="0" smtClean="0"/>
                  <a:t>a. </a:t>
                </a:r>
                <a:r>
                  <a:rPr lang="en-US" dirty="0" smtClean="0"/>
                  <a:t>Let </a:t>
                </a:r>
                <a:r>
                  <a:rPr lang="en-US" i="1" dirty="0">
                    <a:solidFill>
                      <a:schemeClr val="accent1"/>
                    </a:solidFill>
                  </a:rPr>
                  <a:t>y</a:t>
                </a:r>
                <a:r>
                  <a:rPr lang="en-US" dirty="0"/>
                  <a:t> be the blood pressure measurement of the patient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lvl="1"/>
                <a:r>
                  <a:rPr lang="en-US" i="1" dirty="0" smtClean="0">
                    <a:solidFill>
                      <a:schemeClr val="accent1"/>
                    </a:solidFill>
                  </a:rPr>
                  <a:t>y</a:t>
                </a:r>
                <a:r>
                  <a:rPr lang="en-US" dirty="0" smtClean="0"/>
                  <a:t> </a:t>
                </a:r>
                <a:r>
                  <a:rPr lang="en-US" dirty="0"/>
                  <a:t>has a </a:t>
                </a:r>
                <a:r>
                  <a:rPr lang="en-US" dirty="0" smtClean="0"/>
                  <a:t>normal</a:t>
                </a:r>
                <a:r>
                  <a:rPr lang="tr-TR" dirty="0" smtClean="0"/>
                  <a:t> </a:t>
                </a:r>
                <a:r>
                  <a:rPr lang="en-US" dirty="0" smtClean="0"/>
                  <a:t>distribution </a:t>
                </a:r>
                <a:r>
                  <a:rPr lang="en-US" dirty="0"/>
                  <a:t>with </a:t>
                </a:r>
                <a:r>
                  <a:rPr lang="en-US" i="1" dirty="0">
                    <a:solidFill>
                      <a:schemeClr val="accent1"/>
                    </a:solidFill>
                  </a:rPr>
                  <a:t>μ</a:t>
                </a:r>
                <a:r>
                  <a:rPr lang="en-US" dirty="0">
                    <a:solidFill>
                      <a:schemeClr val="accent1"/>
                    </a:solidFill>
                  </a:rPr>
                  <a:t> =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160 </a:t>
                </a:r>
                <a:r>
                  <a:rPr lang="en-US" dirty="0"/>
                  <a:t>and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σ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=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20</a:t>
                </a:r>
                <a:endParaRPr lang="tr-TR" dirty="0" smtClean="0"/>
              </a:p>
              <a:p>
                <a:pPr marL="627063" indent="0">
                  <a:buNone/>
                </a:pPr>
                <a:r>
                  <a:rPr lang="en-US" sz="2800" i="1" dirty="0" smtClean="0"/>
                  <a:t>P</a:t>
                </a:r>
                <a:r>
                  <a:rPr lang="en-US" sz="2800" dirty="0" smtClean="0"/>
                  <a:t>(</a:t>
                </a:r>
                <a:r>
                  <a:rPr lang="en-US" sz="1300" dirty="0" smtClean="0"/>
                  <a:t>measurement </a:t>
                </a:r>
                <a:r>
                  <a:rPr lang="en-US" sz="1300" dirty="0"/>
                  <a:t>fails to detect high pressure</a:t>
                </a:r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≤150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150−160</m:t>
                            </m:r>
                          </m:num>
                          <m:den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≤−0.5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=0.3085</m:t>
                    </m:r>
                  </m:oMath>
                </a14:m>
                <a:endParaRPr lang="tr-TR" sz="2400" dirty="0" smtClean="0"/>
              </a:p>
              <a:p>
                <a:pPr lvl="1"/>
                <a:r>
                  <a:rPr lang="en-US" dirty="0" smtClean="0"/>
                  <a:t>Thus</a:t>
                </a:r>
                <a:r>
                  <a:rPr lang="en-US" dirty="0"/>
                  <a:t>, there is over a 30</a:t>
                </a:r>
                <a:r>
                  <a:rPr lang="en-US" dirty="0" smtClean="0"/>
                  <a:t>%</a:t>
                </a:r>
                <a:r>
                  <a:rPr lang="tr-TR" dirty="0" smtClean="0"/>
                  <a:t> </a:t>
                </a:r>
                <a:r>
                  <a:rPr lang="en-US" dirty="0" smtClean="0"/>
                  <a:t>chance </a:t>
                </a:r>
                <a:r>
                  <a:rPr lang="en-US" dirty="0"/>
                  <a:t>of failing to detect that the patient has high blood pressure if </a:t>
                </a:r>
                <a:r>
                  <a:rPr lang="en-US" dirty="0" smtClean="0"/>
                  <a:t>only</a:t>
                </a:r>
                <a:r>
                  <a:rPr lang="tr-TR" dirty="0" smtClean="0"/>
                  <a:t> </a:t>
                </a:r>
                <a:r>
                  <a:rPr lang="en-US" dirty="0" smtClean="0"/>
                  <a:t>a </a:t>
                </a:r>
                <a:r>
                  <a:rPr lang="en-US" dirty="0"/>
                  <a:t>single measurement is taken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marL="347663" lvl="1" indent="-347663">
                  <a:buNone/>
                </a:pPr>
                <a:r>
                  <a:rPr lang="tr-TR" sz="320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b. </a:t>
                </a:r>
                <a:r>
                  <a:rPr lang="en-US" sz="320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tr-TR" sz="32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be the average blood pressure of the five measurements.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</a:t>
                </a:r>
              </a:p>
              <a:p>
                <a:pPr lvl="1"/>
                <a:r>
                  <a:rPr lang="tr-TR" dirty="0" err="1" smtClean="0"/>
                  <a:t>Then</a:t>
                </a:r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has </a:t>
                </a:r>
                <a:r>
                  <a:rPr lang="en-US" dirty="0"/>
                  <a:t>a normal distribution with </a:t>
                </a:r>
                <a:r>
                  <a:rPr lang="en-US" i="1" dirty="0">
                    <a:solidFill>
                      <a:schemeClr val="accent1"/>
                    </a:solidFill>
                  </a:rPr>
                  <a:t>μ</a:t>
                </a:r>
                <a:r>
                  <a:rPr lang="en-US" dirty="0">
                    <a:solidFill>
                      <a:schemeClr val="accent1"/>
                    </a:solidFill>
                  </a:rPr>
                  <a:t> = 160 </a:t>
                </a:r>
                <a:r>
                  <a:rPr lang="en-US" dirty="0"/>
                  <a:t>and </a:t>
                </a:r>
                <a:r>
                  <a:rPr lang="en-US" i="1" dirty="0">
                    <a:solidFill>
                      <a:schemeClr val="accent1"/>
                    </a:solidFill>
                  </a:rPr>
                  <a:t>σ</a:t>
                </a:r>
                <a:r>
                  <a:rPr lang="en-US" dirty="0">
                    <a:solidFill>
                      <a:schemeClr val="accent1"/>
                    </a:solidFill>
                  </a:rPr>
                  <a:t> =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20</a:t>
                </a:r>
                <a:r>
                  <a:rPr lang="tr-TR" dirty="0" smtClean="0">
                    <a:solidFill>
                      <a:schemeClr val="accent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tr-T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tr-T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=8.944</m:t>
                    </m:r>
                  </m:oMath>
                </a14:m>
                <a:endParaRPr lang="tr-T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67" t="-2260" r="-10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790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Answer</a:t>
            </a:r>
            <a:r>
              <a:rPr lang="tr-TR" dirty="0"/>
              <a:t> </a:t>
            </a:r>
            <a:r>
              <a:rPr lang="tr-TR" dirty="0" smtClean="0"/>
              <a:t>8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tr-TR" sz="2200" dirty="0" smtClean="0"/>
                  <a:t>	</a:t>
                </a:r>
                <a14:m>
                  <m:oMath xmlns:m="http://schemas.openxmlformats.org/officeDocument/2006/math">
                    <m:r>
                      <a:rPr lang="tr-TR" sz="22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tr-T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≤150</m:t>
                        </m:r>
                      </m:e>
                    </m:d>
                    <m:r>
                      <a:rPr lang="tr-T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tr-T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tr-T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150−160</m:t>
                            </m:r>
                          </m:num>
                          <m:den>
                            <m:r>
                              <a:rPr lang="tr-T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8.944</m:t>
                            </m:r>
                          </m:den>
                        </m:f>
                      </m:e>
                    </m:d>
                    <m:r>
                      <a:rPr lang="tr-T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tr-T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≤−1.12</m:t>
                        </m:r>
                      </m:e>
                    </m:d>
                    <m:r>
                      <a:rPr lang="tr-T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tr-T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1314</m:t>
                    </m:r>
                  </m:oMath>
                </a14:m>
                <a:endParaRPr lang="tr-TR" sz="2200" dirty="0" smtClean="0"/>
              </a:p>
              <a:p>
                <a:pPr lvl="1"/>
                <a:r>
                  <a:rPr lang="en-US" dirty="0"/>
                  <a:t>Therefore, by using the average of five </a:t>
                </a:r>
                <a:r>
                  <a:rPr lang="tr-TR" dirty="0" smtClean="0"/>
                  <a:t>m</a:t>
                </a:r>
                <a:r>
                  <a:rPr lang="en-US" dirty="0" err="1" smtClean="0"/>
                  <a:t>easurements</a:t>
                </a:r>
                <a:r>
                  <a:rPr lang="en-US" dirty="0"/>
                  <a:t>, the chance of </a:t>
                </a:r>
                <a:r>
                  <a:rPr lang="en-US" dirty="0" smtClean="0"/>
                  <a:t>failing</a:t>
                </a:r>
                <a:r>
                  <a:rPr lang="tr-TR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detect the patient has high blood pressure has been reduced </a:t>
                </a:r>
                <a:r>
                  <a:rPr lang="en-US" dirty="0" smtClean="0"/>
                  <a:t>from</a:t>
                </a:r>
                <a:r>
                  <a:rPr lang="tr-TR" dirty="0" smtClean="0"/>
                  <a:t> </a:t>
                </a:r>
                <a:r>
                  <a:rPr lang="en-US" dirty="0" smtClean="0"/>
                  <a:t>over </a:t>
                </a:r>
                <a:r>
                  <a:rPr lang="en-US" dirty="0"/>
                  <a:t>30% to about 13%.</a:t>
                </a:r>
                <a:endParaRPr lang="tr-TR" dirty="0"/>
              </a:p>
              <a:p>
                <a:pPr marL="398463" indent="-398463">
                  <a:buNone/>
                </a:pPr>
                <a:r>
                  <a:rPr lang="tr-TR" dirty="0" smtClean="0"/>
                  <a:t>c. </a:t>
                </a:r>
                <a:r>
                  <a:rPr lang="en-US" dirty="0" smtClean="0"/>
                  <a:t>We </a:t>
                </a:r>
                <a:r>
                  <a:rPr lang="en-US" dirty="0"/>
                  <a:t>need to determine the sample size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</a:t>
                </a:r>
                <a:r>
                  <a:rPr lang="en-US" dirty="0"/>
                  <a:t>such </a:t>
                </a:r>
                <a:r>
                  <a:rPr lang="en-US" dirty="0" smtClean="0"/>
                  <a:t>that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tr-TR" dirty="0"/>
                      <m:t>0.01</m:t>
                    </m:r>
                  </m:oMath>
                </a14:m>
                <a:r>
                  <a:rPr lang="tr-TR" dirty="0" smtClean="0"/>
                  <a:t>. </a:t>
                </a:r>
              </a:p>
              <a:p>
                <a:pPr lvl="1"/>
                <a:r>
                  <a:rPr lang="tr-TR" dirty="0" err="1" smtClean="0"/>
                  <a:t>Now</a:t>
                </a:r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&lt;150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150−160</m:t>
                            </m:r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tr-TR" dirty="0" smtClean="0"/>
                  <a:t>. </a:t>
                </a:r>
              </a:p>
              <a:p>
                <a:pPr lvl="1"/>
                <a:r>
                  <a:rPr lang="en-US" dirty="0" smtClean="0"/>
                  <a:t>From </a:t>
                </a:r>
                <a:r>
                  <a:rPr lang="en-US" dirty="0"/>
                  <a:t>the normal tables, we </a:t>
                </a:r>
                <a:r>
                  <a:rPr lang="en-US" dirty="0" smtClean="0"/>
                  <a:t>have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≤−2.326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. </a:t>
                </a:r>
              </a:p>
              <a:p>
                <a:pPr lvl="2"/>
                <a:r>
                  <a:rPr lang="tr-TR" dirty="0" err="1" smtClean="0"/>
                  <a:t>Therefore</a:t>
                </a:r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150−160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=−2.326. </m:t>
                    </m:r>
                  </m:oMath>
                </a14:m>
                <a:endParaRPr lang="tr-TR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Solving</m:t>
                    </m:r>
                    <m:r>
                      <a:rPr lang="tr-T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for</m:t>
                    </m:r>
                    <m:r>
                      <a:rPr lang="tr-TR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yealds</m:t>
                    </m:r>
                  </m:oMath>
                </a14:m>
                <a:r>
                  <a:rPr lang="tr-TR" dirty="0"/>
                  <a:t> </a:t>
                </a:r>
                <a:r>
                  <a:rPr lang="tr-TR" i="1" dirty="0"/>
                  <a:t>n</a:t>
                </a:r>
                <a:r>
                  <a:rPr lang="tr-TR" dirty="0"/>
                  <a:t> = 21.64. </a:t>
                </a:r>
              </a:p>
              <a:p>
                <a:pPr lvl="1"/>
                <a:r>
                  <a:rPr lang="en-US" dirty="0" smtClean="0"/>
                  <a:t>It </a:t>
                </a:r>
                <a:r>
                  <a:rPr lang="en-US" dirty="0"/>
                  <a:t>would require at least 22 measurements in order to </a:t>
                </a:r>
                <a:r>
                  <a:rPr lang="en-US" dirty="0" smtClean="0"/>
                  <a:t>achieve</a:t>
                </a:r>
                <a:r>
                  <a:rPr lang="tr-TR" dirty="0" smtClean="0"/>
                  <a:t> </a:t>
                </a:r>
                <a:r>
                  <a:rPr lang="en-US" dirty="0" smtClean="0"/>
                  <a:t>the </a:t>
                </a:r>
                <a:r>
                  <a:rPr lang="en-US" dirty="0"/>
                  <a:t>goal of at most a 1% chance of failing to detect high blood pressure.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9" r="-147" b="-10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247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r>
              <a:rPr lang="tr-TR" dirty="0" smtClean="0"/>
              <a:t> 9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company took a random sample of </a:t>
            </a:r>
            <a:r>
              <a:rPr lang="en-US" dirty="0" smtClean="0"/>
              <a:t>30</a:t>
            </a:r>
            <a:r>
              <a:rPr lang="tr-TR" dirty="0" smtClean="0"/>
              <a:t> </a:t>
            </a:r>
            <a:r>
              <a:rPr lang="en-US" dirty="0" smtClean="0"/>
              <a:t>first-year </a:t>
            </a:r>
            <a:r>
              <a:rPr lang="en-US" dirty="0"/>
              <a:t>employees and asked them </a:t>
            </a:r>
            <a:r>
              <a:rPr lang="en-US" dirty="0" smtClean="0"/>
              <a:t>their</a:t>
            </a:r>
            <a:r>
              <a:rPr lang="tr-TR" dirty="0" smtClean="0"/>
              <a:t> </a:t>
            </a:r>
            <a:r>
              <a:rPr lang="en-US" dirty="0" smtClean="0"/>
              <a:t>level </a:t>
            </a:r>
            <a:r>
              <a:rPr lang="en-US" dirty="0"/>
              <a:t>of satisfaction with their jobs. </a:t>
            </a:r>
            <a:endParaRPr lang="tr-TR" dirty="0" smtClean="0"/>
          </a:p>
          <a:p>
            <a:pPr lvl="1"/>
            <a:r>
              <a:rPr lang="en-US" dirty="0" smtClean="0"/>
              <a:t>It</a:t>
            </a:r>
            <a:r>
              <a:rPr lang="tr-TR" dirty="0" smtClean="0"/>
              <a:t> </a:t>
            </a:r>
            <a:r>
              <a:rPr lang="en-US" dirty="0" smtClean="0"/>
              <a:t>found </a:t>
            </a:r>
            <a:r>
              <a:rPr lang="en-US" dirty="0"/>
              <a:t>that 80% of those sampled </a:t>
            </a:r>
            <a:r>
              <a:rPr lang="en-US" dirty="0" smtClean="0"/>
              <a:t>were</a:t>
            </a:r>
            <a:r>
              <a:rPr lang="tr-TR" dirty="0" smtClean="0"/>
              <a:t> </a:t>
            </a:r>
            <a:r>
              <a:rPr lang="en-US" dirty="0" smtClean="0"/>
              <a:t>“</a:t>
            </a:r>
            <a:r>
              <a:rPr lang="en-US" dirty="0"/>
              <a:t>very happy” with their employment, ± 3</a:t>
            </a:r>
            <a:r>
              <a:rPr lang="en-US" dirty="0" smtClean="0"/>
              <a:t>%</a:t>
            </a:r>
            <a:r>
              <a:rPr lang="tr-TR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a confidence level of 95%. </a:t>
            </a:r>
            <a:endParaRPr lang="tr-TR" dirty="0" smtClean="0"/>
          </a:p>
          <a:p>
            <a:pPr lvl="1"/>
            <a:r>
              <a:rPr lang="en-US" dirty="0" smtClean="0"/>
              <a:t>The company</a:t>
            </a:r>
            <a:r>
              <a:rPr lang="tr-TR" dirty="0" smtClean="0"/>
              <a:t> </a:t>
            </a:r>
            <a:r>
              <a:rPr lang="en-US" dirty="0" smtClean="0"/>
              <a:t>took </a:t>
            </a:r>
            <a:r>
              <a:rPr lang="en-US" dirty="0"/>
              <a:t>this information and reported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80</a:t>
            </a:r>
            <a:r>
              <a:rPr lang="en-US" dirty="0"/>
              <a:t>% of all its employees were very </a:t>
            </a:r>
            <a:r>
              <a:rPr lang="en-US" dirty="0" smtClean="0"/>
              <a:t>happy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their jobs, ± 3%. </a:t>
            </a:r>
            <a:endParaRPr lang="tr-TR" dirty="0" smtClean="0"/>
          </a:p>
          <a:p>
            <a:r>
              <a:rPr lang="tr-TR" dirty="0" smtClean="0"/>
              <a:t>Is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report</a:t>
            </a:r>
            <a:r>
              <a:rPr lang="tr-TR" dirty="0" smtClean="0"/>
              <a:t> is </a:t>
            </a:r>
            <a:r>
              <a:rPr lang="tr-TR" dirty="0" err="1" smtClean="0"/>
              <a:t>correct</a:t>
            </a:r>
            <a:r>
              <a:rPr lang="tr-TR" dirty="0" smtClean="0"/>
              <a:t>?</a:t>
            </a:r>
            <a:r>
              <a:rPr lang="en-US" dirty="0" smtClean="0"/>
              <a:t> 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4459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r>
              <a:rPr lang="tr-TR" dirty="0" smtClean="0"/>
              <a:t> 1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measured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height</a:t>
            </a:r>
            <a:r>
              <a:rPr lang="tr-TR" dirty="0"/>
              <a:t> (in </a:t>
            </a:r>
            <a:r>
              <a:rPr lang="tr-TR" dirty="0" err="1"/>
              <a:t>inches</a:t>
            </a:r>
            <a:r>
              <a:rPr lang="tr-TR" dirty="0"/>
              <a:t>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weight</a:t>
            </a:r>
            <a:r>
              <a:rPr lang="tr-TR" dirty="0"/>
              <a:t> (in </a:t>
            </a:r>
            <a:r>
              <a:rPr lang="tr-TR" dirty="0" err="1"/>
              <a:t>pounds</a:t>
            </a:r>
            <a:r>
              <a:rPr lang="tr-TR" dirty="0"/>
              <a:t>)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five</a:t>
            </a:r>
            <a:r>
              <a:rPr lang="tr-TR" dirty="0"/>
              <a:t> </a:t>
            </a:r>
            <a:r>
              <a:rPr lang="tr-TR" dirty="0" err="1"/>
              <a:t>newborn</a:t>
            </a:r>
            <a:r>
              <a:rPr lang="tr-TR" dirty="0"/>
              <a:t>  </a:t>
            </a:r>
            <a:r>
              <a:rPr lang="tr-TR" dirty="0" err="1"/>
              <a:t>babies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shown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table</a:t>
            </a:r>
            <a:r>
              <a:rPr lang="tr-TR" dirty="0"/>
              <a:t>). </a:t>
            </a:r>
          </a:p>
          <a:p>
            <a:pPr marL="4660900">
              <a:tabLst>
                <a:tab pos="358775" algn="l"/>
              </a:tabLst>
            </a:pPr>
            <a:r>
              <a:rPr lang="tr-TR" dirty="0" err="1"/>
              <a:t>Manually</a:t>
            </a:r>
            <a:r>
              <a:rPr lang="tr-TR" dirty="0"/>
              <a:t> </a:t>
            </a:r>
            <a:r>
              <a:rPr lang="tr-TR" dirty="0" err="1"/>
              <a:t>calculate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>
                <a:solidFill>
                  <a:schemeClr val="accent1"/>
                </a:solidFill>
              </a:rPr>
              <a:t>mean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>
                <a:solidFill>
                  <a:schemeClr val="accent1"/>
                </a:solidFill>
              </a:rPr>
              <a:t>standard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deviation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/>
              <a:t>of </a:t>
            </a:r>
            <a:r>
              <a:rPr lang="tr-TR" dirty="0" err="1">
                <a:solidFill>
                  <a:schemeClr val="accent6"/>
                </a:solidFill>
              </a:rPr>
              <a:t>height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 </a:t>
            </a:r>
            <a:r>
              <a:rPr lang="tr-TR" dirty="0" err="1">
                <a:solidFill>
                  <a:schemeClr val="accent6"/>
                </a:solidFill>
              </a:rPr>
              <a:t>weight</a:t>
            </a:r>
            <a:r>
              <a:rPr lang="tr-TR" dirty="0"/>
              <a:t>; </a:t>
            </a:r>
            <a:r>
              <a:rPr lang="tr-TR" dirty="0" err="1"/>
              <a:t>show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steps</a:t>
            </a:r>
            <a:r>
              <a:rPr lang="tr-TR" dirty="0" smtClean="0"/>
              <a:t>.</a:t>
            </a:r>
            <a:endParaRPr lang="tr-TR" dirty="0"/>
          </a:p>
          <a:p>
            <a:pPr marL="358775">
              <a:tabLst>
                <a:tab pos="358775" algn="l"/>
              </a:tabLst>
            </a:pPr>
            <a:r>
              <a:rPr lang="tr-TR" dirty="0" err="1"/>
              <a:t>Table</a:t>
            </a:r>
            <a:r>
              <a:rPr lang="tr-TR" dirty="0"/>
              <a:t>: </a:t>
            </a:r>
            <a:r>
              <a:rPr lang="tr-TR" dirty="0" err="1"/>
              <a:t>Height</a:t>
            </a:r>
            <a:r>
              <a:rPr lang="tr-TR" dirty="0"/>
              <a:t> (in </a:t>
            </a:r>
            <a:r>
              <a:rPr lang="tr-TR" dirty="0" err="1"/>
              <a:t>inches</a:t>
            </a:r>
            <a:r>
              <a:rPr lang="tr-TR" dirty="0"/>
              <a:t>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weight</a:t>
            </a:r>
            <a:r>
              <a:rPr lang="tr-TR" dirty="0"/>
              <a:t> (in </a:t>
            </a:r>
            <a:r>
              <a:rPr lang="tr-TR" dirty="0" err="1"/>
              <a:t>pounds</a:t>
            </a:r>
            <a:r>
              <a:rPr lang="tr-TR" dirty="0"/>
              <a:t>)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five</a:t>
            </a:r>
            <a:r>
              <a:rPr lang="tr-TR" dirty="0"/>
              <a:t> </a:t>
            </a:r>
            <a:r>
              <a:rPr lang="tr-TR" dirty="0" err="1"/>
              <a:t>newborn</a:t>
            </a:r>
            <a:r>
              <a:rPr lang="tr-TR" dirty="0"/>
              <a:t> </a:t>
            </a:r>
            <a:r>
              <a:rPr lang="tr-TR" dirty="0" err="1"/>
              <a:t>babies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40886"/>
              </p:ext>
            </p:extLst>
          </p:nvPr>
        </p:nvGraphicFramePr>
        <p:xfrm>
          <a:off x="1043608" y="2780928"/>
          <a:ext cx="3456385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621"/>
                <a:gridCol w="972532"/>
                <a:gridCol w="1022232"/>
              </a:tblGrid>
              <a:tr h="687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</a:rPr>
                        <a:t>Observation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</a:rPr>
                        <a:t>Height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Weight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7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7.8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7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9.1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7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17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8.2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7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16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6.4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7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19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8.8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52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Answer</a:t>
            </a:r>
            <a:r>
              <a:rPr lang="tr-TR" dirty="0"/>
              <a:t>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Sample size </a:t>
                </a:r>
                <a:r>
                  <a:rPr lang="tr-TR" i="1" dirty="0" smtClean="0"/>
                  <a:t>n</a:t>
                </a:r>
                <a:r>
                  <a:rPr lang="tr-TR" dirty="0" smtClean="0"/>
                  <a:t> = 30,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0.8, and </a:t>
                </a:r>
                <a:r>
                  <a:rPr lang="en-US" i="1" dirty="0"/>
                  <a:t>z*</a:t>
                </a:r>
                <a:r>
                  <a:rPr lang="en-US" dirty="0"/>
                  <a:t> is 1.96 </a:t>
                </a:r>
                <a:r>
                  <a:rPr lang="tr-TR" dirty="0" smtClean="0"/>
                  <a:t>(</a:t>
                </a:r>
                <a:r>
                  <a:rPr lang="tr-TR" dirty="0" err="1" smtClean="0"/>
                  <a:t>for</a:t>
                </a:r>
                <a:r>
                  <a:rPr lang="tr-TR" dirty="0" smtClean="0"/>
                  <a:t> %95 CI)</a:t>
                </a:r>
              </a:p>
              <a:p>
                <a:r>
                  <a:rPr lang="tr-TR" dirty="0" smtClean="0"/>
                  <a:t>M</a:t>
                </a:r>
                <a:r>
                  <a:rPr lang="en-US" dirty="0" err="1" smtClean="0"/>
                  <a:t>argin</a:t>
                </a:r>
                <a:r>
                  <a:rPr lang="en-US" dirty="0" smtClean="0"/>
                  <a:t> </a:t>
                </a:r>
                <a:r>
                  <a:rPr lang="en-US" dirty="0"/>
                  <a:t>of error for a population </a:t>
                </a:r>
                <a:r>
                  <a:rPr lang="en-US" dirty="0" smtClean="0"/>
                  <a:t>proportion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𝑀𝑂𝐸</m:t>
                      </m:r>
                      <m:r>
                        <a:rPr lang="tr-TR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tr-T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tr-T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tr-TR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tr-TR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lang="tr-TR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tr-TR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tr-TR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=1.96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  <m:r>
                                <a:rPr lang="tr-TR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tr-TR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  <m:r>
                                <a:rPr lang="tr-TR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rad>
                      <m:r>
                        <a:rPr lang="tr-TR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1.96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0.8(0.</m:t>
                              </m:r>
                              <m:r>
                                <a:rPr lang="tr-TR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rad>
                      <m:r>
                        <a:rPr lang="tr-TR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tr-TR" sz="2400" b="0" i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           =1.96</m:t>
                      </m:r>
                      <m:r>
                        <a:rPr lang="tr-TR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×0.073=0.1431</m:t>
                      </m:r>
                    </m:oMath>
                  </m:oMathPara>
                </a14:m>
                <a:endParaRPr lang="tr-TR" sz="2400" dirty="0" smtClean="0">
                  <a:solidFill>
                    <a:schemeClr val="accent1"/>
                  </a:solidFill>
                </a:endParaRPr>
              </a:p>
              <a:p>
                <a:r>
                  <a:rPr lang="en-US" dirty="0" smtClean="0"/>
                  <a:t>Convert </a:t>
                </a:r>
                <a:r>
                  <a:rPr lang="en-US" dirty="0"/>
                  <a:t>the proportion to a percent by multiplying by 100</a:t>
                </a:r>
                <a:r>
                  <a:rPr lang="en-US" dirty="0" smtClean="0"/>
                  <a:t>%:</a:t>
                </a:r>
                <a:r>
                  <a:rPr lang="tr-TR" dirty="0" smtClean="0"/>
                  <a:t> 0.1431(100</a:t>
                </a:r>
                <a:r>
                  <a:rPr lang="tr-TR" dirty="0"/>
                  <a:t>%) = 14.31</a:t>
                </a:r>
                <a:r>
                  <a:rPr lang="tr-TR" dirty="0" smtClean="0"/>
                  <a:t>%</a:t>
                </a:r>
              </a:p>
              <a:p>
                <a:pPr lvl="1"/>
                <a:r>
                  <a:rPr lang="en-US" dirty="0"/>
                  <a:t>This value is much larger than the reported MOE of 3%.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4" t="-1582" r="-12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146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</a:t>
            </a:r>
            <a:r>
              <a:rPr lang="tr-TR" dirty="0" smtClean="0"/>
              <a:t>10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poll of </a:t>
            </a:r>
            <a:r>
              <a:rPr lang="en-US" dirty="0" smtClean="0"/>
              <a:t>1000 </a:t>
            </a:r>
            <a:r>
              <a:rPr lang="en-US" dirty="0"/>
              <a:t>likely voters showed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Candidate </a:t>
            </a:r>
            <a:r>
              <a:rPr lang="tr-TR" dirty="0" smtClean="0"/>
              <a:t>Ali</a:t>
            </a:r>
            <a:r>
              <a:rPr lang="en-US" dirty="0" smtClean="0"/>
              <a:t> </a:t>
            </a:r>
            <a:r>
              <a:rPr lang="en-US" dirty="0"/>
              <a:t>had 48% of the vote,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Candidate </a:t>
            </a:r>
            <a:r>
              <a:rPr lang="tr-TR" dirty="0" smtClean="0"/>
              <a:t>Veli</a:t>
            </a:r>
            <a:r>
              <a:rPr lang="en-US" dirty="0" smtClean="0"/>
              <a:t> </a:t>
            </a:r>
            <a:r>
              <a:rPr lang="en-US" dirty="0"/>
              <a:t>had 52% of the vote. </a:t>
            </a:r>
            <a:endParaRPr lang="tr-TR" dirty="0" smtClean="0"/>
          </a:p>
          <a:p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margin </a:t>
            </a:r>
            <a:r>
              <a:rPr lang="en-US" dirty="0"/>
              <a:t>of error was ± 3%, and the </a:t>
            </a:r>
            <a:r>
              <a:rPr lang="en-US" dirty="0" smtClean="0"/>
              <a:t>confidence</a:t>
            </a:r>
            <a:r>
              <a:rPr lang="tr-TR" dirty="0" smtClean="0"/>
              <a:t> </a:t>
            </a:r>
            <a:r>
              <a:rPr lang="en-US" dirty="0" smtClean="0"/>
              <a:t>level </a:t>
            </a:r>
            <a:r>
              <a:rPr lang="en-US" dirty="0"/>
              <a:t>was 98%. </a:t>
            </a:r>
            <a:endParaRPr lang="tr-TR" dirty="0" smtClean="0"/>
          </a:p>
          <a:p>
            <a:r>
              <a:rPr lang="en-US" dirty="0" smtClean="0"/>
              <a:t>Who </a:t>
            </a:r>
            <a:r>
              <a:rPr lang="en-US" dirty="0"/>
              <a:t>is most likely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win </a:t>
            </a:r>
            <a:r>
              <a:rPr lang="en-US" dirty="0"/>
              <a:t>the election?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61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Answer</a:t>
            </a:r>
            <a:r>
              <a:rPr lang="tr-TR" dirty="0" smtClean="0"/>
              <a:t> 10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margin of error is used to construct the confidence interval, </a:t>
            </a:r>
            <a:endParaRPr lang="tr-TR" dirty="0" smtClean="0"/>
          </a:p>
          <a:p>
            <a:pPr lvl="1"/>
            <a:r>
              <a:rPr lang="en-US" dirty="0" smtClean="0"/>
              <a:t>which </a:t>
            </a:r>
            <a:r>
              <a:rPr lang="en-US" dirty="0"/>
              <a:t>is a range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likely </a:t>
            </a:r>
            <a:r>
              <a:rPr lang="en-US" dirty="0"/>
              <a:t>values for the population parameter </a:t>
            </a:r>
            <a:endParaRPr lang="tr-TR" dirty="0" smtClean="0"/>
          </a:p>
          <a:p>
            <a:pPr lvl="2"/>
            <a:r>
              <a:rPr lang="en-US" dirty="0" smtClean="0"/>
              <a:t>here</a:t>
            </a:r>
            <a:r>
              <a:rPr lang="en-US" dirty="0"/>
              <a:t>, the parameter is the percentage of </a:t>
            </a:r>
            <a:r>
              <a:rPr lang="en-US" dirty="0" smtClean="0"/>
              <a:t>all</a:t>
            </a:r>
            <a:r>
              <a:rPr lang="tr-TR" dirty="0" smtClean="0"/>
              <a:t> </a:t>
            </a:r>
            <a:r>
              <a:rPr lang="en-US" dirty="0" smtClean="0"/>
              <a:t>voters </a:t>
            </a:r>
            <a:r>
              <a:rPr lang="en-US" dirty="0"/>
              <a:t>who would vote for a </a:t>
            </a:r>
            <a:r>
              <a:rPr lang="en-US" dirty="0" smtClean="0"/>
              <a:t>candidate. </a:t>
            </a:r>
            <a:endParaRPr lang="tr-TR" dirty="0" smtClean="0"/>
          </a:p>
          <a:p>
            <a:r>
              <a:rPr lang="en-US" dirty="0" smtClean="0"/>
              <a:t>To </a:t>
            </a:r>
            <a:r>
              <a:rPr lang="en-US" dirty="0"/>
              <a:t>calculate a confidence interval, you </a:t>
            </a:r>
            <a:r>
              <a:rPr lang="en-US" dirty="0" smtClean="0"/>
              <a:t>take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result from the sample and add and subtract the margin of </a:t>
            </a:r>
            <a:r>
              <a:rPr lang="en-US" dirty="0" smtClean="0"/>
              <a:t>error.</a:t>
            </a:r>
            <a:endParaRPr lang="tr-TR" dirty="0" smtClean="0"/>
          </a:p>
          <a:p>
            <a:r>
              <a:rPr lang="en-US" dirty="0" smtClean="0"/>
              <a:t>In </a:t>
            </a:r>
            <a:r>
              <a:rPr lang="en-US" dirty="0"/>
              <a:t>this case,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98% confidence interval for the proportion of all voters for </a:t>
            </a:r>
            <a:r>
              <a:rPr lang="en-US" dirty="0" smtClean="0"/>
              <a:t>Candidate</a:t>
            </a:r>
            <a:r>
              <a:rPr lang="tr-TR" dirty="0" smtClean="0"/>
              <a:t> Ali</a:t>
            </a:r>
            <a:r>
              <a:rPr lang="en-US" dirty="0" smtClean="0"/>
              <a:t> </a:t>
            </a:r>
            <a:r>
              <a:rPr lang="en-US" dirty="0"/>
              <a:t>is 48% </a:t>
            </a:r>
            <a:r>
              <a:rPr lang="en-US" dirty="0" smtClean="0"/>
              <a:t>plus </a:t>
            </a:r>
            <a:r>
              <a:rPr lang="en-US" dirty="0"/>
              <a:t>or minus 3</a:t>
            </a:r>
            <a:r>
              <a:rPr lang="en-US" dirty="0" smtClean="0"/>
              <a:t>%, </a:t>
            </a:r>
            <a:endParaRPr lang="tr-TR" dirty="0" smtClean="0"/>
          </a:p>
          <a:p>
            <a:pPr lvl="2"/>
            <a:r>
              <a:rPr lang="en-US" dirty="0" smtClean="0"/>
              <a:t>which </a:t>
            </a:r>
            <a:r>
              <a:rPr lang="en-US" dirty="0"/>
              <a:t>is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range </a:t>
            </a:r>
            <a:r>
              <a:rPr lang="en-US" dirty="0"/>
              <a:t>of 45% to 51%. 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149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Answer</a:t>
            </a:r>
            <a:r>
              <a:rPr lang="tr-TR" dirty="0" smtClean="0"/>
              <a:t> 10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Candidate </a:t>
            </a:r>
            <a:r>
              <a:rPr lang="tr-TR" dirty="0" smtClean="0"/>
              <a:t>Veli</a:t>
            </a:r>
            <a:r>
              <a:rPr lang="en-US" dirty="0" smtClean="0"/>
              <a:t>,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98% confidence interval is 52% </a:t>
            </a:r>
            <a:r>
              <a:rPr lang="en-US" dirty="0" smtClean="0"/>
              <a:t>plus </a:t>
            </a:r>
            <a:r>
              <a:rPr lang="en-US" dirty="0"/>
              <a:t>or minus 3</a:t>
            </a:r>
            <a:r>
              <a:rPr lang="en-US" dirty="0" smtClean="0"/>
              <a:t>%, </a:t>
            </a:r>
            <a:endParaRPr lang="tr-TR" dirty="0" smtClean="0"/>
          </a:p>
          <a:p>
            <a:pPr lvl="2"/>
            <a:r>
              <a:rPr lang="en-US" dirty="0" smtClean="0"/>
              <a:t>which </a:t>
            </a:r>
            <a:r>
              <a:rPr lang="en-US" dirty="0"/>
              <a:t>is a range of 49% to 55%. </a:t>
            </a:r>
            <a:endParaRPr lang="tr-TR" dirty="0" smtClean="0"/>
          </a:p>
          <a:p>
            <a:r>
              <a:rPr lang="en-US" dirty="0" smtClean="0"/>
              <a:t>Both</a:t>
            </a:r>
            <a:r>
              <a:rPr lang="tr-TR" dirty="0" smtClean="0"/>
              <a:t> </a:t>
            </a:r>
            <a:r>
              <a:rPr lang="en-US" dirty="0" smtClean="0"/>
              <a:t>confidence </a:t>
            </a:r>
            <a:r>
              <a:rPr lang="en-US" dirty="0"/>
              <a:t>intervals contain possible values above 50%, so either candidate could win;</a:t>
            </a:r>
          </a:p>
          <a:p>
            <a:pPr lvl="1"/>
            <a:r>
              <a:rPr lang="en-US" dirty="0"/>
              <a:t>therefore, the results are too close to call.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6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Answer</a:t>
            </a:r>
            <a:r>
              <a:rPr lang="tr-TR" dirty="0" smtClean="0"/>
              <a:t> </a:t>
            </a:r>
            <a:r>
              <a:rPr lang="tr-TR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7"/>
                <a:ext cx="8280920" cy="547188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𝑀𝑒𝑎𝑛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𝐻𝑒𝑖𝑔h𝑡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+…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𝑜𝑏𝑠𝑒𝑟𝑣𝑎𝑡𝑖𝑜𝑛𝑠</m:t>
                          </m:r>
                        </m:den>
                      </m:f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18+21+17+16+19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=18.2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𝑀𝑒𝑎𝑛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+…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𝑜𝑏𝑠𝑒𝑟𝑣𝑎𝑡𝑖𝑜𝑛𝑠</m:t>
                          </m:r>
                        </m:den>
                      </m:f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7.8+9.1+8.2+6.4+8.8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=8.06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7"/>
                <a:ext cx="8280920" cy="547188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337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Answer</a:t>
            </a:r>
            <a:r>
              <a:rPr lang="tr-TR" dirty="0" smtClean="0"/>
              <a:t> </a:t>
            </a:r>
            <a:r>
              <a:rPr lang="tr-TR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7"/>
                <a:ext cx="8280920" cy="547188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𝑆𝐷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𝐻𝑒𝑖𝑔h𝑡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𝐻𝑖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nary>
                        </m:e>
                      </m:ra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(18−18.2)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(19−18.2)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5−1</m:t>
                              </m:r>
                            </m:den>
                          </m:f>
                        </m:e>
                      </m:rad>
                      <m:r>
                        <a:rPr lang="tr-TR" i="1">
                          <a:latin typeface="Cambria Math" panose="02040503050406030204" pitchFamily="18" charset="0"/>
                        </a:rPr>
                        <m:t>=1.92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𝑆𝐷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𝑊𝑖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(7.8−8.06)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(8.8−8.06)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5−1</m:t>
                              </m:r>
                            </m:den>
                          </m:f>
                        </m:e>
                      </m:rad>
                      <m:r>
                        <a:rPr lang="tr-TR" i="1">
                          <a:latin typeface="Cambria Math" panose="02040503050406030204" pitchFamily="18" charset="0"/>
                        </a:rPr>
                        <m:t>=1.06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7"/>
                <a:ext cx="8280920" cy="547188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2220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</a:t>
            </a:r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Based on the following boxplot, write down the </a:t>
            </a:r>
            <a:r>
              <a:rPr lang="en-US" dirty="0">
                <a:solidFill>
                  <a:schemeClr val="accent1"/>
                </a:solidFill>
              </a:rPr>
              <a:t>five-number data summary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range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IQR</a:t>
            </a:r>
            <a:r>
              <a:rPr lang="en-US" dirty="0"/>
              <a:t> of variable </a:t>
            </a:r>
            <a:r>
              <a:rPr lang="en-US" dirty="0">
                <a:solidFill>
                  <a:schemeClr val="accent6"/>
                </a:solidFill>
              </a:rPr>
              <a:t>X</a:t>
            </a:r>
            <a:r>
              <a:rPr lang="en-US" dirty="0"/>
              <a:t>.</a:t>
            </a:r>
          </a:p>
          <a:p>
            <a:r>
              <a:rPr lang="en-US" dirty="0" smtClean="0"/>
              <a:t>Boxplot </a:t>
            </a:r>
            <a:r>
              <a:rPr lang="en-US" dirty="0"/>
              <a:t>of variable X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402128"/>
            <a:ext cx="4444369" cy="310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Answer</a:t>
            </a:r>
            <a:r>
              <a:rPr lang="tr-TR" dirty="0"/>
              <a:t> </a:t>
            </a:r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0" indent="0">
              <a:buNone/>
            </a:pPr>
            <a:r>
              <a:rPr lang="en-US" sz="2800" dirty="0"/>
              <a:t>Five number summary </a:t>
            </a:r>
            <a:r>
              <a:rPr lang="en-US" sz="2800" dirty="0" smtClean="0"/>
              <a:t>=  </a:t>
            </a:r>
            <a:endParaRPr lang="tr-TR" sz="2800" dirty="0" smtClean="0"/>
          </a:p>
          <a:p>
            <a:pPr marL="4660900" lvl="1" indent="-342900">
              <a:buNone/>
            </a:pPr>
            <a:r>
              <a:rPr lang="tr-TR" dirty="0" smtClean="0"/>
              <a:t>		</a:t>
            </a:r>
            <a:r>
              <a:rPr lang="tr-TR" dirty="0" err="1" smtClean="0"/>
              <a:t>Min</a:t>
            </a:r>
            <a:r>
              <a:rPr lang="tr-TR" dirty="0" smtClean="0"/>
              <a:t>	= </a:t>
            </a:r>
            <a:r>
              <a:rPr lang="en-US" dirty="0" smtClean="0"/>
              <a:t>-10, </a:t>
            </a:r>
            <a:endParaRPr lang="tr-TR" dirty="0" smtClean="0"/>
          </a:p>
          <a:p>
            <a:pPr marL="4660900" lvl="1" indent="-342900">
              <a:buNone/>
            </a:pPr>
            <a:r>
              <a:rPr lang="tr-TR" dirty="0"/>
              <a:t>	</a:t>
            </a:r>
            <a:r>
              <a:rPr lang="tr-TR" dirty="0" smtClean="0"/>
              <a:t>	Q1	= </a:t>
            </a:r>
            <a:r>
              <a:rPr lang="en-US" dirty="0" smtClean="0"/>
              <a:t>-6, </a:t>
            </a:r>
            <a:endParaRPr lang="tr-TR" dirty="0" smtClean="0"/>
          </a:p>
          <a:p>
            <a:pPr marL="4660900" lvl="1" indent="-342900">
              <a:buNone/>
            </a:pPr>
            <a:r>
              <a:rPr lang="tr-TR" dirty="0"/>
              <a:t>	</a:t>
            </a:r>
            <a:r>
              <a:rPr lang="tr-TR" dirty="0" smtClean="0"/>
              <a:t>	Q2 (</a:t>
            </a:r>
            <a:r>
              <a:rPr lang="tr-TR" sz="2000" dirty="0" err="1" smtClean="0"/>
              <a:t>median</a:t>
            </a:r>
            <a:r>
              <a:rPr lang="tr-TR" dirty="0" smtClean="0"/>
              <a:t>) = </a:t>
            </a:r>
            <a:r>
              <a:rPr lang="en-US" dirty="0" smtClean="0"/>
              <a:t>-4, </a:t>
            </a:r>
            <a:endParaRPr lang="tr-TR" dirty="0" smtClean="0"/>
          </a:p>
          <a:p>
            <a:pPr marL="4660900" lvl="1" indent="-342900">
              <a:buNone/>
            </a:pPr>
            <a:r>
              <a:rPr lang="tr-TR" dirty="0"/>
              <a:t>	</a:t>
            </a:r>
            <a:r>
              <a:rPr lang="tr-TR" dirty="0" smtClean="0"/>
              <a:t>	Q3 	= </a:t>
            </a:r>
            <a:r>
              <a:rPr lang="en-US" dirty="0" smtClean="0"/>
              <a:t>-2, </a:t>
            </a:r>
            <a:endParaRPr lang="tr-TR" dirty="0" smtClean="0"/>
          </a:p>
          <a:p>
            <a:pPr marL="4660900" lvl="1" indent="-342900">
              <a:buNone/>
            </a:pPr>
            <a:r>
              <a:rPr lang="tr-TR" dirty="0"/>
              <a:t>	</a:t>
            </a:r>
            <a:r>
              <a:rPr lang="tr-TR" dirty="0" smtClean="0"/>
              <a:t>	</a:t>
            </a:r>
            <a:r>
              <a:rPr lang="tr-TR" dirty="0" err="1" smtClean="0"/>
              <a:t>Max</a:t>
            </a:r>
            <a:r>
              <a:rPr lang="tr-TR" dirty="0" smtClean="0"/>
              <a:t> 	=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Range =  </a:t>
            </a:r>
            <a:r>
              <a:rPr lang="tr-TR" dirty="0" err="1" smtClean="0"/>
              <a:t>Max</a:t>
            </a:r>
            <a:r>
              <a:rPr lang="tr-TR" dirty="0" smtClean="0"/>
              <a:t> – </a:t>
            </a:r>
            <a:r>
              <a:rPr lang="tr-TR" dirty="0" err="1" smtClean="0"/>
              <a:t>Min</a:t>
            </a:r>
            <a:endParaRPr lang="tr-TR" dirty="0" smtClean="0"/>
          </a:p>
          <a:p>
            <a:pPr marL="342900" lvl="1" indent="-342900">
              <a:buNone/>
            </a:pPr>
            <a:r>
              <a:rPr lang="tr-TR" dirty="0"/>
              <a:t>	</a:t>
            </a:r>
            <a:r>
              <a:rPr lang="tr-TR" dirty="0" smtClean="0"/>
              <a:t>		   = </a:t>
            </a:r>
            <a:r>
              <a:rPr lang="en-US" dirty="0" smtClean="0"/>
              <a:t>2 </a:t>
            </a:r>
            <a:r>
              <a:rPr lang="en-US" dirty="0"/>
              <a:t>- (-10) = 12</a:t>
            </a:r>
          </a:p>
          <a:p>
            <a:pPr marL="15875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IQR </a:t>
            </a:r>
            <a:r>
              <a:rPr lang="en-US" dirty="0"/>
              <a:t>	</a:t>
            </a:r>
            <a:r>
              <a:rPr lang="tr-TR" dirty="0" smtClean="0"/>
              <a:t>   </a:t>
            </a:r>
            <a:r>
              <a:rPr lang="en-US" dirty="0" smtClean="0"/>
              <a:t>= </a:t>
            </a:r>
            <a:r>
              <a:rPr lang="tr-TR" dirty="0" smtClean="0"/>
              <a:t>Q3 – Q1</a:t>
            </a:r>
          </a:p>
          <a:p>
            <a:pPr marL="457200" lvl="1" indent="0">
              <a:buNone/>
            </a:pPr>
            <a:r>
              <a:rPr lang="tr-TR" dirty="0"/>
              <a:t>	</a:t>
            </a:r>
            <a:r>
              <a:rPr lang="tr-TR" dirty="0" smtClean="0"/>
              <a:t>	   = </a:t>
            </a:r>
            <a:r>
              <a:rPr lang="en-US" dirty="0" smtClean="0"/>
              <a:t>-</a:t>
            </a:r>
            <a:r>
              <a:rPr lang="en-US" dirty="0"/>
              <a:t>2 - (-6) = 4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124743"/>
            <a:ext cx="4335776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/>
              <a:t>values</a:t>
            </a:r>
            <a:r>
              <a:rPr lang="tr-TR" dirty="0"/>
              <a:t> of a </a:t>
            </a:r>
            <a:r>
              <a:rPr lang="tr-TR" dirty="0" err="1"/>
              <a:t>row</a:t>
            </a:r>
            <a:r>
              <a:rPr lang="tr-TR" dirty="0"/>
              <a:t> in an </a:t>
            </a:r>
            <a:r>
              <a:rPr lang="tr-TR" dirty="0" err="1"/>
              <a:t>image</a:t>
            </a:r>
            <a:r>
              <a:rPr lang="tr-TR" dirty="0"/>
              <a:t> </a:t>
            </a:r>
            <a:r>
              <a:rPr lang="tr-TR" dirty="0" err="1"/>
              <a:t>matrix</a:t>
            </a:r>
            <a:r>
              <a:rPr lang="tr-TR" dirty="0"/>
              <a:t> is </a:t>
            </a:r>
            <a:r>
              <a:rPr lang="tr-TR" dirty="0" err="1"/>
              <a:t>given</a:t>
            </a:r>
            <a:r>
              <a:rPr lang="tr-TR" dirty="0"/>
              <a:t> as;</a:t>
            </a:r>
          </a:p>
          <a:p>
            <a:pPr marL="457200" lvl="1" indent="0">
              <a:buNone/>
            </a:pPr>
            <a:r>
              <a:rPr lang="tr-TR" sz="2400" dirty="0" smtClean="0"/>
              <a:t>x = {..., 4, 6, 50, 7, 5, 80, 4, 4, 7, 60, 6, 4, 8, 40, 7, 5, ...} . </a:t>
            </a:r>
          </a:p>
          <a:p>
            <a:r>
              <a:rPr lang="tr-TR" dirty="0" err="1" smtClean="0"/>
              <a:t>Inspecting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r>
              <a:rPr lang="tr-TR" dirty="0" smtClean="0"/>
              <a:t> in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row</a:t>
            </a:r>
            <a:r>
              <a:rPr lang="tr-TR" dirty="0" smtClean="0"/>
              <a:t> </a:t>
            </a:r>
            <a:r>
              <a:rPr lang="tr-TR" dirty="0" err="1" smtClean="0"/>
              <a:t>reveals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image</a:t>
            </a:r>
            <a:r>
              <a:rPr lang="tr-TR" dirty="0" smtClean="0"/>
              <a:t> is </a:t>
            </a:r>
            <a:r>
              <a:rPr lang="tr-TR" dirty="0" err="1" smtClean="0"/>
              <a:t>contaminated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b="1" dirty="0" err="1" smtClean="0"/>
              <a:t>impulsive</a:t>
            </a:r>
            <a:r>
              <a:rPr lang="tr-TR" b="1" dirty="0" smtClean="0"/>
              <a:t> </a:t>
            </a:r>
            <a:r>
              <a:rPr lang="tr-TR" b="1" dirty="0" err="1" smtClean="0"/>
              <a:t>noise</a:t>
            </a:r>
            <a:r>
              <a:rPr lang="tr-TR" dirty="0" smtClean="0"/>
              <a:t> (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 50, 80, …).</a:t>
            </a:r>
          </a:p>
          <a:p>
            <a:pPr marL="514350" lvl="0" indent="-514350">
              <a:buFont typeface="+mj-lt"/>
              <a:buAutoNum type="alphaLcPeriod"/>
            </a:pPr>
            <a:r>
              <a:rPr lang="tr-TR" dirty="0" err="1" smtClean="0"/>
              <a:t>Suggest</a:t>
            </a:r>
            <a:r>
              <a:rPr lang="tr-TR" dirty="0" smtClean="0"/>
              <a:t> </a:t>
            </a:r>
            <a:r>
              <a:rPr lang="tr-TR" dirty="0"/>
              <a:t>a </a:t>
            </a:r>
            <a:r>
              <a:rPr lang="tr-TR" dirty="0" err="1"/>
              <a:t>filtering</a:t>
            </a:r>
            <a:r>
              <a:rPr lang="tr-TR" dirty="0"/>
              <a:t> </a:t>
            </a:r>
            <a:r>
              <a:rPr lang="tr-TR" dirty="0" err="1"/>
              <a:t>method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remove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impulsive</a:t>
            </a:r>
            <a:r>
              <a:rPr lang="tr-TR" dirty="0"/>
              <a:t> </a:t>
            </a:r>
            <a:r>
              <a:rPr lang="tr-TR" dirty="0" err="1" smtClean="0"/>
              <a:t>noise</a:t>
            </a:r>
            <a:r>
              <a:rPr lang="tr-TR" dirty="0" smtClean="0"/>
              <a:t>.</a:t>
            </a:r>
            <a:endParaRPr lang="tr-TR" dirty="0"/>
          </a:p>
          <a:p>
            <a:pPr marL="514350" lvl="0" indent="-514350">
              <a:buFont typeface="+mj-lt"/>
              <a:buAutoNum type="alphaLcPeriod"/>
            </a:pPr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resulting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applying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filter</a:t>
            </a:r>
            <a:r>
              <a:rPr lang="tr-TR" dirty="0"/>
              <a:t>? 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389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Answer</a:t>
            </a:r>
            <a:r>
              <a:rPr lang="tr-TR" dirty="0"/>
              <a:t> </a:t>
            </a:r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lphaLcPeriod"/>
            </a:pPr>
            <a:r>
              <a:rPr lang="en-US" dirty="0"/>
              <a:t>I would suggest to use </a:t>
            </a:r>
            <a:r>
              <a:rPr lang="en-US" b="1" dirty="0">
                <a:solidFill>
                  <a:schemeClr val="accent1"/>
                </a:solidFill>
              </a:rPr>
              <a:t>moving (sliding) median filter</a:t>
            </a:r>
            <a:r>
              <a:rPr lang="en-US" dirty="0"/>
              <a:t>, </a:t>
            </a:r>
            <a:endParaRPr lang="tr-TR" dirty="0" smtClean="0"/>
          </a:p>
          <a:p>
            <a:pPr marL="717550" lvl="1" indent="0">
              <a:buNone/>
            </a:pPr>
            <a:r>
              <a:rPr lang="en-US" dirty="0" smtClean="0"/>
              <a:t>as </a:t>
            </a:r>
            <a:r>
              <a:rPr lang="en-US" dirty="0"/>
              <a:t>it is a non-linear filter to remove impulsive noise.</a:t>
            </a:r>
            <a:endParaRPr lang="tr-TR" dirty="0"/>
          </a:p>
          <a:p>
            <a:pPr marL="514350" lvl="0" indent="-514350">
              <a:buFont typeface="+mj-lt"/>
              <a:buAutoNum type="alphaLcPeriod"/>
            </a:pPr>
            <a:endParaRPr lang="tr-TR" dirty="0"/>
          </a:p>
          <a:p>
            <a:pPr marL="514350" indent="-514350">
              <a:buFont typeface="+mj-lt"/>
              <a:buAutoNum type="alphaLcPeriod"/>
            </a:pPr>
            <a:r>
              <a:rPr lang="tr-TR" dirty="0" smtClean="0"/>
              <a:t> </a:t>
            </a:r>
          </a:p>
          <a:p>
            <a:pPr marL="400050" lvl="1" indent="0">
              <a:buNone/>
            </a:pPr>
            <a:r>
              <a:rPr lang="en-US" sz="2400" dirty="0" err="1" smtClean="0"/>
              <a:t>x</a:t>
            </a:r>
            <a:r>
              <a:rPr lang="en-US" sz="2400" baseline="-25000" dirty="0" err="1" smtClean="0"/>
              <a:t>new</a:t>
            </a:r>
            <a:r>
              <a:rPr lang="en-US" sz="2400" dirty="0" smtClean="0"/>
              <a:t> </a:t>
            </a:r>
            <a:r>
              <a:rPr lang="en-US" sz="2400" dirty="0"/>
              <a:t>=  </a:t>
            </a:r>
            <a:r>
              <a:rPr lang="tr-TR" sz="2400" dirty="0"/>
              <a:t>{..., 4, 6, 7, 7, 7, 5, 4, 4, 7, 7, 6, 6, 8, 8, 7, 5, </a:t>
            </a:r>
            <a:r>
              <a:rPr lang="tr-TR" sz="2400" dirty="0" smtClean="0"/>
              <a:t>...}</a:t>
            </a:r>
            <a:r>
              <a:rPr lang="en-US" dirty="0"/>
              <a:t> </a:t>
            </a:r>
            <a:endParaRPr lang="tr-TR" dirty="0" smtClean="0"/>
          </a:p>
          <a:p>
            <a:pPr marL="400050" lvl="1" indent="0">
              <a:buNone/>
            </a:pPr>
            <a:endParaRPr lang="tr-TR" dirty="0"/>
          </a:p>
          <a:p>
            <a:pPr marL="400050" lvl="1" indent="0">
              <a:buNone/>
            </a:pPr>
            <a:r>
              <a:rPr lang="en-US" sz="2400" dirty="0" smtClean="0">
                <a:solidFill>
                  <a:srgbClr val="00CCFF"/>
                </a:solidFill>
              </a:rPr>
              <a:t>x</a:t>
            </a:r>
            <a:r>
              <a:rPr lang="tr-TR" sz="2400" baseline="-25000" dirty="0" err="1" smtClean="0">
                <a:solidFill>
                  <a:srgbClr val="00CCFF"/>
                </a:solidFill>
              </a:rPr>
              <a:t>old</a:t>
            </a:r>
            <a:r>
              <a:rPr lang="tr-TR" sz="2400" dirty="0" smtClean="0">
                <a:solidFill>
                  <a:srgbClr val="00CCFF"/>
                </a:solidFill>
              </a:rPr>
              <a:t> </a:t>
            </a:r>
            <a:r>
              <a:rPr lang="tr-TR" sz="2400" dirty="0">
                <a:solidFill>
                  <a:srgbClr val="00CCFF"/>
                </a:solidFill>
              </a:rPr>
              <a:t>= {..., 4, 6, 50, 7, 5, 80, 4, 4, 7, 60, 6, 4, 8, 40, 7, 5, ...} </a:t>
            </a:r>
            <a:r>
              <a:rPr lang="tr-TR" sz="2400" dirty="0" smtClean="0">
                <a:solidFill>
                  <a:srgbClr val="00CCFF"/>
                </a:solidFill>
              </a:rPr>
              <a:t> </a:t>
            </a:r>
            <a:endParaRPr lang="tr-TR" sz="2400" dirty="0">
              <a:solidFill>
                <a:srgbClr val="00CCFF"/>
              </a:solidFill>
            </a:endParaRPr>
          </a:p>
          <a:p>
            <a:pPr marL="400050" lvl="1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421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12748</TotalTime>
  <Words>1660</Words>
  <Application>Microsoft Office PowerPoint</Application>
  <PresentationFormat>Letter Paper (8.5x11 in)</PresentationFormat>
  <Paragraphs>265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Bahcesehir master slide</vt:lpstr>
      <vt:lpstr>Statistical Data Analysis</vt:lpstr>
      <vt:lpstr>PowerPoint Presentation</vt:lpstr>
      <vt:lpstr>Example 1</vt:lpstr>
      <vt:lpstr>Answer 1</vt:lpstr>
      <vt:lpstr>Answer 1</vt:lpstr>
      <vt:lpstr>Example 2</vt:lpstr>
      <vt:lpstr>Answer 2</vt:lpstr>
      <vt:lpstr>Example 3</vt:lpstr>
      <vt:lpstr>Answer 3</vt:lpstr>
      <vt:lpstr>Example 4</vt:lpstr>
      <vt:lpstr>Answer 4</vt:lpstr>
      <vt:lpstr>Continuity Correction Factor</vt:lpstr>
      <vt:lpstr>Continuity Correction Factor</vt:lpstr>
      <vt:lpstr>PowerPoint Presentation</vt:lpstr>
      <vt:lpstr>Finding probabilities for Z with the Z-table</vt:lpstr>
      <vt:lpstr>Finding Probabilities for a Normal Distribution</vt:lpstr>
      <vt:lpstr>Example 5</vt:lpstr>
      <vt:lpstr>Answer 5</vt:lpstr>
      <vt:lpstr>Answer 5</vt:lpstr>
      <vt:lpstr>Example 6</vt:lpstr>
      <vt:lpstr>Answer 6</vt:lpstr>
      <vt:lpstr>Example 7</vt:lpstr>
      <vt:lpstr>Answer 7</vt:lpstr>
      <vt:lpstr>PowerPoint Presentation</vt:lpstr>
      <vt:lpstr>PowerPoint Presentation</vt:lpstr>
      <vt:lpstr>Example 8</vt:lpstr>
      <vt:lpstr>Answer 8</vt:lpstr>
      <vt:lpstr>Answer 8</vt:lpstr>
      <vt:lpstr>Example 9</vt:lpstr>
      <vt:lpstr>Answer 9</vt:lpstr>
      <vt:lpstr>Example 10</vt:lpstr>
      <vt:lpstr>Answer 10</vt:lpstr>
      <vt:lpstr>Answer 10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NAYDIN</cp:lastModifiedBy>
  <cp:revision>783</cp:revision>
  <cp:lastPrinted>2017-10-30T12:28:19Z</cp:lastPrinted>
  <dcterms:created xsi:type="dcterms:W3CDTF">2004-11-05T11:30:37Z</dcterms:created>
  <dcterms:modified xsi:type="dcterms:W3CDTF">2018-12-06T10:49:51Z</dcterms:modified>
</cp:coreProperties>
</file>