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77" r:id="rId3"/>
    <p:sldId id="378" r:id="rId4"/>
    <p:sldId id="379" r:id="rId5"/>
    <p:sldId id="380" r:id="rId6"/>
    <p:sldId id="390" r:id="rId7"/>
    <p:sldId id="391" r:id="rId8"/>
    <p:sldId id="381" r:id="rId9"/>
    <p:sldId id="382" r:id="rId10"/>
    <p:sldId id="386" r:id="rId11"/>
    <p:sldId id="385" r:id="rId12"/>
    <p:sldId id="387" r:id="rId13"/>
    <p:sldId id="388" r:id="rId14"/>
    <p:sldId id="392" r:id="rId15"/>
    <p:sldId id="389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8" r:id="rId28"/>
    <p:sldId id="409" r:id="rId29"/>
    <p:sldId id="404" r:id="rId30"/>
    <p:sldId id="405" r:id="rId31"/>
    <p:sldId id="406" r:id="rId32"/>
    <p:sldId id="407" r:id="rId33"/>
  </p:sldIdLst>
  <p:sldSz cx="9144000" cy="6858000" type="letter"/>
  <p:notesSz cx="6954838" cy="93091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CC00"/>
    <a:srgbClr val="FFFF99"/>
    <a:srgbClr val="00CCFF"/>
    <a:srgbClr val="00FF00"/>
    <a:srgbClr val="996633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1" d="100"/>
          <a:sy n="71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B600A2-75B3-4E06-9E78-F8CA5E9C631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791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46E268-886A-4EA5-A5F0-2F503346A00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57771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0C3C01F-13D2-441A-AB04-643023192DFB}" type="slidenum">
              <a:rPr lang="tr-TR" altLang="tr-TR" smtClean="0">
                <a:solidFill>
                  <a:schemeClr val="tx1"/>
                </a:solidFill>
              </a:rPr>
              <a:pPr/>
              <a:t>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8675" cy="3478213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19600"/>
            <a:ext cx="5105400" cy="4189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11781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CFEE6-A0BB-4555-9020-DA56FA0DABB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8175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78764-6F1F-4705-8019-5ED51B75CA2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8403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AA4E-6C2C-4C20-863B-F27B2E37B4E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306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F1856-2893-40ED-B402-30DE4200322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5819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0FF74-9E56-4386-93AF-AD512A74760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4448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822D-11C8-4868-B43A-EA2CB46F7FF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6690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ACFE-150A-4935-BA56-96C19EECB9C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0854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B034-32FD-44A0-90D9-43020D7474F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9509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FB4D-6DB2-429E-8FD4-0AC9BAED348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6370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75F7-7280-432B-98C5-A5367D31F3E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7000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8870F-56F7-4F69-9B0C-BF425304CF4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3531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9C55BC-A9B0-4724-891C-DDAA64FA72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Statistical Data Analysis</a:t>
            </a:r>
            <a:endParaRPr lang="en-US" altLang="tr-TR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altLang="tr-TR" dirty="0" smtClean="0"/>
          </a:p>
          <a:p>
            <a:pPr algn="ctr" eaLnBrk="1" hangingPunct="1">
              <a:buFontTx/>
              <a:buNone/>
            </a:pPr>
            <a:r>
              <a:rPr lang="tr-TR" altLang="tr-TR" dirty="0" smtClean="0"/>
              <a:t>Prof. </a:t>
            </a:r>
            <a:r>
              <a:rPr lang="en-US" altLang="tr-TR" dirty="0" smtClean="0"/>
              <a:t>Dr. </a:t>
            </a:r>
            <a:r>
              <a:rPr lang="tr-TR" altLang="tr-TR" dirty="0" smtClean="0"/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dirty="0" smtClean="0"/>
          </a:p>
          <a:p>
            <a:pPr algn="ctr">
              <a:buFontTx/>
              <a:buNone/>
            </a:pPr>
            <a:r>
              <a:rPr lang="tr-TR" altLang="tr-TR" dirty="0" err="1" smtClean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dirty="0" smtClean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dirty="0" err="1" smtClean="0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dirty="0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www.yildiz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</a:t>
            </a:r>
            <a:r>
              <a:rPr lang="tr-TR" altLang="tr-TR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naydin</a:t>
            </a: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C8971CE-6AC5-4565-A734-48DCE5EA97E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G</a:t>
            </a:r>
            <a:r>
              <a:rPr lang="en-US" dirty="0" err="1" smtClean="0">
                <a:solidFill>
                  <a:srgbClr val="C00000"/>
                </a:solidFill>
              </a:rPr>
              <a:t>rouped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data </a:t>
            </a:r>
            <a:r>
              <a:rPr lang="en-US" dirty="0" smtClean="0">
                <a:solidFill>
                  <a:srgbClr val="C00000"/>
                </a:solidFill>
              </a:rPr>
              <a:t>percentiles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When the data are grouped, for example, the </a:t>
            </a:r>
            <a:r>
              <a:rPr lang="en-US" dirty="0" smtClean="0"/>
              <a:t>75th </a:t>
            </a:r>
            <a:r>
              <a:rPr lang="en-US" dirty="0"/>
              <a:t>percentile for a set of grouped data would be </a:t>
            </a:r>
            <a:r>
              <a:rPr lang="en-US" dirty="0" smtClean="0"/>
              <a:t>computed using </a:t>
            </a:r>
            <a:r>
              <a:rPr lang="en-US" dirty="0"/>
              <a:t>the </a:t>
            </a:r>
            <a:r>
              <a:rPr lang="en-US" dirty="0" smtClean="0"/>
              <a:t>following formula.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=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L 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+(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tr-TR" i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i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)(</a:t>
            </a:r>
            <a:r>
              <a:rPr lang="tr-TR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.75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n 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cf</a:t>
            </a:r>
            <a:r>
              <a:rPr lang="en-US" i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where</a:t>
            </a:r>
          </a:p>
          <a:p>
            <a:pPr lvl="1"/>
            <a:r>
              <a:rPr lang="en-US" i="1" dirty="0"/>
              <a:t>P </a:t>
            </a:r>
            <a:r>
              <a:rPr lang="en-US" dirty="0" smtClean="0"/>
              <a:t>= </a:t>
            </a:r>
            <a:r>
              <a:rPr lang="en-US" dirty="0"/>
              <a:t>percentile of interest</a:t>
            </a:r>
            <a:endParaRPr lang="en-US" i="1" dirty="0" smtClean="0"/>
          </a:p>
          <a:p>
            <a:pPr lvl="1"/>
            <a:r>
              <a:rPr lang="en-US" i="1" dirty="0" smtClean="0"/>
              <a:t>L </a:t>
            </a:r>
            <a:r>
              <a:rPr lang="tr-TR" dirty="0" smtClean="0"/>
              <a:t>=</a:t>
            </a:r>
            <a:r>
              <a:rPr lang="en-US" dirty="0" smtClean="0"/>
              <a:t> lower limit of the class interval that includes the percentile of interest</a:t>
            </a:r>
          </a:p>
          <a:p>
            <a:pPr lvl="1"/>
            <a:r>
              <a:rPr lang="en-US" i="1" dirty="0" smtClean="0"/>
              <a:t>n </a:t>
            </a:r>
            <a:r>
              <a:rPr lang="tr-TR" dirty="0" smtClean="0"/>
              <a:t>=</a:t>
            </a:r>
            <a:r>
              <a:rPr lang="en-US" dirty="0" smtClean="0"/>
              <a:t> total frequency</a:t>
            </a:r>
          </a:p>
          <a:p>
            <a:pPr lvl="1"/>
            <a:r>
              <a:rPr lang="en-US" i="1" dirty="0" err="1" smtClean="0"/>
              <a:t>cf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 </a:t>
            </a:r>
            <a:r>
              <a:rPr lang="tr-TR" dirty="0" smtClean="0"/>
              <a:t>=</a:t>
            </a:r>
            <a:r>
              <a:rPr lang="en-US" dirty="0" smtClean="0"/>
              <a:t> cumulative frequency for all class intervals before</a:t>
            </a:r>
            <a:r>
              <a:rPr lang="tr-TR" dirty="0" smtClean="0"/>
              <a:t> </a:t>
            </a:r>
            <a:r>
              <a:rPr lang="en-US" dirty="0" smtClean="0"/>
              <a:t>he percentile class</a:t>
            </a:r>
          </a:p>
          <a:p>
            <a:pPr lvl="1"/>
            <a:r>
              <a:rPr lang="en-US" i="1" dirty="0" err="1" smtClean="0"/>
              <a:t>f</a:t>
            </a:r>
            <a:r>
              <a:rPr lang="en-US" i="1" baseline="-25000" dirty="0" err="1" smtClean="0"/>
              <a:t>p</a:t>
            </a:r>
            <a:r>
              <a:rPr lang="en-US" i="1" dirty="0" smtClean="0"/>
              <a:t> </a:t>
            </a:r>
            <a:r>
              <a:rPr lang="tr-TR" dirty="0" smtClean="0"/>
              <a:t>=</a:t>
            </a:r>
            <a:r>
              <a:rPr lang="en-US" dirty="0" smtClean="0"/>
              <a:t> frequency of the class </a:t>
            </a:r>
            <a:r>
              <a:rPr lang="en-US" dirty="0"/>
              <a:t>interval that includes the percentile </a:t>
            </a:r>
            <a:r>
              <a:rPr lang="en-US" dirty="0" smtClean="0"/>
              <a:t>of interest</a:t>
            </a:r>
            <a:endParaRPr lang="en-US" dirty="0"/>
          </a:p>
          <a:p>
            <a:pPr lvl="1"/>
            <a:r>
              <a:rPr lang="en-US" i="1" dirty="0" smtClean="0"/>
              <a:t>w </a:t>
            </a:r>
            <a:r>
              <a:rPr lang="tr-TR" dirty="0" smtClean="0"/>
              <a:t>=</a:t>
            </a:r>
            <a:r>
              <a:rPr lang="en-US" dirty="0" smtClean="0"/>
              <a:t> interval width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273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Referring </a:t>
            </a:r>
            <a:r>
              <a:rPr lang="en-US" dirty="0"/>
              <a:t>to the tick data </a:t>
            </a:r>
            <a:r>
              <a:rPr lang="en-US" dirty="0" smtClean="0"/>
              <a:t>Table in previous example, compute </a:t>
            </a:r>
            <a:r>
              <a:rPr lang="en-US" dirty="0"/>
              <a:t>the 90th percentile</a:t>
            </a:r>
            <a:r>
              <a:rPr lang="en-US" dirty="0" smtClean="0"/>
              <a:t>.</a:t>
            </a:r>
          </a:p>
          <a:p>
            <a:r>
              <a:rPr lang="en-US" dirty="0"/>
              <a:t>Solution </a:t>
            </a:r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the eighth interval is the first interval for which the </a:t>
            </a:r>
            <a:r>
              <a:rPr lang="en-US" dirty="0" smtClean="0"/>
              <a:t>cumulative relative </a:t>
            </a:r>
            <a:r>
              <a:rPr lang="en-US" dirty="0"/>
              <a:t>frequency exceeds </a:t>
            </a:r>
            <a:r>
              <a:rPr lang="en-US" dirty="0" smtClean="0"/>
              <a:t>0.90</a:t>
            </a:r>
            <a:r>
              <a:rPr lang="en-US" dirty="0"/>
              <a:t>, we have</a:t>
            </a:r>
          </a:p>
          <a:p>
            <a:pPr lvl="2"/>
            <a:r>
              <a:rPr lang="en-US" i="1" dirty="0"/>
              <a:t>L </a:t>
            </a:r>
            <a:r>
              <a:rPr lang="en-US" dirty="0" smtClean="0"/>
              <a:t>= </a:t>
            </a:r>
            <a:r>
              <a:rPr lang="en-US" dirty="0"/>
              <a:t>33.75</a:t>
            </a:r>
          </a:p>
          <a:p>
            <a:pPr lvl="2"/>
            <a:r>
              <a:rPr lang="en-US" i="1" dirty="0"/>
              <a:t>n </a:t>
            </a:r>
            <a:r>
              <a:rPr lang="en-US" dirty="0" smtClean="0"/>
              <a:t>= </a:t>
            </a:r>
            <a:r>
              <a:rPr lang="en-US" dirty="0"/>
              <a:t>100</a:t>
            </a:r>
          </a:p>
          <a:p>
            <a:pPr lvl="2"/>
            <a:r>
              <a:rPr lang="en-US" i="1" dirty="0" err="1"/>
              <a:t>cf</a:t>
            </a:r>
            <a:r>
              <a:rPr lang="en-US" i="1" baseline="-25000" dirty="0" err="1"/>
              <a:t>b</a:t>
            </a:r>
            <a:r>
              <a:rPr lang="en-US" i="1" dirty="0"/>
              <a:t> </a:t>
            </a:r>
            <a:r>
              <a:rPr lang="en-US" dirty="0" smtClean="0"/>
              <a:t>= </a:t>
            </a:r>
            <a:r>
              <a:rPr lang="en-US" dirty="0"/>
              <a:t>82</a:t>
            </a:r>
          </a:p>
          <a:p>
            <a:pPr lvl="2"/>
            <a:r>
              <a:rPr lang="en-US" i="1" dirty="0"/>
              <a:t>f</a:t>
            </a:r>
            <a:r>
              <a:rPr lang="en-US" baseline="-25000" dirty="0"/>
              <a:t>90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11</a:t>
            </a:r>
          </a:p>
          <a:p>
            <a:pPr lvl="2"/>
            <a:r>
              <a:rPr lang="en-US" i="1" dirty="0"/>
              <a:t>w </a:t>
            </a:r>
            <a:r>
              <a:rPr lang="en-US" dirty="0" smtClean="0"/>
              <a:t>= 2.5</a:t>
            </a:r>
          </a:p>
          <a:p>
            <a:pPr marL="914400" lvl="2" indent="0">
              <a:buNone/>
            </a:pP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baseline="-25000" dirty="0" smtClean="0">
                <a:solidFill>
                  <a:schemeClr val="accent5">
                    <a:lumMod val="50000"/>
                  </a:schemeClr>
                </a:solidFill>
              </a:rPr>
              <a:t>90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=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L </a:t>
            </a: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+(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tr-TR" i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i="1" baseline="-25000" dirty="0" err="1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)(</a:t>
            </a:r>
            <a:r>
              <a:rPr lang="tr-TR" dirty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.9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n </a:t>
            </a: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5">
                    <a:lumMod val="50000"/>
                  </a:schemeClr>
                </a:solidFill>
              </a:rPr>
              <a:t>cf</a:t>
            </a:r>
            <a:r>
              <a:rPr lang="en-US" i="1" baseline="-25000" dirty="0" err="1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=33.75+(2.5/11)(0.9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100-82)=35.57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983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Absolute Deviation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b="1" dirty="0"/>
                  <a:t>median absolute deviation </a:t>
                </a:r>
                <a:r>
                  <a:rPr lang="en-US" dirty="0"/>
                  <a:t>of a set of </a:t>
                </a:r>
                <a:r>
                  <a:rPr lang="en-US" i="1" dirty="0"/>
                  <a:t>n </a:t>
                </a:r>
                <a:r>
                  <a:rPr lang="en-US" dirty="0"/>
                  <a:t>measurements </a:t>
                </a:r>
                <a:r>
                  <a:rPr lang="en-US" i="1" dirty="0"/>
                  <a:t>y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baseline="-25000" dirty="0"/>
                  <a:t>2</a:t>
                </a:r>
                <a:r>
                  <a:rPr lang="en-US" dirty="0"/>
                  <a:t>, . . . ,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n</a:t>
                </a:r>
                <a:r>
                  <a:rPr lang="en-US" i="1" dirty="0"/>
                  <a:t> </a:t>
                </a:r>
                <a:r>
                  <a:rPr lang="en-US" dirty="0" smtClean="0"/>
                  <a:t>with median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median of the absolute deviations of the </a:t>
                </a:r>
                <a:r>
                  <a:rPr lang="en-US" i="1" dirty="0"/>
                  <a:t>n </a:t>
                </a:r>
                <a:r>
                  <a:rPr lang="en-US" dirty="0" smtClean="0"/>
                  <a:t>measurements about </a:t>
                </a:r>
                <a:r>
                  <a:rPr lang="en-US" dirty="0"/>
                  <a:t>the median divided by 0.6745: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r>
                  <a:rPr lang="es-ES" sz="2400" dirty="0"/>
                  <a:t>MAD </a:t>
                </a:r>
                <a:r>
                  <a:rPr lang="es-ES" sz="2400" dirty="0" smtClean="0"/>
                  <a:t>= </a:t>
                </a:r>
                <a:r>
                  <a:rPr lang="es-ES" sz="2400" i="1" dirty="0"/>
                  <a:t>median </a:t>
                </a:r>
                <a:r>
                  <a:rPr lang="es-ES" sz="2400" dirty="0"/>
                  <a:t>{|</a:t>
                </a:r>
                <a:r>
                  <a:rPr lang="en-US" sz="2400" i="1" dirty="0"/>
                  <a:t>y</a:t>
                </a:r>
                <a:r>
                  <a:rPr lang="en-US" sz="2400" baseline="-25000" dirty="0"/>
                  <a:t>1</a:t>
                </a:r>
                <a:r>
                  <a:rPr lang="es-ES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s-ES" sz="2400" dirty="0"/>
                  <a:t>|,</a:t>
                </a:r>
                <a:r>
                  <a:rPr lang="es-ES" sz="2400" i="1" dirty="0"/>
                  <a:t> </a:t>
                </a:r>
                <a:r>
                  <a:rPr lang="es-ES" sz="2400" dirty="0"/>
                  <a:t>{|</a:t>
                </a:r>
                <a:r>
                  <a:rPr lang="en-US" sz="2400" i="1" dirty="0" smtClean="0"/>
                  <a:t>y</a:t>
                </a:r>
                <a:r>
                  <a:rPr lang="en-US" sz="2400" baseline="-25000" dirty="0" smtClean="0"/>
                  <a:t>2</a:t>
                </a:r>
                <a:r>
                  <a:rPr lang="es-ES" sz="2400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s-ES" sz="2400" dirty="0"/>
                  <a:t>|,</a:t>
                </a:r>
                <a:r>
                  <a:rPr lang="es-ES" sz="2400" i="1" dirty="0"/>
                  <a:t> </a:t>
                </a:r>
                <a:r>
                  <a:rPr lang="es-ES" sz="2400" dirty="0" smtClean="0"/>
                  <a:t>. </a:t>
                </a:r>
                <a:r>
                  <a:rPr lang="es-ES" sz="2400" dirty="0"/>
                  <a:t>. . , </a:t>
                </a:r>
                <a:r>
                  <a:rPr lang="es-ES" sz="2400" dirty="0" smtClean="0"/>
                  <a:t>|</a:t>
                </a:r>
                <a:r>
                  <a:rPr lang="en-US" sz="2400" i="1" dirty="0" err="1" smtClean="0"/>
                  <a:t>y</a:t>
                </a:r>
                <a:r>
                  <a:rPr lang="en-US" sz="2400" baseline="-25000" dirty="0" err="1" smtClean="0"/>
                  <a:t>n</a:t>
                </a:r>
                <a:r>
                  <a:rPr lang="es-ES" sz="2400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s-ES" sz="2400" dirty="0" smtClean="0"/>
                  <a:t>|}/0.6745</a:t>
                </a:r>
              </a:p>
              <a:p>
                <a:pPr marL="457200" lvl="1" indent="0">
                  <a:buNone/>
                </a:pPr>
                <a:endParaRPr lang="es-E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4" t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988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Absolute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You </a:t>
            </a:r>
            <a:r>
              <a:rPr lang="en-US" sz="2400" dirty="0">
                <a:solidFill>
                  <a:schemeClr val="tx1"/>
                </a:solidFill>
              </a:rPr>
              <a:t>may wonder why the median of the absolute deviations is divided </a:t>
            </a:r>
            <a:r>
              <a:rPr lang="en-US" sz="2400" dirty="0" smtClean="0">
                <a:solidFill>
                  <a:schemeClr val="tx1"/>
                </a:solidFill>
              </a:rPr>
              <a:t>by the </a:t>
            </a:r>
            <a:r>
              <a:rPr lang="en-US" sz="2400" dirty="0">
                <a:solidFill>
                  <a:schemeClr val="tx1"/>
                </a:solidFill>
              </a:rPr>
              <a:t>value </a:t>
            </a:r>
            <a:r>
              <a:rPr lang="en-US" sz="2400" dirty="0" smtClean="0">
                <a:solidFill>
                  <a:schemeClr val="tx1"/>
                </a:solidFill>
              </a:rPr>
              <a:t>0.6745.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>
                <a:solidFill>
                  <a:schemeClr val="tx1"/>
                </a:solidFill>
              </a:rPr>
              <a:t>a population having a normal </a:t>
            </a:r>
            <a:r>
              <a:rPr lang="en-US" sz="2400" dirty="0" smtClean="0">
                <a:solidFill>
                  <a:schemeClr val="tx1"/>
                </a:solidFill>
              </a:rPr>
              <a:t>distribution with </a:t>
            </a:r>
            <a:r>
              <a:rPr lang="en-US" sz="2400" dirty="0">
                <a:solidFill>
                  <a:schemeClr val="tx1"/>
                </a:solidFill>
              </a:rPr>
              <a:t>standard deviation </a:t>
            </a:r>
            <a:r>
              <a:rPr lang="en-US" sz="2400" i="1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, the expected value of the absolute deviation about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median is 0.6745</a:t>
            </a:r>
            <a:r>
              <a:rPr lang="en-US" sz="2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By dividing the median absolute deviation by 0.6745, </a:t>
            </a:r>
            <a:r>
              <a:rPr lang="en-US" sz="2400" dirty="0">
                <a:solidFill>
                  <a:schemeClr val="tx1"/>
                </a:solidFill>
              </a:rPr>
              <a:t>the expected value of MAD in a population having a normal distribution is equal to s.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Thus, the values computed for MAD and the sample standard deviation are </a:t>
            </a:r>
            <a:r>
              <a:rPr lang="en-US" sz="2400" dirty="0" smtClean="0">
                <a:solidFill>
                  <a:schemeClr val="tx1"/>
                </a:solidFill>
              </a:rPr>
              <a:t>also the </a:t>
            </a:r>
            <a:r>
              <a:rPr lang="en-US" sz="2400" dirty="0">
                <a:solidFill>
                  <a:schemeClr val="tx1"/>
                </a:solidFill>
              </a:rPr>
              <a:t>expected values for data randomly selected from populations that have </a:t>
            </a:r>
            <a:r>
              <a:rPr lang="en-US" sz="2400" dirty="0" smtClean="0">
                <a:solidFill>
                  <a:schemeClr val="tx1"/>
                </a:solidFill>
              </a:rPr>
              <a:t>a normal </a:t>
            </a:r>
            <a:r>
              <a:rPr lang="en-US" sz="2400" dirty="0">
                <a:solidFill>
                  <a:schemeClr val="tx1"/>
                </a:solidFill>
              </a:rPr>
              <a:t>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700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tr-TR" dirty="0"/>
              <a:t> </a:t>
            </a:r>
            <a:r>
              <a:rPr lang="en-US" dirty="0"/>
              <a:t>corporation is proposing to select two of its current regional managers as vice presidents.</a:t>
            </a:r>
            <a:r>
              <a:rPr lang="tr-TR" dirty="0"/>
              <a:t> </a:t>
            </a:r>
            <a:r>
              <a:rPr lang="en-US" dirty="0"/>
              <a:t>In the history of the company, there has never been a female vice president.</a:t>
            </a:r>
            <a:r>
              <a:rPr lang="tr-TR" dirty="0"/>
              <a:t> </a:t>
            </a:r>
            <a:r>
              <a:rPr lang="en-US" dirty="0"/>
              <a:t>The corporation has six male regional managers and four female regional managers.</a:t>
            </a:r>
            <a:r>
              <a:rPr lang="tr-TR" dirty="0"/>
              <a:t> </a:t>
            </a:r>
            <a:r>
              <a:rPr lang="en-US" dirty="0"/>
              <a:t>Make the assumption that the 10 regional managers are equally qualified and hence</a:t>
            </a:r>
            <a:r>
              <a:rPr lang="tr-TR" dirty="0"/>
              <a:t> </a:t>
            </a:r>
            <a:r>
              <a:rPr lang="en-US" dirty="0"/>
              <a:t>all possible groups of two managers should have the same chance of being selected as</a:t>
            </a:r>
            <a:r>
              <a:rPr lang="tr-TR" dirty="0"/>
              <a:t> </a:t>
            </a:r>
            <a:r>
              <a:rPr lang="en-US" dirty="0"/>
              <a:t>the vice presidents. </a:t>
            </a:r>
            <a:endParaRPr lang="tr-TR" dirty="0"/>
          </a:p>
          <a:p>
            <a:r>
              <a:rPr lang="en-US" dirty="0"/>
              <a:t>Now find the probability that both vice presidents are male.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791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3 - </a:t>
            </a:r>
            <a:r>
              <a:rPr lang="tr-TR" dirty="0" err="1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i="1" dirty="0"/>
                  <a:t>A </a:t>
                </a:r>
                <a:r>
                  <a:rPr lang="en-US" dirty="0"/>
                  <a:t>be the event that the first vice president selected is male and let </a:t>
                </a:r>
                <a:r>
                  <a:rPr lang="en-US" i="1" dirty="0" smtClean="0"/>
                  <a:t>B</a:t>
                </a:r>
                <a:r>
                  <a:rPr lang="tr-TR" i="1" dirty="0" smtClean="0"/>
                  <a:t> </a:t>
                </a:r>
                <a:r>
                  <a:rPr lang="en-US" dirty="0" smtClean="0"/>
                  <a:t>be </a:t>
                </a:r>
                <a:r>
                  <a:rPr lang="en-US" dirty="0"/>
                  <a:t>the event that the second vice president selected is also male. </a:t>
                </a:r>
                <a:endParaRPr lang="tr-TR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event </a:t>
                </a:r>
                <a:r>
                  <a:rPr lang="en-US" dirty="0" smtClean="0"/>
                  <a:t>that</a:t>
                </a:r>
                <a:r>
                  <a:rPr lang="tr-TR" dirty="0" smtClean="0"/>
                  <a:t> </a:t>
                </a:r>
                <a:r>
                  <a:rPr lang="en-US" dirty="0" smtClean="0"/>
                  <a:t>represents </a:t>
                </a:r>
                <a:r>
                  <a:rPr lang="en-US" dirty="0"/>
                  <a:t>both selected vice presidents are male is the event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.</a:t>
                </a:r>
                <a:endParaRPr lang="tr-TR" dirty="0" smtClean="0"/>
              </a:p>
              <a:p>
                <a:r>
                  <a:rPr lang="tr-TR" dirty="0" err="1" smtClean="0"/>
                  <a:t>Therefore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we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want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to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find</a:t>
                </a:r>
                <a:r>
                  <a:rPr lang="tr-TR" dirty="0" smtClean="0"/>
                  <a:t> 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4" t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557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3 - </a:t>
            </a:r>
            <a:r>
              <a:rPr lang="tr-TR" dirty="0" err="1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Probability of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first </a:t>
                </a:r>
                <a:r>
                  <a:rPr lang="en-US" dirty="0"/>
                  <a:t>selection is </a:t>
                </a:r>
                <a:r>
                  <a:rPr lang="en-US" dirty="0" smtClean="0"/>
                  <a:t>male</a:t>
                </a:r>
                <a:r>
                  <a:rPr lang="tr-T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# </m:t>
                          </m:r>
                          <m:r>
                            <m:rPr>
                              <m:nor/>
                            </m:rPr>
                            <a:rPr lang="en-US"/>
                            <m:t>of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male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managers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# </m:t>
                          </m:r>
                          <m:r>
                            <m:rPr>
                              <m:nor/>
                            </m:rPr>
                            <a:rPr lang="en-US"/>
                            <m:t>of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managers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Probability of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second </a:t>
                </a:r>
                <a:r>
                  <a:rPr lang="en-US" dirty="0"/>
                  <a:t>selection is male given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first </a:t>
                </a:r>
                <a:r>
                  <a:rPr lang="en-US" dirty="0"/>
                  <a:t>selection was male</a:t>
                </a:r>
                <a:r>
                  <a:rPr lang="tr-TR" dirty="0" smtClean="0"/>
                  <a:t>: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/>
                            <m:t>#</m:t>
                          </m:r>
                          <m:r>
                            <m:rPr>
                              <m:nor/>
                            </m:rPr>
                            <a:rPr lang="en-US" sz="2000"/>
                            <m:t>of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male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managers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after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one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male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manager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was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selected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/>
                            <m:t>#</m:t>
                          </m:r>
                          <m:r>
                            <m:rPr>
                              <m:nor/>
                            </m:rPr>
                            <a:rPr lang="en-US" sz="2000"/>
                            <m:t>of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managers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after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one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male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manager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was</m:t>
                          </m:r>
                          <m:r>
                            <m:rPr>
                              <m:nor/>
                            </m:rPr>
                            <a:rPr lang="en-US" sz="2000"/>
                            <m:t> </m:t>
                          </m:r>
                          <m:r>
                            <m:rPr>
                              <m:nor/>
                            </m:rPr>
                            <a:rPr lang="en-US" sz="2000"/>
                            <m:t>selected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r>
                  <a:rPr lang="tr-TR" dirty="0" smtClean="0"/>
                  <a:t>P</a:t>
                </a:r>
                <a:r>
                  <a:rPr lang="en-US" dirty="0" err="1" smtClean="0"/>
                  <a:t>robability</a:t>
                </a:r>
                <a:r>
                  <a:rPr lang="en-US" dirty="0" smtClean="0"/>
                  <a:t> </a:t>
                </a:r>
                <a:r>
                  <a:rPr lang="en-US" dirty="0"/>
                  <a:t>that both vice presidents are </a:t>
                </a:r>
                <a:r>
                  <a:rPr lang="en-US" dirty="0" smtClean="0"/>
                  <a:t>male</a:t>
                </a:r>
                <a:r>
                  <a:rPr lang="tr-TR" dirty="0" smtClean="0"/>
                  <a:t>:</a:t>
                </a:r>
                <a:r>
                  <a:rPr lang="en-US" dirty="0" smtClean="0"/>
                  <a:t> 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4" t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16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7708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 book club classifies members as heavy, medium, or light purchasers, and </a:t>
            </a:r>
            <a:r>
              <a:rPr lang="en-US" dirty="0" smtClean="0"/>
              <a:t>separate</a:t>
            </a:r>
            <a:r>
              <a:rPr lang="tr-TR" dirty="0" smtClean="0"/>
              <a:t> </a:t>
            </a:r>
            <a:r>
              <a:rPr lang="en-US" dirty="0" smtClean="0"/>
              <a:t>mailings </a:t>
            </a:r>
            <a:r>
              <a:rPr lang="en-US" dirty="0"/>
              <a:t>are prepared for each of these groups. </a:t>
            </a:r>
            <a:endParaRPr lang="tr-TR" dirty="0" smtClean="0"/>
          </a:p>
          <a:p>
            <a:r>
              <a:rPr lang="en-US" dirty="0" smtClean="0"/>
              <a:t>Overall</a:t>
            </a:r>
            <a:r>
              <a:rPr lang="en-US" dirty="0"/>
              <a:t>, 20% of the </a:t>
            </a:r>
            <a:r>
              <a:rPr lang="en-US" dirty="0" smtClean="0"/>
              <a:t>members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heavy purchasers, 30% medium, and 50% light. </a:t>
            </a:r>
            <a:endParaRPr lang="tr-TR" dirty="0" smtClean="0"/>
          </a:p>
          <a:p>
            <a:r>
              <a:rPr lang="en-US" dirty="0" smtClean="0"/>
              <a:t>A </a:t>
            </a:r>
            <a:r>
              <a:rPr lang="tr-TR" dirty="0" smtClean="0"/>
              <a:t> </a:t>
            </a:r>
            <a:r>
              <a:rPr lang="en-US" dirty="0" smtClean="0"/>
              <a:t>member </a:t>
            </a:r>
            <a:r>
              <a:rPr lang="en-US" dirty="0"/>
              <a:t>is not classified </a:t>
            </a:r>
            <a:r>
              <a:rPr lang="en-US" dirty="0" smtClean="0"/>
              <a:t>into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group until 18 months after joining the club, but a test is made of the </a:t>
            </a:r>
            <a:r>
              <a:rPr lang="en-US" dirty="0" smtClean="0"/>
              <a:t>feasibility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using the first 3 months’ purchases to classify members.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following </a:t>
            </a:r>
            <a:r>
              <a:rPr lang="en-US" dirty="0" smtClean="0"/>
              <a:t>percentages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obtained from existing records of individuals classified as heavy, medium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or </a:t>
            </a:r>
            <a:r>
              <a:rPr lang="en-US" dirty="0"/>
              <a:t>light </a:t>
            </a:r>
            <a:r>
              <a:rPr lang="en-US" dirty="0" smtClean="0"/>
              <a:t>purchasers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US" dirty="0"/>
              <a:t>If a member purchases no books in the first 3 months, what is the probability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member is a light purchaser?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284984"/>
            <a:ext cx="4881982" cy="1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4 - </a:t>
            </a:r>
            <a:r>
              <a:rPr lang="tr-TR" dirty="0" err="1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408" y="1052810"/>
                <a:ext cx="8425184" cy="547181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Th</a:t>
                </a:r>
                <a:r>
                  <a:rPr lang="tr-TR" dirty="0" smtClean="0"/>
                  <a:t>e</a:t>
                </a:r>
                <a:r>
                  <a:rPr lang="en-US" dirty="0" smtClean="0"/>
                  <a:t> </a:t>
                </a:r>
                <a:r>
                  <a:rPr lang="en-US" dirty="0"/>
                  <a:t>table contains “conditional” </a:t>
                </a:r>
                <a:r>
                  <a:rPr lang="en-US" dirty="0" smtClean="0"/>
                  <a:t>percentages</a:t>
                </a:r>
                <a:r>
                  <a:rPr lang="tr-TR" dirty="0" smtClean="0"/>
                  <a:t> </a:t>
                </a:r>
                <a:r>
                  <a:rPr lang="en-US" dirty="0" smtClean="0"/>
                  <a:t>for </a:t>
                </a:r>
                <a:r>
                  <a:rPr lang="en-US" dirty="0"/>
                  <a:t>each column</a:t>
                </a:r>
                <a:r>
                  <a:rPr lang="en-US" dirty="0" smtClean="0"/>
                  <a:t>. </a:t>
                </a:r>
                <a:endParaRPr lang="tr-TR" dirty="0" smtClean="0"/>
              </a:p>
              <a:p>
                <a:r>
                  <a:rPr lang="en-US" dirty="0"/>
                  <a:t>Using the conditional probabilities in the table, the underlying </a:t>
                </a:r>
                <a:r>
                  <a:rPr lang="en-US" dirty="0" smtClean="0"/>
                  <a:t>purchase</a:t>
                </a:r>
                <a:r>
                  <a:rPr lang="tr-TR" dirty="0" smtClean="0"/>
                  <a:t> </a:t>
                </a:r>
                <a:r>
                  <a:rPr lang="en-US" dirty="0" smtClean="0"/>
                  <a:t>probabilities</a:t>
                </a:r>
                <a:r>
                  <a:rPr lang="en-US" dirty="0"/>
                  <a:t>, and Bayes’ Formula, we can compute this </a:t>
                </a:r>
                <a:r>
                  <a:rPr lang="en-US" dirty="0" smtClean="0"/>
                  <a:t>conditional</a:t>
                </a:r>
                <a:r>
                  <a:rPr lang="tr-TR" dirty="0" smtClean="0"/>
                  <a:t> </a:t>
                </a:r>
                <a:r>
                  <a:rPr lang="en-US" dirty="0" smtClean="0"/>
                  <a:t>probability.</a:t>
                </a:r>
                <a:endParaRPr lang="tr-TR" dirty="0" smtClean="0"/>
              </a:p>
              <a:p>
                <a:r>
                  <a:rPr lang="tr-TR" dirty="0" err="1" smtClean="0"/>
                  <a:t>Assume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that</a:t>
                </a:r>
                <a:r>
                  <a:rPr lang="tr-TR" dirty="0" smtClean="0"/>
                  <a:t> </a:t>
                </a:r>
                <a:r>
                  <a:rPr lang="tr-TR" i="1" dirty="0" smtClean="0"/>
                  <a:t>l</a:t>
                </a:r>
                <a:r>
                  <a:rPr lang="tr-TR" dirty="0" smtClean="0"/>
                  <a:t>=</a:t>
                </a:r>
                <a:r>
                  <a:rPr lang="tr-TR" dirty="0" err="1" smtClean="0"/>
                  <a:t>light</a:t>
                </a:r>
                <a:r>
                  <a:rPr lang="tr-TR" dirty="0" smtClean="0"/>
                  <a:t>, </a:t>
                </a:r>
                <a:r>
                  <a:rPr lang="tr-TR" i="1" dirty="0" smtClean="0"/>
                  <a:t>m</a:t>
                </a:r>
                <a:r>
                  <a:rPr lang="tr-TR" dirty="0" smtClean="0"/>
                  <a:t> = </a:t>
                </a:r>
                <a:r>
                  <a:rPr lang="tr-TR" dirty="0" err="1" smtClean="0"/>
                  <a:t>medium</a:t>
                </a:r>
                <a:r>
                  <a:rPr lang="tr-TR" dirty="0" smtClean="0"/>
                  <a:t>, </a:t>
                </a:r>
                <a:r>
                  <a:rPr lang="tr-TR" dirty="0" err="1" smtClean="0"/>
                  <a:t>and</a:t>
                </a:r>
                <a:r>
                  <a:rPr lang="tr-TR" dirty="0" smtClean="0"/>
                  <a:t> </a:t>
                </a:r>
                <a:r>
                  <a:rPr lang="tr-TR" i="1" dirty="0" smtClean="0"/>
                  <a:t>h</a:t>
                </a:r>
                <a:r>
                  <a:rPr lang="tr-TR" dirty="0" smtClean="0"/>
                  <a:t> = </a:t>
                </a:r>
                <a:r>
                  <a:rPr lang="tr-TR" dirty="0" err="1" smtClean="0"/>
                  <a:t>heavy</a:t>
                </a:r>
                <a:r>
                  <a:rPr lang="tr-TR" dirty="0" smtClean="0"/>
                  <a:t>, </a:t>
                </a:r>
                <a:r>
                  <a:rPr lang="en-US" dirty="0"/>
                  <a:t>the probability that</a:t>
                </a:r>
                <a:r>
                  <a:rPr lang="tr-TR" dirty="0"/>
                  <a:t> </a:t>
                </a:r>
                <a:r>
                  <a:rPr lang="en-US" dirty="0"/>
                  <a:t>the member is a light </a:t>
                </a:r>
                <a:r>
                  <a:rPr lang="en-US" dirty="0" smtClean="0"/>
                  <a:t>purchaser</a:t>
                </a:r>
                <a:r>
                  <a:rPr lang="tr-TR" dirty="0" smtClean="0"/>
                  <a:t> can be </a:t>
                </a:r>
                <a:r>
                  <a:rPr lang="tr-TR" dirty="0" err="1" smtClean="0"/>
                  <a:t>calculated</a:t>
                </a:r>
                <a:r>
                  <a:rPr lang="tr-TR" dirty="0" smtClean="0"/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>
                    <a:ea typeface="Cambria Math" panose="02040503050406030204" pitchFamily="18" charset="0"/>
                  </a:rPr>
                  <a:t>    </a:t>
                </a:r>
                <a:r>
                  <a:rPr lang="tr-TR" dirty="0" err="1" smtClean="0">
                    <a:ea typeface="Cambria Math" panose="02040503050406030204" pitchFamily="18" charset="0"/>
                  </a:rPr>
                  <a:t>where</a:t>
                </a:r>
                <a:r>
                  <a:rPr lang="tr-TR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=0.5;   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=0.3;   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/>
                  <a:t> 0.2</a:t>
                </a:r>
              </a:p>
              <a:p>
                <a:pPr marL="0" indent="0">
                  <a:buNone/>
                </a:pPr>
                <a:r>
                  <a:rPr lang="tr-TR" dirty="0" smtClean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0.05</a:t>
                </a:r>
                <a:endParaRPr lang="tr-TR" dirty="0"/>
              </a:p>
              <a:p>
                <a:pPr lvl="0"/>
                <a:r>
                  <a:rPr lang="tr-TR" dirty="0" err="1" smtClean="0">
                    <a:solidFill>
                      <a:srgbClr val="000000"/>
                    </a:solidFill>
                  </a:rPr>
                  <a:t>So</a:t>
                </a:r>
                <a:endParaRPr lang="tr-TR" dirty="0" smtClean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|0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0.6×0.5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0.6×0.5+0.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×0.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=0.845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408" y="1052810"/>
                <a:ext cx="8425184" cy="5471815"/>
              </a:xfrm>
              <a:blipFill rotWithShape="0">
                <a:blip r:embed="rId2"/>
                <a:stretch>
                  <a:fillRect l="-1013" t="-2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18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837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cable TV company is investigating the feasibility of offering a new service in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large city</a:t>
            </a:r>
            <a:r>
              <a:rPr lang="en-US" dirty="0"/>
              <a:t>. In order for the proposed new service to be </a:t>
            </a:r>
            <a:r>
              <a:rPr lang="en-US" dirty="0" smtClean="0"/>
              <a:t>economically</a:t>
            </a:r>
            <a:r>
              <a:rPr lang="tr-TR" dirty="0" smtClean="0"/>
              <a:t> </a:t>
            </a:r>
            <a:r>
              <a:rPr lang="en-US" dirty="0" smtClean="0"/>
              <a:t>viable</a:t>
            </a:r>
            <a:r>
              <a:rPr lang="en-US" dirty="0"/>
              <a:t>, it is necessary that at least 50</a:t>
            </a:r>
            <a:r>
              <a:rPr lang="en-US" dirty="0" smtClean="0"/>
              <a:t>%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their current subscribers </a:t>
            </a:r>
            <a:r>
              <a:rPr lang="en-US" dirty="0" smtClean="0"/>
              <a:t>add</a:t>
            </a:r>
            <a:r>
              <a:rPr lang="tr-TR" dirty="0" smtClean="0"/>
              <a:t> </a:t>
            </a:r>
            <a:r>
              <a:rPr lang="en-US" dirty="0" smtClean="0"/>
              <a:t>the new</a:t>
            </a:r>
            <a:r>
              <a:rPr lang="tr-TR" dirty="0" smtClean="0"/>
              <a:t> </a:t>
            </a:r>
            <a:r>
              <a:rPr lang="en-US" dirty="0" smtClean="0"/>
              <a:t>service</a:t>
            </a:r>
            <a:r>
              <a:rPr lang="en-US" dirty="0"/>
              <a:t>.</a:t>
            </a:r>
          </a:p>
          <a:p>
            <a:r>
              <a:rPr lang="en-US" dirty="0"/>
              <a:t>A survey of 1,218 customers reveals that 516 would add the </a:t>
            </a:r>
            <a:r>
              <a:rPr lang="en-US" dirty="0" smtClean="0"/>
              <a:t>new</a:t>
            </a:r>
            <a:r>
              <a:rPr lang="tr-TR" dirty="0" smtClean="0"/>
              <a:t> </a:t>
            </a:r>
            <a:r>
              <a:rPr lang="en-US" dirty="0" smtClean="0"/>
              <a:t>service.</a:t>
            </a:r>
            <a:endParaRPr lang="tr-TR" dirty="0" smtClean="0"/>
          </a:p>
          <a:p>
            <a:r>
              <a:rPr lang="en-US" dirty="0" smtClean="0"/>
              <a:t>Do you</a:t>
            </a:r>
            <a:r>
              <a:rPr lang="tr-TR" dirty="0" smtClean="0"/>
              <a:t> </a:t>
            </a:r>
            <a:r>
              <a:rPr lang="en-US" dirty="0" smtClean="0"/>
              <a:t>think </a:t>
            </a:r>
            <a:r>
              <a:rPr lang="en-US" dirty="0"/>
              <a:t>the company should expend the capital to offer the </a:t>
            </a:r>
            <a:r>
              <a:rPr lang="en-US" dirty="0" smtClean="0"/>
              <a:t>new</a:t>
            </a:r>
            <a:r>
              <a:rPr lang="tr-TR" dirty="0" smtClean="0"/>
              <a:t> </a:t>
            </a:r>
            <a:r>
              <a:rPr lang="en-US" dirty="0" smtClean="0"/>
              <a:t>service </a:t>
            </a:r>
            <a:r>
              <a:rPr lang="en-US" dirty="0"/>
              <a:t>in this city?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177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tr-TR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tr-TR" sz="6600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tr-TR" altLang="tr-TR" sz="6600" dirty="0" err="1" smtClean="0">
                <a:solidFill>
                  <a:srgbClr val="000000"/>
                </a:solidFill>
              </a:rPr>
              <a:t>Examples</a:t>
            </a:r>
            <a:endParaRPr lang="tr-TR" altLang="tr-TR" sz="6600" dirty="0" smtClean="0">
              <a:solidFill>
                <a:srgbClr val="0000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FD5FF07-CED9-478F-BDDC-E1999D506BC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5 - </a:t>
            </a:r>
            <a:r>
              <a:rPr lang="tr-TR" dirty="0" err="1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In order to be economically viable, the company needs at least 50% of</a:t>
                </a:r>
                <a:r>
                  <a:rPr lang="tr-TR" dirty="0" smtClean="0"/>
                  <a:t> </a:t>
                </a:r>
                <a:r>
                  <a:rPr lang="en-US" dirty="0" smtClean="0"/>
                  <a:t>its </a:t>
                </a:r>
                <a:r>
                  <a:rPr lang="en-US" dirty="0"/>
                  <a:t>current customers to subscribe to the new service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r>
                  <a:rPr lang="en-US" dirty="0"/>
                  <a:t>Is </a:t>
                </a:r>
                <a:r>
                  <a:rPr lang="tr-TR" i="1" dirty="0" smtClean="0"/>
                  <a:t>x</a:t>
                </a:r>
                <a:r>
                  <a:rPr lang="tr-TR" dirty="0" smtClean="0"/>
                  <a:t> =  </a:t>
                </a:r>
                <a:r>
                  <a:rPr lang="en-US" dirty="0" smtClean="0"/>
                  <a:t>516 </a:t>
                </a:r>
                <a:r>
                  <a:rPr lang="en-US" dirty="0"/>
                  <a:t>out of </a:t>
                </a:r>
                <a:r>
                  <a:rPr lang="en-US" dirty="0" smtClean="0"/>
                  <a:t>1218 too</a:t>
                </a:r>
                <a:r>
                  <a:rPr lang="tr-TR" dirty="0" smtClean="0"/>
                  <a:t> </a:t>
                </a:r>
                <a:r>
                  <a:rPr lang="en-US" dirty="0" smtClean="0"/>
                  <a:t>small </a:t>
                </a:r>
                <a:r>
                  <a:rPr lang="en-US" dirty="0"/>
                  <a:t>a value of </a:t>
                </a:r>
                <a:r>
                  <a:rPr lang="tr-TR" i="1" dirty="0" smtClean="0"/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to imply a value of </a:t>
                </a:r>
                <a:r>
                  <a:rPr lang="en-US" i="1" dirty="0" smtClean="0">
                    <a:sym typeface="Symbol" panose="05050102010706020507" pitchFamily="18" charset="2"/>
                  </a:rPr>
                  <a:t></a:t>
                </a:r>
                <a:r>
                  <a:rPr lang="en-US" dirty="0" smtClean="0"/>
                  <a:t> </a:t>
                </a:r>
                <a:r>
                  <a:rPr lang="en-US" dirty="0"/>
                  <a:t>(the proportion of current customers </a:t>
                </a:r>
                <a:r>
                  <a:rPr lang="en-US" dirty="0" smtClean="0"/>
                  <a:t>who</a:t>
                </a:r>
                <a:r>
                  <a:rPr lang="tr-TR" dirty="0" smtClean="0"/>
                  <a:t> </a:t>
                </a:r>
                <a:r>
                  <a:rPr lang="en-US" dirty="0" smtClean="0"/>
                  <a:t>would </a:t>
                </a:r>
                <a:r>
                  <a:rPr lang="en-US" dirty="0"/>
                  <a:t>add new service) equal to </a:t>
                </a:r>
                <a:r>
                  <a:rPr lang="tr-TR" dirty="0" smtClean="0"/>
                  <a:t>0</a:t>
                </a:r>
                <a:r>
                  <a:rPr lang="en-US" dirty="0" smtClean="0"/>
                  <a:t>.50 </a:t>
                </a:r>
                <a:r>
                  <a:rPr lang="en-US" dirty="0"/>
                  <a:t>or larger</a:t>
                </a:r>
                <a:r>
                  <a:rPr lang="en-US" dirty="0" smtClean="0"/>
                  <a:t>?</a:t>
                </a:r>
                <a:r>
                  <a:rPr lang="tr-TR" dirty="0" smtClean="0"/>
                  <a:t> </a:t>
                </a:r>
              </a:p>
              <a:p>
                <a:r>
                  <a:rPr lang="tr-TR" i="1" dirty="0"/>
                  <a:t>n</a:t>
                </a:r>
                <a:r>
                  <a:rPr lang="tr-TR" dirty="0"/>
                  <a:t> = </a:t>
                </a:r>
                <a:r>
                  <a:rPr lang="tr-TR" dirty="0" smtClean="0"/>
                  <a:t>1218, </a:t>
                </a:r>
                <a:r>
                  <a:rPr lang="tr-TR" dirty="0" err="1" smtClean="0"/>
                  <a:t>if</a:t>
                </a:r>
                <a:r>
                  <a:rPr lang="tr-TR" dirty="0" smtClean="0"/>
                  <a:t> </a:t>
                </a:r>
                <a:r>
                  <a:rPr lang="en-US" i="1" dirty="0">
                    <a:sym typeface="Symbol" panose="05050102010706020507" pitchFamily="18" charset="2"/>
                  </a:rPr>
                  <a:t></a:t>
                </a:r>
                <a:r>
                  <a:rPr lang="en-US" dirty="0"/>
                  <a:t> </a:t>
                </a:r>
                <a:r>
                  <a:rPr lang="tr-TR" dirty="0" smtClean="0"/>
                  <a:t>= 0.5,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=1218×0.5=609</m:t>
                      </m:r>
                    </m:oMath>
                  </m:oMathPara>
                </a14:m>
                <a:endParaRPr lang="tr-TR" b="0" i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>
                        <a:latin typeface="Cambria Math" panose="02040503050406030204" pitchFamily="18" charset="0"/>
                      </a:rPr>
                      <m:t>σ</m:t>
                    </m:r>
                    <m:r>
                      <m:rPr>
                        <m:nor/>
                      </m:rPr>
                      <a:rPr lang="el-GR" i="1" dirty="0">
                        <a:latin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(1 − 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609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(1 −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17.45</m:t>
                    </m:r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b="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l-GR" i="1" dirty="0">
                          <a:latin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l-GR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17.45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52.35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187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5 - </a:t>
            </a:r>
            <a:r>
              <a:rPr lang="tr-TR" dirty="0" err="1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852936"/>
            <a:ext cx="8280400" cy="3251002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We</a:t>
            </a:r>
            <a:r>
              <a:rPr lang="en-US" dirty="0" smtClean="0"/>
              <a:t> </a:t>
            </a:r>
            <a:r>
              <a:rPr lang="en-US" dirty="0"/>
              <a:t>can see from </a:t>
            </a:r>
            <a:r>
              <a:rPr lang="tr-TR" dirty="0" err="1" smtClean="0"/>
              <a:t>the</a:t>
            </a:r>
            <a:r>
              <a:rPr lang="tr-TR" dirty="0" smtClean="0"/>
              <a:t> f</a:t>
            </a:r>
            <a:r>
              <a:rPr lang="en-US" dirty="0" err="1" smtClean="0"/>
              <a:t>igure</a:t>
            </a:r>
            <a:r>
              <a:rPr lang="en-US" dirty="0" smtClean="0"/>
              <a:t> that </a:t>
            </a:r>
            <a:r>
              <a:rPr lang="tr-TR" i="1" dirty="0" smtClean="0"/>
              <a:t>x = </a:t>
            </a:r>
            <a:r>
              <a:rPr lang="en-US" dirty="0" smtClean="0"/>
              <a:t>516 </a:t>
            </a:r>
            <a:r>
              <a:rPr lang="en-US" dirty="0"/>
              <a:t>is more than 3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dirty="0"/>
              <a:t>, or 52.35, less </a:t>
            </a:r>
            <a:r>
              <a:rPr lang="en-US" dirty="0" smtClean="0"/>
              <a:t>than</a:t>
            </a:r>
            <a:r>
              <a:rPr lang="tr-TR" dirty="0" smtClean="0"/>
              <a:t> </a:t>
            </a:r>
            <a:r>
              <a:rPr lang="en-US" i="1" dirty="0" smtClean="0">
                <a:latin typeface="Symbol" panose="05050102010706020507" pitchFamily="18" charset="2"/>
              </a:rPr>
              <a:t>m</a:t>
            </a:r>
            <a:r>
              <a:rPr lang="tr-TR" i="1" dirty="0" smtClean="0">
                <a:latin typeface="Symbol" panose="05050102010706020507" pitchFamily="18" charset="2"/>
              </a:rPr>
              <a:t> </a:t>
            </a:r>
            <a:r>
              <a:rPr lang="tr-TR" dirty="0" smtClean="0"/>
              <a:t>= </a:t>
            </a:r>
            <a:r>
              <a:rPr lang="en-US" dirty="0" smtClean="0"/>
              <a:t>609</a:t>
            </a:r>
            <a:r>
              <a:rPr lang="en-US" dirty="0"/>
              <a:t>, the value of </a:t>
            </a:r>
            <a:r>
              <a:rPr lang="en-US" i="1" dirty="0">
                <a:latin typeface="Symbol" panose="05050102010706020507" pitchFamily="18" charset="2"/>
              </a:rPr>
              <a:t>m</a:t>
            </a:r>
            <a:r>
              <a:rPr lang="en-US" dirty="0"/>
              <a:t> if </a:t>
            </a:r>
            <a:r>
              <a:rPr lang="en-US" i="1" dirty="0">
                <a:sym typeface="Symbol" panose="05050102010706020507" pitchFamily="18" charset="2"/>
              </a:rPr>
              <a:t></a:t>
            </a:r>
            <a:r>
              <a:rPr lang="en-US" dirty="0" smtClean="0"/>
              <a:t> </a:t>
            </a:r>
            <a:r>
              <a:rPr lang="en-US" dirty="0"/>
              <a:t>really </a:t>
            </a:r>
            <a:r>
              <a:rPr lang="en-US" dirty="0" err="1"/>
              <a:t>equalled</a:t>
            </a:r>
            <a:r>
              <a:rPr lang="en-US" dirty="0"/>
              <a:t> </a:t>
            </a:r>
            <a:r>
              <a:rPr lang="tr-TR" dirty="0" smtClean="0"/>
              <a:t>0</a:t>
            </a:r>
            <a:r>
              <a:rPr lang="en-US" dirty="0" smtClean="0"/>
              <a:t>.5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Thus </a:t>
            </a:r>
            <a:r>
              <a:rPr lang="en-US" dirty="0"/>
              <a:t>the observed number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/>
              <a:t>customers in the sample who would add the new service is much too small if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number </a:t>
            </a:r>
            <a:r>
              <a:rPr lang="en-US" dirty="0"/>
              <a:t>of current customers who would not add the service, in fact, is 50% </a:t>
            </a:r>
            <a:r>
              <a:rPr lang="en-US" dirty="0" smtClean="0"/>
              <a:t>or</a:t>
            </a:r>
            <a:r>
              <a:rPr lang="tr-TR" dirty="0" smtClean="0"/>
              <a:t> </a:t>
            </a:r>
            <a:r>
              <a:rPr lang="en-US" dirty="0" smtClean="0"/>
              <a:t>more </a:t>
            </a:r>
            <a:r>
              <a:rPr lang="en-US" dirty="0"/>
              <a:t>of all customers. </a:t>
            </a:r>
            <a:endParaRPr lang="tr-TR" dirty="0" smtClean="0"/>
          </a:p>
          <a:p>
            <a:r>
              <a:rPr lang="en-US" dirty="0" smtClean="0"/>
              <a:t>Consequently</a:t>
            </a:r>
            <a:r>
              <a:rPr lang="en-US" dirty="0"/>
              <a:t>, the company concluded that offering the </a:t>
            </a:r>
            <a:r>
              <a:rPr lang="en-US" dirty="0" smtClean="0"/>
              <a:t>new</a:t>
            </a:r>
            <a:r>
              <a:rPr lang="tr-TR" dirty="0" smtClean="0"/>
              <a:t> </a:t>
            </a:r>
            <a:r>
              <a:rPr lang="en-US" dirty="0" smtClean="0"/>
              <a:t>service </a:t>
            </a:r>
            <a:r>
              <a:rPr lang="en-US" dirty="0"/>
              <a:t>was not a good idea.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692275" y="1185863"/>
            <a:ext cx="59753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23020"/>
            <a:ext cx="60388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person visits her doctor with concerns about her blood pressure. If the </a:t>
            </a:r>
            <a:r>
              <a:rPr lang="en-US" dirty="0" smtClean="0"/>
              <a:t>systolic</a:t>
            </a:r>
            <a:r>
              <a:rPr lang="tr-TR" dirty="0" smtClean="0"/>
              <a:t> </a:t>
            </a:r>
            <a:r>
              <a:rPr lang="en-US" dirty="0" smtClean="0"/>
              <a:t>blood </a:t>
            </a:r>
            <a:r>
              <a:rPr lang="en-US" dirty="0"/>
              <a:t>pressure exceeds 150, the patient is considered to have high blood </a:t>
            </a:r>
            <a:r>
              <a:rPr lang="en-US" dirty="0" smtClean="0"/>
              <a:t>pressure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medication may be prescribed. A patient’s blood pressure readings often </a:t>
            </a:r>
            <a:r>
              <a:rPr lang="en-US" dirty="0" smtClean="0"/>
              <a:t>have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considerable variation during a given day. </a:t>
            </a:r>
            <a:r>
              <a:rPr lang="tr-TR" dirty="0"/>
              <a:t> </a:t>
            </a:r>
            <a:r>
              <a:rPr lang="en-US" dirty="0" smtClean="0"/>
              <a:t>Suppose </a:t>
            </a:r>
            <a:r>
              <a:rPr lang="en-US" dirty="0"/>
              <a:t>a patient’s systolic blood </a:t>
            </a:r>
            <a:r>
              <a:rPr lang="en-US" dirty="0" smtClean="0"/>
              <a:t>pressure</a:t>
            </a:r>
            <a:r>
              <a:rPr lang="tr-TR" dirty="0" smtClean="0"/>
              <a:t> </a:t>
            </a:r>
            <a:r>
              <a:rPr lang="en-US" dirty="0" smtClean="0"/>
              <a:t>readings </a:t>
            </a:r>
            <a:r>
              <a:rPr lang="en-US" dirty="0"/>
              <a:t>during a given day have a normal distribution with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mean</a:t>
            </a:r>
            <a:r>
              <a:rPr lang="tr-TR" dirty="0" smtClean="0"/>
              <a:t> </a:t>
            </a:r>
            <a:r>
              <a:rPr lang="en-US" i="1" dirty="0" smtClean="0">
                <a:latin typeface="Symbol" panose="05050102010706020507" pitchFamily="18" charset="2"/>
              </a:rPr>
              <a:t>m</a:t>
            </a:r>
            <a:r>
              <a:rPr lang="tr-TR" dirty="0" smtClean="0"/>
              <a:t> = 16</a:t>
            </a:r>
            <a:r>
              <a:rPr lang="en-US" dirty="0" smtClean="0"/>
              <a:t>0mm</a:t>
            </a:r>
            <a:r>
              <a:rPr lang="tr-TR" dirty="0" smtClean="0"/>
              <a:t> </a:t>
            </a:r>
            <a:r>
              <a:rPr lang="en-US" dirty="0" smtClean="0"/>
              <a:t>mercury </a:t>
            </a:r>
            <a:r>
              <a:rPr lang="en-US" dirty="0"/>
              <a:t>and a standard deviation </a:t>
            </a:r>
            <a:r>
              <a:rPr lang="en-US" i="1" dirty="0">
                <a:latin typeface="Symbol" panose="05050102010706020507" pitchFamily="18" charset="2"/>
              </a:rPr>
              <a:t>s</a:t>
            </a:r>
            <a:r>
              <a:rPr lang="en-US" dirty="0"/>
              <a:t> </a:t>
            </a:r>
            <a:r>
              <a:rPr lang="tr-TR" dirty="0" smtClean="0"/>
              <a:t>=</a:t>
            </a:r>
            <a:r>
              <a:rPr lang="en-US" dirty="0" smtClean="0"/>
              <a:t> </a:t>
            </a:r>
            <a:r>
              <a:rPr lang="en-US" dirty="0"/>
              <a:t>20 mm</a:t>
            </a:r>
            <a:r>
              <a:rPr lang="en-US" dirty="0" smtClean="0"/>
              <a:t>.</a:t>
            </a:r>
            <a:endParaRPr lang="tr-TR" dirty="0" smtClean="0"/>
          </a:p>
          <a:p>
            <a:pPr marL="627063" indent="-285750">
              <a:buNone/>
            </a:pPr>
            <a:r>
              <a:rPr lang="tr-TR" dirty="0" smtClean="0"/>
              <a:t>a. </a:t>
            </a:r>
            <a:r>
              <a:rPr lang="en-US" dirty="0" smtClean="0"/>
              <a:t>What </a:t>
            </a:r>
            <a:r>
              <a:rPr lang="en-US" dirty="0"/>
              <a:t>is the probability that a single blood pressure measurement will </a:t>
            </a:r>
            <a:r>
              <a:rPr lang="en-US" dirty="0" smtClean="0"/>
              <a:t>fail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detect that the patient has high blood pressure?</a:t>
            </a:r>
          </a:p>
          <a:p>
            <a:pPr marL="627063" indent="-285750">
              <a:buNone/>
            </a:pPr>
            <a:r>
              <a:rPr lang="en-US" dirty="0"/>
              <a:t>b. If five blood pressure measurements are taken at various times </a:t>
            </a:r>
            <a:r>
              <a:rPr lang="en-US" dirty="0" smtClean="0"/>
              <a:t>during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day, what is the probability that the average of the five </a:t>
            </a:r>
            <a:r>
              <a:rPr lang="en-US" dirty="0" smtClean="0"/>
              <a:t>measurements</a:t>
            </a:r>
            <a:r>
              <a:rPr lang="tr-TR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be less than 150 and hence fail to indicate that the patient has </a:t>
            </a:r>
            <a:r>
              <a:rPr lang="en-US" dirty="0" smtClean="0"/>
              <a:t>high</a:t>
            </a:r>
            <a:r>
              <a:rPr lang="tr-TR" dirty="0" smtClean="0"/>
              <a:t> </a:t>
            </a:r>
            <a:r>
              <a:rPr lang="en-US" dirty="0" smtClean="0"/>
              <a:t>blood </a:t>
            </a:r>
            <a:r>
              <a:rPr lang="en-US" dirty="0"/>
              <a:t>pressure?</a:t>
            </a:r>
          </a:p>
          <a:p>
            <a:pPr marL="627063" indent="-285750">
              <a:buNone/>
            </a:pPr>
            <a:r>
              <a:rPr lang="en-US" dirty="0"/>
              <a:t>c. How many measurements would be required in a given day so that </a:t>
            </a:r>
            <a:r>
              <a:rPr lang="en-US" dirty="0" smtClean="0"/>
              <a:t>there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at most 1% probability of failing to detect that the patient has </a:t>
            </a:r>
            <a:r>
              <a:rPr lang="en-US" dirty="0" smtClean="0"/>
              <a:t>high</a:t>
            </a:r>
            <a:r>
              <a:rPr lang="tr-TR" dirty="0" smtClean="0"/>
              <a:t> </a:t>
            </a:r>
            <a:r>
              <a:rPr lang="en-US" dirty="0" smtClean="0"/>
              <a:t>blood </a:t>
            </a:r>
            <a:r>
              <a:rPr lang="en-US" dirty="0"/>
              <a:t>pressure?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533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6 - </a:t>
            </a:r>
            <a:r>
              <a:rPr lang="tr-TR" dirty="0" err="1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:r>
                  <a:rPr lang="tr-TR" i="1" dirty="0" smtClean="0"/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be the blood pressure measurement of the patient. </a:t>
                </a:r>
                <a:r>
                  <a:rPr lang="tr-TR" i="1" dirty="0" smtClean="0"/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has a </a:t>
                </a:r>
                <a:r>
                  <a:rPr lang="en-US" dirty="0" smtClean="0"/>
                  <a:t>normal</a:t>
                </a:r>
                <a:r>
                  <a:rPr lang="tr-TR" dirty="0" smtClean="0"/>
                  <a:t> </a:t>
                </a:r>
                <a:r>
                  <a:rPr lang="en-US" dirty="0" smtClean="0"/>
                  <a:t>distribution </a:t>
                </a:r>
                <a:r>
                  <a:rPr lang="en-US" i="1" dirty="0">
                    <a:latin typeface="Symbol" panose="05050102010706020507" pitchFamily="18" charset="2"/>
                  </a:rPr>
                  <a:t>m</a:t>
                </a:r>
                <a:r>
                  <a:rPr lang="tr-TR" dirty="0"/>
                  <a:t> = 16</a:t>
                </a:r>
                <a:r>
                  <a:rPr lang="en-US" dirty="0" smtClean="0"/>
                  <a:t>0 </a:t>
                </a:r>
                <a:r>
                  <a:rPr lang="en-US" dirty="0"/>
                  <a:t>and </a:t>
                </a:r>
                <a:r>
                  <a:rPr lang="en-US" i="1" dirty="0" smtClean="0">
                    <a:latin typeface="Symbol" panose="05050102010706020507" pitchFamily="18" charset="2"/>
                  </a:rPr>
                  <a:t>s</a:t>
                </a:r>
                <a:r>
                  <a:rPr lang="en-US" dirty="0" smtClean="0"/>
                  <a:t> </a:t>
                </a:r>
                <a:r>
                  <a:rPr lang="tr-TR" dirty="0"/>
                  <a:t>=</a:t>
                </a:r>
                <a:r>
                  <a:rPr lang="en-US" dirty="0"/>
                  <a:t> 20 mm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marL="736600" indent="-395288">
                  <a:buNone/>
                </a:pPr>
                <a:r>
                  <a:rPr lang="tr-TR" dirty="0" smtClean="0"/>
                  <a:t>a. Probability of </a:t>
                </a:r>
                <a:r>
                  <a:rPr lang="en-US" dirty="0" smtClean="0"/>
                  <a:t>measurement </a:t>
                </a:r>
                <a:r>
                  <a:rPr lang="en-US" dirty="0"/>
                  <a:t>fails to detect high </a:t>
                </a:r>
                <a:r>
                  <a:rPr lang="en-US" dirty="0" smtClean="0"/>
                  <a:t>pressure</a:t>
                </a:r>
                <a:r>
                  <a:rPr lang="tr-T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≤150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box>
                            <m:box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150−160</m:t>
                                  </m:r>
                                </m:num>
                                <m:den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box>
                            <m:box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−0.5</m:t>
                              </m:r>
                            </m:e>
                          </m:box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=0.3085</m:t>
                      </m:r>
                    </m:oMath>
                  </m:oMathPara>
                </a14:m>
                <a:endParaRPr lang="tr-TR" sz="2400" dirty="0" smtClean="0"/>
              </a:p>
              <a:p>
                <a:pPr lvl="1"/>
                <a:r>
                  <a:rPr lang="tr-TR" dirty="0" err="1" smtClean="0"/>
                  <a:t>Thus</a:t>
                </a:r>
                <a:r>
                  <a:rPr lang="tr-TR" dirty="0" smtClean="0"/>
                  <a:t> </a:t>
                </a:r>
                <a:r>
                  <a:rPr lang="en-US" dirty="0"/>
                  <a:t>there is over a 30</a:t>
                </a:r>
                <a:r>
                  <a:rPr lang="en-US" dirty="0" smtClean="0"/>
                  <a:t>%</a:t>
                </a:r>
                <a:r>
                  <a:rPr lang="tr-TR" dirty="0" smtClean="0"/>
                  <a:t> </a:t>
                </a:r>
                <a:r>
                  <a:rPr lang="en-US" dirty="0" smtClean="0"/>
                  <a:t>chance </a:t>
                </a:r>
                <a:r>
                  <a:rPr lang="en-US" dirty="0"/>
                  <a:t>of failing to detect that the patient has high blood pressure if </a:t>
                </a:r>
                <a:r>
                  <a:rPr lang="en-US" dirty="0" smtClean="0"/>
                  <a:t>only</a:t>
                </a:r>
                <a:r>
                  <a:rPr lang="tr-TR" dirty="0" smtClean="0"/>
                  <a:t> </a:t>
                </a:r>
                <a:r>
                  <a:rPr lang="en-US" dirty="0" smtClean="0"/>
                  <a:t>a </a:t>
                </a:r>
                <a:r>
                  <a:rPr lang="en-US" dirty="0"/>
                  <a:t>single measurement is taken</a:t>
                </a:r>
                <a:r>
                  <a:rPr lang="en-US" dirty="0" smtClean="0"/>
                  <a:t>.</a:t>
                </a: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4" t="-1716" r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13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6 - </a:t>
            </a:r>
            <a:r>
              <a:rPr lang="tr-TR" dirty="0" err="1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736600" indent="-395288">
                  <a:buNone/>
                </a:pPr>
                <a:r>
                  <a:rPr lang="tr-TR" dirty="0" smtClean="0"/>
                  <a:t>b.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be </a:t>
                </a:r>
                <a:r>
                  <a:rPr lang="en-US" dirty="0"/>
                  <a:t>the average blood pressure of the five measurements. </a:t>
                </a:r>
                <a:endParaRPr lang="tr-TR" dirty="0" smtClean="0"/>
              </a:p>
              <a:p>
                <a:pPr marL="736600" indent="-395288">
                  <a:buNone/>
                </a:pPr>
                <a:r>
                  <a:rPr lang="tr-TR" dirty="0" smtClean="0"/>
                  <a:t>	</a:t>
                </a:r>
                <a:r>
                  <a:rPr lang="en-US" dirty="0" smtClean="0"/>
                  <a:t>Then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 smtClean="0"/>
                  <a:t> </a:t>
                </a:r>
                <a:r>
                  <a:rPr lang="en-US" dirty="0" smtClean="0"/>
                  <a:t>has </a:t>
                </a:r>
                <a:r>
                  <a:rPr lang="en-US" dirty="0"/>
                  <a:t>a normal distribution with </a:t>
                </a:r>
                <a:r>
                  <a:rPr lang="en-US" i="1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 </a:t>
                </a:r>
                <a:r>
                  <a:rPr lang="tr-TR" dirty="0" smtClean="0"/>
                  <a:t>=</a:t>
                </a:r>
                <a:r>
                  <a:rPr lang="en-US" dirty="0" smtClean="0"/>
                  <a:t>160 and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=8.944</m:t>
                    </m:r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≤150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box>
                            <m:box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150−160</m:t>
                                  </m:r>
                                </m:num>
                                <m:den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8.944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box>
                            <m:box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−1.12</m:t>
                              </m:r>
                            </m:e>
                          </m:box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=0.1314</m:t>
                      </m:r>
                    </m:oMath>
                  </m:oMathPara>
                </a14:m>
                <a:endParaRPr lang="tr-TR" sz="2400" dirty="0" smtClean="0"/>
              </a:p>
              <a:p>
                <a:pPr lvl="1"/>
                <a:r>
                  <a:rPr lang="en-US" sz="3000" dirty="0"/>
                  <a:t>Therefore, by using the average of five measurements, the chance of </a:t>
                </a:r>
                <a:r>
                  <a:rPr lang="en-US" sz="3000" dirty="0" smtClean="0"/>
                  <a:t>failing</a:t>
                </a:r>
                <a:r>
                  <a:rPr lang="tr-TR" sz="3000" dirty="0" smtClean="0"/>
                  <a:t> </a:t>
                </a:r>
                <a:r>
                  <a:rPr lang="en-US" sz="3000" dirty="0" smtClean="0"/>
                  <a:t>to </a:t>
                </a:r>
                <a:r>
                  <a:rPr lang="en-US" sz="3000" dirty="0"/>
                  <a:t>detect the patient has high blood pressure has been reduced </a:t>
                </a:r>
                <a:r>
                  <a:rPr lang="en-US" sz="3000" dirty="0" smtClean="0"/>
                  <a:t>from</a:t>
                </a:r>
                <a:r>
                  <a:rPr lang="tr-TR" sz="3000" dirty="0" smtClean="0"/>
                  <a:t> </a:t>
                </a:r>
                <a:r>
                  <a:rPr lang="en-US" sz="3000" dirty="0" smtClean="0"/>
                  <a:t>over </a:t>
                </a:r>
                <a:r>
                  <a:rPr lang="en-US" sz="3000" dirty="0"/>
                  <a:t>30% to about 13%.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108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6 - </a:t>
            </a:r>
            <a:r>
              <a:rPr lang="tr-TR" dirty="0" err="1" smtClean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736600" indent="-395288">
                  <a:buNone/>
                </a:pPr>
                <a:r>
                  <a:rPr lang="tr-TR" dirty="0" smtClean="0"/>
                  <a:t>c. </a:t>
                </a:r>
                <a:r>
                  <a:rPr lang="en-US" dirty="0"/>
                  <a:t>We need to determine the sample size </a:t>
                </a:r>
                <a:r>
                  <a:rPr lang="en-US" i="1" dirty="0"/>
                  <a:t>n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</m:t>
                        </m:r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</m:t>
                    </m:r>
                  </m:oMath>
                </a14:m>
                <a:r>
                  <a:rPr lang="en-US" dirty="0" smtClean="0"/>
                  <a:t>. </a:t>
                </a:r>
                <a:endParaRPr lang="tr-TR" dirty="0" smtClean="0"/>
              </a:p>
              <a:p>
                <a:pPr marL="736600" indent="-395288">
                  <a:buNone/>
                </a:pPr>
                <a:r>
                  <a:rPr lang="tr-TR" dirty="0" smtClean="0"/>
                  <a:t>	</a:t>
                </a:r>
                <a:r>
                  <a:rPr lang="tr-TR" dirty="0" err="1" smtClean="0"/>
                  <a:t>Now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&lt;150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box>
                          <m:box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150−160</m:t>
                                </m:r>
                              </m:num>
                              <m:den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tr-TR" dirty="0" smtClean="0"/>
                  <a:t>.</a:t>
                </a:r>
              </a:p>
              <a:p>
                <a:pPr marL="736600" indent="-395288">
                  <a:buNone/>
                </a:pPr>
                <a:r>
                  <a:rPr lang="tr-TR" dirty="0" smtClean="0"/>
                  <a:t>	F</a:t>
                </a:r>
                <a:r>
                  <a:rPr lang="en-US" dirty="0" smtClean="0"/>
                  <a:t>rom </a:t>
                </a:r>
                <a:r>
                  <a:rPr lang="en-US" dirty="0"/>
                  <a:t>the normal tables, we </a:t>
                </a:r>
                <a:r>
                  <a:rPr lang="en-US" dirty="0" smtClean="0"/>
                  <a:t>have</a:t>
                </a:r>
                <a:r>
                  <a:rPr lang="tr-TR" dirty="0" smtClean="0"/>
                  <a:t>			 	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≤−2.326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=0.01, </m:t>
                    </m:r>
                  </m:oMath>
                </a14:m>
                <a:endParaRPr lang="tr-TR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36600" indent="-395288">
                  <a:buNone/>
                </a:pPr>
                <a:r>
                  <a:rPr lang="tr-TR" b="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therefore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150−160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20/</m:t>
                        </m:r>
                        <m:rad>
                          <m:radPr>
                            <m:degHide m:val="on"/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=−2.326</m:t>
                    </m:r>
                  </m:oMath>
                </a14:m>
                <a:endParaRPr lang="tr-TR" dirty="0" smtClean="0"/>
              </a:p>
              <a:p>
                <a:pPr marL="736600" indent="-395288">
                  <a:buNone/>
                </a:pPr>
                <a:r>
                  <a:rPr lang="tr-TR" dirty="0" smtClean="0"/>
                  <a:t>	</a:t>
                </a:r>
                <a:r>
                  <a:rPr lang="tr-TR" dirty="0" err="1" smtClean="0"/>
                  <a:t>Solving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for</a:t>
                </a:r>
                <a:r>
                  <a:rPr lang="tr-TR" dirty="0" smtClean="0"/>
                  <a:t> </a:t>
                </a:r>
                <a:r>
                  <a:rPr lang="tr-TR" i="1" dirty="0" smtClean="0"/>
                  <a:t>n</a:t>
                </a:r>
                <a:r>
                  <a:rPr lang="tr-TR" dirty="0" smtClean="0"/>
                  <a:t>, </a:t>
                </a:r>
                <a:r>
                  <a:rPr lang="tr-TR" dirty="0" err="1" smtClean="0"/>
                  <a:t>yields</a:t>
                </a:r>
                <a:r>
                  <a:rPr lang="tr-TR" dirty="0" smtClean="0"/>
                  <a:t> </a:t>
                </a:r>
                <a:r>
                  <a:rPr lang="tr-TR" i="1" dirty="0" smtClean="0"/>
                  <a:t>n</a:t>
                </a:r>
                <a:r>
                  <a:rPr lang="tr-TR" dirty="0" smtClean="0"/>
                  <a:t> = 21.64</a:t>
                </a:r>
                <a:endParaRPr lang="tr-TR" dirty="0"/>
              </a:p>
              <a:p>
                <a:pPr marL="736600" indent="-395288">
                  <a:buNone/>
                </a:pPr>
                <a:endParaRPr lang="tr-TR" dirty="0" smtClean="0"/>
              </a:p>
              <a:p>
                <a:pPr lvl="1"/>
                <a:r>
                  <a:rPr lang="en-US" sz="3000" dirty="0"/>
                  <a:t>Therefore, </a:t>
                </a:r>
                <a:r>
                  <a:rPr lang="tr-TR" sz="3000" dirty="0" smtClean="0"/>
                  <a:t>i</a:t>
                </a:r>
                <a:r>
                  <a:rPr lang="en-US" sz="3000" dirty="0" smtClean="0"/>
                  <a:t>t </a:t>
                </a:r>
                <a:r>
                  <a:rPr lang="en-US" sz="3000" dirty="0"/>
                  <a:t>would require at least 22 measurements in order to </a:t>
                </a:r>
                <a:r>
                  <a:rPr lang="en-US" sz="3000" dirty="0" smtClean="0"/>
                  <a:t>achieve</a:t>
                </a:r>
                <a:r>
                  <a:rPr lang="tr-TR" sz="3000" dirty="0" smtClean="0"/>
                  <a:t> </a:t>
                </a:r>
                <a:r>
                  <a:rPr lang="en-US" sz="3000" dirty="0" smtClean="0"/>
                  <a:t>the </a:t>
                </a:r>
                <a:r>
                  <a:rPr lang="en-US" sz="3000" dirty="0"/>
                  <a:t>goal of at most a 1% chance of failing to detect high blood pressure.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819" r="-1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348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731413"/>
            <a:ext cx="43053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4008" y="138301"/>
            <a:ext cx="4416900" cy="6171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6" y="118008"/>
            <a:ext cx="4522064" cy="62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27584" y="150263"/>
            <a:ext cx="7243142" cy="63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Assembly times were measured for a sample of 15 glucose infusion pumps. The mean </a:t>
            </a:r>
            <a:r>
              <a:rPr lang="en-US" dirty="0" smtClean="0"/>
              <a:t>time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assemble a glucose infusion pump was 15.8 minutes, with a standard deviation of 2.4 minutes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smtClean="0"/>
              <a:t>Assuming </a:t>
            </a:r>
            <a:r>
              <a:rPr lang="en-US" dirty="0"/>
              <a:t>a relatively symmetric distribution for assembly times</a:t>
            </a:r>
            <a:r>
              <a:rPr lang="en-US" dirty="0" smtClean="0"/>
              <a:t>,</a:t>
            </a:r>
            <a:endParaRPr lang="tr-TR" dirty="0"/>
          </a:p>
          <a:p>
            <a:pPr marL="736600" lvl="1" indent="-279400">
              <a:buNone/>
            </a:pPr>
            <a:r>
              <a:rPr lang="tr-TR" dirty="0" smtClean="0"/>
              <a:t>a.</a:t>
            </a:r>
            <a:r>
              <a:rPr lang="en-US" dirty="0" smtClean="0"/>
              <a:t>What </a:t>
            </a:r>
            <a:r>
              <a:rPr lang="en-US" dirty="0"/>
              <a:t>percentage of infusion pumps require more than 17 seconds to assemble?</a:t>
            </a:r>
          </a:p>
          <a:p>
            <a:pPr marL="736600" lvl="1" indent="-279400">
              <a:buNone/>
            </a:pPr>
            <a:r>
              <a:rPr lang="tr-TR" dirty="0" smtClean="0"/>
              <a:t>b. </a:t>
            </a:r>
            <a:r>
              <a:rPr lang="en-US" dirty="0" smtClean="0"/>
              <a:t>What </a:t>
            </a:r>
            <a:r>
              <a:rPr lang="en-US" dirty="0"/>
              <a:t>is the 99% confidence interval for the true mean assembly time (</a:t>
            </a:r>
            <a:r>
              <a:rPr lang="en-US" i="1" dirty="0">
                <a:latin typeface="Symbol" panose="05050102010706020507" pitchFamily="18" charset="2"/>
              </a:rPr>
              <a:t>m</a:t>
            </a:r>
            <a:r>
              <a:rPr lang="en-US" dirty="0"/>
              <a:t>)?</a:t>
            </a:r>
          </a:p>
          <a:p>
            <a:pPr marL="736600" lvl="1" indent="-279400">
              <a:buNone/>
            </a:pPr>
            <a:r>
              <a:rPr lang="tr-TR" dirty="0" smtClean="0"/>
              <a:t>c. </a:t>
            </a:r>
            <a:r>
              <a:rPr lang="en-US" dirty="0" smtClean="0"/>
              <a:t>What </a:t>
            </a:r>
            <a:r>
              <a:rPr lang="en-US" dirty="0"/>
              <a:t>is the 99% confidence interval for mean assembly time if the sample size is 2500?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209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G</a:t>
            </a:r>
            <a:r>
              <a:rPr lang="en-US" dirty="0" err="1" smtClean="0">
                <a:solidFill>
                  <a:srgbClr val="C00000"/>
                </a:solidFill>
              </a:rPr>
              <a:t>rouped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data median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median for grouped data is slightly more difficult to compute. </a:t>
            </a:r>
            <a:endParaRPr lang="tr-TR" dirty="0" smtClean="0"/>
          </a:p>
          <a:p>
            <a:r>
              <a:rPr lang="en-US" dirty="0" smtClean="0"/>
              <a:t>Because the</a:t>
            </a:r>
            <a:r>
              <a:rPr lang="tr-TR" dirty="0" smtClean="0"/>
              <a:t> </a:t>
            </a:r>
            <a:r>
              <a:rPr lang="en-US" dirty="0" smtClean="0"/>
              <a:t>actual </a:t>
            </a:r>
            <a:r>
              <a:rPr lang="en-US" dirty="0"/>
              <a:t>values of the measurements are unknown, we know that the median </a:t>
            </a:r>
            <a:r>
              <a:rPr lang="en-US" dirty="0" smtClean="0"/>
              <a:t>occurs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a particular class interval, but we do not know where to locate the median </a:t>
            </a:r>
            <a:r>
              <a:rPr lang="en-US" dirty="0" smtClean="0"/>
              <a:t>within</a:t>
            </a:r>
            <a:r>
              <a:rPr lang="tr-TR" dirty="0" smtClean="0"/>
              <a:t> </a:t>
            </a:r>
            <a:r>
              <a:rPr lang="en-US" dirty="0"/>
              <a:t>the interval. </a:t>
            </a:r>
            <a:endParaRPr lang="tr-TR" dirty="0" smtClean="0"/>
          </a:p>
          <a:p>
            <a:r>
              <a:rPr lang="en-US" dirty="0" smtClean="0"/>
              <a:t>If </a:t>
            </a:r>
            <a:r>
              <a:rPr lang="en-US" dirty="0"/>
              <a:t>we assume that the measurements are spread evenly throughout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interval</a:t>
            </a:r>
            <a:r>
              <a:rPr lang="en-US" dirty="0"/>
              <a:t>, we get the following result.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4363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7 - </a:t>
            </a:r>
            <a:r>
              <a:rPr lang="tr-TR" dirty="0" err="1" smtClean="0"/>
              <a:t>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5288" indent="-395288">
              <a:buNone/>
            </a:pPr>
            <a:r>
              <a:rPr lang="tr-TR" dirty="0" smtClean="0"/>
              <a:t>a. </a:t>
            </a:r>
          </a:p>
          <a:p>
            <a:pPr marL="395288" indent="0">
              <a:buNone/>
            </a:pPr>
            <a:r>
              <a:rPr lang="en-US" i="1" dirty="0" smtClean="0"/>
              <a:t>x </a:t>
            </a:r>
            <a:r>
              <a:rPr lang="en-US" dirty="0"/>
              <a:t>= assembly time</a:t>
            </a:r>
          </a:p>
          <a:p>
            <a:pPr marL="395288" indent="0">
              <a:buNone/>
            </a:pPr>
            <a:r>
              <a:rPr lang="en-US" dirty="0"/>
              <a:t>What is the </a:t>
            </a:r>
            <a:r>
              <a:rPr lang="en-US" dirty="0" err="1"/>
              <a:t>Pr</a:t>
            </a:r>
            <a:r>
              <a:rPr lang="en-US" dirty="0"/>
              <a:t> (</a:t>
            </a:r>
            <a:r>
              <a:rPr lang="en-US" i="1" dirty="0"/>
              <a:t>x </a:t>
            </a:r>
            <a:r>
              <a:rPr lang="en-US" dirty="0"/>
              <a:t>&gt; 17)?</a:t>
            </a:r>
          </a:p>
          <a:p>
            <a:pPr marL="395288" indent="0">
              <a:buNone/>
            </a:pPr>
            <a:r>
              <a:rPr lang="en-US" dirty="0" err="1"/>
              <a:t>Pr</a:t>
            </a:r>
            <a:r>
              <a:rPr lang="en-US" dirty="0"/>
              <a:t> (</a:t>
            </a:r>
            <a:r>
              <a:rPr lang="en-US" i="1" dirty="0"/>
              <a:t>x </a:t>
            </a:r>
            <a:r>
              <a:rPr lang="en-US" dirty="0"/>
              <a:t>&gt; 17) = </a:t>
            </a:r>
            <a:r>
              <a:rPr lang="en-US" dirty="0" err="1"/>
              <a:t>Pr</a:t>
            </a:r>
            <a:r>
              <a:rPr lang="en-US" dirty="0"/>
              <a:t> (</a:t>
            </a:r>
            <a:r>
              <a:rPr lang="en-US" i="1" dirty="0"/>
              <a:t>z </a:t>
            </a:r>
            <a:r>
              <a:rPr lang="en-US" dirty="0"/>
              <a:t>&gt; (17 − 15.8)/</a:t>
            </a:r>
            <a:r>
              <a:rPr lang="en-US" dirty="0" smtClean="0"/>
              <a:t>2.4) </a:t>
            </a:r>
            <a:endParaRPr lang="tr-TR" dirty="0" smtClean="0"/>
          </a:p>
          <a:p>
            <a:pPr marL="395288" indent="0">
              <a:buNone/>
            </a:pPr>
            <a:r>
              <a:rPr lang="tr-TR" dirty="0"/>
              <a:t>	</a:t>
            </a:r>
            <a:r>
              <a:rPr lang="tr-TR" dirty="0" smtClean="0"/>
              <a:t>	    </a:t>
            </a:r>
            <a:r>
              <a:rPr lang="en-US" dirty="0" smtClean="0"/>
              <a:t>= </a:t>
            </a:r>
            <a:r>
              <a:rPr lang="en-US" dirty="0" err="1"/>
              <a:t>Pr</a:t>
            </a:r>
            <a:r>
              <a:rPr lang="en-US" dirty="0"/>
              <a:t> (</a:t>
            </a:r>
            <a:r>
              <a:rPr lang="en-US" i="1" dirty="0"/>
              <a:t>z </a:t>
            </a:r>
            <a:r>
              <a:rPr lang="en-US" dirty="0"/>
              <a:t>&gt; 0.5) = 1 − </a:t>
            </a:r>
            <a:r>
              <a:rPr lang="en-US" dirty="0" err="1"/>
              <a:t>Pr</a:t>
            </a:r>
            <a:r>
              <a:rPr lang="en-US" dirty="0"/>
              <a:t> (</a:t>
            </a:r>
            <a:r>
              <a:rPr lang="en-US" i="1" dirty="0"/>
              <a:t>z </a:t>
            </a:r>
            <a:r>
              <a:rPr lang="en-US" dirty="0"/>
              <a:t>≤ 0.5) </a:t>
            </a:r>
            <a:endParaRPr lang="tr-TR" dirty="0" smtClean="0"/>
          </a:p>
          <a:p>
            <a:pPr marL="395288" indent="0">
              <a:buNone/>
            </a:pPr>
            <a:r>
              <a:rPr lang="tr-TR" dirty="0"/>
              <a:t>	</a:t>
            </a:r>
            <a:r>
              <a:rPr lang="tr-TR" dirty="0" smtClean="0"/>
              <a:t>	    </a:t>
            </a:r>
            <a:r>
              <a:rPr lang="en-US" dirty="0" smtClean="0"/>
              <a:t>= </a:t>
            </a:r>
            <a:r>
              <a:rPr lang="en-US" dirty="0"/>
              <a:t>1 − 0.6915) = 0.3085,</a:t>
            </a:r>
          </a:p>
          <a:p>
            <a:pPr marL="395288" indent="0">
              <a:buNone/>
            </a:pPr>
            <a:r>
              <a:rPr lang="en-US" dirty="0" smtClean="0"/>
              <a:t>or </a:t>
            </a:r>
            <a:r>
              <a:rPr lang="en-US" dirty="0"/>
              <a:t>38.05% of the infusion pumps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512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7 - </a:t>
            </a:r>
            <a:r>
              <a:rPr lang="tr-TR" dirty="0" err="1" smtClean="0"/>
              <a:t>solution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395288" indent="-395288">
                  <a:buNone/>
                </a:pPr>
                <a:r>
                  <a:rPr lang="tr-TR" dirty="0" smtClean="0"/>
                  <a:t>b. </a:t>
                </a:r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± </a:t>
                </a:r>
                <a:r>
                  <a:rPr lang="en-US" i="1" dirty="0"/>
                  <a:t>t</a:t>
                </a:r>
                <a:r>
                  <a:rPr lang="en-US" dirty="0"/>
                  <a:t>(</a:t>
                </a:r>
                <a:r>
                  <a:rPr lang="en-US" dirty="0">
                    <a:latin typeface="Symbol" panose="05050102010706020507" pitchFamily="18" charset="2"/>
                  </a:rPr>
                  <a:t>a</a:t>
                </a:r>
                <a:r>
                  <a:rPr lang="en-US" dirty="0"/>
                  <a:t>/2, </a:t>
                </a:r>
                <a:r>
                  <a:rPr lang="en-US" i="1" dirty="0"/>
                  <a:t>n </a:t>
                </a:r>
                <a:r>
                  <a:rPr lang="en-US" dirty="0"/>
                  <a:t>− 1)SE(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15.8 ± </a:t>
                </a:r>
                <a:r>
                  <a:rPr lang="en-US" i="1" dirty="0"/>
                  <a:t>t</a:t>
                </a:r>
                <a:r>
                  <a:rPr lang="en-US" dirty="0"/>
                  <a:t>((0.01)/2; 15 − 1)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2.4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tr-T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</m:rad>
                  </m:oMath>
                </a14:m>
                <a:r>
                  <a:rPr lang="tr-TR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15.8 ± </a:t>
                </a:r>
                <a:r>
                  <a:rPr lang="en-US" i="1" dirty="0"/>
                  <a:t>t</a:t>
                </a:r>
                <a:r>
                  <a:rPr lang="en-US" dirty="0"/>
                  <a:t>(0.005, 14) (0.6196)</a:t>
                </a:r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15.8 ± 2.977 (0.6196)</a:t>
                </a:r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[13.96, 17.64]</a:t>
                </a:r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en-US" dirty="0" smtClean="0"/>
                  <a:t>Because </a:t>
                </a:r>
                <a:r>
                  <a:rPr lang="en-US" dirty="0"/>
                  <a:t>the samples size of 2500 is now </a:t>
                </a:r>
                <a:r>
                  <a:rPr lang="tr-TR" dirty="0" smtClean="0"/>
                  <a:t>	</a:t>
                </a:r>
                <a:r>
                  <a:rPr lang="en-US" dirty="0" smtClean="0"/>
                  <a:t>large</a:t>
                </a:r>
                <a:r>
                  <a:rPr lang="en-US" dirty="0"/>
                  <a:t>, </a:t>
                </a:r>
                <a:r>
                  <a:rPr lang="en-US" dirty="0" smtClean="0"/>
                  <a:t>we </a:t>
                </a:r>
                <a:r>
                  <a:rPr lang="en-US" dirty="0"/>
                  <a:t>use a </a:t>
                </a:r>
                <a:r>
                  <a:rPr lang="en-US" i="1" dirty="0"/>
                  <a:t>z </a:t>
                </a:r>
                <a:r>
                  <a:rPr lang="en-US" dirty="0"/>
                  <a:t>value for estimating the </a:t>
                </a:r>
                <a:r>
                  <a:rPr lang="tr-TR" dirty="0" smtClean="0"/>
                  <a:t>	</a:t>
                </a:r>
                <a:r>
                  <a:rPr lang="en-US" dirty="0" smtClean="0"/>
                  <a:t>confidence</a:t>
                </a:r>
                <a:r>
                  <a:rPr lang="tr-TR" dirty="0" smtClean="0"/>
                  <a:t> </a:t>
                </a:r>
                <a:r>
                  <a:rPr lang="en-US" dirty="0" smtClean="0"/>
                  <a:t>interval</a:t>
                </a:r>
                <a:r>
                  <a:rPr lang="en-US" dirty="0"/>
                  <a:t>, the </a:t>
                </a:r>
                <a:r>
                  <a:rPr lang="en-US" i="1" dirty="0"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± </a:t>
                </a:r>
                <a:r>
                  <a:rPr lang="en-US" i="1" dirty="0"/>
                  <a:t>z </a:t>
                </a:r>
                <a:r>
                  <a:rPr lang="en-US" dirty="0"/>
                  <a:t>(</a:t>
                </a:r>
                <a:r>
                  <a:rPr lang="en-US" i="1" dirty="0">
                    <a:latin typeface="Symbol" panose="05050102010706020507" pitchFamily="18" charset="2"/>
                  </a:rPr>
                  <a:t>a</a:t>
                </a:r>
                <a:r>
                  <a:rPr lang="en-US" dirty="0"/>
                  <a:t>/2)SE(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67" t="-1593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893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7 - </a:t>
            </a:r>
            <a:r>
              <a:rPr lang="tr-TR" dirty="0" err="1" smtClean="0"/>
              <a:t>solution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95288" indent="-395288">
                  <a:buNone/>
                </a:pPr>
                <a:r>
                  <a:rPr lang="tr-TR" dirty="0" smtClean="0"/>
                  <a:t>c. </a:t>
                </a:r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± </a:t>
                </a:r>
                <a:r>
                  <a:rPr lang="tr-TR" i="1" dirty="0" smtClean="0"/>
                  <a:t>z</a:t>
                </a:r>
                <a:r>
                  <a:rPr lang="en-US" dirty="0" smtClean="0"/>
                  <a:t>(</a:t>
                </a:r>
                <a:r>
                  <a:rPr lang="en-US" dirty="0" smtClean="0">
                    <a:latin typeface="Symbol" panose="05050102010706020507" pitchFamily="18" charset="2"/>
                  </a:rPr>
                  <a:t>a</a:t>
                </a:r>
                <a:r>
                  <a:rPr lang="en-US" dirty="0" smtClean="0"/>
                  <a:t>/2)SE(</a:t>
                </a:r>
                <a:r>
                  <a:rPr lang="en-US" i="1" dirty="0" smtClean="0"/>
                  <a:t>x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15.8 ± </a:t>
                </a:r>
                <a:r>
                  <a:rPr lang="tr-TR" i="1" dirty="0" smtClean="0"/>
                  <a:t>z</a:t>
                </a:r>
                <a:r>
                  <a:rPr lang="en-US" dirty="0" smtClean="0"/>
                  <a:t>(0.01</a:t>
                </a:r>
                <a:r>
                  <a:rPr lang="en-US" dirty="0"/>
                  <a:t>)/</a:t>
                </a:r>
                <a:r>
                  <a:rPr lang="en-US" dirty="0" smtClean="0"/>
                  <a:t>2) (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2.4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tr-T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2500</m:t>
                        </m:r>
                      </m:e>
                    </m:rad>
                  </m:oMath>
                </a14:m>
                <a:r>
                  <a:rPr lang="tr-TR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15.8 ± </a:t>
                </a:r>
                <a:r>
                  <a:rPr lang="en-US" dirty="0" smtClean="0"/>
                  <a:t>2.</a:t>
                </a:r>
                <a:r>
                  <a:rPr lang="tr-TR" dirty="0" smtClean="0"/>
                  <a:t>576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smtClean="0"/>
                  <a:t>0.</a:t>
                </a:r>
                <a:r>
                  <a:rPr lang="tr-TR" dirty="0" smtClean="0"/>
                  <a:t>048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tr-TR" dirty="0" smtClean="0"/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[</a:t>
                </a:r>
                <a:r>
                  <a:rPr lang="en-US" dirty="0" smtClean="0"/>
                  <a:t>1</a:t>
                </a:r>
                <a:r>
                  <a:rPr lang="tr-TR" dirty="0" smtClean="0"/>
                  <a:t>5</a:t>
                </a:r>
                <a:r>
                  <a:rPr lang="en-US" dirty="0" smtClean="0"/>
                  <a:t>.</a:t>
                </a:r>
                <a:r>
                  <a:rPr lang="tr-TR" dirty="0" smtClean="0"/>
                  <a:t>68</a:t>
                </a:r>
                <a:r>
                  <a:rPr lang="en-US" dirty="0" smtClean="0"/>
                  <a:t>, 1</a:t>
                </a:r>
                <a:r>
                  <a:rPr lang="tr-TR" dirty="0" smtClean="0"/>
                  <a:t>5</a:t>
                </a:r>
                <a:r>
                  <a:rPr lang="en-US" dirty="0" smtClean="0"/>
                  <a:t>.</a:t>
                </a:r>
                <a:r>
                  <a:rPr lang="tr-TR" dirty="0" smtClean="0"/>
                  <a:t>92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15" t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7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Let</a:t>
            </a:r>
          </a:p>
          <a:p>
            <a:pPr lvl="1"/>
            <a:r>
              <a:rPr lang="en-US" i="1" dirty="0"/>
              <a:t>L </a:t>
            </a:r>
            <a:r>
              <a:rPr lang="tr-TR" dirty="0" smtClean="0"/>
              <a:t>=</a:t>
            </a:r>
            <a:r>
              <a:rPr lang="en-US" dirty="0" smtClean="0"/>
              <a:t> </a:t>
            </a:r>
            <a:r>
              <a:rPr lang="en-US" dirty="0"/>
              <a:t>lower class limit of the interval that contains the median</a:t>
            </a:r>
          </a:p>
          <a:p>
            <a:pPr lvl="1"/>
            <a:r>
              <a:rPr lang="en-US" i="1" dirty="0"/>
              <a:t>n </a:t>
            </a:r>
            <a:r>
              <a:rPr lang="tr-TR" dirty="0" smtClean="0"/>
              <a:t>=</a:t>
            </a:r>
            <a:r>
              <a:rPr lang="en-US" dirty="0" smtClean="0"/>
              <a:t> </a:t>
            </a:r>
            <a:r>
              <a:rPr lang="en-US" dirty="0"/>
              <a:t>total frequency</a:t>
            </a:r>
          </a:p>
          <a:p>
            <a:pPr lvl="1"/>
            <a:r>
              <a:rPr lang="en-US" i="1" dirty="0" err="1"/>
              <a:t>cf</a:t>
            </a:r>
            <a:r>
              <a:rPr lang="en-US" i="1" baseline="-25000" dirty="0" err="1"/>
              <a:t>b</a:t>
            </a:r>
            <a:r>
              <a:rPr lang="en-US" i="1" dirty="0"/>
              <a:t> </a:t>
            </a:r>
            <a:r>
              <a:rPr lang="tr-TR" dirty="0" smtClean="0"/>
              <a:t>=</a:t>
            </a:r>
            <a:r>
              <a:rPr lang="en-US" dirty="0" smtClean="0"/>
              <a:t> </a:t>
            </a:r>
            <a:r>
              <a:rPr lang="en-US" dirty="0"/>
              <a:t>the sum of frequencies (cumulative frequency) for all classes </a:t>
            </a:r>
            <a:r>
              <a:rPr lang="en-US" dirty="0" smtClean="0"/>
              <a:t>before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median class</a:t>
            </a:r>
          </a:p>
          <a:p>
            <a:pPr lvl="1"/>
            <a:r>
              <a:rPr lang="en-US" i="1" dirty="0" err="1"/>
              <a:t>f</a:t>
            </a:r>
            <a:r>
              <a:rPr lang="en-US" i="1" baseline="-25000" dirty="0" err="1"/>
              <a:t>m</a:t>
            </a:r>
            <a:r>
              <a:rPr lang="en-US" i="1" dirty="0"/>
              <a:t> </a:t>
            </a:r>
            <a:r>
              <a:rPr lang="tr-TR" dirty="0" smtClean="0"/>
              <a:t>=</a:t>
            </a:r>
            <a:r>
              <a:rPr lang="en-US" dirty="0" smtClean="0"/>
              <a:t> </a:t>
            </a:r>
            <a:r>
              <a:rPr lang="en-US" dirty="0"/>
              <a:t>frequency of the class interval containing the median</a:t>
            </a:r>
          </a:p>
          <a:p>
            <a:pPr lvl="1"/>
            <a:r>
              <a:rPr lang="en-US" i="1" dirty="0"/>
              <a:t>w </a:t>
            </a:r>
            <a:r>
              <a:rPr lang="tr-TR" dirty="0" smtClean="0"/>
              <a:t>=</a:t>
            </a:r>
            <a:r>
              <a:rPr lang="en-US" dirty="0" smtClean="0"/>
              <a:t> </a:t>
            </a:r>
            <a:r>
              <a:rPr lang="en-US" dirty="0"/>
              <a:t>interval width</a:t>
            </a:r>
          </a:p>
          <a:p>
            <a:r>
              <a:rPr lang="en-US" dirty="0"/>
              <a:t>Then, for grouped data,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median 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=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L 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+(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w</a:t>
            </a:r>
            <a:r>
              <a:rPr lang="tr-TR" i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i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)(0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.5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n 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cf</a:t>
            </a:r>
            <a:r>
              <a:rPr lang="en-US" i="1" baseline="-25000" dirty="0" err="1" smtClean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495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r>
              <a:rPr lang="tr-TR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Considering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t</a:t>
            </a:r>
            <a:r>
              <a:rPr lang="en-US" dirty="0" smtClean="0"/>
              <a:t>able</a:t>
            </a:r>
            <a:r>
              <a:rPr lang="tr-TR" dirty="0" smtClean="0"/>
              <a:t>, c</a:t>
            </a:r>
            <a:r>
              <a:rPr lang="en-US" dirty="0" err="1" smtClean="0"/>
              <a:t>ompute</a:t>
            </a:r>
            <a:r>
              <a:rPr lang="en-US" dirty="0" smtClean="0"/>
              <a:t> </a:t>
            </a:r>
            <a:r>
              <a:rPr lang="en-US" dirty="0"/>
              <a:t>the median number of ticks per </a:t>
            </a:r>
            <a:r>
              <a:rPr lang="en-US" dirty="0" smtClean="0"/>
              <a:t>cow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these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04864"/>
            <a:ext cx="7272808" cy="405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125538"/>
            <a:ext cx="8209160" cy="2139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51" y="3313822"/>
            <a:ext cx="4320481" cy="2775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132" y="3501008"/>
            <a:ext cx="4020669" cy="24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016" y="1412776"/>
            <a:ext cx="3437467" cy="21589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2776"/>
            <a:ext cx="3335867" cy="216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933056"/>
            <a:ext cx="3437467" cy="214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579" y="3861048"/>
            <a:ext cx="3352800" cy="21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 </a:t>
            </a:r>
            <a:r>
              <a:rPr lang="en-US" dirty="0"/>
              <a:t>the cumulative relative frequency for class </a:t>
            </a:r>
            <a:r>
              <a:rPr lang="en-US" i="1" dirty="0"/>
              <a:t>j </a:t>
            </a:r>
            <a:r>
              <a:rPr lang="en-US" dirty="0"/>
              <a:t>equal the sum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relative </a:t>
            </a:r>
            <a:r>
              <a:rPr lang="en-US" dirty="0"/>
              <a:t>frequencies for class 1 through class </a:t>
            </a:r>
            <a:r>
              <a:rPr lang="en-US" i="1" dirty="0"/>
              <a:t>j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To </a:t>
            </a:r>
            <a:r>
              <a:rPr lang="en-US" dirty="0"/>
              <a:t>determine the interval that </a:t>
            </a:r>
            <a:r>
              <a:rPr lang="en-US" dirty="0" smtClean="0"/>
              <a:t>contains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median, we must find the first interval for which the cumulative </a:t>
            </a:r>
            <a:r>
              <a:rPr lang="en-US" dirty="0" smtClean="0"/>
              <a:t>relative</a:t>
            </a:r>
            <a:r>
              <a:rPr lang="tr-TR" dirty="0" smtClean="0"/>
              <a:t> </a:t>
            </a:r>
            <a:r>
              <a:rPr lang="en-US" dirty="0" smtClean="0"/>
              <a:t>frequency </a:t>
            </a:r>
            <a:r>
              <a:rPr lang="en-US" dirty="0"/>
              <a:t>exceeds </a:t>
            </a:r>
            <a:r>
              <a:rPr lang="tr-TR" dirty="0" smtClean="0"/>
              <a:t>0</a:t>
            </a:r>
            <a:r>
              <a:rPr lang="en-US" dirty="0" smtClean="0"/>
              <a:t>.50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This </a:t>
            </a:r>
            <a:r>
              <a:rPr lang="en-US" dirty="0"/>
              <a:t>interval is the one containing the median. </a:t>
            </a:r>
            <a:endParaRPr lang="tr-TR" dirty="0" smtClean="0"/>
          </a:p>
          <a:p>
            <a:r>
              <a:rPr lang="en-US" dirty="0" smtClean="0"/>
              <a:t>For these</a:t>
            </a:r>
            <a:r>
              <a:rPr lang="tr-TR" dirty="0" smtClean="0"/>
              <a:t> </a:t>
            </a:r>
            <a:r>
              <a:rPr lang="en-US" dirty="0" smtClean="0"/>
              <a:t>data</a:t>
            </a:r>
            <a:r>
              <a:rPr lang="en-US" dirty="0"/>
              <a:t>, the interval from 28.75 to 31.25 is the first interval for which the </a:t>
            </a:r>
            <a:r>
              <a:rPr lang="en-US" dirty="0" smtClean="0"/>
              <a:t>cumulative</a:t>
            </a:r>
            <a:r>
              <a:rPr lang="tr-TR" dirty="0" smtClean="0"/>
              <a:t> </a:t>
            </a:r>
            <a:r>
              <a:rPr lang="en-US" dirty="0" smtClean="0"/>
              <a:t>relative </a:t>
            </a:r>
            <a:r>
              <a:rPr lang="en-US" dirty="0"/>
              <a:t>frequency exceeds </a:t>
            </a:r>
            <a:r>
              <a:rPr lang="tr-TR" dirty="0" smtClean="0"/>
              <a:t>0</a:t>
            </a:r>
            <a:r>
              <a:rPr lang="en-US" dirty="0" smtClean="0"/>
              <a:t>.50</a:t>
            </a:r>
            <a:r>
              <a:rPr lang="en-US" dirty="0"/>
              <a:t>, as shown in </a:t>
            </a:r>
            <a:r>
              <a:rPr lang="tr-TR" dirty="0" smtClean="0"/>
              <a:t>t</a:t>
            </a:r>
            <a:r>
              <a:rPr lang="en-US" dirty="0" smtClean="0"/>
              <a:t>able, </a:t>
            </a:r>
            <a:r>
              <a:rPr lang="en-US" dirty="0"/>
              <a:t>Class 6. </a:t>
            </a:r>
            <a:endParaRPr lang="tr-TR" dirty="0" smtClean="0"/>
          </a:p>
          <a:p>
            <a:r>
              <a:rPr lang="en-US" dirty="0" smtClean="0"/>
              <a:t>So </a:t>
            </a:r>
            <a:r>
              <a:rPr lang="en-US" dirty="0"/>
              <a:t>this interval </a:t>
            </a:r>
            <a:r>
              <a:rPr lang="en-US" dirty="0" smtClean="0"/>
              <a:t>contains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median.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177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</a:t>
            </a:r>
            <a:endParaRPr lang="tr-TR" dirty="0" smtClean="0"/>
          </a:p>
          <a:p>
            <a:pPr lvl="1"/>
            <a:r>
              <a:rPr lang="en-US" sz="2600" i="1" dirty="0"/>
              <a:t>L </a:t>
            </a:r>
            <a:r>
              <a:rPr lang="tr-TR" sz="2600" dirty="0"/>
              <a:t>=</a:t>
            </a:r>
            <a:r>
              <a:rPr lang="en-US" sz="2600" dirty="0"/>
              <a:t> 28.75</a:t>
            </a:r>
          </a:p>
          <a:p>
            <a:pPr lvl="1"/>
            <a:r>
              <a:rPr lang="en-US" sz="2600" i="1" dirty="0"/>
              <a:t>n </a:t>
            </a:r>
            <a:r>
              <a:rPr lang="tr-TR" sz="2600" dirty="0"/>
              <a:t>=</a:t>
            </a:r>
            <a:r>
              <a:rPr lang="en-US" sz="2600" dirty="0"/>
              <a:t> 100</a:t>
            </a:r>
          </a:p>
          <a:p>
            <a:pPr lvl="1"/>
            <a:r>
              <a:rPr lang="en-US" sz="2600" i="1" dirty="0" err="1"/>
              <a:t>cf</a:t>
            </a:r>
            <a:r>
              <a:rPr lang="en-US" sz="2600" i="1" baseline="-25000" dirty="0" err="1"/>
              <a:t>b</a:t>
            </a:r>
            <a:r>
              <a:rPr lang="en-US" sz="2600" i="1" dirty="0"/>
              <a:t> </a:t>
            </a:r>
            <a:r>
              <a:rPr lang="tr-TR" sz="2600" dirty="0"/>
              <a:t>=</a:t>
            </a:r>
            <a:r>
              <a:rPr lang="en-US" sz="2600" dirty="0"/>
              <a:t> </a:t>
            </a:r>
            <a:r>
              <a:rPr lang="en-US" sz="2600" dirty="0" smtClean="0"/>
              <a:t>47</a:t>
            </a:r>
            <a:endParaRPr lang="en-US" sz="2600" dirty="0"/>
          </a:p>
          <a:p>
            <a:pPr lvl="1"/>
            <a:r>
              <a:rPr lang="en-US" sz="2600" i="1" dirty="0" err="1"/>
              <a:t>f</a:t>
            </a:r>
            <a:r>
              <a:rPr lang="en-US" sz="2600" i="1" baseline="-25000" dirty="0" err="1"/>
              <a:t>m</a:t>
            </a:r>
            <a:r>
              <a:rPr lang="en-US" sz="2600" i="1" dirty="0"/>
              <a:t> </a:t>
            </a:r>
            <a:r>
              <a:rPr lang="tr-TR" sz="2600" dirty="0"/>
              <a:t>=</a:t>
            </a:r>
            <a:r>
              <a:rPr lang="en-US" sz="2600" dirty="0"/>
              <a:t> 24</a:t>
            </a:r>
          </a:p>
          <a:p>
            <a:pPr lvl="1"/>
            <a:r>
              <a:rPr lang="en-US" sz="2600" i="1" dirty="0" smtClean="0"/>
              <a:t>w </a:t>
            </a:r>
            <a:r>
              <a:rPr lang="tr-TR" sz="2600" dirty="0"/>
              <a:t>=</a:t>
            </a:r>
            <a:r>
              <a:rPr lang="en-US" sz="2600" dirty="0"/>
              <a:t> </a:t>
            </a:r>
            <a:r>
              <a:rPr lang="en-US" sz="2600" dirty="0" smtClean="0"/>
              <a:t>2.5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dirty="0" smtClean="0">
                <a:solidFill>
                  <a:srgbClr val="ADB8FF">
                    <a:lumMod val="50000"/>
                  </a:srgbClr>
                </a:solidFill>
              </a:rPr>
              <a:t>median </a:t>
            </a:r>
            <a:r>
              <a:rPr lang="tr-TR" sz="2600" dirty="0" smtClean="0">
                <a:solidFill>
                  <a:srgbClr val="ADB8FF">
                    <a:lumMod val="50000"/>
                  </a:srgbClr>
                </a:solidFill>
              </a:rPr>
              <a:t>=</a:t>
            </a:r>
            <a:r>
              <a:rPr lang="en-US" sz="2600" dirty="0" smtClean="0">
                <a:solidFill>
                  <a:srgbClr val="ADB8FF">
                    <a:lumMod val="50000"/>
                  </a:srgbClr>
                </a:solidFill>
              </a:rPr>
              <a:t> 28.75</a:t>
            </a:r>
            <a:r>
              <a:rPr lang="en-US" sz="2600" i="1" dirty="0" smtClean="0">
                <a:solidFill>
                  <a:srgbClr val="ADB8FF">
                    <a:lumMod val="50000"/>
                  </a:srgbClr>
                </a:solidFill>
              </a:rPr>
              <a:t> </a:t>
            </a:r>
            <a:r>
              <a:rPr lang="tr-TR" sz="2600" dirty="0" smtClean="0">
                <a:solidFill>
                  <a:srgbClr val="ADB8FF">
                    <a:lumMod val="50000"/>
                  </a:srgbClr>
                </a:solidFill>
              </a:rPr>
              <a:t>+(</a:t>
            </a:r>
            <a:r>
              <a:rPr lang="en-US" sz="2600" dirty="0" smtClean="0">
                <a:solidFill>
                  <a:srgbClr val="ADB8FF">
                    <a:lumMod val="50000"/>
                  </a:srgbClr>
                </a:solidFill>
              </a:rPr>
              <a:t>2.5</a:t>
            </a:r>
            <a:r>
              <a:rPr lang="tr-TR" sz="2600" dirty="0" smtClean="0">
                <a:solidFill>
                  <a:srgbClr val="ADB8FF">
                    <a:lumMod val="50000"/>
                  </a:srgbClr>
                </a:solidFill>
              </a:rPr>
              <a:t>/</a:t>
            </a:r>
            <a:r>
              <a:rPr lang="en-US" sz="2600" dirty="0" smtClean="0">
                <a:solidFill>
                  <a:srgbClr val="ADB8FF">
                    <a:lumMod val="50000"/>
                  </a:srgbClr>
                </a:solidFill>
              </a:rPr>
              <a:t> 24</a:t>
            </a:r>
            <a:r>
              <a:rPr lang="tr-TR" sz="2600" dirty="0" smtClean="0">
                <a:solidFill>
                  <a:srgbClr val="ADB8FF">
                    <a:lumMod val="50000"/>
                  </a:srgbClr>
                </a:solidFill>
              </a:rPr>
              <a:t>)(0</a:t>
            </a:r>
            <a:r>
              <a:rPr lang="en-US" sz="2600" dirty="0" smtClean="0">
                <a:solidFill>
                  <a:srgbClr val="ADB8FF">
                    <a:lumMod val="50000"/>
                  </a:srgbClr>
                </a:solidFill>
              </a:rPr>
              <a:t>.5</a:t>
            </a:r>
            <a:r>
              <a:rPr lang="tr-TR" sz="2600" dirty="0" smtClean="0">
                <a:solidFill>
                  <a:srgbClr val="ADB8FF">
                    <a:lumMod val="50000"/>
                  </a:srgbClr>
                </a:solidFill>
              </a:rPr>
              <a:t> × 100</a:t>
            </a:r>
            <a:r>
              <a:rPr lang="en-US" sz="2600" dirty="0" smtClean="0">
                <a:solidFill>
                  <a:srgbClr val="ADB8FF">
                    <a:lumMod val="50000"/>
                  </a:srgbClr>
                </a:solidFill>
              </a:rPr>
              <a:t> </a:t>
            </a:r>
            <a:r>
              <a:rPr lang="tr-TR" sz="2600" dirty="0" smtClean="0">
                <a:solidFill>
                  <a:srgbClr val="ADB8FF">
                    <a:lumMod val="50000"/>
                  </a:srgbClr>
                </a:solidFill>
              </a:rPr>
              <a:t>-</a:t>
            </a:r>
            <a:r>
              <a:rPr lang="en-US" sz="2600" dirty="0" smtClean="0">
                <a:solidFill>
                  <a:srgbClr val="ADB8FF">
                    <a:lumMod val="50000"/>
                  </a:srgbClr>
                </a:solidFill>
              </a:rPr>
              <a:t> </a:t>
            </a:r>
            <a:r>
              <a:rPr lang="tr-TR" sz="2600" dirty="0">
                <a:solidFill>
                  <a:srgbClr val="ADB8FF">
                    <a:lumMod val="50000"/>
                  </a:srgbClr>
                </a:solidFill>
              </a:rPr>
              <a:t>47) = 29.06</a:t>
            </a:r>
          </a:p>
          <a:p>
            <a:pPr lvl="1"/>
            <a:endParaRPr lang="tr-TR" sz="2600" dirty="0" smtClean="0">
              <a:solidFill>
                <a:srgbClr val="ADB8F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781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5348</TotalTime>
  <Words>1596</Words>
  <Application>Microsoft Office PowerPoint</Application>
  <PresentationFormat>Letter Paper (8.5x11 in)</PresentationFormat>
  <Paragraphs>202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Cambria Math</vt:lpstr>
      <vt:lpstr>Symbol</vt:lpstr>
      <vt:lpstr>Times New Roman</vt:lpstr>
      <vt:lpstr>Bahcesehir master slide</vt:lpstr>
      <vt:lpstr>Statistical Data Analysis</vt:lpstr>
      <vt:lpstr>PowerPoint Presentation</vt:lpstr>
      <vt:lpstr>Grouped data median</vt:lpstr>
      <vt:lpstr>PowerPoint Presentation</vt:lpstr>
      <vt:lpstr>Example 1</vt:lpstr>
      <vt:lpstr>PowerPoint Presentation</vt:lpstr>
      <vt:lpstr>PowerPoint Presentation</vt:lpstr>
      <vt:lpstr>PowerPoint Presentation</vt:lpstr>
      <vt:lpstr>PowerPoint Presentation</vt:lpstr>
      <vt:lpstr>Grouped data percentiles</vt:lpstr>
      <vt:lpstr>Example 2</vt:lpstr>
      <vt:lpstr>Median Absolute Deviation</vt:lpstr>
      <vt:lpstr>Median Absolute Deviation</vt:lpstr>
      <vt:lpstr>Example 3</vt:lpstr>
      <vt:lpstr>Example 3 - solution</vt:lpstr>
      <vt:lpstr>Example 3 - solution</vt:lpstr>
      <vt:lpstr>Example 4</vt:lpstr>
      <vt:lpstr>Example 4 - solution</vt:lpstr>
      <vt:lpstr>Example 5</vt:lpstr>
      <vt:lpstr>Example 5 - solution</vt:lpstr>
      <vt:lpstr>Example 5 - solution</vt:lpstr>
      <vt:lpstr>Example 6</vt:lpstr>
      <vt:lpstr>Example 6 - solution</vt:lpstr>
      <vt:lpstr>Example 6 - solution</vt:lpstr>
      <vt:lpstr>Example 6 - solution</vt:lpstr>
      <vt:lpstr>PowerPoint Presentation</vt:lpstr>
      <vt:lpstr>PowerPoint Presentation</vt:lpstr>
      <vt:lpstr>PowerPoint Presentation</vt:lpstr>
      <vt:lpstr>Example 7</vt:lpstr>
      <vt:lpstr>Example 7 - solution</vt:lpstr>
      <vt:lpstr>Example 7 - solution</vt:lpstr>
      <vt:lpstr>Example 7 - solution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Windows User</cp:lastModifiedBy>
  <cp:revision>432</cp:revision>
  <cp:lastPrinted>2017-10-30T12:28:19Z</cp:lastPrinted>
  <dcterms:created xsi:type="dcterms:W3CDTF">2004-11-05T11:30:37Z</dcterms:created>
  <dcterms:modified xsi:type="dcterms:W3CDTF">2017-12-17T18:16:47Z</dcterms:modified>
</cp:coreProperties>
</file>