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355" r:id="rId3"/>
    <p:sldId id="356" r:id="rId4"/>
    <p:sldId id="359" r:id="rId5"/>
    <p:sldId id="360" r:id="rId6"/>
    <p:sldId id="361" r:id="rId7"/>
    <p:sldId id="362" r:id="rId8"/>
    <p:sldId id="357" r:id="rId9"/>
    <p:sldId id="358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77" r:id="rId25"/>
    <p:sldId id="378" r:id="rId26"/>
    <p:sldId id="379" r:id="rId27"/>
    <p:sldId id="380" r:id="rId28"/>
    <p:sldId id="381" r:id="rId29"/>
    <p:sldId id="382" r:id="rId30"/>
    <p:sldId id="384" r:id="rId31"/>
    <p:sldId id="383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406" r:id="rId44"/>
    <p:sldId id="407" r:id="rId45"/>
    <p:sldId id="408" r:id="rId46"/>
    <p:sldId id="409" r:id="rId47"/>
    <p:sldId id="396" r:id="rId48"/>
    <p:sldId id="397" r:id="rId49"/>
    <p:sldId id="398" r:id="rId50"/>
    <p:sldId id="399" r:id="rId51"/>
    <p:sldId id="400" r:id="rId52"/>
    <p:sldId id="401" r:id="rId53"/>
    <p:sldId id="402" r:id="rId54"/>
    <p:sldId id="403" r:id="rId55"/>
    <p:sldId id="404" r:id="rId56"/>
    <p:sldId id="405" r:id="rId57"/>
  </p:sldIdLst>
  <p:sldSz cx="9144000" cy="6858000" type="letter"/>
  <p:notesSz cx="6642100" cy="9653588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996633"/>
    <a:srgbClr val="CC3300"/>
    <a:srgbClr val="FFCC00"/>
    <a:srgbClr val="FFFF99"/>
    <a:srgbClr val="00CCFF"/>
    <a:srgbClr val="00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37" autoAdjust="0"/>
  </p:normalViewPr>
  <p:slideViewPr>
    <p:cSldViewPr>
      <p:cViewPr varScale="1">
        <p:scale>
          <a:sx n="86" d="100"/>
          <a:sy n="86" d="100"/>
        </p:scale>
        <p:origin x="1282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7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Copyright 2000 N. AYDIN. All rights reserved.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3620F1A-676C-4EB4-A2EA-C9ECBD15171F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9394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2375" y="0"/>
            <a:ext cx="28781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>
            <a:lvl1pPr algn="r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8050" y="723900"/>
            <a:ext cx="4826000" cy="3619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584700"/>
            <a:ext cx="5314950" cy="434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l" defTabSz="895350" eaLnBrk="0" hangingPunct="0"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tr-TR"/>
              <a:t>Copyright 2000 N. AYDIN. All rights reserved.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2375" y="9167813"/>
            <a:ext cx="2878138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538" tIns="44769" rIns="89538" bIns="44769" numCol="1" anchor="b" anchorCtr="0" compatLnSpc="1">
            <a:prstTxWarp prst="textNoShape">
              <a:avLst/>
            </a:prstTxWarp>
          </a:bodyPr>
          <a:lstStyle>
            <a:lvl1pPr algn="r" defTabSz="89535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706D57D-016C-4E1E-B6FE-EF385E830216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109581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r>
              <a:rPr lang="tr-TR" altLang="tr-TR" smtClean="0">
                <a:solidFill>
                  <a:schemeClr val="tx1"/>
                </a:solidFill>
              </a:rPr>
              <a:t>Copyright 2000 N. AYDIN. All rights reserved.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1pPr>
            <a:lvl2pPr marL="742950" indent="-28575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2pPr>
            <a:lvl3pPr marL="11430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3pPr>
            <a:lvl4pPr marL="16002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4pPr>
            <a:lvl5pPr marL="2057400" indent="-228600" defTabSz="895350">
              <a:defRPr>
                <a:solidFill>
                  <a:schemeClr val="bg2"/>
                </a:solidFill>
                <a:latin typeface="Arial" panose="020B0604020202020204" pitchFamily="34" charset="0"/>
              </a:defRPr>
            </a:lvl5pPr>
            <a:lvl6pPr marL="25146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6pPr>
            <a:lvl7pPr marL="29718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7pPr>
            <a:lvl8pPr marL="34290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8pPr>
            <a:lvl9pPr marL="3886200" indent="-228600" defTabSz="8953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2"/>
                </a:solidFill>
                <a:latin typeface="Arial" panose="020B0604020202020204" pitchFamily="34" charset="0"/>
              </a:defRPr>
            </a:lvl9pPr>
          </a:lstStyle>
          <a:p>
            <a:fld id="{268A2875-B7B1-438C-AD5E-F3E52BF75D49}" type="slidenum">
              <a:rPr lang="tr-TR" altLang="tr-TR" smtClean="0">
                <a:solidFill>
                  <a:schemeClr val="tx1"/>
                </a:solidFill>
              </a:rPr>
              <a:pPr/>
              <a:t>1</a:t>
            </a:fld>
            <a:endParaRPr lang="tr-TR" altLang="tr-TR" smtClean="0">
              <a:solidFill>
                <a:schemeClr val="tx1"/>
              </a:solidFill>
            </a:endParaRPr>
          </a:p>
        </p:txBody>
      </p:sp>
      <p:sp>
        <p:nvSpPr>
          <p:cNvPr id="51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30250"/>
            <a:ext cx="4808538" cy="3606800"/>
          </a:xfrm>
          <a:ln/>
        </p:spPr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2650" y="4583113"/>
            <a:ext cx="4875213" cy="4344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369" tIns="45184" rIns="90369" bIns="45184"/>
          <a:lstStyle/>
          <a:p>
            <a:pPr eaLnBrk="1" hangingPunct="1"/>
            <a:endParaRPr lang="en-US" altLang="tr-TR" smtClean="0"/>
          </a:p>
        </p:txBody>
      </p:sp>
    </p:spTree>
    <p:extLst>
      <p:ext uri="{BB962C8B-B14F-4D97-AF65-F5344CB8AC3E}">
        <p14:creationId xmlns:p14="http://schemas.microsoft.com/office/powerpoint/2010/main" val="3690359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82DE8-D48F-4D1E-B149-430100E7E6A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103845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AA55B-7231-4173-BCCD-5B254148E84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2912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03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03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2BC3C-BDFE-4283-B7E8-81CFE5C6824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29349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32E4-3AD2-473A-922D-38182C6D94DE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26490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CF63-FFD5-4975-B4C0-3C5E01DCD5EC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6434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125538"/>
            <a:ext cx="4064000" cy="4978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7CB73-FFDE-4C1C-B75E-A1C37D6A3E87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71126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3BA5E-AB7F-4C73-8240-03EA4A07C2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5021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0C04-DC67-4625-AF03-0750F56F3480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8458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4EEF0-5364-4467-A497-53C67F6EE62B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4812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8CF0D-6B5C-48F3-BEF5-44C90038CA5A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372913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59E7A6-B14D-480D-8E5E-D17FCC3A98A9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9033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125538"/>
            <a:ext cx="8280400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24625"/>
            <a:ext cx="1905000" cy="3333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E6410DF-DE8A-4009-9CDD-653C2AA83533}" type="slidenum">
              <a:rPr lang="en-US" altLang="tr-TR"/>
              <a:pPr>
                <a:defRPr/>
              </a:pPr>
              <a:t>‹#›</a:t>
            </a:fld>
            <a:endParaRPr lang="en-US" altLang="tr-TR"/>
          </a:p>
        </p:txBody>
      </p:sp>
      <p:sp>
        <p:nvSpPr>
          <p:cNvPr id="1028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33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aydin@yildiz.edu.t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tr-TR" dirty="0" smtClean="0"/>
              <a:t>Statistical Data Analysis</a:t>
            </a:r>
            <a:endParaRPr lang="en-US" altLang="tr-TR" dirty="0" smtClean="0"/>
          </a:p>
        </p:txBody>
      </p:sp>
      <p:sp>
        <p:nvSpPr>
          <p:cNvPr id="409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tr-TR" altLang="tr-TR" dirty="0" smtClean="0"/>
          </a:p>
          <a:p>
            <a:pPr algn="ctr" eaLnBrk="1" hangingPunct="1">
              <a:buFontTx/>
              <a:buNone/>
            </a:pPr>
            <a:r>
              <a:rPr lang="tr-TR" altLang="tr-TR" dirty="0" smtClean="0"/>
              <a:t>Prof. </a:t>
            </a:r>
            <a:r>
              <a:rPr lang="en-US" altLang="tr-TR" dirty="0" smtClean="0"/>
              <a:t>Dr. </a:t>
            </a:r>
            <a:r>
              <a:rPr lang="tr-TR" altLang="tr-TR" dirty="0" smtClean="0"/>
              <a:t>Nizamettin AYDIN</a:t>
            </a:r>
          </a:p>
          <a:p>
            <a:pPr algn="ctr" eaLnBrk="1" hangingPunct="1">
              <a:buFontTx/>
              <a:buNone/>
            </a:pPr>
            <a:endParaRPr lang="en-US" altLang="tr-TR" dirty="0" smtClean="0"/>
          </a:p>
          <a:p>
            <a:pPr algn="ctr">
              <a:buFontTx/>
              <a:buNone/>
            </a:pP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naydin</a:t>
            </a:r>
            <a:r>
              <a:rPr lang="en-US" altLang="tr-TR" dirty="0" smtClean="0">
                <a:cs typeface="Times New Roman" panose="02020603050405020304" pitchFamily="18" charset="0"/>
                <a:hlinkClick r:id="rId3"/>
              </a:rPr>
              <a:t>@</a:t>
            </a:r>
            <a:r>
              <a:rPr lang="en-GB" altLang="tr-TR" dirty="0" err="1" smtClean="0">
                <a:cs typeface="Times New Roman" panose="02020603050405020304" pitchFamily="18" charset="0"/>
                <a:hlinkClick r:id="rId3"/>
              </a:rPr>
              <a:t>yildiz</a:t>
            </a:r>
            <a:r>
              <a:rPr lang="tr-TR" altLang="tr-TR" dirty="0" smtClean="0">
                <a:cs typeface="Times New Roman" panose="02020603050405020304" pitchFamily="18" charset="0"/>
                <a:hlinkClick r:id="rId3"/>
              </a:rPr>
              <a:t>.edu.tr</a:t>
            </a:r>
            <a:endParaRPr lang="tr-TR" altLang="tr-TR" dirty="0" smtClean="0"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  <a:p>
            <a:pPr algn="ctr" eaLnBrk="1" hangingPunct="1">
              <a:buFontTx/>
              <a:buNone/>
            </a:pP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http://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www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3</a:t>
            </a:r>
            <a:r>
              <a:rPr lang="en-GB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</a:t>
            </a:r>
            <a:r>
              <a:rPr lang="en-GB" altLang="tr-TR" dirty="0" err="1" smtClean="0">
                <a:solidFill>
                  <a:srgbClr val="0000FF"/>
                </a:solidFill>
                <a:cs typeface="Times New Roman" panose="02020603050405020304" pitchFamily="18" charset="0"/>
              </a:rPr>
              <a:t>yildiz</a:t>
            </a:r>
            <a:r>
              <a:rPr lang="tr-TR" altLang="tr-TR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.edu.tr/~naydin</a:t>
            </a:r>
            <a:endParaRPr lang="en-US" altLang="tr-TR" dirty="0" smtClean="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A34D9984-CA59-4018-9621-E1C0C378E7CE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1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Interactive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defaults to an interactive mode</a:t>
            </a:r>
          </a:p>
          <a:p>
            <a:pPr marL="5780088" lvl="1"/>
            <a:r>
              <a:rPr lang="en-US" dirty="0" smtClean="0"/>
              <a:t>A </a:t>
            </a:r>
            <a:r>
              <a:rPr lang="en-US" dirty="0"/>
              <a:t>prompt “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&gt;</a:t>
            </a:r>
            <a:r>
              <a:rPr lang="en-US" dirty="0"/>
              <a:t>” is presented to users</a:t>
            </a:r>
          </a:p>
          <a:p>
            <a:pPr marL="5780088" lvl="1"/>
            <a:r>
              <a:rPr lang="en-US" dirty="0" smtClean="0"/>
              <a:t>Each </a:t>
            </a:r>
            <a:r>
              <a:rPr lang="en-US" dirty="0"/>
              <a:t>input expression is evaluated…</a:t>
            </a:r>
          </a:p>
          <a:p>
            <a:pPr marL="5780088" lvl="1"/>
            <a:r>
              <a:rPr lang="en-US" dirty="0" smtClean="0"/>
              <a:t>… </a:t>
            </a:r>
            <a:r>
              <a:rPr lang="en-US" dirty="0"/>
              <a:t>and a result returned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10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844824"/>
            <a:ext cx="5254560" cy="4396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2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 as a Calculator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1 + 1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Simple Arithmetic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[</a:t>
            </a:r>
            <a:r>
              <a:rPr lang="en-US" dirty="0" smtClean="0">
                <a:solidFill>
                  <a:schemeClr val="accent1"/>
                </a:solidFill>
              </a:rPr>
              <a:t>1]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2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2 + 3 * 4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Operator precedence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[1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14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3 ^ 2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Exponentiation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[1</a:t>
            </a:r>
            <a:r>
              <a:rPr lang="en-US" dirty="0" smtClean="0">
                <a:solidFill>
                  <a:schemeClr val="accent1"/>
                </a:solidFill>
              </a:rPr>
              <a:t>]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9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exp</a:t>
            </a:r>
            <a:r>
              <a:rPr lang="en-US" dirty="0">
                <a:solidFill>
                  <a:srgbClr val="FF0000"/>
                </a:solidFill>
              </a:rPr>
              <a:t>(1)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Basic mathematical functions are available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[1] 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2.718282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sqrt</a:t>
            </a:r>
            <a:r>
              <a:rPr lang="en-US" dirty="0">
                <a:solidFill>
                  <a:srgbClr val="FF0000"/>
                </a:solidFill>
              </a:rPr>
              <a:t>(10)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[1] 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3.162278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pi </a:t>
            </a:r>
            <a:r>
              <a:rPr lang="tr-TR" dirty="0" smtClean="0"/>
              <a:t>		</a:t>
            </a:r>
            <a:r>
              <a:rPr lang="en-US" dirty="0" smtClean="0"/>
              <a:t># </a:t>
            </a:r>
            <a:r>
              <a:rPr lang="en-US" dirty="0"/>
              <a:t>The constant pi is predefined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[1] 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3.141593</a:t>
            </a:r>
            <a:endParaRPr lang="en-US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2*pi*6378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Circumference of earth at equator (in km)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[1] </a:t>
            </a:r>
            <a:r>
              <a:rPr lang="tr-TR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</a:rPr>
              <a:t>40074.16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9809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 as a Calculator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log2(32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[1]</a:t>
            </a:r>
            <a:r>
              <a:rPr lang="tr-TR" dirty="0" smtClean="0">
                <a:solidFill>
                  <a:schemeClr val="accent1"/>
                </a:solidFill>
              </a:rPr>
              <a:t>  5</a:t>
            </a:r>
            <a:endParaRPr lang="en-US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seq(0, 5, length=6)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[1]</a:t>
            </a:r>
            <a:r>
              <a:rPr lang="tr-TR" dirty="0" smtClean="0">
                <a:solidFill>
                  <a:schemeClr val="accent1"/>
                </a:solidFill>
              </a:rPr>
              <a:t>  </a:t>
            </a:r>
            <a:r>
              <a:rPr lang="en-US" dirty="0" smtClean="0">
                <a:solidFill>
                  <a:schemeClr val="accent1"/>
                </a:solidFill>
              </a:rPr>
              <a:t>0 </a:t>
            </a:r>
            <a:r>
              <a:rPr lang="en-US" dirty="0">
                <a:solidFill>
                  <a:schemeClr val="accent1"/>
                </a:solidFill>
              </a:rPr>
              <a:t>1 2 3 4 5</a:t>
            </a: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tr-T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>
                <a:solidFill>
                  <a:srgbClr val="FF0000"/>
                </a:solidFill>
              </a:rPr>
              <a:t>plot(sin(seq(0, 2*pi, length=100)))</a:t>
            </a:r>
            <a:endParaRPr lang="tr-TR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12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2060848"/>
            <a:ext cx="3816424" cy="3806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46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Variables in 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Numeric</a:t>
            </a:r>
          </a:p>
          <a:p>
            <a:pPr lvl="1"/>
            <a:r>
              <a:rPr lang="en-US" dirty="0" smtClean="0"/>
              <a:t>Store </a:t>
            </a:r>
            <a:r>
              <a:rPr lang="en-US" dirty="0"/>
              <a:t>floating point </a:t>
            </a:r>
            <a:r>
              <a:rPr lang="en-US" dirty="0" smtClean="0"/>
              <a:t>values</a:t>
            </a:r>
            <a:endParaRPr lang="tr-TR" dirty="0" smtClean="0"/>
          </a:p>
          <a:p>
            <a:pPr marL="914400" lvl="2" indent="0">
              <a:buNone/>
            </a:pPr>
            <a:r>
              <a:rPr lang="en-US" dirty="0"/>
              <a:t>&gt; a = </a:t>
            </a:r>
            <a:r>
              <a:rPr lang="en-US" dirty="0" smtClean="0"/>
              <a:t>49</a:t>
            </a:r>
          </a:p>
          <a:p>
            <a:r>
              <a:rPr lang="en-US" dirty="0" smtClean="0"/>
              <a:t>Boolean (T or F)</a:t>
            </a:r>
          </a:p>
          <a:p>
            <a:pPr lvl="1"/>
            <a:r>
              <a:rPr lang="en-US" dirty="0" smtClean="0"/>
              <a:t>Values </a:t>
            </a:r>
            <a:r>
              <a:rPr lang="en-US" dirty="0"/>
              <a:t>corresponding to True or </a:t>
            </a:r>
            <a:r>
              <a:rPr lang="en-US" dirty="0" smtClean="0"/>
              <a:t>False</a:t>
            </a:r>
            <a:endParaRPr lang="tr-TR" dirty="0" smtClean="0"/>
          </a:p>
          <a:p>
            <a:pPr marL="914400" lvl="2" indent="0">
              <a:buNone/>
            </a:pPr>
            <a:r>
              <a:rPr lang="en-US" dirty="0"/>
              <a:t>&gt; a = (1+1==3)</a:t>
            </a:r>
          </a:p>
          <a:p>
            <a:pPr marL="914400" lvl="2" indent="0">
              <a:buNone/>
            </a:pPr>
            <a:r>
              <a:rPr lang="en-US" dirty="0"/>
              <a:t>&gt; a</a:t>
            </a:r>
          </a:p>
          <a:p>
            <a:pPr marL="914400" lvl="2" indent="0">
              <a:buNone/>
            </a:pPr>
            <a:r>
              <a:rPr lang="en-US" dirty="0"/>
              <a:t>[1] </a:t>
            </a:r>
            <a:r>
              <a:rPr lang="en-US" dirty="0" smtClean="0"/>
              <a:t>FALSE</a:t>
            </a:r>
            <a:endParaRPr lang="en-US" dirty="0"/>
          </a:p>
          <a:p>
            <a:r>
              <a:rPr lang="en-US" dirty="0" smtClean="0"/>
              <a:t>Strings</a:t>
            </a:r>
            <a:endParaRPr lang="en-US" dirty="0"/>
          </a:p>
          <a:p>
            <a:pPr lvl="1"/>
            <a:r>
              <a:rPr lang="en-US" dirty="0" smtClean="0"/>
              <a:t>Sequences </a:t>
            </a:r>
            <a:r>
              <a:rPr lang="en-US" dirty="0"/>
              <a:t>of </a:t>
            </a:r>
            <a:r>
              <a:rPr lang="en-US" dirty="0" smtClean="0"/>
              <a:t>characters</a:t>
            </a:r>
            <a:endParaRPr lang="tr-TR" dirty="0" smtClean="0"/>
          </a:p>
          <a:p>
            <a:pPr marL="914400" lvl="2" indent="0">
              <a:buNone/>
            </a:pPr>
            <a:r>
              <a:rPr lang="en-US" dirty="0"/>
              <a:t>a = "The dog ate my homework"</a:t>
            </a:r>
          </a:p>
          <a:p>
            <a:pPr marL="914400" lvl="2" indent="0">
              <a:buNone/>
            </a:pPr>
            <a:r>
              <a:rPr lang="en-US" dirty="0"/>
              <a:t>&gt; </a:t>
            </a:r>
            <a:r>
              <a:rPr lang="en-US" dirty="0" smtClean="0"/>
              <a:t>sub("</a:t>
            </a:r>
            <a:r>
              <a:rPr lang="en-US" dirty="0" err="1" smtClean="0"/>
              <a:t>dog","cat",a</a:t>
            </a:r>
            <a:r>
              <a:rPr lang="en-US" dirty="0" smtClean="0"/>
              <a:t>)</a:t>
            </a:r>
          </a:p>
          <a:p>
            <a:pPr marL="914400" lvl="2" indent="0">
              <a:buNone/>
            </a:pPr>
            <a:r>
              <a:rPr lang="en-US" dirty="0" smtClean="0"/>
              <a:t>[</a:t>
            </a:r>
            <a:r>
              <a:rPr lang="en-US" dirty="0"/>
              <a:t>1] "The cat ate my homework</a:t>
            </a:r>
            <a:r>
              <a:rPr lang="en-US" dirty="0" smtClean="0"/>
              <a:t>“</a:t>
            </a:r>
            <a:endParaRPr lang="en-US" dirty="0"/>
          </a:p>
          <a:p>
            <a:r>
              <a:rPr lang="en-US" dirty="0" smtClean="0"/>
              <a:t>Type </a:t>
            </a:r>
            <a:r>
              <a:rPr lang="en-US" dirty="0"/>
              <a:t>determined automatically when </a:t>
            </a:r>
            <a:r>
              <a:rPr lang="en-US" dirty="0" smtClean="0"/>
              <a:t>variable</a:t>
            </a:r>
            <a:r>
              <a:rPr lang="tr-TR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created with </a:t>
            </a:r>
            <a:r>
              <a:rPr lang="en-US" dirty="0" smtClean="0"/>
              <a:t>"</a:t>
            </a:r>
            <a:r>
              <a:rPr lang="en-US" dirty="0" smtClean="0">
                <a:solidFill>
                  <a:schemeClr val="accent1"/>
                </a:solidFill>
              </a:rPr>
              <a:t>&lt;</a:t>
            </a:r>
            <a:r>
              <a:rPr lang="tr-TR" dirty="0" smtClean="0">
                <a:solidFill>
                  <a:schemeClr val="accent1"/>
                </a:solidFill>
              </a:rPr>
              <a:t>-</a:t>
            </a:r>
            <a:r>
              <a:rPr lang="en-US" dirty="0" smtClean="0"/>
              <a:t>" </a:t>
            </a:r>
            <a:r>
              <a:rPr lang="en-US" dirty="0"/>
              <a:t>operator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50069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 as a Smart Calculator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&gt; x </a:t>
            </a:r>
            <a:r>
              <a:rPr lang="en-US" sz="2400" dirty="0" smtClean="0"/>
              <a:t>&lt;- </a:t>
            </a:r>
            <a:r>
              <a:rPr lang="en-US" sz="2400" dirty="0"/>
              <a:t>1 </a:t>
            </a:r>
            <a:r>
              <a:rPr lang="tr-TR" sz="2400" dirty="0" smtClean="0"/>
              <a:t>		</a:t>
            </a:r>
            <a:r>
              <a:rPr lang="en-US" sz="2400" dirty="0" smtClean="0"/>
              <a:t># </a:t>
            </a:r>
            <a:r>
              <a:rPr lang="en-US" sz="2400" dirty="0"/>
              <a:t>Can define variables</a:t>
            </a:r>
          </a:p>
          <a:p>
            <a:pPr marL="0" indent="0">
              <a:buNone/>
            </a:pPr>
            <a:r>
              <a:rPr lang="en-US" sz="2400" dirty="0"/>
              <a:t>&gt; y </a:t>
            </a:r>
            <a:r>
              <a:rPr lang="en-US" sz="2400" dirty="0" smtClean="0"/>
              <a:t>&lt;- </a:t>
            </a:r>
            <a:r>
              <a:rPr lang="en-US" sz="2400" dirty="0"/>
              <a:t>3 </a:t>
            </a:r>
            <a:r>
              <a:rPr lang="tr-TR" sz="2400" dirty="0" smtClean="0"/>
              <a:t>		</a:t>
            </a:r>
            <a:r>
              <a:rPr lang="en-US" sz="2400" dirty="0" smtClean="0"/>
              <a:t># </a:t>
            </a:r>
            <a:r>
              <a:rPr lang="en-US" sz="2400" dirty="0"/>
              <a:t>using "&lt;-" operator to set values</a:t>
            </a:r>
          </a:p>
          <a:p>
            <a:pPr marL="0" indent="0">
              <a:buNone/>
            </a:pPr>
            <a:r>
              <a:rPr lang="en-US" sz="2400" dirty="0"/>
              <a:t>&gt; </a:t>
            </a:r>
            <a:r>
              <a:rPr lang="en-US" sz="2400" dirty="0" smtClean="0"/>
              <a:t>z &lt;- 4</a:t>
            </a:r>
          </a:p>
          <a:p>
            <a:pPr marL="0" indent="0">
              <a:buNone/>
            </a:pPr>
            <a:r>
              <a:rPr lang="en-US" sz="2400" dirty="0" smtClean="0"/>
              <a:t>&gt; </a:t>
            </a:r>
            <a:r>
              <a:rPr lang="en-US" sz="2400" dirty="0"/>
              <a:t>x * y * z</a:t>
            </a:r>
          </a:p>
          <a:p>
            <a:pPr marL="0" indent="0">
              <a:buNone/>
            </a:pPr>
            <a:r>
              <a:rPr lang="en-US" sz="2400" dirty="0"/>
              <a:t>[1] </a:t>
            </a:r>
            <a:r>
              <a:rPr lang="en-US" sz="2400" dirty="0" smtClean="0"/>
              <a:t>12</a:t>
            </a:r>
            <a:endParaRPr lang="tr-TR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&gt; X * Y * Z </a:t>
            </a:r>
            <a:r>
              <a:rPr lang="tr-TR" sz="2400" dirty="0" smtClean="0"/>
              <a:t>		</a:t>
            </a:r>
            <a:r>
              <a:rPr lang="en-US" sz="2400" dirty="0" smtClean="0"/>
              <a:t># </a:t>
            </a:r>
            <a:r>
              <a:rPr lang="en-US" sz="2400" dirty="0"/>
              <a:t>Variable names are case sensitive</a:t>
            </a:r>
          </a:p>
          <a:p>
            <a:pPr marL="0" indent="0">
              <a:buNone/>
            </a:pPr>
            <a:r>
              <a:rPr lang="en-US" sz="2400" dirty="0"/>
              <a:t>Error: Object "X" not </a:t>
            </a:r>
            <a:r>
              <a:rPr lang="en-US" sz="2400" dirty="0" smtClean="0"/>
              <a:t>found</a:t>
            </a:r>
            <a:endParaRPr lang="tr-TR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&gt; </a:t>
            </a:r>
            <a:r>
              <a:rPr lang="en-US" sz="2400" dirty="0" err="1"/>
              <a:t>This.Year</a:t>
            </a:r>
            <a:r>
              <a:rPr lang="en-US" sz="2400" dirty="0"/>
              <a:t> &lt;- </a:t>
            </a:r>
            <a:r>
              <a:rPr lang="en-US" sz="2400" dirty="0" smtClean="0"/>
              <a:t>2004</a:t>
            </a:r>
            <a:r>
              <a:rPr lang="tr-TR" sz="2400" dirty="0" smtClean="0"/>
              <a:t>	</a:t>
            </a:r>
            <a:r>
              <a:rPr lang="en-US" sz="2400" dirty="0" smtClean="0"/>
              <a:t> </a:t>
            </a:r>
            <a:r>
              <a:rPr lang="en-US" sz="2400" dirty="0"/>
              <a:t># Variable names can include period</a:t>
            </a:r>
          </a:p>
          <a:p>
            <a:pPr marL="0" indent="0">
              <a:buNone/>
            </a:pPr>
            <a:r>
              <a:rPr lang="en-US" sz="2400" dirty="0"/>
              <a:t>&gt; </a:t>
            </a:r>
            <a:r>
              <a:rPr lang="en-US" sz="2400" dirty="0" err="1"/>
              <a:t>This.Year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[1] 2004</a:t>
            </a:r>
            <a:endParaRPr lang="tr-T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102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Missing Values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Variables of each data type (numeric, character, logical) can also take the value </a:t>
            </a:r>
            <a:r>
              <a:rPr lang="en-US" dirty="0">
                <a:solidFill>
                  <a:schemeClr val="accent1"/>
                </a:solidFill>
              </a:rPr>
              <a:t>NA</a:t>
            </a:r>
            <a:r>
              <a:rPr lang="en-US" dirty="0"/>
              <a:t>: not available. </a:t>
            </a:r>
          </a:p>
          <a:p>
            <a:pPr lvl="1"/>
            <a:r>
              <a:rPr lang="en-US" dirty="0" smtClean="0"/>
              <a:t>NA </a:t>
            </a:r>
            <a:r>
              <a:rPr lang="en-US" dirty="0"/>
              <a:t>is not the same as 0</a:t>
            </a:r>
          </a:p>
          <a:p>
            <a:pPr lvl="1"/>
            <a:r>
              <a:rPr lang="en-US" dirty="0" smtClean="0"/>
              <a:t>NA </a:t>
            </a:r>
            <a:r>
              <a:rPr lang="en-US" dirty="0"/>
              <a:t>is not the same as </a:t>
            </a:r>
            <a:r>
              <a:rPr lang="tr-TR" dirty="0" smtClean="0"/>
              <a:t>""</a:t>
            </a:r>
            <a:endParaRPr lang="en-US" dirty="0"/>
          </a:p>
          <a:p>
            <a:pPr lvl="1"/>
            <a:r>
              <a:rPr lang="en-US" dirty="0" smtClean="0"/>
              <a:t>NA </a:t>
            </a:r>
            <a:r>
              <a:rPr lang="en-US" dirty="0"/>
              <a:t>is not the same as FALSE</a:t>
            </a:r>
          </a:p>
          <a:p>
            <a:r>
              <a:rPr lang="en-US" dirty="0"/>
              <a:t>Any operations (calculations, comparisons) that involve </a:t>
            </a:r>
            <a:r>
              <a:rPr lang="en-US" dirty="0">
                <a:solidFill>
                  <a:schemeClr val="accent1"/>
                </a:solidFill>
              </a:rPr>
              <a:t>NA</a:t>
            </a:r>
            <a:r>
              <a:rPr lang="en-US" dirty="0"/>
              <a:t> may or may not produce </a:t>
            </a:r>
            <a:r>
              <a:rPr lang="en-US" dirty="0">
                <a:solidFill>
                  <a:schemeClr val="accent1"/>
                </a:solidFill>
              </a:rPr>
              <a:t>NA</a:t>
            </a:r>
            <a:r>
              <a:rPr lang="en-US" dirty="0" smtClean="0"/>
              <a:t>:</a:t>
            </a:r>
            <a:endParaRPr lang="tr-TR" dirty="0" smtClean="0"/>
          </a:p>
          <a:p>
            <a:pPr marL="914400" lvl="2" indent="0">
              <a:buNone/>
            </a:pPr>
            <a:r>
              <a:rPr lang="pl-PL" dirty="0">
                <a:solidFill>
                  <a:srgbClr val="FF0000"/>
                </a:solidFill>
              </a:rPr>
              <a:t>&gt; NA==1</a:t>
            </a:r>
          </a:p>
          <a:p>
            <a:pPr marL="914400" lvl="2" indent="0">
              <a:buNone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[1] NA</a:t>
            </a:r>
          </a:p>
          <a:p>
            <a:pPr marL="914400" lvl="2" indent="0">
              <a:buNone/>
            </a:pPr>
            <a:r>
              <a:rPr lang="pl-PL" dirty="0">
                <a:solidFill>
                  <a:srgbClr val="FF0000"/>
                </a:solidFill>
              </a:rPr>
              <a:t>&gt; 1+NA</a:t>
            </a:r>
          </a:p>
          <a:p>
            <a:pPr marL="914400" lvl="2" indent="0">
              <a:buNone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[1] NA</a:t>
            </a:r>
          </a:p>
          <a:p>
            <a:pPr marL="914400" lvl="2" indent="0">
              <a:buNone/>
            </a:pPr>
            <a:r>
              <a:rPr lang="pl-PL" dirty="0">
                <a:solidFill>
                  <a:srgbClr val="FF0000"/>
                </a:solidFill>
              </a:rPr>
              <a:t>&gt; max(c(NA, 4, 7))</a:t>
            </a:r>
          </a:p>
          <a:p>
            <a:pPr marL="914400" lvl="2" indent="0">
              <a:buNone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[1] NA</a:t>
            </a:r>
          </a:p>
          <a:p>
            <a:pPr marL="914400" lvl="2" indent="0">
              <a:buNone/>
            </a:pPr>
            <a:r>
              <a:rPr lang="pl-PL" dirty="0">
                <a:solidFill>
                  <a:srgbClr val="FF0000"/>
                </a:solidFill>
              </a:rPr>
              <a:t>&gt; max(c(NA, 4, 7), na.rm=T)</a:t>
            </a:r>
          </a:p>
          <a:p>
            <a:pPr marL="914400" lvl="2" indent="0">
              <a:buNone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pl-PL" dirty="0" smtClean="0">
                <a:solidFill>
                  <a:schemeClr val="accent5">
                    <a:lumMod val="50000"/>
                  </a:schemeClr>
                </a:solidFill>
              </a:rPr>
              <a:t>7</a:t>
            </a:r>
            <a:endParaRPr lang="tr-T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14400" lvl="2" indent="0">
              <a:buNone/>
            </a:pPr>
            <a:r>
              <a:rPr lang="pl-PL" dirty="0">
                <a:solidFill>
                  <a:srgbClr val="FF0000"/>
                </a:solidFill>
              </a:rPr>
              <a:t>&gt; NA | TRUE</a:t>
            </a:r>
          </a:p>
          <a:p>
            <a:pPr marL="914400" lvl="2" indent="0">
              <a:buNone/>
            </a:pPr>
            <a:r>
              <a:rPr lang="pl-PL" dirty="0">
                <a:solidFill>
                  <a:schemeClr val="accent5">
                    <a:lumMod val="50000"/>
                  </a:schemeClr>
                </a:solidFill>
              </a:rPr>
              <a:t>[1] TRUE</a:t>
            </a:r>
          </a:p>
          <a:p>
            <a:pPr marL="914400" lvl="2" indent="0">
              <a:buNone/>
            </a:pPr>
            <a:r>
              <a:rPr lang="pl-PL" dirty="0">
                <a:solidFill>
                  <a:srgbClr val="FF0000"/>
                </a:solidFill>
              </a:rPr>
              <a:t>&gt; NA &amp; </a:t>
            </a:r>
            <a:r>
              <a:rPr lang="pl-PL" dirty="0" smtClean="0">
                <a:solidFill>
                  <a:srgbClr val="FF0000"/>
                </a:solidFill>
              </a:rPr>
              <a:t>TRUE</a:t>
            </a:r>
            <a:endParaRPr lang="en-US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599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Functions </a:t>
            </a:r>
            <a:r>
              <a:rPr lang="tr-TR" dirty="0"/>
              <a:t>and </a:t>
            </a:r>
            <a:r>
              <a:rPr lang="tr-TR" dirty="0" smtClean="0"/>
              <a:t>Operators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Functions do things with data</a:t>
            </a:r>
          </a:p>
          <a:p>
            <a:pPr lvl="1"/>
            <a:r>
              <a:rPr lang="en-US" dirty="0"/>
              <a:t>“Input”: function arguments (0,1,2,…)</a:t>
            </a:r>
          </a:p>
          <a:p>
            <a:pPr lvl="1"/>
            <a:r>
              <a:rPr lang="en-US" dirty="0"/>
              <a:t>“Output”: function result (exactly one)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</a:t>
            </a:r>
          </a:p>
          <a:p>
            <a:pPr marL="914400" lvl="2" indent="0">
              <a:buNone/>
            </a:pPr>
            <a:r>
              <a:rPr lang="en-US" dirty="0"/>
              <a:t>add = function(</a:t>
            </a:r>
            <a:r>
              <a:rPr lang="en-US" dirty="0" err="1"/>
              <a:t>a,b</a:t>
            </a:r>
            <a:r>
              <a:rPr lang="en-US" dirty="0"/>
              <a:t>) </a:t>
            </a:r>
          </a:p>
          <a:p>
            <a:pPr marL="914400" lvl="2" indent="0">
              <a:buNone/>
            </a:pPr>
            <a:r>
              <a:rPr lang="en-US" dirty="0"/>
              <a:t>{ result = </a:t>
            </a:r>
            <a:r>
              <a:rPr lang="en-US" dirty="0" err="1"/>
              <a:t>a+b</a:t>
            </a:r>
            <a:endParaRPr lang="en-US" dirty="0"/>
          </a:p>
          <a:p>
            <a:pPr marL="914400" lvl="2" indent="0">
              <a:buNone/>
            </a:pPr>
            <a:r>
              <a:rPr lang="en-US" dirty="0" smtClean="0"/>
              <a:t>return(result</a:t>
            </a:r>
            <a:r>
              <a:rPr lang="en-US" dirty="0"/>
              <a:t>) }</a:t>
            </a:r>
          </a:p>
          <a:p>
            <a:r>
              <a:rPr lang="en-US" dirty="0" smtClean="0"/>
              <a:t>Operators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Short-cut writing for frequently used functions of one or two arguments. </a:t>
            </a:r>
          </a:p>
          <a:p>
            <a:pPr lvl="2"/>
            <a:r>
              <a:rPr lang="en-US" dirty="0"/>
              <a:t>Examples: + - * / ! &amp; | %%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278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ordered collection of data of the same </a:t>
            </a:r>
            <a:r>
              <a:rPr lang="en-US" dirty="0" smtClean="0"/>
              <a:t>type</a:t>
            </a:r>
            <a:endParaRPr lang="en-US" dirty="0"/>
          </a:p>
          <a:p>
            <a:pPr lvl="1"/>
            <a:r>
              <a:rPr lang="en-US" dirty="0" smtClean="0"/>
              <a:t>Created </a:t>
            </a:r>
            <a:r>
              <a:rPr lang="en-US" dirty="0"/>
              <a:t>with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() </a:t>
            </a:r>
            <a:r>
              <a:rPr lang="en-US" dirty="0"/>
              <a:t>to concatenate elements or </a:t>
            </a:r>
            <a:r>
              <a:rPr lang="en-US" dirty="0" smtClean="0"/>
              <a:t>sub-vectors</a:t>
            </a:r>
            <a:endParaRPr lang="tr-TR" dirty="0" smtClean="0"/>
          </a:p>
          <a:p>
            <a:pPr marL="1371600" lvl="3" indent="0">
              <a:buNone/>
            </a:pPr>
            <a:r>
              <a:rPr lang="en-US" dirty="0" smtClean="0"/>
              <a:t>&gt; a </a:t>
            </a:r>
            <a:r>
              <a:rPr lang="en-US" dirty="0"/>
              <a:t>= c(1,2,3</a:t>
            </a:r>
            <a:r>
              <a:rPr lang="en-US" dirty="0" smtClean="0"/>
              <a:t>)</a:t>
            </a:r>
            <a:endParaRPr lang="tr-TR" dirty="0" smtClean="0"/>
          </a:p>
          <a:p>
            <a:pPr marL="1371600" lvl="3" indent="0">
              <a:buNone/>
            </a:pPr>
            <a:r>
              <a:rPr lang="pt-BR" dirty="0">
                <a:solidFill>
                  <a:srgbClr val="FF0000"/>
                </a:solidFill>
              </a:rPr>
              <a:t>&gt; a*2</a:t>
            </a:r>
          </a:p>
          <a:p>
            <a:pPr marL="1371600" lvl="3" indent="0">
              <a:buNone/>
            </a:pP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pt-BR" dirty="0">
                <a:solidFill>
                  <a:schemeClr val="accent5">
                    <a:lumMod val="50000"/>
                  </a:schemeClr>
                </a:solidFill>
              </a:rPr>
              <a:t>4 6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rep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() </a:t>
            </a:r>
            <a:r>
              <a:rPr lang="en-US" dirty="0"/>
              <a:t>to repeat elements or patterns</a:t>
            </a:r>
          </a:p>
          <a:p>
            <a:pPr lvl="2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seq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() </a:t>
            </a:r>
            <a:r>
              <a:rPr lang="en-US" dirty="0"/>
              <a:t>or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m:n</a:t>
            </a:r>
            <a:r>
              <a:rPr lang="en-US" dirty="0"/>
              <a:t> to generate sequences</a:t>
            </a:r>
          </a:p>
          <a:p>
            <a:r>
              <a:rPr lang="en-US" dirty="0" smtClean="0"/>
              <a:t>Most </a:t>
            </a:r>
            <a:r>
              <a:rPr lang="en-US" dirty="0"/>
              <a:t>mathematical functions and operators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be </a:t>
            </a:r>
            <a:r>
              <a:rPr lang="en-US" dirty="0"/>
              <a:t>applied to vectors</a:t>
            </a:r>
          </a:p>
          <a:p>
            <a:pPr lvl="1"/>
            <a:r>
              <a:rPr lang="en-US" dirty="0" smtClean="0"/>
              <a:t>Without </a:t>
            </a:r>
            <a:r>
              <a:rPr lang="en-US" dirty="0"/>
              <a:t>loops</a:t>
            </a:r>
            <a:r>
              <a:rPr lang="en-US" dirty="0" smtClean="0"/>
              <a:t>!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5997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Defining Vectors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rep(1,10) </a:t>
            </a:r>
            <a:r>
              <a:rPr lang="tr-TR" dirty="0" smtClean="0"/>
              <a:t>		</a:t>
            </a:r>
            <a:r>
              <a:rPr lang="en-US" dirty="0" smtClean="0"/>
              <a:t># </a:t>
            </a:r>
            <a:r>
              <a:rPr lang="en-US" dirty="0"/>
              <a:t>repeats the number 1, 10 times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1 1 1 1 1 1 1 1 1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seq(2,6) </a:t>
            </a:r>
            <a:r>
              <a:rPr lang="tr-TR" dirty="0" smtClean="0"/>
              <a:t>		</a:t>
            </a:r>
            <a:r>
              <a:rPr lang="en-US" dirty="0" smtClean="0"/>
              <a:t># </a:t>
            </a:r>
            <a:r>
              <a:rPr lang="en-US" dirty="0"/>
              <a:t>sequence of integers between 2 and 6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2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3 4 5 6 </a:t>
            </a:r>
            <a:r>
              <a:rPr lang="tr-TR" dirty="0" smtClean="0"/>
              <a:t>		</a:t>
            </a:r>
            <a:r>
              <a:rPr lang="en-US" dirty="0" smtClean="0"/>
              <a:t># </a:t>
            </a:r>
            <a:r>
              <a:rPr lang="en-US" dirty="0"/>
              <a:t>equivalent to 2:6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seq(4,20,by=4)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Every 4th integer between 4 and 20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4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8 12 16 20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 &lt;- c(2,0,0,4)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Creates vector with elements 2,0,0,4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y &lt;- c(1,9,9,9)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 + y </a:t>
            </a:r>
            <a:r>
              <a:rPr lang="tr-TR" dirty="0" smtClean="0"/>
              <a:t>		</a:t>
            </a:r>
            <a:r>
              <a:rPr lang="en-US" dirty="0" smtClean="0"/>
              <a:t># </a:t>
            </a:r>
            <a:r>
              <a:rPr lang="en-US" dirty="0"/>
              <a:t>Sums elements of two vectors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3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9 9 13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 *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tr-TR" dirty="0" smtClean="0"/>
              <a:t>		</a:t>
            </a:r>
            <a:r>
              <a:rPr lang="en-US" dirty="0" smtClean="0"/>
              <a:t> </a:t>
            </a:r>
            <a:r>
              <a:rPr lang="en-US" dirty="0"/>
              <a:t># Multiplies elements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8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0 0 16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sqrt</a:t>
            </a:r>
            <a:r>
              <a:rPr lang="en-US" dirty="0">
                <a:solidFill>
                  <a:srgbClr val="FF0000"/>
                </a:solidFill>
              </a:rPr>
              <a:t>(x) </a:t>
            </a:r>
            <a:r>
              <a:rPr lang="tr-TR" dirty="0" smtClean="0"/>
              <a:t>			</a:t>
            </a:r>
            <a:r>
              <a:rPr lang="en-US" dirty="0" smtClean="0"/>
              <a:t># </a:t>
            </a:r>
            <a:r>
              <a:rPr lang="en-US" dirty="0"/>
              <a:t>Function applies to each element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1.41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0.00 0.00 2.00 </a:t>
            </a: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Returns vector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1468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Accessing Vector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Use the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]</a:t>
            </a:r>
            <a:r>
              <a:rPr lang="en-US" dirty="0" smtClean="0"/>
              <a:t> </a:t>
            </a:r>
            <a:r>
              <a:rPr lang="en-US" dirty="0"/>
              <a:t>operator to select </a:t>
            </a:r>
            <a:r>
              <a:rPr lang="en-US" dirty="0" smtClean="0"/>
              <a:t>elements</a:t>
            </a:r>
            <a:endParaRPr lang="tr-TR" dirty="0" smtClean="0"/>
          </a:p>
          <a:p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select specific elements: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index or vector of indexes to identify </a:t>
            </a:r>
            <a:r>
              <a:rPr lang="en-US" dirty="0" smtClean="0"/>
              <a:t>them</a:t>
            </a:r>
            <a:endParaRPr lang="tr-TR" dirty="0" smtClean="0"/>
          </a:p>
          <a:p>
            <a:pPr lvl="1"/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exclude specific elements:</a:t>
            </a:r>
          </a:p>
          <a:p>
            <a:pPr lvl="1"/>
            <a:r>
              <a:rPr lang="en-US" dirty="0" smtClean="0"/>
              <a:t>Negate </a:t>
            </a:r>
            <a:r>
              <a:rPr lang="en-US" dirty="0"/>
              <a:t>index or vector of </a:t>
            </a:r>
            <a:r>
              <a:rPr lang="en-US" dirty="0" smtClean="0"/>
              <a:t>indexes</a:t>
            </a:r>
            <a:endParaRPr lang="tr-TR" dirty="0" smtClean="0"/>
          </a:p>
          <a:p>
            <a:pPr lvl="1"/>
            <a:endParaRPr lang="en-US" dirty="0"/>
          </a:p>
          <a:p>
            <a:r>
              <a:rPr lang="en-US" dirty="0" smtClean="0"/>
              <a:t>Alternative</a:t>
            </a:r>
            <a:r>
              <a:rPr lang="en-US" dirty="0"/>
              <a:t>: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vector of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</a:t>
            </a:r>
            <a:r>
              <a:rPr lang="en-US" dirty="0"/>
              <a:t> values to select subset of elements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19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3984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tr-TR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tr-TR" altLang="tr-TR" sz="6600" dirty="0" smtClean="0">
              <a:solidFill>
                <a:srgbClr val="000000"/>
              </a:solidFill>
            </a:endParaRPr>
          </a:p>
          <a:p>
            <a:pPr algn="ctr">
              <a:buFontTx/>
              <a:buNone/>
            </a:pPr>
            <a:r>
              <a:rPr lang="tr-TR" sz="6600" dirty="0"/>
              <a:t>Introduction to R</a:t>
            </a:r>
            <a:endParaRPr lang="tr-TR" altLang="tr-TR" sz="6600" dirty="0" smtClean="0">
              <a:solidFill>
                <a:srgbClr val="000000"/>
              </a:solidFill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rgbClr val="FF33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fld id="{1DCBEB0B-E6B6-479D-A93F-CB73DF51CA2B}" type="slidenum">
              <a:rPr kumimoji="0" lang="en-US" altLang="tr-TR" sz="1200" smtClean="0"/>
              <a:pPr>
                <a:spcBef>
                  <a:spcPct val="50000"/>
                </a:spcBef>
                <a:buFontTx/>
                <a:buNone/>
              </a:pPr>
              <a:t>2</a:t>
            </a:fld>
            <a:endParaRPr kumimoji="0" lang="en-US" altLang="tr-TR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Accessing Vector Elements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 &lt;- c(2,0,0,4)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x[1] </a:t>
            </a:r>
            <a:r>
              <a:rPr lang="tr-TR" dirty="0" smtClean="0"/>
              <a:t>			</a:t>
            </a:r>
            <a:r>
              <a:rPr lang="en-US" dirty="0" smtClean="0"/>
              <a:t># </a:t>
            </a:r>
            <a:r>
              <a:rPr lang="en-US" dirty="0"/>
              <a:t>Select the first element, equivalent to x[c(1)]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x[-1] </a:t>
            </a:r>
            <a:r>
              <a:rPr lang="tr-TR" dirty="0" smtClean="0"/>
              <a:t>			</a:t>
            </a:r>
            <a:r>
              <a:rPr lang="en-US" dirty="0" smtClean="0"/>
              <a:t># </a:t>
            </a:r>
            <a:r>
              <a:rPr lang="en-US" dirty="0"/>
              <a:t>Exclude the first element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0 0 4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x[1] &lt;- 3 ; x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3 0 0 4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x[-1] = 5 ; x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3 5 5 5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y &lt; 9 </a:t>
            </a:r>
            <a:r>
              <a:rPr lang="tr-TR" dirty="0" smtClean="0"/>
              <a:t>			</a:t>
            </a:r>
            <a:r>
              <a:rPr lang="en-US" dirty="0" smtClean="0"/>
              <a:t># </a:t>
            </a:r>
            <a:r>
              <a:rPr lang="en-US" dirty="0"/>
              <a:t>Compares each element, returns result as vector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TRUE FALSE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FALSE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FALSE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y[4] = 1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y &lt; 9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TRUE FALSE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FALSE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TRUE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y[y&lt;9] = 2</a:t>
            </a:r>
            <a:r>
              <a:rPr lang="en-US" dirty="0"/>
              <a:t> </a:t>
            </a:r>
            <a:r>
              <a:rPr lang="tr-TR" dirty="0" smtClean="0"/>
              <a:t>		</a:t>
            </a:r>
            <a:r>
              <a:rPr lang="en-US" dirty="0" smtClean="0"/>
              <a:t># </a:t>
            </a:r>
            <a:r>
              <a:rPr lang="en-US" dirty="0"/>
              <a:t>Edits elements marked as TRUE in index vector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2 9 9 2</a:t>
            </a:r>
            <a:endParaRPr lang="tr-T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659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Matrices </a:t>
            </a:r>
            <a:r>
              <a:rPr lang="tr-TR" dirty="0"/>
              <a:t>and </a:t>
            </a:r>
            <a:r>
              <a:rPr lang="tr-TR" dirty="0" smtClean="0"/>
              <a:t>Arrays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matrix</a:t>
            </a:r>
            <a:r>
              <a:rPr lang="en-US" dirty="0"/>
              <a:t>: a rectangular table of data of the same type</a:t>
            </a:r>
          </a:p>
          <a:p>
            <a:pPr lvl="1"/>
            <a:r>
              <a:rPr lang="en-US" dirty="0" smtClean="0"/>
              <a:t>example</a:t>
            </a:r>
            <a:r>
              <a:rPr lang="en-US" dirty="0"/>
              <a:t>: </a:t>
            </a:r>
            <a:endParaRPr lang="tr-TR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expression values for 10000 genes for 30 tissue biopsies: a matrix with 10000 rows and 30 columns.</a:t>
            </a:r>
          </a:p>
          <a:p>
            <a:endParaRPr lang="en-US" dirty="0"/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array</a:t>
            </a:r>
            <a:r>
              <a:rPr lang="en-US" dirty="0"/>
              <a:t>: 3-,4-,..dimensional matrix</a:t>
            </a:r>
          </a:p>
          <a:p>
            <a:pPr lvl="1"/>
            <a:r>
              <a:rPr lang="en-US" dirty="0"/>
              <a:t>example</a:t>
            </a:r>
            <a:r>
              <a:rPr lang="en-US" dirty="0" smtClean="0"/>
              <a:t>:</a:t>
            </a:r>
            <a:endParaRPr lang="tr-TR" dirty="0" smtClean="0"/>
          </a:p>
          <a:p>
            <a:pPr lvl="2"/>
            <a:r>
              <a:rPr lang="en-US" dirty="0" smtClean="0"/>
              <a:t>the </a:t>
            </a:r>
            <a:r>
              <a:rPr lang="en-US" dirty="0"/>
              <a:t>red and green foreground and background values for 20000 spots on 120 chips: a 4 x 20000 x 120 (3D) array.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7333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vector</a:t>
            </a:r>
            <a:r>
              <a:rPr lang="en-US" dirty="0"/>
              <a:t>: </a:t>
            </a:r>
            <a:endParaRPr lang="tr-TR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ordered collection of data of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same type</a:t>
            </a:r>
            <a:r>
              <a:rPr lang="en-US" dirty="0"/>
              <a:t>. 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>
                <a:solidFill>
                  <a:srgbClr val="FF0000"/>
                </a:solidFill>
              </a:rPr>
              <a:t>a = c(7,5,1)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>
                <a:solidFill>
                  <a:srgbClr val="FF0000"/>
                </a:solidFill>
              </a:rPr>
              <a:t>a[2]</a:t>
            </a:r>
          </a:p>
          <a:p>
            <a:pPr marL="914400" lvl="2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1]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5</a:t>
            </a:r>
            <a:endParaRPr lang="en-US" dirty="0"/>
          </a:p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list</a:t>
            </a:r>
            <a:r>
              <a:rPr lang="en-US" dirty="0"/>
              <a:t>: </a:t>
            </a:r>
            <a:endParaRPr lang="tr-TR" dirty="0" smtClean="0"/>
          </a:p>
          <a:p>
            <a:pPr lvl="1"/>
            <a:r>
              <a:rPr lang="en-US" dirty="0" smtClean="0"/>
              <a:t>an </a:t>
            </a:r>
            <a:r>
              <a:rPr lang="en-US" dirty="0"/>
              <a:t>ordered collection of data of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arbitrary types</a:t>
            </a:r>
            <a:r>
              <a:rPr lang="en-US" dirty="0"/>
              <a:t>. </a:t>
            </a:r>
          </a:p>
          <a:p>
            <a:pPr marL="914400" lvl="2" indent="0"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tr-TR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list(</a:t>
            </a:r>
            <a:r>
              <a:rPr lang="tr-TR" dirty="0" smtClean="0">
                <a:solidFill>
                  <a:srgbClr val="FF0000"/>
                </a:solidFill>
              </a:rPr>
              <a:t>ad</a:t>
            </a:r>
            <a:r>
              <a:rPr lang="en-US" dirty="0" smtClean="0">
                <a:solidFill>
                  <a:srgbClr val="FF0000"/>
                </a:solidFill>
              </a:rPr>
              <a:t>="</a:t>
            </a:r>
            <a:r>
              <a:rPr lang="tr-TR" dirty="0" smtClean="0">
                <a:solidFill>
                  <a:srgbClr val="FF0000"/>
                </a:solidFill>
              </a:rPr>
              <a:t>ali</a:t>
            </a:r>
            <a:r>
              <a:rPr lang="en-US" dirty="0" smtClean="0">
                <a:solidFill>
                  <a:srgbClr val="FF0000"/>
                </a:solidFill>
              </a:rPr>
              <a:t>",</a:t>
            </a:r>
            <a:r>
              <a:rPr lang="tr-TR" dirty="0" smtClean="0">
                <a:solidFill>
                  <a:srgbClr val="FF0000"/>
                </a:solidFill>
              </a:rPr>
              <a:t> yas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tr-TR" dirty="0" smtClean="0">
                <a:solidFill>
                  <a:srgbClr val="FF0000"/>
                </a:solidFill>
              </a:rPr>
              <a:t>30</a:t>
            </a:r>
            <a:r>
              <a:rPr lang="en-US" dirty="0" smtClean="0">
                <a:solidFill>
                  <a:srgbClr val="FF0000"/>
                </a:solidFill>
              </a:rPr>
              <a:t>,</a:t>
            </a:r>
            <a:r>
              <a:rPr lang="tr-TR" dirty="0" smtClean="0">
                <a:solidFill>
                  <a:srgbClr val="FF0000"/>
                </a:solidFill>
              </a:rPr>
              <a:t> bekar</a:t>
            </a:r>
            <a:r>
              <a:rPr lang="en-US" dirty="0" smtClean="0">
                <a:solidFill>
                  <a:srgbClr val="FF0000"/>
                </a:solidFill>
              </a:rPr>
              <a:t>=F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endParaRPr lang="tr-TR" dirty="0" smtClean="0"/>
          </a:p>
          <a:p>
            <a:r>
              <a:rPr lang="en-US" dirty="0" smtClean="0"/>
              <a:t>Typically</a:t>
            </a:r>
            <a:r>
              <a:rPr lang="en-US" dirty="0"/>
              <a:t>, vector elements are accessed by their index (an integer), list elements by their name (a character string). </a:t>
            </a:r>
            <a:endParaRPr lang="tr-TR" dirty="0"/>
          </a:p>
          <a:p>
            <a:pPr lvl="1"/>
            <a:r>
              <a:rPr lang="en-US" dirty="0"/>
              <a:t>But both types support both access methods.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following all retrieve </a:t>
            </a:r>
            <a:r>
              <a:rPr lang="tr-TR" dirty="0" smtClean="0">
                <a:solidFill>
                  <a:srgbClr val="7030A0"/>
                </a:solidFill>
              </a:rPr>
              <a:t>ad</a:t>
            </a:r>
            <a:r>
              <a:rPr lang="en-US" dirty="0" smtClean="0"/>
              <a:t>:</a:t>
            </a:r>
            <a:endParaRPr lang="tr-TR" dirty="0"/>
          </a:p>
          <a:p>
            <a:pPr marL="914400" lvl="2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tr-TR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$</a:t>
            </a:r>
            <a:r>
              <a:rPr lang="tr-TR" dirty="0" smtClean="0">
                <a:solidFill>
                  <a:srgbClr val="FF0000"/>
                </a:solidFill>
              </a:rPr>
              <a:t>ad	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tr-TR" dirty="0" smtClean="0">
                <a:solidFill>
                  <a:srgbClr val="FF0000"/>
                </a:solidFill>
              </a:rPr>
              <a:t> x["</a:t>
            </a:r>
            <a:r>
              <a:rPr lang="tr-TR" dirty="0">
                <a:solidFill>
                  <a:srgbClr val="FF0000"/>
                </a:solidFill>
              </a:rPr>
              <a:t>ad"]	 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&gt;</a:t>
            </a:r>
            <a:r>
              <a:rPr lang="tr-TR" dirty="0" smtClean="0">
                <a:solidFill>
                  <a:srgbClr val="FF0000"/>
                </a:solidFill>
              </a:rPr>
              <a:t> x[1] </a:t>
            </a:r>
            <a:r>
              <a:rPr lang="tr-TR" dirty="0">
                <a:solidFill>
                  <a:srgbClr val="FF0000"/>
                </a:solidFill>
              </a:rPr>
              <a:t>	</a:t>
            </a:r>
            <a:r>
              <a:rPr lang="tr-TR" dirty="0" smtClean="0">
                <a:solidFill>
                  <a:srgbClr val="FF0000"/>
                </a:solidFill>
              </a:rPr>
              <a:t>	&gt; x[-</a:t>
            </a:r>
            <a:r>
              <a:rPr lang="tr-TR" dirty="0">
                <a:solidFill>
                  <a:srgbClr val="FF0000"/>
                </a:solidFill>
              </a:rPr>
              <a:t>2:-3</a:t>
            </a:r>
            <a:r>
              <a:rPr lang="tr-TR" dirty="0" smtClean="0">
                <a:solidFill>
                  <a:srgbClr val="FF0000"/>
                </a:solidFill>
              </a:rPr>
              <a:t>]</a:t>
            </a:r>
            <a:endParaRPr lang="en-US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[1] "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ali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"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[1] "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ali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[1] "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ali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[1] "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ali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"</a:t>
            </a:r>
          </a:p>
          <a:p>
            <a:endParaRPr lang="tr-T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702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Data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Group a collection of related vectors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of the time, when data is loaded, </a:t>
            </a:r>
            <a:r>
              <a:rPr lang="en-US" dirty="0" smtClean="0"/>
              <a:t>it</a:t>
            </a:r>
            <a:r>
              <a:rPr lang="tr-TR" dirty="0" smtClean="0"/>
              <a:t> </a:t>
            </a:r>
            <a:r>
              <a:rPr lang="en-US" dirty="0" smtClean="0"/>
              <a:t>will </a:t>
            </a:r>
            <a:r>
              <a:rPr lang="en-US" dirty="0"/>
              <a:t>be organized in 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data frame</a:t>
            </a:r>
            <a:endParaRPr lang="tr-T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2"/>
            <a:r>
              <a:rPr lang="en-US" dirty="0" smtClean="0"/>
              <a:t>It </a:t>
            </a:r>
            <a:r>
              <a:rPr lang="en-US" dirty="0"/>
              <a:t>is a rectangular table with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rows</a:t>
            </a:r>
            <a:r>
              <a:rPr lang="en-US" dirty="0"/>
              <a:t> and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columns</a:t>
            </a:r>
            <a:r>
              <a:rPr lang="en-US" dirty="0"/>
              <a:t>; </a:t>
            </a:r>
            <a:endParaRPr lang="tr-TR" dirty="0" smtClean="0"/>
          </a:p>
          <a:p>
            <a:pPr lvl="3"/>
            <a:r>
              <a:rPr lang="en-US" dirty="0" smtClean="0"/>
              <a:t>data </a:t>
            </a:r>
            <a:r>
              <a:rPr lang="en-US" dirty="0"/>
              <a:t>within each column has the same type (e.g. number, text, logical), but different columns may have different types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r>
              <a:rPr lang="en-US" dirty="0"/>
              <a:t>&gt; a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tr-TR" dirty="0" smtClean="0"/>
              <a:t>  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localization </a:t>
            </a:r>
            <a:r>
              <a:rPr lang="en-US" dirty="0" err="1">
                <a:solidFill>
                  <a:schemeClr val="accent5">
                    <a:lumMod val="50000"/>
                  </a:schemeClr>
                </a:solidFill>
              </a:rPr>
              <a:t>tumorsize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XX348     proximal      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6.3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FALSE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XX234      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distal      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8.0 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TRUE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XX987     proximal     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   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10.0   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FALSE</a:t>
            </a:r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0088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Setting Up Data Sets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Load from a text file using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read.table()</a:t>
            </a:r>
          </a:p>
          <a:p>
            <a:pPr lvl="1"/>
            <a:r>
              <a:rPr lang="tr-TR" dirty="0" smtClean="0"/>
              <a:t>Parameters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header</a:t>
            </a:r>
            <a:r>
              <a:rPr lang="tr-TR" dirty="0"/>
              <a:t>,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sep</a:t>
            </a:r>
            <a:r>
              <a:rPr lang="tr-TR" dirty="0"/>
              <a:t>, and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na.strings</a:t>
            </a:r>
            <a:r>
              <a:rPr lang="tr-TR" dirty="0"/>
              <a:t> </a:t>
            </a:r>
            <a:r>
              <a:rPr lang="tr-TR" dirty="0" smtClean="0"/>
              <a:t>control useful </a:t>
            </a:r>
            <a:r>
              <a:rPr lang="tr-TR" dirty="0"/>
              <a:t>options</a:t>
            </a:r>
          </a:p>
          <a:p>
            <a:pPr lvl="1"/>
            <a:r>
              <a:rPr lang="tr-TR" dirty="0" smtClean="0"/>
              <a:t> 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read.csv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() </a:t>
            </a:r>
            <a:r>
              <a:rPr lang="tr-TR" dirty="0"/>
              <a:t>and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read.delim() </a:t>
            </a:r>
            <a:r>
              <a:rPr lang="tr-TR" dirty="0"/>
              <a:t>have useful </a:t>
            </a:r>
            <a:r>
              <a:rPr lang="tr-TR" dirty="0" smtClean="0"/>
              <a:t>defaults for </a:t>
            </a:r>
            <a:r>
              <a:rPr lang="tr-TR" dirty="0"/>
              <a:t>comma or tab delimited files</a:t>
            </a:r>
          </a:p>
          <a:p>
            <a:endParaRPr lang="tr-TR" dirty="0" smtClean="0"/>
          </a:p>
          <a:p>
            <a:r>
              <a:rPr lang="tr-TR" dirty="0" smtClean="0"/>
              <a:t>Create </a:t>
            </a:r>
            <a:r>
              <a:rPr lang="tr-TR" dirty="0"/>
              <a:t>from scratch using 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data.frame()</a:t>
            </a:r>
          </a:p>
          <a:p>
            <a:pPr lvl="1"/>
            <a:r>
              <a:rPr lang="tr-TR" dirty="0" smtClean="0"/>
              <a:t>Example</a:t>
            </a:r>
            <a:r>
              <a:rPr lang="tr-TR" dirty="0"/>
              <a:t>:</a:t>
            </a:r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data.frame(height=c(150,160), weight</a:t>
            </a:r>
            <a:r>
              <a:rPr lang="tr-TR" dirty="0">
                <a:solidFill>
                  <a:schemeClr val="accent5">
                    <a:lumMod val="50000"/>
                  </a:schemeClr>
                </a:solidFill>
              </a:rPr>
              <a:t>=(65,72))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8606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Blood Pressure Data Set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353176" cy="5399087"/>
          </a:xfrm>
        </p:spPr>
        <p:txBody>
          <a:bodyPr>
            <a:normAutofit/>
          </a:bodyPr>
          <a:lstStyle/>
          <a:p>
            <a:pPr marL="0" indent="0" defTabSz="762000">
              <a:buNone/>
            </a:pPr>
            <a:r>
              <a:rPr lang="tr-TR" sz="2400" dirty="0" smtClean="0"/>
              <a:t>HEIGHT	WEIGHT	WAIST	HIP	BPSYS	BPDIA</a:t>
            </a:r>
            <a:endParaRPr lang="tr-TR" sz="2400" dirty="0"/>
          </a:p>
          <a:p>
            <a:pPr marL="0" indent="0" defTabSz="762000">
              <a:buNone/>
            </a:pPr>
            <a:r>
              <a:rPr lang="tr-TR" sz="2400" dirty="0"/>
              <a:t>172 	         72 		87 	</a:t>
            </a:r>
            <a:r>
              <a:rPr lang="tr-TR" sz="2400" dirty="0"/>
              <a:t>	94 </a:t>
            </a:r>
            <a:r>
              <a:rPr lang="tr-TR" sz="2400" dirty="0"/>
              <a:t>1	27.5 	</a:t>
            </a:r>
            <a:r>
              <a:rPr lang="tr-TR" sz="2400" dirty="0"/>
              <a:t>	80</a:t>
            </a:r>
            <a:endParaRPr lang="tr-TR" sz="2400" dirty="0"/>
          </a:p>
          <a:p>
            <a:pPr marL="0" indent="0" defTabSz="762000">
              <a:buNone/>
            </a:pPr>
            <a:r>
              <a:rPr lang="tr-TR" sz="2400" dirty="0"/>
              <a:t>166 </a:t>
            </a:r>
            <a:r>
              <a:rPr lang="tr-TR" sz="2400" dirty="0" smtClean="0"/>
              <a:t>		91 		109 		107 	172.5 	100</a:t>
            </a:r>
            <a:endParaRPr lang="tr-TR" sz="2400" dirty="0"/>
          </a:p>
          <a:p>
            <a:pPr marL="0" indent="0" defTabSz="762000">
              <a:buNone/>
            </a:pPr>
            <a:r>
              <a:rPr lang="tr-TR" sz="2400" dirty="0"/>
              <a:t>174 </a:t>
            </a:r>
            <a:r>
              <a:rPr lang="tr-TR" sz="2400" dirty="0" smtClean="0"/>
              <a:t>		80 		95 		101 	123 		64</a:t>
            </a:r>
            <a:endParaRPr lang="tr-TR" sz="2400" dirty="0"/>
          </a:p>
          <a:p>
            <a:pPr marL="0" indent="0" defTabSz="762000">
              <a:buNone/>
            </a:pPr>
            <a:r>
              <a:rPr lang="tr-TR" sz="2400" dirty="0"/>
              <a:t>176 </a:t>
            </a:r>
            <a:r>
              <a:rPr lang="tr-TR" sz="2400" dirty="0" smtClean="0"/>
              <a:t>		79 		93 		100 	117 		76</a:t>
            </a:r>
            <a:endParaRPr lang="tr-TR" sz="2400" dirty="0"/>
          </a:p>
          <a:p>
            <a:pPr marL="0" indent="0" defTabSz="762000">
              <a:buNone/>
            </a:pPr>
            <a:r>
              <a:rPr lang="tr-TR" sz="2400" dirty="0"/>
              <a:t>166 </a:t>
            </a:r>
            <a:r>
              <a:rPr lang="tr-TR" sz="2400" dirty="0" smtClean="0"/>
              <a:t>		55 		70 		94 	100 		60</a:t>
            </a:r>
            <a:endParaRPr lang="tr-TR" sz="2400" dirty="0"/>
          </a:p>
          <a:p>
            <a:pPr marL="0" indent="0" defTabSz="762000">
              <a:buNone/>
            </a:pPr>
            <a:r>
              <a:rPr lang="tr-TR" sz="2400" dirty="0"/>
              <a:t>163 </a:t>
            </a:r>
            <a:r>
              <a:rPr lang="tr-TR" sz="2400" dirty="0" smtClean="0"/>
              <a:t>		76 		96 		99 	160 		87.5</a:t>
            </a:r>
            <a:endParaRPr lang="tr-TR" sz="2400" dirty="0"/>
          </a:p>
          <a:p>
            <a:pPr marL="0" indent="0" defTabSz="762000">
              <a:buNone/>
            </a:pPr>
            <a:r>
              <a:rPr lang="tr-TR" sz="2400" dirty="0"/>
              <a:t>...</a:t>
            </a:r>
          </a:p>
          <a:p>
            <a:r>
              <a:rPr lang="tr-TR" dirty="0"/>
              <a:t>Read into R using:</a:t>
            </a:r>
          </a:p>
          <a:p>
            <a:pPr marL="914400" lvl="2" indent="0">
              <a:buNone/>
            </a:pPr>
            <a:r>
              <a:rPr lang="tr-TR" sz="2600" dirty="0">
                <a:solidFill>
                  <a:schemeClr val="accent5">
                    <a:lumMod val="50000"/>
                  </a:schemeClr>
                </a:solidFill>
              </a:rPr>
              <a:t>bp </a:t>
            </a: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&lt;- read.table</a:t>
            </a:r>
            <a:r>
              <a:rPr lang="tr-TR" sz="2600" dirty="0">
                <a:solidFill>
                  <a:schemeClr val="accent5">
                    <a:lumMod val="50000"/>
                  </a:schemeClr>
                </a:solidFill>
              </a:rPr>
              <a:t>(“bp.txt</a:t>
            </a: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”, header=T, na.strings=c</a:t>
            </a:r>
            <a:r>
              <a:rPr lang="tr-TR" sz="2600" dirty="0">
                <a:solidFill>
                  <a:schemeClr val="accent5">
                    <a:lumMod val="50000"/>
                  </a:schemeClr>
                </a:solidFill>
              </a:rPr>
              <a:t>(“x”))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8008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Accessing Data Frames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ways to retrieve columns</a:t>
            </a:r>
            <a:r>
              <a:rPr lang="en-US" dirty="0" smtClean="0"/>
              <a:t>…</a:t>
            </a:r>
            <a:endParaRPr lang="tr-TR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following all retrieve </a:t>
            </a:r>
            <a:r>
              <a:rPr lang="en-US" dirty="0">
                <a:solidFill>
                  <a:srgbClr val="CC3300"/>
                </a:solidFill>
              </a:rPr>
              <a:t>weight data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tr-TR" dirty="0" smtClean="0"/>
              <a:t>&gt; </a:t>
            </a:r>
            <a:r>
              <a:rPr lang="en-US" dirty="0" err="1" smtClean="0"/>
              <a:t>bp</a:t>
            </a:r>
            <a:r>
              <a:rPr lang="en-US" dirty="0"/>
              <a:t>[“WEIGHT”]</a:t>
            </a:r>
          </a:p>
          <a:p>
            <a:pPr marL="457200" lvl="1" indent="0">
              <a:buNone/>
            </a:pPr>
            <a:r>
              <a:rPr lang="tr-TR" dirty="0"/>
              <a:t>&gt; </a:t>
            </a:r>
            <a:r>
              <a:rPr lang="en-US" dirty="0" err="1" smtClean="0"/>
              <a:t>bp</a:t>
            </a:r>
            <a:r>
              <a:rPr lang="en-US" dirty="0"/>
              <a:t>[,2]</a:t>
            </a:r>
          </a:p>
          <a:p>
            <a:pPr marL="457200" lvl="1" indent="0">
              <a:buNone/>
            </a:pPr>
            <a:r>
              <a:rPr lang="tr-TR" dirty="0"/>
              <a:t>&gt; </a:t>
            </a:r>
            <a:r>
              <a:rPr lang="en-US" dirty="0" err="1" smtClean="0"/>
              <a:t>bp$WEIGHT</a:t>
            </a:r>
            <a:endParaRPr lang="tr-TR" dirty="0" smtClean="0"/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following excludes </a:t>
            </a:r>
            <a:r>
              <a:rPr lang="en-US" dirty="0">
                <a:solidFill>
                  <a:srgbClr val="CC3300"/>
                </a:solidFill>
              </a:rPr>
              <a:t>weight data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tr-TR" dirty="0"/>
              <a:t>&gt; </a:t>
            </a:r>
            <a:r>
              <a:rPr lang="en-US" dirty="0" err="1" smtClean="0"/>
              <a:t>bp</a:t>
            </a:r>
            <a:r>
              <a:rPr lang="en-US" dirty="0"/>
              <a:t>[,-2]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7541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character string can contain arbitrary text. </a:t>
            </a:r>
            <a:endParaRPr lang="tr-TR" dirty="0" smtClean="0"/>
          </a:p>
          <a:p>
            <a:r>
              <a:rPr lang="en-US" dirty="0" smtClean="0"/>
              <a:t>Sometimes </a:t>
            </a:r>
            <a:r>
              <a:rPr lang="en-US" dirty="0"/>
              <a:t>it is useful to use a limited vocabulary, with a small number of allowed words. </a:t>
            </a:r>
            <a:endParaRPr lang="tr-TR" dirty="0" smtClean="0"/>
          </a:p>
          <a:p>
            <a:r>
              <a:rPr lang="en-US" dirty="0" smtClean="0"/>
              <a:t>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factor</a:t>
            </a:r>
            <a:r>
              <a:rPr lang="en-US" dirty="0"/>
              <a:t> is a variable that can only take such a limited number of values, which are called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levels</a:t>
            </a:r>
            <a:r>
              <a:rPr lang="en-US" dirty="0"/>
              <a:t>. </a:t>
            </a:r>
            <a:endParaRPr lang="tr-TR" dirty="0" smtClean="0"/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600" dirty="0" smtClean="0"/>
              <a:t>&gt; a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1] 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Kolon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Rektum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                   </a:t>
            </a: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                     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[4] 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tr-TR" sz="26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                   </a:t>
            </a: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Retroperitoneal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[7] 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               </a:t>
            </a: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retrogastral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r>
              <a:rPr lang="tr-TR" sz="26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600" dirty="0" err="1" smtClean="0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           </a:t>
            </a:r>
            <a:endParaRPr lang="en-US" sz="26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Levels:  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Kolon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Rektum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)  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   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600" dirty="0" err="1">
                <a:solidFill>
                  <a:schemeClr val="accent5">
                    <a:lumMod val="50000"/>
                  </a:schemeClr>
                </a:solidFill>
              </a:rPr>
              <a:t>retrogastral</a:t>
            </a:r>
            <a:r>
              <a:rPr lang="en-US" sz="2600" dirty="0">
                <a:solidFill>
                  <a:schemeClr val="accent5">
                    <a:lumMod val="50000"/>
                  </a:schemeClr>
                </a:solidFill>
              </a:rPr>
              <a:t>) Retroperitoneal</a:t>
            </a:r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05896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/>
              <a:t>&gt; class(a)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[1] "factor"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/>
              <a:t>&gt; </a:t>
            </a:r>
            <a:r>
              <a:rPr lang="en-US" sz="2400" dirty="0" err="1"/>
              <a:t>as.character</a:t>
            </a:r>
            <a:r>
              <a:rPr lang="en-US" sz="2400" dirty="0"/>
              <a:t>(a)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[1] 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Kolon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Rektum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)"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"               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"                     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[4] 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"          </a:t>
            </a:r>
            <a:r>
              <a:rPr lang="tr-TR" sz="2400" dirty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"               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Retroperitoneal"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[7] 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"           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retrogastral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)"</a:t>
            </a:r>
            <a:r>
              <a:rPr lang="tr-TR" sz="2400" dirty="0" smtClean="0">
                <a:solidFill>
                  <a:schemeClr val="accent5">
                    <a:lumMod val="50000"/>
                  </a:schemeClr>
                </a:solidFill>
              </a:rPr>
              <a:t>	   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"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Magen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"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/>
              <a:t>&gt; </a:t>
            </a:r>
            <a:r>
              <a:rPr lang="en-US" sz="2400" dirty="0" err="1"/>
              <a:t>as.integer</a:t>
            </a:r>
            <a:r>
              <a:rPr lang="en-US" sz="2400" dirty="0"/>
              <a:t>(a)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[1] 1 2 2 2 2 4 2 3 2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/>
              <a:t>&gt; </a:t>
            </a:r>
            <a:r>
              <a:rPr lang="en-US" sz="2400" dirty="0" err="1"/>
              <a:t>as.integer</a:t>
            </a:r>
            <a:r>
              <a:rPr lang="en-US" sz="2400" dirty="0"/>
              <a:t>(</a:t>
            </a:r>
            <a:r>
              <a:rPr lang="en-US" sz="2400" dirty="0" err="1"/>
              <a:t>as.character</a:t>
            </a:r>
            <a:r>
              <a:rPr lang="en-US" sz="2400" dirty="0"/>
              <a:t>(a))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[1] NA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NA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Warning message: </a:t>
            </a:r>
          </a:p>
          <a:p>
            <a:pPr marL="0" lvl="1" indent="0">
              <a:buNone/>
              <a:tabLst>
                <a:tab pos="355600" algn="l"/>
              </a:tabLst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NAs introduced by coercion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1383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Subsetting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Individual elements of a vector, matrix, array or data frame are accessed with </a:t>
            </a:r>
            <a:r>
              <a:rPr lang="tr-TR" dirty="0" smtClean="0"/>
              <a:t>"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[ ]</a:t>
            </a:r>
            <a:r>
              <a:rPr lang="tr-TR" dirty="0" smtClean="0"/>
              <a:t>"</a:t>
            </a:r>
            <a:r>
              <a:rPr lang="en-US" dirty="0" smtClean="0"/>
              <a:t> </a:t>
            </a:r>
            <a:r>
              <a:rPr lang="en-US" dirty="0"/>
              <a:t>by specifying their index, or their name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localisation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tumorsize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XX348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6.3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XX234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distal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8.0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XX987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10.0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a[3, 2]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[1]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a["XX987", "</a:t>
            </a:r>
            <a:r>
              <a:rPr lang="en-US" dirty="0" err="1">
                <a:solidFill>
                  <a:srgbClr val="FF0000"/>
                </a:solidFill>
              </a:rPr>
              <a:t>tumorsize</a:t>
            </a:r>
            <a:r>
              <a:rPr lang="en-US" dirty="0">
                <a:solidFill>
                  <a:srgbClr val="FF0000"/>
                </a:solidFill>
              </a:rPr>
              <a:t>"]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[1] 10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a["XX987",]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localisation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tumorsize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XX987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 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29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115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The R Project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Environment for statistical </a:t>
            </a:r>
            <a:r>
              <a:rPr lang="en-US" dirty="0" smtClean="0"/>
              <a:t>computing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graphics</a:t>
            </a:r>
          </a:p>
          <a:p>
            <a:pPr marL="342900" lvl="1" indent="-342900">
              <a:buChar char="•"/>
            </a:pPr>
            <a:endParaRPr lang="tr-TR" sz="3200" dirty="0" smtClean="0">
              <a:solidFill>
                <a:schemeClr val="tx1"/>
              </a:solidFill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sz="3200" dirty="0" smtClean="0">
                <a:solidFill>
                  <a:schemeClr val="tx1"/>
                </a:solidFill>
                <a:ea typeface="+mn-ea"/>
                <a:cs typeface="+mn-cs"/>
              </a:rPr>
              <a:t>Free </a:t>
            </a:r>
            <a:r>
              <a:rPr lang="en-US" sz="3200" dirty="0">
                <a:solidFill>
                  <a:schemeClr val="tx1"/>
                </a:solidFill>
                <a:ea typeface="+mn-ea"/>
                <a:cs typeface="+mn-cs"/>
              </a:rPr>
              <a:t>software</a:t>
            </a:r>
          </a:p>
          <a:p>
            <a:endParaRPr lang="tr-TR" dirty="0" smtClean="0"/>
          </a:p>
          <a:p>
            <a:r>
              <a:rPr lang="en-US" dirty="0" smtClean="0"/>
              <a:t>Associated </a:t>
            </a:r>
            <a:r>
              <a:rPr lang="en-US" dirty="0"/>
              <a:t>with simple </a:t>
            </a:r>
            <a:r>
              <a:rPr lang="en-US" dirty="0" smtClean="0"/>
              <a:t>programming</a:t>
            </a:r>
            <a:r>
              <a:rPr lang="tr-TR" dirty="0" smtClean="0"/>
              <a:t>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S and S-plus</a:t>
            </a:r>
          </a:p>
          <a:p>
            <a:pPr lvl="1"/>
            <a:r>
              <a:rPr lang="en-US" dirty="0" smtClean="0"/>
              <a:t>www.r-project.org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1413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Subsetting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localisation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tumorsize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XX348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6.3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XX234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distal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8.0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XX987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10.0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  <a:p>
            <a:r>
              <a:rPr lang="en-US" sz="4000" dirty="0"/>
              <a:t>subset rows by a vector of indices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>
                <a:solidFill>
                  <a:srgbClr val="FF0000"/>
                </a:solidFill>
              </a:rPr>
              <a:t>a[c(1,3),]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localisation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tumorsize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XX348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6.3 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XX987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10.0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sz="4000" dirty="0"/>
              <a:t>subset rows by a logical </a:t>
            </a:r>
            <a:r>
              <a:rPr lang="en-US" sz="4000" dirty="0"/>
              <a:t>vector</a:t>
            </a:r>
            <a:endParaRPr lang="en-US" sz="40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a[c(T,F,T),]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localisation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tumorsize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XX348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6.3 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XX987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10.0 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0483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Subsetting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>
                <a:solidFill>
                  <a:srgbClr val="FF0000"/>
                </a:solidFill>
              </a:rPr>
              <a:t>a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localisation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tumorsize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XX348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6.3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XX234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distal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8.0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XX987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10.0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</a:p>
          <a:p>
            <a:r>
              <a:rPr lang="en-US" sz="4000" dirty="0"/>
              <a:t>subset a </a:t>
            </a:r>
            <a:r>
              <a:rPr lang="en-US" sz="4000" dirty="0"/>
              <a:t>column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a$localisation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[1] "proximal"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"distal"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"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proximal"</a:t>
            </a:r>
          </a:p>
          <a:p>
            <a:r>
              <a:rPr lang="en-US" sz="4000" dirty="0"/>
              <a:t>comparison resulting in logical vector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 </a:t>
            </a:r>
            <a:r>
              <a:rPr lang="en-US" dirty="0" err="1">
                <a:solidFill>
                  <a:srgbClr val="FF0000"/>
                </a:solidFill>
              </a:rPr>
              <a:t>a$localisation</a:t>
            </a:r>
            <a:r>
              <a:rPr lang="en-US" dirty="0">
                <a:solidFill>
                  <a:srgbClr val="FF0000"/>
                </a:solidFill>
              </a:rPr>
              <a:t>=="proximal"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[1]  TRUE FALSE  TRUE</a:t>
            </a:r>
          </a:p>
          <a:p>
            <a:r>
              <a:rPr lang="en-US" sz="4000" dirty="0"/>
              <a:t>subset the selected </a:t>
            </a:r>
            <a:r>
              <a:rPr lang="en-US" sz="4000" dirty="0"/>
              <a:t>rows</a:t>
            </a:r>
            <a:endParaRPr lang="en-US" sz="4000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a[ </a:t>
            </a:r>
            <a:r>
              <a:rPr lang="en-US" dirty="0" err="1">
                <a:solidFill>
                  <a:srgbClr val="FF0000"/>
                </a:solidFill>
              </a:rPr>
              <a:t>a$localisation</a:t>
            </a:r>
            <a:r>
              <a:rPr lang="en-US" dirty="0">
                <a:solidFill>
                  <a:srgbClr val="FF0000"/>
                </a:solidFill>
              </a:rPr>
              <a:t>=="proximal", ]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localisation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tumorsize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progress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XX348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6.3 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XX987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proximal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10.0       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0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811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Forms of Data in 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Variables are created as needed</a:t>
            </a:r>
          </a:p>
          <a:p>
            <a:endParaRPr lang="tr-TR" dirty="0" smtClean="0"/>
          </a:p>
          <a:p>
            <a:r>
              <a:rPr lang="en-US" dirty="0" smtClean="0"/>
              <a:t>Numeric </a:t>
            </a:r>
            <a:r>
              <a:rPr lang="en-US" dirty="0"/>
              <a:t>values</a:t>
            </a:r>
          </a:p>
          <a:p>
            <a:r>
              <a:rPr lang="en-US" dirty="0" smtClean="0"/>
              <a:t>Vectors</a:t>
            </a:r>
            <a:endParaRPr lang="en-US" dirty="0"/>
          </a:p>
          <a:p>
            <a:r>
              <a:rPr lang="en-US" dirty="0" smtClean="0"/>
              <a:t>Data </a:t>
            </a:r>
            <a:r>
              <a:rPr lang="en-US" dirty="0"/>
              <a:t>Frames</a:t>
            </a:r>
          </a:p>
          <a:p>
            <a:r>
              <a:rPr lang="en-US" dirty="0" smtClean="0"/>
              <a:t>Lists</a:t>
            </a:r>
            <a:endParaRPr lang="en-US" dirty="0"/>
          </a:p>
          <a:p>
            <a:endParaRPr lang="tr-TR" dirty="0" smtClean="0"/>
          </a:p>
          <a:p>
            <a:r>
              <a:rPr lang="en-US" dirty="0" smtClean="0"/>
              <a:t>Used </a:t>
            </a:r>
            <a:r>
              <a:rPr lang="en-US" dirty="0"/>
              <a:t>some simple functions:</a:t>
            </a:r>
          </a:p>
          <a:p>
            <a:pPr lvl="1"/>
            <a:r>
              <a:rPr lang="en-US" dirty="0" smtClean="0"/>
              <a:t>c</a:t>
            </a:r>
            <a:r>
              <a:rPr lang="en-US" dirty="0"/>
              <a:t>(), seq(), </a:t>
            </a:r>
            <a:r>
              <a:rPr lang="en-US" dirty="0" err="1"/>
              <a:t>read.table</a:t>
            </a:r>
            <a:r>
              <a:rPr lang="en-US" dirty="0"/>
              <a:t>(), …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47426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Programming Constructs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Grouped Expressions</a:t>
            </a:r>
          </a:p>
          <a:p>
            <a:r>
              <a:rPr lang="en-US" dirty="0" smtClean="0"/>
              <a:t>Control </a:t>
            </a:r>
            <a:r>
              <a:rPr lang="en-US" dirty="0"/>
              <a:t>statements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… else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…</a:t>
            </a:r>
            <a:endParaRPr lang="tr-TR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en-US" dirty="0"/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/>
              <a:t>loops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repeat</a:t>
            </a:r>
            <a:r>
              <a:rPr lang="en-US" dirty="0" smtClean="0"/>
              <a:t> </a:t>
            </a:r>
            <a:r>
              <a:rPr lang="en-US" dirty="0"/>
              <a:t>loops</a:t>
            </a:r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while</a:t>
            </a:r>
            <a:r>
              <a:rPr lang="en-US" dirty="0" smtClean="0"/>
              <a:t> loops</a:t>
            </a:r>
            <a:endParaRPr lang="tr-TR" dirty="0" smtClean="0"/>
          </a:p>
          <a:p>
            <a:endParaRPr lang="en-US" dirty="0"/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next</a:t>
            </a:r>
            <a:r>
              <a:rPr lang="en-US" dirty="0"/>
              <a:t>,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break</a:t>
            </a:r>
            <a:r>
              <a:rPr lang="en-US" dirty="0"/>
              <a:t> statements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801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Grouped Expressions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{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expr_1; expr_2; … }</a:t>
            </a:r>
          </a:p>
          <a:p>
            <a:endParaRPr lang="tr-TR" dirty="0" smtClean="0"/>
          </a:p>
          <a:p>
            <a:r>
              <a:rPr lang="en-US" dirty="0" smtClean="0"/>
              <a:t>Valid </a:t>
            </a:r>
            <a:r>
              <a:rPr lang="en-US" dirty="0"/>
              <a:t>wherever single expression could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used</a:t>
            </a:r>
            <a:endParaRPr lang="en-US" dirty="0"/>
          </a:p>
          <a:p>
            <a:endParaRPr lang="tr-TR" dirty="0" smtClean="0"/>
          </a:p>
          <a:p>
            <a:r>
              <a:rPr lang="en-US" dirty="0" smtClean="0"/>
              <a:t>Return </a:t>
            </a:r>
            <a:r>
              <a:rPr lang="en-US" dirty="0"/>
              <a:t>the result of last expression evaluated</a:t>
            </a:r>
          </a:p>
          <a:p>
            <a:endParaRPr lang="tr-TR" dirty="0" smtClean="0"/>
          </a:p>
          <a:p>
            <a:r>
              <a:rPr lang="en-US" dirty="0" smtClean="0"/>
              <a:t>Relatively </a:t>
            </a:r>
            <a:r>
              <a:rPr lang="en-US" dirty="0"/>
              <a:t>similar to compound statements in C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82967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Branching (if </a:t>
            </a:r>
            <a:r>
              <a:rPr lang="tr-TR" dirty="0"/>
              <a:t>… else </a:t>
            </a:r>
            <a:r>
              <a:rPr lang="tr-TR" dirty="0" smtClean="0"/>
              <a:t>…)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expr_1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) </a:t>
            </a:r>
            <a:r>
              <a:rPr lang="en-US" dirty="0">
                <a:solidFill>
                  <a:srgbClr val="FF0000"/>
                </a:solidFill>
              </a:rPr>
              <a:t>expr_2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else </a:t>
            </a:r>
            <a:r>
              <a:rPr lang="en-US" dirty="0" smtClean="0">
                <a:solidFill>
                  <a:srgbClr val="FF0000"/>
                </a:solidFill>
              </a:rPr>
              <a:t>expr_3</a:t>
            </a:r>
            <a:endParaRPr lang="tr-TR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</a:t>
            </a:r>
            <a:r>
              <a:rPr lang="en-US" dirty="0"/>
              <a:t>first expression should return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single </a:t>
            </a:r>
            <a:r>
              <a:rPr lang="en-US" dirty="0"/>
              <a:t>logical value</a:t>
            </a:r>
          </a:p>
          <a:p>
            <a:pPr lvl="1"/>
            <a:r>
              <a:rPr lang="en-US" dirty="0" smtClean="0"/>
              <a:t>Operators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&amp;&amp;</a:t>
            </a:r>
            <a:r>
              <a:rPr lang="en-US" dirty="0"/>
              <a:t> or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|| </a:t>
            </a:r>
            <a:r>
              <a:rPr lang="en-US" dirty="0"/>
              <a:t>may be </a:t>
            </a:r>
            <a:r>
              <a:rPr lang="en-US" dirty="0" smtClean="0"/>
              <a:t>used</a:t>
            </a:r>
            <a:endParaRPr lang="tr-TR" dirty="0" smtClean="0"/>
          </a:p>
          <a:p>
            <a:r>
              <a:rPr lang="en-US" dirty="0" smtClean="0"/>
              <a:t>Conditional </a:t>
            </a:r>
            <a:r>
              <a:rPr lang="en-US" dirty="0"/>
              <a:t>execution of </a:t>
            </a:r>
            <a:r>
              <a:rPr lang="en-US" dirty="0" smtClean="0"/>
              <a:t>code</a:t>
            </a:r>
            <a:endParaRPr lang="tr-TR" dirty="0" smtClean="0"/>
          </a:p>
          <a:p>
            <a:pPr marL="914400" lvl="2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if </a:t>
            </a:r>
            <a:r>
              <a:rPr lang="en-US" dirty="0"/>
              <a:t>(logical expression) </a:t>
            </a:r>
            <a:endParaRPr lang="tr-TR" dirty="0" smtClean="0"/>
          </a:p>
          <a:p>
            <a:pPr marL="914400" lvl="2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914400" lvl="2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statements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} </a:t>
            </a:r>
            <a:endParaRPr lang="tr-TR" dirty="0" smtClean="0"/>
          </a:p>
          <a:p>
            <a:pPr marL="914400" lvl="2" indent="0">
              <a:buNone/>
            </a:pP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else</a:t>
            </a:r>
            <a:r>
              <a:rPr lang="en-US" dirty="0" smtClean="0"/>
              <a:t> </a:t>
            </a:r>
            <a:endParaRPr lang="tr-TR" dirty="0" smtClean="0"/>
          </a:p>
          <a:p>
            <a:pPr marL="914400" lvl="2" indent="0">
              <a:buNone/>
            </a:pPr>
            <a:r>
              <a:rPr lang="en-US" dirty="0" smtClean="0"/>
              <a:t>{</a:t>
            </a:r>
            <a:endParaRPr lang="en-US" dirty="0"/>
          </a:p>
          <a:p>
            <a:pPr marL="914400" lvl="2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alternative </a:t>
            </a:r>
            <a:r>
              <a:rPr lang="en-US" dirty="0"/>
              <a:t>statements</a:t>
            </a:r>
          </a:p>
          <a:p>
            <a:pPr marL="914400" lvl="2" indent="0">
              <a:buNone/>
            </a:pPr>
            <a:r>
              <a:rPr lang="en-US" dirty="0"/>
              <a:t>}</a:t>
            </a:r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else</a:t>
            </a:r>
            <a:r>
              <a:rPr lang="en-US" dirty="0"/>
              <a:t> </a:t>
            </a:r>
            <a:r>
              <a:rPr lang="en-US" dirty="0">
                <a:solidFill>
                  <a:srgbClr val="996633"/>
                </a:solidFill>
              </a:rPr>
              <a:t>branch is optional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2571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if … else …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# Standardize observation i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if (</a:t>
            </a:r>
            <a:r>
              <a:rPr lang="tr-TR" dirty="0" smtClean="0"/>
              <a:t>sx[i</a:t>
            </a:r>
            <a:r>
              <a:rPr lang="tr-TR" dirty="0"/>
              <a:t>] == </a:t>
            </a:r>
            <a:r>
              <a:rPr lang="tr-TR" dirty="0" smtClean="0"/>
              <a:t>"male"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defTabSz="35560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{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defTabSz="355600">
              <a:buNone/>
            </a:pPr>
            <a:r>
              <a:rPr lang="tr-TR" dirty="0" smtClean="0"/>
              <a:t>	z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tr-TR" dirty="0" smtClean="0"/>
              <a:t>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&lt;-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dirty="0" smtClean="0"/>
              <a:t>obsrvd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tr-TR" dirty="0" smtClean="0"/>
              <a:t>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tr-TR" dirty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tr-TR" dirty="0" smtClean="0"/>
              <a:t>males.mean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tr-TR" dirty="0"/>
              <a:t> males.sd;</a:t>
            </a:r>
          </a:p>
          <a:p>
            <a:pPr marL="0" indent="0" defTabSz="35560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}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else</a:t>
            </a:r>
          </a:p>
          <a:p>
            <a:pPr marL="0" indent="0"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{</a:t>
            </a:r>
          </a:p>
          <a:p>
            <a:pPr marL="0" indent="0" defTabSz="222250">
              <a:buNone/>
              <a:tabLst>
                <a:tab pos="355600" algn="l"/>
              </a:tabLst>
            </a:pPr>
            <a:r>
              <a:rPr lang="tr-TR" dirty="0" smtClean="0"/>
              <a:t>	z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tr-TR" dirty="0" smtClean="0"/>
              <a:t>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&lt;-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dirty="0" smtClean="0"/>
              <a:t>obsrvd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tr-TR" dirty="0" smtClean="0"/>
              <a:t>i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tr-TR" dirty="0" smtClean="0"/>
              <a:t>females.mean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tr-TR" dirty="0"/>
              <a:t>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tr-TR" dirty="0"/>
              <a:t> </a:t>
            </a:r>
            <a:r>
              <a:rPr lang="tr-TR" dirty="0" smtClean="0"/>
              <a:t>females.sd</a:t>
            </a:r>
            <a:r>
              <a:rPr lang="tr-TR" dirty="0"/>
              <a:t>;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2907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Loops (for)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same or similar tasks need to be performed multiple times; for all elements of a list; for all columns of an array; etc</a:t>
            </a:r>
            <a:r>
              <a:rPr lang="en-US" dirty="0" smtClean="0"/>
              <a:t>.</a:t>
            </a:r>
            <a:endParaRPr lang="tr-TR" dirty="0" smtClean="0"/>
          </a:p>
          <a:p>
            <a:endParaRPr lang="en-US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name</a:t>
            </a:r>
            <a:r>
              <a:rPr lang="en-US" dirty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expr_1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expr_2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tr-TR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</a:t>
            </a:r>
            <a:r>
              <a:rPr lang="en-US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ame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/>
              <a:t>is the loop </a:t>
            </a:r>
            <a:r>
              <a:rPr lang="en-US" dirty="0" smtClean="0"/>
              <a:t>variable</a:t>
            </a:r>
            <a:endParaRPr lang="tr-TR" dirty="0" smtClean="0"/>
          </a:p>
          <a:p>
            <a:pPr lvl="1"/>
            <a:r>
              <a:rPr lang="en-US" dirty="0" smtClean="0"/>
              <a:t>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expr_1</a:t>
            </a:r>
            <a:r>
              <a:rPr lang="en-US" dirty="0"/>
              <a:t> is often a sequence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e.g. 1:20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e.g. seq(1, 20, by = 2)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2026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for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 Sample M random pairings in a set of N objects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for (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n-US" dirty="0">
                <a:solidFill>
                  <a:srgbClr val="FF0000"/>
                </a:solidFill>
              </a:rPr>
              <a:t>1:M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{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/>
              <a:t># </a:t>
            </a:r>
            <a:r>
              <a:rPr lang="en-US" dirty="0"/>
              <a:t>As shown, the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sample</a:t>
            </a:r>
            <a:r>
              <a:rPr lang="en-US" dirty="0"/>
              <a:t> function returns a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single</a:t>
            </a:r>
            <a:endParaRPr lang="en-US" dirty="0"/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 smtClean="0"/>
              <a:t># </a:t>
            </a:r>
            <a:r>
              <a:rPr lang="en-US" dirty="0"/>
              <a:t>element in the interval 1:N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= sample(N, 1)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q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= sample(N, 1)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/>
              <a:t># </a:t>
            </a:r>
            <a:r>
              <a:rPr lang="en-US" dirty="0"/>
              <a:t>Additional processing as needed…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ProcessPair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(p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, q);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}</a:t>
            </a:r>
            <a:endParaRPr lang="tr-T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7408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repeat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repeat</a:t>
            </a:r>
            <a:r>
              <a:rPr lang="en-US" dirty="0" smtClean="0"/>
              <a:t> </a:t>
            </a:r>
            <a:r>
              <a:rPr lang="en-US" dirty="0" err="1">
                <a:solidFill>
                  <a:srgbClr val="FF0000"/>
                </a:solidFill>
              </a:rPr>
              <a:t>expr</a:t>
            </a:r>
            <a:endParaRPr lang="en-US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en-US" dirty="0" smtClean="0"/>
              <a:t>Continually </a:t>
            </a:r>
            <a:r>
              <a:rPr lang="en-US" dirty="0"/>
              <a:t>evaluate expression</a:t>
            </a:r>
          </a:p>
          <a:p>
            <a:endParaRPr lang="tr-TR" dirty="0" smtClean="0"/>
          </a:p>
          <a:p>
            <a:r>
              <a:rPr lang="en-US" dirty="0" smtClean="0"/>
              <a:t>Loop </a:t>
            </a:r>
            <a:r>
              <a:rPr lang="en-US" dirty="0"/>
              <a:t>must be terminated with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break</a:t>
            </a:r>
            <a:r>
              <a:rPr lang="tr-TR" dirty="0" smtClean="0"/>
              <a:t> </a:t>
            </a:r>
            <a:r>
              <a:rPr lang="en-US" dirty="0" smtClean="0"/>
              <a:t>statement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39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24882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R, S and S-plus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280400" cy="5255790"/>
          </a:xfrm>
        </p:spPr>
        <p:txBody>
          <a:bodyPr/>
          <a:lstStyle/>
          <a:p>
            <a:r>
              <a:rPr lang="tr-TR" dirty="0" smtClean="0"/>
              <a:t>S is </a:t>
            </a:r>
            <a:r>
              <a:rPr lang="tr-TR" dirty="0"/>
              <a:t>an interactive environment for data analysis developed at Bell Laboratories since 1976</a:t>
            </a:r>
          </a:p>
          <a:p>
            <a:pPr lvl="1"/>
            <a:r>
              <a:rPr lang="tr-TR" dirty="0"/>
              <a:t>1988 - S2: RA Becker, JM Chambers, A Wilks </a:t>
            </a:r>
          </a:p>
          <a:p>
            <a:pPr lvl="1"/>
            <a:r>
              <a:rPr lang="tr-TR" dirty="0"/>
              <a:t>1992 - S3: JM Chambers, TJ Hastie</a:t>
            </a:r>
          </a:p>
          <a:p>
            <a:pPr lvl="1"/>
            <a:r>
              <a:rPr lang="tr-TR" dirty="0"/>
              <a:t>1998 - S4: JM Chambers</a:t>
            </a:r>
          </a:p>
          <a:p>
            <a:r>
              <a:rPr lang="tr-TR" dirty="0"/>
              <a:t>Exclusively licensed by AT&amp;T/Lucent to Insightful Corporation, Seattle WA. </a:t>
            </a:r>
            <a:endParaRPr lang="tr-TR" dirty="0" smtClean="0"/>
          </a:p>
          <a:p>
            <a:pPr lvl="1"/>
            <a:r>
              <a:rPr lang="tr-TR" dirty="0" smtClean="0"/>
              <a:t>Product name is </a:t>
            </a:r>
            <a:r>
              <a:rPr lang="tr-TR" dirty="0"/>
              <a:t>“S-plus”.</a:t>
            </a:r>
          </a:p>
          <a:p>
            <a:r>
              <a:rPr lang="tr-TR" dirty="0"/>
              <a:t>Implementation languages C, Fortran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2435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repeat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 Sample with replacement from a set of N objects</a:t>
            </a:r>
          </a:p>
          <a:p>
            <a:pPr marL="0" indent="0">
              <a:buNone/>
            </a:pPr>
            <a:r>
              <a:rPr lang="en-US" dirty="0"/>
              <a:t># until the number 615 is sampled twice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 &lt;- matches &lt;- 0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repeat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{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Keep track of total connections sampled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&lt;- M + 1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Sample a new connection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= sample(N, 1)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Increment matches whenever we sample 615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if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(p == 615)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matches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&lt;- matches + 1;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Stop after 2 matches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if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(matches == 2)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break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}</a:t>
            </a:r>
            <a:endParaRPr lang="tr-T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0782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while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>
                <a:solidFill>
                  <a:srgbClr val="FF0000"/>
                </a:solidFill>
              </a:rPr>
              <a:t>expr_1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dirty="0" smtClean="0">
                <a:solidFill>
                  <a:srgbClr val="FF0000"/>
                </a:solidFill>
              </a:rPr>
              <a:t>expr_2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While</a:t>
            </a:r>
            <a:r>
              <a:rPr lang="en-US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expr_1</a:t>
            </a:r>
            <a:r>
              <a:rPr lang="en-US" dirty="0"/>
              <a:t> is false, </a:t>
            </a:r>
            <a:r>
              <a:rPr lang="en-US" dirty="0" smtClean="0"/>
              <a:t>repeatedly</a:t>
            </a:r>
            <a:r>
              <a:rPr lang="tr-TR" dirty="0" smtClean="0"/>
              <a:t> </a:t>
            </a:r>
            <a:r>
              <a:rPr lang="en-US" dirty="0" smtClean="0"/>
              <a:t>evaluate </a:t>
            </a:r>
            <a:r>
              <a:rPr lang="en-US" dirty="0" smtClean="0">
                <a:solidFill>
                  <a:srgbClr val="FF0000"/>
                </a:solidFill>
              </a:rPr>
              <a:t>expr_2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break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next</a:t>
            </a:r>
            <a:r>
              <a:rPr lang="en-US" dirty="0"/>
              <a:t> statements can </a:t>
            </a:r>
            <a:r>
              <a:rPr lang="en-US" dirty="0" smtClean="0"/>
              <a:t>be</a:t>
            </a:r>
            <a:r>
              <a:rPr lang="tr-TR" dirty="0" smtClean="0"/>
              <a:t> </a:t>
            </a:r>
            <a:r>
              <a:rPr lang="en-US" dirty="0" smtClean="0"/>
              <a:t>used </a:t>
            </a:r>
            <a:r>
              <a:rPr lang="en-US" dirty="0"/>
              <a:t>within the loop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79537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while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 Sample with replacement from a set of N objects</a:t>
            </a:r>
          </a:p>
          <a:p>
            <a:pPr marL="0" indent="0">
              <a:buNone/>
            </a:pPr>
            <a:r>
              <a:rPr lang="en-US" dirty="0"/>
              <a:t># until 615 and 815 are sampled consecutively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match &lt;- false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while (</a:t>
            </a:r>
            <a:r>
              <a:rPr lang="en-US" dirty="0">
                <a:solidFill>
                  <a:srgbClr val="FF0000"/>
                </a:solidFill>
              </a:rPr>
              <a:t>match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== </a:t>
            </a:r>
            <a:r>
              <a:rPr lang="en-US" dirty="0">
                <a:solidFill>
                  <a:srgbClr val="FF0000"/>
                </a:solidFill>
              </a:rPr>
              <a:t>false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{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sample a new element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sample(N, 1)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if not 615, then </a:t>
            </a:r>
            <a:r>
              <a:rPr lang="en-US" dirty="0" err="1"/>
              <a:t>goto</a:t>
            </a:r>
            <a:r>
              <a:rPr lang="en-US" dirty="0"/>
              <a:t> next iteration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(p != 615)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next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Sample another element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sample(N, 1)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# </a:t>
            </a:r>
            <a:r>
              <a:rPr lang="en-US" dirty="0"/>
              <a:t>Check if we are done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(q != 815)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match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 true;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42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9494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Example: </a:t>
            </a:r>
            <a:r>
              <a:rPr lang="tr-TR" dirty="0" smtClean="0"/>
              <a:t>for and while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dirty="0" smtClean="0"/>
              <a:t>	</a:t>
            </a:r>
            <a:r>
              <a:rPr lang="nn-NO" dirty="0" smtClean="0">
                <a:solidFill>
                  <a:srgbClr val="C00000"/>
                </a:solidFill>
              </a:rPr>
              <a:t>for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nn-NO" dirty="0" smtClean="0">
                <a:solidFill>
                  <a:srgbClr val="C00000"/>
                </a:solidFill>
              </a:rPr>
              <a:t>(i </a:t>
            </a:r>
            <a:r>
              <a:rPr lang="nn-NO" dirty="0">
                <a:solidFill>
                  <a:srgbClr val="C00000"/>
                </a:solidFill>
              </a:rPr>
              <a:t>in 1:10) </a:t>
            </a:r>
            <a:endParaRPr lang="tr-T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C00000"/>
                </a:solidFill>
              </a:rPr>
              <a:t>	</a:t>
            </a:r>
            <a:r>
              <a:rPr lang="nn-NO" dirty="0" smtClean="0">
                <a:solidFill>
                  <a:srgbClr val="C00000"/>
                </a:solidFill>
              </a:rPr>
              <a:t>{</a:t>
            </a:r>
            <a:endParaRPr lang="nn-NO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n-NO" dirty="0">
                <a:solidFill>
                  <a:srgbClr val="C00000"/>
                </a:solidFill>
              </a:rPr>
              <a:t>   </a:t>
            </a:r>
            <a:r>
              <a:rPr lang="tr-TR" dirty="0" smtClean="0">
                <a:solidFill>
                  <a:srgbClr val="C00000"/>
                </a:solidFill>
              </a:rPr>
              <a:t>		</a:t>
            </a:r>
            <a:r>
              <a:rPr lang="nn-NO" dirty="0" smtClean="0">
                <a:solidFill>
                  <a:srgbClr val="C00000"/>
                </a:solidFill>
              </a:rPr>
              <a:t>print(i*i</a:t>
            </a:r>
            <a:r>
              <a:rPr lang="nn-NO" dirty="0">
                <a:solidFill>
                  <a:srgbClr val="C00000"/>
                </a:solidFill>
              </a:rPr>
              <a:t>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C00000"/>
                </a:solidFill>
              </a:rPr>
              <a:t>	</a:t>
            </a:r>
            <a:r>
              <a:rPr lang="nn-NO" dirty="0" smtClean="0">
                <a:solidFill>
                  <a:srgbClr val="C00000"/>
                </a:solidFill>
              </a:rPr>
              <a:t>}</a:t>
            </a:r>
            <a:endParaRPr lang="nn-NO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n-NO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nn-NO" dirty="0" smtClean="0">
                <a:solidFill>
                  <a:srgbClr val="0070C0"/>
                </a:solidFill>
              </a:rPr>
              <a:t>i=1</a:t>
            </a:r>
            <a:endParaRPr lang="nn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	</a:t>
            </a:r>
            <a:r>
              <a:rPr lang="nn-NO" dirty="0" smtClean="0">
                <a:solidFill>
                  <a:srgbClr val="0070C0"/>
                </a:solidFill>
              </a:rPr>
              <a:t>while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nn-NO" dirty="0" smtClean="0">
                <a:solidFill>
                  <a:srgbClr val="0070C0"/>
                </a:solidFill>
              </a:rPr>
              <a:t>(i</a:t>
            </a:r>
            <a:r>
              <a:rPr lang="nn-NO" dirty="0">
                <a:solidFill>
                  <a:srgbClr val="0070C0"/>
                </a:solidFill>
              </a:rPr>
              <a:t>&lt;=10) </a:t>
            </a:r>
            <a:endParaRPr lang="tr-TR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rgbClr val="0070C0"/>
                </a:solidFill>
              </a:rPr>
              <a:t>	</a:t>
            </a:r>
            <a:r>
              <a:rPr lang="nn-NO" dirty="0" smtClean="0">
                <a:solidFill>
                  <a:srgbClr val="0070C0"/>
                </a:solidFill>
              </a:rPr>
              <a:t>{</a:t>
            </a:r>
            <a:endParaRPr lang="nn-NO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nn-NO" dirty="0">
                <a:solidFill>
                  <a:srgbClr val="0070C0"/>
                </a:solidFill>
              </a:rPr>
              <a:t>   </a:t>
            </a:r>
            <a:r>
              <a:rPr lang="tr-TR" dirty="0" smtClean="0">
                <a:solidFill>
                  <a:srgbClr val="0070C0"/>
                </a:solidFill>
              </a:rPr>
              <a:t>		</a:t>
            </a:r>
            <a:r>
              <a:rPr lang="nn-NO" dirty="0" smtClean="0">
                <a:solidFill>
                  <a:srgbClr val="0070C0"/>
                </a:solidFill>
              </a:rPr>
              <a:t>print(i*i)</a:t>
            </a:r>
          </a:p>
          <a:p>
            <a:pPr marL="0" indent="0">
              <a:buNone/>
            </a:pPr>
            <a:r>
              <a:rPr lang="nn-NO" dirty="0" smtClean="0">
                <a:solidFill>
                  <a:srgbClr val="0070C0"/>
                </a:solidFill>
              </a:rPr>
              <a:t>   </a:t>
            </a:r>
            <a:r>
              <a:rPr lang="tr-TR" dirty="0" smtClean="0">
                <a:solidFill>
                  <a:srgbClr val="0070C0"/>
                </a:solidFill>
              </a:rPr>
              <a:t>		</a:t>
            </a:r>
            <a:r>
              <a:rPr lang="nn-NO" dirty="0" smtClean="0">
                <a:solidFill>
                  <a:srgbClr val="0070C0"/>
                </a:solidFill>
              </a:rPr>
              <a:t>i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nn-NO" dirty="0" smtClean="0">
                <a:solidFill>
                  <a:srgbClr val="0070C0"/>
                </a:solidFill>
              </a:rPr>
              <a:t>=</a:t>
            </a:r>
            <a:r>
              <a:rPr lang="tr-TR" dirty="0" smtClean="0">
                <a:solidFill>
                  <a:srgbClr val="0070C0"/>
                </a:solidFill>
              </a:rPr>
              <a:t> i+1</a:t>
            </a:r>
            <a:endParaRPr lang="nn-N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0070C0"/>
                </a:solidFill>
              </a:rPr>
              <a:t>	</a:t>
            </a:r>
            <a:r>
              <a:rPr lang="nn-NO" dirty="0" smtClean="0">
                <a:solidFill>
                  <a:srgbClr val="0070C0"/>
                </a:solidFill>
              </a:rPr>
              <a:t>}</a:t>
            </a:r>
            <a:endParaRPr lang="nn-NO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03925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lapply, sapply,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3800" dirty="0"/>
              <a:t>When the same or similar tasks need to be performed multiple times for all elements of a list or for all columns of an array. </a:t>
            </a:r>
            <a:endParaRPr lang="tr-TR" sz="3800" dirty="0" smtClean="0"/>
          </a:p>
          <a:p>
            <a:pPr lvl="1"/>
            <a:r>
              <a:rPr lang="en-US" sz="3800" dirty="0" smtClean="0"/>
              <a:t>May </a:t>
            </a:r>
            <a:r>
              <a:rPr lang="en-US" sz="3800" dirty="0"/>
              <a:t>be easier and faster than “for” loops</a:t>
            </a:r>
          </a:p>
          <a:p>
            <a:endParaRPr lang="en-US" dirty="0"/>
          </a:p>
          <a:p>
            <a:r>
              <a:rPr lang="tr-TR" sz="3800" dirty="0" smtClean="0"/>
              <a:t> </a:t>
            </a:r>
            <a:r>
              <a:rPr lang="en-US" sz="3800" dirty="0" err="1" smtClean="0">
                <a:solidFill>
                  <a:schemeClr val="accent5">
                    <a:lumMod val="50000"/>
                  </a:schemeClr>
                </a:solidFill>
              </a:rPr>
              <a:t>lapply</a:t>
            </a:r>
            <a:r>
              <a:rPr lang="en-US" sz="3800" dirty="0">
                <a:solidFill>
                  <a:schemeClr val="accent5">
                    <a:lumMod val="50000"/>
                  </a:schemeClr>
                </a:solidFill>
              </a:rPr>
              <a:t>( </a:t>
            </a:r>
            <a:r>
              <a:rPr lang="en-US" sz="3800" dirty="0">
                <a:solidFill>
                  <a:schemeClr val="accent2"/>
                </a:solidFill>
              </a:rPr>
              <a:t>li</a:t>
            </a:r>
            <a:r>
              <a:rPr lang="en-US" sz="3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800" dirty="0">
                <a:solidFill>
                  <a:schemeClr val="accent2"/>
                </a:solidFill>
              </a:rPr>
              <a:t>fct</a:t>
            </a:r>
            <a:r>
              <a:rPr lang="en-US" sz="3800" dirty="0">
                <a:solidFill>
                  <a:schemeClr val="accent5">
                    <a:lumMod val="50000"/>
                  </a:schemeClr>
                </a:solidFill>
              </a:rPr>
              <a:t> )</a:t>
            </a:r>
          </a:p>
          <a:p>
            <a:pPr lvl="1"/>
            <a:r>
              <a:rPr lang="en-US" sz="3800" dirty="0"/>
              <a:t>To each element of the list </a:t>
            </a:r>
            <a:r>
              <a:rPr lang="en-US" sz="3800" dirty="0">
                <a:solidFill>
                  <a:schemeClr val="accent2"/>
                </a:solidFill>
              </a:rPr>
              <a:t>li</a:t>
            </a:r>
            <a:r>
              <a:rPr lang="en-US" sz="3800" dirty="0"/>
              <a:t>, the function </a:t>
            </a:r>
            <a:r>
              <a:rPr lang="en-US" sz="3800" dirty="0">
                <a:solidFill>
                  <a:schemeClr val="accent2"/>
                </a:solidFill>
              </a:rPr>
              <a:t>fct</a:t>
            </a:r>
            <a:r>
              <a:rPr lang="en-US" sz="3800" dirty="0">
                <a:solidFill>
                  <a:srgbClr val="CC0099"/>
                </a:solidFill>
              </a:rPr>
              <a:t> </a:t>
            </a:r>
            <a:r>
              <a:rPr lang="en-US" sz="3800" dirty="0"/>
              <a:t>is applied. </a:t>
            </a:r>
            <a:endParaRPr lang="tr-TR" sz="3800" dirty="0" smtClean="0"/>
          </a:p>
          <a:p>
            <a:pPr lvl="1"/>
            <a:r>
              <a:rPr lang="en-US" sz="3800" dirty="0" smtClean="0"/>
              <a:t>The </a:t>
            </a:r>
            <a:r>
              <a:rPr lang="en-US" sz="3800" dirty="0"/>
              <a:t>result is a list whose elements are the individual </a:t>
            </a:r>
            <a:r>
              <a:rPr lang="en-US" sz="3800" dirty="0">
                <a:solidFill>
                  <a:schemeClr val="accent2"/>
                </a:solidFill>
              </a:rPr>
              <a:t>fct</a:t>
            </a:r>
            <a:r>
              <a:rPr lang="en-US" sz="3800" dirty="0"/>
              <a:t> results.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&gt; li = list</a:t>
            </a:r>
            <a:r>
              <a:rPr lang="en-US" sz="2900" dirty="0" smtClean="0">
                <a:solidFill>
                  <a:srgbClr val="FF0000"/>
                </a:solidFill>
              </a:rPr>
              <a:t>("</a:t>
            </a:r>
            <a:r>
              <a:rPr lang="tr-TR" sz="2900" dirty="0" smtClean="0">
                <a:solidFill>
                  <a:srgbClr val="FF0000"/>
                </a:solidFill>
              </a:rPr>
              <a:t>ali</a:t>
            </a:r>
            <a:r>
              <a:rPr lang="en-US" sz="2900" dirty="0" smtClean="0">
                <a:solidFill>
                  <a:srgbClr val="FF0000"/>
                </a:solidFill>
              </a:rPr>
              <a:t>",</a:t>
            </a:r>
            <a:r>
              <a:rPr lang="tr-TR" sz="2900" dirty="0" smtClean="0">
                <a:solidFill>
                  <a:srgbClr val="FF0000"/>
                </a:solidFill>
              </a:rPr>
              <a:t>"mehmet</a:t>
            </a:r>
            <a:r>
              <a:rPr lang="en-US" sz="2900" dirty="0" smtClean="0">
                <a:solidFill>
                  <a:srgbClr val="FF0000"/>
                </a:solidFill>
              </a:rPr>
              <a:t>","</a:t>
            </a:r>
            <a:r>
              <a:rPr lang="tr-TR" sz="2900" dirty="0" smtClean="0">
                <a:solidFill>
                  <a:srgbClr val="FF0000"/>
                </a:solidFill>
              </a:rPr>
              <a:t>zeynep</a:t>
            </a:r>
            <a:r>
              <a:rPr lang="en-US" sz="2900" dirty="0" smtClean="0">
                <a:solidFill>
                  <a:srgbClr val="FF0000"/>
                </a:solidFill>
              </a:rPr>
              <a:t>")</a:t>
            </a:r>
            <a:endParaRPr lang="en-US" sz="29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&gt; </a:t>
            </a:r>
            <a:r>
              <a:rPr lang="en-US" sz="2900" dirty="0" err="1">
                <a:solidFill>
                  <a:srgbClr val="FF0000"/>
                </a:solidFill>
              </a:rPr>
              <a:t>lapply</a:t>
            </a:r>
            <a:r>
              <a:rPr lang="en-US" sz="2900" dirty="0">
                <a:solidFill>
                  <a:srgbClr val="FF0000"/>
                </a:solidFill>
              </a:rPr>
              <a:t>(li, </a:t>
            </a:r>
            <a:r>
              <a:rPr lang="en-US" sz="2900" dirty="0" err="1">
                <a:solidFill>
                  <a:srgbClr val="FF0000"/>
                </a:solidFill>
              </a:rPr>
              <a:t>toupper</a:t>
            </a:r>
            <a:r>
              <a:rPr lang="en-US" sz="2900" dirty="0">
                <a:solidFill>
                  <a:srgbClr val="FF0000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[[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1]]</a:t>
            </a: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1]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"A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Lİ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[[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2]]</a:t>
            </a: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1] "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EHMET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[[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3]]</a:t>
            </a: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1]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YNEP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44</a:t>
            </a:fld>
            <a:endParaRPr lang="en-US" altLang="tr-T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4057305"/>
            <a:ext cx="3734321" cy="246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1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lapply, sapply,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sz="3800" dirty="0" smtClean="0"/>
              <a:t> </a:t>
            </a:r>
            <a:r>
              <a:rPr lang="tr-TR" sz="3800" dirty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  <a:t>apply</a:t>
            </a:r>
            <a:r>
              <a:rPr lang="en-US" sz="3800" dirty="0">
                <a:solidFill>
                  <a:schemeClr val="accent5">
                    <a:lumMod val="50000"/>
                  </a:schemeClr>
                </a:solidFill>
              </a:rPr>
              <a:t>( </a:t>
            </a:r>
            <a:r>
              <a:rPr lang="en-US" sz="3800" dirty="0">
                <a:solidFill>
                  <a:schemeClr val="accent2"/>
                </a:solidFill>
              </a:rPr>
              <a:t>li</a:t>
            </a:r>
            <a:r>
              <a:rPr lang="en-US" sz="3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3800" dirty="0">
                <a:solidFill>
                  <a:schemeClr val="accent2"/>
                </a:solidFill>
              </a:rPr>
              <a:t>fct</a:t>
            </a:r>
            <a:r>
              <a:rPr lang="en-US" sz="3800" dirty="0">
                <a:solidFill>
                  <a:schemeClr val="accent5">
                    <a:lumMod val="50000"/>
                  </a:schemeClr>
                </a:solidFill>
              </a:rPr>
              <a:t> )</a:t>
            </a:r>
          </a:p>
          <a:p>
            <a:pPr lvl="1"/>
            <a:r>
              <a:rPr lang="en-US" sz="3800" dirty="0"/>
              <a:t>Like </a:t>
            </a:r>
            <a:r>
              <a:rPr lang="tr-TR" sz="3800" dirty="0" smtClean="0">
                <a:solidFill>
                  <a:schemeClr val="accent1">
                    <a:lumMod val="75000"/>
                  </a:schemeClr>
                </a:solidFill>
              </a:rPr>
              <a:t>l</a:t>
            </a:r>
            <a:r>
              <a:rPr lang="en-US" sz="3800" dirty="0" smtClean="0">
                <a:solidFill>
                  <a:schemeClr val="accent1">
                    <a:lumMod val="75000"/>
                  </a:schemeClr>
                </a:solidFill>
              </a:rPr>
              <a:t>apply</a:t>
            </a:r>
            <a:r>
              <a:rPr lang="en-US" sz="3800" dirty="0"/>
              <a:t>, but tries to simplify the result, by converting it into a vector or array of appropriate size</a:t>
            </a:r>
          </a:p>
          <a:p>
            <a:endParaRPr lang="en-US" dirty="0"/>
          </a:p>
          <a:p>
            <a:pPr marL="914400" lvl="2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&gt; li = list</a:t>
            </a:r>
            <a:r>
              <a:rPr lang="en-US" sz="2900" dirty="0" smtClean="0">
                <a:solidFill>
                  <a:srgbClr val="FF0000"/>
                </a:solidFill>
              </a:rPr>
              <a:t>("</a:t>
            </a:r>
            <a:r>
              <a:rPr lang="tr-TR" sz="2900" dirty="0" smtClean="0">
                <a:solidFill>
                  <a:srgbClr val="FF0000"/>
                </a:solidFill>
              </a:rPr>
              <a:t>ali</a:t>
            </a:r>
            <a:r>
              <a:rPr lang="en-US" sz="2900" dirty="0" smtClean="0">
                <a:solidFill>
                  <a:srgbClr val="FF0000"/>
                </a:solidFill>
              </a:rPr>
              <a:t>",</a:t>
            </a:r>
            <a:r>
              <a:rPr lang="tr-TR" sz="2900" dirty="0" smtClean="0">
                <a:solidFill>
                  <a:srgbClr val="FF0000"/>
                </a:solidFill>
              </a:rPr>
              <a:t>"mehmet</a:t>
            </a:r>
            <a:r>
              <a:rPr lang="en-US" sz="2900" dirty="0" smtClean="0">
                <a:solidFill>
                  <a:srgbClr val="FF0000"/>
                </a:solidFill>
              </a:rPr>
              <a:t>","</a:t>
            </a:r>
            <a:r>
              <a:rPr lang="tr-TR" sz="2900" dirty="0" smtClean="0">
                <a:solidFill>
                  <a:srgbClr val="FF0000"/>
                </a:solidFill>
              </a:rPr>
              <a:t>zeynep</a:t>
            </a:r>
            <a:r>
              <a:rPr lang="en-US" sz="2900" dirty="0" smtClean="0">
                <a:solidFill>
                  <a:srgbClr val="FF0000"/>
                </a:solidFill>
              </a:rPr>
              <a:t>")</a:t>
            </a:r>
            <a:endParaRPr lang="en-US" sz="29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&gt; </a:t>
            </a:r>
            <a:r>
              <a:rPr lang="tr-TR" sz="2900" dirty="0" smtClean="0">
                <a:solidFill>
                  <a:srgbClr val="FF0000"/>
                </a:solidFill>
              </a:rPr>
              <a:t>s</a:t>
            </a:r>
            <a:r>
              <a:rPr lang="en-US" sz="2900" dirty="0" smtClean="0">
                <a:solidFill>
                  <a:srgbClr val="FF0000"/>
                </a:solidFill>
              </a:rPr>
              <a:t>apply(li</a:t>
            </a:r>
            <a:r>
              <a:rPr lang="en-US" sz="2900" dirty="0">
                <a:solidFill>
                  <a:srgbClr val="FF0000"/>
                </a:solidFill>
              </a:rPr>
              <a:t>, </a:t>
            </a:r>
            <a:r>
              <a:rPr lang="en-US" sz="2900" dirty="0" err="1">
                <a:solidFill>
                  <a:srgbClr val="FF0000"/>
                </a:solidFill>
              </a:rPr>
              <a:t>toupper</a:t>
            </a:r>
            <a:r>
              <a:rPr lang="en-US" sz="2900" dirty="0">
                <a:solidFill>
                  <a:srgbClr val="FF0000"/>
                </a:solidFill>
              </a:rPr>
              <a:t>)</a:t>
            </a:r>
          </a:p>
          <a:p>
            <a:pPr marL="914400" lvl="2" indent="0">
              <a:buNone/>
            </a:pP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1]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"A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Lİ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"M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EHMET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Z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</a:rPr>
              <a:t>YNEP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endParaRPr lang="tr-TR" sz="2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tr-TR" sz="29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&gt; fct </a:t>
            </a:r>
            <a:r>
              <a:rPr lang="en-US" sz="2900" dirty="0">
                <a:solidFill>
                  <a:srgbClr val="FF0000"/>
                </a:solidFill>
              </a:rPr>
              <a:t>= function(x) { return(c(x, x*x, x*x*x)) </a:t>
            </a:r>
            <a:r>
              <a:rPr lang="en-US" sz="2900" dirty="0" smtClean="0">
                <a:solidFill>
                  <a:srgbClr val="FF0000"/>
                </a:solidFill>
              </a:rPr>
              <a:t>}</a:t>
            </a:r>
            <a:endParaRPr lang="tr-TR" sz="29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&gt; </a:t>
            </a:r>
            <a:r>
              <a:rPr lang="tr-TR" sz="2900" dirty="0" smtClean="0">
                <a:solidFill>
                  <a:srgbClr val="FF0000"/>
                </a:solidFill>
              </a:rPr>
              <a:t>s</a:t>
            </a:r>
            <a:r>
              <a:rPr lang="en-US" sz="2900" dirty="0" smtClean="0">
                <a:solidFill>
                  <a:srgbClr val="FF0000"/>
                </a:solidFill>
              </a:rPr>
              <a:t>apply(</a:t>
            </a:r>
            <a:r>
              <a:rPr lang="tr-TR" sz="2900" dirty="0" smtClean="0">
                <a:solidFill>
                  <a:srgbClr val="FF0000"/>
                </a:solidFill>
              </a:rPr>
              <a:t>1:5</a:t>
            </a:r>
            <a:r>
              <a:rPr lang="en-US" sz="2900" dirty="0" smtClean="0">
                <a:solidFill>
                  <a:srgbClr val="FF0000"/>
                </a:solidFill>
              </a:rPr>
              <a:t>, </a:t>
            </a:r>
            <a:r>
              <a:rPr lang="tr-TR" sz="2900" dirty="0" smtClean="0">
                <a:solidFill>
                  <a:srgbClr val="FF0000"/>
                </a:solidFill>
              </a:rPr>
              <a:t>fct</a:t>
            </a:r>
            <a:r>
              <a:rPr lang="en-US" sz="2900" dirty="0" smtClean="0">
                <a:solidFill>
                  <a:srgbClr val="FF0000"/>
                </a:solidFill>
              </a:rPr>
              <a:t>)</a:t>
            </a:r>
            <a:endParaRPr lang="tr-TR" sz="2900" dirty="0" smtClean="0">
              <a:solidFill>
                <a:srgbClr val="FF0000"/>
              </a:solidFill>
            </a:endParaRPr>
          </a:p>
          <a:p>
            <a:pPr marL="1163638">
              <a:buFont typeface="Wingdings" panose="05000000000000000000" pitchFamily="2" charset="2"/>
              <a:buNone/>
            </a:pPr>
            <a:r>
              <a:rPr lang="tr-TR" sz="22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	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[,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1] [,2] [,3] [,4] [,5]</a:t>
            </a:r>
          </a:p>
          <a:p>
            <a:pPr marL="1163638">
              <a:buFont typeface="Wingdings" panose="05000000000000000000" pitchFamily="2" charset="2"/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[1,]    1    2    3    4    5</a:t>
            </a:r>
          </a:p>
          <a:p>
            <a:pPr marL="1163638">
              <a:buFont typeface="Wingdings" panose="05000000000000000000" pitchFamily="2" charset="2"/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[2,]    1    4    9   16   25</a:t>
            </a:r>
          </a:p>
          <a:p>
            <a:pPr marL="1163638">
              <a:buFont typeface="Wingdings" panose="05000000000000000000" pitchFamily="2" charset="2"/>
              <a:buNone/>
            </a:pPr>
            <a:r>
              <a:rPr lang="en-US" sz="22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[3,]    1    8   27   64  125</a:t>
            </a:r>
          </a:p>
          <a:p>
            <a:pPr marL="914400" lvl="2" indent="0">
              <a:buNone/>
            </a:pPr>
            <a:endParaRPr lang="en-US" sz="29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45</a:t>
            </a:fld>
            <a:endParaRPr lang="en-US" altLang="tr-T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6096" y="5157192"/>
            <a:ext cx="342758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79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lapply, sapply,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sz="3800" dirty="0" smtClean="0"/>
              <a:t> </a:t>
            </a:r>
            <a: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  <a:t>apply</a:t>
            </a:r>
            <a:r>
              <a:rPr lang="en-US" sz="3800" dirty="0">
                <a:solidFill>
                  <a:schemeClr val="accent5">
                    <a:lumMod val="50000"/>
                  </a:schemeClr>
                </a:solidFill>
              </a:rPr>
              <a:t>( </a:t>
            </a:r>
            <a:r>
              <a:rPr lang="tr-TR" sz="3800" dirty="0" smtClean="0">
                <a:solidFill>
                  <a:schemeClr val="accent2"/>
                </a:solidFill>
              </a:rPr>
              <a:t>arr</a:t>
            </a:r>
            <a: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tr-TR" sz="3800" dirty="0" smtClean="0">
                <a:solidFill>
                  <a:schemeClr val="accent2"/>
                </a:solidFill>
              </a:rPr>
              <a:t>margin</a:t>
            </a:r>
            <a: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tr-TR" sz="3800" dirty="0" smtClean="0">
                <a:solidFill>
                  <a:schemeClr val="accent2"/>
                </a:solidFill>
              </a:rPr>
              <a:t>fct</a:t>
            </a:r>
            <a:r>
              <a:rPr lang="en-US" sz="3800" dirty="0" smtClean="0">
                <a:solidFill>
                  <a:schemeClr val="accent5">
                    <a:lumMod val="50000"/>
                  </a:schemeClr>
                </a:solidFill>
              </a:rPr>
              <a:t> )</a:t>
            </a:r>
            <a:endParaRPr lang="en-US" sz="38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sz="3800" dirty="0"/>
              <a:t>Applies the function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fct</a:t>
            </a:r>
            <a:r>
              <a:rPr lang="en-US" sz="3800" dirty="0"/>
              <a:t> along some dimensions of the array </a:t>
            </a:r>
            <a:r>
              <a:rPr lang="en-US" sz="3800" dirty="0" err="1">
                <a:solidFill>
                  <a:schemeClr val="accent1">
                    <a:lumMod val="75000"/>
                  </a:schemeClr>
                </a:solidFill>
              </a:rPr>
              <a:t>arr</a:t>
            </a:r>
            <a:r>
              <a:rPr lang="en-US" sz="3800" dirty="0"/>
              <a:t>, according to </a:t>
            </a:r>
            <a:r>
              <a:rPr lang="en-US" sz="3800" dirty="0">
                <a:solidFill>
                  <a:schemeClr val="accent1">
                    <a:lumMod val="75000"/>
                  </a:schemeClr>
                </a:solidFill>
              </a:rPr>
              <a:t>margin</a:t>
            </a:r>
            <a:r>
              <a:rPr lang="en-US" sz="3800" dirty="0"/>
              <a:t>, and returns a vector or array of the appropriate size</a:t>
            </a:r>
            <a:r>
              <a:rPr lang="en-US" sz="3800" dirty="0" smtClean="0"/>
              <a:t>.</a:t>
            </a:r>
            <a:endParaRPr lang="en-US" dirty="0"/>
          </a:p>
          <a:p>
            <a:pPr marL="914400" lvl="2" indent="0">
              <a:buNone/>
            </a:pPr>
            <a:r>
              <a:rPr lang="en-US" sz="2900" dirty="0">
                <a:solidFill>
                  <a:srgbClr val="FF0000"/>
                </a:solidFill>
              </a:rPr>
              <a:t>&gt; </a:t>
            </a:r>
            <a:r>
              <a:rPr lang="tr-TR" sz="2900" dirty="0" smtClean="0">
                <a:solidFill>
                  <a:srgbClr val="FF0000"/>
                </a:solidFill>
              </a:rPr>
              <a:t>x</a:t>
            </a:r>
            <a:endParaRPr lang="en-US" sz="2900" dirty="0">
              <a:solidFill>
                <a:srgbClr val="FF0000"/>
              </a:solidFill>
            </a:endParaRPr>
          </a:p>
          <a:p>
            <a:pPr marL="896938" indent="0">
              <a:buNone/>
            </a:pP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tr-TR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  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[,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1] [,2] [,3]</a:t>
            </a:r>
          </a:p>
          <a:p>
            <a:pPr marL="896938" indent="0">
              <a:buNone/>
            </a:pP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[1,]    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5   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7    0</a:t>
            </a:r>
          </a:p>
          <a:p>
            <a:pPr marL="896938" indent="0">
              <a:buNone/>
            </a:pP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[2,]    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7   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9    8</a:t>
            </a:r>
          </a:p>
          <a:p>
            <a:pPr marL="896938" indent="0">
              <a:buNone/>
            </a:pP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[3,]    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4   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6    7</a:t>
            </a:r>
          </a:p>
          <a:p>
            <a:pPr marL="896938" indent="0">
              <a:buNone/>
            </a:pP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[4,]    </a:t>
            </a:r>
            <a:r>
              <a:rPr lang="tr-TR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6   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3    5</a:t>
            </a:r>
            <a:endParaRPr lang="tr-TR" sz="2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914400" lvl="2" indent="0">
              <a:buNone/>
            </a:pPr>
            <a:endParaRPr lang="tr-TR" sz="29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&gt; apply(x</a:t>
            </a:r>
            <a:r>
              <a:rPr lang="en-US" sz="2900" dirty="0">
                <a:solidFill>
                  <a:srgbClr val="FF0000"/>
                </a:solidFill>
              </a:rPr>
              <a:t>, 1, sum</a:t>
            </a:r>
            <a:r>
              <a:rPr lang="en-US" sz="2900" dirty="0" smtClean="0">
                <a:solidFill>
                  <a:srgbClr val="FF0000"/>
                </a:solidFill>
              </a:rPr>
              <a:t>)</a:t>
            </a:r>
            <a:endParaRPr lang="tr-TR" sz="29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1] 12 24 17 14</a:t>
            </a:r>
          </a:p>
          <a:p>
            <a:pPr marL="914400" lvl="2" indent="0">
              <a:buNone/>
            </a:pPr>
            <a:endParaRPr lang="tr-TR" sz="29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900" dirty="0" smtClean="0">
                <a:solidFill>
                  <a:srgbClr val="FF0000"/>
                </a:solidFill>
              </a:rPr>
              <a:t>&gt; </a:t>
            </a:r>
            <a:r>
              <a:rPr lang="en-US" sz="2900" dirty="0">
                <a:solidFill>
                  <a:srgbClr val="FF0000"/>
                </a:solidFill>
              </a:rPr>
              <a:t>apply(x, </a:t>
            </a:r>
            <a:r>
              <a:rPr lang="tr-TR" sz="2900" dirty="0" smtClean="0">
                <a:solidFill>
                  <a:srgbClr val="FF0000"/>
                </a:solidFill>
              </a:rPr>
              <a:t>2</a:t>
            </a:r>
            <a:r>
              <a:rPr lang="en-US" sz="2900" dirty="0" smtClean="0">
                <a:solidFill>
                  <a:srgbClr val="FF0000"/>
                </a:solidFill>
              </a:rPr>
              <a:t>, </a:t>
            </a:r>
            <a:r>
              <a:rPr lang="en-US" sz="2900" dirty="0">
                <a:solidFill>
                  <a:srgbClr val="FF0000"/>
                </a:solidFill>
              </a:rPr>
              <a:t>sum</a:t>
            </a:r>
            <a:r>
              <a:rPr lang="en-US" sz="2900" dirty="0" smtClean="0">
                <a:solidFill>
                  <a:srgbClr val="FF0000"/>
                </a:solidFill>
              </a:rPr>
              <a:t>)</a:t>
            </a:r>
            <a:endParaRPr lang="tr-TR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sz="22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	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[1]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2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2 2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5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 </a:t>
            </a:r>
            <a:r>
              <a:rPr lang="tr-TR" sz="2800" dirty="0" smtClean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</a:rPr>
              <a:t>20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Courier New" panose="02070309020205020404" pitchFamily="49" charset="0"/>
            </a:endParaRPr>
          </a:p>
          <a:p>
            <a:pPr marL="914400" lvl="2" indent="0">
              <a:buNone/>
            </a:pPr>
            <a:endParaRPr lang="en-US" sz="2900" dirty="0" smtClean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67708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Functions in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Easy to create your own functions in R</a:t>
            </a:r>
          </a:p>
          <a:p>
            <a:pPr lvl="1"/>
            <a:r>
              <a:rPr lang="en-US" dirty="0" smtClean="0"/>
              <a:t>As </a:t>
            </a:r>
            <a:r>
              <a:rPr lang="en-US" dirty="0"/>
              <a:t>tasks become complex, it is a </a:t>
            </a:r>
            <a:r>
              <a:rPr lang="en-US" dirty="0" smtClean="0"/>
              <a:t>good</a:t>
            </a:r>
            <a:r>
              <a:rPr lang="tr-TR" dirty="0" smtClean="0"/>
              <a:t> </a:t>
            </a:r>
            <a:r>
              <a:rPr lang="en-US" dirty="0" smtClean="0"/>
              <a:t>idea </a:t>
            </a:r>
            <a:r>
              <a:rPr lang="en-US" dirty="0"/>
              <a:t>to organize code into functions </a:t>
            </a:r>
            <a:r>
              <a:rPr lang="en-US" dirty="0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perform </a:t>
            </a:r>
            <a:r>
              <a:rPr lang="en-US" dirty="0"/>
              <a:t>defined tasks</a:t>
            </a:r>
          </a:p>
          <a:p>
            <a:pPr lvl="2"/>
            <a:r>
              <a:rPr lang="en-US" dirty="0" smtClean="0"/>
              <a:t>In </a:t>
            </a:r>
            <a:r>
              <a:rPr lang="en-US" dirty="0"/>
              <a:t>R, it is good practice to give </a:t>
            </a:r>
            <a:r>
              <a:rPr lang="en-US" dirty="0" smtClean="0"/>
              <a:t>default</a:t>
            </a:r>
            <a:r>
              <a:rPr lang="tr-TR" dirty="0" smtClean="0"/>
              <a:t> </a:t>
            </a:r>
            <a:r>
              <a:rPr lang="en-US" dirty="0" smtClean="0"/>
              <a:t>values </a:t>
            </a:r>
            <a:r>
              <a:rPr lang="en-US" dirty="0"/>
              <a:t>to function </a:t>
            </a:r>
            <a:r>
              <a:rPr lang="en-US" dirty="0" smtClean="0"/>
              <a:t>arguments</a:t>
            </a:r>
            <a:endParaRPr lang="tr-TR" dirty="0" smtClean="0"/>
          </a:p>
          <a:p>
            <a:pPr marL="342900" lvl="2" indent="-342900"/>
            <a:r>
              <a:rPr lang="tr-TR" sz="3200" dirty="0">
                <a:solidFill>
                  <a:schemeClr val="tx1"/>
                </a:solidFill>
                <a:ea typeface="+mn-ea"/>
                <a:cs typeface="+mn-cs"/>
              </a:rPr>
              <a:t>Functions can 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be </a:t>
            </a:r>
            <a:r>
              <a:rPr lang="tr-TR" sz="3200" dirty="0">
                <a:solidFill>
                  <a:schemeClr val="tx1"/>
                </a:solidFill>
                <a:ea typeface="+mn-ea"/>
                <a:cs typeface="+mn-cs"/>
              </a:rPr>
              <a:t>defined as</a:t>
            </a:r>
          </a:p>
          <a:p>
            <a:pPr marL="457200" lvl="1" indent="0">
              <a:buNone/>
            </a:pPr>
            <a:r>
              <a:rPr lang="tr-TR" dirty="0" smtClean="0"/>
              <a:t>		</a:t>
            </a:r>
            <a:r>
              <a:rPr lang="en-US" dirty="0" smtClean="0"/>
              <a:t>name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&lt;- function(</a:t>
            </a:r>
            <a:r>
              <a:rPr lang="en-US" dirty="0"/>
              <a:t>arg1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/>
              <a:t> arg2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US" dirty="0"/>
              <a:t> …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tr-TR" dirty="0" smtClean="0"/>
              <a:t>				</a:t>
            </a:r>
            <a:r>
              <a:rPr lang="en-US" dirty="0" smtClean="0"/>
              <a:t>expression</a:t>
            </a:r>
            <a:endParaRPr lang="en-US" dirty="0"/>
          </a:p>
          <a:p>
            <a:r>
              <a:rPr lang="en-US" dirty="0" smtClean="0"/>
              <a:t>Arguments </a:t>
            </a:r>
            <a:r>
              <a:rPr lang="en-US" dirty="0"/>
              <a:t>can be assigned default values:</a:t>
            </a:r>
          </a:p>
          <a:p>
            <a:pPr marL="457200" lvl="1" indent="0">
              <a:buNone/>
            </a:pPr>
            <a:r>
              <a:rPr lang="tr-TR" dirty="0" smtClean="0"/>
              <a:t>		</a:t>
            </a:r>
            <a:r>
              <a:rPr lang="en-US" dirty="0" err="1" smtClean="0"/>
              <a:t>arg_name</a:t>
            </a:r>
            <a:r>
              <a:rPr lang="en-US" dirty="0" smtClean="0"/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=</a:t>
            </a:r>
            <a:r>
              <a:rPr lang="en-US" dirty="0"/>
              <a:t> expression</a:t>
            </a:r>
          </a:p>
          <a:p>
            <a:r>
              <a:rPr lang="en-US" dirty="0" smtClean="0"/>
              <a:t>Return </a:t>
            </a:r>
            <a:r>
              <a:rPr lang="en-US" dirty="0"/>
              <a:t>value is the last evaluated </a:t>
            </a:r>
            <a:r>
              <a:rPr lang="en-US" dirty="0" smtClean="0"/>
              <a:t>expression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can be set explicitly with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return()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304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Defining Functions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square &lt;- function(x = 10) x * x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square()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[1] 100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square(2)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[1] 4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intsum</a:t>
            </a:r>
            <a:r>
              <a:rPr lang="en-US" dirty="0">
                <a:solidFill>
                  <a:srgbClr val="FF0000"/>
                </a:solidFill>
              </a:rPr>
              <a:t> &lt;- function(from=1, to=10)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{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sum </a:t>
            </a:r>
            <a:r>
              <a:rPr lang="en-US" dirty="0">
                <a:solidFill>
                  <a:srgbClr val="FF0000"/>
                </a:solidFill>
              </a:rPr>
              <a:t>&lt;- 0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for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in </a:t>
            </a:r>
            <a:r>
              <a:rPr lang="en-US" dirty="0" err="1">
                <a:solidFill>
                  <a:srgbClr val="FF0000"/>
                </a:solidFill>
              </a:rPr>
              <a:t>from:to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		</a:t>
            </a:r>
            <a:r>
              <a:rPr lang="en-US" dirty="0" smtClean="0">
                <a:solidFill>
                  <a:srgbClr val="FF0000"/>
                </a:solidFill>
              </a:rPr>
              <a:t>sum </a:t>
            </a:r>
            <a:r>
              <a:rPr lang="en-US" dirty="0">
                <a:solidFill>
                  <a:srgbClr val="FF0000"/>
                </a:solidFill>
              </a:rPr>
              <a:t>&lt;- sum +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sum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intsum</a:t>
            </a:r>
            <a:r>
              <a:rPr lang="en-US" dirty="0">
                <a:solidFill>
                  <a:srgbClr val="FF0000"/>
                </a:solidFill>
              </a:rPr>
              <a:t>(3) </a:t>
            </a:r>
            <a:r>
              <a:rPr lang="tr-TR" dirty="0" smtClean="0">
                <a:solidFill>
                  <a:srgbClr val="FF0000"/>
                </a:solidFill>
              </a:rPr>
              <a:t>		</a:t>
            </a:r>
            <a:r>
              <a:rPr lang="en-US" dirty="0" smtClean="0"/>
              <a:t># </a:t>
            </a:r>
            <a:r>
              <a:rPr lang="en-US" dirty="0"/>
              <a:t>Evaluates sum from 3 to 10 …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[1] 52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&gt; </a:t>
            </a:r>
            <a:r>
              <a:rPr lang="en-US" dirty="0" err="1">
                <a:solidFill>
                  <a:srgbClr val="FF0000"/>
                </a:solidFill>
              </a:rPr>
              <a:t>intsum</a:t>
            </a:r>
            <a:r>
              <a:rPr lang="en-US" dirty="0">
                <a:solidFill>
                  <a:srgbClr val="FF0000"/>
                </a:solidFill>
              </a:rPr>
              <a:t>(to = 3) </a:t>
            </a:r>
            <a:r>
              <a:rPr lang="tr-TR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# </a:t>
            </a:r>
            <a:r>
              <a:rPr lang="en-US" dirty="0"/>
              <a:t>Evaluates sum from 1 to 3 …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[1] 6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55931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Some notes on functions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print the arguments for a function using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args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command</a:t>
            </a:r>
            <a:endParaRPr lang="en-US" dirty="0"/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&gt;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args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intsum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function </a:t>
            </a:r>
            <a:r>
              <a:rPr lang="en-US" dirty="0"/>
              <a:t>(from = 1, to = 10</a:t>
            </a:r>
            <a:r>
              <a:rPr lang="en-US" dirty="0" smtClean="0"/>
              <a:t>)</a:t>
            </a:r>
            <a:endParaRPr lang="tr-TR" dirty="0" smtClean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You </a:t>
            </a:r>
            <a:r>
              <a:rPr lang="en-US" dirty="0"/>
              <a:t>can print the contents of a function by typing only </a:t>
            </a:r>
            <a:r>
              <a:rPr lang="en-US" dirty="0" smtClean="0"/>
              <a:t>its</a:t>
            </a:r>
            <a:r>
              <a:rPr lang="tr-TR" dirty="0" smtClean="0"/>
              <a:t> </a:t>
            </a:r>
            <a:r>
              <a:rPr lang="en-US" dirty="0" smtClean="0"/>
              <a:t>name</a:t>
            </a:r>
            <a:r>
              <a:rPr lang="en-US" dirty="0"/>
              <a:t>, without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</a:t>
            </a:r>
          </a:p>
          <a:p>
            <a:endParaRPr lang="tr-TR" dirty="0" smtClean="0"/>
          </a:p>
          <a:p>
            <a:r>
              <a:rPr lang="en-US" dirty="0" smtClean="0"/>
              <a:t>You </a:t>
            </a:r>
            <a:r>
              <a:rPr lang="en-US" dirty="0"/>
              <a:t>can edit a function using</a:t>
            </a:r>
          </a:p>
          <a:p>
            <a:pPr marL="457200" lvl="1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&gt; </a:t>
            </a:r>
            <a:r>
              <a:rPr lang="en-US" dirty="0" err="1"/>
              <a:t>my.func</a:t>
            </a:r>
            <a:r>
              <a:rPr lang="en-US" dirty="0"/>
              <a:t> &lt;- edit(</a:t>
            </a:r>
            <a:r>
              <a:rPr lang="en-US" dirty="0" err="1"/>
              <a:t>my.old.func</a:t>
            </a:r>
            <a:r>
              <a:rPr lang="en-US" dirty="0"/>
              <a:t>)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49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99832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R, S and S-plus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7"/>
            <a:ext cx="8425184" cy="5399087"/>
          </a:xfrm>
        </p:spPr>
        <p:txBody>
          <a:bodyPr/>
          <a:lstStyle/>
          <a:p>
            <a:r>
              <a:rPr lang="en-US" dirty="0" smtClean="0"/>
              <a:t>R</a:t>
            </a:r>
            <a:r>
              <a:rPr lang="tr-TR" dirty="0" smtClean="0"/>
              <a:t> is</a:t>
            </a:r>
            <a:r>
              <a:rPr lang="en-US" dirty="0" smtClean="0"/>
              <a:t> </a:t>
            </a:r>
            <a:r>
              <a:rPr lang="en-US" dirty="0"/>
              <a:t>initially written by Ross </a:t>
            </a:r>
            <a:r>
              <a:rPr lang="en-US" dirty="0" err="1"/>
              <a:t>Ihaka</a:t>
            </a:r>
            <a:r>
              <a:rPr lang="en-US" dirty="0"/>
              <a:t> and Robert Gentleman at Dep. of Statistics of </a:t>
            </a:r>
            <a:r>
              <a:rPr lang="en-US" dirty="0" smtClean="0"/>
              <a:t>U</a:t>
            </a:r>
            <a:r>
              <a:rPr lang="tr-TR" dirty="0" smtClean="0"/>
              <a:t>niversity</a:t>
            </a:r>
            <a:r>
              <a:rPr lang="en-US" dirty="0" smtClean="0"/>
              <a:t> </a:t>
            </a:r>
            <a:r>
              <a:rPr lang="en-US" dirty="0"/>
              <a:t>of Auckland, New Zealand during 1990s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GNU </a:t>
            </a:r>
            <a:r>
              <a:rPr lang="en-US" dirty="0"/>
              <a:t>General Public License (GPL)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be used by anyone for any purpose</a:t>
            </a:r>
          </a:p>
          <a:p>
            <a:r>
              <a:rPr lang="en-US" dirty="0" smtClean="0"/>
              <a:t>Open </a:t>
            </a:r>
            <a:r>
              <a:rPr lang="en-US" dirty="0"/>
              <a:t>Source</a:t>
            </a:r>
          </a:p>
          <a:p>
            <a:pPr lvl="1"/>
            <a:r>
              <a:rPr lang="en-US" dirty="0" smtClean="0"/>
              <a:t>efficient </a:t>
            </a:r>
            <a:r>
              <a:rPr lang="en-US" dirty="0"/>
              <a:t>bug tracking and fixing system supported by the user </a:t>
            </a:r>
            <a:r>
              <a:rPr lang="en-US" dirty="0" smtClean="0"/>
              <a:t>community</a:t>
            </a:r>
            <a:endParaRPr lang="tr-TR" dirty="0"/>
          </a:p>
          <a:p>
            <a:endParaRPr lang="tr-TR" dirty="0" smtClean="0"/>
          </a:p>
          <a:p>
            <a:pPr lvl="3"/>
            <a:r>
              <a:rPr lang="tr-TR" dirty="0" smtClean="0"/>
              <a:t>http</a:t>
            </a:r>
            <a:r>
              <a:rPr lang="tr-TR" dirty="0"/>
              <a:t>://cm.bell-labs.com/cm/ms/departments/sia/S/history.html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3769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Debugging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Toggle debugging for a function </a:t>
            </a:r>
            <a:r>
              <a:rPr lang="en-US" dirty="0" smtClean="0"/>
              <a:t>with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debug()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/</a:t>
            </a:r>
            <a:r>
              <a:rPr lang="tr-TR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undebug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en-US" dirty="0"/>
              <a:t>command</a:t>
            </a:r>
          </a:p>
          <a:p>
            <a:r>
              <a:rPr lang="en-US" dirty="0" smtClean="0"/>
              <a:t>With </a:t>
            </a:r>
            <a:r>
              <a:rPr lang="en-US" dirty="0"/>
              <a:t>debugging enabled, R steps </a:t>
            </a:r>
            <a:r>
              <a:rPr lang="en-US" dirty="0" smtClean="0"/>
              <a:t>through</a:t>
            </a:r>
            <a:r>
              <a:rPr lang="tr-TR" dirty="0" smtClean="0"/>
              <a:t> </a:t>
            </a:r>
            <a:r>
              <a:rPr lang="en-US" dirty="0" smtClean="0"/>
              <a:t>function </a:t>
            </a:r>
            <a:r>
              <a:rPr lang="en-US" dirty="0"/>
              <a:t>line by line</a:t>
            </a:r>
          </a:p>
          <a:p>
            <a:pPr lvl="1"/>
            <a:r>
              <a:rPr lang="en-US" dirty="0" smtClean="0"/>
              <a:t>Use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print() </a:t>
            </a:r>
            <a:r>
              <a:rPr lang="en-US" dirty="0"/>
              <a:t>to inspect variables along the way</a:t>
            </a:r>
          </a:p>
          <a:p>
            <a:pPr lvl="1"/>
            <a:r>
              <a:rPr lang="en-US" dirty="0" smtClean="0"/>
              <a:t>Press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&lt;enter&gt; </a:t>
            </a:r>
            <a:r>
              <a:rPr lang="en-US" dirty="0"/>
              <a:t>to proceed to next </a:t>
            </a:r>
            <a:r>
              <a:rPr lang="en-US" dirty="0" smtClean="0"/>
              <a:t>line</a:t>
            </a:r>
            <a:endParaRPr lang="tr-TR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debug(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intsum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&gt;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intsum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(10)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50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42707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Useful R </a:t>
            </a:r>
            <a:r>
              <a:rPr lang="tr-TR" sz="3600" dirty="0" smtClean="0"/>
              <a:t>Functions - Random Generation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contrast to many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</a:t>
            </a:r>
            <a:r>
              <a:rPr lang="en-US" dirty="0"/>
              <a:t> implementations,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tr-TR" dirty="0" smtClean="0"/>
              <a:t> </a:t>
            </a:r>
            <a:r>
              <a:rPr lang="en-US" dirty="0" smtClean="0"/>
              <a:t>generates </a:t>
            </a:r>
            <a:r>
              <a:rPr lang="en-US" dirty="0"/>
              <a:t>pretty good random </a:t>
            </a:r>
            <a:r>
              <a:rPr lang="en-US" dirty="0" smtClean="0"/>
              <a:t>numbers</a:t>
            </a:r>
            <a:endParaRPr lang="tr-TR" dirty="0" smtClean="0"/>
          </a:p>
          <a:p>
            <a:endParaRPr lang="en-US" dirty="0"/>
          </a:p>
          <a:p>
            <a:r>
              <a:rPr lang="tr-TR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set.seed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(seed)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can </a:t>
            </a:r>
            <a:r>
              <a:rPr lang="en-US" dirty="0"/>
              <a:t>be used to select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specific </a:t>
            </a:r>
            <a:r>
              <a:rPr lang="en-US" dirty="0"/>
              <a:t>sequence of random </a:t>
            </a:r>
            <a:r>
              <a:rPr lang="en-US" dirty="0" smtClean="0"/>
              <a:t>numbers</a:t>
            </a:r>
            <a:endParaRPr lang="tr-TR" dirty="0" smtClean="0"/>
          </a:p>
          <a:p>
            <a:endParaRPr lang="en-US" dirty="0"/>
          </a:p>
          <a:p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sample(x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size, replace =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FALSE)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 smtClean="0"/>
              <a:t>generates </a:t>
            </a:r>
            <a:r>
              <a:rPr lang="en-US" dirty="0"/>
              <a:t>a sample of size elements 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If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x</a:t>
            </a:r>
            <a:r>
              <a:rPr lang="en-US" dirty="0"/>
              <a:t> is a single number, sample is from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1:x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51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775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dirty="0"/>
              <a:t>Useful R </a:t>
            </a:r>
            <a:r>
              <a:rPr lang="tr-TR" sz="3600" dirty="0" smtClean="0"/>
              <a:t>Functions - Random Generation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5538"/>
            <a:ext cx="8353176" cy="53990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Samples </a:t>
            </a:r>
            <a:r>
              <a:rPr lang="en-US" dirty="0"/>
              <a:t>from Uniform </a:t>
            </a:r>
            <a:r>
              <a:rPr lang="en-US" dirty="0" smtClean="0"/>
              <a:t>distribution</a:t>
            </a:r>
            <a:endParaRPr lang="tr-TR" dirty="0" smtClean="0"/>
          </a:p>
          <a:p>
            <a:pPr lvl="1"/>
            <a:r>
              <a:rPr lang="en-US" dirty="0" err="1" smtClean="0"/>
              <a:t>runif</a:t>
            </a:r>
            <a:r>
              <a:rPr lang="en-US" dirty="0" smtClean="0"/>
              <a:t>(n</a:t>
            </a:r>
            <a:r>
              <a:rPr lang="en-US" dirty="0"/>
              <a:t>, min = 1, max = 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Samples </a:t>
            </a:r>
            <a:r>
              <a:rPr lang="en-US" dirty="0"/>
              <a:t>from Binomial </a:t>
            </a:r>
            <a:r>
              <a:rPr lang="en-US" dirty="0" smtClean="0"/>
              <a:t>distribution</a:t>
            </a:r>
            <a:endParaRPr lang="tr-TR" dirty="0" smtClean="0"/>
          </a:p>
          <a:p>
            <a:pPr lvl="1"/>
            <a:r>
              <a:rPr lang="en-US" dirty="0" err="1" smtClean="0"/>
              <a:t>rbinom</a:t>
            </a:r>
            <a:r>
              <a:rPr lang="en-US" dirty="0" smtClean="0"/>
              <a:t>(n</a:t>
            </a:r>
            <a:r>
              <a:rPr lang="en-US" dirty="0"/>
              <a:t>, size, </a:t>
            </a:r>
            <a:r>
              <a:rPr lang="en-US" dirty="0" err="1"/>
              <a:t>prob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Samples </a:t>
            </a:r>
            <a:r>
              <a:rPr lang="en-US" dirty="0"/>
              <a:t>from Normal </a:t>
            </a:r>
            <a:r>
              <a:rPr lang="en-US" dirty="0" smtClean="0"/>
              <a:t>distribution</a:t>
            </a:r>
            <a:endParaRPr lang="tr-TR" dirty="0" smtClean="0"/>
          </a:p>
          <a:p>
            <a:pPr lvl="1"/>
            <a:r>
              <a:rPr lang="en-US" dirty="0" err="1" smtClean="0"/>
              <a:t>rnorm</a:t>
            </a:r>
            <a:r>
              <a:rPr lang="en-US" dirty="0" smtClean="0"/>
              <a:t>(n</a:t>
            </a:r>
            <a:r>
              <a:rPr lang="en-US" dirty="0"/>
              <a:t>, mean = 0, </a:t>
            </a:r>
            <a:r>
              <a:rPr lang="en-US" dirty="0" err="1"/>
              <a:t>sd</a:t>
            </a:r>
            <a:r>
              <a:rPr lang="en-US" dirty="0"/>
              <a:t> = 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Samples </a:t>
            </a:r>
            <a:r>
              <a:rPr lang="en-US" dirty="0"/>
              <a:t>from Exponential </a:t>
            </a:r>
            <a:r>
              <a:rPr lang="en-US" dirty="0" smtClean="0"/>
              <a:t>distribution</a:t>
            </a:r>
            <a:endParaRPr lang="tr-TR" dirty="0" smtClean="0"/>
          </a:p>
          <a:p>
            <a:pPr lvl="1"/>
            <a:r>
              <a:rPr lang="en-US" dirty="0" err="1" smtClean="0"/>
              <a:t>rexp</a:t>
            </a:r>
            <a:r>
              <a:rPr lang="en-US" dirty="0" smtClean="0"/>
              <a:t>(n</a:t>
            </a:r>
            <a:r>
              <a:rPr lang="en-US" dirty="0"/>
              <a:t>, rate = 1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Samples </a:t>
            </a:r>
            <a:r>
              <a:rPr lang="en-US" dirty="0"/>
              <a:t>from </a:t>
            </a:r>
            <a:r>
              <a:rPr lang="en-US" dirty="0" smtClean="0"/>
              <a:t>T-distribution</a:t>
            </a:r>
            <a:endParaRPr lang="tr-TR" dirty="0" smtClean="0"/>
          </a:p>
          <a:p>
            <a:pPr lvl="1"/>
            <a:r>
              <a:rPr lang="en-US" dirty="0" err="1" smtClean="0"/>
              <a:t>rt</a:t>
            </a:r>
            <a:r>
              <a:rPr lang="en-US" dirty="0" smtClean="0"/>
              <a:t>(n</a:t>
            </a:r>
            <a:r>
              <a:rPr lang="en-US" dirty="0"/>
              <a:t>, </a:t>
            </a:r>
            <a:r>
              <a:rPr lang="en-US" dirty="0" err="1"/>
              <a:t>df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And </a:t>
            </a:r>
            <a:r>
              <a:rPr lang="en-US" dirty="0"/>
              <a:t>others!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52</a:t>
            </a:fld>
            <a:endParaRPr lang="en-US" altLang="tr-TR"/>
          </a:p>
        </p:txBody>
      </p:sp>
      <p:sp>
        <p:nvSpPr>
          <p:cNvPr id="6" name="Rectangle 5"/>
          <p:cNvSpPr/>
          <p:nvPr/>
        </p:nvSpPr>
        <p:spPr>
          <a:xfrm>
            <a:off x="6263589" y="7130534"/>
            <a:ext cx="2242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􀁺 </a:t>
            </a:r>
            <a:r>
              <a:rPr lang="en-US" dirty="0" err="1"/>
              <a:t>rexp</a:t>
            </a:r>
            <a:r>
              <a:rPr lang="en-US" dirty="0"/>
              <a:t>(n, rate = 1)</a:t>
            </a:r>
          </a:p>
        </p:txBody>
      </p:sp>
    </p:spTree>
    <p:extLst>
      <p:ext uri="{BB962C8B-B14F-4D97-AF65-F5344CB8AC3E}">
        <p14:creationId xmlns:p14="http://schemas.microsoft.com/office/powerpoint/2010/main" val="197625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 Help System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 has a built-in help system with </a:t>
            </a:r>
            <a:r>
              <a:rPr lang="en-US" dirty="0" smtClean="0"/>
              <a:t>useful</a:t>
            </a:r>
            <a:r>
              <a:rPr lang="tr-TR" dirty="0" smtClean="0"/>
              <a:t> </a:t>
            </a:r>
            <a:r>
              <a:rPr lang="en-US" dirty="0" smtClean="0"/>
              <a:t>information </a:t>
            </a:r>
            <a:r>
              <a:rPr lang="en-US" dirty="0"/>
              <a:t>and examples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help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en-US" dirty="0"/>
              <a:t>provides general help</a:t>
            </a:r>
          </a:p>
          <a:p>
            <a:pPr lvl="1"/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help(plot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dirty="0"/>
              <a:t> will explain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plot </a:t>
            </a:r>
            <a:r>
              <a:rPr lang="en-US" dirty="0"/>
              <a:t>function</a:t>
            </a:r>
          </a:p>
          <a:p>
            <a:pPr lvl="1"/>
            <a:r>
              <a:rPr lang="tr-TR" dirty="0" smtClean="0"/>
              <a:t>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help.search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histogram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dirty="0"/>
              <a:t>will search </a:t>
            </a:r>
            <a:r>
              <a:rPr lang="en-US" dirty="0" smtClean="0"/>
              <a:t>for</a:t>
            </a:r>
            <a:r>
              <a:rPr lang="tr-TR" dirty="0" smtClean="0"/>
              <a:t> </a:t>
            </a:r>
            <a:r>
              <a:rPr lang="en-US" dirty="0" smtClean="0"/>
              <a:t>topics </a:t>
            </a:r>
            <a:r>
              <a:rPr lang="en-US" dirty="0"/>
              <a:t>that include the word histogram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example(plot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r>
              <a:rPr lang="en-US" dirty="0"/>
              <a:t>will provide examples for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plot</a:t>
            </a:r>
            <a:r>
              <a:rPr lang="en-US" dirty="0" smtClean="0"/>
              <a:t> </a:t>
            </a:r>
            <a:r>
              <a:rPr lang="en-US" dirty="0"/>
              <a:t>function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53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88772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Input / Output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sink(file) </a:t>
            </a:r>
            <a:r>
              <a:rPr lang="en-US" dirty="0"/>
              <a:t>to redirect output to a file</a:t>
            </a:r>
          </a:p>
          <a:p>
            <a:endParaRPr lang="tr-TR" dirty="0" smtClean="0"/>
          </a:p>
          <a:p>
            <a:r>
              <a:rPr lang="en-US" dirty="0" smtClean="0"/>
              <a:t>Use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sink() </a:t>
            </a:r>
            <a:r>
              <a:rPr lang="en-US" dirty="0"/>
              <a:t>to restore screen output</a:t>
            </a:r>
          </a:p>
          <a:p>
            <a:endParaRPr lang="tr-TR" dirty="0" smtClean="0"/>
          </a:p>
          <a:p>
            <a:r>
              <a:rPr lang="en-US" dirty="0" smtClean="0"/>
              <a:t>Use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print() </a:t>
            </a:r>
            <a:r>
              <a:rPr lang="en-US" dirty="0"/>
              <a:t>or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cat() </a:t>
            </a:r>
            <a:r>
              <a:rPr lang="en-US" dirty="0"/>
              <a:t>to generate </a:t>
            </a:r>
            <a:r>
              <a:rPr lang="en-US" dirty="0" smtClean="0"/>
              <a:t>output</a:t>
            </a:r>
            <a:r>
              <a:rPr lang="tr-TR" dirty="0" smtClean="0"/>
              <a:t> </a:t>
            </a:r>
            <a:r>
              <a:rPr lang="en-US" dirty="0" smtClean="0"/>
              <a:t>inside </a:t>
            </a:r>
            <a:r>
              <a:rPr lang="en-US" dirty="0"/>
              <a:t>functions</a:t>
            </a:r>
          </a:p>
          <a:p>
            <a:endParaRPr lang="tr-TR" dirty="0" smtClean="0"/>
          </a:p>
          <a:p>
            <a:r>
              <a:rPr lang="en-US" dirty="0" smtClean="0"/>
              <a:t>Use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source(file)</a:t>
            </a:r>
            <a:r>
              <a:rPr lang="en-US" dirty="0"/>
              <a:t> to read input from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en-US" dirty="0" smtClean="0"/>
              <a:t>file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54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188855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Basic Utility Functions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length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returns the number of elements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mean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returns the sample mean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median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returns the sample </a:t>
            </a:r>
            <a:r>
              <a:rPr lang="tr-TR" dirty="0" smtClean="0"/>
              <a:t>median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range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returns the largest and smallest values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unique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removes duplicate elements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summary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calculates descriptive statistics</a:t>
            </a:r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diff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takes difference between </a:t>
            </a:r>
            <a:r>
              <a:rPr lang="tr-TR" dirty="0" smtClean="0"/>
              <a:t>consecutive elements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rev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tr-TR" dirty="0"/>
              <a:t>reverses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55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944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Managing Workspaces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you generate functions and variables, </a:t>
            </a:r>
            <a:r>
              <a:rPr lang="en-US" dirty="0" smtClean="0"/>
              <a:t>these</a:t>
            </a:r>
            <a:r>
              <a:rPr lang="tr-TR" dirty="0" smtClean="0"/>
              <a:t> </a:t>
            </a:r>
            <a:r>
              <a:rPr lang="en-US" dirty="0" smtClean="0"/>
              <a:t>are </a:t>
            </a:r>
            <a:r>
              <a:rPr lang="en-US" dirty="0"/>
              <a:t>added to your current </a:t>
            </a:r>
            <a:r>
              <a:rPr lang="en-US" dirty="0" smtClean="0"/>
              <a:t>workspace</a:t>
            </a:r>
            <a:endParaRPr lang="tr-TR" dirty="0" smtClean="0"/>
          </a:p>
          <a:p>
            <a:endParaRPr lang="en-US" dirty="0"/>
          </a:p>
          <a:p>
            <a:r>
              <a:rPr lang="en-US" dirty="0" smtClean="0"/>
              <a:t>Use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ls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 </a:t>
            </a:r>
            <a:r>
              <a:rPr lang="en-US" dirty="0"/>
              <a:t>to list workspace contents </a:t>
            </a:r>
            <a:endParaRPr lang="tr-TR" dirty="0" smtClean="0"/>
          </a:p>
          <a:p>
            <a:endParaRPr lang="tr-TR" dirty="0" smtClean="0"/>
          </a:p>
          <a:p>
            <a:r>
              <a:rPr lang="en-US" dirty="0" smtClean="0"/>
              <a:t>Use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rm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()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/>
              <a:t>to delete variables or functions</a:t>
            </a:r>
          </a:p>
          <a:p>
            <a:endParaRPr lang="tr-TR" dirty="0" smtClean="0"/>
          </a:p>
          <a:p>
            <a:r>
              <a:rPr lang="en-US" dirty="0" smtClean="0"/>
              <a:t>When </a:t>
            </a:r>
            <a:r>
              <a:rPr lang="en-US" dirty="0"/>
              <a:t>you quit, with the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q() </a:t>
            </a:r>
            <a:r>
              <a:rPr lang="en-US" dirty="0"/>
              <a:t>function, you </a:t>
            </a:r>
            <a:r>
              <a:rPr lang="en-US" dirty="0" smtClean="0"/>
              <a:t>can</a:t>
            </a:r>
            <a:r>
              <a:rPr lang="tr-TR" dirty="0" smtClean="0"/>
              <a:t> </a:t>
            </a:r>
            <a:r>
              <a:rPr lang="en-US" dirty="0" smtClean="0"/>
              <a:t>save </a:t>
            </a:r>
            <a:r>
              <a:rPr lang="en-US" dirty="0"/>
              <a:t>the current workspace for later use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56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5880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Compiled C vs Interpreted 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requires a complete program to run</a:t>
            </a:r>
          </a:p>
          <a:p>
            <a:pPr lvl="1"/>
            <a:r>
              <a:rPr lang="en-US" dirty="0" smtClean="0"/>
              <a:t>Program </a:t>
            </a:r>
            <a:r>
              <a:rPr lang="en-US" dirty="0"/>
              <a:t>is translated into machine code</a:t>
            </a:r>
          </a:p>
          <a:p>
            <a:pPr lvl="1"/>
            <a:r>
              <a:rPr lang="en-US" dirty="0" smtClean="0"/>
              <a:t>Can </a:t>
            </a:r>
            <a:r>
              <a:rPr lang="en-US" dirty="0"/>
              <a:t>then be executed repeatedly</a:t>
            </a:r>
          </a:p>
          <a:p>
            <a:r>
              <a:rPr lang="en-US" dirty="0" smtClean="0"/>
              <a:t>R </a:t>
            </a:r>
            <a:r>
              <a:rPr lang="en-US" dirty="0"/>
              <a:t>can run interactively</a:t>
            </a:r>
          </a:p>
          <a:p>
            <a:pPr lvl="1"/>
            <a:r>
              <a:rPr lang="en-US" dirty="0" smtClean="0"/>
              <a:t>Statements </a:t>
            </a:r>
            <a:r>
              <a:rPr lang="en-US" dirty="0"/>
              <a:t>converted to machine instructions </a:t>
            </a:r>
            <a:r>
              <a:rPr lang="en-US" dirty="0" smtClean="0"/>
              <a:t>as</a:t>
            </a:r>
            <a:r>
              <a:rPr lang="tr-TR" dirty="0" smtClean="0"/>
              <a:t> </a:t>
            </a:r>
            <a:r>
              <a:rPr lang="en-US" dirty="0" smtClean="0"/>
              <a:t>they </a:t>
            </a:r>
            <a:r>
              <a:rPr lang="en-US" dirty="0"/>
              <a:t>are encountered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much more flexible, but also </a:t>
            </a:r>
            <a:r>
              <a:rPr lang="en-US" dirty="0" smtClean="0"/>
              <a:t>slower</a:t>
            </a:r>
            <a:endParaRPr lang="tr-TR" dirty="0" smtClean="0"/>
          </a:p>
          <a:p>
            <a:pPr marL="342900" lvl="1" indent="-342900">
              <a:buChar char="•"/>
            </a:pPr>
            <a:r>
              <a:rPr lang="tr-TR" sz="3200" dirty="0">
                <a:solidFill>
                  <a:schemeClr val="tx1"/>
                </a:solidFill>
                <a:ea typeface="+mn-ea"/>
                <a:cs typeface="+mn-cs"/>
              </a:rPr>
              <a:t>R Programming </a:t>
            </a:r>
            <a:r>
              <a:rPr lang="tr-TR" sz="3200" dirty="0" smtClean="0">
                <a:solidFill>
                  <a:schemeClr val="tx1"/>
                </a:solidFill>
                <a:ea typeface="+mn-ea"/>
                <a:cs typeface="+mn-cs"/>
              </a:rPr>
              <a:t>Language</a:t>
            </a:r>
          </a:p>
          <a:p>
            <a:pPr lvl="1"/>
            <a:r>
              <a:rPr lang="tr-TR" dirty="0"/>
              <a:t>Interpreted language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6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249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 and statistics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353176" cy="5327798"/>
          </a:xfrm>
        </p:spPr>
        <p:txBody>
          <a:bodyPr/>
          <a:lstStyle/>
          <a:p>
            <a:r>
              <a:rPr lang="en-US" dirty="0"/>
              <a:t>Packaging: </a:t>
            </a:r>
            <a:endParaRPr lang="tr-TR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crucial infrastructure to efficiently produce, load and keep consistent software libraries from (many) different sources / authors</a:t>
            </a:r>
          </a:p>
          <a:p>
            <a:r>
              <a:rPr lang="en-US" dirty="0"/>
              <a:t> Statistics: </a:t>
            </a:r>
            <a:endParaRPr lang="tr-TR" dirty="0" smtClean="0"/>
          </a:p>
          <a:p>
            <a:pPr lvl="1"/>
            <a:r>
              <a:rPr lang="en-US" dirty="0" smtClean="0"/>
              <a:t>most </a:t>
            </a:r>
            <a:r>
              <a:rPr lang="en-US" dirty="0"/>
              <a:t>packages deal with statistics and data analysis</a:t>
            </a:r>
          </a:p>
          <a:p>
            <a:r>
              <a:rPr lang="en-US" dirty="0"/>
              <a:t> State of the art: </a:t>
            </a:r>
            <a:endParaRPr lang="tr-TR" dirty="0" smtClean="0"/>
          </a:p>
          <a:p>
            <a:pPr lvl="1"/>
            <a:r>
              <a:rPr lang="en-US" dirty="0" smtClean="0"/>
              <a:t>many </a:t>
            </a:r>
            <a:r>
              <a:rPr lang="en-US" dirty="0"/>
              <a:t>statistical researchers provide their methods as R packages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7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58549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R website under “Documentation”</a:t>
            </a:r>
          </a:p>
          <a:p>
            <a:pPr lvl="1"/>
            <a:r>
              <a:rPr lang="en-US" dirty="0"/>
              <a:t>“Manual” is the listing of official R documentation</a:t>
            </a:r>
          </a:p>
          <a:p>
            <a:pPr lvl="2"/>
            <a:r>
              <a:rPr lang="en-US" dirty="0"/>
              <a:t>An Introduction to R</a:t>
            </a:r>
          </a:p>
          <a:p>
            <a:pPr lvl="2"/>
            <a:r>
              <a:rPr lang="en-US" dirty="0"/>
              <a:t>R Language Definition</a:t>
            </a:r>
          </a:p>
          <a:p>
            <a:pPr lvl="2"/>
            <a:r>
              <a:rPr lang="en-US" dirty="0"/>
              <a:t>Writing R Extensions</a:t>
            </a:r>
          </a:p>
          <a:p>
            <a:pPr lvl="2"/>
            <a:r>
              <a:rPr lang="en-US" dirty="0"/>
              <a:t>R Data Import/Export</a:t>
            </a:r>
          </a:p>
          <a:p>
            <a:pPr lvl="2"/>
            <a:r>
              <a:rPr lang="en-US" dirty="0"/>
              <a:t>R Installation and Administration</a:t>
            </a:r>
          </a:p>
          <a:p>
            <a:pPr lvl="2"/>
            <a:r>
              <a:rPr lang="en-US" dirty="0"/>
              <a:t>The R Reference Index</a:t>
            </a:r>
          </a:p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8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29304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Tutorials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“Contributed” documentation are tutorials and manuals created by R users</a:t>
            </a:r>
          </a:p>
          <a:p>
            <a:pPr lvl="2"/>
            <a:r>
              <a:rPr lang="en-US" dirty="0"/>
              <a:t>Simple R</a:t>
            </a:r>
          </a:p>
          <a:p>
            <a:pPr lvl="2"/>
            <a:r>
              <a:rPr lang="en-US" dirty="0"/>
              <a:t>R for Beginners</a:t>
            </a:r>
          </a:p>
          <a:p>
            <a:pPr lvl="2"/>
            <a:r>
              <a:rPr lang="en-US" dirty="0"/>
              <a:t>Practical Regression and ANOVA Using R</a:t>
            </a:r>
          </a:p>
          <a:p>
            <a:pPr lvl="1"/>
            <a:r>
              <a:rPr lang="en-US" dirty="0"/>
              <a:t>R FAQ</a:t>
            </a:r>
          </a:p>
          <a:p>
            <a:pPr lvl="1"/>
            <a:r>
              <a:rPr lang="en-US" dirty="0"/>
              <a:t>Mailing Lists (listserv)</a:t>
            </a:r>
          </a:p>
          <a:p>
            <a:pPr lvl="2"/>
            <a:r>
              <a:rPr lang="en-US" dirty="0"/>
              <a:t>r-help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C132E4-3AD2-473A-922D-38182C6D94DE}" type="slidenum">
              <a:rPr lang="en-US" altLang="tr-TR" smtClean="0"/>
              <a:pPr>
                <a:defRPr/>
              </a:pPr>
              <a:t>9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860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hcesehir master slide">
  <a:themeElements>
    <a:clrScheme name="Bahcesehir master slide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Bahcesehir master slid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hcesehir master slide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hcesehir master slide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hcesehir master slide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8454</TotalTime>
  <Words>2273</Words>
  <Application>Microsoft Office PowerPoint</Application>
  <PresentationFormat>Letter Paper (8.5x11 in)</PresentationFormat>
  <Paragraphs>673</Paragraphs>
  <Slides>56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1" baseType="lpstr">
      <vt:lpstr>Arial</vt:lpstr>
      <vt:lpstr>Courier New</vt:lpstr>
      <vt:lpstr>Times New Roman</vt:lpstr>
      <vt:lpstr>Wingdings</vt:lpstr>
      <vt:lpstr>Bahcesehir master slide</vt:lpstr>
      <vt:lpstr>Statistical Data Analysis</vt:lpstr>
      <vt:lpstr>PowerPoint Presentation</vt:lpstr>
      <vt:lpstr>The R Project</vt:lpstr>
      <vt:lpstr>R, S and S-plus</vt:lpstr>
      <vt:lpstr>R, S and S-plus</vt:lpstr>
      <vt:lpstr>Compiled C vs Interpreted R</vt:lpstr>
      <vt:lpstr>R and statistics</vt:lpstr>
      <vt:lpstr>Tutorials</vt:lpstr>
      <vt:lpstr>Tutorials</vt:lpstr>
      <vt:lpstr>Interactive R</vt:lpstr>
      <vt:lpstr>R as a Calculator</vt:lpstr>
      <vt:lpstr>R as a Calculator</vt:lpstr>
      <vt:lpstr>Variables in R</vt:lpstr>
      <vt:lpstr>R as a Smart Calculator</vt:lpstr>
      <vt:lpstr>Missing Values</vt:lpstr>
      <vt:lpstr>Functions and Operators</vt:lpstr>
      <vt:lpstr>R Vectors</vt:lpstr>
      <vt:lpstr>Defining Vectors</vt:lpstr>
      <vt:lpstr>Accessing Vector Elements</vt:lpstr>
      <vt:lpstr>Accessing Vector Elements</vt:lpstr>
      <vt:lpstr>Matrices and Arrays</vt:lpstr>
      <vt:lpstr>Lists</vt:lpstr>
      <vt:lpstr>Data Frames</vt:lpstr>
      <vt:lpstr>Setting Up Data Sets</vt:lpstr>
      <vt:lpstr>Blood Pressure Data Set</vt:lpstr>
      <vt:lpstr>Accessing Data Frames</vt:lpstr>
      <vt:lpstr>Factors</vt:lpstr>
      <vt:lpstr>Factors</vt:lpstr>
      <vt:lpstr>Subsetting</vt:lpstr>
      <vt:lpstr>Subsetting</vt:lpstr>
      <vt:lpstr>Subsetting</vt:lpstr>
      <vt:lpstr>Common Forms of Data in R</vt:lpstr>
      <vt:lpstr>Programming Constructs</vt:lpstr>
      <vt:lpstr>Grouped Expressions</vt:lpstr>
      <vt:lpstr>Branching (if … else …)</vt:lpstr>
      <vt:lpstr>Example: if … else …</vt:lpstr>
      <vt:lpstr>Loops (for)</vt:lpstr>
      <vt:lpstr>Example: for</vt:lpstr>
      <vt:lpstr>repeat</vt:lpstr>
      <vt:lpstr>Example: repeat</vt:lpstr>
      <vt:lpstr>while</vt:lpstr>
      <vt:lpstr>Example: while</vt:lpstr>
      <vt:lpstr>Example: for and while</vt:lpstr>
      <vt:lpstr>lapply, sapply, apply</vt:lpstr>
      <vt:lpstr>lapply, sapply, apply</vt:lpstr>
      <vt:lpstr>lapply, sapply, apply</vt:lpstr>
      <vt:lpstr>Functions in R</vt:lpstr>
      <vt:lpstr>Defining Functions</vt:lpstr>
      <vt:lpstr>Some notes on functions …</vt:lpstr>
      <vt:lpstr>Debugging Functions</vt:lpstr>
      <vt:lpstr>Useful R Functions - Random Generation</vt:lpstr>
      <vt:lpstr>Useful R Functions - Random Generation</vt:lpstr>
      <vt:lpstr>R Help System</vt:lpstr>
      <vt:lpstr>Input / Output</vt:lpstr>
      <vt:lpstr>Basic Utility Functions</vt:lpstr>
      <vt:lpstr>Managing Workspaces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UTP Cable Connectors</dc:title>
  <dc:creator>N AYDIN</dc:creator>
  <cp:lastModifiedBy>Nizamettin AYDIN</cp:lastModifiedBy>
  <cp:revision>494</cp:revision>
  <dcterms:created xsi:type="dcterms:W3CDTF">2004-11-05T11:30:37Z</dcterms:created>
  <dcterms:modified xsi:type="dcterms:W3CDTF">2020-10-18T19:08:30Z</dcterms:modified>
</cp:coreProperties>
</file>