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77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6" r:id="rId14"/>
    <p:sldId id="557" r:id="rId15"/>
    <p:sldId id="558" r:id="rId16"/>
    <p:sldId id="555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3300"/>
    <a:srgbClr val="00CCFF"/>
    <a:srgbClr val="FF3300"/>
    <a:srgbClr val="FFCC00"/>
    <a:srgbClr val="FFFF99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94" d="100"/>
          <a:sy n="94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dirty="0" smtClean="0"/>
              <a:t>Statistical Data Analysis</a:t>
            </a:r>
            <a:endParaRPr lang="en-US" altLang="tr-TR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err="1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Now we </a:t>
                </a:r>
                <a:r>
                  <a:rPr lang="tr-TR" dirty="0" smtClean="0"/>
                  <a:t>can </a:t>
                </a:r>
                <a:r>
                  <a:rPr lang="en-US" dirty="0" smtClean="0"/>
                  <a:t>find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85|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sz="2400" i="1" dirty="0" smtClean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=0.85|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</m:t>
                          </m:r>
                        </m:e>
                      </m:d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  <m:r>
                            <a:rPr lang="tr-TR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tr-TR" sz="2400" b="0" i="1" dirty="0" smtClean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0.23</m:t>
                          </m:r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num>
                        <m:den>
                          <m:r>
                            <a:rPr lang="tr-TR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0.15</m:t>
                          </m:r>
                        </m:den>
                      </m:f>
                      <m:r>
                        <a:rPr lang="tr-T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=0.76</m:t>
                      </m:r>
                    </m:oMath>
                  </m:oMathPara>
                </a14:m>
                <a:endParaRPr lang="tr-TR" sz="240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sz="240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At </a:t>
                </a:r>
                <a:r>
                  <a:rPr lang="en-US" dirty="0"/>
                  <a:t>the beginning (before observing any data), we believed that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 </a:t>
                </a:r>
                <a:r>
                  <a:rPr lang="en-US" dirty="0"/>
                  <a:t>with </a:t>
                </a:r>
                <a:r>
                  <a:rPr lang="en-US" dirty="0" smtClean="0"/>
                  <a:t>probability</a:t>
                </a:r>
                <a:r>
                  <a:rPr lang="tr-TR" dirty="0" smtClean="0"/>
                  <a:t> </a:t>
                </a:r>
                <a:r>
                  <a:rPr lang="en-US" dirty="0" smtClean="0"/>
                  <a:t>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0.5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r>
                  <a:rPr lang="en-US" dirty="0" smtClean="0"/>
                  <a:t>Knowing </a:t>
                </a:r>
                <a:r>
                  <a:rPr lang="en-US" dirty="0"/>
                  <a:t>that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out 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US" dirty="0"/>
                  <a:t> people have survived, we increase </a:t>
                </a:r>
                <a:r>
                  <a:rPr lang="en-US" dirty="0" smtClean="0"/>
                  <a:t>this</a:t>
                </a:r>
                <a:r>
                  <a:rPr lang="tr-TR" dirty="0" smtClean="0"/>
                  <a:t> probability </a:t>
                </a:r>
                <a:r>
                  <a:rPr lang="tr-TR" dirty="0"/>
                  <a:t>to </a:t>
                </a:r>
                <a:r>
                  <a:rPr lang="tr-TR" dirty="0">
                    <a:solidFill>
                      <a:schemeClr val="accent1">
                        <a:lumMod val="75000"/>
                      </a:schemeClr>
                    </a:solidFill>
                  </a:rPr>
                  <a:t>0.76</a:t>
                </a:r>
                <a:r>
                  <a:rPr lang="tr-TR" dirty="0"/>
                  <a:t>.</a:t>
                </a:r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79" t="-2486" b="-18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1332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tr-TR" dirty="0" smtClean="0"/>
                  <a:t>F</a:t>
                </a:r>
                <a:r>
                  <a:rPr lang="en-US" dirty="0" err="1" smtClean="0"/>
                  <a:t>ollowing</a:t>
                </a:r>
                <a:r>
                  <a:rPr lang="en-US" dirty="0" smtClean="0"/>
                  <a:t> </a:t>
                </a:r>
                <a:r>
                  <a:rPr lang="en-US" dirty="0"/>
                  <a:t>similar steps, we find that 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=0.75|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</m:t>
                          </m:r>
                        </m:e>
                      </m:d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0.24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en-US" dirty="0" smtClean="0"/>
                  <a:t>Given the</a:t>
                </a:r>
                <a:r>
                  <a:rPr lang="tr-TR" dirty="0" smtClean="0"/>
                  <a:t> </a:t>
                </a:r>
                <a:r>
                  <a:rPr lang="en-US" dirty="0" smtClean="0"/>
                  <a:t>observed </a:t>
                </a:r>
                <a:r>
                  <a:rPr lang="en-US" dirty="0"/>
                  <a:t>data, we have reduced the probability of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7</a:t>
                </a:r>
                <a:r>
                  <a:rPr lang="en-US" dirty="0"/>
                  <a:t>5 from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0.5</a:t>
                </a:r>
                <a:r>
                  <a:rPr lang="en-US" dirty="0"/>
                  <a:t> to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0.24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r>
                  <a:rPr lang="en-US" dirty="0" smtClean="0"/>
                  <a:t>Therefore,</a:t>
                </a:r>
                <a:r>
                  <a:rPr lang="tr-TR" dirty="0" smtClean="0"/>
                  <a:t> </a:t>
                </a:r>
                <a:r>
                  <a:rPr lang="en-US" dirty="0" smtClean="0"/>
                  <a:t>while </a:t>
                </a:r>
                <a:r>
                  <a:rPr lang="en-US" dirty="0"/>
                  <a:t>we gave equal probabilities to both values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 at the </a:t>
                </a:r>
                <a:r>
                  <a:rPr lang="en-US" dirty="0" smtClean="0"/>
                  <a:t>beginning,</a:t>
                </a:r>
                <a:r>
                  <a:rPr lang="tr-TR" dirty="0" smtClean="0"/>
                  <a:t> </a:t>
                </a:r>
                <a:r>
                  <a:rPr lang="en-US" dirty="0" smtClean="0"/>
                  <a:t>based </a:t>
                </a:r>
                <a:r>
                  <a:rPr lang="en-US" dirty="0"/>
                  <a:t>on the new empirical evidence we observed, we increased the probability </a:t>
                </a:r>
                <a:r>
                  <a:rPr lang="en-US" dirty="0" smtClean="0"/>
                  <a:t>of</a:t>
                </a:r>
                <a:r>
                  <a:rPr lang="tr-TR" dirty="0" smtClean="0"/>
                  <a:t> 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</a:t>
                </a:r>
                <a:r>
                  <a:rPr lang="en-US" dirty="0"/>
                  <a:t> and decreased the probability of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75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This </a:t>
                </a:r>
                <a:r>
                  <a:rPr lang="en-US" dirty="0"/>
                  <a:t>is intuitive, </a:t>
                </a:r>
                <a:r>
                  <a:rPr lang="en-US" dirty="0" smtClean="0"/>
                  <a:t>because </a:t>
                </a:r>
                <a:r>
                  <a:rPr lang="en-US" dirty="0"/>
                  <a:t>our point estimate for the survival rate is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0.9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out 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US" dirty="0"/>
                  <a:t>), which is </a:t>
                </a:r>
                <a:r>
                  <a:rPr lang="en-US" dirty="0" smtClean="0"/>
                  <a:t>closer</a:t>
                </a:r>
                <a:r>
                  <a:rPr lang="tr-TR" dirty="0" smtClean="0"/>
                  <a:t> </a:t>
                </a:r>
                <a:r>
                  <a:rPr lang="en-US" dirty="0" smtClean="0"/>
                  <a:t>to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 than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r>
                  <a:rPr lang="en-US" dirty="0" smtClean="0"/>
                  <a:t>We </a:t>
                </a:r>
                <a:r>
                  <a:rPr lang="en-US" dirty="0"/>
                  <a:t>can use these updated probabilities and </a:t>
                </a:r>
                <a:r>
                  <a:rPr lang="en-US" dirty="0" smtClean="0"/>
                  <a:t>write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=0.85|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num>
                        <m:den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=0.75|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0.76</m:t>
                          </m:r>
                        </m:num>
                        <m:den>
                          <m:r>
                            <a:rPr lang="tr-T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0.24</m:t>
                          </m:r>
                        </m:den>
                      </m:f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en-US" dirty="0"/>
                  <a:t>Therefore, given the observed data, the value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 is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3.2</a:t>
                </a:r>
                <a:r>
                  <a:rPr lang="en-US" dirty="0"/>
                  <a:t> times more likely than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endParaRPr lang="tr-TR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2" t="-2373" r="-1314" b="-27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7749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Probabilities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In </a:t>
            </a:r>
            <a:r>
              <a:rPr lang="en-GB" dirty="0" smtClean="0"/>
              <a:t>our example,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75)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>and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85)</a:t>
            </a:r>
            <a:r>
              <a:rPr lang="en-GB" i="1" dirty="0"/>
              <a:t> </a:t>
            </a:r>
            <a:r>
              <a:rPr lang="en-GB" dirty="0" smtClean="0"/>
              <a:t>are referred to as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prior probabilities </a:t>
            </a:r>
            <a:r>
              <a:rPr lang="en-GB" dirty="0" smtClean="0"/>
              <a:t>f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GB" dirty="0"/>
              <a:t>population proportion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These are probabilities we assign to possible values of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i="1" dirty="0"/>
              <a:t> </a:t>
            </a:r>
            <a:r>
              <a:rPr lang="en-GB" dirty="0"/>
              <a:t>before </a:t>
            </a:r>
            <a:r>
              <a:rPr lang="en-GB" dirty="0" smtClean="0"/>
              <a:t>observing any </a:t>
            </a:r>
            <a:r>
              <a:rPr lang="en-GB" dirty="0"/>
              <a:t>data.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practice, these probabilities </a:t>
            </a:r>
            <a:r>
              <a:rPr lang="en-GB" dirty="0" smtClean="0"/>
              <a:t>might be obtained from previous studies</a:t>
            </a:r>
            <a:r>
              <a:rPr lang="en-GB" dirty="0"/>
              <a:t>. </a:t>
            </a:r>
            <a:endParaRPr lang="en-GB" dirty="0" smtClean="0"/>
          </a:p>
          <a:p>
            <a:pPr lvl="2"/>
            <a:r>
              <a:rPr lang="en-GB" dirty="0" smtClean="0"/>
              <a:t>For </a:t>
            </a:r>
            <a:r>
              <a:rPr lang="en-GB" dirty="0"/>
              <a:t>example, two other research groups might have conducted similar </a:t>
            </a:r>
            <a:r>
              <a:rPr lang="en-GB" dirty="0" smtClean="0"/>
              <a:t>studies in </a:t>
            </a:r>
            <a:r>
              <a:rPr lang="en-GB" dirty="0"/>
              <a:t>the past; </a:t>
            </a:r>
            <a:endParaRPr lang="en-GB" dirty="0" smtClean="0"/>
          </a:p>
          <a:p>
            <a:pPr lvl="3"/>
            <a:r>
              <a:rPr lang="en-GB" dirty="0" smtClean="0"/>
              <a:t>one </a:t>
            </a:r>
            <a:r>
              <a:rPr lang="en-GB" dirty="0"/>
              <a:t>group estimated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i="1" dirty="0"/>
              <a:t> </a:t>
            </a:r>
            <a:r>
              <a:rPr lang="en-GB" dirty="0"/>
              <a:t>to be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0.75</a:t>
            </a:r>
            <a:r>
              <a:rPr lang="en-GB" dirty="0"/>
              <a:t>, and the other group estimated </a:t>
            </a:r>
            <a:r>
              <a:rPr lang="en-GB" dirty="0" smtClean="0"/>
              <a:t>it to </a:t>
            </a:r>
            <a:r>
              <a:rPr lang="en-GB" dirty="0"/>
              <a:t>be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0.85</a:t>
            </a:r>
            <a:r>
              <a:rPr lang="en-GB" dirty="0"/>
              <a:t>, and we do not have any reason to prefer one estimate over the other.</a:t>
            </a:r>
          </a:p>
          <a:p>
            <a:pPr lvl="2"/>
            <a:r>
              <a:rPr lang="en-GB" dirty="0"/>
              <a:t>In this case, we want to conduct a new study, collect new empirical evidence, </a:t>
            </a:r>
            <a:r>
              <a:rPr lang="en-GB" dirty="0" smtClean="0"/>
              <a:t>and estimate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dirty="0"/>
              <a:t>, but we want to take the available information regarding the value of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μ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/>
              <a:t>account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1357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Probabilities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 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18|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85)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GB" dirty="0"/>
                  <a:t>is </a:t>
                </a:r>
                <a:r>
                  <a:rPr lang="en-GB" dirty="0" smtClean="0"/>
                  <a:t>referred </a:t>
                </a:r>
                <a:r>
                  <a:rPr lang="en-GB" dirty="0"/>
                  <a:t>to as 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likelihood</a:t>
                </a:r>
                <a:r>
                  <a:rPr lang="en-GB" dirty="0"/>
                  <a:t>, </a:t>
                </a:r>
                <a:endParaRPr lang="tr-TR" dirty="0" smtClean="0"/>
              </a:p>
              <a:p>
                <a:pPr lvl="1"/>
                <a:r>
                  <a:rPr lang="en-GB" dirty="0" smtClean="0"/>
                  <a:t>i.e</a:t>
                </a:r>
                <a:r>
                  <a:rPr lang="en-GB" dirty="0"/>
                  <a:t>., how likely it is to see </a:t>
                </a:r>
                <a:r>
                  <a:rPr lang="en-GB" dirty="0" smtClean="0"/>
                  <a:t>this specific </a:t>
                </a:r>
                <a:r>
                  <a:rPr lang="en-GB" dirty="0"/>
                  <a:t>data (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GB" dirty="0"/>
                  <a:t> survivals out of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GB" dirty="0"/>
                  <a:t>) if 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GB" i="1" dirty="0"/>
                  <a:t> </a:t>
                </a:r>
                <a:r>
                  <a:rPr lang="en-GB" dirty="0"/>
                  <a:t>is in fact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GB" dirty="0"/>
                  <a:t>. </a:t>
                </a:r>
                <a:endParaRPr lang="en-GB" dirty="0" smtClean="0"/>
              </a:p>
              <a:p>
                <a:r>
                  <a:rPr lang="en-GB" dirty="0" smtClean="0"/>
                  <a:t>We </a:t>
                </a:r>
                <a:r>
                  <a:rPr lang="en-GB" dirty="0"/>
                  <a:t>can express the </a:t>
                </a:r>
                <a:r>
                  <a:rPr lang="en-GB" dirty="0" smtClean="0"/>
                  <a:t>probability of </a:t>
                </a:r>
                <a:r>
                  <a:rPr lang="en-GB" dirty="0"/>
                  <a:t>the specific data we have observed (i.e.,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GB" dirty="0"/>
                  <a:t> survivals out of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GB" dirty="0"/>
                  <a:t>) as a </a:t>
                </a:r>
                <a:r>
                  <a:rPr lang="en-GB" dirty="0" smtClean="0"/>
                  <a:t>function of </a:t>
                </a:r>
                <a:r>
                  <a:rPr lang="en-GB" dirty="0"/>
                  <a:t>different values of 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GB" dirty="0"/>
                  <a:t>.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This </a:t>
                </a:r>
                <a:r>
                  <a:rPr lang="en-GB" dirty="0"/>
                  <a:t>function is </a:t>
                </a:r>
                <a:r>
                  <a:rPr lang="en-GB" dirty="0" smtClean="0"/>
                  <a:t>referred </a:t>
                </a:r>
                <a:r>
                  <a:rPr lang="en-GB" dirty="0"/>
                  <a:t>to as </a:t>
                </a:r>
                <a:r>
                  <a:rPr lang="en-GB" dirty="0" smtClean="0"/>
                  <a:t>the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likelihood function</a:t>
                </a:r>
                <a:r>
                  <a:rPr lang="en-GB" dirty="0"/>
                  <a:t>.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For our example</a:t>
                </a:r>
                <a:r>
                  <a:rPr lang="en-GB" dirty="0"/>
                  <a:t>, the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likelihood function </a:t>
                </a:r>
                <a:r>
                  <a:rPr lang="en-GB" dirty="0" smtClean="0"/>
                  <a:t>is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6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</m:t>
                      </m:r>
                      <m:d>
                        <m:dPr>
                          <m:begChr m:val="|"/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GB" sz="26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26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6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26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.07    </m:t>
                                </m:r>
                                <m:r>
                                  <a:rPr lang="en-GB" sz="26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26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=0.75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6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26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sz="26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23</m:t>
                                </m:r>
                                <m:r>
                                  <a:rPr lang="en-GB" sz="26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GB" sz="26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26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=0.85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600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79" t="-2486" r="-10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72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Probabilities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 smtClean="0"/>
                  <a:t>The </a:t>
                </a:r>
                <a:r>
                  <a:rPr lang="en-GB" dirty="0"/>
                  <a:t>updated probability of 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GB" i="1" dirty="0"/>
                  <a:t> </a:t>
                </a:r>
                <a:r>
                  <a:rPr lang="en-GB" dirty="0"/>
                  <a:t>after we observe the data </a:t>
                </a:r>
                <a:r>
                  <a:rPr lang="en-GB" dirty="0" smtClean="0"/>
                  <a:t>is referred </a:t>
                </a:r>
                <a:r>
                  <a:rPr lang="en-GB" dirty="0"/>
                  <a:t>to </a:t>
                </a:r>
                <a:r>
                  <a:rPr lang="en-GB" dirty="0" smtClean="0"/>
                  <a:t>as </a:t>
                </a:r>
                <a:r>
                  <a:rPr lang="en-GB" dirty="0"/>
                  <a:t>the 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posterior probability</a:t>
                </a:r>
                <a:r>
                  <a:rPr lang="en-GB" b="1" dirty="0" smtClean="0"/>
                  <a:t> </a:t>
                </a:r>
                <a:r>
                  <a:rPr lang="en-GB" dirty="0"/>
                  <a:t>of 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GB" dirty="0"/>
                  <a:t>. </a:t>
                </a:r>
                <a:endParaRPr lang="en-GB" dirty="0" smtClean="0"/>
              </a:p>
              <a:p>
                <a:r>
                  <a:rPr lang="en-GB" dirty="0" smtClean="0"/>
                  <a:t>The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posterior probabilities </a:t>
                </a:r>
                <a:r>
                  <a:rPr lang="en-GB" dirty="0"/>
                  <a:t>in </a:t>
                </a:r>
                <a:r>
                  <a:rPr lang="en-GB" dirty="0" smtClean="0"/>
                  <a:t>our example are </a:t>
                </a:r>
              </a:p>
              <a:p>
                <a:pPr lvl="1"/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75|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18)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24</a:t>
                </a:r>
                <a:r>
                  <a:rPr lang="en-GB" dirty="0"/>
                  <a:t> </a:t>
                </a:r>
                <a:endParaRPr lang="en-GB" dirty="0" smtClean="0"/>
              </a:p>
              <a:p>
                <a:pPr lvl="1"/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85|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18)</a:t>
                </a:r>
                <a:r>
                  <a:rPr lang="en-GB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GB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GB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76</a:t>
                </a:r>
                <a:r>
                  <a:rPr lang="en-GB" dirty="0" smtClean="0"/>
                  <a:t> </a:t>
                </a:r>
              </a:p>
              <a:p>
                <a:pPr marL="342900" lvl="1" indent="-342900">
                  <a:buChar char="•"/>
                </a:pP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These </a:t>
                </a:r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</a:rPr>
                  <a:t>posterior </a:t>
                </a:r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probabilities</a:t>
                </a:r>
                <a:r>
                  <a:rPr lang="en-GB" sz="3200" dirty="0" smtClean="0">
                    <a:solidFill>
                      <a:schemeClr val="tx1"/>
                    </a:solidFill>
                  </a:rPr>
                  <a:t>, which </a:t>
                </a:r>
                <a:r>
                  <a:rPr lang="en-GB" sz="3200" dirty="0" smtClean="0">
                    <a:solidFill>
                      <a:schemeClr val="tx1"/>
                    </a:solidFill>
                    <a:ea typeface="+mn-ea"/>
                    <a:cs typeface="+mn-cs"/>
                  </a:rPr>
                  <a:t>are </a:t>
                </a: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obtained after we observed </a:t>
                </a:r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ea typeface="+mn-ea"/>
                    <a:cs typeface="+mn-cs"/>
                  </a:rPr>
                  <a:t>18</a:t>
                </a: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 survivals among </a:t>
                </a:r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ea typeface="+mn-ea"/>
                    <a:cs typeface="+mn-cs"/>
                  </a:rPr>
                  <a:t>20</a:t>
                </a: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 </a:t>
                </a:r>
                <a:r>
                  <a:rPr lang="en-GB" sz="3200" dirty="0" smtClean="0">
                    <a:solidFill>
                      <a:schemeClr val="tx1"/>
                    </a:solidFill>
                    <a:ea typeface="+mn-ea"/>
                    <a:cs typeface="+mn-cs"/>
                  </a:rPr>
                  <a:t>patient, </a:t>
                </a: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can be used to write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=0.85|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num>
                        <m:den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=0.75|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0.76</m:t>
                          </m:r>
                        </m:num>
                        <m:den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0.24</m:t>
                          </m:r>
                        </m:den>
                      </m:f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dirty="0" smtClean="0"/>
              </a:p>
              <a:p>
                <a:pPr marL="342900" lvl="1" indent="-342900">
                  <a:buChar char="•"/>
                </a:pP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This is known as the </a:t>
                </a:r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ea typeface="+mn-ea"/>
                    <a:cs typeface="+mn-cs"/>
                  </a:rPr>
                  <a:t>posterior odds</a:t>
                </a:r>
                <a:r>
                  <a:rPr lang="en-GB" sz="3200" dirty="0">
                    <a:solidFill>
                      <a:schemeClr val="tx1"/>
                    </a:solidFill>
                    <a:ea typeface="+mn-ea"/>
                    <a:cs typeface="+mn-cs"/>
                  </a:rPr>
                  <a:t> </a:t>
                </a:r>
                <a:endParaRPr lang="en-GB" sz="3200" dirty="0" smtClean="0">
                  <a:solidFill>
                    <a:schemeClr val="tx1"/>
                  </a:solidFill>
                  <a:ea typeface="+mn-ea"/>
                  <a:cs typeface="+mn-cs"/>
                </a:endParaRPr>
              </a:p>
              <a:p>
                <a:pPr lvl="1"/>
                <a:r>
                  <a:rPr lang="en-GB" sz="3000" dirty="0"/>
                  <a:t>Here, we find the odds of </a:t>
                </a:r>
                <a:r>
                  <a:rPr lang="en-GB" sz="3000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GB" sz="3000" dirty="0"/>
                  <a:t> over </a:t>
                </a:r>
                <a:r>
                  <a:rPr lang="en-GB" sz="3000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r>
                  <a:rPr lang="en-GB" sz="3000" dirty="0" smtClean="0"/>
                  <a:t>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33" t="-3164" r="-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60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Probabilities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tr-TR" dirty="0" smtClean="0"/>
                  <a:t>T</a:t>
                </a:r>
                <a:r>
                  <a:rPr lang="en-GB" dirty="0" smtClean="0"/>
                  <a:t>he </a:t>
                </a:r>
                <a:r>
                  <a:rPr lang="en-GB" dirty="0"/>
                  <a:t>posterior odds can </a:t>
                </a:r>
                <a:r>
                  <a:rPr lang="tr-TR" dirty="0" smtClean="0"/>
                  <a:t>be </a:t>
                </a:r>
                <a:r>
                  <a:rPr lang="en-GB" dirty="0" err="1" smtClean="0"/>
                  <a:t>fo</a:t>
                </a:r>
                <a:r>
                  <a:rPr lang="tr-TR" dirty="0" smtClean="0"/>
                  <a:t>u</a:t>
                </a:r>
                <a:r>
                  <a:rPr lang="en-GB" dirty="0" err="1" smtClean="0"/>
                  <a:t>nd</a:t>
                </a:r>
                <a:r>
                  <a:rPr lang="en-GB" dirty="0" smtClean="0"/>
                  <a:t> as</a:t>
                </a:r>
                <a:r>
                  <a:rPr lang="tr-TR" dirty="0" smtClean="0"/>
                  <a:t> </a:t>
                </a:r>
                <a:r>
                  <a:rPr lang="en-US" dirty="0" smtClean="0"/>
                  <a:t>follows</a:t>
                </a:r>
                <a:r>
                  <a:rPr lang="tr-TR" dirty="0" smtClean="0"/>
                  <a:t>:</a:t>
                </a: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  <m:r>
                            <a:rPr lang="en-GB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</m:den>
                      </m:f>
                      <m:r>
                        <a:rPr lang="tr-TR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 smtClean="0"/>
              </a:p>
              <a:p>
                <a:r>
                  <a:rPr lang="en-GB" sz="2400" dirty="0"/>
                  <a:t>The term 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P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(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μ 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= 0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.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85)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/</a:t>
                </a:r>
                <a:r>
                  <a:rPr lang="en-GB" sz="2400" i="1" dirty="0" smtClean="0">
                    <a:solidFill>
                      <a:schemeClr val="accent6"/>
                    </a:solidFill>
                  </a:rPr>
                  <a:t>P</a:t>
                </a:r>
                <a:r>
                  <a:rPr lang="en-GB" sz="2400" dirty="0" smtClean="0">
                    <a:solidFill>
                      <a:schemeClr val="accent6"/>
                    </a:solidFill>
                  </a:rPr>
                  <a:t>(</a:t>
                </a:r>
                <a:r>
                  <a:rPr lang="en-GB" sz="2400" i="1" dirty="0" smtClean="0">
                    <a:solidFill>
                      <a:schemeClr val="accent6"/>
                    </a:solidFill>
                  </a:rPr>
                  <a:t>μ 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= 0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.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75)</a:t>
                </a:r>
                <a:r>
                  <a:rPr lang="en-GB" sz="2400" i="1" dirty="0">
                    <a:solidFill>
                      <a:schemeClr val="accent6"/>
                    </a:solidFill>
                  </a:rPr>
                  <a:t> </a:t>
                </a:r>
                <a:r>
                  <a:rPr lang="en-GB" sz="2400" dirty="0"/>
                  <a:t>on the right-hand side of the above </a:t>
                </a:r>
                <a:r>
                  <a:rPr lang="en-GB" sz="2400" dirty="0" smtClean="0"/>
                  <a:t>equation is </a:t>
                </a:r>
                <a:r>
                  <a:rPr lang="en-GB" sz="2400" dirty="0"/>
                  <a:t>called 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prior </a:t>
                </a:r>
                <a:r>
                  <a:rPr lang="en-GB" sz="2400" dirty="0" smtClean="0">
                    <a:solidFill>
                      <a:schemeClr val="accent6"/>
                    </a:solidFill>
                  </a:rPr>
                  <a:t>odds</a:t>
                </a:r>
                <a:r>
                  <a:rPr lang="en-GB" sz="2400" dirty="0" smtClean="0"/>
                  <a:t>.</a:t>
                </a:r>
              </a:p>
              <a:p>
                <a:pPr lvl="1"/>
                <a:r>
                  <a:rPr lang="tr-TR" sz="2000" dirty="0" err="1"/>
                  <a:t>In</a:t>
                </a:r>
                <a:r>
                  <a:rPr lang="tr-TR" sz="2000" dirty="0"/>
                  <a:t> </a:t>
                </a:r>
                <a:r>
                  <a:rPr lang="tr-TR" sz="2000" dirty="0" err="1"/>
                  <a:t>our</a:t>
                </a:r>
                <a:r>
                  <a:rPr lang="tr-TR" sz="2000" dirty="0"/>
                  <a:t> </a:t>
                </a:r>
                <a:r>
                  <a:rPr lang="tr-TR" sz="2000" dirty="0" err="1"/>
                  <a:t>example</a:t>
                </a:r>
                <a:r>
                  <a:rPr lang="tr-TR" sz="2000" dirty="0"/>
                  <a:t>, </a:t>
                </a:r>
                <a:r>
                  <a:rPr lang="tr-TR" sz="2000" dirty="0" err="1" smtClean="0"/>
                  <a:t>the</a:t>
                </a:r>
                <a:r>
                  <a:rPr lang="en-GB" sz="2000" dirty="0" smtClean="0"/>
                  <a:t> </a:t>
                </a:r>
                <a:r>
                  <a:rPr lang="en-GB" sz="2000" dirty="0" smtClean="0">
                    <a:solidFill>
                      <a:schemeClr val="accent6"/>
                    </a:solidFill>
                  </a:rPr>
                  <a:t>p</a:t>
                </a:r>
                <a:r>
                  <a:rPr lang="tr-TR" sz="2000" dirty="0" err="1" smtClean="0">
                    <a:solidFill>
                      <a:schemeClr val="accent6"/>
                    </a:solidFill>
                  </a:rPr>
                  <a:t>rior</a:t>
                </a:r>
                <a:r>
                  <a:rPr lang="tr-TR" sz="2000" dirty="0" smtClean="0">
                    <a:solidFill>
                      <a:schemeClr val="accent6"/>
                    </a:solidFill>
                  </a:rPr>
                  <a:t> </a:t>
                </a:r>
                <a:r>
                  <a:rPr lang="tr-TR" sz="2000" dirty="0" err="1">
                    <a:solidFill>
                      <a:schemeClr val="accent6"/>
                    </a:solidFill>
                  </a:rPr>
                  <a:t>odds</a:t>
                </a:r>
                <a:r>
                  <a:rPr lang="tr-TR" sz="2000" dirty="0">
                    <a:solidFill>
                      <a:schemeClr val="accent6"/>
                    </a:solidFill>
                  </a:rPr>
                  <a:t> </a:t>
                </a:r>
                <a:r>
                  <a:rPr lang="tr-TR" sz="2000" dirty="0"/>
                  <a:t>is </a:t>
                </a:r>
                <a:r>
                  <a:rPr lang="tr-TR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endParaRPr lang="en-GB" sz="20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2400" dirty="0"/>
                  <a:t>The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</a:rPr>
                  <a:t>posterior odds </a:t>
                </a:r>
                <a:r>
                  <a:rPr lang="en-GB" sz="2400" dirty="0"/>
                  <a:t>is obtained by multiplying the 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prior odds </a:t>
                </a:r>
                <a:r>
                  <a:rPr lang="en-GB" sz="2400" dirty="0"/>
                  <a:t>by </a:t>
                </a:r>
                <a:r>
                  <a:rPr lang="en-GB" sz="2400" dirty="0" smtClean="0"/>
                  <a:t>the </a:t>
                </a:r>
                <a:r>
                  <a:rPr lang="tr-TR" sz="2400" dirty="0" err="1" smtClean="0"/>
                  <a:t>following</a:t>
                </a:r>
                <a:r>
                  <a:rPr lang="tr-TR" sz="2400" dirty="0" smtClean="0"/>
                  <a:t> </a:t>
                </a:r>
                <a:r>
                  <a:rPr lang="tr-TR" sz="2400" dirty="0" err="1"/>
                  <a:t>term</a:t>
                </a:r>
                <a:r>
                  <a:rPr lang="tr-TR" sz="2400" dirty="0" smtClean="0"/>
                  <a:t>:</a:t>
                </a:r>
                <a:endParaRPr lang="en-GB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=0.75</m:t>
                              </m:r>
                            </m:e>
                          </m:d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tr-TR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07</m:t>
                          </m:r>
                        </m:den>
                      </m:f>
                      <m:r>
                        <a:rPr lang="tr-TR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  <m:r>
                        <a:rPr lang="en-GB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.86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This term is in fact the ratio of two possible values for the likelihood function </a:t>
                </a:r>
                <a:r>
                  <a:rPr lang="en-GB" sz="2400" dirty="0" smtClean="0"/>
                  <a:t>and is </a:t>
                </a:r>
                <a:r>
                  <a:rPr lang="en-GB" sz="2400" dirty="0"/>
                  <a:t>known as the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</a:rPr>
                  <a:t>likelihood ratio</a:t>
                </a:r>
                <a:r>
                  <a:rPr lang="en-GB" sz="2400" dirty="0"/>
                  <a:t>.</a:t>
                </a:r>
              </a:p>
              <a:p>
                <a:endParaRPr lang="en-GB" sz="2400" dirty="0" smtClean="0"/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1" t="-25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657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General </a:t>
            </a:r>
            <a:r>
              <a:rPr lang="en-GB" sz="2400" dirty="0"/>
              <a:t>Form of Bayesian Analysis for </a:t>
            </a:r>
            <a:r>
              <a:rPr lang="en-GB" sz="2400" dirty="0" smtClean="0"/>
              <a:t>Population Proportion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general, the population proportion could take values from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GB" dirty="0"/>
              <a:t> to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Therefore, we need a continuous prior distribution whose range is from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GB" dirty="0"/>
              <a:t> to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dirty="0" smtClean="0"/>
              <a:t>.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beta distribution</a:t>
            </a:r>
            <a:r>
              <a:rPr lang="en-GB" dirty="0"/>
              <a:t>, whose range is from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GB" dirty="0"/>
              <a:t> to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dirty="0"/>
              <a:t>, is commonly used as </a:t>
            </a:r>
            <a:r>
              <a:rPr lang="en-GB" dirty="0" smtClean="0"/>
              <a:t>the prior </a:t>
            </a:r>
            <a:r>
              <a:rPr lang="en-GB" dirty="0"/>
              <a:t>distribution for the population proportion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GB" dirty="0"/>
              <a:t>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beta distribution</a:t>
            </a:r>
            <a:r>
              <a:rPr lang="en-GB" dirty="0"/>
              <a:t> </a:t>
            </a:r>
            <a:r>
              <a:rPr lang="en-GB" dirty="0" smtClean="0"/>
              <a:t>is specified </a:t>
            </a:r>
            <a:r>
              <a:rPr lang="en-GB" dirty="0"/>
              <a:t>by two parameters,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GB" dirty="0"/>
              <a:t> and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GB" dirty="0"/>
              <a:t>, and is denoted as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Beta(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GB" dirty="0"/>
              <a:t>. </a:t>
            </a:r>
            <a:endParaRPr lang="en-GB" dirty="0" smtClean="0"/>
          </a:p>
          <a:p>
            <a:pPr lvl="1"/>
            <a:r>
              <a:rPr lang="en-GB" dirty="0" smtClean="0"/>
              <a:t>We refer to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GB" dirty="0"/>
              <a:t> and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GB" dirty="0"/>
              <a:t> as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shape 1</a:t>
            </a:r>
            <a:r>
              <a:rPr lang="en-GB" dirty="0"/>
              <a:t>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shape 2</a:t>
            </a:r>
            <a:r>
              <a:rPr lang="en-GB" dirty="0"/>
              <a:t>, respectively. </a:t>
            </a:r>
            <a:endParaRPr lang="en-GB" dirty="0" smtClean="0"/>
          </a:p>
          <a:p>
            <a:pPr lvl="2"/>
            <a:r>
              <a:rPr lang="en-GB" dirty="0" smtClean="0"/>
              <a:t>Both </a:t>
            </a:r>
            <a:r>
              <a:rPr lang="en-GB" dirty="0"/>
              <a:t>parameters must </a:t>
            </a:r>
            <a:r>
              <a:rPr lang="en-GB" dirty="0" smtClean="0"/>
              <a:t>be positive </a:t>
            </a:r>
            <a:r>
              <a:rPr lang="en-GB" dirty="0"/>
              <a:t>numbers.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236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General </a:t>
            </a:r>
            <a:r>
              <a:rPr lang="en-GB" sz="2400" dirty="0"/>
              <a:t>Form of Bayesian Analysis for </a:t>
            </a:r>
            <a:r>
              <a:rPr lang="en-GB" sz="2400" dirty="0" smtClean="0"/>
              <a:t>Population Proportion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R-Commander, we can plot </a:t>
            </a:r>
            <a:r>
              <a:rPr lang="en-GB" dirty="0"/>
              <a:t>different beta distributions by setting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GB" i="1" dirty="0"/>
              <a:t> </a:t>
            </a:r>
            <a:r>
              <a:rPr lang="en-GB" dirty="0"/>
              <a:t>and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GB" i="1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different values.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example</a:t>
            </a:r>
            <a:r>
              <a:rPr lang="en-GB" dirty="0" smtClean="0"/>
              <a:t>, suppose </a:t>
            </a:r>
            <a:r>
              <a:rPr lang="en-GB" dirty="0"/>
              <a:t>that we want to plot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Beta(8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2)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R-Commander, </a:t>
            </a:r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>
                <a:solidFill>
                  <a:srgbClr val="CC0099"/>
                </a:solidFill>
              </a:rPr>
              <a:t>Distributions</a:t>
            </a:r>
            <a:r>
              <a:rPr lang="tr-TR" dirty="0">
                <a:solidFill>
                  <a:srgbClr val="CC0099"/>
                </a:solidFill>
              </a:rPr>
              <a:t> → </a:t>
            </a:r>
            <a:r>
              <a:rPr lang="tr-TR" dirty="0" err="1">
                <a:solidFill>
                  <a:srgbClr val="CC0099"/>
                </a:solidFill>
              </a:rPr>
              <a:t>Continuous</a:t>
            </a:r>
            <a:r>
              <a:rPr lang="tr-TR" dirty="0">
                <a:solidFill>
                  <a:srgbClr val="CC0099"/>
                </a:solidFill>
              </a:rPr>
              <a:t> </a:t>
            </a:r>
            <a:r>
              <a:rPr lang="tr-TR" dirty="0" err="1">
                <a:solidFill>
                  <a:srgbClr val="CC0099"/>
                </a:solidFill>
              </a:rPr>
              <a:t>distributions</a:t>
            </a:r>
            <a:r>
              <a:rPr lang="tr-TR" dirty="0">
                <a:solidFill>
                  <a:srgbClr val="CC0099"/>
                </a:solidFill>
              </a:rPr>
              <a:t> </a:t>
            </a:r>
            <a:r>
              <a:rPr lang="tr-TR" dirty="0" smtClean="0">
                <a:solidFill>
                  <a:srgbClr val="CC0099"/>
                </a:solidFill>
              </a:rPr>
              <a:t>→</a:t>
            </a:r>
            <a:r>
              <a:rPr lang="en-GB" dirty="0" smtClean="0">
                <a:solidFill>
                  <a:srgbClr val="CC0099"/>
                </a:solidFill>
              </a:rPr>
              <a:t> Beta </a:t>
            </a:r>
            <a:r>
              <a:rPr lang="en-GB" dirty="0">
                <a:solidFill>
                  <a:srgbClr val="CC0099"/>
                </a:solidFill>
              </a:rPr>
              <a:t>distribution → Plot beta distribution </a:t>
            </a:r>
            <a:r>
              <a:rPr lang="en-GB" dirty="0"/>
              <a:t>and set </a:t>
            </a:r>
            <a:r>
              <a:rPr lang="en-GB" dirty="0">
                <a:solidFill>
                  <a:srgbClr val="CC0099"/>
                </a:solidFill>
              </a:rPr>
              <a:t>Shape </a:t>
            </a:r>
            <a:r>
              <a:rPr lang="en-GB" dirty="0" smtClean="0">
                <a:solidFill>
                  <a:srgbClr val="CC0099"/>
                </a:solidFill>
              </a:rPr>
              <a:t>1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solidFill>
                  <a:srgbClr val="CC0099"/>
                </a:solidFill>
              </a:rPr>
              <a:t>Shape 2</a:t>
            </a:r>
            <a:r>
              <a:rPr lang="en-GB" dirty="0"/>
              <a:t> to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GB" dirty="0"/>
              <a:t>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GB" dirty="0"/>
              <a:t>, respectively. </a:t>
            </a:r>
            <a:endParaRPr lang="en-GB" dirty="0" smtClean="0"/>
          </a:p>
          <a:p>
            <a:r>
              <a:rPr lang="en-GB" dirty="0" smtClean="0"/>
              <a:t>Make </a:t>
            </a:r>
            <a:r>
              <a:rPr lang="en-GB" dirty="0"/>
              <a:t>sure the option </a:t>
            </a:r>
            <a:r>
              <a:rPr lang="en-GB" dirty="0">
                <a:solidFill>
                  <a:srgbClr val="CC0099"/>
                </a:solidFill>
              </a:rPr>
              <a:t>Plot </a:t>
            </a:r>
            <a:r>
              <a:rPr lang="en-GB" dirty="0" smtClean="0">
                <a:solidFill>
                  <a:srgbClr val="CC0099"/>
                </a:solidFill>
              </a:rPr>
              <a:t>density function </a:t>
            </a:r>
            <a:r>
              <a:rPr lang="en-GB" dirty="0"/>
              <a:t>is checked and press </a:t>
            </a:r>
            <a:r>
              <a:rPr lang="en-GB" dirty="0">
                <a:solidFill>
                  <a:srgbClr val="CC0099"/>
                </a:solidFill>
              </a:rPr>
              <a:t>OK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952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General </a:t>
            </a:r>
            <a:r>
              <a:rPr lang="en-GB" sz="2400" dirty="0"/>
              <a:t>Form of Bayesian Analysis for </a:t>
            </a:r>
            <a:r>
              <a:rPr lang="en-GB" sz="2400" dirty="0" smtClean="0"/>
              <a:t>Population Proportion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471815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en-GB" dirty="0" smtClean="0"/>
              <a:t> </a:t>
            </a:r>
            <a:r>
              <a:rPr lang="tr-TR" dirty="0" err="1" smtClean="0"/>
              <a:t>plots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en-GB" dirty="0" smtClean="0"/>
              <a:t> density function for a beta </a:t>
            </a:r>
            <a:r>
              <a:rPr lang="tr-TR" dirty="0" err="1" smtClean="0"/>
              <a:t>distribution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en-GB" dirty="0" smtClean="0"/>
              <a:t> </a:t>
            </a:r>
            <a:r>
              <a:rPr lang="tr-TR" dirty="0" smtClean="0"/>
              <a:t>parameter values. </a:t>
            </a:r>
          </a:p>
          <a:p>
            <a:endParaRPr lang="en-GB" dirty="0" smtClean="0"/>
          </a:p>
          <a:p>
            <a:pPr marL="466725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solid</a:t>
            </a:r>
            <a:r>
              <a:rPr lang="en-GB" i="1" dirty="0" smtClean="0"/>
              <a:t> line </a:t>
            </a:r>
            <a:r>
              <a:rPr lang="en-GB" dirty="0"/>
              <a:t>represents the pdf </a:t>
            </a:r>
            <a:r>
              <a:rPr lang="en-GB" dirty="0" smtClean="0"/>
              <a:t>of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Beta(1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tr-TR" dirty="0"/>
              <a:t>. </a:t>
            </a:r>
            <a:endParaRPr lang="en-GB" dirty="0" smtClean="0"/>
          </a:p>
          <a:p>
            <a:pPr marL="4667250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distribution</a:t>
            </a:r>
            <a:r>
              <a:rPr lang="en-GB" dirty="0" smtClean="0"/>
              <a:t> is </a:t>
            </a:r>
            <a:r>
              <a:rPr lang="en-GB" dirty="0"/>
              <a:t>known as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Uniform(0,1)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distribution</a:t>
            </a:r>
            <a:r>
              <a:rPr lang="tr-TR" dirty="0"/>
              <a:t>. </a:t>
            </a:r>
            <a:endParaRPr lang="en-GB" dirty="0" smtClean="0"/>
          </a:p>
          <a:p>
            <a:pPr marL="466725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/>
              <a:t>dashed</a:t>
            </a:r>
            <a:r>
              <a:rPr lang="tr-TR" i="1" dirty="0"/>
              <a:t> </a:t>
            </a:r>
            <a:r>
              <a:rPr lang="tr-TR" i="1" dirty="0" err="1" smtClean="0"/>
              <a:t>line</a:t>
            </a:r>
            <a:r>
              <a:rPr lang="en-GB" i="1" dirty="0" smtClean="0"/>
              <a:t> </a:t>
            </a:r>
            <a:r>
              <a:rPr lang="tr-TR" dirty="0" err="1" smtClean="0"/>
              <a:t>represents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pdf</a:t>
            </a:r>
            <a:r>
              <a:rPr lang="tr-TR" dirty="0"/>
              <a:t> </a:t>
            </a:r>
            <a:r>
              <a:rPr lang="tr-TR" dirty="0" smtClean="0"/>
              <a:t>of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Beta(8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2)</a:t>
            </a:r>
            <a:r>
              <a:rPr lang="en-GB" dirty="0"/>
              <a:t>, and the </a:t>
            </a:r>
            <a:r>
              <a:rPr lang="en-GB" i="1" dirty="0"/>
              <a:t>dotted </a:t>
            </a:r>
            <a:r>
              <a:rPr lang="en-GB" i="1" dirty="0" smtClean="0"/>
              <a:t>line </a:t>
            </a:r>
            <a:r>
              <a:rPr lang="tr-TR" dirty="0" err="1" smtClean="0"/>
              <a:t>represents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pdf</a:t>
            </a:r>
            <a:r>
              <a:rPr lang="tr-TR" dirty="0"/>
              <a:t> </a:t>
            </a:r>
            <a:r>
              <a:rPr lang="tr-TR" dirty="0" smtClean="0"/>
              <a:t>of</a:t>
            </a:r>
            <a:r>
              <a:rPr lang="en-GB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Beta(2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8775"/>
            <a:r>
              <a:rPr lang="en-GB" dirty="0" smtClean="0"/>
              <a:t>In </a:t>
            </a:r>
            <a:r>
              <a:rPr lang="en-GB" dirty="0"/>
              <a:t>general, for a beta distribution with parameters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GB" i="1" dirty="0"/>
              <a:t> </a:t>
            </a:r>
            <a:r>
              <a:rPr lang="en-GB" dirty="0"/>
              <a:t>and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GB" dirty="0"/>
              <a:t>, the mean is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</a:rPr>
              <a:t>α/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</a:rPr>
              <a:t>α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l-GR" dirty="0" smtClean="0"/>
              <a:t>.</a:t>
            </a:r>
            <a:endParaRPr lang="en-GB" dirty="0" smtClean="0"/>
          </a:p>
          <a:p>
            <a:pPr lvl="1"/>
            <a:r>
              <a:rPr lang="en-GB" dirty="0"/>
              <a:t>For example, the mean of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Beta(2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8)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dirty="0" smtClean="0"/>
              <a:t>is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l-NL" i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(2 +8)</a:t>
            </a:r>
            <a:r>
              <a:rPr lang="nl-NL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nl-NL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l-NL" dirty="0"/>
              <a:t>.</a:t>
            </a:r>
            <a:endParaRPr lang="tr-TR" dirty="0"/>
          </a:p>
          <a:p>
            <a:pPr marL="358775"/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6832"/>
            <a:ext cx="3528392" cy="324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3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</a:t>
            </a:r>
            <a:r>
              <a:rPr lang="en-US" dirty="0" err="1" smtClean="0"/>
              <a:t>econsider</a:t>
            </a:r>
            <a:r>
              <a:rPr lang="en-US" dirty="0" smtClean="0"/>
              <a:t> </a:t>
            </a:r>
            <a:r>
              <a:rPr lang="en-US" dirty="0"/>
              <a:t>the breast cancer survival </a:t>
            </a:r>
            <a:r>
              <a:rPr lang="en-US" dirty="0" smtClean="0"/>
              <a:t>example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Instead of </a:t>
            </a:r>
            <a:r>
              <a:rPr lang="en-US" dirty="0" smtClean="0"/>
              <a:t>assuming </a:t>
            </a:r>
            <a:r>
              <a:rPr lang="en-US" dirty="0"/>
              <a:t>that only two values are possible, </a:t>
            </a:r>
            <a:r>
              <a:rPr lang="en-US" dirty="0" smtClean="0"/>
              <a:t>assume </a:t>
            </a:r>
            <a:r>
              <a:rPr lang="en-US" dirty="0"/>
              <a:t>that the true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proportion </a:t>
            </a:r>
            <a:r>
              <a:rPr lang="en-US" dirty="0"/>
              <a:t>could be any value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/>
              <a:t>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In general, </a:t>
            </a:r>
            <a:r>
              <a:rPr lang="tr-TR" dirty="0" smtClean="0"/>
              <a:t>it is </a:t>
            </a:r>
            <a:r>
              <a:rPr lang="en-US" dirty="0" smtClean="0"/>
              <a:t>recommend</a:t>
            </a:r>
            <a:r>
              <a:rPr lang="tr-TR" dirty="0" smtClean="0"/>
              <a:t>ed</a:t>
            </a:r>
            <a:r>
              <a:rPr lang="en-US" dirty="0" smtClean="0"/>
              <a:t> to</a:t>
            </a:r>
            <a:r>
              <a:rPr lang="tr-TR" dirty="0" smtClean="0"/>
              <a:t> </a:t>
            </a:r>
            <a:r>
              <a:rPr lang="en-US" dirty="0" smtClean="0"/>
              <a:t>avoid </a:t>
            </a:r>
            <a:r>
              <a:rPr lang="en-US" dirty="0"/>
              <a:t>making overly restrictive assumptions such as the one we used for </a:t>
            </a:r>
            <a:r>
              <a:rPr lang="en-US" dirty="0" smtClean="0"/>
              <a:t>illustrative</a:t>
            </a:r>
            <a:r>
              <a:rPr lang="tr-TR" dirty="0" smtClean="0"/>
              <a:t> </a:t>
            </a:r>
            <a:r>
              <a:rPr lang="en-US" dirty="0" smtClean="0"/>
              <a:t>purposes earlier. </a:t>
            </a:r>
            <a:endParaRPr lang="tr-TR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is, even if previous studies </a:t>
            </a:r>
            <a:r>
              <a:rPr lang="en-US" dirty="0" smtClean="0"/>
              <a:t>estimated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population proportion to be either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0.75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0.85</a:t>
            </a:r>
            <a:r>
              <a:rPr lang="en-US" dirty="0"/>
              <a:t>, we still should consider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feasible values.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778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tr-TR" sz="4400" b="1" dirty="0" smtClean="0"/>
              <a:t>Bayesian</a:t>
            </a:r>
            <a:r>
              <a:rPr lang="en-US" sz="4400" b="1" dirty="0" smtClean="0"/>
              <a:t> </a:t>
            </a:r>
            <a:r>
              <a:rPr lang="en-US" sz="4400" b="1" dirty="0"/>
              <a:t>Analysis</a:t>
            </a:r>
            <a:endParaRPr lang="tr-TR" altLang="tr-TR" sz="44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could of </a:t>
            </a:r>
            <a:r>
              <a:rPr lang="en-US" dirty="0" smtClean="0"/>
              <a:t>course</a:t>
            </a:r>
            <a:r>
              <a:rPr lang="tr-TR" dirty="0" smtClean="0"/>
              <a:t> </a:t>
            </a:r>
            <a:r>
              <a:rPr lang="en-US" dirty="0" smtClean="0"/>
              <a:t>use the results from previous studies and</a:t>
            </a:r>
            <a:r>
              <a:rPr lang="tr-TR" dirty="0" smtClean="0"/>
              <a:t> </a:t>
            </a:r>
            <a:r>
              <a:rPr lang="en-US" dirty="0" smtClean="0"/>
              <a:t>assume that while the survival rate could be any value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 smtClean="0"/>
              <a:t>, it is more likely</a:t>
            </a:r>
            <a:r>
              <a:rPr lang="tr-TR" dirty="0" smtClean="0"/>
              <a:t> </a:t>
            </a:r>
            <a:r>
              <a:rPr lang="en-US" dirty="0" smtClean="0"/>
              <a:t>to be around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0.8</a:t>
            </a:r>
            <a:r>
              <a:rPr lang="en-US" dirty="0" smtClean="0"/>
              <a:t> </a:t>
            </a:r>
            <a:r>
              <a:rPr lang="tr-TR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/>
              <a:t>specifying the prior distribution, we can use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beta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distribution </a:t>
            </a:r>
            <a:r>
              <a:rPr lang="en-US" dirty="0"/>
              <a:t>that reflects this assumption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/>
              <a:t>For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Beta(8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distribution </a:t>
            </a:r>
            <a:r>
              <a:rPr lang="tr-TR" dirty="0" smtClean="0"/>
              <a:t>(</a:t>
            </a:r>
            <a:r>
              <a:rPr lang="en-US" dirty="0" smtClean="0"/>
              <a:t>dashed </a:t>
            </a:r>
            <a:r>
              <a:rPr lang="en-US" dirty="0"/>
              <a:t>curve in </a:t>
            </a:r>
            <a:r>
              <a:rPr lang="tr-TR" dirty="0" smtClean="0"/>
              <a:t>the f</a:t>
            </a:r>
            <a:r>
              <a:rPr lang="en-US" dirty="0" err="1" smtClean="0"/>
              <a:t>ig</a:t>
            </a:r>
            <a:r>
              <a:rPr lang="tr-TR" dirty="0" smtClean="0"/>
              <a:t>ure in slide 18)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i.e., the area under the density curve) is high for values around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0.8</a:t>
            </a:r>
            <a:r>
              <a:rPr lang="en-US" dirty="0"/>
              <a:t>, </a:t>
            </a:r>
            <a:r>
              <a:rPr lang="en-US" dirty="0" smtClean="0"/>
              <a:t>whereas</a:t>
            </a:r>
            <a:r>
              <a:rPr lang="tr-TR" dirty="0" smtClean="0"/>
              <a:t> </a:t>
            </a:r>
            <a:r>
              <a:rPr lang="en-US" dirty="0"/>
              <a:t>the probability is almost zero for values around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0.2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we use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Beta(8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prior distribution for the survival rate of breast cancer patients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172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Note </a:t>
            </a:r>
            <a:r>
              <a:rPr lang="en-US" dirty="0"/>
              <a:t>that this prior probability distribution reflects our knowledge (based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previous </a:t>
            </a:r>
            <a:r>
              <a:rPr lang="en-US" dirty="0"/>
              <a:t>studies) regarding the possible values of survival rate before we </a:t>
            </a:r>
            <a:r>
              <a:rPr lang="en-US" dirty="0" smtClean="0"/>
              <a:t>obtain</a:t>
            </a:r>
            <a:r>
              <a:rPr lang="tr-TR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data. </a:t>
            </a:r>
            <a:endParaRPr lang="tr-TR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update our knowledge after we observe new empirical evidence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sz="3100" dirty="0"/>
              <a:t>Our updated knowledge is expressed as the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</a:rPr>
              <a:t>posterior probability distribution</a:t>
            </a:r>
            <a:r>
              <a:rPr lang="en-US" sz="3100" dirty="0"/>
              <a:t>, which</a:t>
            </a:r>
            <a:r>
              <a:rPr lang="tr-TR" sz="3100" dirty="0"/>
              <a:t> </a:t>
            </a:r>
            <a:r>
              <a:rPr lang="en-US" sz="3100" dirty="0"/>
              <a:t>could be drastically different from the prior probability distribution. </a:t>
            </a:r>
            <a:endParaRPr lang="tr-TR" sz="3100" dirty="0" smtClean="0"/>
          </a:p>
          <a:p>
            <a:pPr lvl="1"/>
            <a:r>
              <a:rPr lang="en-US" sz="2700" dirty="0" smtClean="0"/>
              <a:t>Therefore</a:t>
            </a:r>
            <a:r>
              <a:rPr lang="en-US" sz="2700" dirty="0"/>
              <a:t>, </a:t>
            </a:r>
            <a:r>
              <a:rPr lang="en-US" sz="2700" dirty="0" smtClean="0"/>
              <a:t>even</a:t>
            </a:r>
            <a:r>
              <a:rPr lang="tr-TR" sz="2700" dirty="0" smtClean="0"/>
              <a:t> </a:t>
            </a:r>
            <a:r>
              <a:rPr lang="en-US" sz="2700" dirty="0" smtClean="0"/>
              <a:t>though </a:t>
            </a:r>
            <a:r>
              <a:rPr lang="en-US" sz="2700" dirty="0"/>
              <a:t>we believe in prior that the survival rate is around 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0.8</a:t>
            </a:r>
            <a:r>
              <a:rPr lang="en-US" sz="2700" dirty="0"/>
              <a:t>, a new empirical </a:t>
            </a:r>
            <a:r>
              <a:rPr lang="en-US" sz="2700" dirty="0" smtClean="0"/>
              <a:t>evidence</a:t>
            </a:r>
            <a:r>
              <a:rPr lang="tr-TR" sz="2700" dirty="0" smtClean="0"/>
              <a:t> </a:t>
            </a:r>
            <a:r>
              <a:rPr lang="en-US" sz="2700" dirty="0" smtClean="0"/>
              <a:t>could </a:t>
            </a:r>
            <a:r>
              <a:rPr lang="en-US" sz="2700" dirty="0"/>
              <a:t>overwhelmingly change this belief. </a:t>
            </a:r>
            <a:endParaRPr lang="tr-TR" sz="2700" dirty="0" smtClean="0"/>
          </a:p>
          <a:p>
            <a:pPr lvl="1"/>
            <a:r>
              <a:rPr lang="en-US" sz="2700" dirty="0" smtClean="0"/>
              <a:t>We </a:t>
            </a:r>
            <a:r>
              <a:rPr lang="en-US" sz="2700" dirty="0"/>
              <a:t>might be even convinced </a:t>
            </a:r>
            <a:r>
              <a:rPr lang="en-US" sz="2700" dirty="0" smtClean="0"/>
              <a:t>that</a:t>
            </a:r>
            <a:r>
              <a:rPr lang="tr-TR" sz="2700" dirty="0" smtClean="0"/>
              <a:t> </a:t>
            </a:r>
            <a:r>
              <a:rPr lang="en-US" sz="2700" dirty="0" smtClean="0"/>
              <a:t>values </a:t>
            </a:r>
            <a:r>
              <a:rPr lang="en-US" sz="2700" dirty="0"/>
              <a:t>around 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0.2</a:t>
            </a:r>
            <a:r>
              <a:rPr lang="en-US" sz="2700" dirty="0"/>
              <a:t> are more probable than values around 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0.8</a:t>
            </a:r>
            <a:r>
              <a:rPr lang="en-US" sz="2700" dirty="0"/>
              <a:t> if the observed </a:t>
            </a:r>
            <a:r>
              <a:rPr lang="en-US" sz="2700" dirty="0" smtClean="0"/>
              <a:t>data</a:t>
            </a:r>
            <a:r>
              <a:rPr lang="tr-TR" sz="2700" dirty="0" smtClean="0"/>
              <a:t> strongly </a:t>
            </a:r>
            <a:r>
              <a:rPr lang="tr-TR" sz="2700" dirty="0"/>
              <a:t>suggest that</a:t>
            </a:r>
            <a:r>
              <a:rPr lang="tr-TR" sz="27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45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har char="•"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To find 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posterior probability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(PP)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distribution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, we use Bayes’ theorem as before.</a:t>
            </a:r>
            <a:endParaRPr lang="tr-TR" sz="32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tr-TR" sz="2700" dirty="0"/>
              <a:t>PP Distribution </a:t>
            </a:r>
            <a:r>
              <a:rPr lang="en-US" sz="2700" dirty="0"/>
              <a:t>is a beta distribution with updated parameters</a:t>
            </a:r>
            <a:endParaRPr lang="tr-TR" sz="2700" dirty="0"/>
          </a:p>
          <a:p>
            <a:r>
              <a:rPr lang="en-US" dirty="0"/>
              <a:t>If we assume that the prior knowledge of the population proportion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en-US" dirty="0"/>
              <a:t>,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expressed </a:t>
            </a:r>
            <a:r>
              <a:rPr lang="en-US" dirty="0"/>
              <a:t>using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Beta(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 distribution, then the posterior distribution of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Beta(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+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/>
              <a:t> is the sample size,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/>
              <a:t> is the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times </a:t>
            </a:r>
            <a:r>
              <a:rPr lang="en-US" dirty="0"/>
              <a:t>the event of interest has been observed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4790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Char char="•"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In our example, we obtained a sample of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20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patients from the population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and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found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that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18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of them survived after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5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years. </a:t>
            </a:r>
            <a:endParaRPr 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Assuming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that the prior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probability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distribution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for the breast cancer survival rate is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Beta(8,2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)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, the posterior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probability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distribution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for the survival rate is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Beta(8+18,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2+20−18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)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. </a:t>
            </a:r>
            <a:endParaRPr 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We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can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use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R-Commander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to plot the probability density function for this distribution by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following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steps described earlier, but this time we set </a:t>
            </a:r>
            <a:r>
              <a:rPr lang="en-US" sz="3200" dirty="0">
                <a:solidFill>
                  <a:srgbClr val="CC0099"/>
                </a:solidFill>
                <a:ea typeface="+mn-ea"/>
                <a:cs typeface="+mn-cs"/>
              </a:rPr>
              <a:t>Shape 1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and </a:t>
            </a:r>
            <a:r>
              <a:rPr lang="en-US" sz="3200" dirty="0">
                <a:solidFill>
                  <a:srgbClr val="CC0099"/>
                </a:solidFill>
                <a:ea typeface="+mn-ea"/>
                <a:cs typeface="+mn-cs"/>
              </a:rPr>
              <a:t>Shape 2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to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26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and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4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, respectively.</a:t>
            </a:r>
            <a:endParaRPr lang="tr-TR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278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General Form of Bayesian Analysis for Population Proportion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density curve for the posterior probability </a:t>
            </a:r>
            <a:r>
              <a:rPr lang="en-US" dirty="0" smtClean="0"/>
              <a:t>distribution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Beta(26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4)</a:t>
            </a:r>
            <a:endParaRPr lang="tr-TR" sz="8000" dirty="0">
              <a:solidFill>
                <a:schemeClr val="accent1">
                  <a:lumMod val="75000"/>
                </a:schemeClr>
              </a:solidFill>
            </a:endParaRPr>
          </a:p>
          <a:p>
            <a:pPr marL="4667250"/>
            <a:r>
              <a:rPr lang="tr-TR" sz="3000" dirty="0"/>
              <a:t>The </a:t>
            </a:r>
            <a:r>
              <a:rPr lang="tr-TR" sz="3000" dirty="0" smtClean="0"/>
              <a:t>prior probability distribution (</a:t>
            </a:r>
            <a:r>
              <a:rPr lang="tr-TR" sz="3000" i="1" dirty="0"/>
              <a:t>dashed curve</a:t>
            </a:r>
            <a:r>
              <a:rPr lang="tr-TR" sz="3000" dirty="0"/>
              <a:t>) for </a:t>
            </a:r>
            <a:r>
              <a:rPr lang="tr-TR" sz="3000" dirty="0" smtClean="0"/>
              <a:t>breast </a:t>
            </a:r>
            <a:r>
              <a:rPr lang="en-US" sz="3000" dirty="0" smtClean="0"/>
              <a:t>cancer </a:t>
            </a:r>
            <a:r>
              <a:rPr lang="en-US" sz="3000" dirty="0"/>
              <a:t>survival rate and </a:t>
            </a:r>
            <a:r>
              <a:rPr lang="en-US" sz="3000" dirty="0" smtClean="0"/>
              <a:t>the</a:t>
            </a:r>
            <a:r>
              <a:rPr lang="tr-TR" sz="3000" dirty="0" smtClean="0"/>
              <a:t> resulting </a:t>
            </a:r>
            <a:r>
              <a:rPr lang="tr-TR" sz="3000" dirty="0"/>
              <a:t>posterior </a:t>
            </a:r>
            <a:r>
              <a:rPr lang="tr-TR" sz="3000" dirty="0" smtClean="0"/>
              <a:t>probability distribution </a:t>
            </a:r>
            <a:r>
              <a:rPr lang="tr-TR" sz="3000" dirty="0"/>
              <a:t>(</a:t>
            </a:r>
            <a:r>
              <a:rPr lang="tr-TR" sz="3000" i="1" dirty="0"/>
              <a:t>solid curve</a:t>
            </a:r>
            <a:r>
              <a:rPr lang="tr-TR" sz="3000" dirty="0"/>
              <a:t>) </a:t>
            </a:r>
            <a:r>
              <a:rPr lang="tr-TR" sz="3000" dirty="0" smtClean="0"/>
              <a:t>after observing </a:t>
            </a:r>
            <a:r>
              <a:rPr lang="tr-TR" sz="3000" dirty="0">
                <a:solidFill>
                  <a:schemeClr val="accent1">
                    <a:lumMod val="75000"/>
                  </a:schemeClr>
                </a:solidFill>
              </a:rPr>
              <a:t>18</a:t>
            </a:r>
            <a:r>
              <a:rPr lang="tr-TR" sz="3000" dirty="0"/>
              <a:t> survivals </a:t>
            </a:r>
            <a:r>
              <a:rPr lang="tr-TR" sz="3000" dirty="0" smtClean="0"/>
              <a:t>among </a:t>
            </a:r>
            <a:r>
              <a:rPr lang="tr-TR" sz="30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tr-TR" sz="3000" dirty="0" smtClean="0"/>
              <a:t> </a:t>
            </a:r>
            <a:r>
              <a:rPr lang="tr-TR" sz="3000" dirty="0"/>
              <a:t>patients</a:t>
            </a:r>
            <a:endParaRPr lang="tr-TR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2276872"/>
            <a:ext cx="4376750" cy="39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9384B71-59E4-4FE6-B6FF-CEFD50D5FFC6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Bayesian inference </a:t>
            </a:r>
            <a:endParaRPr lang="tr-TR" altLang="tr-TR" dirty="0" smtClean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tr-TR" dirty="0" smtClean="0"/>
              <a:t>Bayes</a:t>
            </a:r>
            <a:r>
              <a:rPr lang="en-US" altLang="tr-TR" dirty="0"/>
              <a:t>’ theorem </a:t>
            </a:r>
            <a:r>
              <a:rPr lang="en-US" altLang="tr-TR" dirty="0" smtClean="0"/>
              <a:t>is </a:t>
            </a:r>
            <a:r>
              <a:rPr lang="en-US" altLang="tr-TR" dirty="0"/>
              <a:t>the basis of </a:t>
            </a:r>
            <a:r>
              <a:rPr lang="en-US" altLang="tr-TR" dirty="0" smtClean="0"/>
              <a:t>the</a:t>
            </a:r>
            <a:r>
              <a:rPr lang="tr-TR" altLang="tr-TR" dirty="0" smtClean="0"/>
              <a:t> </a:t>
            </a:r>
            <a:r>
              <a:rPr lang="en-US" altLang="tr-TR" dirty="0" smtClean="0"/>
              <a:t>Bayesian </a:t>
            </a:r>
            <a:r>
              <a:rPr lang="en-US" altLang="tr-TR" dirty="0"/>
              <a:t>Statistics.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It </a:t>
            </a:r>
            <a:r>
              <a:rPr lang="en-US" altLang="tr-TR" dirty="0" smtClean="0"/>
              <a:t>describes </a:t>
            </a:r>
            <a:r>
              <a:rPr lang="en-US" altLang="tr-TR" dirty="0"/>
              <a:t>the probability of an event, based on prior knowledge of conditions that might be related to the </a:t>
            </a:r>
            <a:r>
              <a:rPr lang="en-US" altLang="tr-TR" dirty="0" smtClean="0"/>
              <a:t>event</a:t>
            </a:r>
            <a:endParaRPr lang="tr-TR" altLang="tr-TR" dirty="0" smtClean="0"/>
          </a:p>
          <a:p>
            <a:pPr lvl="1" eaLnBrk="1" hangingPunct="1"/>
            <a:r>
              <a:rPr lang="en-US" altLang="tr-TR" dirty="0" smtClean="0"/>
              <a:t>For </a:t>
            </a:r>
            <a:r>
              <a:rPr lang="en-US" altLang="tr-TR" dirty="0"/>
              <a:t>example, if the risk of developing health problems is known to increase with age, Bayes' theorem allows the risk to an individual of a known age to be assessed more accurately (by conditioning it on their age) than simply assuming that the individual is typical of the population as a whole.</a:t>
            </a:r>
            <a:endParaRPr lang="tr-TR" altLang="tr-TR" dirty="0"/>
          </a:p>
          <a:p>
            <a:pPr eaLnBrk="1" hangingPunct="1"/>
            <a:r>
              <a:rPr lang="en-US" altLang="tr-TR" dirty="0" smtClean="0"/>
              <a:t>Bayesian </a:t>
            </a:r>
            <a:r>
              <a:rPr lang="en-US" altLang="tr-TR" dirty="0"/>
              <a:t>inference regarding </a:t>
            </a:r>
            <a:r>
              <a:rPr lang="en-US" altLang="tr-TR" dirty="0" smtClean="0"/>
              <a:t>the</a:t>
            </a:r>
            <a:r>
              <a:rPr lang="tr-TR" altLang="tr-TR" dirty="0" smtClean="0"/>
              <a:t> </a:t>
            </a:r>
            <a:r>
              <a:rPr lang="en-US" altLang="tr-TR" dirty="0" smtClean="0"/>
              <a:t>population </a:t>
            </a:r>
            <a:r>
              <a:rPr lang="en-US" altLang="tr-TR" dirty="0"/>
              <a:t>proportion </a:t>
            </a:r>
            <a:endParaRPr lang="tr-TR" altLang="tr-TR" dirty="0" smtClean="0"/>
          </a:p>
          <a:p>
            <a:pPr lvl="1" eaLnBrk="1" hangingPunct="1"/>
            <a:r>
              <a:rPr lang="en-US" altLang="tr-TR" dirty="0" smtClean="0"/>
              <a:t>an </a:t>
            </a:r>
            <a:r>
              <a:rPr lang="en-US" altLang="tr-TR" dirty="0"/>
              <a:t>example for the application of Bayesian methods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8372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Simple Case of Bayesian Analysis </a:t>
            </a:r>
            <a:r>
              <a:rPr lang="en-US" sz="2400" dirty="0" smtClean="0"/>
              <a:t>for</a:t>
            </a:r>
            <a:r>
              <a:rPr lang="tr-TR" sz="2400" dirty="0" smtClean="0"/>
              <a:t> </a:t>
            </a:r>
            <a:r>
              <a:rPr lang="en-US" sz="2400" dirty="0" smtClean="0"/>
              <a:t>Population</a:t>
            </a:r>
            <a:r>
              <a:rPr lang="tr-TR" sz="2400" dirty="0" smtClean="0"/>
              <a:t> </a:t>
            </a:r>
            <a:r>
              <a:rPr lang="en-US" sz="2400" dirty="0" smtClean="0"/>
              <a:t>Proportion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Suppose that we are</a:t>
                </a:r>
                <a:r>
                  <a:rPr lang="tr-TR" dirty="0" smtClean="0"/>
                  <a:t> </a:t>
                </a:r>
                <a:r>
                  <a:rPr lang="en-US" dirty="0" smtClean="0"/>
                  <a:t>interested </a:t>
                </a:r>
                <a:r>
                  <a:rPr lang="en-US" dirty="0"/>
                  <a:t>in finding the five-year survival rate (i.e., population proportion of survival</a:t>
                </a:r>
                <a:r>
                  <a:rPr lang="en-US" dirty="0" smtClean="0"/>
                  <a:t>)</a:t>
                </a:r>
                <a:r>
                  <a:rPr lang="tr-TR" dirty="0" smtClean="0"/>
                  <a:t> </a:t>
                </a:r>
                <a:r>
                  <a:rPr lang="en-US" dirty="0" smtClean="0"/>
                  <a:t>among </a:t>
                </a:r>
                <a:r>
                  <a:rPr lang="en-US" dirty="0"/>
                  <a:t>breast cancer patients</a:t>
                </a:r>
                <a:r>
                  <a:rPr lang="en-US" dirty="0" smtClean="0"/>
                  <a:t>.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We denote </a:t>
                </a:r>
                <a:r>
                  <a:rPr lang="en-US" dirty="0"/>
                  <a:t>this unknown population </a:t>
                </a:r>
                <a:r>
                  <a:rPr lang="en-US" dirty="0" smtClean="0"/>
                  <a:t>proportion</a:t>
                </a:r>
                <a:r>
                  <a:rPr lang="tr-TR" dirty="0" smtClean="0"/>
                  <a:t> 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/>
                  <a:t>simplicity, we assume that the survival rate is either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r>
                  <a:rPr lang="en-US" dirty="0"/>
                  <a:t> or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Without any data, we think that both of these values are equally probable;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that </a:t>
                </a:r>
                <a:r>
                  <a:rPr lang="en-US" dirty="0"/>
                  <a:t>is</a:t>
                </a:r>
                <a:r>
                  <a:rPr lang="en-US" dirty="0" smtClean="0"/>
                  <a:t>,</a:t>
                </a:r>
                <a:r>
                  <a:rPr lang="tr-TR" dirty="0" smtClean="0"/>
                  <a:t> 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0.75) =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0.85) = 0.5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Alternatively</a:t>
                </a:r>
                <a:r>
                  <a:rPr lang="en-US" dirty="0"/>
                  <a:t>, we can write this as follows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μ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= 0.85)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μ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= 0.75)</m:t>
                          </m:r>
                        </m:den>
                      </m:f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33" t="-3164" r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382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>
            <a:normAutofit fontScale="92500"/>
          </a:bodyPr>
          <a:lstStyle/>
          <a:p>
            <a:r>
              <a:rPr lang="en-US" dirty="0"/>
              <a:t>Now suppose that we take a random sample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20 </a:t>
            </a:r>
            <a:r>
              <a:rPr lang="en-US" dirty="0"/>
              <a:t>breast cancer patients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population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use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i="1" dirty="0"/>
              <a:t> </a:t>
            </a:r>
            <a:r>
              <a:rPr lang="en-US" dirty="0"/>
              <a:t>to denote the number of survivals out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tr-TR" dirty="0" smtClean="0"/>
              <a:t>. </a:t>
            </a:r>
          </a:p>
          <a:p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know that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i="1" dirty="0"/>
              <a:t> </a:t>
            </a:r>
            <a:r>
              <a:rPr lang="en-US" dirty="0"/>
              <a:t>has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Binomial(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n,μ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distribution </a:t>
            </a:r>
            <a:endParaRPr lang="tr-TR" dirty="0" smtClean="0"/>
          </a:p>
          <a:p>
            <a:pPr lvl="1"/>
            <a:r>
              <a:rPr lang="en-US" dirty="0" smtClean="0"/>
              <a:t>assuming </a:t>
            </a:r>
            <a:r>
              <a:rPr lang="en-US" dirty="0"/>
              <a:t>that the patients are </a:t>
            </a:r>
            <a:r>
              <a:rPr lang="en-US" dirty="0" smtClean="0"/>
              <a:t>selected</a:t>
            </a:r>
            <a:r>
              <a:rPr lang="tr-TR" dirty="0" smtClean="0"/>
              <a:t> </a:t>
            </a:r>
            <a:r>
              <a:rPr lang="en-US" dirty="0" smtClean="0"/>
              <a:t>independently </a:t>
            </a:r>
            <a:r>
              <a:rPr lang="en-US" dirty="0"/>
              <a:t>and they all have the same probability of </a:t>
            </a:r>
            <a:r>
              <a:rPr lang="en-US" dirty="0" smtClean="0"/>
              <a:t>survival. </a:t>
            </a:r>
            <a:endParaRPr lang="tr-TR" dirty="0" smtClean="0"/>
          </a:p>
          <a:p>
            <a:r>
              <a:rPr lang="en-US" dirty="0" smtClean="0"/>
              <a:t>Therefore,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μ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75</a:t>
            </a:r>
            <a:r>
              <a:rPr lang="en-US" dirty="0"/>
              <a:t>, the distribution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i="1" dirty="0"/>
              <a:t>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Binomial(20, 0.75)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μ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85</a:t>
            </a:r>
            <a:r>
              <a:rPr lang="en-US" dirty="0" smtClean="0"/>
              <a:t>, </a:t>
            </a:r>
            <a:r>
              <a:rPr lang="en-US" dirty="0"/>
              <a:t>the distribution 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i="1" dirty="0"/>
              <a:t>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Binomial(20, 0.85)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627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For our sample, we find that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of patients are still alive after five years: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Our point estimate for the survival rate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i="1" dirty="0"/>
                  <a:t> </a:t>
                </a:r>
                <a:r>
                  <a:rPr lang="en-US" dirty="0"/>
                  <a:t>is therefore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20 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9</a:t>
                </a:r>
                <a:r>
                  <a:rPr lang="en-US" dirty="0"/>
                  <a:t>,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where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i="1" dirty="0"/>
                  <a:t> </a:t>
                </a:r>
                <a:r>
                  <a:rPr lang="tr-TR" dirty="0" smtClean="0"/>
                  <a:t>: </a:t>
                </a:r>
                <a:r>
                  <a:rPr lang="en-US" dirty="0" smtClean="0"/>
                  <a:t>the </a:t>
                </a:r>
                <a:r>
                  <a:rPr lang="en-US" dirty="0"/>
                  <a:t>sample proportion. </a:t>
                </a:r>
                <a:endParaRPr lang="tr-TR" dirty="0" smtClean="0"/>
              </a:p>
              <a:p>
                <a:r>
                  <a:rPr lang="tr-TR" dirty="0" smtClean="0"/>
                  <a:t>To </a:t>
                </a:r>
                <a:r>
                  <a:rPr lang="en-US" dirty="0" smtClean="0"/>
                  <a:t>see </a:t>
                </a:r>
                <a:r>
                  <a:rPr lang="en-US" dirty="0"/>
                  <a:t>how this information changes our mind about </a:t>
                </a:r>
                <a:r>
                  <a:rPr lang="en-US" dirty="0" smtClean="0"/>
                  <a:t>the</a:t>
                </a:r>
                <a:r>
                  <a:rPr lang="tr-TR" dirty="0" smtClean="0"/>
                  <a:t> </a:t>
                </a:r>
                <a:r>
                  <a:rPr lang="en-US" dirty="0"/>
                  <a:t>value of the population proportion, 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 smtClean="0"/>
                  <a:t>, </a:t>
                </a:r>
                <a:r>
                  <a:rPr lang="en-US" dirty="0"/>
                  <a:t>we use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Bayes’ theorem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Recall that</a:t>
                </a:r>
                <a:r>
                  <a:rPr lang="tr-TR" dirty="0" smtClean="0"/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Bayes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’ formula </a:t>
                </a:r>
                <a:r>
                  <a:rPr lang="en-US" dirty="0"/>
                  <a:t>for two events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dirty="0"/>
                  <a:t> 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is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tr-TR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tr-TR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tr-TR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33" t="-2260" r="-1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3077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For </a:t>
                </a:r>
                <a:r>
                  <a:rPr lang="tr-TR" dirty="0" smtClean="0"/>
                  <a:t>the</a:t>
                </a:r>
                <a:r>
                  <a:rPr lang="en-US" dirty="0" smtClean="0"/>
                  <a:t> example, we can write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Bayes’ formula </a:t>
                </a:r>
                <a:r>
                  <a:rPr lang="en-US" dirty="0"/>
                  <a:t>in terms of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dirty="0"/>
                  <a:t>, so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corresponds</a:t>
                </a:r>
                <a:r>
                  <a:rPr lang="tr-TR" dirty="0" smtClean="0"/>
                  <a:t> </a:t>
                </a:r>
                <a:r>
                  <a:rPr lang="en-US" dirty="0" smtClean="0"/>
                  <a:t>to </a:t>
                </a:r>
                <a:r>
                  <a:rPr lang="en-US" dirty="0"/>
                  <a:t>the event that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</a:t>
                </a:r>
                <a:r>
                  <a:rPr lang="en-US" dirty="0"/>
                  <a:t>, 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dirty="0"/>
                  <a:t> corresponds to the event that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=0.85</m:t>
                          </m:r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e>
                      </m:d>
                      <m:r>
                        <a:rPr lang="tr-T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=18|</m:t>
                              </m:r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  <m: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=0.85</m:t>
                              </m:r>
                            </m:e>
                          </m:d>
                        </m:num>
                        <m:den>
                          <m:r>
                            <a:rPr lang="tr-TR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tr-TR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tr-TR" sz="2800" dirty="0" smtClean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85|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18)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the probability that the true value of the survival rate </a:t>
                </a:r>
                <a:r>
                  <a:rPr lang="en-US" dirty="0" smtClean="0"/>
                  <a:t>is</a:t>
                </a:r>
                <a:r>
                  <a:rPr lang="tr-TR" dirty="0" smtClean="0"/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 smtClean="0"/>
                  <a:t> </a:t>
                </a:r>
                <a:r>
                  <a:rPr lang="en-US" dirty="0"/>
                  <a:t>given the information that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people have survived (out 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US" dirty="0" smtClean="0"/>
                  <a:t>),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18|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85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the probability that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people survive assuming that the true survival </a:t>
                </a:r>
                <a:r>
                  <a:rPr lang="en-US" dirty="0" smtClean="0"/>
                  <a:t>rate</a:t>
                </a:r>
                <a:r>
                  <a:rPr lang="tr-TR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 smtClean="0"/>
                  <a:t>,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0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85)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the </a:t>
                </a:r>
                <a:r>
                  <a:rPr lang="tr-TR" dirty="0" smtClean="0"/>
                  <a:t>p</a:t>
                </a:r>
                <a:r>
                  <a:rPr lang="en-US" dirty="0" err="1" smtClean="0"/>
                  <a:t>robability</a:t>
                </a:r>
                <a:r>
                  <a:rPr lang="en-US" dirty="0" smtClean="0"/>
                  <a:t> </a:t>
                </a:r>
                <a:r>
                  <a:rPr lang="en-US" dirty="0"/>
                  <a:t>that the survival rate is in fact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 (</a:t>
                </a:r>
                <a:r>
                  <a:rPr lang="en-US" dirty="0" smtClean="0"/>
                  <a:t>we</a:t>
                </a:r>
                <a:r>
                  <a:rPr lang="tr-TR" dirty="0" smtClean="0"/>
                  <a:t> </a:t>
                </a:r>
                <a:r>
                  <a:rPr lang="en-US" dirty="0" smtClean="0"/>
                  <a:t>assumed </a:t>
                </a:r>
                <a:r>
                  <a:rPr lang="en-US" dirty="0"/>
                  <a:t>this probability is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0.5</a:t>
                </a:r>
                <a:r>
                  <a:rPr lang="en-US" dirty="0"/>
                  <a:t>),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18)</a:t>
                </a:r>
                <a:r>
                  <a:rPr lang="en-US" i="1" dirty="0"/>
                  <a:t> </a:t>
                </a:r>
                <a:r>
                  <a:rPr lang="en-US" dirty="0"/>
                  <a:t>is the probability that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</a:t>
                </a:r>
                <a:r>
                  <a:rPr lang="en-US" dirty="0" smtClean="0"/>
                  <a:t>people</a:t>
                </a:r>
                <a:r>
                  <a:rPr lang="tr-TR" dirty="0" smtClean="0"/>
                  <a:t> </a:t>
                </a:r>
                <a:r>
                  <a:rPr lang="en-US" dirty="0" smtClean="0"/>
                  <a:t>survive </a:t>
                </a:r>
                <a:r>
                  <a:rPr lang="en-US" dirty="0"/>
                  <a:t>regardless of </a:t>
                </a:r>
                <a:r>
                  <a:rPr lang="en-US" dirty="0" smtClean="0"/>
                  <a:t>what </a:t>
                </a:r>
                <a:r>
                  <a:rPr lang="en-US" dirty="0"/>
                  <a:t>the probability of survival is (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0.85</a:t>
                </a:r>
                <a:r>
                  <a:rPr lang="en-US" dirty="0"/>
                  <a:t> or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0.75</a:t>
                </a:r>
                <a:r>
                  <a:rPr lang="en-US" dirty="0"/>
                  <a:t>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1" t="-2599" r="-1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395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In R-Commander, apply the following steps</a:t>
            </a:r>
          </a:p>
          <a:p>
            <a:pPr lvl="2"/>
            <a:r>
              <a:rPr lang="tr-TR" sz="1800" dirty="0" smtClean="0"/>
              <a:t>to install RC: 	</a:t>
            </a:r>
            <a:r>
              <a:rPr lang="tr-TR" sz="1800" dirty="0" smtClean="0">
                <a:solidFill>
                  <a:srgbClr val="00B0F0"/>
                </a:solidFill>
              </a:rPr>
              <a:t>install.packages</a:t>
            </a:r>
            <a:r>
              <a:rPr lang="tr-TR" sz="1800" dirty="0">
                <a:solidFill>
                  <a:srgbClr val="00B0F0"/>
                </a:solidFill>
              </a:rPr>
              <a:t>("Rcmdr", dependencies=TRUE</a:t>
            </a:r>
            <a:r>
              <a:rPr lang="tr-TR" sz="1800" dirty="0" smtClean="0">
                <a:solidFill>
                  <a:srgbClr val="00B0F0"/>
                </a:solidFill>
              </a:rPr>
              <a:t>)</a:t>
            </a:r>
          </a:p>
          <a:p>
            <a:pPr lvl="2"/>
            <a:r>
              <a:rPr lang="tr-TR" sz="1800" dirty="0" smtClean="0"/>
              <a:t>to run RC: 	</a:t>
            </a:r>
            <a:r>
              <a:rPr lang="tr-TR" sz="1800" dirty="0" err="1" smtClean="0">
                <a:solidFill>
                  <a:srgbClr val="00B0F0"/>
                </a:solidFill>
              </a:rPr>
              <a:t>library</a:t>
            </a:r>
            <a:r>
              <a:rPr lang="tr-TR" sz="1800" dirty="0" smtClean="0">
                <a:solidFill>
                  <a:srgbClr val="00B0F0"/>
                </a:solidFill>
              </a:rPr>
              <a:t>(</a:t>
            </a:r>
            <a:r>
              <a:rPr lang="tr-TR" sz="1800" dirty="0" err="1" smtClean="0">
                <a:solidFill>
                  <a:srgbClr val="00B0F0"/>
                </a:solidFill>
              </a:rPr>
              <a:t>Rcmdr</a:t>
            </a:r>
            <a:r>
              <a:rPr lang="tr-TR" sz="1800" dirty="0">
                <a:solidFill>
                  <a:srgbClr val="00B0F0"/>
                </a:solidFill>
              </a:rPr>
              <a:t>)</a:t>
            </a:r>
          </a:p>
          <a:p>
            <a:pPr marL="1971675"/>
            <a:r>
              <a:rPr lang="tr-TR" dirty="0"/>
              <a:t>Click </a:t>
            </a:r>
            <a:r>
              <a:rPr lang="tr-TR" dirty="0">
                <a:solidFill>
                  <a:srgbClr val="CC0099"/>
                </a:solidFill>
              </a:rPr>
              <a:t>Distributions → Discrete distributions → </a:t>
            </a:r>
            <a:r>
              <a:rPr lang="tr-TR" dirty="0" smtClean="0">
                <a:solidFill>
                  <a:srgbClr val="CC0099"/>
                </a:solidFill>
              </a:rPr>
              <a:t>Binomial </a:t>
            </a:r>
            <a:r>
              <a:rPr lang="en-US" dirty="0" smtClean="0">
                <a:solidFill>
                  <a:srgbClr val="CC0099"/>
                </a:solidFill>
              </a:rPr>
              <a:t>distribution </a:t>
            </a:r>
            <a:r>
              <a:rPr lang="en-US" dirty="0">
                <a:solidFill>
                  <a:srgbClr val="CC0099"/>
                </a:solidFill>
              </a:rPr>
              <a:t>→ Binomial probabilities</a:t>
            </a:r>
            <a:r>
              <a:rPr lang="en-US" dirty="0"/>
              <a:t>. </a:t>
            </a:r>
            <a:endParaRPr lang="tr-TR" dirty="0" smtClean="0"/>
          </a:p>
          <a:p>
            <a:pPr marL="1971675"/>
            <a:r>
              <a:rPr lang="en-US" dirty="0" smtClean="0"/>
              <a:t>Then</a:t>
            </a:r>
            <a:r>
              <a:rPr lang="en-US" dirty="0"/>
              <a:t>, set </a:t>
            </a:r>
            <a:r>
              <a:rPr lang="en-US" dirty="0" smtClean="0">
                <a:solidFill>
                  <a:srgbClr val="CC0099"/>
                </a:solidFill>
              </a:rPr>
              <a:t>Binomial</a:t>
            </a:r>
            <a:r>
              <a:rPr lang="tr-TR" dirty="0" smtClean="0">
                <a:solidFill>
                  <a:srgbClr val="CC0099"/>
                </a:solidFill>
              </a:rPr>
              <a:t> </a:t>
            </a:r>
            <a:r>
              <a:rPr lang="en-US" dirty="0" smtClean="0">
                <a:solidFill>
                  <a:srgbClr val="CC0099"/>
                </a:solidFill>
              </a:rPr>
              <a:t>trials </a:t>
            </a:r>
            <a:r>
              <a:rPr lang="en-US" dirty="0"/>
              <a:t>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dirty="0"/>
              <a:t> and </a:t>
            </a:r>
            <a:r>
              <a:rPr lang="en-US" dirty="0">
                <a:solidFill>
                  <a:srgbClr val="CC0099"/>
                </a:solidFill>
              </a:rPr>
              <a:t>Probability of success</a:t>
            </a:r>
            <a:r>
              <a:rPr lang="en-US" dirty="0"/>
              <a:t>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0.85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971675"/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probabilities for all possible values of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/>
              <a:t>will be </a:t>
            </a:r>
            <a:r>
              <a:rPr lang="tr-TR" dirty="0" smtClean="0"/>
              <a:t>obtained.</a:t>
            </a:r>
            <a:endParaRPr lang="tr-TR" dirty="0"/>
          </a:p>
          <a:p>
            <a:r>
              <a:rPr lang="en-US" dirty="0" smtClean="0"/>
              <a:t>The probability </a:t>
            </a:r>
            <a:r>
              <a:rPr lang="en-US" dirty="0"/>
              <a:t>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18</a:t>
            </a:r>
            <a:r>
              <a:rPr lang="en-US" dirty="0"/>
              <a:t> </a:t>
            </a:r>
            <a:r>
              <a:rPr lang="en-US" dirty="0" smtClean="0"/>
              <a:t>survivals</a:t>
            </a:r>
            <a:r>
              <a:rPr lang="tr-TR" dirty="0" smtClean="0"/>
              <a:t> </a:t>
            </a:r>
            <a:r>
              <a:rPr lang="en-US" dirty="0" smtClean="0"/>
              <a:t>assuming </a:t>
            </a:r>
            <a:r>
              <a:rPr lang="en-US" dirty="0"/>
              <a:t>that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μ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85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18|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μ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85)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0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312912"/>
            <a:ext cx="122726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Simple Case of Bayesian Analysis for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Population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Proportion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To find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Y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18)</a:t>
                </a:r>
                <a:r>
                  <a:rPr lang="en-US" dirty="0"/>
                  <a:t>, </a:t>
                </a:r>
                <a:r>
                  <a:rPr lang="en-US" dirty="0" smtClean="0"/>
                  <a:t>use </a:t>
                </a:r>
                <a:r>
                  <a:rPr lang="en-US" dirty="0"/>
                  <a:t>the law of total </a:t>
                </a:r>
                <a:r>
                  <a:rPr lang="en-US" dirty="0" smtClean="0"/>
                  <a:t>probability</a:t>
                </a:r>
                <a:r>
                  <a:rPr lang="tr-TR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  <m:r>
                            <a:rPr lang="tr-TR" sz="26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tr-TR" sz="26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=18|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=0.85</m:t>
                          </m:r>
                        </m:e>
                      </m:d>
                      <m:r>
                        <a:rPr lang="tr-TR" sz="2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=0.85</m:t>
                          </m:r>
                        </m:e>
                      </m:d>
                    </m:oMath>
                  </m:oMathPara>
                </a14:m>
                <a:endParaRPr lang="tr-TR" sz="2600" i="1" dirty="0" smtClean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=18|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=0.75</m:t>
                          </m:r>
                        </m:e>
                      </m:d>
                      <m:r>
                        <a:rPr lang="tr-TR" sz="26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26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6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=0.75</m:t>
                          </m:r>
                        </m:e>
                      </m:d>
                    </m:oMath>
                  </m:oMathPara>
                </a14:m>
                <a:endParaRPr lang="tr-TR" sz="2600" dirty="0" smtClean="0"/>
              </a:p>
              <a:p>
                <a:r>
                  <a:rPr lang="tr-TR" dirty="0" smtClean="0"/>
                  <a:t>To </a:t>
                </a:r>
                <a:r>
                  <a:rPr lang="tr-TR" dirty="0"/>
                  <a:t>find </a:t>
                </a:r>
                <a:r>
                  <a:rPr lang="en-US" dirty="0"/>
                  <a:t>the probability 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18</a:t>
                </a:r>
                <a:r>
                  <a:rPr lang="en-US" dirty="0"/>
                  <a:t> survivals assuming that the true</a:t>
                </a:r>
                <a:r>
                  <a:rPr lang="tr-TR" dirty="0"/>
                  <a:t> </a:t>
                </a:r>
                <a:r>
                  <a:rPr lang="en-US" dirty="0"/>
                  <a:t>value of the survival rate is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μ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= 0.75</a:t>
                </a:r>
                <a:r>
                  <a:rPr lang="tr-TR" dirty="0"/>
                  <a:t>, </a:t>
                </a:r>
                <a:r>
                  <a:rPr lang="tr-TR" dirty="0" smtClean="0"/>
                  <a:t>repeat the same steps, setting </a:t>
                </a:r>
                <a:r>
                  <a:rPr lang="en-US" dirty="0" smtClean="0">
                    <a:solidFill>
                      <a:srgbClr val="CC0099"/>
                    </a:solidFill>
                  </a:rPr>
                  <a:t>Binomial</a:t>
                </a:r>
                <a:r>
                  <a:rPr lang="tr-TR" dirty="0" smtClean="0">
                    <a:solidFill>
                      <a:srgbClr val="CC0099"/>
                    </a:solidFill>
                  </a:rPr>
                  <a:t> </a:t>
                </a:r>
                <a:r>
                  <a:rPr lang="en-US" dirty="0">
                    <a:solidFill>
                      <a:srgbClr val="CC0099"/>
                    </a:solidFill>
                  </a:rPr>
                  <a:t>trials </a:t>
                </a:r>
                <a:r>
                  <a:rPr lang="en-US" dirty="0"/>
                  <a:t>to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20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CC0099"/>
                    </a:solidFill>
                  </a:rPr>
                  <a:t>Probability of success</a:t>
                </a:r>
                <a:r>
                  <a:rPr lang="en-US" dirty="0"/>
                  <a:t> to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0.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7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5</a:t>
                </a:r>
                <a:r>
                  <a:rPr lang="tr-TR" dirty="0"/>
                  <a:t>;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=18|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=0.75</m:t>
                          </m:r>
                        </m:e>
                      </m:d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/>
                  <a:t>Therefore,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=18</m:t>
                          </m:r>
                        </m:e>
                      </m:d>
                      <m:r>
                        <a:rPr lang="tr-TR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0.23</m:t>
                      </m:r>
                      <m:r>
                        <a:rPr lang="tr-T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×0.5+0.07×0.5=0.15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33" t="-1469" r="-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353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13210</TotalTime>
  <Words>1777</Words>
  <Application>Microsoft Office PowerPoint</Application>
  <PresentationFormat>Letter Paper (8.5x11 in)</PresentationFormat>
  <Paragraphs>183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Times New Roman</vt:lpstr>
      <vt:lpstr>Bahcesehir master slide</vt:lpstr>
      <vt:lpstr>Statistical Data Analysis</vt:lpstr>
      <vt:lpstr>PowerPoint Presentation</vt:lpstr>
      <vt:lpstr>Bayesian inference 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A Simple Case of Bayesian Analysis for Population Proportion</vt:lpstr>
      <vt:lpstr>Prior and Posterior Probabilities</vt:lpstr>
      <vt:lpstr>Prior and Posterior Probabilities</vt:lpstr>
      <vt:lpstr>Prior and Posterior Probabilities</vt:lpstr>
      <vt:lpstr>Prior and Posterior Probabilities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  <vt:lpstr>General Form of Bayesian Analysis for Population Proportion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809</cp:revision>
  <cp:lastPrinted>2017-10-30T12:28:19Z</cp:lastPrinted>
  <dcterms:created xsi:type="dcterms:W3CDTF">2004-11-05T11:30:37Z</dcterms:created>
  <dcterms:modified xsi:type="dcterms:W3CDTF">2021-01-04T13:05:29Z</dcterms:modified>
</cp:coreProperties>
</file>