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77" r:id="rId3"/>
    <p:sldId id="495" r:id="rId4"/>
    <p:sldId id="543" r:id="rId5"/>
    <p:sldId id="514" r:id="rId6"/>
    <p:sldId id="515" r:id="rId7"/>
    <p:sldId id="499" r:id="rId8"/>
    <p:sldId id="500" r:id="rId9"/>
    <p:sldId id="530" r:id="rId10"/>
    <p:sldId id="531" r:id="rId11"/>
    <p:sldId id="532" r:id="rId12"/>
    <p:sldId id="502" r:id="rId13"/>
    <p:sldId id="534" r:id="rId14"/>
    <p:sldId id="517" r:id="rId15"/>
    <p:sldId id="535" r:id="rId16"/>
    <p:sldId id="536" r:id="rId17"/>
    <p:sldId id="537" r:id="rId18"/>
    <p:sldId id="538" r:id="rId19"/>
    <p:sldId id="541" r:id="rId20"/>
    <p:sldId id="540" r:id="rId21"/>
    <p:sldId id="542" r:id="rId22"/>
    <p:sldId id="545" r:id="rId23"/>
    <p:sldId id="546" r:id="rId24"/>
    <p:sldId id="547" r:id="rId25"/>
    <p:sldId id="550" r:id="rId26"/>
  </p:sldIdLst>
  <p:sldSz cx="9144000" cy="6858000" type="letter"/>
  <p:notesSz cx="6954838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CCFF"/>
    <a:srgbClr val="FF3300"/>
    <a:srgbClr val="CC0099"/>
    <a:srgbClr val="FFCC00"/>
    <a:srgbClr val="FFFF99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56" d="100"/>
          <a:sy n="56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B600A2-75B3-4E06-9E78-F8CA5E9C631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791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0788"/>
            <a:ext cx="301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E268-886A-4EA5-A5F0-2F503346A0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5777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B0C3C01F-13D2-441A-AB04-643023192DFB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 smtClean="0">
              <a:solidFill>
                <a:schemeClr val="tx1"/>
              </a:solidFill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4850"/>
            <a:ext cx="4638675" cy="3478213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19600"/>
            <a:ext cx="5105400" cy="4189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11781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FEE6-A0BB-4555-9020-DA56FA0DABB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17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8764-6F1F-4705-8019-5ED51B75CA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84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AA4E-6C2C-4C20-863B-F27B2E37B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306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1856-2893-40ED-B402-30DE4200322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819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FF74-9E56-4386-93AF-AD512A74760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44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822D-11C8-4868-B43A-EA2CB46F7FF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669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ACFE-150A-4935-BA56-96C19EECB9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85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9B034-32FD-44A0-90D9-43020D7474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50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FB4D-6DB2-429E-8FD4-0AC9BAED348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37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75F7-7280-432B-98C5-A5367D31F3E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700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870F-56F7-4F69-9B0C-BF425304CF4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53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9C55BC-A9B0-4724-891C-DDAA64FA72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dirty="0" smtClean="0"/>
              <a:t>Statistical Data Analysis</a:t>
            </a:r>
            <a:endParaRPr lang="en-US" altLang="tr-TR" dirty="0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err="1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8971CE-6AC5-4565-A734-48DCE5EA97E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2"/>
            <a:ext cx="8353176" cy="26140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</a:t>
            </a:r>
            <a:r>
              <a:rPr lang="en-US" dirty="0">
                <a:solidFill>
                  <a:srgbClr val="7030A0"/>
                </a:solidFill>
              </a:rPr>
              <a:t>Protein</a:t>
            </a:r>
            <a:r>
              <a:rPr lang="en-US" dirty="0"/>
              <a:t> data </a:t>
            </a:r>
            <a:r>
              <a:rPr lang="en-US" dirty="0" smtClean="0"/>
              <a:t>set, </a:t>
            </a:r>
            <a:r>
              <a:rPr lang="en-US" dirty="0"/>
              <a:t>the first two countries are Albania and Austria.</a:t>
            </a:r>
          </a:p>
          <a:p>
            <a:r>
              <a:rPr lang="en-US" dirty="0"/>
              <a:t>Suppose we want to measure their degree of dissimilarity (i.e., their distance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terms of their consumption of red meat and </a:t>
            </a:r>
            <a:r>
              <a:rPr lang="en-US" dirty="0" smtClean="0"/>
              <a:t>fish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.</a:t>
            </a:r>
          </a:p>
          <a:p>
            <a:pPr lvl="0"/>
            <a:endParaRPr lang="tr-TR" sz="2900" dirty="0" smtClean="0"/>
          </a:p>
          <a:p>
            <a:pPr lvl="0"/>
            <a:endParaRPr lang="tr-TR" sz="2800" dirty="0" smtClean="0"/>
          </a:p>
          <a:p>
            <a:pPr lvl="0"/>
            <a:endParaRPr lang="en-US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10</a:t>
            </a:fld>
            <a:endParaRPr kumimoji="0" lang="en-US" altLang="tr-TR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98" y="3754242"/>
            <a:ext cx="811749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squared</a:t>
            </a:r>
            <a:r>
              <a:rPr lang="tr-TR" dirty="0"/>
              <a:t>  </a:t>
            </a:r>
            <a:r>
              <a:rPr lang="en-US" dirty="0"/>
              <a:t>distance between these two countries</a:t>
            </a:r>
            <a:endParaRPr lang="tr-TR" dirty="0"/>
          </a:p>
          <a:p>
            <a:pPr lvl="1"/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1 − 8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9)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1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44 </a:t>
            </a:r>
            <a:r>
              <a:rPr lang="en-US" dirty="0"/>
              <a:t>in terms of red meat</a:t>
            </a:r>
            <a:r>
              <a:rPr lang="tr-TR" dirty="0"/>
              <a:t> </a:t>
            </a:r>
            <a:r>
              <a:rPr lang="en-US" dirty="0"/>
              <a:t>consumption</a:t>
            </a:r>
            <a:endParaRPr lang="tr-TR" dirty="0"/>
          </a:p>
          <a:p>
            <a:pPr lvl="1"/>
            <a:r>
              <a:rPr lang="en-US" dirty="0"/>
              <a:t> 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2− 2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1)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3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61 </a:t>
            </a:r>
            <a:r>
              <a:rPr lang="en-US" dirty="0"/>
              <a:t>in terms of fish consumption.</a:t>
            </a:r>
          </a:p>
          <a:p>
            <a:pPr lvl="1"/>
            <a:r>
              <a:rPr lang="en-US" dirty="0"/>
              <a:t>To find the overall distance between </a:t>
            </a:r>
            <a:r>
              <a:rPr lang="en-US" dirty="0" smtClean="0"/>
              <a:t>the</a:t>
            </a:r>
            <a:r>
              <a:rPr lang="tr-TR" dirty="0" smtClean="0"/>
              <a:t>se</a:t>
            </a:r>
            <a:r>
              <a:rPr lang="en-US" dirty="0" smtClean="0"/>
              <a:t> </a:t>
            </a:r>
            <a:r>
              <a:rPr lang="en-US" dirty="0"/>
              <a:t>two countries, we add the distances based</a:t>
            </a:r>
            <a:r>
              <a:rPr lang="tr-TR" dirty="0"/>
              <a:t> on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variables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sz="2400" i="1" dirty="0"/>
              <a:t>		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d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= 1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44+ 3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61 =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tr-TR" sz="28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05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tr-TR" sz="2900" dirty="0" smtClean="0"/>
          </a:p>
          <a:p>
            <a:pPr lvl="0"/>
            <a:endParaRPr lang="tr-TR" sz="2800" dirty="0" smtClean="0"/>
          </a:p>
          <a:p>
            <a:pPr lvl="0"/>
            <a:endParaRPr lang="en-US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53244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K-</a:t>
            </a:r>
            <a:r>
              <a:rPr lang="tr-TR" dirty="0" err="1">
                <a:solidFill>
                  <a:srgbClr val="000000"/>
                </a:solidFill>
              </a:rPr>
              <a:t>means</a:t>
            </a:r>
            <a:r>
              <a:rPr lang="tr-TR" dirty="0">
                <a:solidFill>
                  <a:srgbClr val="000000"/>
                </a:solidFill>
              </a:rPr>
              <a:t> Clustering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-means clustering </a:t>
            </a:r>
            <a:r>
              <a:rPr lang="en-US" dirty="0"/>
              <a:t>is a simple algorithm that uses the squared Euclidean </a:t>
            </a:r>
            <a:r>
              <a:rPr lang="en-US" dirty="0" smtClean="0"/>
              <a:t>distance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its measure of dissimilarity.</a:t>
            </a:r>
            <a:endParaRPr lang="tr-TR" dirty="0" smtClean="0"/>
          </a:p>
          <a:p>
            <a:r>
              <a:rPr lang="en-US" dirty="0" smtClean="0"/>
              <a:t>After </a:t>
            </a:r>
            <a:r>
              <a:rPr lang="en-US" dirty="0"/>
              <a:t>randomly partitioning the observations into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groups and finding the</a:t>
            </a:r>
            <a:r>
              <a:rPr lang="tr-TR" dirty="0"/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center</a:t>
            </a:r>
            <a:r>
              <a:rPr lang="tr-TR" b="1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centroid</a:t>
            </a:r>
            <a:r>
              <a:rPr lang="tr-TR" b="1" dirty="0"/>
              <a:t> </a:t>
            </a:r>
            <a:r>
              <a:rPr lang="en-US" dirty="0"/>
              <a:t>of each cluster, the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-means algorithm </a:t>
            </a:r>
            <a:r>
              <a:rPr lang="en-US" dirty="0"/>
              <a:t>finds the best clusters by iteratively</a:t>
            </a:r>
            <a:r>
              <a:rPr lang="tr-TR" dirty="0"/>
              <a:t> </a:t>
            </a:r>
            <a:r>
              <a:rPr lang="tr-TR" dirty="0" err="1"/>
              <a:t>repeating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/>
              <a:t>steps</a:t>
            </a:r>
            <a:r>
              <a:rPr lang="tr-TR" dirty="0"/>
              <a:t>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each observation, find its squared Euclidean distance to all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centers,</a:t>
            </a:r>
            <a:r>
              <a:rPr lang="tr-TR" dirty="0"/>
              <a:t> </a:t>
            </a:r>
            <a:r>
              <a:rPr lang="en-US" dirty="0"/>
              <a:t>and assign it to the cluster with the smallest distance.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regrouping all the observations into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 </a:t>
            </a:r>
            <a:r>
              <a:rPr lang="en-US" dirty="0"/>
              <a:t>clusters, recalculate the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tr-TR" i="1" dirty="0"/>
              <a:t> </a:t>
            </a:r>
            <a:r>
              <a:rPr lang="tr-TR" dirty="0" err="1"/>
              <a:t>centers</a:t>
            </a:r>
            <a:r>
              <a:rPr lang="tr-TR" dirty="0"/>
              <a:t>.</a:t>
            </a:r>
          </a:p>
          <a:p>
            <a:r>
              <a:rPr lang="en-US" dirty="0"/>
              <a:t>These steps are applied until the clusters do not change </a:t>
            </a:r>
            <a:endParaRPr lang="tr-TR" dirty="0" smtClean="0"/>
          </a:p>
          <a:p>
            <a:pPr lvl="1"/>
            <a:r>
              <a:rPr lang="en-US" dirty="0" smtClean="0"/>
              <a:t>i.e</a:t>
            </a:r>
            <a:r>
              <a:rPr lang="en-US" dirty="0"/>
              <a:t>., the centers remain</a:t>
            </a:r>
            <a:r>
              <a:rPr lang="tr-TR" dirty="0"/>
              <a:t> </a:t>
            </a:r>
            <a:r>
              <a:rPr lang="en-US" dirty="0"/>
              <a:t>the same after each </a:t>
            </a:r>
            <a:r>
              <a:rPr lang="en-US" dirty="0" smtClean="0"/>
              <a:t>iteration.</a:t>
            </a:r>
            <a:endParaRPr lang="tr-T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12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54061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K-</a:t>
            </a:r>
            <a:r>
              <a:rPr lang="tr-TR" dirty="0" err="1">
                <a:solidFill>
                  <a:srgbClr val="000000"/>
                </a:solidFill>
              </a:rPr>
              <a:t>means</a:t>
            </a:r>
            <a:r>
              <a:rPr lang="tr-TR" dirty="0">
                <a:solidFill>
                  <a:srgbClr val="000000"/>
                </a:solidFill>
              </a:rPr>
              <a:t> Clustering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An </a:t>
            </a:r>
            <a:r>
              <a:rPr lang="tr-TR" dirty="0" err="1" smtClean="0"/>
              <a:t>example</a:t>
            </a:r>
            <a:r>
              <a:rPr lang="tr-TR" dirty="0" smtClean="0"/>
              <a:t> of v</a:t>
            </a:r>
            <a:r>
              <a:rPr lang="en-US" dirty="0" err="1" smtClean="0"/>
              <a:t>isualizing</a:t>
            </a:r>
            <a:r>
              <a:rPr lang="en-US" dirty="0" smtClean="0"/>
              <a:t> the</a:t>
            </a:r>
            <a:r>
              <a:rPr lang="tr-TR" dirty="0" smtClean="0"/>
              <a:t> </a:t>
            </a:r>
            <a:r>
              <a:rPr lang="en-US" dirty="0" smtClean="0"/>
              <a:t>results </a:t>
            </a:r>
            <a:r>
              <a:rPr lang="en-US" dirty="0"/>
              <a:t>of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-means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clustering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 smtClean="0"/>
              <a:t>scatterplot</a:t>
            </a:r>
            <a:r>
              <a:rPr lang="tr-TR" dirty="0" smtClean="0"/>
              <a:t> (</a:t>
            </a:r>
            <a:r>
              <a:rPr lang="tr-TR" dirty="0" err="1" smtClean="0"/>
              <a:t>with</a:t>
            </a:r>
            <a:r>
              <a:rPr lang="tr-TR" dirty="0" smtClean="0"/>
              <a:t> R-Commander)</a:t>
            </a:r>
            <a:r>
              <a:rPr lang="en-US" dirty="0" smtClean="0"/>
              <a:t>. </a:t>
            </a:r>
            <a:endParaRPr lang="tr-TR" dirty="0" smtClean="0"/>
          </a:p>
          <a:p>
            <a:pPr marL="4978400"/>
            <a:r>
              <a:rPr lang="en-US" dirty="0" smtClean="0"/>
              <a:t>The three</a:t>
            </a:r>
            <a:r>
              <a:rPr lang="tr-TR" dirty="0" smtClean="0"/>
              <a:t> </a:t>
            </a:r>
            <a:r>
              <a:rPr lang="en-US" dirty="0" smtClean="0"/>
              <a:t>clusters </a:t>
            </a:r>
            <a:r>
              <a:rPr lang="en-US" dirty="0"/>
              <a:t>are represented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circles</a:t>
            </a:r>
            <a:r>
              <a:rPr lang="en-US" dirty="0"/>
              <a:t>, </a:t>
            </a:r>
            <a:r>
              <a:rPr lang="en-US" dirty="0" smtClean="0"/>
              <a:t>triangles,</a:t>
            </a:r>
            <a:r>
              <a:rPr lang="tr-TR" dirty="0" smtClean="0"/>
              <a:t> </a:t>
            </a:r>
            <a:r>
              <a:rPr lang="en-US" dirty="0" smtClean="0"/>
              <a:t>and crosses</a:t>
            </a:r>
            <a:r>
              <a:rPr lang="en-US" dirty="0"/>
              <a:t>. </a:t>
            </a:r>
            <a:endParaRPr lang="tr-TR" dirty="0" smtClean="0"/>
          </a:p>
          <a:p>
            <a:pPr marL="4978400"/>
            <a:r>
              <a:rPr lang="en-US" dirty="0" smtClean="0"/>
              <a:t>They clearly</a:t>
            </a:r>
            <a:r>
              <a:rPr lang="tr-TR" dirty="0" smtClean="0"/>
              <a:t> </a:t>
            </a:r>
            <a:r>
              <a:rPr lang="en-US" dirty="0" smtClean="0"/>
              <a:t>partition </a:t>
            </a:r>
            <a:r>
              <a:rPr lang="en-US" dirty="0"/>
              <a:t>the countries into </a:t>
            </a:r>
            <a:endParaRPr lang="tr-TR" dirty="0" smtClean="0"/>
          </a:p>
          <a:p>
            <a:pPr marL="5378450" lvl="1"/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group </a:t>
            </a:r>
            <a:r>
              <a:rPr lang="en-US" dirty="0"/>
              <a:t>with a </a:t>
            </a:r>
            <a:r>
              <a:rPr lang="en-US" dirty="0" smtClean="0"/>
              <a:t>low</a:t>
            </a:r>
            <a:r>
              <a:rPr lang="tr-TR" dirty="0" smtClean="0"/>
              <a:t> </a:t>
            </a:r>
            <a:r>
              <a:rPr lang="en-US" dirty="0" smtClean="0"/>
              <a:t>consumption </a:t>
            </a:r>
            <a:r>
              <a:rPr lang="en-US" dirty="0"/>
              <a:t>of fish and </a:t>
            </a:r>
            <a:r>
              <a:rPr lang="en-US" dirty="0" smtClean="0"/>
              <a:t>red</a:t>
            </a:r>
            <a:r>
              <a:rPr lang="tr-TR" dirty="0" smtClean="0"/>
              <a:t> </a:t>
            </a:r>
            <a:r>
              <a:rPr lang="en-US" dirty="0" smtClean="0"/>
              <a:t>meat</a:t>
            </a:r>
            <a:r>
              <a:rPr lang="en-US" dirty="0"/>
              <a:t>, </a:t>
            </a:r>
            <a:endParaRPr lang="tr-TR" dirty="0" smtClean="0"/>
          </a:p>
          <a:p>
            <a:pPr marL="5378450" lvl="1"/>
            <a:r>
              <a:rPr lang="en-US" dirty="0" smtClean="0"/>
              <a:t>a </a:t>
            </a:r>
            <a:r>
              <a:rPr lang="en-US" dirty="0"/>
              <a:t>group with a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consumption </a:t>
            </a:r>
            <a:r>
              <a:rPr lang="en-US" dirty="0"/>
              <a:t>of fish, </a:t>
            </a:r>
            <a:endParaRPr lang="tr-TR" dirty="0" smtClean="0"/>
          </a:p>
          <a:p>
            <a:pPr marL="5378450" lvl="1"/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group </a:t>
            </a:r>
            <a:r>
              <a:rPr lang="en-US" dirty="0"/>
              <a:t>with a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consumption </a:t>
            </a:r>
            <a:r>
              <a:rPr lang="en-US" dirty="0"/>
              <a:t>of red </a:t>
            </a:r>
            <a:r>
              <a:rPr lang="en-US" dirty="0" smtClean="0"/>
              <a:t>meat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13</a:t>
            </a:fld>
            <a:endParaRPr kumimoji="0" lang="en-US" altLang="tr-TR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21634"/>
            <a:ext cx="4599037" cy="424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7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425060" cy="5241147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two potential problems with 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eans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clustering</a:t>
            </a:r>
            <a:r>
              <a:rPr lang="en-US" dirty="0"/>
              <a:t> algorithm.</a:t>
            </a:r>
            <a:endParaRPr lang="tr-TR" dirty="0"/>
          </a:p>
          <a:p>
            <a:pPr lvl="1"/>
            <a:r>
              <a:rPr lang="tr-TR" dirty="0"/>
              <a:t>I</a:t>
            </a:r>
            <a:r>
              <a:rPr lang="en-US" dirty="0"/>
              <a:t>t is</a:t>
            </a:r>
            <a:r>
              <a:rPr lang="tr-TR" dirty="0"/>
              <a:t> </a:t>
            </a:r>
            <a:r>
              <a:rPr lang="en-US" dirty="0"/>
              <a:t>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flat</a:t>
            </a:r>
            <a:r>
              <a:rPr lang="en-US" b="1" dirty="0"/>
              <a:t> </a:t>
            </a:r>
            <a:r>
              <a:rPr lang="en-US" dirty="0"/>
              <a:t>clustering method. </a:t>
            </a:r>
            <a:endParaRPr lang="tr-TR" dirty="0"/>
          </a:p>
          <a:p>
            <a:pPr lvl="1"/>
            <a:r>
              <a:rPr lang="tr-TR" dirty="0"/>
              <a:t>W</a:t>
            </a:r>
            <a:r>
              <a:rPr lang="en-US" dirty="0"/>
              <a:t>e need to</a:t>
            </a:r>
            <a:r>
              <a:rPr lang="tr-TR" dirty="0"/>
              <a:t> </a:t>
            </a:r>
            <a:r>
              <a:rPr lang="en-US" dirty="0"/>
              <a:t>specify the number of clusters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a priori. </a:t>
            </a:r>
            <a:endParaRPr lang="tr-TR" dirty="0"/>
          </a:p>
          <a:p>
            <a:r>
              <a:rPr lang="en-US" dirty="0"/>
              <a:t>An alternative approach that avoids these issues 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hierarchical clustering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The</a:t>
            </a:r>
            <a:r>
              <a:rPr lang="tr-TR" dirty="0"/>
              <a:t> </a:t>
            </a:r>
            <a:r>
              <a:rPr lang="en-US" dirty="0"/>
              <a:t>result of this method is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dendrogram</a:t>
            </a:r>
            <a:r>
              <a:rPr lang="en-US" b="1" dirty="0"/>
              <a:t> </a:t>
            </a:r>
            <a:r>
              <a:rPr lang="en-US" dirty="0"/>
              <a:t>(a tree). </a:t>
            </a:r>
            <a:endParaRPr lang="tr-TR" dirty="0"/>
          </a:p>
          <a:p>
            <a:pPr lvl="1"/>
            <a:r>
              <a:rPr lang="en-US" dirty="0"/>
              <a:t>The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root</a:t>
            </a:r>
            <a:r>
              <a:rPr lang="en-US" i="1" dirty="0"/>
              <a:t> </a:t>
            </a:r>
            <a:r>
              <a:rPr lang="en-US" dirty="0"/>
              <a:t>of the </a:t>
            </a:r>
            <a:r>
              <a:rPr lang="en-US" dirty="0" err="1"/>
              <a:t>dendrogram</a:t>
            </a:r>
            <a:r>
              <a:rPr lang="en-US" dirty="0"/>
              <a:t> is its</a:t>
            </a:r>
            <a:r>
              <a:rPr lang="tr-TR" dirty="0"/>
              <a:t> </a:t>
            </a:r>
            <a:r>
              <a:rPr lang="en-US" sz="3200" dirty="0"/>
              <a:t>highest level and contains all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3200" i="1" dirty="0"/>
              <a:t> </a:t>
            </a:r>
            <a:r>
              <a:rPr lang="en-US" sz="3200" dirty="0"/>
              <a:t>observations. </a:t>
            </a:r>
            <a:endParaRPr lang="tr-TR" sz="3200" dirty="0"/>
          </a:p>
          <a:p>
            <a:pPr lvl="1"/>
            <a:r>
              <a:rPr lang="en-US" sz="3200" dirty="0"/>
              <a:t>The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leaves</a:t>
            </a:r>
            <a:r>
              <a:rPr lang="en-US" sz="3200" i="1" dirty="0"/>
              <a:t> </a:t>
            </a:r>
            <a:r>
              <a:rPr lang="en-US" sz="3200" dirty="0"/>
              <a:t>of the tree are its lowest</a:t>
            </a:r>
            <a:r>
              <a:rPr lang="tr-TR" sz="3200" dirty="0"/>
              <a:t> </a:t>
            </a:r>
            <a:r>
              <a:rPr lang="en-US" sz="3200" dirty="0"/>
              <a:t>level and are each a unique observation.</a:t>
            </a: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14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197360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425060" cy="53844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two general algorithms for hierarchical clustering</a:t>
            </a:r>
            <a:r>
              <a:rPr lang="en-US" dirty="0" smtClean="0"/>
              <a:t>:</a:t>
            </a:r>
            <a:endParaRPr lang="tr-TR" dirty="0" smtClean="0"/>
          </a:p>
          <a:p>
            <a:endParaRPr lang="en-US" dirty="0"/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Divisive</a:t>
            </a:r>
            <a:r>
              <a:rPr lang="en-US" b="1" dirty="0"/>
              <a:t> </a:t>
            </a:r>
            <a:r>
              <a:rPr lang="en-US" dirty="0"/>
              <a:t>(top-down): </a:t>
            </a:r>
            <a:endParaRPr lang="tr-TR" dirty="0"/>
          </a:p>
          <a:p>
            <a:pPr lvl="2"/>
            <a:endParaRPr lang="tr-TR" dirty="0" smtClean="0"/>
          </a:p>
          <a:p>
            <a:pPr lvl="2"/>
            <a:r>
              <a:rPr lang="en-US" dirty="0" smtClean="0"/>
              <a:t>We </a:t>
            </a:r>
            <a:r>
              <a:rPr lang="en-US" dirty="0"/>
              <a:t>start at the top of the tree, where all observations</a:t>
            </a:r>
            <a:r>
              <a:rPr lang="tr-TR" dirty="0"/>
              <a:t> </a:t>
            </a:r>
            <a:r>
              <a:rPr lang="en-US" dirty="0"/>
              <a:t>are grouped in a single cluster. </a:t>
            </a:r>
            <a:endParaRPr lang="tr-TR" dirty="0" smtClean="0"/>
          </a:p>
          <a:p>
            <a:pPr lvl="2"/>
            <a:endParaRPr lang="tr-TR" dirty="0" smtClean="0"/>
          </a:p>
          <a:p>
            <a:pPr lvl="2"/>
            <a:r>
              <a:rPr lang="en-US" dirty="0" smtClean="0"/>
              <a:t>Then </a:t>
            </a:r>
            <a:r>
              <a:rPr lang="en-US" dirty="0"/>
              <a:t>we divide the cluster into two new</a:t>
            </a:r>
            <a:r>
              <a:rPr lang="tr-TR" dirty="0"/>
              <a:t> </a:t>
            </a:r>
            <a:r>
              <a:rPr lang="en-US" dirty="0"/>
              <a:t>clusters that are most dissimilar. </a:t>
            </a:r>
            <a:endParaRPr lang="tr-TR" dirty="0" smtClean="0"/>
          </a:p>
          <a:p>
            <a:pPr lvl="3"/>
            <a:r>
              <a:rPr lang="en-US" dirty="0" smtClean="0"/>
              <a:t>Now </a:t>
            </a:r>
            <a:r>
              <a:rPr lang="en-US" dirty="0"/>
              <a:t>we have two clusters. </a:t>
            </a:r>
            <a:endParaRPr lang="tr-TR" dirty="0" smtClean="0"/>
          </a:p>
          <a:p>
            <a:pPr lvl="2"/>
            <a:endParaRPr lang="tr-TR" dirty="0" smtClean="0"/>
          </a:p>
          <a:p>
            <a:pPr lvl="2"/>
            <a:r>
              <a:rPr lang="en-US" dirty="0" smtClean="0"/>
              <a:t>We </a:t>
            </a:r>
            <a:r>
              <a:rPr lang="en-US" dirty="0"/>
              <a:t>continue</a:t>
            </a:r>
            <a:r>
              <a:rPr lang="tr-TR" dirty="0"/>
              <a:t> </a:t>
            </a:r>
            <a:r>
              <a:rPr lang="en-US" dirty="0"/>
              <a:t>splitting existing clusters until every observation is its own cluster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15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18073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425060" cy="5241147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Agglomerative</a:t>
            </a:r>
            <a:r>
              <a:rPr lang="en-US" b="1" dirty="0" smtClean="0"/>
              <a:t> </a:t>
            </a:r>
            <a:r>
              <a:rPr lang="en-US" dirty="0"/>
              <a:t>(bottom-up</a:t>
            </a:r>
            <a:r>
              <a:rPr lang="en-US" dirty="0" smtClean="0"/>
              <a:t>):</a:t>
            </a:r>
            <a:endParaRPr lang="tr-TR" dirty="0" smtClean="0"/>
          </a:p>
          <a:p>
            <a:pPr lvl="2"/>
            <a:endParaRPr lang="tr-TR" dirty="0" smtClean="0"/>
          </a:p>
          <a:p>
            <a:pPr lvl="2"/>
            <a:r>
              <a:rPr lang="en-US" dirty="0" smtClean="0"/>
              <a:t>We </a:t>
            </a:r>
            <a:r>
              <a:rPr lang="en-US" dirty="0"/>
              <a:t>start at the bottom of the tree, where every</a:t>
            </a:r>
            <a:r>
              <a:rPr lang="tr-TR" dirty="0"/>
              <a:t> </a:t>
            </a:r>
            <a:r>
              <a:rPr lang="en-US" dirty="0"/>
              <a:t>observation is a cluster </a:t>
            </a:r>
            <a:endParaRPr lang="tr-TR" dirty="0" smtClean="0"/>
          </a:p>
          <a:p>
            <a:pPr lvl="3"/>
            <a:r>
              <a:rPr lang="en-US" dirty="0" smtClean="0"/>
              <a:t>i.e</a:t>
            </a:r>
            <a:r>
              <a:rPr lang="en-US" dirty="0"/>
              <a:t>., there are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i="1" dirty="0"/>
              <a:t> </a:t>
            </a:r>
            <a:r>
              <a:rPr lang="en-US" dirty="0" smtClean="0"/>
              <a:t>clusters. </a:t>
            </a:r>
            <a:endParaRPr lang="tr-TR" dirty="0" smtClean="0"/>
          </a:p>
          <a:p>
            <a:pPr lvl="2"/>
            <a:endParaRPr lang="tr-TR" dirty="0" smtClean="0"/>
          </a:p>
          <a:p>
            <a:pPr lvl="2"/>
            <a:r>
              <a:rPr lang="en-US" dirty="0" smtClean="0"/>
              <a:t>Then </a:t>
            </a:r>
            <a:r>
              <a:rPr lang="en-US" dirty="0"/>
              <a:t>we merge two of the</a:t>
            </a:r>
            <a:r>
              <a:rPr lang="tr-TR" dirty="0"/>
              <a:t> </a:t>
            </a:r>
            <a:r>
              <a:rPr lang="en-US" dirty="0"/>
              <a:t>clusters with the smallest degree of dissimilarity </a:t>
            </a:r>
            <a:endParaRPr lang="tr-TR" dirty="0" smtClean="0"/>
          </a:p>
          <a:p>
            <a:pPr lvl="3"/>
            <a:r>
              <a:rPr lang="en-US" dirty="0" smtClean="0"/>
              <a:t>i.e</a:t>
            </a:r>
            <a:r>
              <a:rPr lang="en-US" dirty="0"/>
              <a:t>., the two most similar</a:t>
            </a:r>
            <a:r>
              <a:rPr lang="tr-TR" dirty="0"/>
              <a:t> </a:t>
            </a:r>
            <a:r>
              <a:rPr lang="en-US" dirty="0" smtClean="0"/>
              <a:t>clusters. </a:t>
            </a:r>
            <a:endParaRPr lang="tr-TR" dirty="0" smtClean="0"/>
          </a:p>
          <a:p>
            <a:pPr lvl="3"/>
            <a:r>
              <a:rPr lang="en-US" dirty="0" smtClean="0"/>
              <a:t>Now </a:t>
            </a:r>
            <a:r>
              <a:rPr lang="en-US" dirty="0"/>
              <a:t>we have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− 1 </a:t>
            </a:r>
            <a:r>
              <a:rPr lang="en-US" dirty="0"/>
              <a:t>clusters. </a:t>
            </a:r>
            <a:endParaRPr lang="tr-TR" dirty="0" smtClean="0"/>
          </a:p>
          <a:p>
            <a:pPr lvl="2"/>
            <a:endParaRPr lang="tr-TR" dirty="0" smtClean="0"/>
          </a:p>
          <a:p>
            <a:pPr lvl="2"/>
            <a:r>
              <a:rPr lang="en-US" dirty="0" smtClean="0"/>
              <a:t>We </a:t>
            </a:r>
            <a:r>
              <a:rPr lang="en-US" dirty="0"/>
              <a:t>continue merging clusters until</a:t>
            </a:r>
            <a:r>
              <a:rPr lang="tr-TR" dirty="0"/>
              <a:t> </a:t>
            </a:r>
            <a:r>
              <a:rPr lang="en-US" dirty="0"/>
              <a:t>we have only one cluster (the root) that includes all observations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16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3617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425060" cy="5241147"/>
          </a:xfrm>
        </p:spPr>
        <p:txBody>
          <a:bodyPr>
            <a:normAutofit/>
          </a:bodyPr>
          <a:lstStyle/>
          <a:p>
            <a:r>
              <a:rPr lang="tr-TR" dirty="0"/>
              <a:t>W</a:t>
            </a:r>
            <a:r>
              <a:rPr lang="en-US" dirty="0"/>
              <a:t>e can use one of the following methods to</a:t>
            </a:r>
            <a:r>
              <a:rPr lang="tr-TR" dirty="0"/>
              <a:t> </a:t>
            </a:r>
            <a:r>
              <a:rPr lang="en-US" dirty="0"/>
              <a:t>calculate the overall distance between two </a:t>
            </a:r>
            <a:r>
              <a:rPr lang="en-US" dirty="0" smtClean="0"/>
              <a:t>clusters</a:t>
            </a:r>
            <a:endParaRPr lang="tr-TR" dirty="0" smtClean="0"/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Single linkage clustering </a:t>
            </a:r>
            <a:r>
              <a:rPr lang="en-US" sz="2600" dirty="0"/>
              <a:t>uses the minimum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600" i="1" baseline="-25000" dirty="0">
                <a:solidFill>
                  <a:schemeClr val="accent1">
                    <a:lumMod val="75000"/>
                  </a:schemeClr>
                </a:solidFill>
              </a:rPr>
              <a:t>ij</a:t>
            </a:r>
            <a:r>
              <a:rPr lang="en-US" sz="2600" dirty="0" smtClean="0"/>
              <a:t> </a:t>
            </a:r>
            <a:r>
              <a:rPr lang="en-US" sz="2600" dirty="0"/>
              <a:t>among all possible pairs as the</a:t>
            </a:r>
            <a:r>
              <a:rPr lang="tr-TR" sz="2600" dirty="0"/>
              <a:t> </a:t>
            </a:r>
            <a:r>
              <a:rPr lang="en-US" sz="2600" dirty="0"/>
              <a:t>distance between the two clusters. </a:t>
            </a:r>
            <a:endParaRPr lang="tr-TR" sz="2600" dirty="0"/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Complete linkage clustering </a:t>
            </a:r>
            <a:r>
              <a:rPr lang="en-US" sz="2600" dirty="0"/>
              <a:t>uses the maximum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600" i="1" baseline="-25000" dirty="0">
                <a:solidFill>
                  <a:schemeClr val="accent1">
                    <a:lumMod val="75000"/>
                  </a:schemeClr>
                </a:solidFill>
              </a:rPr>
              <a:t>ij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dirty="0"/>
              <a:t>as the distance between the</a:t>
            </a:r>
            <a:r>
              <a:rPr lang="tr-TR" sz="2600" dirty="0"/>
              <a:t> </a:t>
            </a:r>
            <a:r>
              <a:rPr lang="en-US" sz="2600" dirty="0"/>
              <a:t>two clusters. </a:t>
            </a:r>
            <a:endParaRPr lang="tr-TR" sz="2600" dirty="0"/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Average linkage clustering uses </a:t>
            </a:r>
            <a:r>
              <a:rPr lang="en-US" sz="2600" dirty="0"/>
              <a:t>the average</a:t>
            </a:r>
            <a:r>
              <a:rPr lang="tr-TR" sz="2600" dirty="0"/>
              <a:t>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600" i="1" baseline="-25000" dirty="0">
                <a:solidFill>
                  <a:schemeClr val="accent1">
                    <a:lumMod val="75000"/>
                  </a:schemeClr>
                </a:solidFill>
              </a:rPr>
              <a:t>ij</a:t>
            </a:r>
            <a:r>
              <a:rPr lang="en-US" sz="2600" dirty="0" smtClean="0"/>
              <a:t> </a:t>
            </a:r>
            <a:r>
              <a:rPr lang="tr-TR" sz="2600" dirty="0" smtClean="0"/>
              <a:t> </a:t>
            </a:r>
            <a:r>
              <a:rPr lang="tr-TR" sz="2600" dirty="0"/>
              <a:t>o</a:t>
            </a:r>
            <a:r>
              <a:rPr lang="en-US" sz="2600" dirty="0" err="1"/>
              <a:t>ver</a:t>
            </a:r>
            <a:r>
              <a:rPr lang="en-US" sz="2600" dirty="0"/>
              <a:t> all possible pairs as the distance</a:t>
            </a:r>
            <a:r>
              <a:rPr lang="tr-TR" sz="2600" dirty="0"/>
              <a:t> </a:t>
            </a:r>
            <a:r>
              <a:rPr lang="tr-TR" sz="2600" dirty="0" err="1"/>
              <a:t>between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two</a:t>
            </a:r>
            <a:r>
              <a:rPr lang="tr-TR" sz="2600" dirty="0"/>
              <a:t> </a:t>
            </a:r>
            <a:r>
              <a:rPr lang="tr-TR" sz="2600" dirty="0" err="1"/>
              <a:t>clusters</a:t>
            </a:r>
            <a:r>
              <a:rPr lang="tr-TR" sz="26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Centroid linkage clustering </a:t>
            </a:r>
            <a:r>
              <a:rPr lang="en-US" sz="2600" dirty="0"/>
              <a:t>finds the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centroids</a:t>
            </a:r>
            <a:r>
              <a:rPr lang="en-US" sz="2600" dirty="0"/>
              <a:t> of the two clusters and uses the</a:t>
            </a:r>
            <a:r>
              <a:rPr lang="tr-TR" sz="2600" dirty="0"/>
              <a:t> </a:t>
            </a:r>
            <a:r>
              <a:rPr lang="en-US" sz="2600" dirty="0"/>
              <a:t>distance between the centroids as the distance between the two clusters</a:t>
            </a:r>
            <a:r>
              <a:rPr lang="en-US" sz="2600" dirty="0" smtClean="0"/>
              <a:t>.</a:t>
            </a:r>
            <a:endParaRPr lang="tr-TR" sz="26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17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172635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425060" cy="5517279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 i</a:t>
            </a:r>
            <a:r>
              <a:rPr lang="en-US" dirty="0" err="1" smtClean="0"/>
              <a:t>llustrat</a:t>
            </a:r>
            <a:r>
              <a:rPr lang="tr-TR" dirty="0" smtClean="0"/>
              <a:t>es</a:t>
            </a:r>
            <a:r>
              <a:rPr lang="en-US" dirty="0" smtClean="0"/>
              <a:t> the</a:t>
            </a:r>
            <a:r>
              <a:rPr lang="tr-TR" dirty="0" smtClean="0"/>
              <a:t> </a:t>
            </a:r>
            <a:r>
              <a:rPr lang="en-US" dirty="0" smtClean="0"/>
              <a:t>difference </a:t>
            </a:r>
            <a:r>
              <a:rPr lang="en-US" dirty="0"/>
              <a:t>between the </a:t>
            </a:r>
            <a:r>
              <a:rPr lang="en-US" dirty="0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linkage </a:t>
            </a:r>
            <a:r>
              <a:rPr lang="en-US" dirty="0"/>
              <a:t>method, the </a:t>
            </a:r>
            <a:r>
              <a:rPr lang="en-US" dirty="0" smtClean="0"/>
              <a:t>complete</a:t>
            </a:r>
            <a:r>
              <a:rPr lang="tr-TR" dirty="0" smtClean="0"/>
              <a:t> </a:t>
            </a:r>
            <a:r>
              <a:rPr lang="en-US" dirty="0" smtClean="0"/>
              <a:t>linkage </a:t>
            </a:r>
            <a:r>
              <a:rPr lang="en-US" dirty="0"/>
              <a:t>method,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centroid </a:t>
            </a:r>
            <a:r>
              <a:rPr lang="en-US" dirty="0"/>
              <a:t>linkage method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determine </a:t>
            </a:r>
            <a:r>
              <a:rPr lang="en-US" dirty="0"/>
              <a:t>the distance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i="1" baseline="-25000" dirty="0" smtClean="0">
                <a:solidFill>
                  <a:schemeClr val="accent1">
                    <a:lumMod val="75000"/>
                  </a:schemeClr>
                </a:solidFill>
              </a:rPr>
              <a:t>ij</a:t>
            </a:r>
            <a:r>
              <a:rPr lang="tr-TR" i="1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the two </a:t>
            </a:r>
            <a:r>
              <a:rPr lang="en-US" dirty="0" smtClean="0"/>
              <a:t>clusters</a:t>
            </a:r>
            <a:r>
              <a:rPr lang="tr-TR" dirty="0" smtClean="0"/>
              <a:t> </a:t>
            </a:r>
            <a:r>
              <a:rPr lang="en-US" dirty="0" smtClean="0"/>
              <a:t>shown </a:t>
            </a:r>
            <a:r>
              <a:rPr lang="en-US" dirty="0"/>
              <a:t>as circles and </a:t>
            </a:r>
            <a:r>
              <a:rPr lang="en-US" dirty="0" smtClean="0"/>
              <a:t>squares</a:t>
            </a:r>
            <a:r>
              <a:rPr lang="tr-TR" dirty="0" smtClean="0"/>
              <a:t>.</a:t>
            </a:r>
            <a:r>
              <a:rPr lang="en-US" dirty="0"/>
              <a:t> </a:t>
            </a:r>
            <a:endParaRPr lang="tr-TR" dirty="0" smtClean="0"/>
          </a:p>
          <a:p>
            <a:pPr marL="5834063"/>
            <a:r>
              <a:rPr lang="en-US" dirty="0" smtClean="0"/>
              <a:t>Note </a:t>
            </a:r>
            <a:r>
              <a:rPr lang="en-US" dirty="0"/>
              <a:t>that the dotted line </a:t>
            </a:r>
            <a:r>
              <a:rPr lang="en-US" dirty="0" smtClean="0"/>
              <a:t>connects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centers (as opposed to observations) of the two clusters. </a:t>
            </a:r>
            <a:endParaRPr lang="tr-TR" dirty="0" smtClean="0"/>
          </a:p>
          <a:p>
            <a:pPr marL="5834063"/>
            <a:r>
              <a:rPr lang="en-US" dirty="0" smtClean="0"/>
              <a:t>There </a:t>
            </a:r>
            <a:r>
              <a:rPr lang="en-US" dirty="0"/>
              <a:t>are of course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ways </a:t>
            </a:r>
            <a:r>
              <a:rPr lang="en-US" dirty="0"/>
              <a:t>for defining the distance between two clusters. </a:t>
            </a:r>
            <a:endParaRPr lang="tr-TR" dirty="0" smtClean="0"/>
          </a:p>
          <a:p>
            <a:pPr marL="5834063"/>
            <a:r>
              <a:rPr lang="en-US" dirty="0" smtClean="0"/>
              <a:t>However</a:t>
            </a:r>
            <a:r>
              <a:rPr lang="en-US" dirty="0"/>
              <a:t>, the above </a:t>
            </a:r>
            <a:r>
              <a:rPr lang="en-US" dirty="0" smtClean="0"/>
              <a:t>measures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the most commonly used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18</a:t>
            </a:fld>
            <a:endParaRPr kumimoji="0" lang="en-US" altLang="tr-TR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348880"/>
            <a:ext cx="4713083" cy="394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4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425060" cy="53844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As an</a:t>
            </a:r>
            <a:r>
              <a:rPr lang="en-US" dirty="0" smtClean="0"/>
              <a:t> </a:t>
            </a:r>
            <a:r>
              <a:rPr lang="en-US" dirty="0"/>
              <a:t>example,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procedures</a:t>
            </a:r>
            <a:r>
              <a:rPr lang="tr-TR" dirty="0" smtClean="0"/>
              <a:t> in R-Commander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perform </a:t>
            </a:r>
            <a:r>
              <a:rPr lang="en-US" dirty="0"/>
              <a:t>complete linkage clustering to create a </a:t>
            </a:r>
            <a:r>
              <a:rPr lang="en-US" dirty="0" err="1" smtClean="0"/>
              <a:t>dendrogram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countries based on their protein consumption. </a:t>
            </a:r>
            <a:endParaRPr lang="tr-TR" dirty="0"/>
          </a:p>
          <a:p>
            <a:r>
              <a:rPr lang="en-US" dirty="0" smtClean="0"/>
              <a:t>Click </a:t>
            </a:r>
            <a:endParaRPr lang="tr-TR" dirty="0" smtClean="0"/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Statistics</a:t>
            </a:r>
            <a:r>
              <a:rPr lang="en-US" dirty="0" err="1">
                <a:solidFill>
                  <a:schemeClr val="accent2"/>
                </a:solidFill>
              </a:rPr>
              <a:t>→</a:t>
            </a:r>
            <a:r>
              <a:rPr lang="en-US" i="1" dirty="0" err="1" smtClean="0">
                <a:solidFill>
                  <a:schemeClr val="accent2"/>
                </a:solidFill>
              </a:rPr>
              <a:t>Dimensional</a:t>
            </a:r>
            <a:r>
              <a:rPr lang="tr-TR" i="1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analysis </a:t>
            </a:r>
            <a:r>
              <a:rPr lang="en-US" dirty="0">
                <a:solidFill>
                  <a:schemeClr val="accent2"/>
                </a:solidFill>
              </a:rPr>
              <a:t>→ </a:t>
            </a:r>
            <a:r>
              <a:rPr lang="en-US" i="1" dirty="0">
                <a:solidFill>
                  <a:schemeClr val="accent2"/>
                </a:solidFill>
              </a:rPr>
              <a:t>Cluster analysis </a:t>
            </a:r>
            <a:r>
              <a:rPr lang="en-US" dirty="0">
                <a:solidFill>
                  <a:schemeClr val="accent2"/>
                </a:solidFill>
              </a:rPr>
              <a:t>→ </a:t>
            </a:r>
            <a:r>
              <a:rPr lang="en-US" i="1" dirty="0">
                <a:solidFill>
                  <a:schemeClr val="accent2"/>
                </a:solidFill>
              </a:rPr>
              <a:t>Hierarchical </a:t>
            </a:r>
            <a:r>
              <a:rPr lang="en-US" i="1" dirty="0" smtClean="0">
                <a:solidFill>
                  <a:schemeClr val="accent2"/>
                </a:solidFill>
              </a:rPr>
              <a:t>cluster</a:t>
            </a:r>
            <a:r>
              <a:rPr lang="tr-TR" i="1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analysis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Select </a:t>
            </a:r>
            <a:r>
              <a:rPr lang="en-US" dirty="0"/>
              <a:t>all nine food groups (hold the </a:t>
            </a:r>
            <a:r>
              <a:rPr lang="en-US" i="1" dirty="0">
                <a:solidFill>
                  <a:schemeClr val="accent2"/>
                </a:solidFill>
              </a:rPr>
              <a:t>control </a:t>
            </a:r>
            <a:r>
              <a:rPr lang="en-US" dirty="0"/>
              <a:t>key) for the </a:t>
            </a:r>
            <a:r>
              <a:rPr lang="en-US" i="1" dirty="0"/>
              <a:t>Variables</a:t>
            </a:r>
            <a:r>
              <a:rPr lang="en-US" dirty="0"/>
              <a:t>.</a:t>
            </a:r>
          </a:p>
          <a:p>
            <a:r>
              <a:rPr lang="en-US" dirty="0"/>
              <a:t>Next, choose </a:t>
            </a:r>
            <a:r>
              <a:rPr lang="en-US" i="1" dirty="0">
                <a:solidFill>
                  <a:schemeClr val="accent2"/>
                </a:solidFill>
              </a:rPr>
              <a:t>Complete Linkage </a:t>
            </a:r>
            <a:r>
              <a:rPr lang="en-US" dirty="0"/>
              <a:t>as the </a:t>
            </a:r>
            <a:r>
              <a:rPr lang="en-US" i="1" dirty="0">
                <a:solidFill>
                  <a:schemeClr val="accent2"/>
                </a:solidFill>
              </a:rPr>
              <a:t>Clustering Method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Squared-Euclidean</a:t>
            </a:r>
            <a:r>
              <a:rPr lang="en-US" dirty="0" smtClean="0"/>
              <a:t> </a:t>
            </a:r>
            <a:r>
              <a:rPr lang="en-US" dirty="0"/>
              <a:t>as the </a:t>
            </a:r>
            <a:r>
              <a:rPr lang="en-US" i="1" dirty="0">
                <a:solidFill>
                  <a:schemeClr val="accent2"/>
                </a:solidFill>
              </a:rPr>
              <a:t>Distance Measure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Lastly</a:t>
            </a:r>
            <a:r>
              <a:rPr lang="en-US" dirty="0"/>
              <a:t>, make sure the </a:t>
            </a:r>
            <a:r>
              <a:rPr lang="en-US" dirty="0" smtClean="0"/>
              <a:t>option</a:t>
            </a:r>
            <a:r>
              <a:rPr lang="tr-TR" dirty="0" smtClean="0"/>
              <a:t> </a:t>
            </a:r>
            <a:r>
              <a:rPr lang="en-US" i="1" dirty="0" smtClean="0"/>
              <a:t>Plot </a:t>
            </a:r>
            <a:r>
              <a:rPr lang="en-US" i="1" dirty="0" err="1"/>
              <a:t>Dendrogram</a:t>
            </a:r>
            <a:r>
              <a:rPr lang="en-US" i="1" dirty="0"/>
              <a:t> </a:t>
            </a:r>
            <a:r>
              <a:rPr lang="en-US" dirty="0"/>
              <a:t>is checked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R-Commander then creates a </a:t>
            </a:r>
            <a:r>
              <a:rPr lang="en-US" dirty="0" err="1"/>
              <a:t>dendrogram</a:t>
            </a:r>
            <a:r>
              <a:rPr lang="en-US" dirty="0"/>
              <a:t> similar to the one shown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slide</a:t>
            </a:r>
            <a:endParaRPr lang="tr-T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19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3685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tr-TR" altLang="tr-TR" sz="66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tr-TR" sz="4400" b="1" dirty="0" smtClean="0"/>
              <a:t>Clustering</a:t>
            </a:r>
            <a:r>
              <a:rPr lang="en-US" sz="4400" b="1" dirty="0" smtClean="0"/>
              <a:t> </a:t>
            </a:r>
            <a:r>
              <a:rPr lang="en-US" sz="4400" b="1" dirty="0"/>
              <a:t>Analysis</a:t>
            </a:r>
            <a:endParaRPr lang="tr-TR" altLang="tr-TR" sz="4400" dirty="0" smtClean="0">
              <a:solidFill>
                <a:srgbClr val="00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D5FF07-CED9-478F-BDDC-E1999D506BC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0" y="1163654"/>
            <a:ext cx="2088232" cy="52176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dendrogram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resulting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from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complete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linkage clustering of the 25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countries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based</a:t>
            </a:r>
            <a:r>
              <a:rPr lang="tr-TR" dirty="0">
                <a:solidFill>
                  <a:srgbClr val="FF0000"/>
                </a:solidFill>
              </a:rPr>
              <a:t> on </a:t>
            </a:r>
            <a:r>
              <a:rPr lang="tr-TR" dirty="0" err="1">
                <a:solidFill>
                  <a:srgbClr val="FF0000"/>
                </a:solidFill>
              </a:rPr>
              <a:t>their</a:t>
            </a:r>
            <a:r>
              <a:rPr lang="tr-TR" dirty="0">
                <a:solidFill>
                  <a:srgbClr val="FF0000"/>
                </a:solidFill>
              </a:rPr>
              <a:t> protein </a:t>
            </a:r>
            <a:r>
              <a:rPr lang="tr-TR" dirty="0" err="1">
                <a:solidFill>
                  <a:srgbClr val="FF0000"/>
                </a:solidFill>
              </a:rPr>
              <a:t>consumption</a:t>
            </a:r>
            <a:r>
              <a:rPr lang="tr-TR" dirty="0">
                <a:solidFill>
                  <a:srgbClr val="FF0000"/>
                </a:solidFill>
              </a:rPr>
              <a:t>. 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dashed line </a:t>
            </a:r>
            <a:r>
              <a:rPr lang="en-US" dirty="0">
                <a:solidFill>
                  <a:srgbClr val="FF0000"/>
                </a:solidFill>
              </a:rPr>
              <a:t>shows where to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cut the </a:t>
            </a:r>
            <a:r>
              <a:rPr lang="en-US" dirty="0" err="1">
                <a:solidFill>
                  <a:srgbClr val="FF0000"/>
                </a:solidFill>
              </a:rPr>
              <a:t>dendrogram</a:t>
            </a:r>
            <a:r>
              <a:rPr lang="en-US" dirty="0">
                <a:solidFill>
                  <a:srgbClr val="FF0000"/>
                </a:solidFill>
              </a:rPr>
              <a:t> to create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three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clusters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20</a:t>
            </a:fld>
            <a:endParaRPr kumimoji="0" lang="en-US" altLang="tr-TR" sz="12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r="5792"/>
          <a:stretch/>
        </p:blipFill>
        <p:spPr bwMode="auto">
          <a:xfrm>
            <a:off x="323528" y="1163654"/>
            <a:ext cx="6408712" cy="52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5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425060" cy="52411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clusters seemed to be defined by geographic location: </a:t>
            </a:r>
            <a:endParaRPr lang="tr-TR" dirty="0" smtClean="0"/>
          </a:p>
          <a:p>
            <a:pPr lvl="1"/>
            <a:r>
              <a:rPr lang="en-US" dirty="0" smtClean="0"/>
              <a:t>Balkan </a:t>
            </a:r>
            <a:r>
              <a:rPr lang="en-US" dirty="0"/>
              <a:t>countries (Romania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Bulgaria</a:t>
            </a:r>
            <a:r>
              <a:rPr lang="en-US" dirty="0"/>
              <a:t>, and Yugoslavia), </a:t>
            </a:r>
            <a:endParaRPr lang="tr-TR" dirty="0" smtClean="0"/>
          </a:p>
          <a:p>
            <a:pPr lvl="1"/>
            <a:r>
              <a:rPr lang="en-US" dirty="0" smtClean="0"/>
              <a:t>Scandinavian </a:t>
            </a:r>
            <a:r>
              <a:rPr lang="en-US" dirty="0"/>
              <a:t>countries (Finland, Norway, Denmark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Sweden), </a:t>
            </a:r>
            <a:endParaRPr lang="tr-TR" dirty="0" smtClean="0"/>
          </a:p>
          <a:p>
            <a:pPr lvl="1"/>
            <a:r>
              <a:rPr lang="en-US" dirty="0" smtClean="0"/>
              <a:t>Western </a:t>
            </a:r>
            <a:r>
              <a:rPr lang="en-US" dirty="0"/>
              <a:t>European countries (UK, Belgium, France, Austria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Ireland</a:t>
            </a:r>
            <a:r>
              <a:rPr lang="en-US" dirty="0"/>
              <a:t>, Switzerland, Netherlands, and West Germany), </a:t>
            </a:r>
            <a:endParaRPr lang="tr-TR" dirty="0" smtClean="0"/>
          </a:p>
          <a:p>
            <a:pPr lvl="1"/>
            <a:r>
              <a:rPr lang="en-US" dirty="0" smtClean="0"/>
              <a:t>Eastern </a:t>
            </a:r>
            <a:r>
              <a:rPr lang="en-US" dirty="0"/>
              <a:t>European </a:t>
            </a:r>
            <a:r>
              <a:rPr lang="en-US" dirty="0" smtClean="0"/>
              <a:t>countries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East Germany, Hungary, Czechoslovakia, Poland, Albania, USSR) </a:t>
            </a:r>
            <a:endParaRPr lang="tr-TR" dirty="0" smtClean="0"/>
          </a:p>
          <a:p>
            <a:pPr lvl="1"/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Mediterranean </a:t>
            </a:r>
            <a:r>
              <a:rPr lang="en-US" dirty="0"/>
              <a:t>countries (Portugal, Spain, Greece, Italy).</a:t>
            </a:r>
            <a:endParaRPr lang="tr-T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21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25059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9384B71-59E4-4FE6-B6FF-CEFD50D5FFC6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22</a:t>
            </a:fld>
            <a:endParaRPr kumimoji="0" lang="en-US" altLang="tr-TR" sz="12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Hierarchical Clustering</a:t>
            </a:r>
            <a:endParaRPr lang="tr-TR" altLang="tr-TR" dirty="0" smtClean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As an example, consider four species characterized by homologous sequences </a:t>
            </a:r>
          </a:p>
          <a:p>
            <a:pPr lvl="1" eaLnBrk="1" hangingPunct="1"/>
            <a:r>
              <a:rPr lang="tr-TR" altLang="tr-TR" dirty="0" smtClean="0"/>
              <a:t>ATCC, ATGC, TTCG, and TCGG.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Taking the number of differences as the measure of dissimilarity (</a:t>
            </a:r>
            <a:r>
              <a:rPr lang="tr-TR" altLang="tr-TR" dirty="0" smtClean="0">
                <a:solidFill>
                  <a:schemeClr val="accent1">
                    <a:lumMod val="75000"/>
                  </a:schemeClr>
                </a:solidFill>
              </a:rPr>
              <a:t>Hamming distance</a:t>
            </a:r>
            <a:r>
              <a:rPr lang="tr-TR" altLang="tr-TR" dirty="0" smtClean="0"/>
              <a:t>) between each pair of species, use a simple clustering procedure to derive phylogenetic tree.</a:t>
            </a:r>
          </a:p>
        </p:txBody>
      </p:sp>
    </p:spTree>
    <p:extLst>
      <p:ext uri="{BB962C8B-B14F-4D97-AF65-F5344CB8AC3E}">
        <p14:creationId xmlns:p14="http://schemas.microsoft.com/office/powerpoint/2010/main" val="198372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08E47EE-5F4B-4049-A572-94A6A9D2916A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23</a:t>
            </a:fld>
            <a:endParaRPr kumimoji="0" lang="en-US" altLang="tr-TR" sz="12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Hierarchical Clustering</a:t>
            </a:r>
            <a:endParaRPr lang="tr-TR" altLang="tr-TR" dirty="0" smtClean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First:</a:t>
            </a:r>
          </a:p>
          <a:p>
            <a:pPr lvl="1" eaLnBrk="1" hangingPunct="1"/>
            <a:r>
              <a:rPr lang="tr-TR" altLang="tr-TR" dirty="0" smtClean="0"/>
              <a:t>form the distance matrix:</a:t>
            </a:r>
          </a:p>
        </p:txBody>
      </p:sp>
      <p:graphicFrame>
        <p:nvGraphicFramePr>
          <p:cNvPr id="371877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46711"/>
              </p:ext>
            </p:extLst>
          </p:nvPr>
        </p:nvGraphicFramePr>
        <p:xfrm>
          <a:off x="1979712" y="2852936"/>
          <a:ext cx="5030117" cy="2562967"/>
        </p:xfrm>
        <a:graphic>
          <a:graphicData uri="http://schemas.openxmlformats.org/drawingml/2006/table">
            <a:tbl>
              <a:tblPr/>
              <a:tblGrid>
                <a:gridCol w="1016522"/>
                <a:gridCol w="999024"/>
                <a:gridCol w="1016523"/>
                <a:gridCol w="981525"/>
                <a:gridCol w="1016523"/>
              </a:tblGrid>
              <a:tr h="524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ATCC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ATGC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TTCG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TCGG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ATCC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ATGC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TTCG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TCGG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8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D73FFF1-D56D-4258-AA53-A5FE055D6458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24</a:t>
            </a:fld>
            <a:endParaRPr kumimoji="0" lang="en-US" altLang="tr-TR" sz="12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Hierarchical Clustering</a:t>
            </a:r>
            <a:endParaRPr lang="tr-TR" altLang="tr-TR" dirty="0" smtClean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7"/>
            <a:ext cx="8280400" cy="5399087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The distance matrix: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Smallest nonzero distance is </a:t>
            </a:r>
            <a:r>
              <a:rPr lang="tr-TR" altLang="tr-TR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altLang="tr-TR" dirty="0"/>
              <a:t> </a:t>
            </a:r>
            <a:endParaRPr lang="tr-TR" altLang="tr-TR" dirty="0" smtClean="0"/>
          </a:p>
          <a:p>
            <a:pPr eaLnBrk="1" hangingPunct="1"/>
            <a:r>
              <a:rPr lang="en-US" altLang="tr-TR" dirty="0" smtClean="0"/>
              <a:t>Therefore </a:t>
            </a:r>
            <a:r>
              <a:rPr lang="en-US" altLang="tr-TR" dirty="0"/>
              <a:t>first cluster is 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 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{ATCC</a:t>
            </a:r>
            <a:r>
              <a:rPr lang="tr-TR" altLang="tr-TR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altLang="tr-TR" dirty="0" smtClean="0">
                <a:solidFill>
                  <a:schemeClr val="accent1">
                    <a:lumMod val="75000"/>
                  </a:schemeClr>
                </a:solidFill>
              </a:rPr>
              <a:t> ATGC</a:t>
            </a:r>
            <a:r>
              <a:rPr lang="en-US" altLang="tr-TR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  <a:p>
            <a:pPr eaLnBrk="1" hangingPunct="1"/>
            <a:r>
              <a:rPr lang="en-US" altLang="tr-TR" dirty="0"/>
              <a:t>The tree will contain </a:t>
            </a:r>
            <a:endParaRPr lang="tr-TR" altLang="tr-TR" dirty="0" smtClean="0"/>
          </a:p>
          <a:p>
            <a:pPr marL="360363" indent="0" eaLnBrk="1" hangingPunct="1">
              <a:buNone/>
            </a:pPr>
            <a:r>
              <a:rPr lang="en-US" altLang="tr-TR" dirty="0" smtClean="0"/>
              <a:t>the </a:t>
            </a:r>
            <a:r>
              <a:rPr lang="en-US" altLang="tr-TR" dirty="0"/>
              <a:t>following fragment:</a:t>
            </a:r>
          </a:p>
          <a:p>
            <a:pPr eaLnBrk="1" hangingPunct="1"/>
            <a:endParaRPr lang="tr-TR" altLang="tr-TR" dirty="0" smtClean="0"/>
          </a:p>
        </p:txBody>
      </p:sp>
      <p:graphicFrame>
        <p:nvGraphicFramePr>
          <p:cNvPr id="3727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825595"/>
              </p:ext>
            </p:extLst>
          </p:nvPr>
        </p:nvGraphicFramePr>
        <p:xfrm>
          <a:off x="2339752" y="1988841"/>
          <a:ext cx="4509275" cy="1898570"/>
        </p:xfrm>
        <a:graphic>
          <a:graphicData uri="http://schemas.openxmlformats.org/drawingml/2006/table">
            <a:tbl>
              <a:tblPr/>
              <a:tblGrid>
                <a:gridCol w="911267"/>
                <a:gridCol w="895580"/>
                <a:gridCol w="911267"/>
                <a:gridCol w="879894"/>
                <a:gridCol w="911267"/>
              </a:tblGrid>
              <a:tr h="383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ATCC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ATGC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TTCG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TCGG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ATCC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ATGC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TTCG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TCGG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339752" y="1988840"/>
            <a:ext cx="2736303" cy="720080"/>
            <a:chOff x="1292" y="1389"/>
            <a:chExt cx="1906" cy="590"/>
          </a:xfrm>
        </p:grpSpPr>
        <p:sp>
          <p:nvSpPr>
            <p:cNvPr id="53292" name="Rectangle 43"/>
            <p:cNvSpPr>
              <a:spLocks noChangeArrowheads="1"/>
            </p:cNvSpPr>
            <p:nvPr/>
          </p:nvSpPr>
          <p:spPr bwMode="auto">
            <a:xfrm>
              <a:off x="1292" y="1706"/>
              <a:ext cx="1906" cy="273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293" name="Rectangle 44"/>
            <p:cNvSpPr>
              <a:spLocks noChangeArrowheads="1"/>
            </p:cNvSpPr>
            <p:nvPr/>
          </p:nvSpPr>
          <p:spPr bwMode="auto">
            <a:xfrm>
              <a:off x="2562" y="1389"/>
              <a:ext cx="636" cy="31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36093" y="5288567"/>
            <a:ext cx="2655407" cy="1236057"/>
            <a:chOff x="5149680" y="5153729"/>
            <a:chExt cx="2655407" cy="1236057"/>
          </a:xfrm>
        </p:grpSpPr>
        <p:sp>
          <p:nvSpPr>
            <p:cNvPr id="4" name="Freeform 3"/>
            <p:cNvSpPr/>
            <p:nvPr/>
          </p:nvSpPr>
          <p:spPr bwMode="auto">
            <a:xfrm>
              <a:off x="5580112" y="5153729"/>
              <a:ext cx="1794545" cy="939567"/>
            </a:xfrm>
            <a:custGeom>
              <a:avLst/>
              <a:gdLst>
                <a:gd name="connsiteX0" fmla="*/ 0 w 2306973"/>
                <a:gd name="connsiteY0" fmla="*/ 914400 h 939567"/>
                <a:gd name="connsiteX1" fmla="*/ 1149292 w 2306973"/>
                <a:gd name="connsiteY1" fmla="*/ 0 h 939567"/>
                <a:gd name="connsiteX2" fmla="*/ 2306973 w 2306973"/>
                <a:gd name="connsiteY2" fmla="*/ 939567 h 939567"/>
                <a:gd name="connsiteX3" fmla="*/ 2306973 w 2306973"/>
                <a:gd name="connsiteY3" fmla="*/ 939567 h 93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6973" h="939567">
                  <a:moveTo>
                    <a:pt x="0" y="914400"/>
                  </a:moveTo>
                  <a:lnTo>
                    <a:pt x="1149292" y="0"/>
                  </a:lnTo>
                  <a:lnTo>
                    <a:pt x="2306973" y="939567"/>
                  </a:lnTo>
                  <a:lnTo>
                    <a:pt x="2306973" y="939567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149680" y="6020454"/>
              <a:ext cx="26554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altLang="tr-TR" dirty="0">
                  <a:solidFill>
                    <a:schemeClr val="accent1">
                      <a:lumMod val="75000"/>
                    </a:schemeClr>
                  </a:solidFill>
                </a:rPr>
                <a:t>ATCC		ATGC</a:t>
              </a:r>
              <a:endParaRPr lang="tr-TR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152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003CD8C-596D-4793-835D-7FF7BF59B967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25</a:t>
            </a:fld>
            <a:endParaRPr kumimoji="0" lang="en-US" altLang="tr-TR" sz="12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Hierarchical Clustering</a:t>
            </a:r>
            <a:endParaRPr lang="tr-TR" altLang="tr-TR" dirty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7"/>
            <a:ext cx="8280400" cy="5399087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Reduced distance matrix is: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Next cluster is: </a:t>
            </a:r>
            <a:r>
              <a:rPr lang="tr-TR" altLang="tr-TR" dirty="0" smtClean="0">
                <a:solidFill>
                  <a:schemeClr val="accent1">
                    <a:lumMod val="75000"/>
                  </a:schemeClr>
                </a:solidFill>
              </a:rPr>
              <a:t>{TTCG, TCGG}</a:t>
            </a:r>
          </a:p>
          <a:p>
            <a:pPr eaLnBrk="1" hangingPunct="1"/>
            <a:r>
              <a:rPr lang="en-US" altLang="tr-TR" dirty="0" smtClean="0"/>
              <a:t>Linking </a:t>
            </a:r>
            <a:r>
              <a:rPr lang="en-US" altLang="tr-TR" dirty="0"/>
              <a:t>the clusters gives </a:t>
            </a:r>
            <a:endParaRPr lang="tr-TR" altLang="tr-TR" dirty="0" smtClean="0"/>
          </a:p>
          <a:p>
            <a:pPr marL="360363" indent="0" eaLnBrk="1" hangingPunct="1">
              <a:buNone/>
            </a:pPr>
            <a:r>
              <a:rPr lang="en-US" altLang="tr-TR" dirty="0" smtClean="0"/>
              <a:t>the </a:t>
            </a:r>
            <a:r>
              <a:rPr lang="en-US" altLang="tr-TR" dirty="0"/>
              <a:t>following tree:</a:t>
            </a:r>
          </a:p>
          <a:p>
            <a:pPr eaLnBrk="1" hangingPunct="1"/>
            <a:endParaRPr lang="tr-TR" altLang="tr-TR" dirty="0" smtClean="0"/>
          </a:p>
        </p:txBody>
      </p:sp>
      <p:graphicFrame>
        <p:nvGraphicFramePr>
          <p:cNvPr id="374906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7165"/>
              </p:ext>
            </p:extLst>
          </p:nvPr>
        </p:nvGraphicFramePr>
        <p:xfrm>
          <a:off x="1331640" y="1844207"/>
          <a:ext cx="6696743" cy="1478587"/>
        </p:xfrm>
        <a:graphic>
          <a:graphicData uri="http://schemas.openxmlformats.org/drawingml/2006/table">
            <a:tbl>
              <a:tblPr/>
              <a:tblGrid>
                <a:gridCol w="2015330"/>
                <a:gridCol w="2002430"/>
                <a:gridCol w="1338775"/>
                <a:gridCol w="1340208"/>
              </a:tblGrid>
              <a:tr h="370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{ATCC,ATGC}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TTCG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TCGG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{ATCC,ATGC}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(2+3)/2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(4+3)/2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TTCG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TCGG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1331640" y="1844824"/>
            <a:ext cx="6552971" cy="1080120"/>
            <a:chOff x="476" y="1571"/>
            <a:chExt cx="4536" cy="908"/>
          </a:xfrm>
        </p:grpSpPr>
        <p:sp>
          <p:nvSpPr>
            <p:cNvPr id="56353" name="Rectangle 124"/>
            <p:cNvSpPr>
              <a:spLocks noChangeArrowheads="1"/>
            </p:cNvSpPr>
            <p:nvPr/>
          </p:nvSpPr>
          <p:spPr bwMode="auto">
            <a:xfrm>
              <a:off x="476" y="2206"/>
              <a:ext cx="4536" cy="273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354" name="Rectangle 125"/>
            <p:cNvSpPr>
              <a:spLocks noChangeArrowheads="1"/>
            </p:cNvSpPr>
            <p:nvPr/>
          </p:nvSpPr>
          <p:spPr bwMode="auto">
            <a:xfrm>
              <a:off x="4363" y="1571"/>
              <a:ext cx="649" cy="63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04328" y="4350456"/>
            <a:ext cx="5371360" cy="2174168"/>
            <a:chOff x="1187624" y="4363097"/>
            <a:chExt cx="5371360" cy="2174168"/>
          </a:xfrm>
        </p:grpSpPr>
        <p:grpSp>
          <p:nvGrpSpPr>
            <p:cNvPr id="9" name="Group 8"/>
            <p:cNvGrpSpPr/>
            <p:nvPr/>
          </p:nvGrpSpPr>
          <p:grpSpPr>
            <a:xfrm>
              <a:off x="1187624" y="5288568"/>
              <a:ext cx="2655407" cy="1236057"/>
              <a:chOff x="5149680" y="5153729"/>
              <a:chExt cx="2655407" cy="1236057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5580112" y="5153729"/>
                <a:ext cx="1794545" cy="939567"/>
              </a:xfrm>
              <a:custGeom>
                <a:avLst/>
                <a:gdLst>
                  <a:gd name="connsiteX0" fmla="*/ 0 w 2306973"/>
                  <a:gd name="connsiteY0" fmla="*/ 914400 h 939567"/>
                  <a:gd name="connsiteX1" fmla="*/ 1149292 w 2306973"/>
                  <a:gd name="connsiteY1" fmla="*/ 0 h 939567"/>
                  <a:gd name="connsiteX2" fmla="*/ 2306973 w 2306973"/>
                  <a:gd name="connsiteY2" fmla="*/ 939567 h 939567"/>
                  <a:gd name="connsiteX3" fmla="*/ 2306973 w 2306973"/>
                  <a:gd name="connsiteY3" fmla="*/ 939567 h 939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06973" h="939567">
                    <a:moveTo>
                      <a:pt x="0" y="914400"/>
                    </a:moveTo>
                    <a:lnTo>
                      <a:pt x="1149292" y="0"/>
                    </a:lnTo>
                    <a:lnTo>
                      <a:pt x="2306973" y="939567"/>
                    </a:lnTo>
                    <a:lnTo>
                      <a:pt x="2306973" y="939567"/>
                    </a:lnTo>
                  </a:path>
                </a:pathLst>
              </a:custGeom>
              <a:ln>
                <a:headEnd type="none" w="sm" len="sm"/>
                <a:tailEnd type="none" w="sm" len="sm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tr-TR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149680" y="6020454"/>
                <a:ext cx="26554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altLang="tr-TR" dirty="0">
                    <a:solidFill>
                      <a:schemeClr val="accent1">
                        <a:lumMod val="75000"/>
                      </a:schemeClr>
                    </a:solidFill>
                  </a:rPr>
                  <a:t>ATCC		ATGC</a:t>
                </a:r>
                <a:endParaRPr lang="tr-TR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860809" y="5301208"/>
              <a:ext cx="2698175" cy="1236057"/>
              <a:chOff x="5149680" y="5153729"/>
              <a:chExt cx="2698175" cy="1236057"/>
            </a:xfrm>
          </p:grpSpPr>
          <p:sp>
            <p:nvSpPr>
              <p:cNvPr id="13" name="Freeform 12"/>
              <p:cNvSpPr/>
              <p:nvPr/>
            </p:nvSpPr>
            <p:spPr bwMode="auto">
              <a:xfrm>
                <a:off x="5580112" y="5153729"/>
                <a:ext cx="1794545" cy="939567"/>
              </a:xfrm>
              <a:custGeom>
                <a:avLst/>
                <a:gdLst>
                  <a:gd name="connsiteX0" fmla="*/ 0 w 2306973"/>
                  <a:gd name="connsiteY0" fmla="*/ 914400 h 939567"/>
                  <a:gd name="connsiteX1" fmla="*/ 1149292 w 2306973"/>
                  <a:gd name="connsiteY1" fmla="*/ 0 h 939567"/>
                  <a:gd name="connsiteX2" fmla="*/ 2306973 w 2306973"/>
                  <a:gd name="connsiteY2" fmla="*/ 939567 h 939567"/>
                  <a:gd name="connsiteX3" fmla="*/ 2306973 w 2306973"/>
                  <a:gd name="connsiteY3" fmla="*/ 939567 h 939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06973" h="939567">
                    <a:moveTo>
                      <a:pt x="0" y="914400"/>
                    </a:moveTo>
                    <a:lnTo>
                      <a:pt x="1149292" y="0"/>
                    </a:lnTo>
                    <a:lnTo>
                      <a:pt x="2306973" y="939567"/>
                    </a:lnTo>
                    <a:lnTo>
                      <a:pt x="2306973" y="939567"/>
                    </a:lnTo>
                  </a:path>
                </a:pathLst>
              </a:custGeom>
              <a:ln>
                <a:headEnd type="none" w="sm" len="sm"/>
                <a:tailEnd type="none" w="sm" len="sm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tr-TR" sz="18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149680" y="6020454"/>
                <a:ext cx="26981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altLang="tr-T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TTCG</a:t>
                </a:r>
                <a:r>
                  <a:rPr lang="tr-TR" altLang="tr-TR" dirty="0">
                    <a:solidFill>
                      <a:schemeClr val="accent1">
                        <a:lumMod val="75000"/>
                      </a:schemeClr>
                    </a:solidFill>
                  </a:rPr>
                  <a:t>		</a:t>
                </a:r>
                <a:r>
                  <a:rPr lang="tr-TR" altLang="tr-T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TCGG</a:t>
                </a:r>
                <a:endParaRPr lang="tr-TR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6" name="Freeform 15"/>
            <p:cNvSpPr/>
            <p:nvPr/>
          </p:nvSpPr>
          <p:spPr bwMode="auto">
            <a:xfrm>
              <a:off x="2499549" y="4363097"/>
              <a:ext cx="2704745" cy="939567"/>
            </a:xfrm>
            <a:custGeom>
              <a:avLst/>
              <a:gdLst>
                <a:gd name="connsiteX0" fmla="*/ 0 w 2306973"/>
                <a:gd name="connsiteY0" fmla="*/ 914400 h 939567"/>
                <a:gd name="connsiteX1" fmla="*/ 1149292 w 2306973"/>
                <a:gd name="connsiteY1" fmla="*/ 0 h 939567"/>
                <a:gd name="connsiteX2" fmla="*/ 2306973 w 2306973"/>
                <a:gd name="connsiteY2" fmla="*/ 939567 h 939567"/>
                <a:gd name="connsiteX3" fmla="*/ 2306973 w 2306973"/>
                <a:gd name="connsiteY3" fmla="*/ 939567 h 93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6973" h="939567">
                  <a:moveTo>
                    <a:pt x="0" y="914400"/>
                  </a:moveTo>
                  <a:lnTo>
                    <a:pt x="1149292" y="0"/>
                  </a:lnTo>
                  <a:lnTo>
                    <a:pt x="2306973" y="939567"/>
                  </a:lnTo>
                  <a:lnTo>
                    <a:pt x="2306973" y="939567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49321" y="4666164"/>
              <a:ext cx="260520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altLang="tr-TR" sz="1600" dirty="0" smtClean="0">
                  <a:solidFill>
                    <a:srgbClr val="FF0000"/>
                  </a:solidFill>
                </a:rPr>
                <a:t>1.5</a:t>
              </a:r>
              <a:r>
                <a:rPr lang="tr-TR" altLang="tr-TR" sz="1600" dirty="0">
                  <a:solidFill>
                    <a:srgbClr val="FF0000"/>
                  </a:solidFill>
                </a:rPr>
                <a:t>		</a:t>
              </a:r>
              <a:r>
                <a:rPr lang="tr-TR" altLang="tr-TR" sz="1600" dirty="0" smtClean="0">
                  <a:solidFill>
                    <a:srgbClr val="FF0000"/>
                  </a:solidFill>
                </a:rPr>
                <a:t>     1.5</a:t>
              </a:r>
              <a:endParaRPr lang="tr-TR" sz="1600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67146" y="5479921"/>
              <a:ext cx="422263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altLang="tr-TR" sz="1600" dirty="0" smtClean="0">
                  <a:solidFill>
                    <a:srgbClr val="FF0000"/>
                  </a:solidFill>
                </a:rPr>
                <a:t>0.5 	     0.5</a:t>
              </a:r>
              <a:r>
                <a:rPr lang="tr-TR" altLang="tr-TR" sz="1600" dirty="0">
                  <a:solidFill>
                    <a:srgbClr val="FF0000"/>
                  </a:solidFill>
                </a:rPr>
                <a:t>	</a:t>
              </a:r>
              <a:r>
                <a:rPr lang="tr-TR" altLang="tr-TR" sz="1600" dirty="0" smtClean="0">
                  <a:solidFill>
                    <a:srgbClr val="FF0000"/>
                  </a:solidFill>
                </a:rPr>
                <a:t>	  1	    1</a:t>
              </a:r>
              <a:endParaRPr lang="tr-TR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96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Introducion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384444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chemeClr val="accent1"/>
                </a:solidFill>
              </a:rPr>
              <a:t>Linear regression models </a:t>
            </a:r>
            <a:r>
              <a:rPr lang="en-US" dirty="0" smtClean="0"/>
              <a:t>are </a:t>
            </a:r>
            <a:r>
              <a:rPr lang="en-US" dirty="0"/>
              <a:t>used to predict the unknown </a:t>
            </a:r>
            <a:r>
              <a:rPr lang="en-US" dirty="0" smtClean="0"/>
              <a:t>values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response variable. </a:t>
            </a:r>
            <a:endParaRPr lang="tr-TR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these models, the response variable has a </a:t>
            </a:r>
            <a:r>
              <a:rPr lang="en-US" dirty="0" smtClean="0"/>
              <a:t>central</a:t>
            </a:r>
            <a:r>
              <a:rPr lang="tr-TR" dirty="0" smtClean="0"/>
              <a:t> </a:t>
            </a:r>
            <a:r>
              <a:rPr lang="en-US" dirty="0" smtClean="0"/>
              <a:t>role</a:t>
            </a:r>
            <a:r>
              <a:rPr lang="en-US" dirty="0"/>
              <a:t>; </a:t>
            </a:r>
            <a:endParaRPr lang="tr-TR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model building process is guided by explaining the variation of the </a:t>
            </a:r>
            <a:r>
              <a:rPr lang="en-US" dirty="0" smtClean="0"/>
              <a:t>response</a:t>
            </a:r>
            <a:r>
              <a:rPr lang="tr-TR" dirty="0" smtClean="0"/>
              <a:t> </a:t>
            </a:r>
            <a:r>
              <a:rPr lang="en-US" dirty="0" smtClean="0"/>
              <a:t>variable </a:t>
            </a:r>
            <a:r>
              <a:rPr lang="en-US" dirty="0"/>
              <a:t>or predicting its values. </a:t>
            </a:r>
            <a:endParaRPr lang="tr-TR" dirty="0" smtClean="0"/>
          </a:p>
          <a:p>
            <a:r>
              <a:rPr lang="en-US" dirty="0" smtClean="0"/>
              <a:t>Therefore</a:t>
            </a:r>
            <a:r>
              <a:rPr lang="en-US" dirty="0"/>
              <a:t>, building regression models is</a:t>
            </a:r>
            <a:r>
              <a:rPr lang="tr-TR" dirty="0"/>
              <a:t> </a:t>
            </a:r>
            <a:r>
              <a:rPr lang="en-US" dirty="0"/>
              <a:t>known as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supervised learning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en-US" dirty="0"/>
              <a:t>Supervised </a:t>
            </a:r>
            <a:r>
              <a:rPr lang="en-US" dirty="0" smtClean="0"/>
              <a:t>learning</a:t>
            </a:r>
            <a:r>
              <a:rPr lang="tr-TR" dirty="0" smtClean="0"/>
              <a:t>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machine learning task of learning a function that maps an input to an output based on example input-output </a:t>
            </a:r>
            <a:r>
              <a:rPr lang="en-US" dirty="0" smtClean="0"/>
              <a:t>pairs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smtClean="0"/>
              <a:t>infers </a:t>
            </a:r>
            <a:r>
              <a:rPr lang="en-US" dirty="0"/>
              <a:t>a function from labeled training data consisting of a set of training examples</a:t>
            </a:r>
            <a:endParaRPr lang="tr-T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5192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Introducion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384444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B</a:t>
            </a:r>
            <a:r>
              <a:rPr lang="en-US" dirty="0" err="1" smtClean="0"/>
              <a:t>uilding</a:t>
            </a:r>
            <a:r>
              <a:rPr lang="en-US" dirty="0" smtClean="0"/>
              <a:t> </a:t>
            </a:r>
            <a:r>
              <a:rPr lang="en-US" dirty="0"/>
              <a:t>statistical models to </a:t>
            </a:r>
            <a:r>
              <a:rPr lang="en-US" dirty="0" smtClean="0"/>
              <a:t>identify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underlying structure of data </a:t>
            </a:r>
            <a:r>
              <a:rPr lang="en-US" dirty="0" smtClean="0"/>
              <a:t>is known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>
                <a:solidFill>
                  <a:schemeClr val="accent1"/>
                </a:solidFill>
              </a:rPr>
              <a:t>unsupervised learning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important class of unsupervised learning is </a:t>
            </a:r>
            <a:r>
              <a:rPr lang="en-US" dirty="0">
                <a:solidFill>
                  <a:schemeClr val="accent1"/>
                </a:solidFill>
              </a:rPr>
              <a:t>clustering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2"/>
            <a:r>
              <a:rPr lang="en-US" dirty="0" smtClean="0"/>
              <a:t>which </a:t>
            </a:r>
            <a:r>
              <a:rPr lang="en-US" dirty="0"/>
              <a:t>is commonly used to identify subgroups within a population. </a:t>
            </a:r>
            <a:endParaRPr lang="tr-TR" dirty="0" smtClean="0"/>
          </a:p>
          <a:p>
            <a:pPr lvl="0"/>
            <a:r>
              <a:rPr lang="tr-TR" dirty="0" smtClean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luster </a:t>
            </a:r>
            <a:r>
              <a:rPr lang="en-US" dirty="0">
                <a:solidFill>
                  <a:schemeClr val="accent1"/>
                </a:solidFill>
              </a:rPr>
              <a:t>analysis </a:t>
            </a:r>
            <a:r>
              <a:rPr lang="en-US" dirty="0"/>
              <a:t>refers to the methods that attempt to divide the data into </a:t>
            </a:r>
            <a:r>
              <a:rPr lang="en-US" dirty="0" smtClean="0"/>
              <a:t>subgroups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such </a:t>
            </a:r>
            <a:r>
              <a:rPr lang="en-US" dirty="0"/>
              <a:t>that the observations within the same group are more similar compared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observations </a:t>
            </a:r>
            <a:r>
              <a:rPr lang="en-US" dirty="0"/>
              <a:t>in different groups.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76688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/>
              <a:t>Distance</a:t>
            </a:r>
            <a:r>
              <a:rPr lang="tr-TR" sz="3600" dirty="0"/>
              <a:t> </a:t>
            </a:r>
            <a:r>
              <a:rPr lang="tr-TR" sz="3600" dirty="0" err="1"/>
              <a:t>Measure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384444"/>
          </a:xfrm>
        </p:spPr>
        <p:txBody>
          <a:bodyPr>
            <a:normAutofit/>
          </a:bodyPr>
          <a:lstStyle/>
          <a:p>
            <a:r>
              <a:rPr lang="en-US" sz="2800" dirty="0"/>
              <a:t>The core concept in any cluster analysis is the notion of </a:t>
            </a:r>
            <a:r>
              <a:rPr lang="en-US" sz="2800" dirty="0">
                <a:solidFill>
                  <a:schemeClr val="accent1"/>
                </a:solidFill>
              </a:rPr>
              <a:t>similarity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1"/>
                </a:solidFill>
              </a:rPr>
              <a:t>dissimilarity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It is common to quantify the degree of dissimilarity based on a </a:t>
            </a:r>
            <a:r>
              <a:rPr lang="en-US" sz="2400" dirty="0" smtClean="0">
                <a:solidFill>
                  <a:schemeClr val="accent1"/>
                </a:solidFill>
              </a:rPr>
              <a:t>distance</a:t>
            </a:r>
            <a:r>
              <a:rPr lang="tr-TR" sz="2400" b="1" dirty="0" smtClean="0"/>
              <a:t> </a:t>
            </a:r>
            <a:r>
              <a:rPr lang="en-US" sz="2400" dirty="0" smtClean="0"/>
              <a:t>measure</a:t>
            </a:r>
            <a:r>
              <a:rPr lang="en-US" sz="2400" dirty="0"/>
              <a:t>, </a:t>
            </a:r>
            <a:endParaRPr lang="tr-TR" sz="2400" dirty="0" smtClean="0"/>
          </a:p>
          <a:p>
            <a:pPr lvl="2">
              <a:lnSpc>
                <a:spcPct val="80000"/>
              </a:lnSpc>
            </a:pPr>
            <a:r>
              <a:rPr lang="en-US" sz="2000" dirty="0"/>
              <a:t>which is usually defined for a pair of observations.</a:t>
            </a:r>
            <a:endParaRPr lang="tr-TR" sz="2000" dirty="0"/>
          </a:p>
          <a:p>
            <a:r>
              <a:rPr lang="en-US" sz="2800" dirty="0"/>
              <a:t>The most commonly used distance measure is the </a:t>
            </a:r>
            <a:r>
              <a:rPr lang="en-US" sz="2800" dirty="0">
                <a:solidFill>
                  <a:schemeClr val="accent1"/>
                </a:solidFill>
              </a:rPr>
              <a:t>squared </a:t>
            </a:r>
            <a:r>
              <a:rPr lang="en-US" sz="2800" dirty="0" smtClean="0">
                <a:solidFill>
                  <a:schemeClr val="accent1"/>
                </a:solidFill>
              </a:rPr>
              <a:t>distance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endParaRPr lang="tr-TR" sz="2800" dirty="0" smtClean="0"/>
          </a:p>
          <a:p>
            <a:pPr marL="0" indent="0">
              <a:buNone/>
            </a:pP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			d</a:t>
            </a:r>
            <a:r>
              <a:rPr lang="tr-TR" i="1" baseline="-25000" dirty="0" smtClean="0">
                <a:solidFill>
                  <a:schemeClr val="accent1">
                    <a:lumMod val="75000"/>
                  </a:schemeClr>
                </a:solidFill>
              </a:rPr>
              <a:t>ij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= (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tr-TR" i="1" baseline="-25000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−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tr-TR" i="1" baseline="-25000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tr-TR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tr-TR" i="1" dirty="0"/>
          </a:p>
          <a:p>
            <a:pPr marL="0" indent="0">
              <a:buNone/>
            </a:pPr>
            <a:endParaRPr lang="tr-TR" i="1" dirty="0" smtClean="0"/>
          </a:p>
          <a:p>
            <a:pPr lvl="1"/>
            <a:r>
              <a:rPr lang="en-US" sz="2400" dirty="0"/>
              <a:t>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tr-TR" sz="2400" i="1" baseline="-25000" dirty="0">
                <a:solidFill>
                  <a:schemeClr val="accent1">
                    <a:lumMod val="75000"/>
                  </a:schemeClr>
                </a:solidFill>
              </a:rPr>
              <a:t>ij</a:t>
            </a:r>
            <a:r>
              <a:rPr lang="en-US" sz="2400" dirty="0" smtClean="0"/>
              <a:t> </a:t>
            </a:r>
            <a:r>
              <a:rPr lang="en-US" sz="2400" dirty="0"/>
              <a:t>refers to the distance between observations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sz="2400" dirty="0"/>
              <a:t> </a:t>
            </a:r>
            <a:r>
              <a:rPr lang="tr-TR" sz="2400" dirty="0" smtClean="0"/>
              <a:t> </a:t>
            </a:r>
          </a:p>
          <a:p>
            <a:pPr lvl="1"/>
            <a:r>
              <a:rPr lang="en-US" sz="2400" dirty="0"/>
              <a:t>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tr-TR" sz="2400" i="1" baseline="-250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 smtClean="0"/>
              <a:t> </a:t>
            </a:r>
            <a:r>
              <a:rPr lang="en-US" sz="2400" dirty="0"/>
              <a:t>is the value</a:t>
            </a:r>
            <a:r>
              <a:rPr lang="tr-TR" sz="2400" dirty="0"/>
              <a:t> </a:t>
            </a:r>
            <a:r>
              <a:rPr lang="en-US" sz="2400" dirty="0"/>
              <a:t>of random variable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dirty="0"/>
              <a:t> for observation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 smtClean="0"/>
              <a:t> </a:t>
            </a:r>
            <a:endParaRPr lang="tr-TR" sz="2400" dirty="0"/>
          </a:p>
          <a:p>
            <a:pPr lvl="1"/>
            <a:r>
              <a:rPr lang="en-US" sz="2400" dirty="0"/>
              <a:t>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tr-TR" sz="2400" i="1" baseline="-25000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sz="2400" dirty="0" smtClean="0"/>
              <a:t> </a:t>
            </a:r>
            <a:r>
              <a:rPr lang="en-US" sz="2400" dirty="0"/>
              <a:t>is the value for observation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endParaRPr lang="tr-TR" sz="2400" dirty="0"/>
          </a:p>
          <a:p>
            <a:endParaRPr lang="tr-TR" sz="28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25580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Similarity and Dissimilarity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/>
          </a:bodyPr>
          <a:lstStyle/>
          <a:p>
            <a:r>
              <a:rPr lang="en-US" dirty="0" smtClean="0"/>
              <a:t>Similarity</a:t>
            </a:r>
            <a:r>
              <a:rPr lang="tr-TR" dirty="0" smtClean="0"/>
              <a:t> </a:t>
            </a:r>
            <a:endParaRPr lang="en-US" dirty="0" smtClean="0"/>
          </a:p>
          <a:p>
            <a:pPr lvl="1"/>
            <a:r>
              <a:rPr lang="tr-TR" dirty="0" smtClean="0"/>
              <a:t>is a n</a:t>
            </a:r>
            <a:r>
              <a:rPr lang="en-US" dirty="0" err="1" smtClean="0"/>
              <a:t>umerical</a:t>
            </a:r>
            <a:r>
              <a:rPr lang="en-US" dirty="0" smtClean="0"/>
              <a:t> measure of how alike two data objects are</a:t>
            </a:r>
          </a:p>
          <a:p>
            <a:pPr lvl="1"/>
            <a:r>
              <a:rPr lang="tr-TR" dirty="0" smtClean="0"/>
              <a:t>is </a:t>
            </a:r>
            <a:r>
              <a:rPr lang="en-US" dirty="0" smtClean="0"/>
              <a:t>higher </a:t>
            </a:r>
            <a:r>
              <a:rPr lang="en-US" dirty="0"/>
              <a:t>when objects are more </a:t>
            </a:r>
            <a:r>
              <a:rPr lang="en-US" dirty="0" smtClean="0"/>
              <a:t>alike</a:t>
            </a:r>
            <a:endParaRPr lang="en-US" dirty="0"/>
          </a:p>
          <a:p>
            <a:pPr lvl="2"/>
            <a:r>
              <a:rPr lang="tr-TR" dirty="0" smtClean="0"/>
              <a:t>o</a:t>
            </a:r>
            <a:r>
              <a:rPr lang="en-US" dirty="0" err="1" smtClean="0"/>
              <a:t>ften</a:t>
            </a:r>
            <a:r>
              <a:rPr lang="en-US" dirty="0" smtClean="0"/>
              <a:t> </a:t>
            </a:r>
            <a:r>
              <a:rPr lang="en-US" dirty="0"/>
              <a:t>falls in the range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[0,1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Dissimilarity</a:t>
            </a:r>
          </a:p>
          <a:p>
            <a:pPr lvl="1"/>
            <a:r>
              <a:rPr lang="tr-TR" dirty="0" smtClean="0"/>
              <a:t>is a n</a:t>
            </a:r>
            <a:r>
              <a:rPr lang="en-US" dirty="0" err="1" smtClean="0"/>
              <a:t>umerical</a:t>
            </a:r>
            <a:r>
              <a:rPr lang="en-US" dirty="0" smtClean="0"/>
              <a:t> </a:t>
            </a:r>
            <a:r>
              <a:rPr lang="en-US" dirty="0"/>
              <a:t>measure of how two data </a:t>
            </a:r>
            <a:r>
              <a:rPr lang="en-US" dirty="0" smtClean="0"/>
              <a:t>objects</a:t>
            </a:r>
            <a:r>
              <a:rPr lang="tr-TR" dirty="0" smtClean="0"/>
              <a:t> </a:t>
            </a:r>
            <a:r>
              <a:rPr lang="en-US" dirty="0" smtClean="0"/>
              <a:t>are different </a:t>
            </a:r>
            <a:endParaRPr lang="tr-TR" dirty="0" smtClean="0"/>
          </a:p>
          <a:p>
            <a:pPr lvl="1"/>
            <a:r>
              <a:rPr lang="tr-TR" dirty="0" smtClean="0"/>
              <a:t>is l</a:t>
            </a:r>
            <a:r>
              <a:rPr lang="en-US" dirty="0" err="1" smtClean="0"/>
              <a:t>ower</a:t>
            </a:r>
            <a:r>
              <a:rPr lang="en-US" dirty="0" smtClean="0"/>
              <a:t> </a:t>
            </a:r>
            <a:r>
              <a:rPr lang="en-US" dirty="0"/>
              <a:t>when objects are more alike</a:t>
            </a:r>
          </a:p>
          <a:p>
            <a:pPr lvl="2"/>
            <a:r>
              <a:rPr lang="en-US" dirty="0"/>
              <a:t>Minimum dissimilarity is often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  <a:p>
            <a:pPr lvl="2"/>
            <a:r>
              <a:rPr lang="en-US" dirty="0"/>
              <a:t>Upper limit varies</a:t>
            </a:r>
          </a:p>
          <a:p>
            <a:r>
              <a:rPr lang="en-US" dirty="0"/>
              <a:t>Proximity refers to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similarity</a:t>
            </a:r>
            <a:r>
              <a:rPr lang="en-US" dirty="0"/>
              <a:t> 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dissimilarity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32871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Distance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412" y="1140181"/>
                <a:ext cx="8353176" cy="5384444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tr-T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Euclidean</a:t>
                </a:r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tr-TR" sz="2800" dirty="0" err="1">
                    <a:solidFill>
                      <a:schemeClr val="accent1">
                        <a:lumMod val="75000"/>
                      </a:schemeClr>
                    </a:solidFill>
                  </a:rPr>
                  <a:t>Distance</a:t>
                </a:r>
                <a:endParaRPr lang="tr-TR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lvl="0" indent="0">
                  <a:buNone/>
                </a:pPr>
                <a:r>
                  <a:rPr lang="tr-TR" sz="2800" b="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𝑑𝑖𝑠𝑡</m:t>
                    </m:r>
                    <m:r>
                      <a:rPr lang="tr-TR" sz="2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ctrlPr>
                              <a:rPr lang="tr-TR" sz="28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sz="28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tr-TR" sz="28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tr-TR" sz="28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tr-TR" sz="28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8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tr-TR" sz="28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tr-TR" sz="28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tr-TR" sz="28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tr-TR" sz="2800" dirty="0" smtClean="0"/>
                  <a:t> </a:t>
                </a:r>
              </a:p>
              <a:p>
                <a:pPr lvl="1"/>
                <a:r>
                  <a:rPr lang="tr-TR" sz="2400" dirty="0" smtClean="0"/>
                  <a:t> </a:t>
                </a:r>
                <a:r>
                  <a:rPr lang="tr-TR" sz="24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tr-TR" sz="2400" dirty="0" smtClean="0"/>
                  <a:t> </a:t>
                </a:r>
                <a:r>
                  <a:rPr lang="tr-TR" sz="2400" dirty="0"/>
                  <a:t>is the number of dimensions (attributes) </a:t>
                </a:r>
                <a:endParaRPr lang="tr-TR" sz="2400" dirty="0" smtClean="0"/>
              </a:p>
              <a:p>
                <a:pPr lvl="1"/>
                <a:r>
                  <a:rPr lang="tr-TR" sz="2400" dirty="0" smtClean="0"/>
                  <a:t>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tr-TR" sz="2400" dirty="0"/>
                  <a:t> and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tr-TR" sz="2400" dirty="0"/>
                  <a:t> are, respectively, the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th</a:t>
                </a:r>
                <a:r>
                  <a:rPr lang="tr-TR" sz="2400" dirty="0"/>
                  <a:t> attributes </a:t>
                </a:r>
                <a:r>
                  <a:rPr lang="tr-TR" sz="2400" dirty="0" smtClean="0"/>
                  <a:t>(components) or </a:t>
                </a:r>
                <a:r>
                  <a:rPr lang="tr-TR" sz="2400" dirty="0"/>
                  <a:t>data objects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400" dirty="0"/>
                  <a:t> and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400" dirty="0"/>
                  <a:t>.</a:t>
                </a:r>
              </a:p>
              <a:p>
                <a:pPr lvl="0"/>
                <a:r>
                  <a:rPr lang="tr-TR" sz="2800" dirty="0">
                    <a:solidFill>
                      <a:schemeClr val="accent1">
                        <a:lumMod val="75000"/>
                      </a:schemeClr>
                    </a:solidFill>
                  </a:rPr>
                  <a:t>Minkowski Distance </a:t>
                </a:r>
                <a:endParaRPr lang="tr-TR" sz="2800" dirty="0" smtClean="0"/>
              </a:p>
              <a:p>
                <a:pPr lvl="1"/>
                <a:r>
                  <a:rPr lang="tr-TR" sz="2400" dirty="0" smtClean="0"/>
                  <a:t>a </a:t>
                </a:r>
                <a:r>
                  <a:rPr lang="tr-TR" sz="2400" dirty="0"/>
                  <a:t>generalization of Euclidean </a:t>
                </a:r>
                <a:r>
                  <a:rPr lang="tr-TR" sz="2400" dirty="0" smtClean="0"/>
                  <a:t>Distance</a:t>
                </a:r>
                <a:r>
                  <a:rPr lang="tr-TR" sz="2400" dirty="0"/>
                  <a:t> </a:t>
                </a:r>
                <a:endParaRPr lang="tr-TR" sz="2400" dirty="0" smtClean="0"/>
              </a:p>
              <a:p>
                <a:pPr marL="0" lvl="0" indent="0">
                  <a:buNone/>
                </a:pPr>
                <a:r>
                  <a:rPr lang="tr-TR" sz="2800" dirty="0" smtClean="0"/>
                  <a:t>		</a:t>
                </a:r>
                <a14:m>
                  <m:oMath xmlns:m="http://schemas.openxmlformats.org/officeDocument/2006/math">
                    <m:r>
                      <a:rPr lang="tr-TR" sz="28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𝑑𝑖𝑠𝑡</m:t>
                    </m:r>
                    <m:r>
                      <a:rPr lang="tr-TR" sz="28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tr-TR" sz="280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tr-TR" sz="2800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tr-TR" sz="2800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tr-TR" sz="2800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800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tr-TR" sz="2800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tr-TR" sz="2800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tr-TR" sz="2800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800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tr-TR" sz="2800" i="1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</m:e>
                                  <m:sup>
                                    <m:r>
                                      <a:rPr lang="tr-TR" sz="2800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box>
                          <m:boxPr>
                            <m:ctrlPr>
                              <a:rPr lang="tr-TR" sz="280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tr-TR" sz="280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8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tr-TR" sz="28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tr-TR" sz="2800" dirty="0" smtClean="0"/>
                  <a:t> </a:t>
                </a:r>
              </a:p>
              <a:p>
                <a:pPr lvl="1"/>
                <a:r>
                  <a:rPr lang="tr-TR" sz="2400" dirty="0" smtClean="0"/>
                  <a:t>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r</a:t>
                </a:r>
                <a:r>
                  <a:rPr lang="tr-TR" sz="2400" dirty="0"/>
                  <a:t> is a </a:t>
                </a:r>
                <a:r>
                  <a:rPr lang="tr-TR" sz="2400" dirty="0" smtClean="0"/>
                  <a:t>parameter</a:t>
                </a:r>
              </a:p>
              <a:p>
                <a:pPr lvl="1"/>
                <a:r>
                  <a:rPr lang="tr-TR" sz="2400" dirty="0" smtClean="0"/>
                  <a:t>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tr-TR" sz="2400" dirty="0"/>
                  <a:t> is the number of dimensions (attributes) </a:t>
                </a:r>
                <a:endParaRPr lang="tr-TR" sz="2400" dirty="0" smtClean="0"/>
              </a:p>
              <a:p>
                <a:pPr lvl="1"/>
                <a:r>
                  <a:rPr lang="tr-TR" sz="2400" dirty="0" smtClean="0"/>
                  <a:t>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tr-TR" sz="2400" dirty="0"/>
                  <a:t> and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400" i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tr-TR" sz="2400" dirty="0" smtClean="0"/>
                  <a:t> </a:t>
                </a:r>
                <a:r>
                  <a:rPr lang="tr-TR" sz="2400" dirty="0"/>
                  <a:t>are, respectively, the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tr-TR" sz="2400" dirty="0">
                    <a:solidFill>
                      <a:schemeClr val="accent1">
                        <a:lumMod val="75000"/>
                      </a:schemeClr>
                    </a:solidFill>
                  </a:rPr>
                  <a:t>th</a:t>
                </a:r>
                <a:r>
                  <a:rPr lang="tr-TR" sz="2400" dirty="0"/>
                  <a:t> attributes (components) or data objects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tr-TR" sz="2400" dirty="0"/>
                  <a:t> and </a:t>
                </a:r>
                <a:r>
                  <a:rPr lang="tr-TR" sz="2400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tr-TR" sz="2400" dirty="0" smtClean="0"/>
                  <a:t>.</a:t>
                </a:r>
                <a:endParaRPr lang="tr-TR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412" y="1140181"/>
                <a:ext cx="8353176" cy="5384444"/>
              </a:xfrm>
              <a:blipFill rotWithShape="0">
                <a:blip r:embed="rId2"/>
                <a:stretch>
                  <a:fillRect l="-1314" t="-11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234032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176" cy="5241147"/>
          </a:xfrm>
        </p:spPr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Minkowski</a:t>
            </a:r>
            <a:r>
              <a:rPr lang="tr-TR" dirty="0" smtClean="0"/>
              <a:t> </a:t>
            </a:r>
            <a:r>
              <a:rPr lang="tr-TR" dirty="0" err="1" smtClean="0"/>
              <a:t>Distance</a:t>
            </a:r>
            <a:r>
              <a:rPr lang="tr-TR" dirty="0" smtClean="0"/>
              <a:t>,</a:t>
            </a:r>
          </a:p>
          <a:p>
            <a:pPr lvl="1"/>
            <a:r>
              <a:rPr lang="tr-TR" sz="2200" dirty="0" err="1" smtClean="0"/>
              <a:t>if</a:t>
            </a:r>
            <a:r>
              <a:rPr lang="tr-TR" sz="2200" dirty="0" smtClean="0"/>
              <a:t> </a:t>
            </a:r>
            <a:r>
              <a:rPr lang="tr-TR" sz="2200" i="1" dirty="0" smtClean="0">
                <a:solidFill>
                  <a:srgbClr val="3366FF">
                    <a:lumMod val="75000"/>
                  </a:srgbClr>
                </a:solidFill>
              </a:rPr>
              <a:t>r</a:t>
            </a:r>
            <a:r>
              <a:rPr lang="tr-TR" sz="2200" dirty="0" smtClean="0">
                <a:solidFill>
                  <a:srgbClr val="3366FF">
                    <a:lumMod val="75000"/>
                  </a:srgbClr>
                </a:solidFill>
              </a:rPr>
              <a:t> = 1  </a:t>
            </a:r>
            <a:r>
              <a:rPr lang="tr-TR" sz="2200" i="1" dirty="0" err="1" smtClean="0"/>
              <a:t>dist</a:t>
            </a:r>
            <a:r>
              <a:rPr lang="tr-TR" sz="2200" dirty="0" smtClean="0"/>
              <a:t> is </a:t>
            </a: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City </a:t>
            </a:r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block</a:t>
            </a:r>
            <a:r>
              <a:rPr lang="tr-TR" sz="2200" dirty="0" smtClean="0"/>
              <a:t> (</a:t>
            </a: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Manhattan</a:t>
            </a:r>
            <a:r>
              <a:rPr lang="tr-TR" sz="2200" dirty="0" smtClean="0"/>
              <a:t>, </a:t>
            </a:r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taxicab</a:t>
            </a:r>
            <a:r>
              <a:rPr lang="tr-TR" sz="2200" dirty="0" smtClean="0"/>
              <a:t>, </a:t>
            </a: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L1 norm</a:t>
            </a:r>
            <a:r>
              <a:rPr lang="tr-TR" sz="2200" dirty="0" smtClean="0"/>
              <a:t>) </a:t>
            </a:r>
            <a:r>
              <a:rPr lang="tr-TR" sz="2200" dirty="0" err="1" smtClean="0"/>
              <a:t>distance</a:t>
            </a:r>
            <a:r>
              <a:rPr lang="tr-TR" sz="2200" dirty="0" smtClean="0"/>
              <a:t>. </a:t>
            </a:r>
          </a:p>
          <a:p>
            <a:pPr lvl="1"/>
            <a:r>
              <a:rPr lang="tr-TR" sz="2200" dirty="0" err="1" smtClean="0"/>
              <a:t>if</a:t>
            </a:r>
            <a:r>
              <a:rPr lang="tr-TR" sz="2200" dirty="0" smtClean="0"/>
              <a:t> </a:t>
            </a:r>
            <a:r>
              <a:rPr lang="tr-TR" sz="2200" i="1" dirty="0">
                <a:solidFill>
                  <a:srgbClr val="3366FF">
                    <a:lumMod val="75000"/>
                  </a:srgbClr>
                </a:solidFill>
              </a:rPr>
              <a:t>r</a:t>
            </a:r>
            <a:r>
              <a:rPr lang="tr-TR" sz="2200" dirty="0">
                <a:solidFill>
                  <a:srgbClr val="3366FF">
                    <a:lumMod val="75000"/>
                  </a:srgbClr>
                </a:solidFill>
              </a:rPr>
              <a:t> = 2 </a:t>
            </a:r>
            <a:r>
              <a:rPr lang="tr-TR" sz="2200" i="1" dirty="0" err="1"/>
              <a:t>dist</a:t>
            </a:r>
            <a:r>
              <a:rPr lang="tr-TR" sz="2200" i="1" dirty="0"/>
              <a:t> </a:t>
            </a:r>
            <a:r>
              <a:rPr lang="tr-TR" sz="2200" dirty="0"/>
              <a:t>is </a:t>
            </a:r>
            <a:r>
              <a:rPr lang="tr-TR" sz="2200" dirty="0" err="1">
                <a:solidFill>
                  <a:schemeClr val="accent1">
                    <a:lumMod val="75000"/>
                  </a:schemeClr>
                </a:solidFill>
              </a:rPr>
              <a:t>Euclidean</a:t>
            </a:r>
            <a:r>
              <a:rPr lang="tr-TR" sz="2200" dirty="0"/>
              <a:t> </a:t>
            </a:r>
            <a:r>
              <a:rPr lang="tr-TR" sz="2200" dirty="0" err="1"/>
              <a:t>distance</a:t>
            </a:r>
            <a:endParaRPr lang="tr-TR" sz="2200" dirty="0"/>
          </a:p>
          <a:p>
            <a:pPr lvl="1"/>
            <a:r>
              <a:rPr lang="tr-TR" sz="2200" dirty="0" smtClean="0"/>
              <a:t>if </a:t>
            </a:r>
            <a:r>
              <a:rPr lang="tr-TR" sz="2200" i="1" dirty="0">
                <a:solidFill>
                  <a:srgbClr val="3366FF">
                    <a:lumMod val="75000"/>
                  </a:srgbClr>
                </a:solidFill>
              </a:rPr>
              <a:t>r</a:t>
            </a:r>
            <a:r>
              <a:rPr lang="tr-TR" sz="2200" dirty="0">
                <a:solidFill>
                  <a:srgbClr val="3366FF">
                    <a:lumMod val="75000"/>
                  </a:srgbClr>
                </a:solidFill>
              </a:rPr>
              <a:t> = </a:t>
            </a:r>
            <a:r>
              <a:rPr lang="tr-TR" sz="2200" dirty="0">
                <a:solidFill>
                  <a:srgbClr val="3366FF">
                    <a:lumMod val="75000"/>
                  </a:srgbClr>
                </a:solidFill>
                <a:sym typeface="Symbol" panose="05050102010706020507" pitchFamily="18" charset="2"/>
              </a:rPr>
              <a:t></a:t>
            </a:r>
            <a:r>
              <a:rPr lang="tr-TR" sz="2200" dirty="0">
                <a:solidFill>
                  <a:srgbClr val="3366FF">
                    <a:lumMod val="75000"/>
                  </a:srgbClr>
                </a:solidFill>
              </a:rPr>
              <a:t> </a:t>
            </a:r>
            <a:r>
              <a:rPr lang="tr-TR" sz="2200" i="1" dirty="0"/>
              <a:t>dist </a:t>
            </a:r>
            <a:r>
              <a:rPr lang="tr-TR" sz="2200" dirty="0"/>
              <a:t>is </a:t>
            </a: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supremum</a:t>
            </a:r>
            <a:r>
              <a:rPr lang="tr-TR" sz="2200" dirty="0" smtClean="0"/>
              <a:t> </a:t>
            </a:r>
            <a:r>
              <a:rPr lang="tr-TR" sz="2200" dirty="0"/>
              <a:t>(</a:t>
            </a:r>
            <a:r>
              <a:rPr lang="tr-TR" sz="2200" dirty="0">
                <a:solidFill>
                  <a:schemeClr val="accent1">
                    <a:lumMod val="75000"/>
                  </a:schemeClr>
                </a:solidFill>
              </a:rPr>
              <a:t>Lmax norm</a:t>
            </a:r>
            <a:r>
              <a:rPr lang="tr-TR" sz="2200" dirty="0"/>
              <a:t>, </a:t>
            </a:r>
            <a:r>
              <a:rPr lang="tr-TR" sz="2200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tr-TR" sz="22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</a:t>
            </a:r>
            <a:r>
              <a:rPr lang="tr-TR" sz="2200" dirty="0">
                <a:solidFill>
                  <a:schemeClr val="accent1">
                    <a:lumMod val="75000"/>
                  </a:schemeClr>
                </a:solidFill>
              </a:rPr>
              <a:t> norm</a:t>
            </a:r>
            <a:r>
              <a:rPr lang="tr-TR" sz="2200" dirty="0"/>
              <a:t>) distance. </a:t>
            </a:r>
            <a:endParaRPr lang="tr-TR" dirty="0"/>
          </a:p>
          <a:p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general, if we measure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p </a:t>
            </a:r>
            <a:r>
              <a:rPr lang="en-US" dirty="0"/>
              <a:t>random variables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i="1" dirty="0"/>
              <a:t>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. . .</a:t>
            </a:r>
            <a:r>
              <a:rPr lang="en-US" i="1" dirty="0"/>
              <a:t> ,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i="1" baseline="-25000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/>
              <a:t>, the squared distance</a:t>
            </a:r>
            <a:r>
              <a:rPr lang="tr-TR" dirty="0"/>
              <a:t> </a:t>
            </a:r>
            <a:r>
              <a:rPr lang="en-US" dirty="0"/>
              <a:t>between two observations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i="1" dirty="0"/>
              <a:t> </a:t>
            </a:r>
            <a:r>
              <a:rPr lang="en-US" dirty="0"/>
              <a:t>in our sample is</a:t>
            </a:r>
          </a:p>
          <a:p>
            <a:pPr marL="0" indent="0">
              <a:buNone/>
            </a:pPr>
            <a:r>
              <a:rPr lang="tr-TR" altLang="ja-JP" i="1" dirty="0"/>
              <a:t>	         </a:t>
            </a:r>
            <a:r>
              <a:rPr lang="en-US" altLang="ja-JP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altLang="ja-JP" sz="2800" i="1" baseline="-25000" dirty="0">
                <a:solidFill>
                  <a:schemeClr val="accent1">
                    <a:lumMod val="75000"/>
                  </a:schemeClr>
                </a:solidFill>
              </a:rPr>
              <a:t>ij</a:t>
            </a:r>
            <a:r>
              <a:rPr lang="en-US" altLang="ja-JP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= (</a:t>
            </a:r>
            <a:r>
              <a:rPr lang="en-US" altLang="ja-JP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ja-JP" sz="2800" i="1" baseline="-25000" dirty="0">
                <a:solidFill>
                  <a:schemeClr val="accent1">
                    <a:lumMod val="75000"/>
                  </a:schemeClr>
                </a:solidFill>
              </a:rPr>
              <a:t>i1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−</a:t>
            </a:r>
            <a:r>
              <a:rPr lang="en-US" altLang="ja-JP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ja-JP" sz="2800" i="1" baseline="-25000" dirty="0">
                <a:solidFill>
                  <a:schemeClr val="accent1">
                    <a:lumMod val="75000"/>
                  </a:schemeClr>
                </a:solidFill>
              </a:rPr>
              <a:t>j1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altLang="ja-JP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 +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・ ・ ・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+(</a:t>
            </a:r>
            <a:r>
              <a:rPr lang="en-US" altLang="ja-JP" i="1" dirty="0" err="1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ja-JP" sz="2800" i="1" baseline="-25000" dirty="0" err="1">
                <a:solidFill>
                  <a:schemeClr val="accent1">
                    <a:lumMod val="75000"/>
                  </a:schemeClr>
                </a:solidFill>
              </a:rPr>
              <a:t>ip</a:t>
            </a:r>
            <a:r>
              <a:rPr lang="en-US" altLang="ja-JP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−</a:t>
            </a:r>
            <a:r>
              <a:rPr lang="en-US" altLang="ja-JP" i="1" dirty="0" err="1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ja-JP" sz="2800" i="1" baseline="-25000" dirty="0" err="1">
                <a:solidFill>
                  <a:schemeClr val="accent1">
                    <a:lumMod val="75000"/>
                  </a:schemeClr>
                </a:solidFill>
              </a:rPr>
              <a:t>jp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altLang="ja-JP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altLang="ja-JP" i="1" dirty="0"/>
              <a:t>.</a:t>
            </a:r>
          </a:p>
          <a:p>
            <a:r>
              <a:rPr lang="en-US" dirty="0"/>
              <a:t>This measure of dissimilarity is called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squared Euclidean distance</a:t>
            </a:r>
            <a:r>
              <a:rPr lang="en-US" dirty="0" smtClean="0"/>
              <a:t>.</a:t>
            </a:r>
            <a:endParaRPr lang="tr-TR" sz="2800" dirty="0" smtClean="0"/>
          </a:p>
          <a:p>
            <a:pPr lvl="0"/>
            <a:endParaRPr lang="en-US" sz="2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9277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2" y="1140181"/>
            <a:ext cx="8353052" cy="53844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uppose</a:t>
            </a:r>
            <a:r>
              <a:rPr lang="en-US" dirty="0" smtClean="0"/>
              <a:t> </a:t>
            </a:r>
            <a:r>
              <a:rPr lang="en-US" dirty="0"/>
              <a:t>that we believe that while European countries are </a:t>
            </a:r>
            <a:r>
              <a:rPr lang="en-US" dirty="0" smtClean="0"/>
              <a:t>different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respect to their protein consumption, they could be divided into </a:t>
            </a:r>
            <a:r>
              <a:rPr lang="en-US" dirty="0" smtClean="0"/>
              <a:t>several</a:t>
            </a:r>
            <a:r>
              <a:rPr lang="tr-TR" dirty="0" smtClean="0"/>
              <a:t> </a:t>
            </a:r>
            <a:r>
              <a:rPr lang="en-US" dirty="0" smtClean="0"/>
              <a:t>groups </a:t>
            </a:r>
            <a:r>
              <a:rPr lang="en-US" dirty="0"/>
              <a:t>such that countries within the same group can be considered similar to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in terms protein consumption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Here, we use the </a:t>
            </a:r>
            <a:r>
              <a:rPr lang="en-US" dirty="0">
                <a:solidFill>
                  <a:srgbClr val="7030A0"/>
                </a:solidFill>
              </a:rPr>
              <a:t>Protein</a:t>
            </a:r>
            <a:r>
              <a:rPr lang="en-US" dirty="0"/>
              <a:t> data set we </a:t>
            </a:r>
            <a:r>
              <a:rPr lang="en-US" dirty="0" smtClean="0"/>
              <a:t>discussed</a:t>
            </a:r>
            <a:r>
              <a:rPr lang="tr-TR" dirty="0" smtClean="0"/>
              <a:t> </a:t>
            </a:r>
            <a:r>
              <a:rPr lang="en-US" dirty="0" smtClean="0"/>
              <a:t>earlier.</a:t>
            </a:r>
            <a:endParaRPr lang="tr-TR" dirty="0" smtClean="0"/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includes </a:t>
            </a:r>
            <a:r>
              <a:rPr lang="en-US" dirty="0"/>
              <a:t>numerical measurements of the </a:t>
            </a:r>
            <a:r>
              <a:rPr lang="en-US" dirty="0" smtClean="0"/>
              <a:t>protein</a:t>
            </a:r>
            <a:r>
              <a:rPr lang="tr-TR" dirty="0" smtClean="0"/>
              <a:t> </a:t>
            </a:r>
            <a:r>
              <a:rPr lang="en-US" dirty="0" smtClean="0"/>
              <a:t>consumption </a:t>
            </a:r>
            <a:r>
              <a:rPr lang="en-US" dirty="0"/>
              <a:t>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dirty="0"/>
              <a:t> different sources: </a:t>
            </a:r>
            <a:endParaRPr lang="tr-TR" dirty="0" smtClean="0"/>
          </a:p>
          <a:p>
            <a:pPr lvl="2"/>
            <a:r>
              <a:rPr lang="en-US" dirty="0" err="1" smtClean="0"/>
              <a:t>RedMeat</a:t>
            </a:r>
            <a:r>
              <a:rPr lang="en-US" dirty="0"/>
              <a:t>, </a:t>
            </a:r>
            <a:r>
              <a:rPr lang="en-US" dirty="0" err="1"/>
              <a:t>WhiteMeat</a:t>
            </a:r>
            <a:r>
              <a:rPr lang="en-US" dirty="0"/>
              <a:t>, eggs, Milk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Fish</a:t>
            </a:r>
            <a:r>
              <a:rPr lang="en-US" dirty="0"/>
              <a:t>, Cereals, Starch (starchy foods), nuts (pulses, nuts, and oil-seeds),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err="1" smtClean="0"/>
              <a:t>Fr.Veg</a:t>
            </a:r>
            <a:r>
              <a:rPr lang="en-US" dirty="0" smtClean="0"/>
              <a:t> </a:t>
            </a:r>
            <a:r>
              <a:rPr lang="en-US" dirty="0"/>
              <a:t>(fruits and vegetables). </a:t>
            </a:r>
            <a:endParaRPr lang="tr-TR" dirty="0" smtClean="0"/>
          </a:p>
          <a:p>
            <a:r>
              <a:rPr lang="en-US" dirty="0" smtClean="0"/>
              <a:t>To </a:t>
            </a:r>
            <a:r>
              <a:rPr lang="en-US" dirty="0"/>
              <a:t>start, suppose that we want to group </a:t>
            </a:r>
            <a:r>
              <a:rPr lang="en-US" dirty="0" smtClean="0"/>
              <a:t>countries</a:t>
            </a:r>
            <a:r>
              <a:rPr lang="tr-TR" dirty="0" smtClean="0"/>
              <a:t> </a:t>
            </a:r>
            <a:r>
              <a:rPr lang="en-US" dirty="0" smtClean="0"/>
              <a:t>according </a:t>
            </a:r>
            <a:r>
              <a:rPr lang="en-US" dirty="0"/>
              <a:t>to their consumption of red meat (</a:t>
            </a:r>
            <a:r>
              <a:rPr lang="en-US" dirty="0" err="1"/>
              <a:t>redMeat</a:t>
            </a:r>
            <a:r>
              <a:rPr lang="en-US" dirty="0"/>
              <a:t>) and fish (Fish). </a:t>
            </a:r>
            <a:endParaRPr lang="tr-TR" dirty="0" smtClean="0"/>
          </a:p>
          <a:p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information </a:t>
            </a:r>
            <a:r>
              <a:rPr lang="en-US" dirty="0"/>
              <a:t>about the data can be found at </a:t>
            </a:r>
            <a:endParaRPr lang="tr-TR" dirty="0" smtClean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lib.stat.cmu.edu/DASL/Datafiles/Protein.html</a:t>
            </a:r>
            <a:endParaRPr lang="tr-TR" sz="2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A773163-1B01-4833-88DA-068F74376D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9</a:t>
            </a:fld>
            <a:endParaRPr kumimoji="0" lang="en-US" altLang="tr-TR" sz="1200" dirty="0" smtClean="0"/>
          </a:p>
        </p:txBody>
      </p:sp>
    </p:spTree>
    <p:extLst>
      <p:ext uri="{BB962C8B-B14F-4D97-AF65-F5344CB8AC3E}">
        <p14:creationId xmlns:p14="http://schemas.microsoft.com/office/powerpoint/2010/main" val="27082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12222</TotalTime>
  <Words>1658</Words>
  <Application>Microsoft Office PowerPoint</Application>
  <PresentationFormat>Letter Paper (8.5x11 in)</PresentationFormat>
  <Paragraphs>271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SimSun</vt:lpstr>
      <vt:lpstr>Arial</vt:lpstr>
      <vt:lpstr>Cambria Math</vt:lpstr>
      <vt:lpstr>Symbol</vt:lpstr>
      <vt:lpstr>Times New Roman</vt:lpstr>
      <vt:lpstr>Bahcesehir master slide</vt:lpstr>
      <vt:lpstr>Statistical Data Analysis</vt:lpstr>
      <vt:lpstr>PowerPoint Presentation</vt:lpstr>
      <vt:lpstr>Introducion</vt:lpstr>
      <vt:lpstr>Introducion</vt:lpstr>
      <vt:lpstr>Distance Measure</vt:lpstr>
      <vt:lpstr>Similarity and Dissimilarity</vt:lpstr>
      <vt:lpstr>Distance</vt:lpstr>
      <vt:lpstr>Distance</vt:lpstr>
      <vt:lpstr>Example</vt:lpstr>
      <vt:lpstr>Example</vt:lpstr>
      <vt:lpstr>Example</vt:lpstr>
      <vt:lpstr>K-means Clustering</vt:lpstr>
      <vt:lpstr>K-means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  <vt:lpstr>Hierarchical Clustering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Windows User</cp:lastModifiedBy>
  <cp:revision>754</cp:revision>
  <cp:lastPrinted>2017-10-30T12:28:19Z</cp:lastPrinted>
  <dcterms:created xsi:type="dcterms:W3CDTF">2004-11-05T11:30:37Z</dcterms:created>
  <dcterms:modified xsi:type="dcterms:W3CDTF">2020-12-24T07:52:50Z</dcterms:modified>
</cp:coreProperties>
</file>