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77" r:id="rId3"/>
    <p:sldId id="495" r:id="rId4"/>
    <p:sldId id="514" r:id="rId5"/>
    <p:sldId id="515" r:id="rId6"/>
    <p:sldId id="516" r:id="rId7"/>
    <p:sldId id="568" r:id="rId8"/>
    <p:sldId id="499" r:id="rId9"/>
    <p:sldId id="500" r:id="rId10"/>
    <p:sldId id="501" r:id="rId11"/>
    <p:sldId id="502" r:id="rId12"/>
    <p:sldId id="517" r:id="rId13"/>
    <p:sldId id="533" r:id="rId14"/>
    <p:sldId id="518" r:id="rId15"/>
    <p:sldId id="534" r:id="rId16"/>
    <p:sldId id="505" r:id="rId17"/>
    <p:sldId id="567" r:id="rId18"/>
    <p:sldId id="498" r:id="rId19"/>
    <p:sldId id="519" r:id="rId20"/>
    <p:sldId id="507" r:id="rId21"/>
    <p:sldId id="520" r:id="rId22"/>
    <p:sldId id="521" r:id="rId23"/>
    <p:sldId id="508" r:id="rId24"/>
    <p:sldId id="522" r:id="rId25"/>
    <p:sldId id="509" r:id="rId26"/>
    <p:sldId id="510" r:id="rId27"/>
    <p:sldId id="535" r:id="rId28"/>
    <p:sldId id="536" r:id="rId29"/>
    <p:sldId id="511" r:id="rId30"/>
    <p:sldId id="537" r:id="rId31"/>
    <p:sldId id="513" r:id="rId32"/>
    <p:sldId id="523" r:id="rId33"/>
    <p:sldId id="530" r:id="rId34"/>
    <p:sldId id="524" r:id="rId35"/>
    <p:sldId id="531" r:id="rId36"/>
    <p:sldId id="525" r:id="rId37"/>
    <p:sldId id="526" r:id="rId38"/>
    <p:sldId id="528" r:id="rId39"/>
    <p:sldId id="527" r:id="rId40"/>
    <p:sldId id="529" r:id="rId41"/>
    <p:sldId id="532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5" r:id="rId50"/>
    <p:sldId id="546" r:id="rId51"/>
    <p:sldId id="547" r:id="rId52"/>
    <p:sldId id="548" r:id="rId53"/>
    <p:sldId id="550" r:id="rId54"/>
    <p:sldId id="549" r:id="rId55"/>
    <p:sldId id="551" r:id="rId56"/>
    <p:sldId id="552" r:id="rId57"/>
    <p:sldId id="553" r:id="rId58"/>
    <p:sldId id="554" r:id="rId59"/>
    <p:sldId id="555" r:id="rId60"/>
    <p:sldId id="564" r:id="rId61"/>
    <p:sldId id="566" r:id="rId62"/>
    <p:sldId id="556" r:id="rId63"/>
    <p:sldId id="557" r:id="rId64"/>
    <p:sldId id="558" r:id="rId65"/>
    <p:sldId id="559" r:id="rId66"/>
    <p:sldId id="560" r:id="rId67"/>
    <p:sldId id="561" r:id="rId68"/>
    <p:sldId id="562" r:id="rId69"/>
    <p:sldId id="563" r:id="rId70"/>
  </p:sldIdLst>
  <p:sldSz cx="9144000" cy="6858000" type="letter"/>
  <p:notesSz cx="6954838" cy="93091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zamettin AYDIN" initials="NA" lastIdx="0" clrIdx="0">
    <p:extLst>
      <p:ext uri="{19B8F6BF-5375-455C-9EA6-DF929625EA0E}">
        <p15:presenceInfo xmlns:p15="http://schemas.microsoft.com/office/powerpoint/2012/main" userId="333491fd8aa859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0099"/>
    <a:srgbClr val="CC3300"/>
    <a:srgbClr val="FF3300"/>
    <a:srgbClr val="FFCC00"/>
    <a:srgbClr val="FFFF99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176" autoAdjust="0"/>
  </p:normalViewPr>
  <p:slideViewPr>
    <p:cSldViewPr>
      <p:cViewPr varScale="1">
        <p:scale>
          <a:sx n="91" d="100"/>
          <a:sy n="91" d="100"/>
        </p:scale>
        <p:origin x="5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>
      <p:cViewPr varScale="1">
        <p:scale>
          <a:sx n="68" d="100"/>
          <a:sy n="68" d="100"/>
        </p:scale>
        <p:origin x="298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B600A2-75B3-4E06-9E78-F8CA5E9C631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79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E268-886A-4EA5-A5F0-2F503346A0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5777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0C3C01F-13D2-441A-AB04-643023192DFB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8675" cy="34782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19600"/>
            <a:ext cx="5105400" cy="4189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1781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While 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1" lang="en-US" sz="1200" b="0" i="0" u="none" strike="noStrike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provides useful information about the fit of the regression model, one</a:t>
            </a:r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should be cautious about overstating its importance. </a:t>
            </a:r>
            <a:endParaRPr kumimoji="1" lang="tr-TR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Having a large 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1" lang="en-US" sz="1200" b="0" i="0" u="none" strike="noStrike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only means</a:t>
            </a:r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 the model provides estimates close to the observed values for individuals in our</a:t>
            </a:r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sample. </a:t>
            </a:r>
            <a:endParaRPr kumimoji="1" lang="tr-TR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may or may not translate to better predictions for other individuals that</a:t>
            </a:r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are not included in our sample. </a:t>
            </a:r>
            <a:endParaRPr kumimoji="1" lang="tr-TR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Moreover, even when the value of 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1" lang="en-US" sz="1200" b="0" i="0" u="none" strike="noStrike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is small, the</a:t>
            </a:r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 could still be useful for predicting unknown values of the response variable,</a:t>
            </a:r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especially when we consider the alternative option of not using the model (and the</a:t>
            </a:r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explanatory variable) for prediction.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Copyright 2000 N. AYDIN. All rights reserved.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46E268-886A-4EA5-A5F0-2F503346A002}" type="slidenum">
              <a:rPr lang="tr-TR" altLang="tr-TR" smtClean="0"/>
              <a:pPr>
                <a:defRPr/>
              </a:pPr>
              <a:t>44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131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FEE6-A0BB-4555-9020-DA56FA0DAB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175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8764-6F1F-4705-8019-5ED51B75CA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40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AA4E-6C2C-4C20-863B-F27B2E37B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30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1856-2893-40ED-B402-30DE4200322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5819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FF74-9E56-4386-93AF-AD512A7476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44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822D-11C8-4868-B43A-EA2CB46F7FF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6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ACFE-150A-4935-BA56-96C19EECB9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85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B034-32FD-44A0-90D9-43020D7474F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50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FB4D-6DB2-429E-8FD4-0AC9BAED34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37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5F7-7280-432B-98C5-A5367D31F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00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870F-56F7-4F69-9B0C-BF425304CF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53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C55BC-A9B0-4724-891C-DDAA64FA72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dirty="0" smtClean="0"/>
              <a:t>Statistical Data Analysis</a:t>
            </a:r>
            <a:endParaRPr lang="en-US" altLang="tr-TR" dirty="0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smtClean="0"/>
              <a:t>Prof. </a:t>
            </a:r>
            <a:r>
              <a:rPr lang="en-US" altLang="tr-TR" dirty="0" smtClean="0"/>
              <a:t>Dr. </a:t>
            </a:r>
            <a:r>
              <a:rPr lang="tr-TR" altLang="tr-TR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err="1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8971CE-6AC5-4565-A734-48DCE5EA97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Linear Regression Models with One Binary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Explanatory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Variable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19287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600" dirty="0" smtClean="0"/>
              <a:t>The </a:t>
            </a:r>
            <a:r>
              <a:rPr lang="en-US" sz="2600" dirty="0"/>
              <a:t>dot plot for systolic blood pressure for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en-US" sz="2600" dirty="0"/>
              <a:t>elderly </a:t>
            </a:r>
            <a:r>
              <a:rPr lang="en-US" sz="2600" dirty="0" smtClean="0"/>
              <a:t>people</a:t>
            </a:r>
            <a:r>
              <a:rPr lang="tr-TR" sz="2600" dirty="0" smtClean="0"/>
              <a:t> (</a:t>
            </a:r>
            <a:r>
              <a:rPr lang="tr-TR" sz="2600" dirty="0" err="1" smtClean="0"/>
              <a:t>left</a:t>
            </a:r>
            <a:r>
              <a:rPr lang="tr-TR" sz="2600" dirty="0" smtClean="0"/>
              <a:t> panel)</a:t>
            </a:r>
            <a:r>
              <a:rPr lang="en-US" sz="2600" dirty="0" smtClean="0"/>
              <a:t>, </a:t>
            </a:r>
            <a:endParaRPr lang="tr-TR" sz="2600" dirty="0" smtClean="0"/>
          </a:p>
          <a:p>
            <a:pPr lvl="1"/>
            <a:r>
              <a:rPr lang="en-US" sz="2200" dirty="0" smtClean="0"/>
              <a:t>where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sz="2200" dirty="0"/>
              <a:t> people follow a low sodium chloride diet (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= 0</a:t>
            </a:r>
            <a:r>
              <a:rPr lang="en-US" sz="2200" dirty="0"/>
              <a:t>), and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2200" dirty="0"/>
              <a:t> people follow a high sodium chloride diet (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= 1</a:t>
            </a:r>
            <a:r>
              <a:rPr lang="en-US" sz="2200" dirty="0"/>
              <a:t>)  </a:t>
            </a:r>
            <a:endParaRPr lang="tr-TR" sz="2200" dirty="0" smtClean="0"/>
          </a:p>
          <a:p>
            <a:pPr lvl="0"/>
            <a:r>
              <a:rPr lang="en-US" sz="2600" dirty="0" smtClean="0"/>
              <a:t>The </a:t>
            </a:r>
            <a:r>
              <a:rPr lang="en-US" sz="2600" dirty="0"/>
              <a:t>dot plot for systolic blood pressure for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en-US" sz="2600" dirty="0"/>
              <a:t> elderly </a:t>
            </a:r>
            <a:r>
              <a:rPr lang="en-US" sz="2600" dirty="0" smtClean="0"/>
              <a:t>people</a:t>
            </a:r>
            <a:r>
              <a:rPr lang="tr-TR" sz="2600" dirty="0" smtClean="0"/>
              <a:t> (</a:t>
            </a:r>
            <a:r>
              <a:rPr lang="tr-TR" sz="2600" dirty="0" err="1" smtClean="0"/>
              <a:t>right</a:t>
            </a:r>
            <a:r>
              <a:rPr lang="tr-TR" sz="2600" dirty="0" smtClean="0"/>
              <a:t> panel)</a:t>
            </a:r>
            <a:r>
              <a:rPr lang="en-US" sz="2600" dirty="0" smtClean="0"/>
              <a:t>. </a:t>
            </a:r>
            <a:endParaRPr lang="tr-TR" sz="2600" dirty="0" smtClean="0"/>
          </a:p>
          <a:p>
            <a:pPr lvl="1"/>
            <a:r>
              <a:rPr lang="en-US" sz="2200" dirty="0" smtClean="0"/>
              <a:t>Here</a:t>
            </a:r>
            <a:r>
              <a:rPr lang="en-US" sz="2200" dirty="0"/>
              <a:t>, the sample means among the low and high sodium chloride diet groups are shown as black circles. </a:t>
            </a:r>
            <a:endParaRPr lang="tr-TR" sz="2200" dirty="0" smtClean="0"/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straight line connects the sample means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line intercepts the vertical axis at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= 133.17 </a:t>
            </a:r>
            <a:r>
              <a:rPr lang="en-US" sz="2200" dirty="0"/>
              <a:t>and has slope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6.25</a:t>
            </a:r>
            <a:endParaRPr lang="tr-TR" sz="25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dirty="0" smtClean="0"/>
          </a:p>
        </p:txBody>
      </p:sp>
      <p:pic>
        <p:nvPicPr>
          <p:cNvPr id="6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142235"/>
            <a:ext cx="3310335" cy="340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831814" cy="340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5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Linear Regression Models with One Binary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Explanatory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Variable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US" sz="2400" dirty="0" smtClean="0"/>
                  <a:t>Using the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intercept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and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slope</a:t>
                </a:r>
                <a:r>
                  <a:rPr lang="en-US" sz="2400" dirty="0"/>
                  <a:t>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400" dirty="0"/>
                  <a:t>, we can write the equation for the straight line that connects the estimates of the response variable for different values of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dirty="0"/>
                  <a:t>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tr-TR" sz="2000" dirty="0" smtClean="0"/>
                  <a:t>T</a:t>
                </a:r>
                <a:r>
                  <a:rPr lang="en-US" sz="2000" dirty="0" smtClean="0"/>
                  <a:t>he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constant </a:t>
                </a:r>
                <a:r>
                  <a:rPr lang="tr-TR" sz="2000" dirty="0" smtClean="0"/>
                  <a:t>(</a:t>
                </a:r>
                <a:r>
                  <a:rPr lang="en-US" sz="2000" dirty="0" smtClean="0"/>
                  <a:t>intercept</a:t>
                </a:r>
                <a:r>
                  <a:rPr lang="tr-TR" sz="2000" dirty="0" smtClean="0"/>
                  <a:t>)</a:t>
                </a:r>
                <a:r>
                  <a:rPr lang="en-US" sz="2000" dirty="0" smtClean="0"/>
                  <a:t> term</a:t>
                </a:r>
                <a:r>
                  <a:rPr lang="tr-TR" sz="2000" dirty="0" smtClean="0"/>
                  <a:t> 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000" dirty="0" smtClean="0"/>
                  <a:t> is interpreted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as </a:t>
                </a:r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rgbClr val="00B0F0"/>
                    </a:solidFill>
                  </a:rPr>
                  <a:t>predicted value </a:t>
                </a:r>
                <a:r>
                  <a:rPr lang="en-US" sz="2000" dirty="0"/>
                  <a:t>of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000" dirty="0"/>
                  <a:t> when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000" dirty="0"/>
                  <a:t>.</a:t>
                </a:r>
                <a:endParaRPr lang="tr-TR" sz="2000" dirty="0" smtClean="0"/>
              </a:p>
              <a:p>
                <a:pPr lvl="1"/>
                <a:r>
                  <a:rPr lang="tr-TR" sz="2000" dirty="0" smtClean="0"/>
                  <a:t>T</a:t>
                </a:r>
                <a:r>
                  <a:rPr lang="en-US" sz="2000" dirty="0" smtClean="0"/>
                  <a:t>he slope</a:t>
                </a:r>
                <a:r>
                  <a:rPr lang="tr-TR" sz="2000" dirty="0" smtClean="0"/>
                  <a:t> 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of the </a:t>
                </a:r>
                <a:r>
                  <a:rPr lang="en-US" sz="2000" dirty="0" smtClean="0"/>
                  <a:t>line</a:t>
                </a:r>
                <a:r>
                  <a:rPr lang="tr-TR" sz="2000" dirty="0" smtClean="0"/>
                  <a:t> is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rgbClr val="00B0F0"/>
                    </a:solidFill>
                  </a:rPr>
                  <a:t>predicted change </a:t>
                </a:r>
                <a:r>
                  <a:rPr lang="en-US" sz="2000" dirty="0"/>
                  <a:t>in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000" dirty="0"/>
                  <a:t> when there is </a:t>
                </a:r>
                <a:r>
                  <a:rPr lang="en-US" sz="2000" dirty="0" smtClean="0"/>
                  <a:t>a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one-unit </a:t>
                </a:r>
                <a:r>
                  <a:rPr lang="en-US" sz="2000" dirty="0"/>
                  <a:t>change in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000" dirty="0" smtClean="0"/>
                  <a:t>.</a:t>
                </a:r>
                <a:r>
                  <a:rPr lang="tr-TR" sz="2000" dirty="0" smtClean="0"/>
                  <a:t> </a:t>
                </a:r>
              </a:p>
              <a:p>
                <a:pPr lvl="0"/>
                <a:r>
                  <a:rPr lang="en-US" sz="2400" dirty="0" smtClean="0"/>
                  <a:t>The </a:t>
                </a:r>
                <a:r>
                  <a:rPr lang="en-US" sz="2400" dirty="0"/>
                  <a:t>slope is also known as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regression coefficient </a:t>
                </a:r>
                <a:r>
                  <a:rPr lang="en-US" sz="2400" dirty="0"/>
                  <a:t>of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dirty="0" smtClean="0"/>
                  <a:t>.</a:t>
                </a:r>
                <a:r>
                  <a:rPr lang="tr-TR" sz="2400" dirty="0" smtClean="0"/>
                  <a:t> </a:t>
                </a:r>
                <a:endParaRPr lang="en-US" sz="2400" dirty="0"/>
              </a:p>
              <a:p>
                <a:pPr lvl="1"/>
                <a:r>
                  <a:rPr lang="en-US" sz="2000" dirty="0"/>
                  <a:t>For </a:t>
                </a:r>
                <a:r>
                  <a:rPr lang="en-US" sz="2000" dirty="0" err="1" smtClean="0"/>
                  <a:t>th</a:t>
                </a:r>
                <a:r>
                  <a:rPr lang="tr-TR" sz="2000" dirty="0" smtClean="0"/>
                  <a:t>e </a:t>
                </a:r>
                <a:r>
                  <a:rPr lang="tr-TR" sz="2000" dirty="0" err="1" smtClean="0"/>
                  <a:t>given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example</a:t>
                </a:r>
                <a:r>
                  <a:rPr lang="en-US" sz="2000" dirty="0" smtClean="0"/>
                  <a:t>,</a:t>
                </a:r>
                <a:endParaRPr lang="tr-TR" sz="2000" dirty="0" smtClean="0"/>
              </a:p>
              <a:p>
                <a:pPr marL="457200" lvl="1" indent="0">
                  <a:buNone/>
                </a:pPr>
                <a:r>
                  <a:rPr lang="tr-TR" sz="2000" dirty="0"/>
                  <a:t>	</a:t>
                </a:r>
                <a:r>
                  <a:rPr lang="tr-TR" sz="2000" dirty="0" smtClean="0"/>
                  <a:t>		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a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= 133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17 </a:t>
                </a:r>
                <a:r>
                  <a:rPr lang="en-US" sz="2000" dirty="0"/>
                  <a:t>and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b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= 139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42− 133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17 =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25</a:t>
                </a:r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tr-TR" sz="2000" dirty="0" smtClean="0"/>
                  <a:t>The regression line</a:t>
                </a:r>
                <a:r>
                  <a:rPr lang="en-US" sz="2000" dirty="0" smtClean="0"/>
                  <a:t>,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=133</m:t>
                      </m:r>
                      <m:r>
                        <a:rPr lang="tr-TR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.17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+6.25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tr-TR" sz="1600" dirty="0" smtClean="0"/>
              </a:p>
              <a:p>
                <a:pPr lvl="2"/>
                <a:r>
                  <a:rPr lang="en-US" sz="1600" dirty="0" smtClean="0"/>
                  <a:t>We </a:t>
                </a:r>
                <a:r>
                  <a:rPr lang="en-US" sz="1600" dirty="0"/>
                  <a:t>expect that on average the blood pressure increases by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6.25</a:t>
                </a:r>
                <a:r>
                  <a:rPr lang="en-US" sz="1600" dirty="0"/>
                  <a:t> units for one unit increase in </a:t>
                </a:r>
                <a:r>
                  <a:rPr lang="en-US" sz="16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1600" dirty="0"/>
                  <a:t>.</a:t>
                </a:r>
              </a:p>
              <a:p>
                <a:pPr lvl="2"/>
                <a:r>
                  <a:rPr lang="en-US" sz="1600" dirty="0"/>
                  <a:t>In this case, one unit increase in </a:t>
                </a:r>
                <a:r>
                  <a:rPr lang="en-US" sz="16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1600" dirty="0"/>
                  <a:t> from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1600" dirty="0"/>
                  <a:t> to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1600" dirty="0"/>
                  <a:t> means moving from low to high sodium chloride diet group</a:t>
                </a:r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3"/>
                <a:stretch>
                  <a:fillRect l="-1022" t="-1586" r="-7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5406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Linear Regression Models with One Binary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Explanatory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Variable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800" dirty="0" smtClean="0"/>
                  <a:t>For </a:t>
                </a:r>
                <a:r>
                  <a:rPr lang="en-US" sz="2800" dirty="0"/>
                  <a:t>an individual with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 smtClean="0"/>
                  <a:t>,  </a:t>
                </a:r>
                <a:r>
                  <a:rPr lang="en-US" sz="2800" dirty="0"/>
                  <a:t>the estimate according to the above regression line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×0=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349250" indent="0">
                  <a:buNone/>
                </a:pPr>
                <a:r>
                  <a:rPr lang="en-US" sz="2800" dirty="0"/>
                  <a:t>which is the sample mean for the first group.</a:t>
                </a:r>
              </a:p>
              <a:p>
                <a:pPr lvl="0"/>
                <a:r>
                  <a:rPr lang="en-US" sz="2800" dirty="0"/>
                  <a:t>For an individual with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= 1</a:t>
                </a:r>
                <a:r>
                  <a:rPr lang="en-US" sz="2800" dirty="0"/>
                  <a:t>,  the estimate according to the above regression line is</a:t>
                </a:r>
              </a:p>
              <a:p>
                <a:pPr marL="0" indent="0">
                  <a:buNone/>
                </a:pPr>
                <a:endParaRPr lang="tr-TR" sz="240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×1=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tr-TR" sz="2800" dirty="0" smtClean="0"/>
              </a:p>
              <a:p>
                <a:r>
                  <a:rPr lang="en-US" sz="2800" dirty="0" smtClean="0"/>
                  <a:t>Note </a:t>
                </a:r>
                <a:r>
                  <a:rPr lang="en-US" sz="2800" dirty="0"/>
                  <a:t>that in this case, where the explanatory variable is binary with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800" dirty="0"/>
                  <a:t>–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800" dirty="0"/>
                  <a:t> values, </a:t>
                </a:r>
                <a:endParaRPr lang="tr-TR" sz="2800" dirty="0" smtClean="0"/>
              </a:p>
              <a:p>
                <a:pPr lvl="1"/>
                <a:r>
                  <a:rPr lang="en-US" sz="2400" dirty="0" smtClean="0"/>
                  <a:t>we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can </a:t>
                </a:r>
                <a:r>
                  <a:rPr lang="en-US" sz="2400" dirty="0"/>
                  <a:t>evaluate the equation for the regression line at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x = 0 </a:t>
                </a:r>
                <a:r>
                  <a:rPr lang="en-US" sz="2400" dirty="0"/>
                  <a:t>and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x = 1 </a:t>
                </a:r>
                <a:r>
                  <a:rPr lang="en-US" sz="2400" dirty="0"/>
                  <a:t>only.</a:t>
                </a:r>
                <a:endParaRPr lang="tr-TR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4"/>
                <a:stretch>
                  <a:fillRect l="-1314" t="-1133" r="-2117" b="-16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9736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Linear Regression Models with One Binary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Explanatory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Variable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425060" cy="53844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400" dirty="0" smtClean="0"/>
                  <a:t>C</a:t>
                </a:r>
                <a:r>
                  <a:rPr lang="en-US" sz="2400" dirty="0" err="1" smtClean="0"/>
                  <a:t>onsider</a:t>
                </a:r>
                <a:r>
                  <a:rPr lang="en-US" sz="2400" dirty="0" smtClean="0"/>
                  <a:t> the observed data for our sample of 25 people. </a:t>
                </a:r>
                <a:endParaRPr lang="tr-TR" sz="24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For each individual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in this sample, there is a difference between the actual observed blood pressure and</a:t>
                </a:r>
                <a:r>
                  <a:rPr lang="tr-TR" sz="2400" dirty="0" smtClean="0"/>
                  <a:t> </a:t>
                </a:r>
                <a:r>
                  <a:rPr lang="en-US" sz="2400" dirty="0"/>
                  <a:t>the estimate we obtain from the regression line. </a:t>
                </a:r>
                <a:endParaRPr lang="tr-TR" sz="24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For </a:t>
                </a:r>
                <a:r>
                  <a:rPr lang="en-US" sz="2400" dirty="0"/>
                  <a:t>individual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/>
                  <a:t>, whose values </a:t>
                </a:r>
                <a:r>
                  <a:rPr lang="en-US" sz="2400" dirty="0" smtClean="0"/>
                  <a:t>of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explanatory variable and the response variable are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/>
                  <a:t> and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4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/>
                  <a:t> , respectively, </a:t>
                </a:r>
                <a:r>
                  <a:rPr lang="en-US" sz="2400" dirty="0" smtClean="0"/>
                  <a:t>the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estimated </a:t>
                </a:r>
                <a:r>
                  <a:rPr lang="en-US" sz="2400" dirty="0"/>
                  <a:t>value of the response variable,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is</a:t>
                </a: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tr-T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We </a:t>
                </a:r>
                <a:r>
                  <a:rPr lang="en-US" sz="2400" dirty="0"/>
                  <a:t>refer to the difference between the observed and estimated values of the response variable as the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residual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For </a:t>
                </a:r>
                <a:r>
                  <a:rPr lang="en-US" sz="2400" dirty="0"/>
                  <a:t>individual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i="1" dirty="0"/>
                  <a:t>,</a:t>
                </a:r>
                <a:r>
                  <a:rPr lang="en-US" sz="2400" dirty="0"/>
                  <a:t> we denote the residual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sz="24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and calculate it as follows</a:t>
                </a:r>
                <a:r>
                  <a:rPr lang="en-US" sz="2400" dirty="0" smtClean="0"/>
                  <a:t>:</a:t>
                </a:r>
                <a:endParaRPr lang="tr-TR" sz="2400" dirty="0" smtClean="0"/>
              </a:p>
              <a:p>
                <a:pPr marL="0" lv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425060" cy="5384444"/>
              </a:xfrm>
              <a:blipFill rotWithShape="0">
                <a:blip r:embed="rId3"/>
                <a:stretch>
                  <a:fillRect l="-1013" t="-227" r="-6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1652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Linear Regression Models with One Binary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Explanatory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Variable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By </a:t>
                </a:r>
                <a:r>
                  <a:rPr lang="en-US" sz="2800" dirty="0"/>
                  <a:t>rearranging the terms in the </a:t>
                </a:r>
                <a:r>
                  <a:rPr lang="en-US" sz="2800" dirty="0" smtClean="0"/>
                  <a:t>equation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we can write the </a:t>
                </a:r>
                <a:r>
                  <a:rPr lang="en-US" sz="2800" dirty="0" smtClean="0"/>
                  <a:t>observed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value </a:t>
                </a:r>
                <a:r>
                  <a:rPr lang="en-US" sz="28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8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/>
                  <a:t>in terms of the estimate obtained from the </a:t>
                </a:r>
                <a:r>
                  <a:rPr lang="en-US" sz="2800" dirty="0" smtClean="0"/>
                  <a:t>regression </a:t>
                </a:r>
                <a:r>
                  <a:rPr lang="en-US" sz="2800" dirty="0"/>
                  <a:t>line and </a:t>
                </a:r>
                <a:r>
                  <a:rPr lang="en-US" sz="2800" dirty="0" smtClean="0"/>
                  <a:t>the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corresponding </a:t>
                </a:r>
                <a:r>
                  <a:rPr lang="en-US" sz="2800" dirty="0"/>
                  <a:t>residual</a:t>
                </a:r>
                <a:r>
                  <a:rPr lang="en-US" sz="2800" dirty="0" smtClean="0"/>
                  <a:t>,</a:t>
                </a:r>
                <a:endParaRPr lang="tr-T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800" dirty="0" smtClean="0"/>
              </a:p>
              <a:p>
                <a:r>
                  <a:rPr lang="en-US" sz="2800" dirty="0"/>
                  <a:t>For individual </a:t>
                </a:r>
                <a:r>
                  <a:rPr lang="en-US" sz="28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800" dirty="0"/>
                  <a:t>, whose values </a:t>
                </a:r>
                <a:r>
                  <a:rPr lang="en-US" sz="2800" dirty="0" smtClean="0"/>
                  <a:t>of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explanatory variable and the response variable are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:r>
                  <a:rPr lang="en-US" sz="28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800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800" dirty="0" smtClean="0"/>
                  <a:t>, </a:t>
                </a:r>
                <a:r>
                  <a:rPr lang="en-US" sz="2800" dirty="0"/>
                  <a:t>respectively, </a:t>
                </a:r>
                <a:r>
                  <a:rPr lang="en-US" sz="2800" dirty="0" smtClean="0"/>
                  <a:t>the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estimated </a:t>
                </a:r>
                <a:r>
                  <a:rPr lang="en-US" sz="2800" dirty="0"/>
                  <a:t>value of the response variable,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800" dirty="0" smtClean="0"/>
              </a:p>
              <a:p>
                <a:r>
                  <a:rPr lang="tr-TR" sz="2800" dirty="0" err="1" smtClean="0"/>
                  <a:t>So</a:t>
                </a:r>
                <a:r>
                  <a:rPr lang="tr-TR" sz="2800" dirty="0" smtClean="0"/>
                  <a:t>,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observed</a:t>
                </a:r>
                <a:r>
                  <a:rPr lang="tr-TR" sz="2800" dirty="0"/>
                  <a:t> </a:t>
                </a:r>
                <a:r>
                  <a:rPr lang="en-US" sz="2800" dirty="0"/>
                  <a:t>value </a:t>
                </a:r>
                <a:r>
                  <a:rPr lang="en-US" sz="28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800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tr-TR" sz="2800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800" i="1" baseline="-25000" dirty="0" smtClean="0"/>
                  <a:t> </a:t>
                </a:r>
                <a:r>
                  <a:rPr lang="tr-TR" sz="2800" dirty="0" smtClean="0"/>
                  <a:t>can be </a:t>
                </a:r>
                <a:r>
                  <a:rPr lang="tr-TR" sz="2800" dirty="0" err="1" smtClean="0"/>
                  <a:t>given</a:t>
                </a:r>
                <a:r>
                  <a:rPr lang="tr-TR" sz="2800" dirty="0" smtClean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3"/>
                <a:stretch>
                  <a:fillRect l="-1314" t="-1133" r="-8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5655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Linear Regression Models with One Binary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Explanatory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Variable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the blood pressure example,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en-US" dirty="0"/>
                  <a:t>for all individuals in the first group, </a:t>
                </a:r>
                <a:r>
                  <a:rPr lang="en-US" dirty="0" smtClean="0"/>
                  <a:t>and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/>
                  <a:t> </a:t>
                </a:r>
                <a:r>
                  <a:rPr lang="en-US" dirty="0" smtClean="0"/>
                  <a:t>for </a:t>
                </a:r>
                <a:r>
                  <a:rPr lang="en-US" dirty="0"/>
                  <a:t>all individuals in the second group. </a:t>
                </a:r>
                <a:endParaRPr lang="tr-TR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instance, if someone belongs to the first group, </a:t>
                </a:r>
                <a:r>
                  <a:rPr lang="tr-TR" dirty="0" smtClean="0"/>
                  <a:t>his/</a:t>
                </a:r>
                <a:r>
                  <a:rPr lang="en-US" dirty="0" smtClean="0"/>
                  <a:t>her </a:t>
                </a:r>
                <a:r>
                  <a:rPr lang="en-US" dirty="0"/>
                  <a:t>estimated blood pressure is 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a 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133.17</a:t>
                </a:r>
                <a:endParaRPr lang="tr-TR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Now </a:t>
                </a:r>
                <a:r>
                  <a:rPr lang="en-US" dirty="0"/>
                  <a:t>if the observed value of </a:t>
                </a:r>
                <a:r>
                  <a:rPr lang="tr-TR" dirty="0" smtClean="0"/>
                  <a:t>his/</a:t>
                </a:r>
                <a:r>
                  <a:rPr lang="en-US" dirty="0" smtClean="0"/>
                  <a:t>her </a:t>
                </a:r>
                <a:r>
                  <a:rPr lang="en-US" dirty="0"/>
                  <a:t>blood pressure is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135.08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then </a:t>
                </a:r>
                <a:r>
                  <a:rPr lang="en-US" dirty="0"/>
                  <a:t>the residual </a:t>
                </a:r>
                <a:r>
                  <a:rPr lang="en-US" dirty="0" smtClean="0"/>
                  <a:t>is</a:t>
                </a:r>
                <a:endParaRPr lang="tr-TR" dirty="0" smtClean="0"/>
              </a:p>
              <a:p>
                <a:pPr marL="0" lvl="0" indent="0">
                  <a:buNone/>
                </a:pPr>
                <a:r>
                  <a:rPr lang="tr-TR" i="1" dirty="0"/>
                  <a:t>	</a:t>
                </a:r>
                <a:r>
                  <a:rPr lang="tr-TR" i="1" dirty="0" smtClean="0"/>
                  <a:t>		</a:t>
                </a:r>
                <a:r>
                  <a:rPr lang="en-US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135.08 – 133.17 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1.91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 </a:t>
                </a:r>
                <a:endParaRPr lang="tr-TR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384444"/>
              </a:xfrm>
              <a:blipFill rotWithShape="0">
                <a:blip r:embed="rId3"/>
                <a:stretch>
                  <a:fillRect l="-1679" t="-1586" r="-27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8571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Residual sum of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800" dirty="0"/>
                  <a:t>As a measure of discrepancy between the observed values and those estimated by the line, we calculate the </a:t>
                </a: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esidual </a:t>
                </a: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um of </a:t>
                </a: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quares</a:t>
                </a:r>
                <a:r>
                  <a:rPr lang="en-US" sz="2800" dirty="0"/>
                  <a:t> (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RSS</a:t>
                </a:r>
                <a:r>
                  <a:rPr lang="en-US" sz="2800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𝑅𝑆𝑆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 smtClean="0"/>
                  <a:t>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sz="24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is the residual of the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th</a:t>
                </a:r>
                <a:r>
                  <a:rPr lang="en-US" sz="2400" dirty="0"/>
                  <a:t> observation, </a:t>
                </a:r>
                <a:endParaRPr lang="tr-TR" sz="2400" dirty="0" smtClean="0"/>
              </a:p>
              <a:p>
                <a:pPr lvl="1"/>
                <a:r>
                  <a:rPr lang="en-US" sz="2400" dirty="0" smtClean="0"/>
                  <a:t>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/>
                  <a:t> is the sample size.</a:t>
                </a:r>
              </a:p>
              <a:p>
                <a:pPr lvl="0"/>
                <a:r>
                  <a:rPr lang="en-US" sz="2800" dirty="0"/>
                  <a:t>The square of each residual is used so that its sign becomes irrelevant.</a:t>
                </a:r>
              </a:p>
              <a:p>
                <a:pPr lvl="0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  <a:blipFill rotWithShape="0">
                <a:blip r:embed="rId3"/>
                <a:stretch>
                  <a:fillRect l="-1314" t="-11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40329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One </a:t>
            </a:r>
            <a:r>
              <a:rPr lang="tr-TR" sz="3200" dirty="0" err="1"/>
              <a:t>Numerical</a:t>
            </a:r>
            <a:r>
              <a:rPr lang="tr-TR" sz="3200" dirty="0"/>
              <a:t> </a:t>
            </a:r>
            <a:r>
              <a:rPr lang="tr-TR" sz="3200" dirty="0" err="1"/>
              <a:t>Explanatory</a:t>
            </a:r>
            <a:r>
              <a:rPr lang="tr-TR" sz="3200" dirty="0"/>
              <a:t> </a:t>
            </a:r>
            <a:r>
              <a:rPr lang="tr-TR" sz="3200" dirty="0" err="1"/>
              <a:t>Variable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0180"/>
            <a:ext cx="8353176" cy="545717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We now discuss simple linear regression models (i.e., linear regression with only one explanatory variable), where the explanatory variable is numerical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endParaRPr lang="tr-TR" sz="2400" i="1" dirty="0" smtClean="0"/>
          </a:p>
          <a:p>
            <a:endParaRPr lang="tr-TR" sz="2400" i="1" dirty="0"/>
          </a:p>
          <a:p>
            <a:endParaRPr lang="tr-TR" sz="2400" i="1" dirty="0" smtClean="0"/>
          </a:p>
          <a:p>
            <a:endParaRPr lang="tr-TR" sz="2400" i="1" dirty="0"/>
          </a:p>
          <a:p>
            <a:endParaRPr lang="tr-TR" sz="2400" i="1" dirty="0" smtClean="0"/>
          </a:p>
          <a:p>
            <a:endParaRPr lang="tr-TR" sz="2400" i="1" dirty="0"/>
          </a:p>
          <a:p>
            <a:endParaRPr lang="tr-TR" sz="2400" i="1" dirty="0" smtClean="0"/>
          </a:p>
          <a:p>
            <a:endParaRPr lang="tr-TR" sz="2400" i="1" dirty="0"/>
          </a:p>
          <a:p>
            <a:endParaRPr lang="tr-TR" sz="2400" i="1" dirty="0" smtClean="0"/>
          </a:p>
          <a:p>
            <a:endParaRPr lang="tr-TR" sz="2400" i="1" dirty="0" smtClean="0"/>
          </a:p>
          <a:p>
            <a:endParaRPr lang="tr-TR" sz="1900" i="1" dirty="0" smtClean="0"/>
          </a:p>
          <a:p>
            <a:r>
              <a:rPr lang="en-US" sz="1900" i="1" dirty="0" smtClean="0"/>
              <a:t>Left </a:t>
            </a:r>
            <a:r>
              <a:rPr lang="en-US" sz="1900" i="1" dirty="0"/>
              <a:t>panel</a:t>
            </a:r>
            <a:r>
              <a:rPr lang="en-US" sz="1900" dirty="0"/>
              <a:t>: Scatterplot of blood pressure by daily sodium chloride intake along with some candidate lines for capturing the overall relationship between the two variables. </a:t>
            </a:r>
            <a:endParaRPr lang="tr-TR" sz="1900" dirty="0" smtClean="0"/>
          </a:p>
          <a:p>
            <a:pPr lvl="1"/>
            <a:r>
              <a:rPr lang="en-US" sz="1500" dirty="0" smtClean="0"/>
              <a:t>The </a:t>
            </a:r>
            <a:r>
              <a:rPr lang="en-US" sz="1500" i="1" dirty="0"/>
              <a:t>black line </a:t>
            </a:r>
            <a:r>
              <a:rPr lang="en-US" sz="1500" dirty="0"/>
              <a:t>is the least-squares regression line. </a:t>
            </a:r>
            <a:endParaRPr lang="tr-TR" sz="1500" dirty="0" smtClean="0"/>
          </a:p>
          <a:p>
            <a:r>
              <a:rPr lang="en-US" sz="1900" i="1" dirty="0" smtClean="0"/>
              <a:t>Right </a:t>
            </a:r>
            <a:r>
              <a:rPr lang="en-US" sz="1900" i="1" dirty="0"/>
              <a:t>panel</a:t>
            </a:r>
            <a:r>
              <a:rPr lang="en-US" sz="1900" dirty="0"/>
              <a:t>: The least-squares regression line for the relationship between blood pressure and sodium chloride intake. </a:t>
            </a:r>
            <a:endParaRPr lang="tr-TR" sz="1900" dirty="0" smtClean="0"/>
          </a:p>
          <a:p>
            <a:pPr lvl="1"/>
            <a:r>
              <a:rPr lang="en-US" sz="1500" dirty="0" smtClean="0"/>
              <a:t>The </a:t>
            </a:r>
            <a:r>
              <a:rPr lang="en-US" sz="1500" i="1" dirty="0"/>
              <a:t>vertical arrows </a:t>
            </a:r>
            <a:r>
              <a:rPr lang="en-US" sz="1500" dirty="0"/>
              <a:t>show the residuals for two observations. </a:t>
            </a:r>
            <a:endParaRPr lang="tr-TR" sz="1500" dirty="0" smtClean="0"/>
          </a:p>
          <a:p>
            <a:pPr lvl="1"/>
            <a:r>
              <a:rPr lang="en-US" sz="1500" dirty="0" smtClean="0"/>
              <a:t>The </a:t>
            </a:r>
            <a:r>
              <a:rPr lang="en-US" sz="1500" i="1" dirty="0"/>
              <a:t>stars </a:t>
            </a:r>
            <a:r>
              <a:rPr lang="en-US" sz="1500" dirty="0"/>
              <a:t>are the estimated blood pressure for daily sodium chloride intakes from 0 to 14 </a:t>
            </a:r>
            <a:r>
              <a:rPr lang="en-US" sz="1500" dirty="0" smtClean="0"/>
              <a:t>grams</a:t>
            </a:r>
            <a:endParaRPr lang="en-US" sz="15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59818"/>
            <a:ext cx="6336704" cy="28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One </a:t>
            </a:r>
            <a:r>
              <a:rPr lang="tr-TR" dirty="0" err="1"/>
              <a:t>Numerical</a:t>
            </a:r>
            <a:r>
              <a:rPr lang="tr-TR" dirty="0"/>
              <a:t> </a:t>
            </a:r>
            <a:r>
              <a:rPr lang="tr-TR" dirty="0" err="1"/>
              <a:t>Explanatory</a:t>
            </a:r>
            <a:r>
              <a:rPr lang="tr-TR" dirty="0"/>
              <a:t> </a:t>
            </a:r>
            <a:r>
              <a:rPr lang="tr-TR" dirty="0" err="1"/>
              <a:t>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dirty="0"/>
                  <a:t>Among all possible lines we can pass through the data, we choose the one with the smallest sum of squared residuals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resulting line is called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the least-squares regression line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/>
                  <a:t>First, we find the slope of regression line using the sample correlation coefficient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i="1" dirty="0"/>
                  <a:t> </a:t>
                </a:r>
                <a:r>
                  <a:rPr lang="en-US" dirty="0"/>
                  <a:t>between the response variable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and the explanatory variable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is the sample standard deviation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 smtClean="0"/>
                  <a:t>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the sample standard deviation of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dirty="0" smtClean="0"/>
                  <a:t> </a:t>
                </a:r>
                <a:endParaRPr lang="tr-TR" dirty="0" smtClean="0"/>
              </a:p>
              <a:p>
                <a:pPr lvl="2"/>
                <a:endParaRPr lang="tr-TR" dirty="0" smtClean="0"/>
              </a:p>
              <a:p>
                <a:pPr lvl="2"/>
                <a:r>
                  <a:rPr lang="en-US" dirty="0" smtClean="0"/>
                  <a:t>Note </a:t>
                </a:r>
                <a:r>
                  <a:rPr lang="en-US" dirty="0"/>
                  <a:t>that since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are always positive, the sign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i="1" dirty="0"/>
                  <a:t> </a:t>
                </a:r>
                <a:r>
                  <a:rPr lang="en-US" dirty="0"/>
                  <a:t>is the same as the sign of the correlation coefficient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lvl="3"/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b &gt;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 </a:t>
                </a:r>
                <a:r>
                  <a:rPr lang="en-US" dirty="0"/>
                  <a:t>for positively correlated random variables, </a:t>
                </a:r>
                <a:endParaRPr lang="tr-TR" dirty="0" smtClean="0"/>
              </a:p>
              <a:p>
                <a:pPr lvl="3"/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b &lt;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 </a:t>
                </a:r>
                <a:r>
                  <a:rPr lang="en-US" dirty="0"/>
                  <a:t>for negatively correlated variables. 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  <a:blipFill rotWithShape="0">
                <a:blip r:embed="rId3"/>
                <a:stretch>
                  <a:fillRect l="-1252" t="-25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3515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One </a:t>
            </a:r>
            <a:r>
              <a:rPr lang="tr-TR" dirty="0" err="1"/>
              <a:t>Numerical</a:t>
            </a:r>
            <a:r>
              <a:rPr lang="tr-TR" dirty="0"/>
              <a:t> </a:t>
            </a:r>
            <a:r>
              <a:rPr lang="tr-TR" dirty="0" err="1"/>
              <a:t>Explanatory</a:t>
            </a:r>
            <a:r>
              <a:rPr lang="tr-TR" dirty="0"/>
              <a:t> </a:t>
            </a:r>
            <a:r>
              <a:rPr lang="tr-TR" dirty="0" err="1"/>
              <a:t>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353176" cy="5327798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 smtClean="0"/>
                  <a:t>When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0 </a:t>
                </a:r>
                <a:r>
                  <a:rPr lang="en-US" dirty="0"/>
                  <a:t>(i.e., the two variables are not linearly </a:t>
                </a:r>
                <a:r>
                  <a:rPr lang="en-US" dirty="0" smtClean="0"/>
                  <a:t>related</a:t>
                </a:r>
                <a:r>
                  <a:rPr lang="en-US" dirty="0"/>
                  <a:t>), then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b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0</a:t>
                </a:r>
                <a:r>
                  <a:rPr lang="en-US" dirty="0"/>
                  <a:t>. </a:t>
                </a:r>
              </a:p>
              <a:p>
                <a:pPr lvl="0"/>
                <a:r>
                  <a:rPr lang="en-US" dirty="0"/>
                  <a:t>After finding the slope, we find the intercept as </a:t>
                </a:r>
                <a:r>
                  <a:rPr lang="en-US" dirty="0" smtClean="0"/>
                  <a:t>follows: </a:t>
                </a:r>
                <a:endParaRPr lang="tr-TR" i="1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 marL="34925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the sample means for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dirty="0"/>
                  <a:t>, respectively. </a:t>
                </a:r>
              </a:p>
              <a:p>
                <a:pPr lvl="0"/>
                <a:r>
                  <a:rPr lang="en-US" dirty="0"/>
                  <a:t>Then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least-squares regression line </a:t>
                </a:r>
                <a:r>
                  <a:rPr lang="en-US" dirty="0"/>
                  <a:t>with intercept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i="1" dirty="0"/>
                  <a:t> </a:t>
                </a:r>
                <a:r>
                  <a:rPr lang="en-US" dirty="0"/>
                  <a:t>and slope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i="1" dirty="0"/>
                  <a:t> </a:t>
                </a:r>
                <a:r>
                  <a:rPr lang="en-US" dirty="0"/>
                  <a:t>can be expressed </a:t>
                </a:r>
                <a:r>
                  <a:rPr lang="en-US" dirty="0" smtClean="0"/>
                  <a:t>as</a:t>
                </a:r>
                <a:endParaRPr lang="tr-TR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353176" cy="5327798"/>
              </a:xfrm>
              <a:blipFill rotWithShape="0">
                <a:blip r:embed="rId3"/>
                <a:stretch>
                  <a:fillRect l="-1679" t="-1602" r="-13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346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tr-TR" sz="66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sz="4400" b="1" dirty="0"/>
              <a:t>Regression Analysis</a:t>
            </a:r>
            <a:endParaRPr lang="tr-TR" altLang="tr-TR" sz="4400" dirty="0" smtClean="0">
              <a:solidFill>
                <a:srgbClr val="0000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D5FF07-CED9-478F-BDDC-E1999D506BC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</p:spPr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en-US" dirty="0"/>
                  <a:t>For the blood pressure example,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sample correlation coefficient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84</a:t>
                </a:r>
                <a:r>
                  <a:rPr lang="en-US" dirty="0"/>
                  <a:t>;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sample standard deviation of blood pressure is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4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94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sample standard deviation of sodium chloride intake is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46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0"/>
                <a:r>
                  <a:rPr lang="en-US" dirty="0" smtClean="0"/>
                  <a:t>Therefore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tr-TR" i="1" dirty="0" smtClean="0"/>
                  <a:t>		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84× 4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94/3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46 = 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20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0"/>
                <a:r>
                  <a:rPr lang="en-US" dirty="0"/>
                  <a:t>For the observed data,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sample means are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135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68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90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0"/>
                <a:r>
                  <a:rPr lang="en-US" dirty="0" smtClean="0"/>
                  <a:t>Therefore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tr-TR" i="1" dirty="0" smtClean="0"/>
                  <a:t>		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135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68− 1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20×5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90 = 128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60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0"/>
                <a:r>
                  <a:rPr lang="en-US" dirty="0"/>
                  <a:t>The linear regression model can be written as </a:t>
                </a:r>
                <a:endParaRPr lang="tr-TR" dirty="0" smtClean="0"/>
              </a:p>
              <a:p>
                <a:pPr marL="0" lvl="0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128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60+ 1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  <a:blipFill rotWithShape="0">
                <a:blip r:embed="rId2"/>
                <a:stretch>
                  <a:fillRect l="-1546" t="-3164" r="-2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94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US" dirty="0" smtClean="0"/>
                  <a:t>We </a:t>
                </a:r>
                <a:r>
                  <a:rPr lang="en-US" dirty="0"/>
                  <a:t>can now use this model to estimate the value of the response variable. </a:t>
                </a:r>
                <a:endParaRPr lang="tr-TR" dirty="0" smtClean="0"/>
              </a:p>
              <a:p>
                <a:pPr lvl="0"/>
                <a:r>
                  <a:rPr lang="en-US" dirty="0" smtClean="0"/>
                  <a:t>For </a:t>
                </a:r>
                <a:r>
                  <a:rPr lang="en-US" dirty="0"/>
                  <a:t>the individual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in the right panel of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f</a:t>
                </a:r>
                <a:r>
                  <a:rPr lang="en-US" dirty="0" err="1" smtClean="0"/>
                  <a:t>igure</a:t>
                </a:r>
                <a:r>
                  <a:rPr lang="en-US" dirty="0" smtClean="0"/>
                  <a:t> </a:t>
                </a:r>
                <a:r>
                  <a:rPr lang="tr-TR" dirty="0" smtClean="0"/>
                  <a:t>in slide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17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amount of daily sodium chloride intake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68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0"/>
                <a:r>
                  <a:rPr lang="en-US" dirty="0" smtClean="0"/>
                  <a:t>The </a:t>
                </a:r>
                <a:r>
                  <a:rPr lang="en-US" dirty="0"/>
                  <a:t>estimated value of the blood pressure for this person is</a:t>
                </a:r>
              </a:p>
              <a:p>
                <a:pPr marL="0" indent="0">
                  <a:buNone/>
                </a:pPr>
                <a:r>
                  <a:rPr lang="tr-TR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128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60+1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20×3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68 = 133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02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0"/>
                <a:r>
                  <a:rPr lang="en-US" dirty="0"/>
                  <a:t>The actual blood pressure for this individual is </a:t>
                </a:r>
                <a:endParaRPr lang="tr-TR" dirty="0" smtClean="0"/>
              </a:p>
              <a:p>
                <a:pPr marL="0" lvl="0" indent="0">
                  <a:buNone/>
                </a:pPr>
                <a:r>
                  <a:rPr lang="tr-TR" i="1" dirty="0"/>
                  <a:t>	</a:t>
                </a:r>
                <a:r>
                  <a:rPr lang="tr-TR" i="1" dirty="0" smtClean="0"/>
                  <a:t>	</a:t>
                </a:r>
                <a:r>
                  <a:rPr lang="en-US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128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 </a:t>
                </a:r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dirty="0" smtClean="0"/>
                  <a:t>The </a:t>
                </a:r>
                <a:r>
                  <a:rPr lang="en-US" dirty="0"/>
                  <a:t>residual therefore is</a:t>
                </a:r>
              </a:p>
              <a:p>
                <a:pPr marL="0" indent="0">
                  <a:buNone/>
                </a:pPr>
                <a:r>
                  <a:rPr lang="tr-TR" i="1" dirty="0" smtClean="0"/>
                  <a:t>		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128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3−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133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02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−4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72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  <a:blipFill rotWithShape="0">
                <a:blip r:embed="rId2"/>
                <a:stretch>
                  <a:fillRect l="-1546" t="-2260" r="-15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678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</p:spPr>
            <p:txBody>
              <a:bodyPr>
                <a:normAutofit fontScale="85000" lnSpcReduction="10000"/>
              </a:bodyPr>
              <a:lstStyle/>
              <a:p>
                <a:pPr lvl="0"/>
                <a:r>
                  <a:rPr lang="en-US" dirty="0" smtClean="0"/>
                  <a:t>We </a:t>
                </a:r>
                <a:r>
                  <a:rPr lang="en-US" dirty="0"/>
                  <a:t>can also use our model for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predicting</a:t>
                </a:r>
                <a:r>
                  <a:rPr lang="en-US" i="1" dirty="0"/>
                  <a:t> </a:t>
                </a:r>
                <a:r>
                  <a:rPr lang="en-US" dirty="0"/>
                  <a:t>the unknown values of the response variable (i.e., blood pressure) for all individuals in the target population.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example, if we know the amount of daily sodium chloride intake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7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81 </a:t>
                </a:r>
                <a:r>
                  <a:rPr lang="en-US" dirty="0"/>
                  <a:t>for an individual, we can predict her blood pressure as follows:</a:t>
                </a:r>
              </a:p>
              <a:p>
                <a:pPr marL="0" indent="0">
                  <a:buNone/>
                </a:pPr>
                <a:r>
                  <a:rPr lang="tr-TR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128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60+ 1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20×7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81 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137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97</a:t>
                </a:r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Of course, the actual value of the blood pressure for this individual would be </a:t>
                </a:r>
                <a:r>
                  <a:rPr lang="en-US" dirty="0" smtClean="0"/>
                  <a:t>different</a:t>
                </a:r>
                <a:r>
                  <a:rPr lang="tr-TR" dirty="0" smtClean="0"/>
                  <a:t> </a:t>
                </a:r>
                <a:r>
                  <a:rPr lang="en-US" dirty="0" smtClean="0"/>
                  <a:t>from </a:t>
                </a:r>
                <a:r>
                  <a:rPr lang="en-US" dirty="0"/>
                  <a:t>the predicted value.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difference between the actual and predicted </a:t>
                </a:r>
                <a:r>
                  <a:rPr lang="en-US" dirty="0" smtClean="0"/>
                  <a:t>values</a:t>
                </a:r>
                <a:r>
                  <a:rPr lang="tr-TR" dirty="0" smtClean="0"/>
                  <a:t> </a:t>
                </a:r>
                <a:r>
                  <a:rPr lang="en-US" dirty="0"/>
                  <a:t>of the response variable is called the model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error</a:t>
                </a:r>
                <a:r>
                  <a:rPr lang="en-US" b="1" dirty="0"/>
                  <a:t> </a:t>
                </a:r>
                <a:r>
                  <a:rPr lang="en-US" dirty="0"/>
                  <a:t>and is denoted as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ε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In </a:t>
                </a:r>
                <a:r>
                  <a:rPr lang="en-US" dirty="0"/>
                  <a:t>fact,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residuals </a:t>
                </a:r>
                <a:r>
                  <a:rPr lang="en-US" dirty="0"/>
                  <a:t>are the observed values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ε</a:t>
                </a:r>
                <a:r>
                  <a:rPr lang="en-US" i="1" dirty="0"/>
                  <a:t> </a:t>
                </a:r>
                <a:r>
                  <a:rPr lang="en-US" dirty="0"/>
                  <a:t>for the individuals in our sample.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  <a:blipFill rotWithShape="0">
                <a:blip r:embed="rId2"/>
                <a:stretch>
                  <a:fillRect l="-1252" t="-1808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06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As an alternative way,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least-squares estimates of slope and intercept </a:t>
                </a:r>
                <a:r>
                  <a:rPr lang="en-US" dirty="0"/>
                  <a:t>can be obtained as follows:</a:t>
                </a:r>
              </a:p>
              <a:p>
                <a:pPr marL="0" indent="0">
                  <a:buNone/>
                </a:pPr>
                <a:r>
                  <a:rPr lang="tr-TR" dirty="0" smtClean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  </a:t>
                </a:r>
                <a:r>
                  <a:rPr lang="en-US" dirty="0" smtClean="0"/>
                  <a:t>and </a:t>
                </a:r>
                <a:r>
                  <a:rPr lang="tr-TR" dirty="0" smtClean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bar>
                      <m:barPr>
                        <m:pos m:val="top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dirty="0"/>
                  <a:t>    </a:t>
                </a:r>
              </a:p>
              <a:p>
                <a:pPr marL="341313" indent="0">
                  <a:buNone/>
                </a:pPr>
                <a:r>
                  <a:rPr lang="tr-TR" dirty="0" smtClean="0"/>
                  <a:t>w</a:t>
                </a:r>
                <a:r>
                  <a:rPr lang="en-US" dirty="0" smtClean="0"/>
                  <a:t>here</a:t>
                </a:r>
                <a:endParaRPr lang="tr-TR" dirty="0" smtClean="0"/>
              </a:p>
              <a:p>
                <a:pPr marL="341313" indent="0">
                  <a:buNone/>
                </a:pP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</a:t>
                </a:r>
                <a:endParaRPr lang="tr-TR" dirty="0" smtClean="0"/>
              </a:p>
              <a:p>
                <a:pPr marL="341313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Thus,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xy</a:t>
                </a:r>
                <a:r>
                  <a:rPr lang="en-US" i="1" dirty="0"/>
                  <a:t> </a:t>
                </a:r>
                <a:r>
                  <a:rPr lang="en-US" dirty="0"/>
                  <a:t>is the sum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deviations times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deviations and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xx</a:t>
                </a:r>
                <a:r>
                  <a:rPr lang="en-US" i="1" dirty="0"/>
                  <a:t> </a:t>
                </a:r>
                <a:r>
                  <a:rPr lang="en-US" dirty="0"/>
                  <a:t>is the sum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deviations squared.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  <a:blipFill rotWithShape="0">
                <a:blip r:embed="rId3"/>
                <a:stretch>
                  <a:fillRect l="-1694" t="-1582" b="-21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844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tr-TR" sz="2800" dirty="0" smtClean="0"/>
                  <a:t>Considering </a:t>
                </a:r>
                <a:r>
                  <a:rPr lang="tr-TR" sz="2800" dirty="0"/>
                  <a:t>the road resurfacing </a:t>
                </a:r>
                <a:r>
                  <a:rPr lang="tr-TR" sz="2800" dirty="0" smtClean="0"/>
                  <a:t>example (slide 7), </a:t>
                </a:r>
                <a:r>
                  <a:rPr lang="tr-TR" sz="2800" dirty="0" smtClean="0"/>
                  <a:t>s</a:t>
                </a:r>
                <a:r>
                  <a:rPr lang="en-US" sz="2800" dirty="0" err="1" smtClean="0"/>
                  <a:t>uppose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the following data for similar resurfacing projects in the recent past </a:t>
                </a:r>
                <a:r>
                  <a:rPr lang="en-US" sz="2800" dirty="0" smtClean="0"/>
                  <a:t>are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available</a:t>
                </a:r>
                <a:endParaRPr lang="en-US" sz="2800" dirty="0"/>
              </a:p>
              <a:p>
                <a:pPr lvl="1"/>
                <a:r>
                  <a:rPr lang="en-US" sz="2000" dirty="0"/>
                  <a:t>Cost </a:t>
                </a:r>
                <a:r>
                  <a:rPr lang="en-US" sz="20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0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/>
                  <a:t> </a:t>
                </a:r>
                <a:r>
                  <a:rPr lang="en-US" sz="2000" dirty="0"/>
                  <a:t>(in thousands of dollars):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6.0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	14.0 	10.0 	14.0	26.0</a:t>
                </a:r>
              </a:p>
              <a:p>
                <a:pPr lvl="1"/>
                <a:r>
                  <a:rPr lang="en-US" sz="2000" dirty="0"/>
                  <a:t>Mileage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0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/>
                  <a:t> </a:t>
                </a:r>
                <a:r>
                  <a:rPr lang="en-US" sz="2000" dirty="0"/>
                  <a:t>(in miles): 	</a:t>
                </a:r>
                <a:r>
                  <a:rPr lang="tr-TR" sz="2000" dirty="0"/>
                  <a:t> </a:t>
                </a:r>
                <a:r>
                  <a:rPr lang="tr-TR" sz="2000" dirty="0" smtClean="0"/>
                  <a:t>     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1.0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3.0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4.0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5.0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7.0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2400" dirty="0"/>
              </a:p>
              <a:p>
                <a:pPr lvl="0"/>
                <a:r>
                  <a:rPr lang="en-US" sz="2800" dirty="0"/>
                  <a:t>For the road resurfacing data,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=5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=1.0+3.0+4.0+5.0+7.0=20.0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 lvl="0"/>
                <a:r>
                  <a:rPr lang="en-US" sz="2800" dirty="0"/>
                  <a:t>So	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20.0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=4.0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:endParaRPr lang="tr-TR" sz="2800" dirty="0" smtClean="0"/>
              </a:p>
              <a:p>
                <a:pPr lvl="0"/>
                <a:r>
                  <a:rPr lang="en-US" sz="2800" dirty="0" smtClean="0"/>
                  <a:t>Similarly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=70.0, </m:t>
                        </m:r>
                        <m:bar>
                          <m:barPr>
                            <m:pos m:val="top"/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70.0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=14.0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lvl="0"/>
                <a:r>
                  <a:rPr lang="en-US" sz="2800" dirty="0"/>
                  <a:t>Also, </a:t>
                </a:r>
                <a:endParaRPr lang="tr-TR" sz="2800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=(1.0−4.0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+……+(7.0−4.0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=20.00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  <a:blipFill rotWithShape="0">
                <a:blip r:embed="rId2"/>
                <a:stretch>
                  <a:fillRect l="-1302" t="-2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453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569200" cy="5399087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tr-TR" sz="2800" dirty="0" smtClean="0"/>
                  <a:t>a</a:t>
                </a:r>
                <a:r>
                  <a:rPr lang="en-US" sz="2800" dirty="0" err="1" smtClean="0"/>
                  <a:t>nd</a:t>
                </a:r>
                <a:r>
                  <a:rPr lang="en-US" sz="2800" dirty="0" smtClean="0"/>
                  <a:t> </a:t>
                </a:r>
                <a:endParaRPr lang="tr-TR" sz="2800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28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  <m:r>
                            <a:rPr lang="en-US" sz="28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1.0−4.0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6.0−14.0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+……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7.0−4.0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26.0−14.0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=60.0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sz="2800" dirty="0"/>
                  <a:t>Thus </a:t>
                </a:r>
                <a:endParaRPr lang="tr-TR" sz="2800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60.0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20.0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=3.0</m:t>
                      </m:r>
                    </m:oMath>
                  </m:oMathPara>
                </a14:m>
                <a:endParaRPr lang="tr-TR" sz="28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=14.0−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3.0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4.0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=2.0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sz="2800" dirty="0"/>
                  <a:t>From the value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=3.0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/>
                  <a:t>, we can conclude that the estimated average increase in cost for each additional mile is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$3,000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569200" cy="5399087"/>
              </a:xfrm>
              <a:blipFill rotWithShape="0">
                <a:blip r:embed="rId2"/>
                <a:stretch>
                  <a:fillRect l="-1280" t="-1243" b="-2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88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632848" cy="4320480"/>
          </a:xfrm>
        </p:spPr>
        <p:txBody>
          <a:bodyPr>
            <a:normAutofit/>
          </a:bodyPr>
          <a:lstStyle/>
          <a:p>
            <a:r>
              <a:rPr lang="en-US" sz="2400" dirty="0"/>
              <a:t>Deviations from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least-squares </a:t>
            </a:r>
            <a:r>
              <a:rPr lang="en-US" sz="2400" dirty="0"/>
              <a:t>line </a:t>
            </a:r>
            <a:r>
              <a:rPr lang="en-US" sz="2400" dirty="0" smtClean="0"/>
              <a:t>from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pic>
        <p:nvPicPr>
          <p:cNvPr id="5" name="Resim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497"/>
            <a:ext cx="770485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8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linear</a:t>
            </a:r>
            <a:r>
              <a:rPr lang="tr-TR" sz="3200" dirty="0"/>
              <a:t> </a:t>
            </a:r>
            <a:r>
              <a:rPr lang="tr-TR" sz="3200" dirty="0" err="1"/>
              <a:t>relationship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0"/>
            <a:ext cx="8353176" cy="5529179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linear relationship between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i="1" dirty="0"/>
              <a:t> </a:t>
            </a:r>
            <a:r>
              <a:rPr lang="en-US" sz="2800" dirty="0"/>
              <a:t>in the entire population can be presented in a similar form,</a:t>
            </a:r>
          </a:p>
          <a:p>
            <a:pPr marL="0" indent="0">
              <a:buNone/>
            </a:pPr>
            <a:r>
              <a:rPr lang="tr-TR" sz="2800" b="1" i="1" dirty="0" smtClean="0"/>
              <a:t>			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α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βX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ε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dirty="0"/>
              <a:t>where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400" i="1" dirty="0"/>
              <a:t> </a:t>
            </a:r>
            <a:r>
              <a:rPr lang="en-US" sz="2400" dirty="0"/>
              <a:t>is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intercept</a:t>
            </a:r>
            <a:r>
              <a:rPr lang="en-US" sz="2400" dirty="0"/>
              <a:t>,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i="1" dirty="0"/>
              <a:t> </a:t>
            </a:r>
            <a:r>
              <a:rPr lang="en-US" sz="2400" dirty="0"/>
              <a:t>is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slope</a:t>
            </a:r>
            <a:r>
              <a:rPr lang="en-US" sz="2400" dirty="0"/>
              <a:t> of the regression line , </a:t>
            </a:r>
            <a:r>
              <a:rPr lang="en-US" sz="2400" i="1" u="sng" dirty="0">
                <a:solidFill>
                  <a:schemeClr val="accent1">
                    <a:lumMod val="75000"/>
                  </a:schemeClr>
                </a:solidFill>
              </a:rPr>
              <a:t>ε</a:t>
            </a:r>
            <a:r>
              <a:rPr lang="en-US" sz="2400" i="1" dirty="0"/>
              <a:t> </a:t>
            </a:r>
            <a:r>
              <a:rPr lang="en-US" sz="2400" dirty="0"/>
              <a:t>is called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error term</a:t>
            </a:r>
            <a:r>
              <a:rPr lang="en-US" sz="2400" dirty="0"/>
              <a:t>, representing the difference between the estimated and the actual values of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2400" i="1" dirty="0"/>
              <a:t> </a:t>
            </a:r>
            <a:r>
              <a:rPr lang="en-US" sz="2400" dirty="0"/>
              <a:t>in the population. </a:t>
            </a:r>
          </a:p>
          <a:p>
            <a:pPr lvl="1"/>
            <a:r>
              <a:rPr lang="en-US" sz="2400" dirty="0"/>
              <a:t>We refer to the above equation as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linear regression model</a:t>
            </a:r>
            <a:r>
              <a:rPr lang="en-US" sz="2400" dirty="0"/>
              <a:t>. </a:t>
            </a:r>
            <a:endParaRPr lang="tr-TR" sz="2400" dirty="0" smtClean="0"/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refer to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 </a:t>
            </a:r>
            <a:r>
              <a:rPr lang="en-US" sz="2400" dirty="0"/>
              <a:t>as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regression parameters</a:t>
            </a:r>
            <a:r>
              <a:rPr lang="en-US" sz="2400" dirty="0"/>
              <a:t>. </a:t>
            </a:r>
            <a:endParaRPr lang="tr-TR" sz="2400" dirty="0" smtClean="0"/>
          </a:p>
          <a:p>
            <a:pPr lvl="2"/>
            <a:r>
              <a:rPr lang="en-US" sz="2000" dirty="0" smtClean="0"/>
              <a:t>More </a:t>
            </a:r>
            <a:r>
              <a:rPr lang="en-US" sz="2000" dirty="0"/>
              <a:t>specifically,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000" i="1" dirty="0"/>
              <a:t> </a:t>
            </a:r>
            <a:r>
              <a:rPr lang="en-US" sz="2000" dirty="0"/>
              <a:t>is called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regression coefficient </a:t>
            </a:r>
            <a:r>
              <a:rPr lang="en-US" sz="2000" dirty="0"/>
              <a:t>for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explanatory variable</a:t>
            </a:r>
            <a:r>
              <a:rPr lang="en-US" sz="2000" dirty="0"/>
              <a:t>. </a:t>
            </a:r>
            <a:endParaRPr lang="tr-TR" sz="2000" dirty="0" smtClean="0"/>
          </a:p>
          <a:p>
            <a:r>
              <a:rPr lang="en-US" sz="2800" dirty="0"/>
              <a:t>The process of finding the regression parameters is called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fitting a regression model to the data</a:t>
            </a:r>
            <a:r>
              <a:rPr lang="en-US" sz="2800" dirty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9974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Statistical Inference Using Simple </a:t>
            </a:r>
            <a:r>
              <a:rPr lang="en-US" sz="2400" dirty="0" smtClean="0"/>
              <a:t>Linear</a:t>
            </a:r>
            <a:r>
              <a:rPr lang="tr-TR" sz="2400" dirty="0" smtClean="0"/>
              <a:t> </a:t>
            </a:r>
            <a:r>
              <a:rPr lang="en-US" sz="2400" dirty="0" smtClean="0"/>
              <a:t>Regression</a:t>
            </a:r>
            <a:r>
              <a:rPr lang="tr-TR" sz="2400" dirty="0"/>
              <a:t>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497068" cy="5241147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sz="2800" dirty="0"/>
                  <a:t>Using the regression line, we can estimate the unknown value of the response variable for members of the population who did not participate in our study.</a:t>
                </a:r>
              </a:p>
              <a:p>
                <a:pPr lvl="0"/>
                <a:r>
                  <a:rPr lang="en-US" sz="2800" dirty="0"/>
                  <a:t>In this case, we refer to our estimates as </a:t>
                </a: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predictions</a:t>
                </a:r>
                <a:r>
                  <a:rPr lang="en-US" sz="2800" dirty="0"/>
                  <a:t>.</a:t>
                </a:r>
              </a:p>
              <a:p>
                <a:pPr lvl="1"/>
                <a:r>
                  <a:rPr lang="en-US" sz="2400" dirty="0"/>
                  <a:t>For example, we can use the linear regression model we built in the previous </a:t>
                </a:r>
                <a:r>
                  <a:rPr lang="tr-TR" sz="2400" dirty="0" err="1" smtClean="0"/>
                  <a:t>example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to predict the value of blood pressure for a person with high sodium chloride diet (i.e.,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1</a:t>
                </a:r>
                <a:r>
                  <a:rPr lang="en-US" sz="2400" dirty="0"/>
                  <a:t>),</a:t>
                </a:r>
              </a:p>
              <a:p>
                <a:pPr marL="0" indent="0">
                  <a:buNone/>
                </a:pPr>
                <a:r>
                  <a:rPr lang="tr-TR" sz="2800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133.17 +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6.25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×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133.17 + 6.25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×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1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139.42</a:t>
                </a:r>
                <a:endParaRPr lang="tr-TR" sz="2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tr-TR" sz="2800" dirty="0" smtClean="0"/>
                  <a:t>We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want to use the linear regression model to comment on the type </a:t>
                </a:r>
                <a:r>
                  <a:rPr lang="en-US" sz="2800" dirty="0" smtClean="0"/>
                  <a:t>and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strength </a:t>
                </a:r>
                <a:r>
                  <a:rPr lang="en-US" sz="2800" dirty="0"/>
                  <a:t>of the relationship between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Using </a:t>
                </a:r>
                <a:r>
                  <a:rPr lang="en-US" sz="2800" dirty="0"/>
                  <a:t>the observed data, the </a:t>
                </a:r>
                <a:r>
                  <a:rPr lang="en-US" sz="2800" dirty="0" smtClean="0"/>
                  <a:t>regression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line </a:t>
                </a:r>
                <a:r>
                  <a:rPr lang="en-US" sz="2800" dirty="0"/>
                  <a:t>captures the linear relationship between the response variable and the </a:t>
                </a:r>
                <a:r>
                  <a:rPr lang="en-US" sz="2800" dirty="0" smtClean="0"/>
                  <a:t>explanatory</a:t>
                </a:r>
                <a:r>
                  <a:rPr lang="tr-TR" sz="2800" dirty="0" smtClean="0"/>
                  <a:t> variable </a:t>
                </a:r>
                <a:r>
                  <a:rPr lang="tr-TR" sz="2800" dirty="0"/>
                  <a:t>as follows:</a:t>
                </a:r>
              </a:p>
              <a:p>
                <a:pPr marL="0" indent="0">
                  <a:buNone/>
                </a:pPr>
                <a:r>
                  <a:rPr lang="tr-TR" sz="2800" dirty="0"/>
                  <a:t>	</a:t>
                </a:r>
                <a:r>
                  <a:rPr lang="tr-TR" sz="28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tr-TR" sz="2800" b="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tr-TR" sz="28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tr-TR" sz="2800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tr-TR" sz="2800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tr-TR" sz="28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tr-TR" sz="2800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bx</m:t>
                    </m:r>
                  </m:oMath>
                </a14:m>
                <a:endParaRPr lang="tr-TR" sz="2800" i="1" dirty="0"/>
              </a:p>
              <a:p>
                <a:r>
                  <a:rPr lang="en-US" sz="2800" dirty="0"/>
                  <a:t>Based on this line, we can write the value of the response variable for individual </a:t>
                </a:r>
                <a:r>
                  <a:rPr lang="en-US" sz="2800" i="1" dirty="0" err="1" smtClean="0"/>
                  <a:t>i</a:t>
                </a:r>
                <a:r>
                  <a:rPr lang="tr-TR" sz="2800" i="1" dirty="0" smtClean="0"/>
                  <a:t> </a:t>
                </a:r>
                <a:r>
                  <a:rPr lang="en-US" sz="2800" dirty="0" smtClean="0"/>
                  <a:t>in </a:t>
                </a:r>
                <a:r>
                  <a:rPr lang="en-US" sz="2800" dirty="0"/>
                  <a:t>terms of the above regression line and the residual:</a:t>
                </a:r>
              </a:p>
              <a:p>
                <a:pPr marL="0" indent="0">
                  <a:buNone/>
                </a:pPr>
                <a:r>
                  <a:rPr lang="tr-TR" sz="2800" i="1" dirty="0" smtClean="0"/>
                  <a:t>		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tr-TR" sz="2800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8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tr-TR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a </a:t>
                </a:r>
                <a:r>
                  <a:rPr lang="tr-TR" sz="2800" dirty="0">
                    <a:solidFill>
                      <a:schemeClr val="accent1">
                        <a:lumMod val="75000"/>
                      </a:schemeClr>
                    </a:solidFill>
                  </a:rPr>
                  <a:t>+</a:t>
                </a:r>
                <a:r>
                  <a:rPr lang="tr-TR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bx</a:t>
                </a:r>
                <a:r>
                  <a:rPr lang="tr-TR" sz="28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tr-TR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800" dirty="0">
                    <a:solidFill>
                      <a:schemeClr val="accent1">
                        <a:lumMod val="75000"/>
                      </a:schemeClr>
                    </a:solidFill>
                  </a:rPr>
                  <a:t>+</a:t>
                </a:r>
                <a:r>
                  <a:rPr lang="tr-TR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tr-TR" sz="28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tr-TR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497068" cy="5241147"/>
              </a:xfrm>
              <a:blipFill rotWithShape="0">
                <a:blip r:embed="rId3"/>
                <a:stretch>
                  <a:fillRect l="-1004" t="-2326" r="-1148" b="-20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8684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Statistical inference using regression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tr-TR" sz="2800" dirty="0" smtClean="0"/>
                  <a:t>T</a:t>
                </a:r>
                <a:r>
                  <a:rPr lang="en-US" sz="2800" dirty="0" smtClean="0"/>
                  <a:t>he </a:t>
                </a:r>
                <a:r>
                  <a:rPr lang="en-US" sz="2800" dirty="0"/>
                  <a:t>regression parameters for the population remain unknown. </a:t>
                </a:r>
                <a:endParaRPr lang="tr-TR" sz="2800" dirty="0" smtClean="0"/>
              </a:p>
              <a:p>
                <a:r>
                  <a:rPr lang="en-US" sz="2800" dirty="0" smtClean="0"/>
                  <a:t>We estimate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these </a:t>
                </a:r>
                <a:r>
                  <a:rPr lang="en-US" sz="2800" dirty="0"/>
                  <a:t>parameters using a random sample from the population. </a:t>
                </a:r>
                <a:endParaRPr lang="tr-TR" sz="2800" dirty="0" smtClean="0"/>
              </a:p>
              <a:p>
                <a:r>
                  <a:rPr lang="en-US" sz="2800" dirty="0" smtClean="0"/>
                  <a:t>Suppose that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we </a:t>
                </a:r>
                <a:r>
                  <a:rPr lang="en-US" sz="2800" dirty="0"/>
                  <a:t>have a sample of size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: (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,Y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),(X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,Y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, . . . ,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8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,Y</a:t>
                </a:r>
                <a:r>
                  <a:rPr lang="en-US" sz="28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this case, we </a:t>
                </a:r>
                <a:r>
                  <a:rPr lang="en-US" sz="2800" dirty="0" smtClean="0"/>
                  <a:t>have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a </a:t>
                </a:r>
                <a:r>
                  <a:rPr lang="en-US" sz="2800" dirty="0"/>
                  <a:t>pair of values </a:t>
                </a:r>
                <a:r>
                  <a:rPr lang="en-US" sz="2800" dirty="0" smtClean="0"/>
                  <a:t>for </a:t>
                </a:r>
                <a:r>
                  <a:rPr lang="en-US" sz="2800" dirty="0"/>
                  <a:t>each individual in our sample. </a:t>
                </a:r>
                <a:endParaRPr lang="tr-TR" sz="2800" dirty="0" smtClean="0"/>
              </a:p>
              <a:p>
                <a:pPr lvl="1"/>
                <a:r>
                  <a:rPr lang="en-US" sz="2400" dirty="0" smtClean="0"/>
                  <a:t>one </a:t>
                </a:r>
                <a:r>
                  <a:rPr lang="en-US" sz="2400" dirty="0"/>
                  <a:t>for the explanatory variable and one for the response </a:t>
                </a:r>
                <a:r>
                  <a:rPr lang="en-US" sz="2400" dirty="0" smtClean="0"/>
                  <a:t>variable</a:t>
                </a:r>
                <a:endParaRPr lang="tr-TR" sz="2400" dirty="0" smtClean="0"/>
              </a:p>
              <a:p>
                <a:r>
                  <a:rPr lang="en-US" sz="2800" dirty="0" smtClean="0"/>
                  <a:t>Using </a:t>
                </a:r>
                <a:r>
                  <a:rPr lang="en-US" sz="2800" dirty="0"/>
                  <a:t>this sample, we can estimate the </a:t>
                </a:r>
                <a:r>
                  <a:rPr lang="en-US" sz="2800" dirty="0" smtClean="0"/>
                  <a:t>regression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parameters </a:t>
                </a:r>
                <a:r>
                  <a:rPr lang="en-US" sz="2800" dirty="0"/>
                  <a:t>by fitting a linear regression model to the observed data as </a:t>
                </a:r>
                <a:r>
                  <a:rPr lang="en-US" sz="2800" dirty="0" smtClean="0"/>
                  <a:t>described</a:t>
                </a:r>
                <a:r>
                  <a:rPr lang="tr-TR" sz="2800" dirty="0" smtClean="0"/>
                  <a:t>:</a:t>
                </a:r>
                <a:endParaRPr lang="tr-T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m:rPr>
                          <m:nor/>
                        </m:rPr>
                        <a:rPr lang="tr-TR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tr-TR" sz="28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tr-TR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𝐵𝑋</m:t>
                      </m:r>
                    </m:oMath>
                  </m:oMathPara>
                </a14:m>
                <a:endParaRPr lang="tr-TR" sz="2800" i="1" dirty="0"/>
              </a:p>
              <a:p>
                <a:pPr lvl="1"/>
                <a:r>
                  <a:rPr lang="en-US" sz="2400" dirty="0" smtClean="0"/>
                  <a:t>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 smtClean="0"/>
                  <a:t> </a:t>
                </a:r>
                <a:r>
                  <a:rPr lang="en-US" sz="2400" dirty="0"/>
                  <a:t>and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400" i="1" dirty="0"/>
                  <a:t> </a:t>
                </a:r>
                <a:r>
                  <a:rPr lang="en-US" sz="2400" dirty="0"/>
                  <a:t>are statistics used as estimators </a:t>
                </a:r>
                <a:endParaRPr lang="tr-TR" sz="2400" dirty="0" smtClean="0"/>
              </a:p>
              <a:p>
                <a:pPr lvl="2"/>
                <a:r>
                  <a:rPr lang="tr-TR" sz="2000" dirty="0" smtClean="0"/>
                  <a:t>They are </a:t>
                </a:r>
                <a:r>
                  <a:rPr lang="en-US" sz="2000" dirty="0" smtClean="0"/>
                  <a:t>calculated </a:t>
                </a:r>
                <a:r>
                  <a:rPr lang="en-US" sz="2000" dirty="0"/>
                  <a:t>based on the observed data </a:t>
                </a:r>
                <a:r>
                  <a:rPr lang="en-US" sz="2000" dirty="0" smtClean="0"/>
                  <a:t>only.</a:t>
                </a:r>
                <a:endParaRPr lang="tr-TR" sz="2000" dirty="0" smtClean="0"/>
              </a:p>
              <a:p>
                <a:pPr lvl="1"/>
                <a:r>
                  <a:rPr lang="tr-TR" sz="2400" dirty="0" smtClean="0"/>
                  <a:t>We </a:t>
                </a:r>
                <a:r>
                  <a:rPr lang="en-US" sz="2400" dirty="0" smtClean="0"/>
                  <a:t>used </a:t>
                </a:r>
                <a:r>
                  <a:rPr lang="en-US" sz="2400" dirty="0"/>
                  <a:t>capital letters since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400" i="1" dirty="0"/>
                  <a:t> </a:t>
                </a:r>
                <a:r>
                  <a:rPr lang="en-US" sz="2400" dirty="0"/>
                  <a:t>themselves are </a:t>
                </a:r>
                <a:r>
                  <a:rPr lang="en-US" sz="2400" dirty="0" smtClean="0"/>
                  <a:t>random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variables </a:t>
                </a:r>
                <a:r>
                  <a:rPr lang="en-US" sz="2400" dirty="0"/>
                  <a:t>and their values can change every time we take a new sample of size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400" i="1" dirty="0"/>
                  <a:t> </a:t>
                </a:r>
                <a:r>
                  <a:rPr lang="en-US" sz="2400" dirty="0" smtClean="0"/>
                  <a:t>from</a:t>
                </a:r>
                <a:r>
                  <a:rPr lang="tr-TR" sz="2400" dirty="0" smtClean="0"/>
                  <a:t> the </a:t>
                </a:r>
                <a:r>
                  <a:rPr lang="tr-TR" sz="2400" dirty="0"/>
                  <a:t>population.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22" t="-1582" r="-219" b="-1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43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38444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The modeling of the relationship between a response variable and a set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explanatory </a:t>
            </a:r>
            <a:r>
              <a:rPr lang="en-US" sz="2800" dirty="0"/>
              <a:t>variables is one of the most widely used of all statistical techniques. </a:t>
            </a:r>
            <a:endParaRPr lang="tr-TR" sz="2800" dirty="0" smtClean="0"/>
          </a:p>
          <a:p>
            <a:pPr lvl="1"/>
            <a:r>
              <a:rPr lang="en-US" sz="2400" dirty="0" smtClean="0"/>
              <a:t>We</a:t>
            </a:r>
            <a:r>
              <a:rPr lang="tr-TR" sz="2400" dirty="0" smtClean="0"/>
              <a:t> </a:t>
            </a:r>
            <a:r>
              <a:rPr lang="en-US" sz="2400" dirty="0" smtClean="0"/>
              <a:t>refer </a:t>
            </a:r>
            <a:r>
              <a:rPr lang="en-US" sz="2400" dirty="0"/>
              <a:t>to this type of modeling as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regression analysis</a:t>
            </a:r>
            <a:r>
              <a:rPr lang="en-US" sz="2400" dirty="0"/>
              <a:t>. </a:t>
            </a:r>
            <a:endParaRPr lang="tr-TR" sz="2400" dirty="0" smtClean="0"/>
          </a:p>
          <a:p>
            <a:pPr lvl="0"/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regression model </a:t>
            </a:r>
            <a:r>
              <a:rPr lang="en-US" sz="2800" dirty="0" smtClean="0"/>
              <a:t>provides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user with a functional relationship between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response variable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explanatory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en-US" sz="2800" dirty="0" smtClean="0"/>
              <a:t> </a:t>
            </a:r>
            <a:r>
              <a:rPr lang="en-US" sz="2800" dirty="0"/>
              <a:t>that allows the user to determine which of the explanatory </a:t>
            </a:r>
            <a:r>
              <a:rPr lang="en-US" sz="2800" dirty="0" smtClean="0"/>
              <a:t>variables</a:t>
            </a:r>
            <a:r>
              <a:rPr lang="tr-TR" sz="2800" dirty="0" smtClean="0"/>
              <a:t> </a:t>
            </a:r>
            <a:r>
              <a:rPr lang="en-US" sz="2800" dirty="0" smtClean="0"/>
              <a:t>have </a:t>
            </a:r>
            <a:r>
              <a:rPr lang="en-US" sz="2800" dirty="0"/>
              <a:t>an effect on the response. </a:t>
            </a:r>
            <a:endParaRPr lang="tr-TR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regression model </a:t>
            </a:r>
            <a:r>
              <a:rPr lang="en-US" sz="2400" dirty="0"/>
              <a:t>allows the user to </a:t>
            </a:r>
            <a:r>
              <a:rPr lang="en-US" sz="2400" dirty="0" smtClean="0"/>
              <a:t>explore</a:t>
            </a:r>
            <a:r>
              <a:rPr lang="tr-TR" sz="2400" dirty="0" smtClean="0"/>
              <a:t> </a:t>
            </a:r>
            <a:r>
              <a:rPr lang="en-US" sz="2400" dirty="0" smtClean="0"/>
              <a:t>what </a:t>
            </a:r>
            <a:r>
              <a:rPr lang="en-US" sz="2400" dirty="0"/>
              <a:t>happens to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response variable </a:t>
            </a:r>
            <a:r>
              <a:rPr lang="en-US" sz="2400" dirty="0"/>
              <a:t>for specified changes in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explanatory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en-US" sz="2400" dirty="0"/>
              <a:t>. </a:t>
            </a:r>
            <a:endParaRPr lang="tr-TR" sz="2400" dirty="0" smtClean="0"/>
          </a:p>
          <a:p>
            <a:pPr lvl="2"/>
            <a:r>
              <a:rPr lang="tr-TR" sz="2000" dirty="0" smtClean="0"/>
              <a:t>{</a:t>
            </a:r>
            <a:r>
              <a:rPr lang="en-US" sz="2000" dirty="0" smtClean="0"/>
              <a:t>For </a:t>
            </a:r>
            <a:r>
              <a:rPr lang="en-US" sz="2000" dirty="0"/>
              <a:t>example, financial officers must predict future cash flows based </a:t>
            </a:r>
            <a:r>
              <a:rPr lang="en-US" sz="2000" dirty="0" smtClean="0"/>
              <a:t>on</a:t>
            </a:r>
            <a:r>
              <a:rPr lang="tr-TR" sz="2000" dirty="0" smtClean="0"/>
              <a:t> </a:t>
            </a:r>
            <a:r>
              <a:rPr lang="en-US" sz="2000" dirty="0" smtClean="0"/>
              <a:t>specified </a:t>
            </a:r>
            <a:r>
              <a:rPr lang="en-US" sz="2000" dirty="0"/>
              <a:t>values of interest rates, raw material costs, salary increases, and so </a:t>
            </a:r>
            <a:r>
              <a:rPr lang="en-US" sz="2000" dirty="0" smtClean="0"/>
              <a:t>on</a:t>
            </a:r>
            <a:r>
              <a:rPr lang="tr-TR" sz="2000" dirty="0" smtClean="0"/>
              <a:t>}</a:t>
            </a:r>
            <a:endParaRPr lang="en-US" sz="20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5192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Statistical inference using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point estimates do not reflect our uncertainty;</a:t>
            </a:r>
          </a:p>
          <a:p>
            <a:pPr lvl="1"/>
            <a:r>
              <a:rPr lang="en-US" sz="2400" dirty="0"/>
              <a:t>we always remain uncertain about the actual values of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dirty="0"/>
              <a:t>, and our estimates </a:t>
            </a:r>
            <a:r>
              <a:rPr lang="en-US" sz="2400" dirty="0" smtClean="0"/>
              <a:t>for</a:t>
            </a:r>
            <a:r>
              <a:rPr lang="tr-TR" sz="2400" dirty="0" smtClean="0"/>
              <a:t> </a:t>
            </a:r>
            <a:r>
              <a:rPr lang="en-US" sz="2400" dirty="0" smtClean="0"/>
              <a:t>these </a:t>
            </a:r>
            <a:r>
              <a:rPr lang="en-US" sz="2400" dirty="0"/>
              <a:t>parameters can change when we take a different sample from the population.</a:t>
            </a:r>
          </a:p>
          <a:p>
            <a:r>
              <a:rPr lang="en-US" sz="2800" dirty="0"/>
              <a:t>Therefore, we use the point estimates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/>
              <a:t> obtained from the observed data </a:t>
            </a:r>
            <a:r>
              <a:rPr lang="en-US" sz="2800" dirty="0" smtClean="0"/>
              <a:t>along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the sampling distribution of the estimators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/>
              <a:t> to find confidence </a:t>
            </a:r>
            <a:r>
              <a:rPr lang="en-US" sz="2800" dirty="0" smtClean="0"/>
              <a:t>interval</a:t>
            </a:r>
            <a:r>
              <a:rPr lang="tr-TR" sz="2800" dirty="0" smtClean="0"/>
              <a:t> </a:t>
            </a:r>
            <a:r>
              <a:rPr lang="en-US" sz="2800" dirty="0" smtClean="0"/>
              <a:t>estimates </a:t>
            </a:r>
            <a:r>
              <a:rPr lang="en-US" sz="2800" dirty="0"/>
              <a:t>for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similar to what we had for the population mean.</a:t>
            </a:r>
          </a:p>
          <a:p>
            <a:r>
              <a:rPr lang="en-US" sz="2800" dirty="0"/>
              <a:t>Because the slope parameter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800" dirty="0"/>
              <a:t> has a central role in capturing the linear </a:t>
            </a:r>
            <a:r>
              <a:rPr lang="en-US" sz="2800" dirty="0" smtClean="0"/>
              <a:t>relationship</a:t>
            </a:r>
            <a:r>
              <a:rPr lang="tr-TR" sz="2800" dirty="0" smtClean="0"/>
              <a:t> </a:t>
            </a:r>
            <a:r>
              <a:rPr lang="en-US" sz="2800" dirty="0" smtClean="0"/>
              <a:t>between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dirty="0"/>
              <a:t>, we </a:t>
            </a:r>
            <a:r>
              <a:rPr lang="tr-TR" sz="2800" dirty="0" smtClean="0"/>
              <a:t>need </a:t>
            </a:r>
            <a:r>
              <a:rPr lang="en-US" sz="2800" dirty="0" smtClean="0"/>
              <a:t> </a:t>
            </a:r>
            <a:r>
              <a:rPr lang="tr-TR" sz="2800" dirty="0" smtClean="0"/>
              <a:t>to </a:t>
            </a:r>
            <a:r>
              <a:rPr lang="en-US" sz="2800" dirty="0" smtClean="0"/>
              <a:t>find </a:t>
            </a:r>
            <a:r>
              <a:rPr lang="en-US" sz="2800" dirty="0"/>
              <a:t>its confidence intervals. </a:t>
            </a:r>
            <a:endParaRPr lang="tr-TR" sz="2800" dirty="0" smtClean="0"/>
          </a:p>
          <a:p>
            <a:pPr lvl="1"/>
            <a:r>
              <a:rPr lang="en-US" sz="2400" dirty="0" smtClean="0"/>
              <a:t>Similar approach</a:t>
            </a:r>
            <a:r>
              <a:rPr lang="tr-TR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be used for the intercept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4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907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Confidence</a:t>
            </a:r>
            <a:r>
              <a:rPr lang="tr-TR" sz="3200" dirty="0"/>
              <a:t> </a:t>
            </a:r>
            <a:r>
              <a:rPr lang="tr-TR" sz="3200" dirty="0" err="1"/>
              <a:t>Interval</a:t>
            </a:r>
            <a:r>
              <a:rPr lang="tr-TR" sz="3200" dirty="0"/>
              <a:t>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Regression</a:t>
            </a:r>
            <a:r>
              <a:rPr lang="tr-TR" sz="3200" dirty="0"/>
              <a:t> </a:t>
            </a:r>
            <a:r>
              <a:rPr lang="tr-TR" sz="3200" dirty="0" err="1"/>
              <a:t>Coefficients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First, we need to find the </a:t>
                </a:r>
                <a:r>
                  <a:rPr lang="en-US" sz="2400" dirty="0" smtClean="0"/>
                  <a:t>standard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error</a:t>
                </a:r>
                <a:r>
                  <a:rPr lang="tr-TR" sz="2400" dirty="0" smtClean="0"/>
                  <a:t> of our estimate,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</m:e>
                      <m:sub>
                        <m:r>
                          <a:rPr lang="tr-TR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𝑅𝑆𝑆</m:t>
                              </m:r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tr-TR" sz="2400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tr-TR" sz="2400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tr-TR" sz="2400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tr-TR" sz="2400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2400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tr-TR" sz="2400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tr-TR" sz="2400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tr-TR" sz="2400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sz="2400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lvl="1"/>
                <a:r>
                  <a:rPr lang="tr-TR" sz="2000" i="1" dirty="0"/>
                  <a:t>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0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/>
                  <a:t> </a:t>
                </a:r>
                <a:r>
                  <a:rPr lang="en-US" sz="2000" dirty="0"/>
                  <a:t>are the observed values of the explanatory variable, which takes either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tr-TR" sz="2000" dirty="0"/>
                  <a:t> </a:t>
                </a:r>
                <a:r>
                  <a:rPr lang="en-US" sz="2000" dirty="0"/>
                  <a:t>or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000" dirty="0"/>
                  <a:t> </a:t>
                </a:r>
                <a:endParaRPr lang="tr-TR" sz="2000" dirty="0"/>
              </a:p>
              <a:p>
                <a:pPr lvl="1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the sample mean (which is the same as the sample proportion for a</a:t>
                </a:r>
                <a:r>
                  <a:rPr lang="tr-TR" sz="2000" dirty="0"/>
                  <a:t> binary variable)</a:t>
                </a:r>
              </a:p>
              <a:p>
                <a:r>
                  <a:rPr lang="en-US" sz="2400" dirty="0"/>
                  <a:t>Next, we need to specify the required </a:t>
                </a:r>
                <a:r>
                  <a:rPr lang="en-US" sz="2400" dirty="0" smtClean="0"/>
                  <a:t>confidence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level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sz="2400" dirty="0"/>
                  <a:t>, and find its corresponding factor,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crit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 lvl="1"/>
                <a:r>
                  <a:rPr lang="en-US" sz="2000" dirty="0"/>
                  <a:t>obtained from the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-distribution</a:t>
                </a:r>
                <a:r>
                  <a:rPr lang="en-US" sz="2000" dirty="0"/>
                  <a:t> with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- 2 </a:t>
                </a:r>
                <a:r>
                  <a:rPr lang="en-US" sz="2000" dirty="0"/>
                  <a:t>degrees of freedom</a:t>
                </a:r>
                <a:endParaRPr lang="tr-TR" sz="2000" dirty="0" smtClean="0"/>
              </a:p>
              <a:p>
                <a:r>
                  <a:rPr lang="en-US" sz="2400" dirty="0" smtClean="0"/>
                  <a:t>We can find the confidence interval for the population regression coefficient as follows: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4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24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24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4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24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e>
                            <m:sub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  <a:blipFill rotWithShape="0">
                <a:blip r:embed="rId3"/>
                <a:stretch>
                  <a:fillRect l="-1031" t="-9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541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Confidence</a:t>
            </a:r>
            <a:r>
              <a:rPr lang="tr-TR" sz="3200" dirty="0"/>
              <a:t> </a:t>
            </a:r>
            <a:r>
              <a:rPr lang="tr-TR" sz="3200" dirty="0" err="1"/>
              <a:t>Interval</a:t>
            </a:r>
            <a:r>
              <a:rPr lang="tr-TR" sz="3200" dirty="0"/>
              <a:t>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Regression</a:t>
            </a:r>
            <a:r>
              <a:rPr lang="tr-TR" sz="3200" dirty="0"/>
              <a:t> </a:t>
            </a:r>
            <a:r>
              <a:rPr lang="tr-TR" sz="3200" dirty="0" err="1"/>
              <a:t>Coefficients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For </a:t>
            </a:r>
            <a:r>
              <a:rPr lang="en-US" sz="2800" dirty="0"/>
              <a:t>the blood pressure example, </a:t>
            </a:r>
            <a:endParaRPr lang="tr-TR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sample size is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25</a:t>
            </a:r>
            <a:r>
              <a:rPr lang="en-US" sz="2400" dirty="0"/>
              <a:t>. </a:t>
            </a:r>
            <a:endParaRPr lang="tr-TR" sz="2400" dirty="0" smtClean="0"/>
          </a:p>
          <a:p>
            <a:pPr lvl="0"/>
            <a:r>
              <a:rPr lang="en-US" sz="2800" dirty="0" smtClean="0"/>
              <a:t>Therefore</a:t>
            </a:r>
            <a:r>
              <a:rPr lang="en-US" sz="2800" dirty="0"/>
              <a:t>, we use the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-distribution</a:t>
            </a:r>
            <a:r>
              <a:rPr lang="en-US" sz="2800" dirty="0" smtClean="0"/>
              <a:t>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25 − 2 = 23 </a:t>
            </a:r>
            <a:r>
              <a:rPr lang="en-US" sz="2800" dirty="0"/>
              <a:t>degrees of freedom. </a:t>
            </a:r>
            <a:endParaRPr lang="tr-TR" sz="2800" dirty="0" smtClean="0"/>
          </a:p>
          <a:p>
            <a:pPr lvl="0"/>
            <a:r>
              <a:rPr lang="en-US" sz="2800" dirty="0" smtClean="0"/>
              <a:t>If </a:t>
            </a:r>
            <a:r>
              <a:rPr lang="en-US" sz="2800" dirty="0"/>
              <a:t>we set the confidence level to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0.95</a:t>
            </a:r>
            <a:r>
              <a:rPr lang="en-US" sz="2800" dirty="0"/>
              <a:t>, </a:t>
            </a:r>
            <a:endParaRPr lang="tr-TR" sz="2800" dirty="0" smtClean="0"/>
          </a:p>
          <a:p>
            <a:pPr lvl="1"/>
            <a:r>
              <a:rPr lang="en-US" sz="2400" dirty="0" smtClean="0"/>
              <a:t>then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crit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= 2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07</a:t>
            </a:r>
            <a:r>
              <a:rPr lang="en-US" sz="2400" dirty="0"/>
              <a:t>, </a:t>
            </a:r>
            <a:endParaRPr lang="tr-TR" sz="2400" dirty="0" smtClean="0"/>
          </a:p>
          <a:p>
            <a:pPr lvl="2"/>
            <a:r>
              <a:rPr lang="en-US" sz="2000" dirty="0" smtClean="0"/>
              <a:t>which </a:t>
            </a:r>
            <a:r>
              <a:rPr lang="en-US" sz="2000" dirty="0"/>
              <a:t>is obtained from the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-distribution </a:t>
            </a:r>
            <a:r>
              <a:rPr lang="en-US" sz="2000" dirty="0"/>
              <a:t>with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n-US" sz="2000" dirty="0"/>
              <a:t> degrees of freedom by setting the upper tail probability to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(1−0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95)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 = 0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025</a:t>
            </a:r>
            <a:r>
              <a:rPr lang="en-US" sz="2000" dirty="0"/>
              <a:t>. </a:t>
            </a:r>
            <a:endParaRPr lang="tr-TR" sz="2000" dirty="0" smtClean="0"/>
          </a:p>
          <a:p>
            <a:pPr lvl="0"/>
            <a:r>
              <a:rPr lang="en-US" sz="2800" dirty="0" smtClean="0"/>
              <a:t>Therefore</a:t>
            </a:r>
            <a:r>
              <a:rPr lang="en-US" sz="2800" dirty="0"/>
              <a:t>,  </a:t>
            </a:r>
            <a:endParaRPr lang="tr-TR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95%</a:t>
            </a:r>
            <a:r>
              <a:rPr lang="en-US" sz="2400" dirty="0"/>
              <a:t> confidence interval for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i="1" dirty="0"/>
              <a:t> </a:t>
            </a:r>
            <a:r>
              <a:rPr lang="en-US" sz="2400" dirty="0"/>
              <a:t>is</a:t>
            </a:r>
          </a:p>
          <a:p>
            <a:pPr marL="0" indent="0">
              <a:buNone/>
            </a:pPr>
            <a:r>
              <a:rPr lang="tr-TR" sz="2800" dirty="0" smtClean="0"/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25−2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07×1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59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25+ 2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07×1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59] = [2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96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2000" dirty="0"/>
              <a:t>by moving from the low sodium chloride diet to high sodium </a:t>
            </a:r>
            <a:r>
              <a:rPr lang="en-US" sz="2000" dirty="0" smtClean="0"/>
              <a:t>chloride</a:t>
            </a:r>
            <a:r>
              <a:rPr lang="tr-TR" sz="2000" dirty="0" smtClean="0"/>
              <a:t> </a:t>
            </a:r>
            <a:r>
              <a:rPr lang="en-US" sz="2000" dirty="0" smtClean="0"/>
              <a:t>diet</a:t>
            </a:r>
            <a:r>
              <a:rPr lang="en-US" sz="2000" dirty="0"/>
              <a:t>, the expected (average) amount of increase in blood pressure is estimated to </a:t>
            </a:r>
            <a:r>
              <a:rPr lang="en-US" sz="2000" dirty="0" smtClean="0"/>
              <a:t>be</a:t>
            </a:r>
            <a:r>
              <a:rPr lang="tr-TR" sz="2000" dirty="0" smtClean="0"/>
              <a:t> </a:t>
            </a:r>
            <a:r>
              <a:rPr lang="en-US" sz="2000" dirty="0" smtClean="0"/>
              <a:t>somewhere </a:t>
            </a:r>
            <a:r>
              <a:rPr lang="en-US" sz="2000" dirty="0"/>
              <a:t>between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2.96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9.55</a:t>
            </a:r>
            <a:r>
              <a:rPr lang="en-US" sz="2000" dirty="0"/>
              <a:t>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24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0000"/>
                </a:solidFill>
              </a:rPr>
              <a:t>Confidence Interval for Regression Coefficients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3528640" cy="4978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Least-squares</a:t>
            </a:r>
            <a:r>
              <a:rPr lang="tr-TR" dirty="0" smtClean="0"/>
              <a:t> </a:t>
            </a:r>
            <a:r>
              <a:rPr lang="en-US" dirty="0" smtClean="0"/>
              <a:t>regression </a:t>
            </a:r>
            <a:r>
              <a:rPr lang="en-US" dirty="0"/>
              <a:t>line (solid </a:t>
            </a:r>
            <a:r>
              <a:rPr lang="en-US" dirty="0" smtClean="0"/>
              <a:t>line)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its 95% </a:t>
            </a:r>
            <a:r>
              <a:rPr lang="en-US" dirty="0" smtClean="0"/>
              <a:t>confidence</a:t>
            </a:r>
            <a:r>
              <a:rPr lang="tr-TR" dirty="0" smtClean="0"/>
              <a:t> </a:t>
            </a:r>
            <a:r>
              <a:rPr lang="en-US" dirty="0" smtClean="0"/>
              <a:t>interval </a:t>
            </a:r>
            <a:r>
              <a:rPr lang="en-US" dirty="0"/>
              <a:t>(dashed curves)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relationship </a:t>
            </a:r>
            <a:r>
              <a:rPr lang="en-US" dirty="0" smtClean="0"/>
              <a:t>between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 and </a:t>
            </a:r>
            <a:r>
              <a:rPr lang="en-US" dirty="0" smtClean="0"/>
              <a:t>sodium</a:t>
            </a:r>
            <a:r>
              <a:rPr lang="tr-TR" dirty="0" smtClean="0"/>
              <a:t> </a:t>
            </a:r>
            <a:r>
              <a:rPr lang="en-US" dirty="0" smtClean="0"/>
              <a:t>chloride </a:t>
            </a:r>
            <a:r>
              <a:rPr lang="en-US" dirty="0"/>
              <a:t>intake level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02" y="1131143"/>
            <a:ext cx="5033586" cy="49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Hypothesis </a:t>
            </a:r>
            <a:r>
              <a:rPr lang="tr-TR" sz="2800" dirty="0" smtClean="0"/>
              <a:t>T</a:t>
            </a:r>
            <a:r>
              <a:rPr lang="en-US" sz="2800" dirty="0" err="1" smtClean="0"/>
              <a:t>esting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Simple Linear Regression Models</a:t>
            </a:r>
            <a:r>
              <a:rPr lang="tr-TR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Linear regression models can be used for testing hypotheses regarding possible </a:t>
            </a:r>
            <a:r>
              <a:rPr lang="en-US" sz="2800" dirty="0" smtClean="0"/>
              <a:t>linear</a:t>
            </a:r>
            <a:r>
              <a:rPr lang="tr-TR" sz="2800" dirty="0" smtClean="0"/>
              <a:t> </a:t>
            </a:r>
            <a:r>
              <a:rPr lang="en-US" sz="2800" dirty="0" smtClean="0"/>
              <a:t>relationship </a:t>
            </a:r>
            <a:r>
              <a:rPr lang="en-US" sz="2800" dirty="0"/>
              <a:t>between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response variable </a:t>
            </a:r>
            <a:r>
              <a:rPr lang="en-US" sz="2800" dirty="0"/>
              <a:t>and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explanatory variable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this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regression coefficient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dirty="0"/>
              <a:t>, its estimator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/>
              <a:t>, and its point estimate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i="1" dirty="0"/>
              <a:t> </a:t>
            </a:r>
            <a:r>
              <a:rPr lang="en-US" sz="2400" dirty="0"/>
              <a:t>play a </a:t>
            </a:r>
            <a:r>
              <a:rPr lang="en-US" sz="2400" dirty="0" smtClean="0"/>
              <a:t>central</a:t>
            </a:r>
            <a:r>
              <a:rPr lang="tr-TR" sz="2400" dirty="0" smtClean="0"/>
              <a:t> </a:t>
            </a:r>
            <a:r>
              <a:rPr lang="en-US" sz="2400" dirty="0" smtClean="0"/>
              <a:t>role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linear regression models with a binary explanatory variable, we found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regression </a:t>
            </a:r>
            <a:r>
              <a:rPr lang="en-US" sz="2800" dirty="0"/>
              <a:t>line by connecting the sample means of the two groups. </a:t>
            </a:r>
            <a:endParaRPr lang="tr-TR" sz="28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these models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slope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i="1" dirty="0"/>
              <a:t> </a:t>
            </a:r>
            <a:r>
              <a:rPr lang="en-US" sz="2400" dirty="0"/>
              <a:t>is the difference between the two sample means. Similarly, the </a:t>
            </a:r>
            <a:r>
              <a:rPr lang="en-US" sz="2400" dirty="0" smtClean="0"/>
              <a:t>regression</a:t>
            </a:r>
            <a:r>
              <a:rPr lang="tr-TR" sz="2400" dirty="0" smtClean="0"/>
              <a:t> </a:t>
            </a:r>
            <a:r>
              <a:rPr lang="en-US" sz="2400" dirty="0" smtClean="0"/>
              <a:t>coefficient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i="1" dirty="0"/>
              <a:t> </a:t>
            </a:r>
            <a:r>
              <a:rPr lang="en-US" sz="2400" dirty="0"/>
              <a:t>captures the difference between the population means for the </a:t>
            </a:r>
            <a:r>
              <a:rPr lang="en-US" sz="2400" dirty="0" smtClean="0"/>
              <a:t>two</a:t>
            </a:r>
            <a:r>
              <a:rPr lang="tr-TR" sz="2400" dirty="0" smtClean="0"/>
              <a:t> </a:t>
            </a:r>
            <a:r>
              <a:rPr lang="en-US" sz="2400" dirty="0" smtClean="0"/>
              <a:t>groups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 response variable is not related to the binary explanatory variable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two population means are the same, and the slope of the regression line for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whole </a:t>
            </a:r>
            <a:r>
              <a:rPr lang="en-US" sz="2800" dirty="0"/>
              <a:t>population will be zero. </a:t>
            </a:r>
            <a:endParaRPr lang="tr-TR" sz="2800" dirty="0" smtClean="0"/>
          </a:p>
          <a:p>
            <a:pPr lvl="1"/>
            <a:r>
              <a:rPr lang="en-US" sz="2400" dirty="0" smtClean="0"/>
              <a:t>That </a:t>
            </a:r>
            <a:r>
              <a:rPr lang="en-US" sz="2400" dirty="0"/>
              <a:t>is, the null hypothesis stating no </a:t>
            </a:r>
            <a:r>
              <a:rPr lang="en-US" sz="2400" dirty="0" smtClean="0"/>
              <a:t>relationship</a:t>
            </a:r>
            <a:r>
              <a:rPr lang="tr-TR" sz="2400" dirty="0" smtClean="0"/>
              <a:t> </a:t>
            </a:r>
            <a:r>
              <a:rPr lang="en-US" sz="2400" dirty="0" smtClean="0"/>
              <a:t>between </a:t>
            </a:r>
            <a:r>
              <a:rPr lang="en-US" sz="2400" dirty="0"/>
              <a:t>the two variable can be written as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917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Hypothesis </a:t>
            </a:r>
            <a:r>
              <a:rPr lang="tr-TR" sz="2800" dirty="0" smtClean="0"/>
              <a:t>T</a:t>
            </a:r>
            <a:r>
              <a:rPr lang="en-US" sz="2800" dirty="0" err="1" smtClean="0"/>
              <a:t>esting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Simple Linear Regression Models</a:t>
            </a:r>
            <a:r>
              <a:rPr lang="tr-TR" sz="2800" dirty="0" smtClean="0"/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800" dirty="0"/>
                  <a:t>To assess the null hypothesis that the population regression coefficient is zero, which is interpreted as no linear relationship between the response variable and the explanatory variable, we first calculate 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tr-TR" sz="2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tr-TR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sz="2800" dirty="0"/>
                  <a:t>Then, we find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corresponding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-value</a:t>
                </a:r>
                <a:r>
                  <a:rPr lang="en-US" sz="2800" dirty="0"/>
                  <a:t> as follows</a:t>
                </a:r>
                <a:r>
                  <a:rPr lang="en-US" sz="2800" dirty="0" smtClean="0"/>
                  <a:t>:</a:t>
                </a:r>
                <a:endParaRPr lang="tr-TR" sz="2800" dirty="0" smtClean="0"/>
              </a:p>
              <a:p>
                <a:pPr lvl="1"/>
                <a:r>
                  <a:rPr lang="en-US" sz="2000" dirty="0"/>
                  <a:t>if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&lt;</a:t>
                </a:r>
                <a:r>
                  <a:rPr lang="tr-T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000" i="1" dirty="0"/>
                  <a:t>,</a:t>
                </a:r>
                <a:r>
                  <a:rPr lang="tr-TR" sz="2000" i="1" dirty="0"/>
                  <a:t>	</a:t>
                </a:r>
                <a:r>
                  <a:rPr lang="el-GR" sz="2000" i="1" dirty="0"/>
                  <a:t>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≤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000" i="1" dirty="0"/>
                  <a:t>,</a:t>
                </a:r>
              </a:p>
              <a:p>
                <a:pPr lvl="1"/>
                <a:r>
                  <a:rPr lang="en-US" sz="2000" dirty="0"/>
                  <a:t>if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tr-T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&gt;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000" i="1" dirty="0"/>
                  <a:t>,</a:t>
                </a:r>
                <a:r>
                  <a:rPr lang="tr-TR" sz="2000" i="1" dirty="0"/>
                  <a:t>	</a:t>
                </a:r>
                <a:r>
                  <a:rPr lang="el-GR" sz="2000" i="1" dirty="0"/>
                  <a:t>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≥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000" i="1" dirty="0"/>
                  <a:t>,</a:t>
                </a:r>
              </a:p>
              <a:p>
                <a:pPr lvl="1"/>
                <a:r>
                  <a:rPr lang="en-US" sz="2000" dirty="0"/>
                  <a:t>if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l-G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tr-T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≠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l-GR" sz="2000" i="1" dirty="0"/>
                  <a:t>,</a:t>
                </a:r>
                <a:r>
                  <a:rPr lang="tr-TR" sz="2000" i="1" dirty="0"/>
                  <a:t>	</a:t>
                </a:r>
                <a:r>
                  <a:rPr lang="el-G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obs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= 2×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tr-T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≥ |</a:t>
                </a:r>
                <a:r>
                  <a:rPr lang="tr-TR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000" i="1" dirty="0"/>
                  <a:t>,</a:t>
                </a:r>
              </a:p>
              <a:p>
                <a:pPr marL="341313" lvl="0" indent="0">
                  <a:buNone/>
                </a:pPr>
                <a:r>
                  <a:rPr lang="en-US" sz="2800" dirty="0"/>
                  <a:t>where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/>
                  <a:t> has 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-distribution</a:t>
                </a:r>
                <a:r>
                  <a:rPr lang="en-US" sz="2800" dirty="0"/>
                  <a:t> with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- 2 </a:t>
                </a:r>
                <a:r>
                  <a:rPr lang="en-US" sz="2800" dirty="0"/>
                  <a:t>degrees of freedom</a:t>
                </a:r>
                <a:endParaRPr lang="tr-TR" sz="2800" dirty="0" smtClean="0"/>
              </a:p>
              <a:p>
                <a:pPr lvl="0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280400" cy="5399087"/>
              </a:xfrm>
              <a:blipFill rotWithShape="0">
                <a:blip r:embed="rId2"/>
                <a:stretch>
                  <a:fillRect l="-1325" t="-1243" b="-14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260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Hypothesis </a:t>
            </a:r>
            <a:r>
              <a:rPr lang="tr-TR" sz="2800" dirty="0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</a:rPr>
              <a:t>esting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with Simple Linear Regression Models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In the blood pressure example, </a:t>
            </a:r>
            <a:endParaRPr lang="tr-TR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estimate of the regression coefficient was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6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en-US" sz="2400" dirty="0"/>
              <a:t>, </a:t>
            </a:r>
            <a:endParaRPr lang="tr-TR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standard error was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en-US" sz="2400" i="1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1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59</a:t>
            </a:r>
            <a:r>
              <a:rPr lang="en-US" sz="2400" dirty="0"/>
              <a:t>. </a:t>
            </a:r>
            <a:endParaRPr lang="tr-TR" sz="2400" dirty="0" smtClean="0"/>
          </a:p>
          <a:p>
            <a:pPr lvl="0"/>
            <a:r>
              <a:rPr lang="en-US" sz="2800" dirty="0" smtClean="0"/>
              <a:t>Therefore</a:t>
            </a:r>
            <a:r>
              <a:rPr lang="en-US" sz="2800" dirty="0"/>
              <a:t>, </a:t>
            </a:r>
            <a:endParaRPr lang="tr-TR" sz="2800" dirty="0" smtClean="0"/>
          </a:p>
          <a:p>
            <a:pPr marL="0" lvl="0" indent="0">
              <a:buNone/>
            </a:pPr>
            <a:r>
              <a:rPr lang="tr-TR" sz="2800" i="1" dirty="0" smtClean="0"/>
              <a:t>			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/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en-US" sz="2800" i="1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59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3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93</a:t>
            </a:r>
            <a:r>
              <a:rPr lang="en-US" sz="2800" i="1" dirty="0"/>
              <a:t>.</a:t>
            </a:r>
            <a:endParaRPr lang="en-US" sz="2800" dirty="0"/>
          </a:p>
          <a:p>
            <a:pPr lvl="0"/>
            <a:r>
              <a:rPr lang="en-US" sz="2800" dirty="0"/>
              <a:t>If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800" i="1" baseline="-25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β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≠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lang="en-US" sz="2800" dirty="0"/>
              <a:t>(which is the common form of the alternative hypothesis), </a:t>
            </a:r>
            <a:endParaRPr lang="tr-TR" sz="2800" dirty="0" smtClean="0"/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find the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-value</a:t>
            </a:r>
            <a:r>
              <a:rPr lang="en-US" sz="2400" dirty="0"/>
              <a:t> by calculating the upper tail probability of </a:t>
            </a:r>
            <a:r>
              <a:rPr lang="tr-TR" sz="2400" dirty="0" smtClean="0"/>
              <a:t>	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93| = 3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93 </a:t>
            </a:r>
            <a:r>
              <a:rPr lang="en-US" sz="2400" dirty="0"/>
              <a:t>from the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-distribution </a:t>
            </a:r>
            <a:r>
              <a:rPr lang="en-US" sz="2400" dirty="0"/>
              <a:t>with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25 − 2 = 23 </a:t>
            </a:r>
            <a:r>
              <a:rPr lang="en-US" sz="2400" dirty="0"/>
              <a:t>degrees of freedom and multiplying the result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/>
              <a:t>. </a:t>
            </a:r>
            <a:endParaRPr lang="tr-TR" sz="2400" dirty="0" smtClean="0"/>
          </a:p>
          <a:p>
            <a:pPr lvl="0"/>
            <a:r>
              <a:rPr lang="en-US" sz="2800" dirty="0" smtClean="0"/>
              <a:t>For </a:t>
            </a:r>
            <a:r>
              <a:rPr lang="en-US" sz="2800" dirty="0"/>
              <a:t>this example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marL="0" lvl="0" indent="0">
              <a:buNone/>
            </a:pPr>
            <a:r>
              <a:rPr lang="tr-TR" sz="2800" i="1" dirty="0" smtClean="0"/>
              <a:t>			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obs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2×0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00033 = 0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00066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Because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obs</a:t>
            </a:r>
            <a:r>
              <a:rPr lang="en-US" sz="2800" dirty="0"/>
              <a:t> for this example is quite small and below any commonly used confidence level (e.g.,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0.01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0.05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0.1</a:t>
            </a:r>
            <a:r>
              <a:rPr lang="en-US" sz="2800" dirty="0"/>
              <a:t>), we can reject the null hypothesis and conclude that blood pressure is related to sodium chloride diet level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09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641208" cy="4978400"/>
              </a:xfrm>
            </p:spPr>
            <p:txBody>
              <a:bodyPr/>
              <a:lstStyle/>
              <a:p>
                <a:r>
                  <a:rPr lang="en-US" sz="2000" dirty="0"/>
                  <a:t>Data from a sample of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10</a:t>
                </a:r>
                <a:r>
                  <a:rPr lang="en-US" sz="2000" dirty="0"/>
                  <a:t> pharmacies are used to examine the relation </a:t>
                </a:r>
                <a:r>
                  <a:rPr lang="en-US" sz="2000" dirty="0" smtClean="0"/>
                  <a:t>between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prescription </a:t>
                </a:r>
                <a:r>
                  <a:rPr lang="en-US" sz="2000" dirty="0"/>
                  <a:t>sales volume and percentage of prescription ingredients </a:t>
                </a:r>
                <a:r>
                  <a:rPr lang="en-US" sz="2000" dirty="0" smtClean="0"/>
                  <a:t>purchased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directly </a:t>
                </a:r>
                <a:r>
                  <a:rPr lang="en-US" sz="2000" dirty="0"/>
                  <a:t>from the supplier. </a:t>
                </a:r>
                <a:endParaRPr lang="tr-TR" sz="2000" dirty="0" smtClean="0"/>
              </a:p>
              <a:p>
                <a:r>
                  <a:rPr lang="en-US" sz="2000" dirty="0" smtClean="0"/>
                  <a:t>The </a:t>
                </a:r>
                <a:r>
                  <a:rPr lang="en-US" sz="2000" dirty="0"/>
                  <a:t>sample data are shown in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following</a:t>
                </a:r>
                <a:r>
                  <a:rPr lang="tr-TR" sz="2000" dirty="0"/>
                  <a:t> t</a:t>
                </a:r>
                <a:r>
                  <a:rPr lang="en-US" sz="2000" dirty="0" smtClean="0"/>
                  <a:t>able</a:t>
                </a:r>
                <a:endParaRPr lang="tr-TR" sz="2000" dirty="0" smtClean="0"/>
              </a:p>
              <a:p>
                <a:pPr marL="4967288" indent="-231775">
                  <a:buNone/>
                </a:pPr>
                <a:r>
                  <a:rPr lang="en-US" sz="2000" dirty="0" smtClean="0"/>
                  <a:t>a</a:t>
                </a:r>
                <a:r>
                  <a:rPr lang="en-US" sz="2000" dirty="0"/>
                  <a:t>. Find the least-squares estimates for the regression </a:t>
                </a:r>
                <a:r>
                  <a:rPr lang="en-US" sz="2000" dirty="0" smtClean="0"/>
                  <a:t>line</a:t>
                </a:r>
                <a:r>
                  <a:rPr lang="tr-TR" sz="2000" dirty="0" smtClean="0"/>
                  <a:t>		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967288" indent="-231775">
                  <a:buNone/>
                </a:pPr>
                <a:r>
                  <a:rPr lang="en-US" sz="2000" dirty="0"/>
                  <a:t>b. Predict sales volume for a pharmacy that purchases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15% </a:t>
                </a:r>
                <a:r>
                  <a:rPr lang="en-US" sz="2000" dirty="0"/>
                  <a:t>of its</a:t>
                </a:r>
                <a:r>
                  <a:rPr lang="tr-TR" sz="2000" dirty="0"/>
                  <a:t> </a:t>
                </a:r>
                <a:r>
                  <a:rPr lang="en-US" sz="2000" dirty="0"/>
                  <a:t>prescription ingredients directly from the supplier.</a:t>
                </a:r>
              </a:p>
              <a:p>
                <a:pPr marL="4967288" indent="-231775">
                  <a:buNone/>
                </a:pPr>
                <a:r>
                  <a:rPr lang="en-US" sz="2000" dirty="0"/>
                  <a:t>c. Plot the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) </a:t>
                </a:r>
                <a:r>
                  <a:rPr lang="en-US" sz="2000" dirty="0"/>
                  <a:t>data and the prediction </a:t>
                </a:r>
                <a:r>
                  <a:rPr lang="en-US" sz="2000" dirty="0" smtClean="0"/>
                  <a:t>equation</a:t>
                </a:r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967288" indent="-231775">
                  <a:buNone/>
                </a:pPr>
                <a:r>
                  <a:rPr lang="en-US" sz="2000" dirty="0"/>
                  <a:t>d. Interpret the value of </a:t>
                </a:r>
                <a:r>
                  <a:rPr lang="el-G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in the context of the problem.</a:t>
                </a:r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641208" cy="4978400"/>
              </a:xfrm>
              <a:blipFill rotWithShape="0">
                <a:blip r:embed="rId2"/>
                <a:stretch>
                  <a:fillRect l="-635" t="-73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5" y="2564904"/>
            <a:ext cx="4719987" cy="35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a. L</a:t>
            </a:r>
            <a:r>
              <a:rPr lang="en-US" dirty="0" smtClean="0"/>
              <a:t>east-squares </a:t>
            </a:r>
            <a:r>
              <a:rPr lang="en-US" dirty="0"/>
              <a:t>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8" y="1694362"/>
            <a:ext cx="8101303" cy="3901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1" y="5727762"/>
            <a:ext cx="3046139" cy="43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741403"/>
            <a:ext cx="3862068" cy="4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Substituting into the formulas for</a:t>
                </a:r>
                <a:r>
                  <a:rPr lang="tr-TR" dirty="0" smtClean="0"/>
                  <a:t>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b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6714.6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3407.6</m:t>
                          </m:r>
                        </m:den>
                      </m:f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=1.97</m:t>
                      </m:r>
                    </m:oMath>
                  </m:oMathPara>
                </a14:m>
                <a:endParaRPr lang="tr-TR" b="0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71.3−1.97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×33.8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b. </a:t>
                </a:r>
                <a:r>
                  <a:rPr lang="en-US" dirty="0"/>
                  <a:t>When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15%</a:t>
                </a:r>
                <a:r>
                  <a:rPr lang="en-US" dirty="0"/>
                  <a:t>, the predicted sales volume is </a:t>
                </a: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4.7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1.9</m:t>
                    </m:r>
                    <m:r>
                      <a:rPr lang="tr-TR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tr-TR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×15=34.25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(</a:t>
                </a:r>
                <a:r>
                  <a:rPr lang="en-US" dirty="0"/>
                  <a:t>that is,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$34,250</a:t>
                </a:r>
                <a:r>
                  <a:rPr lang="en-US" dirty="0" smtClean="0"/>
                  <a:t>).</a:t>
                </a:r>
                <a:endParaRPr lang="tr-TR" dirty="0" smtClean="0"/>
              </a:p>
              <a:p>
                <a:pPr marL="463550" indent="-463550">
                  <a:buNone/>
                </a:pPr>
                <a:r>
                  <a:rPr lang="tr-TR" dirty="0" smtClean="0"/>
                  <a:t>c.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x, y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 </a:t>
                </a:r>
                <a:r>
                  <a:rPr lang="en-US" dirty="0"/>
                  <a:t>data and prediction line are plotted in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next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slide</a:t>
                </a:r>
                <a:r>
                  <a:rPr lang="tr-TR" dirty="0" smtClean="0"/>
                  <a:t>: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  <a:blipFill rotWithShape="0">
                <a:blip r:embed="rId2"/>
                <a:stretch>
                  <a:fillRect l="-1881" t="-1469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515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84794" cy="5384444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basic idea of regression analysis is to obtain a model for the </a:t>
            </a:r>
            <a:r>
              <a:rPr lang="en-US" sz="2800" dirty="0" smtClean="0"/>
              <a:t>functional</a:t>
            </a:r>
            <a:r>
              <a:rPr lang="tr-TR" sz="2800" dirty="0" smtClean="0"/>
              <a:t> </a:t>
            </a:r>
            <a:r>
              <a:rPr lang="en-US" sz="2800" dirty="0" smtClean="0"/>
              <a:t>relationship </a:t>
            </a:r>
            <a:r>
              <a:rPr lang="en-US" sz="2800" dirty="0"/>
              <a:t>between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response variable </a:t>
            </a:r>
            <a:r>
              <a:rPr lang="en-US" sz="2800" dirty="0"/>
              <a:t>(often referred to as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dependent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variable</a:t>
            </a:r>
            <a:r>
              <a:rPr lang="en-US" sz="2800" dirty="0"/>
              <a:t>) and one or more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explanatory variables </a:t>
            </a:r>
            <a:r>
              <a:rPr lang="en-US" sz="2800" dirty="0"/>
              <a:t>(often referred to as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independent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en-US" sz="2800" dirty="0"/>
              <a:t>). </a:t>
            </a:r>
            <a:endParaRPr lang="tr-TR" sz="2800" dirty="0" smtClean="0"/>
          </a:p>
          <a:p>
            <a:pPr lvl="0"/>
            <a:r>
              <a:rPr lang="en-US" sz="2800" b="1" dirty="0" smtClean="0"/>
              <a:t>Regression </a:t>
            </a:r>
            <a:r>
              <a:rPr lang="en-US" sz="2800" b="1" dirty="0"/>
              <a:t>models have a number of </a:t>
            </a:r>
            <a:r>
              <a:rPr lang="en-US" sz="2800" b="1" dirty="0" smtClean="0"/>
              <a:t>uses</a:t>
            </a:r>
            <a:r>
              <a:rPr lang="tr-TR" sz="2800" dirty="0" smtClean="0"/>
              <a:t>:</a:t>
            </a:r>
            <a:endParaRPr lang="en-US" sz="2800" dirty="0"/>
          </a:p>
          <a:p>
            <a:pPr lvl="1"/>
            <a:r>
              <a:rPr lang="en-US" sz="2400" dirty="0" smtClean="0"/>
              <a:t>The model provides a description of the major features of the data</a:t>
            </a:r>
            <a:r>
              <a:rPr lang="tr-TR" sz="2400" dirty="0" smtClean="0"/>
              <a:t> </a:t>
            </a:r>
            <a:r>
              <a:rPr lang="en-US" sz="2400" dirty="0" smtClean="0"/>
              <a:t>set. </a:t>
            </a:r>
            <a:endParaRPr lang="tr-TR" sz="2400" dirty="0" smtClean="0"/>
          </a:p>
          <a:p>
            <a:pPr lvl="2"/>
            <a:r>
              <a:rPr lang="en-US" sz="2000" dirty="0" smtClean="0"/>
              <a:t>In some cases, a subset of the explanatory variables will not</a:t>
            </a:r>
            <a:r>
              <a:rPr lang="tr-TR" sz="2000" dirty="0" smtClean="0"/>
              <a:t> </a:t>
            </a:r>
            <a:r>
              <a:rPr lang="en-US" sz="2000" dirty="0"/>
              <a:t>affect the response variable, and, hence, the researcher will not </a:t>
            </a:r>
            <a:r>
              <a:rPr lang="en-US" sz="2000" dirty="0" smtClean="0"/>
              <a:t>have</a:t>
            </a:r>
            <a:r>
              <a:rPr lang="tr-TR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measure or control any of these variables in future studies. </a:t>
            </a:r>
            <a:endParaRPr lang="tr-TR" sz="2000" dirty="0" smtClean="0"/>
          </a:p>
          <a:p>
            <a:pPr lvl="3"/>
            <a:r>
              <a:rPr lang="en-US" sz="1600" dirty="0" smtClean="0"/>
              <a:t>This</a:t>
            </a:r>
            <a:r>
              <a:rPr lang="tr-TR" sz="1600" dirty="0" smtClean="0"/>
              <a:t> </a:t>
            </a:r>
            <a:r>
              <a:rPr lang="en-US" sz="1600" dirty="0" smtClean="0"/>
              <a:t>may </a:t>
            </a:r>
            <a:r>
              <a:rPr lang="en-US" sz="1600" dirty="0"/>
              <a:t>result in significant savings in future studies or experiments.</a:t>
            </a:r>
            <a:endParaRPr lang="en-US" sz="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5580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/>
          <a:lstStyle/>
          <a:p>
            <a:pPr marL="5308600" indent="-396875">
              <a:buNone/>
            </a:pPr>
            <a:r>
              <a:rPr lang="tr-TR" dirty="0" smtClean="0"/>
              <a:t>d. </a:t>
            </a:r>
            <a:r>
              <a:rPr lang="en-US" dirty="0" smtClean="0"/>
              <a:t>From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= 1.97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we conclude that if a pharmacy would increase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en-US" dirty="0"/>
              <a:t> the percentage of ingredients </a:t>
            </a:r>
            <a:endParaRPr lang="tr-TR" dirty="0" smtClean="0"/>
          </a:p>
          <a:p>
            <a:pPr marL="463550" indent="0">
              <a:buNone/>
            </a:pPr>
            <a:r>
              <a:rPr lang="en-US" dirty="0" smtClean="0"/>
              <a:t>purchased </a:t>
            </a:r>
            <a:r>
              <a:rPr lang="en-US" dirty="0"/>
              <a:t>directly, then the </a:t>
            </a:r>
            <a:r>
              <a:rPr lang="en-US" dirty="0" smtClean="0"/>
              <a:t>estimated</a:t>
            </a:r>
            <a:r>
              <a:rPr lang="tr-TR" dirty="0" smtClean="0"/>
              <a:t> </a:t>
            </a:r>
            <a:r>
              <a:rPr lang="en-US" dirty="0" smtClean="0"/>
              <a:t>increase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average sales volume would be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$1,970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5538"/>
            <a:ext cx="4824536" cy="32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Goodnes of Fit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Recall that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RSS</a:t>
            </a:r>
            <a:r>
              <a:rPr lang="en-US" dirty="0"/>
              <a:t> quantifies the discrepancy between</a:t>
            </a:r>
            <a:r>
              <a:rPr lang="tr-TR" dirty="0"/>
              <a:t> </a:t>
            </a:r>
            <a:r>
              <a:rPr lang="en-US" dirty="0"/>
              <a:t>the observed data and the regression line used to represent the data: </a:t>
            </a:r>
            <a:endParaRPr lang="tr-TR" dirty="0"/>
          </a:p>
          <a:p>
            <a:pPr lvl="1"/>
            <a:r>
              <a:rPr lang="en-US" dirty="0"/>
              <a:t>the higher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RSS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/>
              <a:t>the higher discrepancy. </a:t>
            </a:r>
            <a:endParaRPr lang="tr-TR" dirty="0"/>
          </a:p>
          <a:p>
            <a:pPr lvl="1"/>
            <a:r>
              <a:rPr lang="en-US" dirty="0" smtClean="0"/>
              <a:t>can </a:t>
            </a:r>
            <a:r>
              <a:rPr lang="tr-TR" dirty="0" smtClean="0"/>
              <a:t>be </a:t>
            </a:r>
            <a:r>
              <a:rPr lang="en-US" dirty="0" smtClean="0"/>
              <a:t>interpret</a:t>
            </a:r>
            <a:r>
              <a:rPr lang="tr-TR" dirty="0" smtClean="0"/>
              <a:t>ed</a:t>
            </a:r>
            <a:r>
              <a:rPr lang="en-US" dirty="0" smtClean="0"/>
              <a:t> as </a:t>
            </a:r>
            <a:r>
              <a:rPr lang="en-US" dirty="0"/>
              <a:t>the </a:t>
            </a:r>
            <a:endParaRPr lang="tr-TR" dirty="0" smtClean="0"/>
          </a:p>
          <a:p>
            <a:pPr lvl="2"/>
            <a:r>
              <a:rPr lang="en-US" dirty="0" smtClean="0"/>
              <a:t>unexplained </a:t>
            </a:r>
            <a:r>
              <a:rPr lang="en-US" dirty="0"/>
              <a:t>variation</a:t>
            </a:r>
            <a:r>
              <a:rPr lang="tr-TR" dirty="0"/>
              <a:t> </a:t>
            </a:r>
            <a:r>
              <a:rPr lang="en-US" dirty="0"/>
              <a:t>in the response variable using the regression </a:t>
            </a:r>
            <a:r>
              <a:rPr lang="en-US" dirty="0" smtClean="0"/>
              <a:t>model</a:t>
            </a:r>
            <a:endParaRPr lang="tr-TR" dirty="0" smtClean="0"/>
          </a:p>
          <a:p>
            <a:pPr lvl="2"/>
            <a:r>
              <a:rPr lang="en-US" dirty="0"/>
              <a:t>lack of fit of the linear </a:t>
            </a:r>
            <a:r>
              <a:rPr lang="en-US" dirty="0" smtClean="0"/>
              <a:t>regression</a:t>
            </a:r>
            <a:r>
              <a:rPr lang="tr-TR" dirty="0" smtClean="0"/>
              <a:t> </a:t>
            </a:r>
            <a:r>
              <a:rPr lang="en-US" dirty="0" smtClean="0"/>
              <a:t>model</a:t>
            </a:r>
            <a:endParaRPr lang="tr-TR" dirty="0" smtClean="0"/>
          </a:p>
          <a:p>
            <a:r>
              <a:rPr lang="tr-TR" dirty="0" smtClean="0"/>
              <a:t>In contrast,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is a measure of goodness of fit</a:t>
            </a:r>
            <a:endParaRPr lang="tr-TR" baseline="30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measures </a:t>
            </a:r>
            <a:r>
              <a:rPr lang="en-US" dirty="0"/>
              <a:t>how </a:t>
            </a:r>
            <a:r>
              <a:rPr lang="en-US" dirty="0" smtClean="0"/>
              <a:t>well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regression model represents the observed data and explains the variation in the response </a:t>
            </a:r>
            <a:r>
              <a:rPr lang="en-US" dirty="0" smtClean="0"/>
              <a:t>variable.</a:t>
            </a:r>
            <a:endParaRPr lang="tr-TR" dirty="0" smtClean="0"/>
          </a:p>
          <a:p>
            <a:pPr lvl="2"/>
            <a:r>
              <a:rPr lang="en-US" dirty="0" smtClean="0"/>
              <a:t>value </a:t>
            </a:r>
            <a:r>
              <a:rPr lang="en-US" dirty="0"/>
              <a:t>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is between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tr-TR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better the model fits the data, the higher </a:t>
            </a:r>
            <a:r>
              <a:rPr lang="en-US" dirty="0" smtClean="0"/>
              <a:t>its</a:t>
            </a:r>
            <a:r>
              <a:rPr lang="tr-TR" dirty="0" smtClean="0"/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 smtClean="0"/>
              <a:t>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  <p:sp>
        <p:nvSpPr>
          <p:cNvPr id="5" name="TextBox 4"/>
          <p:cNvSpPr txBox="1"/>
          <p:nvPr/>
        </p:nvSpPr>
        <p:spPr>
          <a:xfrm>
            <a:off x="7668344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14.12.20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Goodnes of Fit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total variation in the response variable before we fit the regression line is</a:t>
                </a:r>
                <a:r>
                  <a:rPr lang="tr-TR" dirty="0" smtClean="0"/>
                  <a:t> </a:t>
                </a:r>
                <a:r>
                  <a:rPr lang="en-US" dirty="0" smtClean="0"/>
                  <a:t>called </a:t>
                </a: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otal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um of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quares 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TSS</a:t>
                </a:r>
                <a:r>
                  <a:rPr lang="en-US" dirty="0"/>
                  <a:t>) and is calculated </a:t>
                </a:r>
                <a:r>
                  <a:rPr lang="en-US" dirty="0" smtClean="0"/>
                  <a:t>as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 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400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is </a:t>
                </a:r>
                <a:r>
                  <a:rPr lang="tr-TR" sz="2400" dirty="0" smtClean="0"/>
                  <a:t>the value </a:t>
                </a:r>
                <a:r>
                  <a:rPr lang="en-US" sz="2400" dirty="0" smtClean="0"/>
                  <a:t>of </a:t>
                </a:r>
                <a:r>
                  <a:rPr lang="en-US" sz="24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th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observation, </a:t>
                </a:r>
                <a:endParaRPr lang="tr-TR" sz="2400" dirty="0" smtClean="0"/>
              </a:p>
              <a:p>
                <a:pPr lvl="1"/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400" dirty="0" smtClean="0"/>
                  <a:t> is the </a:t>
                </a:r>
                <a:r>
                  <a:rPr lang="tr-TR" sz="2400" dirty="0"/>
                  <a:t>sample mean</a:t>
                </a:r>
              </a:p>
              <a:p>
                <a:pPr lvl="1"/>
                <a:r>
                  <a:rPr lang="en-US" sz="2400" dirty="0"/>
                  <a:t>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is the sample size.</a:t>
                </a:r>
              </a:p>
              <a:p>
                <a:r>
                  <a:rPr lang="en-US" dirty="0"/>
                  <a:t>The fraction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RSS/TSS</a:t>
                </a:r>
                <a:r>
                  <a:rPr lang="en-US" dirty="0"/>
                  <a:t> can be interpreted as the percent of total variation that </a:t>
                </a:r>
                <a:r>
                  <a:rPr lang="en-US" dirty="0" smtClean="0"/>
                  <a:t>was</a:t>
                </a:r>
                <a:r>
                  <a:rPr lang="tr-TR" dirty="0" smtClean="0"/>
                  <a:t> </a:t>
                </a:r>
                <a:r>
                  <a:rPr lang="en-US" dirty="0" smtClean="0"/>
                  <a:t>not </a:t>
                </a:r>
                <a:r>
                  <a:rPr lang="en-US" dirty="0"/>
                  <a:t>explained by the regression model.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79" t="-2486" r="-21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99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Goodnes of Fit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contrast,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1−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RSS/TSS </a:t>
                </a:r>
                <a:r>
                  <a:rPr lang="en-US" dirty="0"/>
                  <a:t>is fraction of total variation explained by the model.</a:t>
                </a:r>
              </a:p>
              <a:p>
                <a:r>
                  <a:rPr lang="en-US" dirty="0"/>
                  <a:t>This fraction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, which measures the goodness of fit for the </a:t>
                </a:r>
                <a:r>
                  <a:rPr lang="en-US" dirty="0" smtClean="0"/>
                  <a:t>regression</a:t>
                </a:r>
                <a:r>
                  <a:rPr lang="tr-TR" dirty="0" smtClean="0"/>
                  <a:t> model,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r>
                  <a:rPr lang="en-US" dirty="0"/>
                  <a:t>For simple linear regression models with one numerical explanatory variable</a:t>
                </a:r>
                <a:r>
                  <a:rPr lang="en-US" dirty="0" smtClean="0"/>
                  <a:t>,</a:t>
                </a:r>
                <a:r>
                  <a:rPr lang="tr-TR" dirty="0" smtClean="0"/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is equal to the square of the correlation coefficient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.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79" t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885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Goodnes of Fit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 fontScale="85000" lnSpcReduction="20000"/>
          </a:bodyPr>
          <a:lstStyle/>
          <a:p>
            <a:r>
              <a:rPr lang="tr-TR" i="1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provided by R-Commander </a:t>
            </a:r>
            <a:r>
              <a:rPr lang="tr-TR" dirty="0" smtClean="0"/>
              <a:t>(</a:t>
            </a:r>
            <a:r>
              <a:rPr lang="en-US" dirty="0" smtClean="0"/>
              <a:t>highlighted</a:t>
            </a:r>
            <a:r>
              <a:rPr lang="tr-TR" dirty="0" smtClean="0"/>
              <a:t>)</a:t>
            </a:r>
            <a:r>
              <a:rPr lang="en-US" dirty="0" smtClean="0"/>
              <a:t> for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linear regression model with blood pressure as the response variable and </a:t>
            </a:r>
            <a:r>
              <a:rPr lang="en-US" dirty="0" smtClean="0"/>
              <a:t>daily</a:t>
            </a:r>
            <a:r>
              <a:rPr lang="tr-TR" dirty="0" smtClean="0"/>
              <a:t> </a:t>
            </a:r>
            <a:r>
              <a:rPr lang="en-US" dirty="0" smtClean="0"/>
              <a:t>sodium </a:t>
            </a:r>
            <a:r>
              <a:rPr lang="en-US" dirty="0"/>
              <a:t>chloride intake as the explanatory variable.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en-US" dirty="0"/>
              <a:t>For this model,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en-US" dirty="0"/>
              <a:t> of the total variation in blood pressure can be explained by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daily </a:t>
            </a:r>
            <a:r>
              <a:rPr lang="en-US" dirty="0"/>
              <a:t>amount of sodium chloride a person consumes. 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en-US" dirty="0"/>
              <a:t>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total </a:t>
            </a:r>
            <a:r>
              <a:rPr lang="en-US" dirty="0"/>
              <a:t>variation cannot be explained by this model and is regarded as random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sample correlation coefficient </a:t>
            </a:r>
            <a:r>
              <a:rPr lang="en-US" dirty="0" smtClean="0"/>
              <a:t>between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 and daily sodium chloride intake is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84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(0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84)</a:t>
            </a:r>
            <a:r>
              <a:rPr lang="tr-TR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tr-TR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tr-TR" i="1" dirty="0"/>
              <a:t>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36912"/>
            <a:ext cx="6552728" cy="10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Model Assumptions 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inference using linear regression models is based on several </a:t>
            </a:r>
            <a:r>
              <a:rPr lang="en-US" dirty="0" smtClean="0"/>
              <a:t>assumptions</a:t>
            </a:r>
            <a:r>
              <a:rPr lang="tr-TR" dirty="0" smtClean="0"/>
              <a:t>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Linearity</a:t>
            </a:r>
          </a:p>
          <a:p>
            <a:pPr lvl="1"/>
            <a:r>
              <a:rPr lang="en-US" dirty="0" smtClean="0"/>
              <a:t>Independence</a:t>
            </a:r>
            <a:endParaRPr lang="tr-TR" dirty="0" smtClean="0"/>
          </a:p>
          <a:p>
            <a:pPr lvl="1"/>
            <a:r>
              <a:rPr lang="en-US" dirty="0"/>
              <a:t>Constant Variance and </a:t>
            </a:r>
            <a:r>
              <a:rPr lang="en-US" dirty="0" smtClean="0"/>
              <a:t>Normality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Violating these assumptions could lead to wrong conclusions.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605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Model Assumptions </a:t>
            </a:r>
            <a:r>
              <a:rPr lang="tr-TR" dirty="0" smtClean="0"/>
              <a:t>- Linearity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relationship</a:t>
            </a:r>
            <a:r>
              <a:rPr lang="tr-TR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the explanatory variable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/>
              <a:t> and the response variable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dirty="0"/>
              <a:t>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linear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951288"/>
            <a:r>
              <a:rPr lang="en-US" dirty="0" smtClean="0"/>
              <a:t>appropriateness</a:t>
            </a:r>
            <a:r>
              <a:rPr lang="tr-TR" dirty="0" smtClean="0"/>
              <a:t> </a:t>
            </a:r>
            <a:r>
              <a:rPr lang="en-US" dirty="0"/>
              <a:t>of this </a:t>
            </a:r>
            <a:r>
              <a:rPr lang="en-US" dirty="0" smtClean="0"/>
              <a:t>assumption</a:t>
            </a:r>
            <a:r>
              <a:rPr lang="tr-TR" dirty="0" smtClean="0"/>
              <a:t> </a:t>
            </a:r>
            <a:r>
              <a:rPr lang="en-US" dirty="0" smtClean="0"/>
              <a:t>can </a:t>
            </a:r>
            <a:r>
              <a:rPr lang="tr-TR" dirty="0" smtClean="0"/>
              <a:t>be </a:t>
            </a:r>
            <a:r>
              <a:rPr lang="en-US" dirty="0" smtClean="0"/>
              <a:t>visually evaluate</a:t>
            </a:r>
            <a:r>
              <a:rPr lang="tr-TR" dirty="0" smtClean="0"/>
              <a:t>d</a:t>
            </a:r>
            <a:r>
              <a:rPr lang="en-US" dirty="0" smtClean="0"/>
              <a:t> using </a:t>
            </a:r>
            <a:r>
              <a:rPr lang="en-US" dirty="0"/>
              <a:t>the </a:t>
            </a:r>
            <a:r>
              <a:rPr lang="en-US" dirty="0" smtClean="0"/>
              <a:t>scatterplot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/>
              <a:t>When </a:t>
            </a:r>
            <a:r>
              <a:rPr lang="tr-TR" dirty="0" smtClean="0"/>
              <a:t>this </a:t>
            </a:r>
            <a:r>
              <a:rPr lang="en-US" dirty="0" smtClean="0"/>
              <a:t>assumption </a:t>
            </a:r>
            <a:r>
              <a:rPr lang="en-US" dirty="0"/>
              <a:t>does not hold, we might still be able to use </a:t>
            </a:r>
            <a:r>
              <a:rPr lang="en-US" dirty="0" smtClean="0"/>
              <a:t>linear</a:t>
            </a:r>
            <a:r>
              <a:rPr lang="tr-TR" dirty="0" smtClean="0"/>
              <a:t> </a:t>
            </a:r>
            <a:r>
              <a:rPr lang="en-US" dirty="0" smtClean="0"/>
              <a:t>regression </a:t>
            </a:r>
            <a:r>
              <a:rPr lang="en-US" dirty="0"/>
              <a:t>models after transforming the original variables. </a:t>
            </a:r>
            <a:endParaRPr lang="tr-TR" dirty="0" smtClean="0"/>
          </a:p>
          <a:p>
            <a:pPr lvl="1"/>
            <a:r>
              <a:rPr lang="en-US" dirty="0" smtClean="0"/>
              <a:t>logarithm </a:t>
            </a:r>
            <a:r>
              <a:rPr lang="en-US" dirty="0"/>
              <a:t>(usually for the response variable), </a:t>
            </a:r>
            <a:endParaRPr lang="tr-TR" dirty="0" smtClean="0"/>
          </a:p>
          <a:p>
            <a:pPr lvl="1"/>
            <a:r>
              <a:rPr lang="en-US" dirty="0" smtClean="0"/>
              <a:t>square </a:t>
            </a:r>
            <a:r>
              <a:rPr lang="en-US" dirty="0"/>
              <a:t>root, and square (</a:t>
            </a:r>
            <a:r>
              <a:rPr lang="en-US" dirty="0" smtClean="0"/>
              <a:t>usually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predictors).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2359960" cy="21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Model Assumptions -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reasonable assumption if </a:t>
            </a:r>
            <a:endParaRPr lang="tr-TR" dirty="0" smtClean="0"/>
          </a:p>
          <a:p>
            <a:pPr lvl="1"/>
            <a:r>
              <a:rPr lang="en-US" dirty="0" smtClean="0"/>
              <a:t>simple </a:t>
            </a:r>
            <a:r>
              <a:rPr lang="en-US" dirty="0"/>
              <a:t>random sampling </a:t>
            </a:r>
            <a:r>
              <a:rPr lang="tr-TR" dirty="0" smtClean="0"/>
              <a:t>is used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select </a:t>
            </a:r>
            <a:r>
              <a:rPr lang="en-US" dirty="0"/>
              <a:t>individuals that are not related to each other </a:t>
            </a:r>
            <a:endParaRPr lang="tr-TR" dirty="0" smtClean="0"/>
          </a:p>
          <a:p>
            <a:pPr lvl="1"/>
            <a:r>
              <a:rPr lang="tr-TR" dirty="0" smtClean="0"/>
              <a:t>m</a:t>
            </a:r>
            <a:r>
              <a:rPr lang="en-US" dirty="0" err="1" smtClean="0"/>
              <a:t>ultiple</a:t>
            </a:r>
            <a:r>
              <a:rPr lang="tr-TR" dirty="0" smtClean="0"/>
              <a:t> </a:t>
            </a:r>
            <a:r>
              <a:rPr lang="en-US" dirty="0" smtClean="0"/>
              <a:t>observations </a:t>
            </a:r>
            <a:r>
              <a:rPr lang="tr-TR" dirty="0" smtClean="0"/>
              <a:t>are not obtained </a:t>
            </a:r>
            <a:r>
              <a:rPr lang="en-US" dirty="0" smtClean="0"/>
              <a:t>from </a:t>
            </a:r>
            <a:r>
              <a:rPr lang="en-US" dirty="0"/>
              <a:t>the same individual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However, we sometimes sample </a:t>
            </a:r>
            <a:endParaRPr lang="tr-TR" dirty="0" smtClean="0"/>
          </a:p>
          <a:p>
            <a:pPr lvl="1"/>
            <a:r>
              <a:rPr lang="tr-TR" dirty="0" smtClean="0"/>
              <a:t>r</a:t>
            </a:r>
            <a:r>
              <a:rPr lang="en-US" dirty="0" smtClean="0"/>
              <a:t>elated</a:t>
            </a:r>
            <a:r>
              <a:rPr lang="tr-TR" dirty="0" smtClean="0"/>
              <a:t> </a:t>
            </a:r>
            <a:r>
              <a:rPr lang="en-US" dirty="0" smtClean="0"/>
              <a:t>subjects in groups</a:t>
            </a:r>
            <a:endParaRPr lang="tr-TR" dirty="0" smtClean="0"/>
          </a:p>
          <a:p>
            <a:pPr lvl="1"/>
            <a:r>
              <a:rPr lang="en-US" dirty="0" smtClean="0"/>
              <a:t>unrelated </a:t>
            </a:r>
            <a:r>
              <a:rPr lang="en-US" dirty="0"/>
              <a:t>subjects, </a:t>
            </a:r>
            <a:r>
              <a:rPr lang="en-US" dirty="0" smtClean="0"/>
              <a:t>but</a:t>
            </a:r>
            <a:r>
              <a:rPr lang="tr-TR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multiple measurements </a:t>
            </a:r>
            <a:r>
              <a:rPr lang="en-US" dirty="0" smtClean="0"/>
              <a:t>of </a:t>
            </a:r>
            <a:r>
              <a:rPr lang="en-US" dirty="0"/>
              <a:t>the response </a:t>
            </a:r>
            <a:r>
              <a:rPr lang="en-US" dirty="0" smtClean="0"/>
              <a:t>variable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each subject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For such data, </a:t>
            </a:r>
            <a:r>
              <a:rPr lang="en-US" dirty="0" smtClean="0"/>
              <a:t>regression models</a:t>
            </a:r>
            <a:r>
              <a:rPr lang="tr-TR" dirty="0" smtClean="0"/>
              <a:t> </a:t>
            </a:r>
            <a:r>
              <a:rPr lang="en-US" dirty="0" err="1" smtClean="0"/>
              <a:t>tak</a:t>
            </a:r>
            <a:r>
              <a:rPr lang="tr-TR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the dependencies among observations into </a:t>
            </a:r>
            <a:r>
              <a:rPr lang="en-US" dirty="0" smtClean="0"/>
              <a:t>account</a:t>
            </a:r>
            <a:r>
              <a:rPr lang="tr-TR" dirty="0" smtClean="0"/>
              <a:t> should be used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multiple </a:t>
            </a:r>
            <a:r>
              <a:rPr lang="en-US" dirty="0" smtClean="0"/>
              <a:t>observations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obtained over time, </a:t>
            </a:r>
            <a:r>
              <a:rPr lang="en-US" dirty="0" smtClean="0"/>
              <a:t>a </a:t>
            </a:r>
            <a:r>
              <a:rPr lang="en-US" dirty="0"/>
              <a:t>class of statistical models </a:t>
            </a:r>
            <a:r>
              <a:rPr lang="en-US" dirty="0" smtClean="0"/>
              <a:t>called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longitudinal models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is used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864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Model Assumptions - Constant Variance and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linear regression models also </a:t>
            </a:r>
            <a:r>
              <a:rPr lang="en-US" dirty="0" smtClean="0"/>
              <a:t>involves</a:t>
            </a:r>
            <a:r>
              <a:rPr lang="tr-TR" dirty="0" smtClean="0"/>
              <a:t> </a:t>
            </a:r>
            <a:r>
              <a:rPr lang="en-US" dirty="0" smtClean="0"/>
              <a:t>some </a:t>
            </a:r>
            <a:r>
              <a:rPr lang="en-US" dirty="0"/>
              <a:t>assumptions regarding the probability distribution of the response variable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which </a:t>
            </a:r>
            <a:r>
              <a:rPr lang="en-US" dirty="0"/>
              <a:t>is the main random variable in regression analysis.</a:t>
            </a:r>
            <a:endParaRPr lang="tr-TR" dirty="0" smtClean="0"/>
          </a:p>
          <a:p>
            <a:r>
              <a:rPr lang="tr-TR" dirty="0" smtClean="0"/>
              <a:t>It is </a:t>
            </a:r>
            <a:r>
              <a:rPr lang="en-US" dirty="0" smtClean="0"/>
              <a:t>expect</a:t>
            </a:r>
            <a:r>
              <a:rPr lang="tr-TR" dirty="0" smtClean="0"/>
              <a:t>ed</a:t>
            </a:r>
            <a:r>
              <a:rPr lang="en-US" dirty="0" smtClean="0"/>
              <a:t> </a:t>
            </a:r>
            <a:r>
              <a:rPr lang="en-US" dirty="0"/>
              <a:t>that the variation of the actual values 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response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variable </a:t>
            </a:r>
            <a:r>
              <a:rPr lang="en-US" dirty="0"/>
              <a:t>around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regression line </a:t>
            </a:r>
            <a:r>
              <a:rPr lang="en-US" dirty="0"/>
              <a:t>remains the same regardless of the value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explanatory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variable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variance assumption</a:t>
            </a:r>
            <a:r>
              <a:rPr lang="en-US" dirty="0"/>
              <a:t>, which is </a:t>
            </a:r>
            <a:r>
              <a:rPr lang="en-US" dirty="0" smtClean="0"/>
              <a:t>also</a:t>
            </a:r>
            <a:r>
              <a:rPr lang="tr-TR" dirty="0" smtClean="0"/>
              <a:t> </a:t>
            </a:r>
            <a:r>
              <a:rPr lang="en-US" dirty="0" smtClean="0"/>
              <a:t>known </a:t>
            </a:r>
            <a:r>
              <a:rPr lang="en-US" dirty="0"/>
              <a:t>as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homoscedasticity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assumption</a:t>
            </a:r>
            <a:r>
              <a:rPr lang="en-US" dirty="0"/>
              <a:t>. </a:t>
            </a:r>
            <a:endParaRPr lang="tr-TR" dirty="0" smtClean="0"/>
          </a:p>
          <a:p>
            <a:pPr lvl="2"/>
            <a:r>
              <a:rPr lang="tr-TR" dirty="0"/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Heteroscedasticity</a:t>
            </a:r>
            <a:r>
              <a:rPr lang="en-US" dirty="0" smtClean="0"/>
              <a:t> </a:t>
            </a:r>
            <a:r>
              <a:rPr lang="en-US" dirty="0"/>
              <a:t>refers to </a:t>
            </a:r>
            <a:r>
              <a:rPr lang="en-US" dirty="0" smtClean="0"/>
              <a:t>situations</a:t>
            </a:r>
            <a:r>
              <a:rPr lang="tr-TR" dirty="0" smtClean="0"/>
              <a:t> </a:t>
            </a:r>
            <a:r>
              <a:rPr lang="en-US" dirty="0" smtClean="0"/>
              <a:t>where </a:t>
            </a:r>
            <a:r>
              <a:rPr lang="en-US" dirty="0"/>
              <a:t>the constant variance assumption is violated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check the validity of </a:t>
            </a:r>
            <a:r>
              <a:rPr lang="en-US" dirty="0" smtClean="0"/>
              <a:t>these</a:t>
            </a:r>
            <a:r>
              <a:rPr lang="tr-TR" dirty="0" smtClean="0"/>
              <a:t> </a:t>
            </a:r>
            <a:r>
              <a:rPr lang="en-US" dirty="0" smtClean="0"/>
              <a:t>assumptions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residuals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/>
              <a:t> that are observed values of the </a:t>
            </a:r>
            <a:r>
              <a:rPr lang="en-US" dirty="0" smtClean="0"/>
              <a:t>random</a:t>
            </a:r>
            <a:r>
              <a:rPr lang="tr-TR" dirty="0" smtClean="0"/>
              <a:t> </a:t>
            </a:r>
            <a:r>
              <a:rPr lang="en-US" dirty="0" smtClean="0"/>
              <a:t>variable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ε</a:t>
            </a:r>
            <a:r>
              <a:rPr lang="tr-TR" dirty="0" smtClean="0"/>
              <a:t> is examined 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71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Model Assumptions - Constant Variance and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illustrate how we check the assumptions regarding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ε</a:t>
            </a:r>
            <a:r>
              <a:rPr lang="en-US" dirty="0"/>
              <a:t>, we use the blood </a:t>
            </a:r>
            <a:r>
              <a:rPr lang="en-US" dirty="0" smtClean="0"/>
              <a:t>pressure</a:t>
            </a:r>
            <a:r>
              <a:rPr lang="tr-TR" dirty="0" smtClean="0"/>
              <a:t> </a:t>
            </a:r>
            <a:r>
              <a:rPr lang="en-US" dirty="0" smtClean="0"/>
              <a:t>example </a:t>
            </a:r>
            <a:r>
              <a:rPr lang="en-US" dirty="0"/>
              <a:t>with daily amount of sodium chloride intake as the explanatory variable.</a:t>
            </a:r>
          </a:p>
          <a:p>
            <a:r>
              <a:rPr lang="en-US" dirty="0"/>
              <a:t>In R-Commander, make sure RegModel.2 is the active model, then </a:t>
            </a:r>
            <a:r>
              <a:rPr lang="en-US" dirty="0" smtClean="0"/>
              <a:t>click</a:t>
            </a:r>
            <a:r>
              <a:rPr lang="tr-TR" dirty="0" smtClean="0"/>
              <a:t> </a:t>
            </a:r>
          </a:p>
          <a:p>
            <a:pPr marL="457200" lvl="1" indent="0">
              <a:buNone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Models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→Graphs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Basic diagnostic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plots</a:t>
            </a:r>
            <a:r>
              <a:rPr lang="en-US" sz="3200" dirty="0" smtClean="0"/>
              <a:t> </a:t>
            </a:r>
            <a:endParaRPr lang="tr-TR" sz="3200" dirty="0" smtClean="0"/>
          </a:p>
          <a:p>
            <a:r>
              <a:rPr lang="en-US" dirty="0" smtClean="0"/>
              <a:t>This </a:t>
            </a:r>
            <a:r>
              <a:rPr lang="en-US" dirty="0"/>
              <a:t>creates several </a:t>
            </a:r>
            <a:r>
              <a:rPr lang="en-US" dirty="0" smtClean="0"/>
              <a:t>model</a:t>
            </a:r>
            <a:r>
              <a:rPr lang="tr-TR" dirty="0" smtClean="0"/>
              <a:t> diagnostic plots shown in the next slide.</a:t>
            </a:r>
          </a:p>
          <a:p>
            <a:r>
              <a:rPr lang="en-US" dirty="0"/>
              <a:t>When the constant variance assumption does not hold, we can sometimes </a:t>
            </a:r>
            <a:r>
              <a:rPr lang="en-US" dirty="0" smtClean="0"/>
              <a:t>stabilize</a:t>
            </a:r>
            <a:r>
              <a:rPr lang="tr-TR" i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variance using simple transformations of the response variable so the </a:t>
            </a:r>
            <a:r>
              <a:rPr lang="en-US" dirty="0" smtClean="0"/>
              <a:t>variance</a:t>
            </a:r>
            <a:r>
              <a:rPr lang="tr-TR" dirty="0" smtClean="0"/>
              <a:t> </a:t>
            </a:r>
            <a:r>
              <a:rPr lang="en-US" dirty="0" smtClean="0"/>
              <a:t>becomes </a:t>
            </a:r>
            <a:r>
              <a:rPr lang="en-US" dirty="0"/>
              <a:t>approximately constant. </a:t>
            </a:r>
            <a:endParaRPr lang="tr-TR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instead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, we could </a:t>
            </a:r>
            <a:r>
              <a:rPr lang="en-US" dirty="0" smtClean="0"/>
              <a:t>use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sqrt(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log(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i="1" dirty="0" smtClean="0"/>
              <a:t> </a:t>
            </a:r>
            <a:r>
              <a:rPr lang="en-US" dirty="0"/>
              <a:t>in the regression model.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5221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The equation relating the response variable to the explanatory </a:t>
            </a:r>
            <a:r>
              <a:rPr lang="en-US" sz="2400" dirty="0" smtClean="0"/>
              <a:t>variables</a:t>
            </a:r>
            <a:r>
              <a:rPr lang="tr-TR" sz="2400" dirty="0" smtClean="0"/>
              <a:t> </a:t>
            </a:r>
            <a:r>
              <a:rPr lang="en-US" sz="2400" dirty="0" smtClean="0"/>
              <a:t>produced </a:t>
            </a:r>
            <a:r>
              <a:rPr lang="en-US" sz="2400" dirty="0"/>
              <a:t>from the regression analysis provides estimates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response variable for values of the explanatory variables </a:t>
            </a:r>
            <a:r>
              <a:rPr lang="en-US" sz="2400" dirty="0" smtClean="0"/>
              <a:t>not</a:t>
            </a:r>
            <a:r>
              <a:rPr lang="tr-TR" sz="2400" dirty="0" smtClean="0"/>
              <a:t> </a:t>
            </a:r>
            <a:r>
              <a:rPr lang="en-US" sz="2400" dirty="0" smtClean="0"/>
              <a:t>observed </a:t>
            </a:r>
            <a:r>
              <a:rPr lang="en-US" sz="2400" dirty="0"/>
              <a:t>in the study. </a:t>
            </a:r>
            <a:endParaRPr lang="tr-TR" sz="2400" dirty="0" smtClean="0"/>
          </a:p>
          <a:p>
            <a:pPr lvl="2"/>
            <a:r>
              <a:rPr lang="en-US" sz="2000" dirty="0" smtClean="0"/>
              <a:t>For </a:t>
            </a:r>
            <a:r>
              <a:rPr lang="en-US" sz="2000" dirty="0"/>
              <a:t>example, a clinical trial is designed </a:t>
            </a:r>
            <a:r>
              <a:rPr lang="en-US" sz="2000" dirty="0" smtClean="0"/>
              <a:t>to</a:t>
            </a:r>
            <a:r>
              <a:rPr lang="tr-TR" sz="2000" dirty="0" smtClean="0"/>
              <a:t> </a:t>
            </a:r>
            <a:r>
              <a:rPr lang="en-US" sz="2000" dirty="0" smtClean="0"/>
              <a:t>study </a:t>
            </a:r>
            <a:r>
              <a:rPr lang="en-US" sz="2000" dirty="0"/>
              <a:t>the response of a subject to various dose levels of a new drug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</a:p>
          <a:p>
            <a:pPr lvl="2"/>
            <a:r>
              <a:rPr lang="en-US" sz="2000" dirty="0" smtClean="0"/>
              <a:t>Because </a:t>
            </a:r>
            <a:r>
              <a:rPr lang="en-US" sz="2000" dirty="0"/>
              <a:t>of time and budgetary constraints, only a limited number </a:t>
            </a:r>
            <a:r>
              <a:rPr lang="en-US" sz="2000" dirty="0" smtClean="0"/>
              <a:t>of</a:t>
            </a:r>
            <a:r>
              <a:rPr lang="tr-TR" sz="2000" dirty="0" smtClean="0"/>
              <a:t> </a:t>
            </a:r>
            <a:r>
              <a:rPr lang="en-US" sz="2000" dirty="0" smtClean="0"/>
              <a:t>dose </a:t>
            </a:r>
            <a:r>
              <a:rPr lang="en-US" sz="2000" dirty="0"/>
              <a:t>levels are used in the study. </a:t>
            </a:r>
            <a:endParaRPr lang="tr-TR" sz="2000" dirty="0" smtClean="0"/>
          </a:p>
          <a:p>
            <a:pPr lvl="3"/>
            <a:r>
              <a:rPr lang="en-US" sz="1600" dirty="0" smtClean="0"/>
              <a:t>The </a:t>
            </a:r>
            <a:r>
              <a:rPr lang="en-US" sz="1600" dirty="0"/>
              <a:t>regression equation will </a:t>
            </a:r>
            <a:r>
              <a:rPr lang="en-US" sz="1600" dirty="0" smtClean="0"/>
              <a:t>provide</a:t>
            </a:r>
            <a:r>
              <a:rPr lang="tr-TR" sz="1600" dirty="0" smtClean="0"/>
              <a:t> </a:t>
            </a:r>
            <a:r>
              <a:rPr lang="en-US" sz="1600" dirty="0" smtClean="0"/>
              <a:t>estimates </a:t>
            </a:r>
            <a:r>
              <a:rPr lang="en-US" sz="1600" dirty="0"/>
              <a:t>of the subjects’ response for dose levels not </a:t>
            </a:r>
            <a:r>
              <a:rPr lang="en-US" sz="1600" dirty="0" smtClean="0"/>
              <a:t>included</a:t>
            </a:r>
            <a:r>
              <a:rPr lang="tr-TR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the study. </a:t>
            </a:r>
            <a:endParaRPr lang="tr-TR" sz="16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business applications, the prediction of future sales of a product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crucial </a:t>
            </a:r>
            <a:r>
              <a:rPr lang="en-US" sz="2400" dirty="0"/>
              <a:t>to production planning. </a:t>
            </a:r>
            <a:endParaRPr lang="tr-TR" sz="2400" dirty="0" smtClean="0"/>
          </a:p>
          <a:p>
            <a:pPr lvl="2"/>
            <a:r>
              <a:rPr lang="en-US" sz="2000" dirty="0" smtClean="0"/>
              <a:t>If </a:t>
            </a:r>
            <a:r>
              <a:rPr lang="en-US" sz="2000" dirty="0"/>
              <a:t>the data provide a model that has </a:t>
            </a:r>
            <a:r>
              <a:rPr lang="en-US" sz="2000" dirty="0" smtClean="0"/>
              <a:t>a</a:t>
            </a:r>
            <a:r>
              <a:rPr lang="tr-TR" sz="2000" dirty="0" smtClean="0"/>
              <a:t> </a:t>
            </a:r>
            <a:r>
              <a:rPr lang="en-US" sz="2000" dirty="0" smtClean="0"/>
              <a:t>good </a:t>
            </a:r>
            <a:r>
              <a:rPr lang="en-US" sz="2000" dirty="0"/>
              <a:t>fit in relating current sales to sales in previous months, </a:t>
            </a:r>
            <a:r>
              <a:rPr lang="en-US" sz="2000" dirty="0" smtClean="0"/>
              <a:t>prediction</a:t>
            </a:r>
            <a:r>
              <a:rPr lang="tr-T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sales in future months is possible. </a:t>
            </a:r>
            <a:endParaRPr lang="tr-TR" sz="20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2871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Model Assumptions - Constant Variance and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149080"/>
            <a:ext cx="8353176" cy="2375544"/>
          </a:xfrm>
        </p:spPr>
        <p:txBody>
          <a:bodyPr>
            <a:normAutofit fontScale="70000" lnSpcReduction="20000"/>
          </a:bodyPr>
          <a:lstStyle/>
          <a:p>
            <a:r>
              <a:rPr lang="en-US" sz="2400" i="1" dirty="0"/>
              <a:t>Left panel: </a:t>
            </a:r>
            <a:r>
              <a:rPr lang="en-US" sz="2400" dirty="0"/>
              <a:t>The residual plot for the blood pressure example (with daily amount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sodium </a:t>
            </a:r>
            <a:r>
              <a:rPr lang="en-US" sz="2400" dirty="0"/>
              <a:t>chloride intake as the explanatory variable) to assess the assumptions of linear </a:t>
            </a:r>
            <a:r>
              <a:rPr lang="en-US" sz="2400" dirty="0" smtClean="0"/>
              <a:t>regression</a:t>
            </a:r>
            <a:r>
              <a:rPr lang="tr-TR" sz="2400" dirty="0" smtClean="0"/>
              <a:t> </a:t>
            </a:r>
            <a:r>
              <a:rPr lang="en-US" sz="2400" dirty="0" smtClean="0"/>
              <a:t>models </a:t>
            </a:r>
            <a:r>
              <a:rPr lang="en-US" sz="2400" dirty="0"/>
              <a:t>related to the error term. Here, the scatter plot of residuals vs. the estimated (fitted) </a:t>
            </a:r>
            <a:r>
              <a:rPr lang="en-US" sz="2400" dirty="0" smtClean="0"/>
              <a:t>values</a:t>
            </a:r>
            <a:r>
              <a:rPr lang="tr-T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shown. The </a:t>
            </a:r>
            <a:r>
              <a:rPr lang="en-US" sz="2400" i="1" dirty="0"/>
              <a:t>horizontal axis </a:t>
            </a:r>
            <a:r>
              <a:rPr lang="en-US" sz="2400" dirty="0"/>
              <a:t>represents the regression line. The </a:t>
            </a:r>
            <a:r>
              <a:rPr lang="en-US" sz="2400" i="1" dirty="0"/>
              <a:t>solid line </a:t>
            </a:r>
            <a:r>
              <a:rPr lang="en-US" sz="2400" dirty="0"/>
              <a:t>on the plot shows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overall </a:t>
            </a:r>
            <a:r>
              <a:rPr lang="en-US" sz="2400" dirty="0"/>
              <a:t>pattern of the residuals. The plot shows that the residuals are scattered randomly around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i="1" dirty="0" smtClean="0"/>
              <a:t>horizontal </a:t>
            </a:r>
            <a:r>
              <a:rPr lang="en-US" sz="2400" i="1" dirty="0"/>
              <a:t>dashed line </a:t>
            </a:r>
            <a:r>
              <a:rPr lang="en-US" sz="2400" dirty="0"/>
              <a:t>at zero without any detectable pattern. </a:t>
            </a:r>
            <a:endParaRPr lang="tr-TR" sz="2400" dirty="0" smtClean="0"/>
          </a:p>
          <a:p>
            <a:r>
              <a:rPr lang="en-US" sz="2400" i="1" dirty="0" smtClean="0"/>
              <a:t>Right </a:t>
            </a:r>
            <a:r>
              <a:rPr lang="en-US" sz="2400" i="1" dirty="0"/>
              <a:t>panel</a:t>
            </a:r>
            <a:r>
              <a:rPr lang="en-US" sz="2400" dirty="0"/>
              <a:t>: An illustrative example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where </a:t>
            </a:r>
            <a:r>
              <a:rPr lang="en-US" sz="2400" dirty="0"/>
              <a:t>the constant variance assumption is violated. Here, the residuals become more </a:t>
            </a:r>
            <a:r>
              <a:rPr lang="en-US" sz="2400" dirty="0" smtClean="0"/>
              <a:t>dispersed</a:t>
            </a:r>
            <a:r>
              <a:rPr lang="tr-TR" sz="2400" dirty="0" smtClean="0"/>
              <a:t> </a:t>
            </a:r>
            <a:r>
              <a:rPr lang="en-US" sz="2400" dirty="0" smtClean="0"/>
              <a:t>around </a:t>
            </a:r>
            <a:r>
              <a:rPr lang="en-US" sz="2400" dirty="0"/>
              <a:t>the </a:t>
            </a:r>
            <a:r>
              <a:rPr lang="en-US" sz="2400" i="1" dirty="0"/>
              <a:t>horizontal line </a:t>
            </a:r>
            <a:r>
              <a:rPr lang="en-US" sz="2400" dirty="0"/>
              <a:t>as we move from small to large fitted values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42427"/>
            <a:ext cx="6552728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Regression Standard Error (𝑆𝐸</a:t>
            </a:r>
            <a:r>
              <a:rPr lang="tr-TR" baseline="-25000" dirty="0" smtClean="0"/>
              <a:t>𝑒</a:t>
            </a:r>
            <a:r>
              <a:rPr lang="tr-TR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</a:t>
                </a:r>
                <a:r>
                  <a:rPr lang="en-US" dirty="0"/>
                  <a:t>he unknown population standard deviation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i="1" dirty="0"/>
                  <a:t> </a:t>
                </a:r>
                <a:r>
                  <a:rPr lang="tr-TR" dirty="0"/>
                  <a:t>(regression standard </a:t>
                </a:r>
                <a:r>
                  <a:rPr lang="tr-TR" dirty="0" smtClean="0"/>
                  <a:t>error) can be </a:t>
                </a:r>
                <a:r>
                  <a:rPr lang="en-US" dirty="0" smtClean="0"/>
                  <a:t> </a:t>
                </a:r>
                <a:r>
                  <a:rPr lang="tr-TR" dirty="0" smtClean="0"/>
                  <a:t>estimated by using </a:t>
                </a:r>
                <a:r>
                  <a:rPr lang="en-US" dirty="0" smtClean="0"/>
                  <a:t>residuals as the observed values of the error terms,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ε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𝑅𝑆𝑆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</m:rad>
                    </m:oMath>
                  </m:oMathPara>
                </a14:m>
                <a:endParaRPr lang="tr-TR" dirty="0"/>
              </a:p>
              <a:p>
                <a:pPr lvl="1"/>
                <a:r>
                  <a:rPr lang="en-US" dirty="0"/>
                  <a:t>This </a:t>
                </a:r>
                <a:r>
                  <a:rPr lang="tr-TR" dirty="0" smtClean="0"/>
                  <a:t>is </a:t>
                </a:r>
                <a:r>
                  <a:rPr lang="en-US" dirty="0" smtClean="0"/>
                  <a:t>the </a:t>
                </a:r>
                <a:r>
                  <a:rPr lang="en-US" dirty="0"/>
                  <a:t>numerator</a:t>
                </a:r>
                <a:r>
                  <a:rPr lang="tr-TR" dirty="0"/>
                  <a:t> in the equation </a:t>
                </a:r>
                <a:r>
                  <a:rPr lang="en-US" dirty="0"/>
                  <a:t>for the standard error of the regression </a:t>
                </a:r>
                <a:r>
                  <a:rPr lang="en-US" dirty="0" smtClean="0"/>
                  <a:t>coefficient</a:t>
                </a:r>
                <a:r>
                  <a:rPr lang="tr-TR" dirty="0" smtClean="0"/>
                  <a:t> (</a:t>
                </a:r>
                <a:r>
                  <a:rPr lang="tr-TR" sz="2400" dirty="0" smtClean="0"/>
                  <a:t>slide 30</a:t>
                </a:r>
                <a:r>
                  <a:rPr lang="tr-TR" dirty="0" smtClean="0"/>
                  <a:t>)</a:t>
                </a:r>
                <a:endParaRPr lang="tr-TR" dirty="0"/>
              </a:p>
              <a:p>
                <a:r>
                  <a:rPr lang="tr-TR" dirty="0"/>
                  <a:t>Therefore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</a:rPr>
                  <a:t>can be restated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tr-TR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tr-TR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tr-TR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tr-TR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79" t="-1582" r="-18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39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cases, </a:t>
            </a:r>
            <a:r>
              <a:rPr lang="en-US" dirty="0" smtClean="0"/>
              <a:t>we </a:t>
            </a:r>
            <a:r>
              <a:rPr lang="en-US" dirty="0"/>
              <a:t>are interested in the relationship between the </a:t>
            </a:r>
            <a:r>
              <a:rPr lang="en-US" dirty="0" smtClean="0"/>
              <a:t>response</a:t>
            </a:r>
            <a:r>
              <a:rPr lang="tr-TR" dirty="0" smtClean="0"/>
              <a:t> </a:t>
            </a:r>
            <a:r>
              <a:rPr lang="en-US" dirty="0" smtClean="0"/>
              <a:t>variable </a:t>
            </a:r>
            <a:r>
              <a:rPr lang="en-US" dirty="0"/>
              <a:t>and multiple explanatory variables.</a:t>
            </a:r>
            <a:endParaRPr lang="tr-TR" dirty="0" smtClean="0"/>
          </a:p>
          <a:p>
            <a:r>
              <a:rPr lang="en-US" dirty="0" smtClean="0"/>
              <a:t>If </a:t>
            </a:r>
            <a:r>
              <a:rPr lang="en-US" dirty="0"/>
              <a:t>our objective is to predict unknown values of the </a:t>
            </a:r>
            <a:r>
              <a:rPr lang="en-US" dirty="0" smtClean="0"/>
              <a:t>response</a:t>
            </a:r>
            <a:r>
              <a:rPr lang="tr-TR" dirty="0" smtClean="0"/>
              <a:t> </a:t>
            </a:r>
            <a:r>
              <a:rPr lang="en-US" dirty="0" smtClean="0"/>
              <a:t>variable</a:t>
            </a:r>
            <a:r>
              <a:rPr lang="en-US" dirty="0"/>
              <a:t>, we might be able to improve prediction accuracy by including multiple </a:t>
            </a:r>
            <a:r>
              <a:rPr lang="en-US" dirty="0" smtClean="0"/>
              <a:t>predictors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linear regression model.</a:t>
            </a:r>
            <a:endParaRPr lang="tr-TR" dirty="0" smtClean="0"/>
          </a:p>
          <a:p>
            <a:r>
              <a:rPr lang="en-US" dirty="0" smtClean="0"/>
              <a:t>Models </a:t>
            </a:r>
            <a:r>
              <a:rPr lang="en-US" dirty="0"/>
              <a:t>with multiple explanatory </a:t>
            </a:r>
            <a:r>
              <a:rPr lang="en-US" dirty="0" smtClean="0"/>
              <a:t>variables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predictors are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multiple linear regression</a:t>
            </a:r>
            <a:r>
              <a:rPr lang="en-US" b="1" dirty="0"/>
              <a:t> </a:t>
            </a:r>
            <a:r>
              <a:rPr lang="en-US" dirty="0"/>
              <a:t>models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624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O</a:t>
                </a:r>
                <a:r>
                  <a:rPr lang="en-US" dirty="0" err="1" smtClean="0"/>
                  <a:t>ur</a:t>
                </a:r>
                <a:r>
                  <a:rPr lang="en-US" dirty="0" smtClean="0"/>
                  <a:t> </a:t>
                </a:r>
                <a:r>
                  <a:rPr lang="en-US" dirty="0"/>
                  <a:t>criterion for finding the best regression model for prediction </a:t>
                </a:r>
                <a:r>
                  <a:rPr lang="en-US" dirty="0" smtClean="0"/>
                  <a:t>should</a:t>
                </a:r>
                <a:r>
                  <a:rPr lang="tr-TR" dirty="0" smtClean="0"/>
                  <a:t> </a:t>
                </a:r>
                <a:r>
                  <a:rPr lang="en-US" dirty="0" smtClean="0"/>
                  <a:t>be </a:t>
                </a:r>
                <a:r>
                  <a:rPr lang="en-US" dirty="0"/>
                  <a:t>based on how the model predicts unknown values of the response </a:t>
                </a:r>
                <a:r>
                  <a:rPr lang="en-US" dirty="0" smtClean="0"/>
                  <a:t>variable. </a:t>
                </a:r>
                <a:endParaRPr lang="tr-TR" dirty="0" smtClean="0"/>
              </a:p>
              <a:p>
                <a:r>
                  <a:rPr lang="tr-TR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common </a:t>
                </a:r>
                <a:r>
                  <a:rPr lang="en-US" dirty="0" smtClean="0"/>
                  <a:t>criterion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the </a:t>
                </a:r>
                <a:r>
                  <a:rPr lang="tr-T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ean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quared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rror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MSE</a:t>
                </a:r>
                <a:r>
                  <a:rPr lang="en-US" dirty="0"/>
                  <a:t>),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MSE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dirty="0"/>
              </a:p>
              <a:p>
                <a:pPr lvl="1"/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tr-TR" dirty="0"/>
                  <a:t> : our </a:t>
                </a:r>
                <a:r>
                  <a:rPr lang="en-US" dirty="0"/>
                  <a:t>prediction for the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th</a:t>
                </a:r>
                <a:r>
                  <a:rPr lang="en-US" dirty="0"/>
                  <a:t> observation in the test set</a:t>
                </a:r>
                <a:endParaRPr lang="tr-TR" dirty="0"/>
              </a:p>
              <a:p>
                <a:pPr lvl="1"/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: actual </a:t>
                </a:r>
                <a:r>
                  <a:rPr lang="en-US" dirty="0"/>
                  <a:t>value of the response variable for this </a:t>
                </a:r>
                <a:r>
                  <a:rPr lang="en-US" dirty="0" smtClean="0"/>
                  <a:t>observation</a:t>
                </a:r>
                <a:endParaRPr lang="tr-TR" dirty="0" smtClean="0"/>
              </a:p>
              <a:p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MSE</a:t>
                </a:r>
                <a:r>
                  <a:rPr lang="en-US" dirty="0" smtClean="0"/>
                  <a:t> </a:t>
                </a:r>
                <a:r>
                  <a:rPr lang="en-US" dirty="0"/>
                  <a:t>measures how close the </a:t>
                </a:r>
                <a:r>
                  <a:rPr lang="en-US" dirty="0" smtClean="0"/>
                  <a:t>predicted</a:t>
                </a:r>
                <a:r>
                  <a:rPr lang="tr-TR" dirty="0" smtClean="0"/>
                  <a:t> </a:t>
                </a:r>
                <a:r>
                  <a:rPr lang="en-US" dirty="0" smtClean="0"/>
                  <a:t>values </a:t>
                </a:r>
                <a:r>
                  <a:rPr lang="en-US" dirty="0"/>
                  <a:t>are to the actual </a:t>
                </a:r>
                <a:r>
                  <a:rPr lang="en-US" dirty="0" smtClean="0"/>
                  <a:t>values</a:t>
                </a:r>
                <a:endParaRPr lang="tr-TR" dirty="0" smtClean="0"/>
              </a:p>
              <a:p>
                <a:pPr lvl="2"/>
                <a:r>
                  <a:rPr lang="en-US" dirty="0"/>
                  <a:t>When used for evaluating predictions,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MSE</a:t>
                </a:r>
                <a:r>
                  <a:rPr lang="en-US" dirty="0"/>
                  <a:t> is sometimes called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Expected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Prediction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Error </a:t>
                </a:r>
                <a:r>
                  <a:rPr lang="en-US" dirty="0"/>
                  <a:t>(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EPE</a:t>
                </a:r>
                <a:r>
                  <a:rPr lang="en-US" dirty="0" smtClean="0"/>
                  <a:t>)</a:t>
                </a:r>
                <a:r>
                  <a:rPr lang="tr-TR" dirty="0" smtClean="0"/>
                  <a:t> </a:t>
                </a:r>
                <a:r>
                  <a:rPr lang="en-US" dirty="0" smtClean="0"/>
                  <a:t>or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Mean Squared Error of Prediction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MSEP</a:t>
                </a:r>
                <a:r>
                  <a:rPr lang="en-US" dirty="0"/>
                  <a:t>)</a:t>
                </a: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1" t="-2599" r="-11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936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 practice,</a:t>
                </a:r>
                <a:r>
                  <a:rPr lang="tr-TR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MSE</a:t>
                </a:r>
                <a:r>
                  <a:rPr lang="en-US" dirty="0" smtClean="0"/>
                  <a:t> </a:t>
                </a:r>
                <a:r>
                  <a:rPr lang="en-US" dirty="0"/>
                  <a:t>cannot </a:t>
                </a:r>
                <a:r>
                  <a:rPr lang="tr-TR" dirty="0" smtClean="0"/>
                  <a:t>be </a:t>
                </a:r>
                <a:r>
                  <a:rPr lang="en-US" dirty="0" smtClean="0"/>
                  <a:t>calculate</a:t>
                </a:r>
                <a:r>
                  <a:rPr lang="tr-TR" dirty="0" smtClean="0"/>
                  <a:t>d</a:t>
                </a:r>
                <a:r>
                  <a:rPr lang="en-US" dirty="0" smtClean="0"/>
                  <a:t> directly </a:t>
                </a:r>
                <a:r>
                  <a:rPr lang="en-US" dirty="0"/>
                  <a:t>since the actual values of the response </a:t>
                </a:r>
                <a:r>
                  <a:rPr lang="en-US" dirty="0" smtClean="0"/>
                  <a:t>variable</a:t>
                </a:r>
                <a:r>
                  <a:rPr lang="tr-TR" dirty="0" smtClean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unknown. </a:t>
                </a:r>
                <a:endParaRPr lang="tr-TR" dirty="0" smtClean="0"/>
              </a:p>
              <a:p>
                <a:r>
                  <a:rPr lang="tr-TR" dirty="0" smtClean="0"/>
                  <a:t>H</a:t>
                </a:r>
                <a:r>
                  <a:rPr lang="en-US" dirty="0" err="1" smtClean="0"/>
                  <a:t>owever</a:t>
                </a:r>
                <a:r>
                  <a:rPr lang="tr-TR" dirty="0" smtClean="0"/>
                  <a:t>,</a:t>
                </a:r>
                <a:r>
                  <a:rPr lang="en-US" dirty="0" smtClean="0"/>
                  <a:t> </a:t>
                </a:r>
                <a:r>
                  <a:rPr lang="en-US" dirty="0"/>
                  <a:t>it </a:t>
                </a:r>
                <a:r>
                  <a:rPr lang="tr-TR" dirty="0" smtClean="0"/>
                  <a:t>can be </a:t>
                </a:r>
                <a:r>
                  <a:rPr lang="en-US" dirty="0" smtClean="0"/>
                  <a:t>estimate</a:t>
                </a:r>
                <a:r>
                  <a:rPr lang="tr-TR" dirty="0" smtClean="0"/>
                  <a:t>d</a:t>
                </a:r>
                <a:r>
                  <a:rPr lang="en-US" dirty="0" smtClean="0"/>
                  <a:t> using </a:t>
                </a:r>
                <a:r>
                  <a:rPr lang="en-US" dirty="0"/>
                  <a:t>a subset of our sample as the </a:t>
                </a:r>
                <a:r>
                  <a:rPr lang="en-US" dirty="0" smtClean="0"/>
                  <a:t>test</a:t>
                </a:r>
                <a:r>
                  <a:rPr lang="tr-TR" dirty="0" smtClean="0"/>
                  <a:t> </a:t>
                </a:r>
                <a:r>
                  <a:rPr lang="en-US" dirty="0" smtClean="0"/>
                  <a:t>set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These </a:t>
                </a:r>
                <a:r>
                  <a:rPr lang="en-US" dirty="0"/>
                  <a:t>are observations we remove from our sample before fitting the </a:t>
                </a:r>
                <a:r>
                  <a:rPr lang="en-US" dirty="0" smtClean="0"/>
                  <a:t>regression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model </a:t>
                </a:r>
                <a:r>
                  <a:rPr lang="en-US" dirty="0"/>
                  <a:t>and treat them as future observations. 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That </a:t>
                </a:r>
                <a:r>
                  <a:rPr lang="en-US" dirty="0"/>
                  <a:t>is, we pretend that we do not </a:t>
                </a:r>
                <a:r>
                  <a:rPr lang="en-US" dirty="0" smtClean="0"/>
                  <a:t>know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value of the response variable for these observations</a:t>
                </a:r>
                <a:r>
                  <a:rPr lang="en-US" dirty="0" smtClean="0"/>
                  <a:t>.</a:t>
                </a:r>
                <a:r>
                  <a:rPr lang="tr-TR" dirty="0" smtClean="0"/>
                  <a:t> 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then use the </a:t>
                </a:r>
                <a:r>
                  <a:rPr lang="en-US" dirty="0" smtClean="0"/>
                  <a:t>remaining</a:t>
                </a:r>
                <a:r>
                  <a:rPr lang="tr-TR" dirty="0" smtClean="0"/>
                  <a:t> </a:t>
                </a:r>
                <a:r>
                  <a:rPr lang="en-US" dirty="0" smtClean="0"/>
                  <a:t>observations</a:t>
                </a:r>
                <a:r>
                  <a:rPr lang="en-US" dirty="0"/>
                  <a:t>, called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training set</a:t>
                </a:r>
                <a:r>
                  <a:rPr lang="en-US" dirty="0"/>
                  <a:t>, in our sample to fit the regression model </a:t>
                </a:r>
                <a:r>
                  <a:rPr lang="en-US" dirty="0" smtClean="0"/>
                  <a:t>and</a:t>
                </a:r>
                <a:r>
                  <a:rPr lang="tr-TR" dirty="0" smtClean="0"/>
                  <a:t> </a:t>
                </a:r>
                <a:r>
                  <a:rPr lang="en-US" dirty="0" smtClean="0"/>
                  <a:t>use </a:t>
                </a:r>
                <a:r>
                  <a:rPr lang="en-US" dirty="0"/>
                  <a:t>the resulting model to predict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response variable </a:t>
                </a:r>
                <a:r>
                  <a:rPr lang="en-US" dirty="0"/>
                  <a:t>for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test set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Suppose we</a:t>
                </a:r>
                <a:r>
                  <a:rPr lang="tr-TR" dirty="0" smtClean="0"/>
                  <a:t> </a:t>
                </a:r>
                <a:r>
                  <a:rPr lang="en-US" dirty="0" smtClean="0"/>
                  <a:t>have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m</a:t>
                </a:r>
                <a:r>
                  <a:rPr lang="en-US" dirty="0"/>
                  <a:t> observations in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test set</a:t>
                </a:r>
                <a:r>
                  <a:rPr lang="en-US" dirty="0"/>
                  <a:t>, we estimate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MSE</a:t>
                </a:r>
                <a:r>
                  <a:rPr lang="en-US" dirty="0"/>
                  <a:t> as follows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MSE</m:t>
                          </m:r>
                        </m:e>
                      </m:acc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When we use regression models</a:t>
                </a:r>
                <a:r>
                  <a:rPr lang="tr-TR" dirty="0"/>
                  <a:t> </a:t>
                </a:r>
                <a:r>
                  <a:rPr lang="en-US" dirty="0"/>
                  <a:t>for prediction, we prefer models with small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</m:acc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  <a:blipFill rotWithShape="0">
                <a:blip r:embed="rId4"/>
                <a:stretch>
                  <a:fillRect l="-1013" t="-2373" r="-362" b="-24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09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 multiple linear regression model with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i="1" dirty="0"/>
                  <a:t> </a:t>
                </a:r>
                <a:r>
                  <a:rPr lang="en-US" dirty="0"/>
                  <a:t>explanatory variables can be </a:t>
                </a:r>
                <a:r>
                  <a:rPr lang="en-US" dirty="0" smtClean="0"/>
                  <a:t>presented</a:t>
                </a:r>
                <a:r>
                  <a:rPr lang="tr-TR" dirty="0" smtClean="0"/>
                  <a:t> as </a:t>
                </a:r>
                <a:r>
                  <a:rPr lang="tr-TR" dirty="0"/>
                  <a:t>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α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β</m:t>
                      </m:r>
                      <m:r>
                        <m:rPr>
                          <m:nor/>
                        </m:rPr>
                        <a:rPr lang="es-ES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s-ES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β</m:t>
                      </m:r>
                      <m:r>
                        <m:rPr>
                          <m:nor/>
                        </m:rPr>
                        <a:rPr lang="es-ES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s-ES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β</m:t>
                      </m:r>
                      <m:r>
                        <m:rPr>
                          <m:nor/>
                        </m:rPr>
                        <a:rPr lang="es-ES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s-ES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s-E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ε</m:t>
                      </m:r>
                    </m:oMath>
                  </m:oMathPara>
                </a14:m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tr-TR" dirty="0" smtClean="0"/>
                  <a:t>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tr-TR" dirty="0" smtClean="0"/>
                  <a:t> :</a:t>
                </a:r>
                <a:r>
                  <a:rPr lang="en-US" dirty="0" smtClean="0"/>
                  <a:t> the numerical response variable </a:t>
                </a:r>
                <a:endParaRPr lang="tr-TR" dirty="0" smtClean="0"/>
              </a:p>
              <a:p>
                <a:pPr lvl="1"/>
                <a:r>
                  <a:rPr lang="tr-TR" i="1" dirty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. . . , </a:t>
                </a:r>
                <a:r>
                  <a:rPr lang="en-US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dirty="0" smtClean="0"/>
                  <a:t>:</a:t>
                </a:r>
                <a:r>
                  <a:rPr lang="en-US" dirty="0" smtClean="0"/>
                  <a:t> the explanatory variables</a:t>
                </a:r>
              </a:p>
              <a:p>
                <a:pPr lvl="1"/>
                <a:r>
                  <a:rPr lang="tr-TR" i="1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α</a:t>
                </a:r>
                <a:r>
                  <a:rPr lang="en-US" i="1" dirty="0" smtClean="0"/>
                  <a:t> </a:t>
                </a:r>
                <a:r>
                  <a:rPr lang="tr-TR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the </a:t>
                </a:r>
                <a:r>
                  <a:rPr lang="en-US" dirty="0" smtClean="0"/>
                  <a:t>intercept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. . . , β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are the corresponding regression </a:t>
                </a:r>
                <a:r>
                  <a:rPr lang="en-US" dirty="0" smtClean="0"/>
                  <a:t>coefficients</a:t>
                </a:r>
                <a:endParaRPr lang="en-US" dirty="0"/>
              </a:p>
              <a:p>
                <a:pPr lvl="1"/>
                <a:r>
                  <a:rPr lang="tr-TR" i="1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ε</a:t>
                </a:r>
                <a:r>
                  <a:rPr lang="tr-TR" i="1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the error </a:t>
                </a:r>
                <a:r>
                  <a:rPr lang="en-US" dirty="0" smtClean="0"/>
                  <a:t>term</a:t>
                </a:r>
                <a:endParaRPr lang="tr-TR" dirty="0" smtClean="0"/>
              </a:p>
              <a:p>
                <a:r>
                  <a:rPr lang="en-US" dirty="0"/>
                  <a:t>Using the observed data, we estimate the regression parameters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α</a:t>
                </a:r>
                <a:r>
                  <a:rPr lang="en-US" dirty="0" smtClean="0"/>
                  <a:t>,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. . . 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To this end, </a:t>
                </a:r>
                <a:r>
                  <a:rPr lang="en-US" dirty="0" smtClean="0"/>
                  <a:t>use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least-squares method </a:t>
                </a:r>
                <a:r>
                  <a:rPr lang="en-US" dirty="0"/>
                  <a:t>as </a:t>
                </a:r>
                <a:r>
                  <a:rPr lang="en-US" dirty="0" smtClean="0"/>
                  <a:t>before.</a:t>
                </a:r>
                <a:endParaRPr lang="tr-TR" dirty="0" smtClean="0"/>
              </a:p>
              <a:p>
                <a:endParaRPr lang="tr-TR" dirty="0" smtClean="0"/>
              </a:p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point </a:t>
                </a:r>
                <a:r>
                  <a:rPr lang="en-US" dirty="0" smtClean="0"/>
                  <a:t>estimates</a:t>
                </a:r>
                <a:r>
                  <a:rPr lang="tr-TR" dirty="0" smtClean="0"/>
                  <a:t> </a:t>
                </a:r>
                <a:r>
                  <a:rPr lang="en-US" dirty="0" smtClean="0"/>
                  <a:t>for </a:t>
                </a:r>
                <a:r>
                  <a:rPr lang="en-US" dirty="0"/>
                  <a:t>these </a:t>
                </a:r>
                <a:r>
                  <a:rPr lang="en-US" dirty="0" smtClean="0"/>
                  <a:t>parameters</a:t>
                </a:r>
                <a:r>
                  <a:rPr lang="tr-TR" dirty="0" smtClean="0"/>
                  <a:t> are </a:t>
                </a:r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i="1" dirty="0"/>
                  <a:t>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/>
                  <a:t>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 . . </a:t>
                </a:r>
                <a:r>
                  <a:rPr lang="en-US" i="1" dirty="0"/>
                  <a:t>, </a:t>
                </a:r>
                <a:r>
                  <a:rPr lang="en-US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</a:t>
                </a:r>
                <a:endParaRPr lang="tr-TR" dirty="0" smtClean="0"/>
              </a:p>
              <a:p>
                <a:r>
                  <a:rPr lang="en-US" dirty="0" smtClean="0"/>
                  <a:t>Using </a:t>
                </a:r>
                <a:r>
                  <a:rPr lang="en-US" dirty="0"/>
                  <a:t>the point estimates, we </a:t>
                </a:r>
                <a:r>
                  <a:rPr lang="en-US" dirty="0" smtClean="0"/>
                  <a:t>can</a:t>
                </a:r>
                <a:r>
                  <a:rPr lang="tr-TR" dirty="0" smtClean="0"/>
                  <a:t> </a:t>
                </a:r>
                <a:r>
                  <a:rPr lang="en-US" dirty="0" smtClean="0"/>
                  <a:t>predict </a:t>
                </a:r>
                <a:r>
                  <a:rPr lang="en-US" dirty="0"/>
                  <a:t>the value of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response variable </a:t>
                </a:r>
                <a:r>
                  <a:rPr lang="en-US" dirty="0"/>
                  <a:t>for an individual whose measurements </a:t>
                </a:r>
                <a:r>
                  <a:rPr lang="en-US" dirty="0" smtClean="0"/>
                  <a:t>for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explanatory variables are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/>
                  <a:t>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 . . </a:t>
                </a:r>
                <a:r>
                  <a:rPr lang="en-US" i="1" dirty="0"/>
                  <a:t>,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:</a:t>
                </a:r>
                <a:endParaRPr lang="tr-T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  <a:blipFill rotWithShape="0">
                <a:blip r:embed="rId2"/>
                <a:stretch>
                  <a:fillRect l="-1013" t="-2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50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difference between the actual value of the </a:t>
                </a:r>
                <a:r>
                  <a:rPr lang="en-US" dirty="0" smtClean="0"/>
                  <a:t>response</a:t>
                </a:r>
                <a:r>
                  <a:rPr lang="tr-TR" dirty="0" smtClean="0"/>
                  <a:t> </a:t>
                </a:r>
                <a:r>
                  <a:rPr lang="en-US" dirty="0" smtClean="0"/>
                  <a:t>variable</a:t>
                </a:r>
                <a:r>
                  <a:rPr lang="tr-TR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dirty="0"/>
                  <a:t>its estimate according to the above linear regression </a:t>
                </a:r>
                <a:r>
                  <a:rPr lang="en-US" dirty="0" smtClean="0"/>
                  <a:t>mod</a:t>
                </a:r>
                <a:r>
                  <a:rPr lang="tr-TR" dirty="0" smtClean="0"/>
                  <a:t>el is </a:t>
                </a:r>
                <a:r>
                  <a:rPr lang="tr-TR" dirty="0"/>
                  <a:t>the </a:t>
                </a:r>
                <a:r>
                  <a:rPr lang="tr-TR" dirty="0" smtClean="0"/>
                  <a:t>residual: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r>
                  <a:rPr lang="tr-TR" i="1" dirty="0" smtClean="0"/>
                  <a:t>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tr-TR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tr-TR" dirty="0" smtClean="0"/>
                  <a:t> measures </a:t>
                </a:r>
                <a:r>
                  <a:rPr lang="en-US" dirty="0" smtClean="0"/>
                  <a:t>the </a:t>
                </a:r>
                <a:r>
                  <a:rPr lang="en-US" dirty="0"/>
                  <a:t>goodness of fit for the regression </a:t>
                </a:r>
                <a:r>
                  <a:rPr lang="en-US" dirty="0" smtClean="0"/>
                  <a:t>model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en-US" dirty="0"/>
                  <a:t>Using RSS, we can find the regression standard </a:t>
                </a:r>
                <a:r>
                  <a:rPr lang="en-US" dirty="0" smtClean="0"/>
                  <a:t>error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𝑅𝑆𝑆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rad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i="1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 smtClean="0"/>
                  <a:t> </a:t>
                </a:r>
                <a:r>
                  <a:rPr lang="tr-TR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the sample </a:t>
                </a:r>
                <a:r>
                  <a:rPr lang="en-US" dirty="0" smtClean="0"/>
                  <a:t>size</a:t>
                </a:r>
                <a:endParaRPr lang="tr-TR" dirty="0" smtClean="0"/>
              </a:p>
              <a:p>
                <a:pPr lvl="1"/>
                <a:r>
                  <a:rPr lang="tr-TR" i="1" dirty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i="1" dirty="0" smtClean="0"/>
                  <a:t> </a:t>
                </a:r>
                <a:r>
                  <a:rPr lang="tr-TR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the number of explanatory variables in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model</a:t>
                </a:r>
              </a:p>
              <a:p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  <a:blipFill rotWithShape="0">
                <a:blip r:embed="rId2"/>
                <a:stretch>
                  <a:fillRect l="-1520" t="-3164" r="-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50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each regression coefficient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j</a:t>
                </a:r>
                <a:r>
                  <a:rPr lang="en-US" dirty="0" smtClean="0"/>
                  <a:t>, </a:t>
                </a:r>
                <a:r>
                  <a:rPr lang="en-US" dirty="0"/>
                  <a:t>we find the standard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</m:e>
                      <m:sub>
                        <m:sSub>
                          <m:sSubPr>
                            <m:ctrlPr>
                              <a:rPr lang="tr-T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along with its point estimate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j</a:t>
                </a:r>
                <a:r>
                  <a:rPr lang="en-US" i="1" dirty="0" smtClean="0"/>
                  <a:t> 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Similar</a:t>
                </a:r>
                <a:r>
                  <a:rPr lang="tr-TR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simple linear regression models, confidence intervals for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j </a:t>
                </a:r>
                <a:r>
                  <a:rPr lang="tr-TR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obtained as follows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obtain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crit</a:t>
                </a:r>
                <a:r>
                  <a:rPr lang="en-US" dirty="0"/>
                  <a:t> from the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-distribution</a:t>
                </a:r>
                <a:r>
                  <a:rPr lang="en-US" dirty="0" smtClean="0"/>
                  <a:t> </a:t>
                </a:r>
                <a:r>
                  <a:rPr lang="en-US" dirty="0"/>
                  <a:t>with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−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− 1 </a:t>
                </a:r>
                <a:r>
                  <a:rPr lang="en-US" dirty="0"/>
                  <a:t>degrees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:r>
                  <a:rPr lang="en-US" dirty="0" smtClean="0"/>
                  <a:t>freedom </a:t>
                </a:r>
                <a:r>
                  <a:rPr lang="en-US" dirty="0"/>
                  <a:t>for the given confidence level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null hypothesis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j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j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0</a:t>
                </a:r>
                <a:r>
                  <a:rPr lang="en-US" dirty="0"/>
                  <a:t>; </a:t>
                </a:r>
                <a:endParaRPr lang="tr-TR" dirty="0" smtClean="0"/>
              </a:p>
              <a:p>
                <a:r>
                  <a:rPr lang="tr-TR" dirty="0" smtClean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evaluate the null hypothesis by finding the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-score</a:t>
                </a:r>
                <a:r>
                  <a:rPr lang="en-US" dirty="0" smtClean="0"/>
                  <a:t>,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dirty="0" smtClean="0"/>
                  <a:t>F</a:t>
                </a:r>
                <a:r>
                  <a:rPr lang="en-US" dirty="0" smtClean="0"/>
                  <a:t>or </a:t>
                </a:r>
                <a:r>
                  <a:rPr lang="en-US" dirty="0"/>
                  <a:t>multiple linear regression models, we obtain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-values</a:t>
                </a:r>
                <a:r>
                  <a:rPr lang="en-US" dirty="0"/>
                  <a:t> (i.e., the </a:t>
                </a:r>
                <a:r>
                  <a:rPr lang="en-US" dirty="0" smtClean="0"/>
                  <a:t>observed</a:t>
                </a:r>
                <a:r>
                  <a:rPr lang="tr-TR" dirty="0" smtClean="0"/>
                  <a:t> </a:t>
                </a:r>
                <a:r>
                  <a:rPr lang="en-US" dirty="0" smtClean="0"/>
                  <a:t>significance </a:t>
                </a:r>
                <a:r>
                  <a:rPr lang="en-US" dirty="0"/>
                  <a:t>level) using the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-distribution</a:t>
                </a:r>
                <a:r>
                  <a:rPr lang="en-US" dirty="0" smtClean="0"/>
                  <a:t> </a:t>
                </a:r>
                <a:r>
                  <a:rPr lang="en-US" dirty="0"/>
                  <a:t>with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 degrees of freedom.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1" t="-25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525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 an example, </a:t>
            </a:r>
            <a:r>
              <a:rPr lang="en-US" dirty="0" smtClean="0"/>
              <a:t>R-Commander </a:t>
            </a:r>
            <a:r>
              <a:rPr lang="tr-TR" dirty="0" smtClean="0"/>
              <a:t>can be used </a:t>
            </a:r>
            <a:r>
              <a:rPr lang="en-US" dirty="0" smtClean="0"/>
              <a:t>to </a:t>
            </a:r>
            <a:r>
              <a:rPr lang="en-US" dirty="0"/>
              <a:t>estimate the parameters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multiple </a:t>
            </a:r>
            <a:r>
              <a:rPr lang="en-US" dirty="0"/>
              <a:t>linear regression models and use them to perform statistical inference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/>
              <a:t>For the </a:t>
            </a:r>
            <a:r>
              <a:rPr lang="en-US" dirty="0" err="1"/>
              <a:t>birthweight</a:t>
            </a:r>
            <a:r>
              <a:rPr lang="en-US" dirty="0"/>
              <a:t> example, make sure </a:t>
            </a:r>
            <a:r>
              <a:rPr lang="en-US" dirty="0" err="1">
                <a:solidFill>
                  <a:srgbClr val="CC0099"/>
                </a:solidFill>
              </a:rPr>
              <a:t>birthwt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/>
              <a:t>is the active data set, </a:t>
            </a:r>
            <a:r>
              <a:rPr lang="en-US" dirty="0" smtClean="0"/>
              <a:t>then</a:t>
            </a:r>
            <a:r>
              <a:rPr lang="tr-TR" dirty="0" smtClean="0"/>
              <a:t> </a:t>
            </a:r>
            <a:r>
              <a:rPr lang="en-US" dirty="0" smtClean="0"/>
              <a:t>click </a:t>
            </a:r>
            <a:r>
              <a:rPr lang="en-US" dirty="0">
                <a:solidFill>
                  <a:srgbClr val="00B0F0"/>
                </a:solidFill>
              </a:rPr>
              <a:t>Statistics → Fit models → Linear model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under </a:t>
            </a:r>
            <a:r>
              <a:rPr lang="en-US" dirty="0" smtClean="0"/>
              <a:t>Model</a:t>
            </a:r>
            <a:r>
              <a:rPr lang="tr-TR" dirty="0" smtClean="0"/>
              <a:t> </a:t>
            </a:r>
            <a:r>
              <a:rPr lang="en-US" dirty="0" smtClean="0"/>
              <a:t>Formula</a:t>
            </a:r>
            <a:r>
              <a:rPr lang="en-US" dirty="0"/>
              <a:t>, enter </a:t>
            </a:r>
            <a:r>
              <a:rPr lang="en-US" dirty="0" err="1">
                <a:solidFill>
                  <a:srgbClr val="00B0F0"/>
                </a:solidFill>
              </a:rPr>
              <a:t>bwt</a:t>
            </a:r>
            <a:r>
              <a:rPr lang="en-US" dirty="0">
                <a:solidFill>
                  <a:srgbClr val="00B0F0"/>
                </a:solidFill>
              </a:rPr>
              <a:t> ∼ age + </a:t>
            </a:r>
            <a:r>
              <a:rPr lang="en-US" dirty="0" smtClean="0">
                <a:solidFill>
                  <a:srgbClr val="00B0F0"/>
                </a:solidFill>
              </a:rPr>
              <a:t>smoke</a:t>
            </a:r>
            <a:endParaRPr lang="tr-TR" dirty="0" smtClean="0">
              <a:solidFill>
                <a:srgbClr val="00B0F0"/>
              </a:solidFill>
            </a:endParaRPr>
          </a:p>
          <a:p>
            <a:pPr lvl="1"/>
            <a:r>
              <a:rPr lang="en-US" dirty="0"/>
              <a:t>By doing so, we specify the following </a:t>
            </a:r>
            <a:r>
              <a:rPr lang="en-US" dirty="0" smtClean="0"/>
              <a:t>multiple</a:t>
            </a:r>
            <a:r>
              <a:rPr lang="tr-TR" dirty="0" smtClean="0"/>
              <a:t> linear </a:t>
            </a:r>
            <a:r>
              <a:rPr lang="tr-TR" dirty="0"/>
              <a:t>regression model:</a:t>
            </a:r>
          </a:p>
          <a:p>
            <a:pPr lvl="2"/>
            <a:r>
              <a:rPr lang="en-US" dirty="0" err="1"/>
              <a:t>bwt</a:t>
            </a:r>
            <a:r>
              <a:rPr lang="en-US" dirty="0"/>
              <a:t> = </a:t>
            </a:r>
            <a:r>
              <a:rPr lang="en-US" i="1" dirty="0"/>
              <a:t>α </a:t>
            </a:r>
            <a:r>
              <a:rPr lang="en-US" dirty="0"/>
              <a:t>+ </a:t>
            </a:r>
            <a:r>
              <a:rPr lang="en-US" i="1" dirty="0"/>
              <a:t>β</a:t>
            </a:r>
            <a:r>
              <a:rPr lang="en-US" baseline="-25000" dirty="0"/>
              <a:t>1</a:t>
            </a:r>
            <a:r>
              <a:rPr lang="en-US" dirty="0"/>
              <a:t>age +</a:t>
            </a:r>
            <a:r>
              <a:rPr lang="en-US" i="1" dirty="0"/>
              <a:t>β</a:t>
            </a:r>
            <a:r>
              <a:rPr lang="en-US" baseline="-25000" dirty="0"/>
              <a:t>2</a:t>
            </a:r>
            <a:r>
              <a:rPr lang="en-US" dirty="0"/>
              <a:t>smoke + </a:t>
            </a:r>
            <a:r>
              <a:rPr lang="en-US" i="1" dirty="0" smtClean="0"/>
              <a:t>ε</a:t>
            </a:r>
            <a:endParaRPr lang="tr-TR" i="1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0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L</a:t>
            </a:r>
            <a:r>
              <a:rPr lang="en-US" sz="3200" dirty="0" err="1" smtClean="0"/>
              <a:t>inear</a:t>
            </a:r>
            <a:r>
              <a:rPr lang="en-US" sz="3200" dirty="0" smtClean="0"/>
              <a:t> </a:t>
            </a:r>
            <a:r>
              <a:rPr lang="en-US" sz="3200" dirty="0"/>
              <a:t>regression models with interaction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usual assumption in multiple </a:t>
            </a:r>
            <a:r>
              <a:rPr lang="en-US" dirty="0" smtClean="0"/>
              <a:t>linear</a:t>
            </a:r>
            <a:r>
              <a:rPr lang="tr-TR" dirty="0" smtClean="0"/>
              <a:t> </a:t>
            </a:r>
            <a:r>
              <a:rPr lang="en-US" dirty="0" smtClean="0"/>
              <a:t>regression </a:t>
            </a:r>
            <a:r>
              <a:rPr lang="en-US" dirty="0"/>
              <a:t>models is that the effects are </a:t>
            </a:r>
            <a:r>
              <a:rPr lang="en-US" dirty="0" smtClean="0"/>
              <a:t>additive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en-US" dirty="0"/>
              <a:t>If we believe that the effects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not </a:t>
            </a:r>
            <a:r>
              <a:rPr lang="en-US" dirty="0"/>
              <a:t>additive (i.e., the effect of one explanatory variable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on the response </a:t>
            </a:r>
            <a:r>
              <a:rPr lang="en-US" dirty="0" smtClean="0"/>
              <a:t>variable</a:t>
            </a:r>
            <a:r>
              <a:rPr lang="tr-TR" dirty="0" smtClean="0"/>
              <a:t> </a:t>
            </a:r>
            <a:r>
              <a:rPr lang="en-US" dirty="0" smtClean="0"/>
              <a:t>depends </a:t>
            </a:r>
            <a:r>
              <a:rPr lang="en-US" dirty="0"/>
              <a:t>on the value of another explanatory variable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 in the model), we can </a:t>
            </a:r>
            <a:r>
              <a:rPr lang="en-US" dirty="0" smtClean="0"/>
              <a:t>still</a:t>
            </a:r>
            <a:r>
              <a:rPr lang="tr-TR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linear regression models by including a new variable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i="1" dirty="0" smtClean="0"/>
              <a:t>		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α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+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+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ε</a:t>
            </a:r>
            <a:endParaRPr lang="tr-TR" i="1" dirty="0" smtClean="0"/>
          </a:p>
          <a:p>
            <a:pPr lvl="1">
              <a:lnSpc>
                <a:spcPct val="110000"/>
              </a:lnSpc>
            </a:pPr>
            <a:r>
              <a:rPr lang="tr-TR" dirty="0"/>
              <a:t> 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ES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E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dirty="0" smtClean="0"/>
              <a:t> </a:t>
            </a:r>
            <a:r>
              <a:rPr lang="tr-TR" dirty="0" smtClean="0"/>
              <a:t>: </a:t>
            </a:r>
            <a:r>
              <a:rPr lang="en-US" dirty="0" smtClean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interaction term</a:t>
            </a:r>
            <a:r>
              <a:rPr lang="en-US" dirty="0"/>
              <a:t>. </a:t>
            </a:r>
            <a:endParaRPr lang="tr-TR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/>
              <a:t> 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effects</a:t>
            </a:r>
            <a:r>
              <a:rPr lang="en-US" dirty="0"/>
              <a:t>, </a:t>
            </a:r>
            <a:endParaRPr lang="tr-TR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s-ES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dirty="0" smtClean="0"/>
              <a:t> 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interaction effect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150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384444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In some applications of regression analysis, the researcher is seeking</a:t>
            </a:r>
            <a:r>
              <a:rPr lang="tr-TR" sz="2400" dirty="0" smtClean="0"/>
              <a:t> </a:t>
            </a:r>
            <a:r>
              <a:rPr lang="en-US" sz="2400" dirty="0" smtClean="0"/>
              <a:t>a model that can accurately estimate the values of a variable that is</a:t>
            </a:r>
            <a:r>
              <a:rPr lang="tr-TR" sz="2400" dirty="0" smtClean="0"/>
              <a:t> </a:t>
            </a:r>
            <a:r>
              <a:rPr lang="en-US" sz="2400" dirty="0" smtClean="0"/>
              <a:t>difficult or expensive to measure using explanatory variables that</a:t>
            </a:r>
            <a:r>
              <a:rPr lang="tr-TR" sz="2400" dirty="0" smtClean="0"/>
              <a:t> </a:t>
            </a:r>
            <a:r>
              <a:rPr lang="en-US" sz="2400" dirty="0" smtClean="0"/>
              <a:t>are inexpensive to measure and obtain. </a:t>
            </a:r>
            <a:endParaRPr lang="tr-TR" sz="2400" dirty="0" smtClean="0"/>
          </a:p>
          <a:p>
            <a:pPr lvl="2"/>
            <a:r>
              <a:rPr lang="en-US" sz="2000" dirty="0" smtClean="0"/>
              <a:t>If </a:t>
            </a:r>
            <a:r>
              <a:rPr lang="en-US" sz="2000" dirty="0"/>
              <a:t>such a model is obtained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smtClean="0"/>
              <a:t>then </a:t>
            </a:r>
            <a:r>
              <a:rPr lang="en-US" sz="2000" dirty="0"/>
              <a:t>in future applications it is possible to avoid having to </a:t>
            </a:r>
            <a:r>
              <a:rPr lang="en-US" sz="2000" dirty="0" smtClean="0"/>
              <a:t>obtain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values of the expensive variable by measuring the values of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inexpensive </a:t>
            </a:r>
            <a:r>
              <a:rPr lang="en-US" sz="2000" dirty="0"/>
              <a:t>variables and using the regression equation to </a:t>
            </a:r>
            <a:r>
              <a:rPr lang="en-US" sz="2000" dirty="0" smtClean="0"/>
              <a:t>estimate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values of the expensive variable. </a:t>
            </a:r>
            <a:endParaRPr lang="tr-TR" sz="2000" dirty="0" smtClean="0"/>
          </a:p>
          <a:p>
            <a:pPr lvl="3"/>
            <a:r>
              <a:rPr lang="en-US" sz="1600" dirty="0" smtClean="0"/>
              <a:t>For </a:t>
            </a:r>
            <a:r>
              <a:rPr lang="en-US" sz="1600" dirty="0"/>
              <a:t>example, a physical </a:t>
            </a:r>
            <a:r>
              <a:rPr lang="en-US" sz="1600" dirty="0" smtClean="0"/>
              <a:t>fitness</a:t>
            </a:r>
            <a:r>
              <a:rPr lang="tr-TR" sz="1600" dirty="0" smtClean="0"/>
              <a:t> </a:t>
            </a:r>
            <a:r>
              <a:rPr lang="en-US" sz="1600" dirty="0" smtClean="0"/>
              <a:t>center </a:t>
            </a:r>
            <a:r>
              <a:rPr lang="en-US" sz="1600" dirty="0"/>
              <a:t>wants to determine the physical well-being of its new clients</a:t>
            </a:r>
            <a:r>
              <a:rPr lang="en-US" sz="1600" dirty="0" smtClean="0"/>
              <a:t>.</a:t>
            </a:r>
            <a:r>
              <a:rPr lang="tr-TR" sz="1600" dirty="0" smtClean="0"/>
              <a:t> </a:t>
            </a:r>
          </a:p>
          <a:p>
            <a:pPr lvl="3"/>
            <a:r>
              <a:rPr lang="en-US" sz="1600" dirty="0" smtClean="0"/>
              <a:t>Maximal </a:t>
            </a:r>
            <a:r>
              <a:rPr lang="en-US" sz="1600" dirty="0"/>
              <a:t>oxygen uptake is recognized as the single best measure </a:t>
            </a:r>
            <a:r>
              <a:rPr lang="en-US" sz="1600" dirty="0" smtClean="0"/>
              <a:t>of</a:t>
            </a:r>
            <a:r>
              <a:rPr lang="tr-TR" sz="1600" dirty="0" smtClean="0"/>
              <a:t> </a:t>
            </a:r>
            <a:r>
              <a:rPr lang="en-US" sz="1600" dirty="0" smtClean="0"/>
              <a:t>cardiorespiratory </a:t>
            </a:r>
            <a:r>
              <a:rPr lang="en-US" sz="1600" dirty="0"/>
              <a:t>fitness, but its measurement is expensive. </a:t>
            </a:r>
            <a:endParaRPr lang="tr-TR" sz="1600" dirty="0" smtClean="0"/>
          </a:p>
          <a:p>
            <a:pPr lvl="3"/>
            <a:r>
              <a:rPr lang="en-US" sz="1600" dirty="0" smtClean="0"/>
              <a:t>Therefore,</a:t>
            </a:r>
            <a:r>
              <a:rPr lang="tr-TR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director of the fitness center would want a model </a:t>
            </a:r>
            <a:r>
              <a:rPr lang="en-US" sz="1600" dirty="0" smtClean="0"/>
              <a:t>that</a:t>
            </a:r>
            <a:r>
              <a:rPr lang="tr-TR" sz="1600" dirty="0" smtClean="0"/>
              <a:t> </a:t>
            </a:r>
            <a:r>
              <a:rPr lang="en-US" sz="1600" dirty="0" smtClean="0"/>
              <a:t>provides </a:t>
            </a:r>
            <a:r>
              <a:rPr lang="en-US" sz="1600" dirty="0"/>
              <a:t>accurate estimates of maximal oxygen uptake using </a:t>
            </a:r>
            <a:r>
              <a:rPr lang="en-US" sz="1600" dirty="0" smtClean="0"/>
              <a:t>easily</a:t>
            </a:r>
            <a:r>
              <a:rPr lang="tr-TR" sz="1600" dirty="0" smtClean="0"/>
              <a:t> </a:t>
            </a:r>
            <a:r>
              <a:rPr lang="en-US" sz="1600" dirty="0" smtClean="0"/>
              <a:t>measured </a:t>
            </a:r>
            <a:r>
              <a:rPr lang="en-US" sz="1600" dirty="0"/>
              <a:t>variables such as weight, age, heart rate after a 1-mile walk</a:t>
            </a:r>
            <a:r>
              <a:rPr lang="en-US" sz="1600" dirty="0" smtClean="0"/>
              <a:t>,</a:t>
            </a:r>
            <a:r>
              <a:rPr lang="tr-TR" sz="1600" dirty="0" smtClean="0"/>
              <a:t> </a:t>
            </a:r>
            <a:r>
              <a:rPr lang="en-US" sz="1600" dirty="0" smtClean="0"/>
              <a:t>time </a:t>
            </a:r>
            <a:r>
              <a:rPr lang="en-US" sz="1600" dirty="0"/>
              <a:t>needed to walk 1 mile, and so on.</a:t>
            </a:r>
            <a:endParaRPr lang="en-US" sz="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7773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L</a:t>
            </a:r>
            <a:r>
              <a:rPr lang="en-US" sz="3200" dirty="0" err="1" smtClean="0"/>
              <a:t>inear</a:t>
            </a:r>
            <a:r>
              <a:rPr lang="en-US" sz="3200" dirty="0" smtClean="0"/>
              <a:t> </a:t>
            </a:r>
            <a:r>
              <a:rPr lang="en-US" sz="3200" dirty="0"/>
              <a:t>regression models with interaction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As before, we use the least-squares method to estimate the model parameters,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r>
                  <a:rPr lang="en-US" dirty="0"/>
                  <a:t>When we include an interaction term in our model, we should be cautious </a:t>
                </a:r>
                <a:r>
                  <a:rPr lang="en-US" dirty="0" smtClean="0"/>
                  <a:t>about</a:t>
                </a:r>
                <a:r>
                  <a:rPr lang="tr-TR" dirty="0" smtClean="0"/>
                  <a:t> </a:t>
                </a:r>
                <a:r>
                  <a:rPr lang="en-US" dirty="0" smtClean="0"/>
                  <a:t>how </a:t>
                </a:r>
                <a:r>
                  <a:rPr lang="en-US" dirty="0"/>
                  <a:t>we interpret model parameters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/>
                  <a:t>For simplicity, we assume that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in the </a:t>
                </a:r>
                <a:r>
                  <a:rPr lang="en-US" dirty="0" smtClean="0"/>
                  <a:t>above</a:t>
                </a:r>
                <a:r>
                  <a:rPr lang="tr-TR" dirty="0" smtClean="0"/>
                  <a:t> </a:t>
                </a:r>
                <a:r>
                  <a:rPr lang="en-US" dirty="0" smtClean="0"/>
                  <a:t>model </a:t>
                </a:r>
                <a:r>
                  <a:rPr lang="en-US" dirty="0"/>
                  <a:t>is binary so the value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can be either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When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0</a:t>
                </a:r>
                <a:r>
                  <a:rPr lang="en-US" dirty="0"/>
                  <a:t>, our </a:t>
                </a:r>
                <a:r>
                  <a:rPr lang="en-US" dirty="0" smtClean="0"/>
                  <a:t>estimate</a:t>
                </a:r>
                <a:r>
                  <a:rPr lang="tr-TR" dirty="0" smtClean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response variable is as follows:</a:t>
                </a:r>
                <a:endParaRPr lang="tr-TR" i="1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slope of the least-squares regression line is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/>
                  <a:t>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Therefore</a:t>
                </a:r>
                <a:r>
                  <a:rPr lang="en-US" dirty="0"/>
                  <a:t>, our estimate of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response </a:t>
                </a:r>
                <a:r>
                  <a:rPr lang="en-US" dirty="0"/>
                  <a:t>variable changes by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units for one unit increase in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/>
                  <a:t>when we fix 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tr-TR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/>
                  <a:t> at</a:t>
                </a:r>
                <a:r>
                  <a:rPr lang="tr-TR" dirty="0" smtClean="0"/>
                  <a:t>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1" t="-1808" r="-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587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L</a:t>
            </a:r>
            <a:r>
              <a:rPr lang="en-US" sz="3200" dirty="0" err="1" smtClean="0"/>
              <a:t>inear</a:t>
            </a:r>
            <a:r>
              <a:rPr lang="en-US" sz="3200" dirty="0" smtClean="0"/>
              <a:t> </a:t>
            </a:r>
            <a:r>
              <a:rPr lang="en-US" sz="3200" dirty="0"/>
              <a:t>regression models with interaction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tr-TR" dirty="0" smtClean="0"/>
                  <a:t>W</a:t>
                </a:r>
                <a:r>
                  <a:rPr lang="en-US" dirty="0" smtClean="0"/>
                  <a:t>hen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</a:t>
                </a:r>
                <a:r>
                  <a:rPr lang="en-US" dirty="0"/>
                  <a:t>, our estimate of the response variable is,</a:t>
                </a:r>
                <a:endParaRPr lang="en-US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>
                  <a:lnSpc>
                    <a:spcPct val="110000"/>
                  </a:lnSpc>
                </a:pPr>
                <a:endParaRPr lang="tr-TR" sz="3100" dirty="0" smtClean="0"/>
              </a:p>
              <a:p>
                <a:pPr>
                  <a:lnSpc>
                    <a:spcPct val="110000"/>
                  </a:lnSpc>
                </a:pPr>
                <a:r>
                  <a:rPr lang="tr-TR" sz="3100" dirty="0" smtClean="0"/>
                  <a:t>R</a:t>
                </a:r>
                <a:r>
                  <a:rPr lang="en-US" sz="3100" dirty="0" smtClean="0"/>
                  <a:t>e</a:t>
                </a:r>
                <a:r>
                  <a:rPr lang="tr-TR" sz="3100" dirty="0" smtClean="0"/>
                  <a:t>arranging</a:t>
                </a:r>
                <a:r>
                  <a:rPr lang="en-US" sz="3100" dirty="0" smtClean="0"/>
                  <a:t> </a:t>
                </a:r>
                <a:r>
                  <a:rPr lang="en-US" sz="3100" dirty="0"/>
                  <a:t>the above </a:t>
                </a:r>
                <a:r>
                  <a:rPr lang="en-US" sz="3100" dirty="0" smtClean="0"/>
                  <a:t>equation</a:t>
                </a:r>
                <a:r>
                  <a:rPr lang="tr-TR" sz="3100" dirty="0" smtClean="0"/>
                  <a:t>:</a:t>
                </a:r>
                <a:r>
                  <a:rPr lang="en-US" sz="3100" dirty="0" smtClean="0"/>
                  <a:t> </a:t>
                </a:r>
                <a:endParaRPr lang="tr-TR" sz="31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tr-TR" i="1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endParaRPr lang="tr-TR" dirty="0" smtClean="0"/>
              </a:p>
              <a:p>
                <a:r>
                  <a:rPr lang="tr-TR" dirty="0" smtClean="0"/>
                  <a:t>So</a:t>
                </a:r>
                <a:r>
                  <a:rPr lang="en-US" dirty="0" smtClean="0"/>
                  <a:t>, </a:t>
                </a:r>
                <a:r>
                  <a:rPr lang="en-US" dirty="0"/>
                  <a:t>the slope of the least-squares regression line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mean</a:t>
                </a:r>
                <a:r>
                  <a:rPr lang="tr-TR" dirty="0" smtClean="0"/>
                  <a:t>ing </a:t>
                </a:r>
                <a:r>
                  <a:rPr lang="en-US" dirty="0" smtClean="0"/>
                  <a:t>that </a:t>
                </a:r>
                <a:r>
                  <a:rPr lang="en-US" dirty="0"/>
                  <a:t>our estimate of the response variable changes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units for one </a:t>
                </a:r>
                <a:r>
                  <a:rPr lang="en-US" dirty="0" smtClean="0"/>
                  <a:t>unit</a:t>
                </a:r>
                <a:r>
                  <a:rPr lang="tr-TR" dirty="0" smtClean="0"/>
                  <a:t> </a:t>
                </a:r>
                <a:r>
                  <a:rPr lang="en-US" dirty="0" smtClean="0"/>
                  <a:t>increase </a:t>
                </a:r>
                <a:r>
                  <a:rPr lang="en-US" dirty="0"/>
                  <a:t>in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tr-TR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/>
                  <a:t>. </a:t>
                </a:r>
                <a:endParaRPr lang="tr-TR" dirty="0" smtClean="0"/>
              </a:p>
              <a:p>
                <a:endParaRPr lang="tr-TR" dirty="0" smtClean="0"/>
              </a:p>
              <a:p>
                <a:r>
                  <a:rPr lang="en-US" dirty="0" smtClean="0"/>
                  <a:t>Notice </a:t>
                </a:r>
                <a:r>
                  <a:rPr lang="en-US" dirty="0"/>
                  <a:t>that the effect of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tr-TR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on the </a:t>
                </a:r>
                <a:r>
                  <a:rPr lang="en-US" dirty="0" smtClean="0"/>
                  <a:t>response</a:t>
                </a:r>
                <a:r>
                  <a:rPr lang="tr-TR" dirty="0" smtClean="0"/>
                  <a:t> </a:t>
                </a:r>
                <a:r>
                  <a:rPr lang="en-US" dirty="0" smtClean="0"/>
                  <a:t>variable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depends on the value of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/>
                  <a:t>.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1" t="-1808" b="-27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32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 an example, </a:t>
            </a:r>
            <a:r>
              <a:rPr lang="tr-TR" dirty="0" smtClean="0"/>
              <a:t>let us</a:t>
            </a:r>
            <a:r>
              <a:rPr lang="en-US" dirty="0" smtClean="0"/>
              <a:t> model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relationship between percent body fat, </a:t>
            </a:r>
            <a:r>
              <a:rPr lang="en-US" dirty="0" err="1">
                <a:solidFill>
                  <a:srgbClr val="CC0099"/>
                </a:solidFill>
              </a:rPr>
              <a:t>siri</a:t>
            </a:r>
            <a:r>
              <a:rPr lang="en-US" dirty="0"/>
              <a:t>, and height, using a simple </a:t>
            </a:r>
            <a:r>
              <a:rPr lang="en-US" dirty="0" smtClean="0"/>
              <a:t>linear</a:t>
            </a:r>
            <a:r>
              <a:rPr lang="tr-TR" dirty="0" smtClean="0"/>
              <a:t> </a:t>
            </a:r>
            <a:r>
              <a:rPr lang="en-US" dirty="0" smtClean="0"/>
              <a:t>regression </a:t>
            </a:r>
            <a:r>
              <a:rPr lang="en-US" dirty="0"/>
              <a:t>model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/>
              <a:t>install the </a:t>
            </a:r>
            <a:r>
              <a:rPr lang="en-US" dirty="0" err="1">
                <a:solidFill>
                  <a:srgbClr val="00B0F0"/>
                </a:solidFill>
              </a:rPr>
              <a:t>mfp</a:t>
            </a:r>
            <a:r>
              <a:rPr lang="en-US" dirty="0"/>
              <a:t> package using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install.packages</a:t>
            </a:r>
            <a:r>
              <a:rPr lang="en-US" dirty="0">
                <a:solidFill>
                  <a:srgbClr val="00B050"/>
                </a:solidFill>
              </a:rPr>
              <a:t>() </a:t>
            </a:r>
            <a:r>
              <a:rPr lang="en-US" dirty="0"/>
              <a:t>function, </a:t>
            </a:r>
            <a:endParaRPr lang="tr-TR" dirty="0" smtClean="0"/>
          </a:p>
          <a:p>
            <a:pPr lvl="1"/>
            <a:r>
              <a:rPr lang="en-US" dirty="0" smtClean="0"/>
              <a:t>load </a:t>
            </a:r>
            <a:r>
              <a:rPr lang="en-US" dirty="0"/>
              <a:t>it into R using the </a:t>
            </a:r>
            <a:r>
              <a:rPr lang="en-US" dirty="0">
                <a:solidFill>
                  <a:srgbClr val="00B050"/>
                </a:solidFill>
              </a:rPr>
              <a:t>library() </a:t>
            </a:r>
            <a:r>
              <a:rPr lang="en-US" dirty="0"/>
              <a:t>function,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the data </a:t>
            </a:r>
            <a:r>
              <a:rPr lang="en-US" dirty="0" err="1">
                <a:solidFill>
                  <a:srgbClr val="CC0099"/>
                </a:solidFill>
              </a:rPr>
              <a:t>bodyfat</a:t>
            </a:r>
            <a:r>
              <a:rPr lang="en-US" dirty="0"/>
              <a:t> available for analysis using the </a:t>
            </a:r>
            <a:r>
              <a:rPr lang="en-US" dirty="0">
                <a:solidFill>
                  <a:srgbClr val="00B050"/>
                </a:solidFill>
              </a:rPr>
              <a:t>data() </a:t>
            </a:r>
            <a:r>
              <a:rPr lang="en-US" dirty="0"/>
              <a:t>function</a:t>
            </a:r>
            <a:r>
              <a:rPr lang="en-US" dirty="0" smtClean="0"/>
              <a:t>:</a:t>
            </a:r>
            <a:endParaRPr lang="tr-TR" dirty="0" smtClean="0"/>
          </a:p>
          <a:p>
            <a:pPr marL="914400" lvl="2" indent="0">
              <a:buNone/>
            </a:pPr>
            <a:r>
              <a:rPr lang="en-US" dirty="0" smtClean="0"/>
              <a:t>&gt; </a:t>
            </a:r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mfp</a:t>
            </a:r>
            <a:r>
              <a:rPr lang="en-US" dirty="0"/>
              <a:t>", dependencies = TRUE)</a:t>
            </a:r>
          </a:p>
          <a:p>
            <a:pPr marL="914400" lvl="2" indent="0">
              <a:buNone/>
            </a:pPr>
            <a:r>
              <a:rPr lang="en-US" dirty="0"/>
              <a:t>&gt; library(</a:t>
            </a:r>
            <a:r>
              <a:rPr lang="en-US" dirty="0" err="1"/>
              <a:t>mfp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r>
              <a:rPr lang="en-US" dirty="0"/>
              <a:t>&gt; data(</a:t>
            </a:r>
            <a:r>
              <a:rPr lang="en-US" dirty="0" err="1"/>
              <a:t>bodyfat</a:t>
            </a:r>
            <a:r>
              <a:rPr lang="en-US" dirty="0"/>
              <a:t>)</a:t>
            </a:r>
            <a:endParaRPr lang="tr-TR" dirty="0" smtClean="0"/>
          </a:p>
          <a:p>
            <a:r>
              <a:rPr lang="en-US" dirty="0"/>
              <a:t>We set the dependencies to </a:t>
            </a:r>
            <a:r>
              <a:rPr lang="en-US" dirty="0">
                <a:solidFill>
                  <a:srgbClr val="00B050"/>
                </a:solidFill>
              </a:rPr>
              <a:t>TRUE</a:t>
            </a:r>
            <a:r>
              <a:rPr lang="en-US" dirty="0"/>
              <a:t> to install other packages that are related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mfp</a:t>
            </a:r>
            <a:r>
              <a:rPr lang="en-US" dirty="0" smtClean="0"/>
              <a:t> </a:t>
            </a:r>
            <a:r>
              <a:rPr lang="en-US" dirty="0"/>
              <a:t>along with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29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47181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To fit the least-squares regression model, use the </a:t>
            </a:r>
            <a:r>
              <a:rPr lang="en-US" dirty="0">
                <a:solidFill>
                  <a:srgbClr val="00B050"/>
                </a:solidFill>
              </a:rPr>
              <a:t>lm() </a:t>
            </a:r>
            <a:r>
              <a:rPr lang="en-US" dirty="0"/>
              <a:t>function</a:t>
            </a:r>
            <a:r>
              <a:rPr lang="en-US" dirty="0" smtClean="0"/>
              <a:t>:</a:t>
            </a:r>
            <a:endParaRPr lang="tr-TR" dirty="0" smtClean="0"/>
          </a:p>
          <a:p>
            <a:pPr marL="914400" lvl="2" indent="0">
              <a:buNone/>
            </a:pPr>
            <a:r>
              <a:rPr lang="en-US" dirty="0" smtClean="0"/>
              <a:t>&gt; fit </a:t>
            </a:r>
            <a:r>
              <a:rPr lang="en-US" dirty="0"/>
              <a:t>&lt;- </a:t>
            </a:r>
            <a:r>
              <a:rPr lang="en-US" dirty="0" smtClean="0"/>
              <a:t>lm(</a:t>
            </a:r>
            <a:r>
              <a:rPr lang="en-US" dirty="0" err="1" smtClean="0"/>
              <a:t>siri</a:t>
            </a:r>
            <a:r>
              <a:rPr lang="en-US" dirty="0" smtClean="0"/>
              <a:t> ~ height, </a:t>
            </a:r>
            <a:r>
              <a:rPr lang="en-US" dirty="0"/>
              <a:t>data = </a:t>
            </a:r>
            <a:r>
              <a:rPr lang="en-US" dirty="0" err="1"/>
              <a:t>bodyfat</a:t>
            </a:r>
            <a:r>
              <a:rPr lang="en-US" dirty="0" smtClean="0"/>
              <a:t>)</a:t>
            </a:r>
            <a:endParaRPr lang="tr-TR" dirty="0" smtClean="0"/>
          </a:p>
          <a:p>
            <a:pPr lvl="3"/>
            <a:r>
              <a:rPr lang="tr-TR" dirty="0" smtClean="0"/>
              <a:t>1st</a:t>
            </a:r>
            <a:r>
              <a:rPr lang="en-US" dirty="0" smtClean="0"/>
              <a:t> </a:t>
            </a:r>
            <a:r>
              <a:rPr lang="en-US" dirty="0"/>
              <a:t>argument of the function is the formula of the form of 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response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∼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explanatory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variable</a:t>
            </a:r>
            <a:r>
              <a:rPr lang="en-US" dirty="0" smtClean="0"/>
              <a:t>. </a:t>
            </a:r>
            <a:endParaRPr lang="tr-TR" dirty="0" smtClean="0"/>
          </a:p>
          <a:p>
            <a:pPr lvl="3"/>
            <a:r>
              <a:rPr lang="en-US" dirty="0" smtClean="0"/>
              <a:t>The </a:t>
            </a:r>
            <a:r>
              <a:rPr lang="en-US" dirty="0"/>
              <a:t>second argument specifies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set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fit</a:t>
            </a:r>
            <a:r>
              <a:rPr lang="en-US" dirty="0"/>
              <a:t> object now stores all the output from the linear regression model. </a:t>
            </a:r>
            <a:endParaRPr lang="tr-TR" dirty="0" smtClean="0"/>
          </a:p>
          <a:p>
            <a:pPr lvl="1"/>
            <a:r>
              <a:rPr lang="en-US" dirty="0" smtClean="0"/>
              <a:t>Type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fit</a:t>
            </a:r>
            <a:r>
              <a:rPr lang="en-US" dirty="0" smtClean="0"/>
              <a:t> </a:t>
            </a:r>
            <a:r>
              <a:rPr lang="en-US" dirty="0"/>
              <a:t>to get </a:t>
            </a:r>
            <a:r>
              <a:rPr lang="en-US" dirty="0" smtClean="0"/>
              <a:t>the </a:t>
            </a:r>
            <a:r>
              <a:rPr lang="en-US" dirty="0"/>
              <a:t>estimates of regression parameters </a:t>
            </a:r>
            <a:r>
              <a:rPr lang="en-US" dirty="0" smtClean="0"/>
              <a:t>(</a:t>
            </a:r>
            <a:r>
              <a:rPr lang="en-US" i="1" dirty="0">
                <a:solidFill>
                  <a:schemeClr val="accent1"/>
                </a:solidFill>
              </a:rPr>
              <a:t>α</a:t>
            </a:r>
            <a:r>
              <a:rPr lang="en-US" dirty="0"/>
              <a:t> 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β</a:t>
            </a:r>
            <a:r>
              <a:rPr lang="en-US" dirty="0" smtClean="0"/>
              <a:t>):</a:t>
            </a:r>
            <a:endParaRPr lang="tr-TR" dirty="0" smtClean="0"/>
          </a:p>
          <a:p>
            <a:pPr marL="914400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fit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914400" lvl="2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Call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: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lm(formula =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siri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 height, data =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bodyfat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)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Coefficients: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(Intercept)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height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914400" lvl="2" indent="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33.4945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0.2045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766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8163" lvl="1"/>
            <a:r>
              <a:rPr lang="en-US" dirty="0"/>
              <a:t>Using the </a:t>
            </a:r>
            <a:r>
              <a:rPr lang="en-US" dirty="0">
                <a:solidFill>
                  <a:schemeClr val="accent2"/>
                </a:solidFill>
              </a:rPr>
              <a:t>summary() </a:t>
            </a:r>
            <a:r>
              <a:rPr lang="en-US" dirty="0"/>
              <a:t>function, we can obtain the output similar to what </a:t>
            </a:r>
            <a:r>
              <a:rPr lang="en-US" dirty="0" err="1" smtClean="0"/>
              <a:t>Rcommander</a:t>
            </a:r>
            <a:r>
              <a:rPr lang="tr-TR" dirty="0" smtClean="0"/>
              <a:t> </a:t>
            </a:r>
            <a:r>
              <a:rPr lang="en-US" dirty="0" smtClean="0"/>
              <a:t>provides:</a:t>
            </a:r>
            <a:endParaRPr lang="tr-TR" dirty="0" smtClean="0"/>
          </a:p>
          <a:p>
            <a:pPr marL="538163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&gt; summary(fit)</a:t>
            </a: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Call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: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lm(formula =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siri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 height, data =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bodyfat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)</a:t>
            </a: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Residuals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: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Min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  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1Q Median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 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3Q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 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Max</a:t>
            </a:r>
            <a:endParaRPr lang="sv-SE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19.5902 -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6.7124 0.3966 6.0716 27.0919</a:t>
            </a: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Coefficients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: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Estimate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Std. Error t value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Pr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(&gt;|t|)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(Intercept) 33.4945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10.1096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3.313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0.00106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**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height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0.2045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0.1439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1.421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0.15664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tabLst>
                <a:tab pos="630238" algn="l"/>
              </a:tabLst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tabLst>
                <a:tab pos="630238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---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fr-FR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Signif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. codes: 0 ’***’ 0.001 ’**’ 0.01 ’*’ 0.05 ’.’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0.1 ’ ’ 1</a:t>
            </a: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Residual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standard error: 8.352 on 250 degrees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of freedom Multiple R-squared: 0.008009,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Adjusted R-squared: 0.004041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F-statistic: 2.019 on 1 and 250 DF, p-value: 0.1566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568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8163" lvl="1"/>
            <a:r>
              <a:rPr lang="en-US" dirty="0"/>
              <a:t>With the </a:t>
            </a:r>
            <a:r>
              <a:rPr lang="en-US" dirty="0">
                <a:solidFill>
                  <a:schemeClr val="accent2"/>
                </a:solidFill>
              </a:rPr>
              <a:t>names() </a:t>
            </a:r>
            <a:r>
              <a:rPr lang="en-US" dirty="0"/>
              <a:t>function, we can view all the information contained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fit</a:t>
            </a:r>
            <a:r>
              <a:rPr lang="en-US" dirty="0" smtClean="0"/>
              <a:t> </a:t>
            </a:r>
            <a:r>
              <a:rPr lang="en-US" dirty="0"/>
              <a:t>object</a:t>
            </a:r>
            <a:r>
              <a:rPr lang="en-US" dirty="0" smtClean="0"/>
              <a:t>:</a:t>
            </a:r>
            <a:endParaRPr lang="tr-TR" dirty="0" smtClean="0"/>
          </a:p>
          <a:p>
            <a:pPr marL="538163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&gt;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names(fit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)</a:t>
            </a: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[1] 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coefficients"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"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residuals"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[3] "effects"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"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rank"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[5] "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fitted.values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"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"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assign"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[7] "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qr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"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"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df.residual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"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[9] "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xlevels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"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"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call"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[11] "terms"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"model"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538163" lvl="1"/>
            <a:endParaRPr lang="tr-TR" dirty="0" smtClean="0"/>
          </a:p>
          <a:p>
            <a:pPr marL="538163" lvl="1"/>
            <a:r>
              <a:rPr lang="en-US" dirty="0" smtClean="0"/>
              <a:t>Now </a:t>
            </a:r>
            <a:r>
              <a:rPr lang="en-US" dirty="0"/>
              <a:t>we can use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dirty="0"/>
              <a:t> operator to access information. </a:t>
            </a:r>
            <a:endParaRPr lang="tr-TR" dirty="0" smtClean="0"/>
          </a:p>
          <a:p>
            <a:pPr marL="893763" lvl="2"/>
            <a:r>
              <a:rPr lang="en-US" dirty="0" smtClean="0"/>
              <a:t>For </a:t>
            </a:r>
            <a:r>
              <a:rPr lang="en-US" dirty="0"/>
              <a:t>instance, suppose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wanted the point estimates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dirty="0"/>
              <a:t>: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538163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&gt;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fit$coefficients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(Intercept)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height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33.4944938 -0.2044753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820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543823"/>
          </a:xfrm>
        </p:spPr>
        <p:txBody>
          <a:bodyPr>
            <a:normAutofit fontScale="92500"/>
          </a:bodyPr>
          <a:lstStyle/>
          <a:p>
            <a:pPr marL="538163" lvl="1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estimated response values for all people in our sample are stored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fitted.values</a:t>
            </a:r>
            <a:r>
              <a:rPr lang="en-US" dirty="0"/>
              <a:t> object within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fit</a:t>
            </a:r>
            <a:r>
              <a:rPr lang="en-US" dirty="0"/>
              <a:t>. </a:t>
            </a:r>
            <a:endParaRPr lang="tr-TR" dirty="0" smtClean="0"/>
          </a:p>
          <a:p>
            <a:pPr marL="938213" lvl="2"/>
            <a:r>
              <a:rPr lang="en-US" dirty="0" smtClean="0"/>
              <a:t>Suppose </a:t>
            </a:r>
            <a:r>
              <a:rPr lang="en-US" dirty="0"/>
              <a:t>that we wanted the </a:t>
            </a:r>
            <a:r>
              <a:rPr lang="en-US" dirty="0" smtClean="0"/>
              <a:t>estimates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 first </a:t>
            </a:r>
            <a:r>
              <a:rPr lang="tr-TR" dirty="0" smtClean="0"/>
              <a:t>5</a:t>
            </a:r>
            <a:r>
              <a:rPr lang="en-US" dirty="0" smtClean="0"/>
              <a:t> </a:t>
            </a:r>
            <a:r>
              <a:rPr lang="en-US" dirty="0"/>
              <a:t>people</a:t>
            </a:r>
            <a:r>
              <a:rPr lang="en-US" dirty="0" smtClean="0"/>
              <a:t>:</a:t>
            </a:r>
            <a:endParaRPr lang="tr-TR" dirty="0" smtClean="0"/>
          </a:p>
          <a:p>
            <a:pPr marL="538163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&gt;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fit$fitted.values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[1:5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]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1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2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3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4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5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19.64129 18.72115 19.94800 18.72115 18.92563</a:t>
            </a:r>
            <a:endParaRPr lang="tr-TR" dirty="0" smtClean="0"/>
          </a:p>
          <a:p>
            <a:pPr marL="538163" lvl="1"/>
            <a:endParaRPr lang="tr-TR" dirty="0" smtClean="0"/>
          </a:p>
          <a:p>
            <a:pPr marL="538163" lvl="1"/>
            <a:r>
              <a:rPr lang="en-US" dirty="0" smtClean="0"/>
              <a:t>The </a:t>
            </a:r>
            <a:r>
              <a:rPr lang="en-US" dirty="0"/>
              <a:t>differences between actual and estimated response values are stored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residuals</a:t>
            </a:r>
            <a:r>
              <a:rPr lang="en-US" dirty="0" smtClean="0"/>
              <a:t> </a:t>
            </a:r>
            <a:r>
              <a:rPr lang="en-US" dirty="0"/>
              <a:t>object within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fit</a:t>
            </a:r>
            <a:r>
              <a:rPr lang="en-US" dirty="0"/>
              <a:t>. </a:t>
            </a:r>
            <a:endParaRPr lang="tr-TR" dirty="0" smtClean="0"/>
          </a:p>
          <a:p>
            <a:pPr marL="893763" lvl="2"/>
            <a:r>
              <a:rPr lang="en-US" dirty="0"/>
              <a:t>The following command returns the residuals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tr-TR" dirty="0" smtClean="0"/>
              <a:t>5</a:t>
            </a:r>
            <a:r>
              <a:rPr lang="en-US" dirty="0" smtClean="0"/>
              <a:t> </a:t>
            </a:r>
            <a:r>
              <a:rPr lang="en-US" dirty="0"/>
              <a:t>people: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538163" lvl="2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&gt;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fit$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r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esiduals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[1:5]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endParaRPr lang="tr-TR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1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2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	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3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4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	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5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-7.341291 -12.621152 5.351996 -8.321152 9.774373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967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543823"/>
          </a:xfrm>
        </p:spPr>
        <p:txBody>
          <a:bodyPr>
            <a:normAutofit/>
          </a:bodyPr>
          <a:lstStyle/>
          <a:p>
            <a:pPr marL="538163" lvl="1"/>
            <a:r>
              <a:rPr lang="en-US" dirty="0"/>
              <a:t>Adding the least-squares line to the scatterplot is easy with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abline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en-US" dirty="0"/>
              <a:t>function</a:t>
            </a:r>
            <a:r>
              <a:rPr lang="en-US" dirty="0" smtClean="0"/>
              <a:t>: </a:t>
            </a:r>
            <a:endParaRPr lang="tr-TR" dirty="0" smtClean="0"/>
          </a:p>
          <a:p>
            <a:pPr marL="630238" lvl="2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&gt;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plot(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bodyfat$height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bodyfat$siri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,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+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main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= "Scatterplot for Percent Body Fat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Height",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+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xlab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= "Height",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ylab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 = "Percent Body Fat")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&gt;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"/>
              </a:rPr>
              <a:t>abline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"/>
              </a:rPr>
              <a:t>(fit)</a:t>
            </a:r>
            <a:endParaRPr lang="tr-TR" dirty="0" smtClean="0"/>
          </a:p>
          <a:p>
            <a:pPr marL="538163" lvl="1"/>
            <a:r>
              <a:rPr lang="en-US" dirty="0"/>
              <a:t>By default, </a:t>
            </a:r>
            <a:r>
              <a:rPr lang="en-US" dirty="0" err="1">
                <a:solidFill>
                  <a:schemeClr val="accent2"/>
                </a:solidFill>
              </a:rPr>
              <a:t>abline</a:t>
            </a:r>
            <a:r>
              <a:rPr lang="en-US" dirty="0">
                <a:solidFill>
                  <a:schemeClr val="accent2"/>
                </a:solidFill>
              </a:rPr>
              <a:t>() </a:t>
            </a:r>
            <a:r>
              <a:rPr lang="en-US" dirty="0"/>
              <a:t>draws a solid line. </a:t>
            </a:r>
            <a:endParaRPr lang="tr-TR" dirty="0" smtClean="0"/>
          </a:p>
          <a:p>
            <a:pPr marL="538163" lvl="1"/>
            <a:r>
              <a:rPr lang="en-US" dirty="0" smtClean="0"/>
              <a:t>We </a:t>
            </a:r>
            <a:r>
              <a:rPr lang="en-US" dirty="0"/>
              <a:t>can set the line type to dashed </a:t>
            </a:r>
            <a:r>
              <a:rPr lang="en-US" dirty="0" smtClean="0"/>
              <a:t>line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using the option </a:t>
            </a:r>
            <a:r>
              <a:rPr lang="en-US" dirty="0" err="1">
                <a:solidFill>
                  <a:schemeClr val="accent2"/>
                </a:solidFill>
              </a:rPr>
              <a:t>lty</a:t>
            </a:r>
            <a:r>
              <a:rPr lang="en-US" dirty="0">
                <a:solidFill>
                  <a:schemeClr val="accent2"/>
                </a:solidFill>
              </a:rPr>
              <a:t>=2</a:t>
            </a:r>
            <a:r>
              <a:rPr lang="en-US" dirty="0"/>
              <a:t>. The </a:t>
            </a:r>
            <a:r>
              <a:rPr lang="en-US" dirty="0" err="1">
                <a:solidFill>
                  <a:schemeClr val="accent2"/>
                </a:solidFill>
              </a:rPr>
              <a:t>lty</a:t>
            </a:r>
            <a:r>
              <a:rPr lang="en-US" dirty="0"/>
              <a:t> </a:t>
            </a:r>
            <a:r>
              <a:rPr lang="en-US" dirty="0" smtClean="0"/>
              <a:t>defines </a:t>
            </a:r>
            <a:r>
              <a:rPr lang="en-US" dirty="0"/>
              <a:t>the line type. </a:t>
            </a:r>
            <a:endParaRPr lang="tr-TR" dirty="0" smtClean="0"/>
          </a:p>
          <a:p>
            <a:pPr marL="538163" lvl="1"/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err="1">
                <a:solidFill>
                  <a:schemeClr val="accent2"/>
                </a:solidFill>
              </a:rPr>
              <a:t>abline</a:t>
            </a:r>
            <a:r>
              <a:rPr lang="en-US" dirty="0">
                <a:solidFill>
                  <a:schemeClr val="accent2"/>
                </a:solidFill>
              </a:rPr>
              <a:t>() </a:t>
            </a:r>
            <a:r>
              <a:rPr lang="en-US" dirty="0"/>
              <a:t>function can be used to add a straight line to an existing plot</a:t>
            </a:r>
            <a:r>
              <a:rPr lang="en-US" dirty="0" smtClean="0"/>
              <a:t>.</a:t>
            </a:r>
            <a:endParaRPr lang="tr-TR" dirty="0" smtClean="0"/>
          </a:p>
          <a:p>
            <a:pPr lvl="2"/>
            <a:r>
              <a:rPr lang="tr-TR" dirty="0" smtClean="0"/>
              <a:t>B</a:t>
            </a:r>
            <a:r>
              <a:rPr lang="en-US" dirty="0" err="1" smtClean="0"/>
              <a:t>efore</a:t>
            </a:r>
            <a:r>
              <a:rPr lang="en-US" dirty="0" smtClean="0"/>
              <a:t> </a:t>
            </a:r>
            <a:r>
              <a:rPr lang="en-US" dirty="0"/>
              <a:t>using </a:t>
            </a:r>
            <a:r>
              <a:rPr lang="en-US" dirty="0" err="1" smtClean="0">
                <a:solidFill>
                  <a:schemeClr val="accent1"/>
                </a:solidFill>
              </a:rPr>
              <a:t>abline</a:t>
            </a:r>
            <a:r>
              <a:rPr lang="tr-TR" dirty="0" smtClean="0"/>
              <a:t>, y</a:t>
            </a:r>
            <a:r>
              <a:rPr lang="en-US" dirty="0" err="1" smtClean="0"/>
              <a:t>ou</a:t>
            </a:r>
            <a:r>
              <a:rPr lang="en-US" dirty="0" smtClean="0"/>
              <a:t> first</a:t>
            </a:r>
            <a:r>
              <a:rPr lang="tr-TR" dirty="0" smtClean="0"/>
              <a:t> </a:t>
            </a:r>
            <a:r>
              <a:rPr lang="en-US" dirty="0" smtClean="0"/>
              <a:t>need </a:t>
            </a:r>
            <a:r>
              <a:rPr lang="en-US" dirty="0"/>
              <a:t>to </a:t>
            </a:r>
            <a:r>
              <a:rPr lang="en-US" dirty="0" smtClean="0"/>
              <a:t>create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plot</a:t>
            </a:r>
            <a:r>
              <a:rPr lang="tr-TR" dirty="0"/>
              <a:t> </a:t>
            </a:r>
            <a:r>
              <a:rPr lang="en-US" dirty="0" smtClean="0"/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625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97192" cy="5543823"/>
          </a:xfrm>
        </p:spPr>
        <p:txBody>
          <a:bodyPr>
            <a:normAutofit lnSpcReduction="10000"/>
          </a:bodyPr>
          <a:lstStyle/>
          <a:p>
            <a:pPr marL="538163" lvl="1"/>
            <a:r>
              <a:rPr lang="en-US" dirty="0"/>
              <a:t>We can also fit a multiple linear regression model to the </a:t>
            </a:r>
            <a:r>
              <a:rPr lang="en-US" dirty="0" err="1">
                <a:solidFill>
                  <a:srgbClr val="C00000"/>
                </a:solidFill>
              </a:rPr>
              <a:t>bodyfat</a:t>
            </a:r>
            <a:r>
              <a:rPr lang="en-US" dirty="0"/>
              <a:t> data </a:t>
            </a:r>
            <a:r>
              <a:rPr lang="en-US" dirty="0" smtClean="0"/>
              <a:t>using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abdomen </a:t>
            </a:r>
            <a:r>
              <a:rPr lang="en-US" dirty="0">
                <a:solidFill>
                  <a:srgbClr val="C00000"/>
                </a:solidFill>
              </a:rPr>
              <a:t>circumference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height</a:t>
            </a:r>
            <a:r>
              <a:rPr lang="en-US" dirty="0"/>
              <a:t> as explanatory variables. </a:t>
            </a:r>
            <a:endParaRPr lang="tr-TR" dirty="0" smtClean="0"/>
          </a:p>
          <a:p>
            <a:pPr marL="538163" lvl="1"/>
            <a:r>
              <a:rPr lang="en-US" dirty="0" smtClean="0"/>
              <a:t>we </a:t>
            </a:r>
            <a:r>
              <a:rPr lang="en-US" dirty="0"/>
              <a:t>use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lm</a:t>
            </a:r>
            <a:r>
              <a:rPr lang="en-US" dirty="0">
                <a:solidFill>
                  <a:schemeClr val="accent2"/>
                </a:solidFill>
              </a:rPr>
              <a:t>() </a:t>
            </a:r>
            <a:r>
              <a:rPr lang="en-US" dirty="0"/>
              <a:t>function, but now we include both explanatory variables on the </a:t>
            </a:r>
            <a:r>
              <a:rPr lang="en-US" dirty="0" smtClean="0"/>
              <a:t>right-hand</a:t>
            </a:r>
            <a:r>
              <a:rPr lang="tr-TR" dirty="0" smtClean="0"/>
              <a:t> </a:t>
            </a:r>
            <a:r>
              <a:rPr lang="en-US" dirty="0" smtClean="0"/>
              <a:t>side </a:t>
            </a:r>
            <a:r>
              <a:rPr lang="en-US" dirty="0"/>
              <a:t>of the formula. </a:t>
            </a:r>
            <a:endParaRPr lang="tr-TR" dirty="0" smtClean="0"/>
          </a:p>
          <a:p>
            <a:pPr marL="538163" lvl="1"/>
            <a:r>
              <a:rPr lang="en-US" dirty="0" smtClean="0"/>
              <a:t>We </a:t>
            </a:r>
            <a:r>
              <a:rPr lang="en-US" dirty="0"/>
              <a:t>separate the explanatory variables with plus signs</a:t>
            </a:r>
            <a:r>
              <a:rPr lang="en-US" dirty="0" smtClean="0"/>
              <a:t>:</a:t>
            </a:r>
            <a:endParaRPr lang="tr-TR" dirty="0" smtClean="0"/>
          </a:p>
          <a:p>
            <a:pPr marL="630238" lvl="2" indent="0">
              <a:buNone/>
            </a:pPr>
            <a:endParaRPr lang="tr-TR" sz="1800" dirty="0" smtClean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2" indent="0">
              <a:buNone/>
            </a:pP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&gt; </a:t>
            </a:r>
            <a:r>
              <a:rPr lang="en-US" sz="1800" dirty="0" err="1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multReg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&lt;- lm(</a:t>
            </a:r>
            <a:r>
              <a:rPr lang="en-US" sz="1800" dirty="0" err="1">
                <a:solidFill>
                  <a:srgbClr val="3366FF">
                    <a:lumMod val="75000"/>
                  </a:srgbClr>
                </a:solidFill>
                <a:latin typeface="Courier"/>
              </a:rPr>
              <a:t>siri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 ~ height + abdomen, data = </a:t>
            </a:r>
            <a:r>
              <a:rPr lang="en-US" sz="1800" dirty="0" err="1">
                <a:solidFill>
                  <a:srgbClr val="3366FF">
                    <a:lumMod val="75000"/>
                  </a:srgbClr>
                </a:solidFill>
                <a:latin typeface="Courier"/>
              </a:rPr>
              <a:t>bodyfat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)</a:t>
            </a:r>
            <a:endParaRPr lang="tr-TR" sz="1800" dirty="0" smtClean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2" indent="0">
              <a:buNone/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&gt; summary(</a:t>
            </a:r>
            <a:r>
              <a:rPr lang="en-US" sz="1800" dirty="0" err="1">
                <a:solidFill>
                  <a:srgbClr val="3366FF">
                    <a:lumMod val="75000"/>
                  </a:srgbClr>
                </a:solidFill>
                <a:latin typeface="Courier"/>
              </a:rPr>
              <a:t>multReg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)</a:t>
            </a:r>
            <a:endParaRPr lang="en-US" sz="1800" dirty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endParaRPr lang="tr-TR" sz="1800" dirty="0" smtClean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Call: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lm(formula = </a:t>
            </a:r>
            <a:r>
              <a:rPr lang="en-US" sz="1800" dirty="0" err="1">
                <a:solidFill>
                  <a:srgbClr val="3366FF">
                    <a:lumMod val="75000"/>
                  </a:srgbClr>
                </a:solidFill>
                <a:latin typeface="Courier"/>
              </a:rPr>
              <a:t>siri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 height + abdomen, data = </a:t>
            </a:r>
            <a:r>
              <a:rPr lang="en-US" sz="1800" dirty="0" err="1">
                <a:solidFill>
                  <a:srgbClr val="3366FF">
                    <a:lumMod val="75000"/>
                  </a:srgbClr>
                </a:solidFill>
                <a:latin typeface="Courier"/>
              </a:rPr>
              <a:t>bodyfat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)</a:t>
            </a:r>
          </a:p>
          <a:p>
            <a:pPr marL="630238" lvl="3" indent="0">
              <a:buNone/>
              <a:tabLst>
                <a:tab pos="630238" algn="l"/>
              </a:tabLst>
            </a:pPr>
            <a:endParaRPr lang="tr-TR" sz="1800" dirty="0" smtClean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Residuals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:</a:t>
            </a:r>
          </a:p>
          <a:p>
            <a:pPr marL="630238" lvl="3" indent="0">
              <a:buNone/>
              <a:tabLst>
                <a:tab pos="630238" algn="l"/>
              </a:tabLst>
            </a:pP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	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Min </a:t>
            </a:r>
            <a:r>
              <a:rPr lang="tr-TR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1Q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Median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3Q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Max</a:t>
            </a:r>
            <a:endParaRPr lang="en-US" sz="1800" dirty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3" indent="0">
              <a:buNone/>
              <a:tabLst>
                <a:tab pos="630238" algn="l"/>
              </a:tabLst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-18.8513 -3.4825 -0.0156 3.0949 11.1633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653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97192" cy="5543823"/>
          </a:xfrm>
        </p:spPr>
        <p:txBody>
          <a:bodyPr>
            <a:normAutofit fontScale="92500" lnSpcReduction="10000"/>
          </a:bodyPr>
          <a:lstStyle/>
          <a:p>
            <a:pPr marL="630238" lvl="2" indent="0">
              <a:buNone/>
            </a:pP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Coefficients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:</a:t>
            </a:r>
          </a:p>
          <a:p>
            <a:pPr marL="630238" lvl="2" indent="0">
              <a:buNone/>
            </a:pP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		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Estimate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Std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. Error t value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en-US" sz="1800" dirty="0" err="1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Pr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(&gt;|t|)</a:t>
            </a:r>
          </a:p>
          <a:p>
            <a:pPr marL="630238" lvl="2" indent="0">
              <a:buNone/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(Intercept) -14.31075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6.04265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-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2.368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0.0186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*</a:t>
            </a:r>
            <a:endParaRPr lang="en-US" sz="1800" dirty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2" indent="0">
              <a:buNone/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height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 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-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0.37053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0.08122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-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4.562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7.95e-06 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***</a:t>
            </a:r>
          </a:p>
          <a:p>
            <a:pPr marL="630238" lvl="2" indent="0">
              <a:buNone/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abdomen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 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1.64707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0.07074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23.283 </a:t>
            </a:r>
            <a:r>
              <a:rPr lang="tr-TR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  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&lt; 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2e-16 ***</a:t>
            </a:r>
          </a:p>
          <a:p>
            <a:pPr marL="630238" lvl="2" indent="0">
              <a:buNone/>
            </a:pPr>
            <a:endParaRPr lang="tr-TR" sz="1800" dirty="0" smtClean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2" indent="0">
              <a:buNone/>
            </a:pP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---</a:t>
            </a:r>
            <a:endParaRPr lang="en-US" sz="1800" dirty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2" indent="0">
              <a:buNone/>
            </a:pPr>
            <a:r>
              <a:rPr lang="en-US" sz="1800" dirty="0" err="1">
                <a:solidFill>
                  <a:srgbClr val="3366FF">
                    <a:lumMod val="75000"/>
                  </a:srgbClr>
                </a:solidFill>
                <a:latin typeface="Courier"/>
              </a:rPr>
              <a:t>Signif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. codes: 0 ’***’ 0.001 ’**’ 0.01 ’*’</a:t>
            </a:r>
          </a:p>
          <a:p>
            <a:pPr marL="630238" lvl="2" indent="0">
              <a:buNone/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0.05 ’.’ 0.1 ’ ’ 1</a:t>
            </a:r>
          </a:p>
          <a:p>
            <a:pPr marL="630238" lvl="2" indent="0">
              <a:buNone/>
            </a:pPr>
            <a:endParaRPr lang="tr-TR" sz="1800" dirty="0" smtClean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pPr marL="630238" lvl="2" indent="0">
              <a:buNone/>
            </a:pP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Residual 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standard error: 4.695 on 249 degrees</a:t>
            </a:r>
          </a:p>
          <a:p>
            <a:pPr marL="630238" lvl="2" indent="0">
              <a:buNone/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of freedom Multiple R-squared: 0.6878,</a:t>
            </a:r>
          </a:p>
          <a:p>
            <a:pPr marL="630238" lvl="2" indent="0">
              <a:buNone/>
            </a:pP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Adjusted R-squared: 0.6853</a:t>
            </a:r>
          </a:p>
          <a:p>
            <a:pPr marL="630238" lvl="2" indent="0">
              <a:buNone/>
            </a:pP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F-statistic</a:t>
            </a:r>
            <a:r>
              <a:rPr lang="en-US" sz="1800" dirty="0">
                <a:solidFill>
                  <a:srgbClr val="3366FF">
                    <a:lumMod val="75000"/>
                  </a:srgbClr>
                </a:solidFill>
                <a:latin typeface="Courier"/>
              </a:rPr>
              <a:t>: 274.2 on 2 and 249 DF, p-value: &lt; </a:t>
            </a:r>
            <a:r>
              <a:rPr lang="en-US" sz="1800" dirty="0" smtClean="0">
                <a:solidFill>
                  <a:srgbClr val="3366FF">
                    <a:lumMod val="75000"/>
                  </a:srgbClr>
                </a:solidFill>
                <a:latin typeface="Courier"/>
              </a:rPr>
              <a:t>2.2e-16</a:t>
            </a:r>
            <a:endParaRPr lang="tr-TR" sz="1800" dirty="0" smtClean="0">
              <a:solidFill>
                <a:srgbClr val="3366FF">
                  <a:lumMod val="75000"/>
                </a:srgbClr>
              </a:solidFill>
              <a:latin typeface="Courier"/>
            </a:endParaRPr>
          </a:p>
          <a:p>
            <a:endParaRPr lang="tr-TR" sz="2600" dirty="0" smtClean="0"/>
          </a:p>
          <a:p>
            <a:r>
              <a:rPr lang="en-US" sz="2600" dirty="0" smtClean="0"/>
              <a:t>To </a:t>
            </a:r>
            <a:r>
              <a:rPr lang="en-US" sz="2600" dirty="0"/>
              <a:t>include the interaction term between height and abdomen in the model</a:t>
            </a:r>
            <a:r>
              <a:rPr lang="en-US" sz="2600" dirty="0" smtClean="0"/>
              <a:t>,</a:t>
            </a:r>
            <a:r>
              <a:rPr lang="tr-TR" sz="2600" dirty="0" smtClean="0"/>
              <a:t> </a:t>
            </a:r>
          </a:p>
          <a:p>
            <a:pPr lvl="1"/>
            <a:r>
              <a:rPr lang="en-US" sz="2200" dirty="0" smtClean="0"/>
              <a:t>we </a:t>
            </a:r>
            <a:r>
              <a:rPr lang="en-US" sz="2200" dirty="0"/>
              <a:t>can specify the regression model as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siri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∼ height * abdomen</a:t>
            </a:r>
            <a:r>
              <a:rPr lang="en-US" sz="2200" dirty="0"/>
              <a:t>. </a:t>
            </a:r>
            <a:endParaRPr lang="tr-TR" sz="2200" dirty="0" smtClean="0"/>
          </a:p>
          <a:p>
            <a:r>
              <a:rPr lang="en-US" sz="2600" dirty="0" smtClean="0"/>
              <a:t>In this</a:t>
            </a:r>
            <a:r>
              <a:rPr lang="tr-TR" sz="2600" dirty="0" smtClean="0"/>
              <a:t> </a:t>
            </a:r>
            <a:r>
              <a:rPr lang="en-US" sz="2600" dirty="0" smtClean="0"/>
              <a:t>case</a:t>
            </a:r>
            <a:r>
              <a:rPr lang="en-US" sz="2600" dirty="0"/>
              <a:t>, R includes the main effects of the two variables automatically.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156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Regression Analysis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40180"/>
                <a:ext cx="8353176" cy="54571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400" dirty="0"/>
                  <a:t>Suppose, for example</a:t>
                </a:r>
                <a:r>
                  <a:rPr lang="tr-TR" sz="2400" dirty="0" smtClean="0"/>
                  <a:t>, </a:t>
                </a:r>
                <a:r>
                  <a:rPr lang="en-US" sz="2400" dirty="0" smtClean="0"/>
                  <a:t>that </a:t>
                </a:r>
                <a:r>
                  <a:rPr lang="en-US" sz="2400" dirty="0"/>
                  <a:t>the director of a county highway department wants to predict the cost of </a:t>
                </a:r>
                <a:r>
                  <a:rPr lang="en-US" sz="2400" dirty="0" smtClean="0"/>
                  <a:t>a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resurfacing </a:t>
                </a:r>
                <a:r>
                  <a:rPr lang="en-US" sz="2400" dirty="0"/>
                  <a:t>contract that is up for bids. </a:t>
                </a:r>
                <a:endParaRPr lang="tr-TR" sz="2400" dirty="0" smtClean="0"/>
              </a:p>
              <a:p>
                <a:r>
                  <a:rPr lang="en-US" sz="2400" dirty="0" smtClean="0"/>
                  <a:t>We </a:t>
                </a:r>
                <a:r>
                  <a:rPr lang="en-US" sz="2400" dirty="0"/>
                  <a:t>could reasonably predict the costs to </a:t>
                </a:r>
                <a:r>
                  <a:rPr lang="en-US" sz="2400" dirty="0" smtClean="0"/>
                  <a:t>be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a </a:t>
                </a:r>
                <a:r>
                  <a:rPr lang="en-US" sz="2400" dirty="0"/>
                  <a:t>function of the road miles to be resurfaced. </a:t>
                </a:r>
                <a:endParaRPr lang="tr-TR" sz="2400" dirty="0" smtClean="0"/>
              </a:p>
              <a:p>
                <a:pPr lvl="1"/>
                <a:r>
                  <a:rPr lang="en-US" sz="2000" dirty="0" smtClean="0"/>
                  <a:t>A </a:t>
                </a:r>
                <a:r>
                  <a:rPr lang="en-US" sz="2000" dirty="0"/>
                  <a:t>reasonable first attempt is to </a:t>
                </a:r>
                <a:r>
                  <a:rPr lang="en-US" sz="2000" dirty="0" smtClean="0"/>
                  <a:t>use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a </a:t>
                </a:r>
                <a:r>
                  <a:rPr lang="en-US" sz="2000" dirty="0"/>
                  <a:t>linear production function. </a:t>
                </a:r>
                <a:endParaRPr lang="tr-TR" sz="2000" dirty="0" smtClean="0"/>
              </a:p>
              <a:p>
                <a:pPr lvl="1"/>
                <a:r>
                  <a:rPr lang="tr-TR" sz="2000" dirty="0" smtClean="0"/>
                  <a:t>Assume that</a:t>
                </a:r>
              </a:p>
              <a:p>
                <a:pPr lvl="2"/>
                <a:r>
                  <a:rPr lang="en-US" sz="1600" dirty="0" smtClean="0"/>
                  <a:t> </a:t>
                </a:r>
                <a:r>
                  <a:rPr lang="en-US" sz="1600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1600" i="1" dirty="0"/>
                  <a:t> </a:t>
                </a:r>
                <a:r>
                  <a:rPr lang="tr-TR" sz="1600" dirty="0" smtClean="0"/>
                  <a:t>=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total cost of a project in thousands of </a:t>
                </a:r>
                <a:r>
                  <a:rPr lang="tr-TR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$</a:t>
                </a:r>
                <a:endParaRPr lang="tr-TR" sz="1600" dirty="0" smtClean="0"/>
              </a:p>
              <a:p>
                <a:pPr lvl="2"/>
                <a:r>
                  <a:rPr lang="tr-TR" sz="1600" dirty="0" smtClean="0"/>
                  <a:t> </a:t>
                </a:r>
                <a:r>
                  <a:rPr lang="en-US" sz="16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1600" i="1" dirty="0" smtClean="0"/>
                  <a:t> </a:t>
                </a:r>
                <a:r>
                  <a:rPr lang="tr-TR" sz="1600" dirty="0"/>
                  <a:t>=</a:t>
                </a:r>
                <a:r>
                  <a:rPr lang="tr-TR" sz="1600" dirty="0" smtClean="0"/>
                  <a:t> </a:t>
                </a:r>
                <a:r>
                  <a:rPr lang="en-US" sz="1600" dirty="0" smtClean="0"/>
                  <a:t>number </a:t>
                </a:r>
                <a:r>
                  <a:rPr lang="en-US" sz="1600" dirty="0"/>
                  <a:t>of miles to be resurfaced, </a:t>
                </a:r>
                <a:endParaRPr lang="tr-TR" sz="1600" dirty="0" smtClean="0"/>
              </a:p>
              <a:p>
                <a:pPr lvl="2"/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1600" dirty="0" smtClean="0"/>
                  <a:t> = </a:t>
                </a:r>
                <a:r>
                  <a:rPr lang="en-US" sz="1600" dirty="0" smtClean="0"/>
                  <a:t>the </a:t>
                </a:r>
                <a:r>
                  <a:rPr lang="en-US" sz="1600" dirty="0"/>
                  <a:t>predicted cost, also in </a:t>
                </a:r>
                <a:r>
                  <a:rPr lang="en-US" sz="1600" dirty="0" smtClean="0"/>
                  <a:t>thousands</a:t>
                </a:r>
                <a:r>
                  <a:rPr lang="tr-TR" sz="1600" dirty="0" smtClean="0"/>
                  <a:t> </a:t>
                </a:r>
                <a:r>
                  <a:rPr lang="en-US" sz="1600" dirty="0"/>
                  <a:t>of </a:t>
                </a:r>
                <a:r>
                  <a:rPr lang="tr-TR" sz="1600" dirty="0">
                    <a:solidFill>
                      <a:schemeClr val="accent1">
                        <a:lumMod val="75000"/>
                      </a:schemeClr>
                    </a:solidFill>
                  </a:rPr>
                  <a:t>$</a:t>
                </a:r>
                <a:endParaRPr lang="en-US" sz="1600" dirty="0"/>
              </a:p>
              <a:p>
                <a:pPr lvl="1"/>
                <a:r>
                  <a:rPr lang="en-US" sz="2000" dirty="0" smtClean="0"/>
                  <a:t>A </a:t>
                </a:r>
                <a:r>
                  <a:rPr lang="en-US" sz="2000" dirty="0"/>
                  <a:t>prediction equation </a:t>
                </a:r>
                <a:r>
                  <a:rPr lang="en-US" sz="2000" dirty="0" smtClean="0"/>
                  <a:t>is </a:t>
                </a:r>
                <a:r>
                  <a:rPr lang="en-US" sz="2000" dirty="0"/>
                  <a:t>a linear equation.</a:t>
                </a:r>
              </a:p>
              <a:p>
                <a:pPr lvl="1"/>
                <a:r>
                  <a:rPr lang="en-US" sz="2000" dirty="0"/>
                  <a:t>The constant term, such as the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2.0</a:t>
                </a:r>
                <a:r>
                  <a:rPr lang="en-US" sz="2000" dirty="0"/>
                  <a:t>, is the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intercept</a:t>
                </a:r>
                <a:r>
                  <a:rPr lang="en-US" sz="2000" b="1" dirty="0"/>
                  <a:t> </a:t>
                </a:r>
                <a:r>
                  <a:rPr lang="en-US" sz="2000" dirty="0"/>
                  <a:t>term and is interpreted </a:t>
                </a:r>
                <a:r>
                  <a:rPr lang="en-US" sz="2000" dirty="0" smtClean="0"/>
                  <a:t>as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predicted value of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000" i="1" dirty="0"/>
                  <a:t> </a:t>
                </a:r>
                <a:r>
                  <a:rPr lang="en-US" sz="2000" dirty="0"/>
                  <a:t>when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x </a:t>
                </a:r>
                <a:r>
                  <a:rPr lang="tr-TR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000" dirty="0"/>
                  <a:t>. </a:t>
                </a:r>
                <a:endParaRPr lang="tr-TR" sz="2000" dirty="0" smtClean="0"/>
              </a:p>
              <a:p>
                <a:pPr lvl="2"/>
                <a:r>
                  <a:rPr lang="en-US" sz="1600" dirty="0" smtClean="0"/>
                  <a:t>In </a:t>
                </a:r>
                <a:r>
                  <a:rPr lang="en-US" sz="1600" dirty="0"/>
                  <a:t>the road resurfacing example, </a:t>
                </a:r>
                <a:r>
                  <a:rPr lang="en-US" sz="1600" dirty="0" smtClean="0"/>
                  <a:t>we may</a:t>
                </a:r>
                <a:r>
                  <a:rPr lang="tr-TR" sz="1600" dirty="0" smtClean="0"/>
                  <a:t> </a:t>
                </a:r>
                <a:r>
                  <a:rPr lang="en-US" sz="1600" dirty="0" smtClean="0"/>
                  <a:t>interpret </a:t>
                </a:r>
                <a:r>
                  <a:rPr lang="en-US" sz="1600" dirty="0"/>
                  <a:t>the intercept as the fixed cost of beginning the project. </a:t>
                </a:r>
                <a:endParaRPr lang="tr-TR" sz="1600" dirty="0" smtClean="0"/>
              </a:p>
              <a:p>
                <a:pPr lvl="1"/>
                <a:r>
                  <a:rPr lang="en-US" sz="2000" dirty="0" smtClean="0"/>
                  <a:t>The </a:t>
                </a:r>
                <a:r>
                  <a:rPr lang="en-US" sz="2000" dirty="0"/>
                  <a:t>coefficient </a:t>
                </a:r>
                <a:r>
                  <a:rPr lang="en-US" sz="2000" dirty="0" smtClean="0"/>
                  <a:t>of</a:t>
                </a:r>
                <a:r>
                  <a:rPr lang="tr-TR" sz="2000" dirty="0" smtClean="0"/>
                  <a:t> 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000" dirty="0"/>
                  <a:t>, such as the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3.0</a:t>
                </a:r>
                <a:r>
                  <a:rPr lang="en-US" sz="2000" dirty="0"/>
                  <a:t>, is the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slope</a:t>
                </a:r>
                <a:r>
                  <a:rPr lang="en-US" sz="2000" b="1" dirty="0"/>
                  <a:t> </a:t>
                </a:r>
                <a:r>
                  <a:rPr lang="en-US" sz="2000" dirty="0"/>
                  <a:t>of the line, the predicted change in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sz="2000" i="1" dirty="0"/>
                  <a:t> </a:t>
                </a:r>
                <a:r>
                  <a:rPr lang="en-US" sz="2000" dirty="0"/>
                  <a:t>when there is </a:t>
                </a:r>
                <a:r>
                  <a:rPr lang="en-US" sz="2000" dirty="0" smtClean="0"/>
                  <a:t>a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one-unit </a:t>
                </a:r>
                <a:r>
                  <a:rPr lang="en-US" sz="2000" dirty="0"/>
                  <a:t>change in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000" dirty="0"/>
                  <a:t>. </a:t>
                </a:r>
                <a:endParaRPr lang="tr-TR" sz="2000" dirty="0" smtClean="0"/>
              </a:p>
              <a:p>
                <a:pPr lvl="2"/>
                <a:r>
                  <a:rPr lang="en-US" sz="1600" dirty="0" smtClean="0"/>
                  <a:t>In </a:t>
                </a:r>
                <a:r>
                  <a:rPr lang="en-US" sz="1600" dirty="0"/>
                  <a:t>the road resurfacing example, if two projects differed </a:t>
                </a:r>
                <a:r>
                  <a:rPr lang="en-US" sz="1600" dirty="0" smtClean="0"/>
                  <a:t>by</a:t>
                </a:r>
                <a:r>
                  <a:rPr lang="tr-TR" sz="1600" dirty="0" smtClean="0"/>
                  <a:t> 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mile in length, we would predict that the longer project cost </a:t>
                </a:r>
                <a:r>
                  <a:rPr lang="tr-TR" sz="1600" dirty="0">
                    <a:solidFill>
                      <a:schemeClr val="accent1">
                        <a:lumMod val="75000"/>
                      </a:schemeClr>
                    </a:solidFill>
                  </a:rPr>
                  <a:t>$ 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tr-TR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000 </a:t>
                </a:r>
                <a:r>
                  <a:rPr lang="en-US" sz="1600" dirty="0" smtClean="0"/>
                  <a:t>more </a:t>
                </a:r>
                <a:r>
                  <a:rPr lang="en-US" sz="1600" dirty="0"/>
                  <a:t>than the shorter one.</a:t>
                </a:r>
                <a:endParaRPr lang="en-US" sz="7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40180"/>
                <a:ext cx="8353176" cy="5457171"/>
              </a:xfrm>
              <a:blipFill rotWithShape="0">
                <a:blip r:embed="rId2"/>
                <a:stretch>
                  <a:fillRect l="-1022" t="-1564" r="-13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4015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2800" dirty="0" err="1" smtClean="0"/>
              <a:t>After</a:t>
            </a:r>
            <a:r>
              <a:rPr lang="tr-TR" sz="2800" dirty="0" smtClean="0"/>
              <a:t>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soft</a:t>
            </a:r>
            <a:r>
              <a:rPr lang="tr-TR" sz="2800" dirty="0" smtClean="0"/>
              <a:t> </a:t>
            </a:r>
            <a:r>
              <a:rPr lang="tr-TR" sz="2800" dirty="0" err="1" smtClean="0"/>
              <a:t>introduction</a:t>
            </a:r>
            <a:r>
              <a:rPr lang="tr-TR" sz="2800" dirty="0" smtClean="0"/>
              <a:t>, w</a:t>
            </a:r>
            <a:r>
              <a:rPr lang="en-US" sz="2800" dirty="0" smtClean="0"/>
              <a:t>e </a:t>
            </a:r>
            <a:r>
              <a:rPr lang="en-US" sz="2800" dirty="0"/>
              <a:t>now discuss linear regression models for either testing a hypothesis regarding the relationship between one or more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explanatory variables </a:t>
            </a:r>
            <a:r>
              <a:rPr lang="en-US" sz="2800" dirty="0"/>
              <a:t>and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response variable</a:t>
            </a:r>
            <a:r>
              <a:rPr lang="en-US" sz="2800" dirty="0"/>
              <a:t>, or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predicting</a:t>
            </a:r>
            <a:r>
              <a:rPr lang="en-US" sz="2800" dirty="0"/>
              <a:t> unknown values of the response variable using one or more predictors.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use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/>
              <a:t> to denote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explanatory variables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2400" dirty="0"/>
              <a:t> to denote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response variables</a:t>
            </a:r>
            <a:r>
              <a:rPr lang="en-US" sz="2400" dirty="0"/>
              <a:t>.</a:t>
            </a:r>
          </a:p>
          <a:p>
            <a:pPr lvl="0"/>
            <a:r>
              <a:rPr lang="en-US" sz="2800" dirty="0" smtClean="0"/>
              <a:t>We </a:t>
            </a:r>
            <a:r>
              <a:rPr lang="en-US" sz="2800" dirty="0"/>
              <a:t>start by focusing on problems where the explanatory variable is binary. </a:t>
            </a:r>
            <a:endParaRPr lang="tr-TR" sz="2800" dirty="0" smtClean="0"/>
          </a:p>
          <a:p>
            <a:pPr lvl="1"/>
            <a:r>
              <a:rPr lang="en-US" sz="2400" dirty="0" smtClean="0"/>
              <a:t>As </a:t>
            </a:r>
            <a:r>
              <a:rPr lang="en-US" sz="2400" dirty="0"/>
              <a:t>before, the binary variable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/>
              <a:t> can be either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/>
              <a:t>.</a:t>
            </a:r>
          </a:p>
          <a:p>
            <a:pPr lvl="0"/>
            <a:r>
              <a:rPr lang="en-US" sz="2800" dirty="0" smtClean="0"/>
              <a:t>We </a:t>
            </a:r>
            <a:r>
              <a:rPr lang="en-US" sz="2800" dirty="0"/>
              <a:t>then continue our discussion for situations where the explanatory variable is numerical.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340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Linear Regression Models with One </a:t>
            </a:r>
            <a:r>
              <a:rPr lang="en-US" sz="2400" dirty="0" smtClean="0"/>
              <a:t>Binary</a:t>
            </a:r>
            <a:r>
              <a:rPr lang="tr-TR" sz="2400" dirty="0" smtClean="0"/>
              <a:t> </a:t>
            </a:r>
            <a:r>
              <a:rPr lang="en-US" sz="2400" dirty="0" smtClean="0"/>
              <a:t>Explanatory</a:t>
            </a:r>
            <a:r>
              <a:rPr lang="tr-TR" sz="2400" dirty="0" smtClean="0"/>
              <a:t> </a:t>
            </a:r>
            <a:r>
              <a:rPr lang="en-US" sz="2400" dirty="0" smtClean="0"/>
              <a:t>Variable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Suppose </a:t>
            </a:r>
            <a:r>
              <a:rPr lang="en-US" sz="2800" dirty="0"/>
              <a:t>that we want to investigate the relationship between sodium chloride (salt) consumption (low vs. high consumption) and blood pressure among elderly people (e.g., above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65</a:t>
            </a:r>
            <a:r>
              <a:rPr lang="en-US" sz="2800" dirty="0"/>
              <a:t> years old</a:t>
            </a:r>
            <a:r>
              <a:rPr lang="en-US" sz="2800" dirty="0" smtClean="0"/>
              <a:t>).</a:t>
            </a:r>
            <a:endParaRPr lang="tr-TR" sz="2800" dirty="0" smtClean="0"/>
          </a:p>
          <a:p>
            <a:pPr lvl="1"/>
            <a:r>
              <a:rPr lang="en-US" sz="2400" dirty="0"/>
              <a:t>We take a random sample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en-US" sz="2400" dirty="0"/>
              <a:t> people from this population and find that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sz="2400" dirty="0"/>
              <a:t>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them </a:t>
            </a:r>
            <a:r>
              <a:rPr lang="en-US" sz="2400" dirty="0"/>
              <a:t>keep a low sodium chloride diet (less than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400" dirty="0"/>
              <a:t> grams of salt per day)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them keep a high sodium chloride diet (more than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400" dirty="0"/>
              <a:t> grams of salt per day)</a:t>
            </a:r>
          </a:p>
          <a:p>
            <a:pPr lvl="0"/>
            <a:r>
              <a:rPr lang="en-US" sz="2800" dirty="0" smtClean="0"/>
              <a:t>The </a:t>
            </a:r>
            <a:r>
              <a:rPr lang="tr-TR" sz="2800" dirty="0" err="1" smtClean="0"/>
              <a:t>next</a:t>
            </a:r>
            <a:r>
              <a:rPr lang="en-US" sz="2800" dirty="0" smtClean="0"/>
              <a:t> </a:t>
            </a:r>
            <a:r>
              <a:rPr lang="en-US" sz="2800" dirty="0"/>
              <a:t>figure shows the dot plot along with sample means, shown as black circles, for each group.</a:t>
            </a:r>
          </a:p>
          <a:p>
            <a:pPr lvl="0"/>
            <a:r>
              <a:rPr lang="en-US" sz="2800" dirty="0" smtClean="0"/>
              <a:t>We </a:t>
            </a:r>
            <a:r>
              <a:rPr lang="en-US" sz="2800" dirty="0"/>
              <a:t>connect the two sample means to show the overall pattern for how blood pressure changes from  one group to another.</a:t>
            </a:r>
          </a:p>
          <a:p>
            <a:pPr lvl="0"/>
            <a:endParaRPr lang="tr-TR" sz="2900" dirty="0" smtClean="0"/>
          </a:p>
          <a:p>
            <a:pPr lvl="0"/>
            <a:endParaRPr lang="tr-TR" sz="2800" dirty="0" smtClean="0"/>
          </a:p>
          <a:p>
            <a:pPr lvl="0"/>
            <a:endParaRPr lang="en-US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927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12770</TotalTime>
  <Words>4694</Words>
  <Application>Microsoft Office PowerPoint</Application>
  <PresentationFormat>Letter Paper (8.5x11 in)</PresentationFormat>
  <Paragraphs>681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Cambria Math</vt:lpstr>
      <vt:lpstr>Courier</vt:lpstr>
      <vt:lpstr>Symbol</vt:lpstr>
      <vt:lpstr>Times New Roman</vt:lpstr>
      <vt:lpstr>Bahcesehir master slide</vt:lpstr>
      <vt:lpstr>Statistical Data Analysis</vt:lpstr>
      <vt:lpstr>PowerPoint Presentation</vt:lpstr>
      <vt:lpstr>Regression Analysis</vt:lpstr>
      <vt:lpstr>Regression Analysis</vt:lpstr>
      <vt:lpstr>Regression Analysis</vt:lpstr>
      <vt:lpstr>Regression Analysis</vt:lpstr>
      <vt:lpstr>Regression Analysis</vt:lpstr>
      <vt:lpstr>Regression Analysis</vt:lpstr>
      <vt:lpstr>Linear Regression Models with One Binary Explanatory Variable</vt:lpstr>
      <vt:lpstr>Linear Regression Models with One Binary Explanatory Variable</vt:lpstr>
      <vt:lpstr>Linear Regression Models with One Binary Explanatory Variable</vt:lpstr>
      <vt:lpstr>Linear Regression Models with One Binary Explanatory Variable</vt:lpstr>
      <vt:lpstr>Linear Regression Models with One Binary Explanatory Variable</vt:lpstr>
      <vt:lpstr>Linear Regression Models with One Binary Explanatory Variable</vt:lpstr>
      <vt:lpstr>Linear Regression Models with One Binary Explanatory Variable</vt:lpstr>
      <vt:lpstr>Residual sum of squares</vt:lpstr>
      <vt:lpstr>One Numerical Explanatory Variable</vt:lpstr>
      <vt:lpstr>One Numerical Explanatory Variable</vt:lpstr>
      <vt:lpstr>One Numerical Explanatory Variable</vt:lpstr>
      <vt:lpstr>Example</vt:lpstr>
      <vt:lpstr>Example</vt:lpstr>
      <vt:lpstr>Example</vt:lpstr>
      <vt:lpstr>Estimating model parameters</vt:lpstr>
      <vt:lpstr>Example</vt:lpstr>
      <vt:lpstr>Example</vt:lpstr>
      <vt:lpstr>Example</vt:lpstr>
      <vt:lpstr>The linear relationship</vt:lpstr>
      <vt:lpstr>Statistical Inference Using Simple Linear Regression Models</vt:lpstr>
      <vt:lpstr>Statistical inference using regression models</vt:lpstr>
      <vt:lpstr>Statistical inference using regression models</vt:lpstr>
      <vt:lpstr>Confidence Interval for Regression Coefficients</vt:lpstr>
      <vt:lpstr>Confidence Interval for Regression Coefficients</vt:lpstr>
      <vt:lpstr>Confidence Interval for Regression Coefficients</vt:lpstr>
      <vt:lpstr>Hypothesis Testing with Simple Linear Regression Models </vt:lpstr>
      <vt:lpstr>Hypothesis Testing with Simple Linear Regression Models </vt:lpstr>
      <vt:lpstr>Hypothesis Testing with Simple Linear Regression Models </vt:lpstr>
      <vt:lpstr>Example</vt:lpstr>
      <vt:lpstr>Example</vt:lpstr>
      <vt:lpstr>Example</vt:lpstr>
      <vt:lpstr>Example</vt:lpstr>
      <vt:lpstr>Goodnes of Fit</vt:lpstr>
      <vt:lpstr>Goodnes of Fit</vt:lpstr>
      <vt:lpstr>Goodnes of Fit</vt:lpstr>
      <vt:lpstr>Goodnes of Fit</vt:lpstr>
      <vt:lpstr>Model Assumptions and Diagnostics</vt:lpstr>
      <vt:lpstr>Model Assumptions - Linearity</vt:lpstr>
      <vt:lpstr>Model Assumptions - Independence</vt:lpstr>
      <vt:lpstr>Model Assumptions - Constant Variance and Normality</vt:lpstr>
      <vt:lpstr>Model Assumptions - Constant Variance and Normality</vt:lpstr>
      <vt:lpstr>Model Assumptions - Constant Variance and Normality</vt:lpstr>
      <vt:lpstr>Regression Standard Error (𝑆𝐸𝑒) </vt:lpstr>
      <vt:lpstr>Multiple Linear Regression</vt:lpstr>
      <vt:lpstr>Multiple Linear Regression</vt:lpstr>
      <vt:lpstr>Multiple Linear Regression</vt:lpstr>
      <vt:lpstr>Multiple Linear Regression</vt:lpstr>
      <vt:lpstr>Multiple Linear Regression</vt:lpstr>
      <vt:lpstr>Multiple Linear Regression</vt:lpstr>
      <vt:lpstr>Multiple Linear Regression</vt:lpstr>
      <vt:lpstr>Linear regression models with interaction terms</vt:lpstr>
      <vt:lpstr>Linear regression models with interaction terms</vt:lpstr>
      <vt:lpstr>Linear regression models with interaction terms</vt:lpstr>
      <vt:lpstr>Linear Regression Models in R</vt:lpstr>
      <vt:lpstr>Linear Regression Models in R</vt:lpstr>
      <vt:lpstr>Linear Regression Models in R</vt:lpstr>
      <vt:lpstr>Linear Regression Models in R</vt:lpstr>
      <vt:lpstr>Linear Regression Models in R</vt:lpstr>
      <vt:lpstr>Linear Regression Models in R</vt:lpstr>
      <vt:lpstr>Linear Regression Models in R</vt:lpstr>
      <vt:lpstr>Linear Regression Models in 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799</cp:revision>
  <cp:lastPrinted>2017-10-30T12:28:19Z</cp:lastPrinted>
  <dcterms:created xsi:type="dcterms:W3CDTF">2004-11-05T11:30:37Z</dcterms:created>
  <dcterms:modified xsi:type="dcterms:W3CDTF">2020-12-14T20:58:32Z</dcterms:modified>
</cp:coreProperties>
</file>