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77" r:id="rId3"/>
    <p:sldId id="495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506" r:id="rId12"/>
    <p:sldId id="498" r:id="rId13"/>
    <p:sldId id="507" r:id="rId14"/>
    <p:sldId id="508" r:id="rId15"/>
    <p:sldId id="509" r:id="rId16"/>
    <p:sldId id="510" r:id="rId17"/>
    <p:sldId id="511" r:id="rId18"/>
    <p:sldId id="512" r:id="rId19"/>
    <p:sldId id="513" r:id="rId20"/>
  </p:sldIdLst>
  <p:sldSz cx="9144000" cy="6858000" type="letter"/>
  <p:notesSz cx="6954838" cy="93091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CCFF"/>
    <a:srgbClr val="FF3300"/>
    <a:srgbClr val="CC0099"/>
    <a:srgbClr val="FFCC00"/>
    <a:srgbClr val="FFFF99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>
      <p:cViewPr varScale="1">
        <p:scale>
          <a:sx n="97" d="100"/>
          <a:sy n="97" d="100"/>
        </p:scale>
        <p:origin x="12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B600A2-75B3-4E06-9E78-F8CA5E9C631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791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1188"/>
            <a:ext cx="5564188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46E268-886A-4EA5-A5F0-2F503346A00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5777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B0C3C01F-13D2-441A-AB04-643023192DFB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 smtClean="0">
              <a:solidFill>
                <a:schemeClr val="tx1"/>
              </a:solidFill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704850"/>
            <a:ext cx="4638675" cy="3478213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19600"/>
            <a:ext cx="5105400" cy="4189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11781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FEE6-A0BB-4555-9020-DA56FA0DABB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8175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8764-6F1F-4705-8019-5ED51B75CA2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840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5AA4E-6C2C-4C20-863B-F27B2E37B4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306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F1856-2893-40ED-B402-30DE4200322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819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0FF74-9E56-4386-93AF-AD512A74760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4448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822D-11C8-4868-B43A-EA2CB46F7FF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6690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EACFE-150A-4935-BA56-96C19EECB9C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0854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9B034-32FD-44A0-90D9-43020D7474F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509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CFB4D-6DB2-429E-8FD4-0AC9BAED348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370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875F7-7280-432B-98C5-A5367D31F3E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7000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870F-56F7-4F69-9B0C-BF425304CF4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3531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9C55BC-A9B0-4724-891C-DDAA64FA72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Statistical Data Analysis</a:t>
            </a:r>
            <a:endParaRPr lang="en-US" altLang="tr-TR" smtClean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dirty="0" smtClean="0"/>
          </a:p>
          <a:p>
            <a:pPr algn="ctr" eaLnBrk="1" hangingPunct="1">
              <a:buFontTx/>
              <a:buNone/>
            </a:pPr>
            <a:r>
              <a:rPr lang="tr-TR" altLang="tr-TR" dirty="0" smtClean="0"/>
              <a:t>Prof. </a:t>
            </a:r>
            <a:r>
              <a:rPr lang="en-US" altLang="tr-TR" dirty="0" smtClean="0"/>
              <a:t>Dr. </a:t>
            </a:r>
            <a:r>
              <a:rPr lang="tr-TR" altLang="tr-TR" dirty="0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dirty="0" smtClean="0"/>
          </a:p>
          <a:p>
            <a:pPr algn="ctr">
              <a:buFontTx/>
              <a:buNone/>
            </a:pPr>
            <a:r>
              <a:rPr lang="tr-TR" altLang="tr-TR" dirty="0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dirty="0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dirty="0" err="1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dirty="0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dirty="0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www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en-GB" altLang="tr-TR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yildiz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C8971CE-6AC5-4565-A734-48DCE5EA97EF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241147"/>
          </a:xfrm>
        </p:spPr>
        <p:txBody>
          <a:bodyPr>
            <a:normAutofit/>
          </a:bodyPr>
          <a:lstStyle/>
          <a:p>
            <a:pPr lvl="0"/>
            <a:r>
              <a:rPr lang="tr-TR" sz="2400" dirty="0"/>
              <a:t>Suppose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we</a:t>
            </a:r>
            <a:r>
              <a:rPr lang="tr-TR" sz="2400" dirty="0"/>
              <a:t> </a:t>
            </a:r>
            <a:r>
              <a:rPr lang="tr-TR" sz="2400" dirty="0" err="1"/>
              <a:t>monitor</a:t>
            </a:r>
            <a:r>
              <a:rPr lang="tr-TR" sz="2400" dirty="0"/>
              <a:t> </a:t>
            </a:r>
            <a:r>
              <a:rPr lang="tr-TR" sz="2400" dirty="0" err="1"/>
              <a:t>heart</a:t>
            </a:r>
            <a:r>
              <a:rPr lang="tr-TR" sz="2400" dirty="0"/>
              <a:t> </a:t>
            </a:r>
            <a:r>
              <a:rPr lang="tr-TR" sz="2400" dirty="0" err="1"/>
              <a:t>attack</a:t>
            </a:r>
            <a:r>
              <a:rPr lang="tr-TR" sz="2400" dirty="0"/>
              <a:t> </a:t>
            </a:r>
            <a:r>
              <a:rPr lang="tr-TR" sz="2400" dirty="0" err="1"/>
              <a:t>patients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one</a:t>
            </a:r>
            <a:r>
              <a:rPr lang="tr-TR" sz="2400" dirty="0"/>
              <a:t> </a:t>
            </a:r>
            <a:r>
              <a:rPr lang="tr-TR" sz="2400" dirty="0" err="1"/>
              <a:t>year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divide</a:t>
            </a:r>
            <a:r>
              <a:rPr lang="tr-TR" sz="2400" dirty="0"/>
              <a:t> </a:t>
            </a:r>
            <a:r>
              <a:rPr lang="tr-TR" sz="2400" dirty="0" err="1"/>
              <a:t>them</a:t>
            </a:r>
            <a:r>
              <a:rPr lang="tr-TR" sz="2400" dirty="0"/>
              <a:t> </a:t>
            </a:r>
            <a:r>
              <a:rPr lang="tr-TR" sz="2400" dirty="0" err="1"/>
              <a:t>into</a:t>
            </a:r>
            <a:r>
              <a:rPr lang="tr-TR" sz="2400" dirty="0"/>
              <a:t> </a:t>
            </a:r>
            <a:r>
              <a:rPr lang="tr-TR" sz="2400" dirty="0" err="1"/>
              <a:t>three</a:t>
            </a:r>
            <a:r>
              <a:rPr lang="tr-TR" sz="2400" dirty="0"/>
              <a:t> </a:t>
            </a:r>
            <a:r>
              <a:rPr lang="tr-TR" sz="2400" dirty="0" err="1"/>
              <a:t>groups</a:t>
            </a:r>
            <a:r>
              <a:rPr lang="tr-TR" sz="2400" dirty="0"/>
              <a:t>:</a:t>
            </a:r>
            <a:endParaRPr lang="en-US" sz="2400" dirty="0"/>
          </a:p>
          <a:p>
            <a:pPr lvl="1"/>
            <a:r>
              <a:rPr lang="tr-TR" sz="2000" dirty="0" err="1"/>
              <a:t>patients</a:t>
            </a:r>
            <a:r>
              <a:rPr lang="tr-TR" sz="2000" dirty="0"/>
              <a:t> </a:t>
            </a:r>
            <a:r>
              <a:rPr lang="tr-TR" sz="2000" dirty="0" err="1"/>
              <a:t>who</a:t>
            </a:r>
            <a:r>
              <a:rPr lang="tr-TR" sz="2000" dirty="0"/>
              <a:t> </a:t>
            </a:r>
            <a:r>
              <a:rPr lang="tr-TR" sz="2000" dirty="0" err="1"/>
              <a:t>did</a:t>
            </a:r>
            <a:r>
              <a:rPr lang="tr-TR" sz="2000" dirty="0"/>
              <a:t> not </a:t>
            </a:r>
            <a:r>
              <a:rPr lang="tr-TR" sz="2000" dirty="0" err="1"/>
              <a:t>have</a:t>
            </a:r>
            <a:r>
              <a:rPr lang="tr-TR" sz="2000" dirty="0"/>
              <a:t> </a:t>
            </a:r>
            <a:r>
              <a:rPr lang="tr-TR" sz="2000" dirty="0" err="1"/>
              <a:t>another</a:t>
            </a:r>
            <a:r>
              <a:rPr lang="tr-TR" sz="2000" dirty="0"/>
              <a:t> </a:t>
            </a:r>
            <a:r>
              <a:rPr lang="tr-TR" sz="2000" dirty="0" err="1"/>
              <a:t>heart</a:t>
            </a:r>
            <a:r>
              <a:rPr lang="tr-TR" sz="2000" dirty="0"/>
              <a:t> </a:t>
            </a:r>
            <a:r>
              <a:rPr lang="tr-TR" sz="2000" dirty="0" err="1"/>
              <a:t>attack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survived</a:t>
            </a:r>
            <a:r>
              <a:rPr lang="tr-TR" sz="2000" dirty="0"/>
              <a:t>,</a:t>
            </a:r>
            <a:endParaRPr lang="en-US" sz="2000" dirty="0"/>
          </a:p>
          <a:p>
            <a:pPr lvl="1"/>
            <a:r>
              <a:rPr lang="tr-TR" sz="2000" dirty="0" err="1"/>
              <a:t>patients</a:t>
            </a:r>
            <a:r>
              <a:rPr lang="tr-TR" sz="2000" dirty="0"/>
              <a:t> </a:t>
            </a:r>
            <a:r>
              <a:rPr lang="tr-TR" sz="2000" dirty="0" err="1"/>
              <a:t>who</a:t>
            </a:r>
            <a:r>
              <a:rPr lang="tr-TR" sz="2000" dirty="0"/>
              <a:t> had </a:t>
            </a:r>
            <a:r>
              <a:rPr lang="tr-TR" sz="2000" dirty="0" err="1"/>
              <a:t>another</a:t>
            </a:r>
            <a:r>
              <a:rPr lang="tr-TR" sz="2000" dirty="0"/>
              <a:t> </a:t>
            </a:r>
            <a:r>
              <a:rPr lang="tr-TR" sz="2000" dirty="0" err="1"/>
              <a:t>heart</a:t>
            </a:r>
            <a:r>
              <a:rPr lang="tr-TR" sz="2000" dirty="0"/>
              <a:t> </a:t>
            </a:r>
            <a:r>
              <a:rPr lang="tr-TR" sz="2000" dirty="0" err="1"/>
              <a:t>attack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survived</a:t>
            </a:r>
            <a:r>
              <a:rPr lang="tr-TR" sz="2000" dirty="0"/>
              <a:t>,</a:t>
            </a:r>
            <a:endParaRPr lang="en-US" sz="2000" dirty="0"/>
          </a:p>
          <a:p>
            <a:pPr lvl="1"/>
            <a:r>
              <a:rPr lang="tr-TR" sz="2000" dirty="0" err="1"/>
              <a:t>patients</a:t>
            </a:r>
            <a:r>
              <a:rPr lang="tr-TR" sz="2000" dirty="0"/>
              <a:t> </a:t>
            </a:r>
            <a:r>
              <a:rPr lang="tr-TR" sz="2000" dirty="0" err="1"/>
              <a:t>who</a:t>
            </a:r>
            <a:r>
              <a:rPr lang="tr-TR" sz="2000" dirty="0"/>
              <a:t> </a:t>
            </a:r>
            <a:r>
              <a:rPr lang="tr-TR" sz="2000" dirty="0" err="1"/>
              <a:t>did</a:t>
            </a:r>
            <a:r>
              <a:rPr lang="tr-TR" sz="2000" dirty="0"/>
              <a:t> not </a:t>
            </a:r>
            <a:r>
              <a:rPr lang="tr-TR" sz="2000" dirty="0" err="1"/>
              <a:t>survive</a:t>
            </a:r>
            <a:r>
              <a:rPr lang="tr-TR" sz="2000" dirty="0" smtClean="0"/>
              <a:t>.</a:t>
            </a:r>
            <a:endParaRPr lang="en-US" sz="2400" dirty="0"/>
          </a:p>
          <a:p>
            <a:pPr lvl="0"/>
            <a:r>
              <a:rPr lang="tr-TR" sz="2400" dirty="0"/>
              <a:t>Suppose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tr-TR" sz="2400" i="1" baseline="-25000" dirty="0">
                <a:solidFill>
                  <a:schemeClr val="accent1">
                    <a:lumMod val="75000"/>
                  </a:schemeClr>
                </a:solidFill>
              </a:rPr>
              <a:t>01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 = 0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tr-TR" sz="2400" dirty="0"/>
              <a:t>,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tr-TR" sz="2400" i="1" baseline="-25000" dirty="0">
                <a:solidFill>
                  <a:schemeClr val="accent1">
                    <a:lumMod val="75000"/>
                  </a:schemeClr>
                </a:solidFill>
              </a:rPr>
              <a:t>02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 = 0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400" dirty="0"/>
              <a:t>,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tr-TR" sz="2400" i="1" baseline="-25000" dirty="0">
                <a:solidFill>
                  <a:schemeClr val="accent1">
                    <a:lumMod val="75000"/>
                  </a:schemeClr>
                </a:solidFill>
              </a:rPr>
              <a:t>03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 = 0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tr-TR" sz="2400" dirty="0"/>
              <a:t>. </a:t>
            </a:r>
            <a:endParaRPr lang="tr-TR" sz="2400" dirty="0" smtClean="0"/>
          </a:p>
          <a:p>
            <a:pPr lvl="0"/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/>
              <a:t>expected</a:t>
            </a:r>
            <a:r>
              <a:rPr lang="tr-TR" sz="2400" dirty="0"/>
              <a:t> </a:t>
            </a:r>
            <a:r>
              <a:rPr lang="tr-TR" sz="2400" dirty="0" err="1"/>
              <a:t>frequencies</a:t>
            </a:r>
            <a:r>
              <a:rPr lang="tr-TR" sz="2400" dirty="0"/>
              <a:t> of </a:t>
            </a:r>
            <a:r>
              <a:rPr lang="tr-TR" sz="2400" dirty="0" err="1"/>
              <a:t>each</a:t>
            </a:r>
            <a:r>
              <a:rPr lang="tr-TR" sz="2400" dirty="0"/>
              <a:t> </a:t>
            </a:r>
            <a:r>
              <a:rPr lang="tr-TR" sz="2400" dirty="0" err="1"/>
              <a:t>category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a </a:t>
            </a:r>
            <a:r>
              <a:rPr lang="tr-TR" sz="2400" dirty="0" err="1"/>
              <a:t>sample</a:t>
            </a:r>
            <a:r>
              <a:rPr lang="tr-TR" sz="2400" dirty="0"/>
              <a:t> of </a:t>
            </a:r>
            <a:r>
              <a:rPr lang="tr-TR" sz="2400" dirty="0" smtClean="0"/>
              <a:t>       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= 40</a:t>
            </a:r>
            <a:r>
              <a:rPr lang="tr-TR" sz="2400" dirty="0"/>
              <a:t>:</a:t>
            </a:r>
            <a:endParaRPr lang="en-US" sz="2400" dirty="0"/>
          </a:p>
          <a:p>
            <a:pPr marL="0" indent="0">
              <a:buNone/>
            </a:pPr>
            <a:r>
              <a:rPr lang="tr-TR" sz="2400" i="1" dirty="0" smtClean="0"/>
              <a:t>	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= 0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5×40 = 20</a:t>
            </a:r>
            <a:r>
              <a:rPr lang="tr-TR" sz="2400" i="1" dirty="0"/>
              <a:t>,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 = 0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2×40 = 8</a:t>
            </a:r>
            <a:r>
              <a:rPr lang="tr-TR" sz="2400" i="1" dirty="0"/>
              <a:t>,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sz="2400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 = 0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3×40 = 12</a:t>
            </a:r>
            <a:r>
              <a:rPr lang="tr-TR" sz="2400" i="1" dirty="0"/>
              <a:t>.</a:t>
            </a:r>
            <a:endParaRPr lang="en-US" sz="2400" dirty="0"/>
          </a:p>
          <a:p>
            <a:pPr lvl="0"/>
            <a:r>
              <a:rPr lang="tr-TR" sz="2400" dirty="0" err="1"/>
              <a:t>This</a:t>
            </a:r>
            <a:r>
              <a:rPr lang="tr-TR" sz="2400" dirty="0"/>
              <a:t> time, </a:t>
            </a:r>
            <a:r>
              <a:rPr lang="tr-TR" sz="2400" dirty="0" err="1"/>
              <a:t>suppose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actual</a:t>
            </a:r>
            <a:r>
              <a:rPr lang="tr-TR" sz="2400" dirty="0"/>
              <a:t> </a:t>
            </a:r>
            <a:r>
              <a:rPr lang="tr-TR" sz="2400" dirty="0" err="1"/>
              <a:t>observed</a:t>
            </a:r>
            <a:r>
              <a:rPr lang="tr-TR" sz="2400" dirty="0"/>
              <a:t> </a:t>
            </a:r>
            <a:r>
              <a:rPr lang="tr-TR" sz="2400" dirty="0" err="1"/>
              <a:t>frequencies</a:t>
            </a:r>
            <a:r>
              <a:rPr lang="tr-TR" sz="2400" dirty="0"/>
              <a:t> </a:t>
            </a:r>
            <a:r>
              <a:rPr lang="tr-TR" sz="2400" dirty="0" err="1"/>
              <a:t>based</a:t>
            </a:r>
            <a:r>
              <a:rPr lang="tr-TR" sz="2400" dirty="0"/>
              <a:t> on a </a:t>
            </a:r>
            <a:r>
              <a:rPr lang="tr-TR" sz="2400" dirty="0" err="1"/>
              <a:t>sample</a:t>
            </a:r>
            <a:r>
              <a:rPr lang="tr-TR" sz="2400" dirty="0"/>
              <a:t> of size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= 40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three</a:t>
            </a:r>
            <a:r>
              <a:rPr lang="tr-TR" sz="2400" dirty="0"/>
              <a:t> </a:t>
            </a:r>
            <a:r>
              <a:rPr lang="tr-TR" sz="2400" dirty="0" err="1"/>
              <a:t>groups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endParaRPr lang="en-US" sz="2400" dirty="0"/>
          </a:p>
          <a:p>
            <a:pPr marL="0" indent="0">
              <a:buNone/>
            </a:pPr>
            <a:r>
              <a:rPr lang="tr-TR" sz="2400" i="1" dirty="0" smtClean="0"/>
              <a:t>		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tr-TR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= 13</a:t>
            </a:r>
            <a:r>
              <a:rPr lang="tr-TR" sz="2400" i="1" dirty="0"/>
              <a:t>,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tr-TR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 = 11</a:t>
            </a:r>
            <a:r>
              <a:rPr lang="tr-TR" sz="2400" i="1" dirty="0"/>
              <a:t>,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tr-TR" sz="2400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 = 16</a:t>
            </a:r>
            <a:r>
              <a:rPr lang="tr-TR" sz="2400" i="1" dirty="0" smtClean="0"/>
              <a:t>.</a:t>
            </a:r>
            <a:endParaRPr lang="en-US" sz="24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10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403292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/>
              <a:t>Example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412" y="1140181"/>
                <a:ext cx="8353176" cy="5241147"/>
              </a:xfrm>
            </p:spPr>
            <p:txBody>
              <a:bodyPr>
                <a:normAutofit lnSpcReduction="10000"/>
              </a:bodyPr>
              <a:lstStyle/>
              <a:p>
                <a:pPr lvl="0"/>
                <a:r>
                  <a:rPr lang="tr-TR" sz="2400" dirty="0" smtClean="0"/>
                  <a:t>T</a:t>
                </a:r>
                <a:r>
                  <a:rPr lang="tr-TR" sz="2400" dirty="0" err="1" smtClean="0"/>
                  <a:t>he</a:t>
                </a:r>
                <a:r>
                  <a:rPr lang="tr-TR" sz="2400" dirty="0" smtClean="0"/>
                  <a:t> </a:t>
                </a:r>
                <a:r>
                  <a:rPr lang="tr-TR" sz="2400" dirty="0" err="1"/>
                  <a:t>amount</a:t>
                </a:r>
                <a:r>
                  <a:rPr lang="tr-TR" sz="2400" dirty="0"/>
                  <a:t> of </a:t>
                </a:r>
                <a:r>
                  <a:rPr lang="tr-TR" sz="2400" dirty="0" err="1"/>
                  <a:t>discrepancy</a:t>
                </a:r>
                <a:r>
                  <a:rPr lang="tr-TR" sz="2400" dirty="0" smtClean="0"/>
                  <a:t>: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tr-TR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tr-TR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tr-TR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tr-TR" sz="2400" i="1"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</m:oMath>
                  </m:oMathPara>
                </a14:m>
                <a:endParaRPr lang="tr-TR" sz="2400" i="1" dirty="0" smtClean="0"/>
              </a:p>
              <a:p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observed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value</a:t>
                </a:r>
                <a:r>
                  <a:rPr lang="tr-TR" sz="2400" dirty="0"/>
                  <a:t> of </a:t>
                </a:r>
                <a:r>
                  <a:rPr lang="tr-TR" sz="2400" dirty="0" err="1"/>
                  <a:t>this</a:t>
                </a:r>
                <a:r>
                  <a:rPr lang="tr-TR" sz="2400" dirty="0"/>
                  <a:t> test </a:t>
                </a:r>
                <a:r>
                  <a:rPr lang="tr-TR" sz="2400" dirty="0" err="1"/>
                  <a:t>statistic</a:t>
                </a:r>
                <a:r>
                  <a:rPr lang="tr-TR" sz="2400" dirty="0"/>
                  <a:t>:</a:t>
                </a:r>
                <a:endParaRPr lang="tr-TR" sz="24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tr-TR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(13−20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tr-TR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(11−8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tr-TR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(16−12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tr-TR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=4.91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lvl="0"/>
                <a:r>
                  <a:rPr lang="tr-TR" sz="2400" dirty="0"/>
                  <a:t>Using R-Commander, we find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P(Q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≥ 4.91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) 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086 </a:t>
                </a:r>
                <a:r>
                  <a:rPr lang="tr-TR" sz="2400" dirty="0"/>
                  <a:t>using  the </a:t>
                </a:r>
                <a:r>
                  <a:rPr lang="tr-T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χ</a:t>
                </a:r>
                <a:r>
                  <a:rPr lang="tr-TR" sz="2400" baseline="30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tr-T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-distribution </a:t>
                </a:r>
                <a:r>
                  <a:rPr lang="tr-TR" sz="2400" dirty="0"/>
                  <a:t>with 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tr-TR" sz="2400" dirty="0"/>
                  <a:t> degrees of freedom.</a:t>
                </a:r>
                <a:endParaRPr lang="en-US" sz="2400" dirty="0"/>
              </a:p>
              <a:p>
                <a:pPr lvl="0"/>
                <a:r>
                  <a:rPr lang="tr-TR" sz="2400" dirty="0" err="1"/>
                  <a:t>Therefore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we</a:t>
                </a:r>
                <a:r>
                  <a:rPr lang="tr-TR" sz="2400" dirty="0"/>
                  <a:t> can </a:t>
                </a:r>
                <a:r>
                  <a:rPr lang="tr-TR" sz="2400" dirty="0" err="1"/>
                  <a:t>reject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null</a:t>
                </a:r>
                <a:r>
                  <a:rPr lang="tr-TR" sz="2400" dirty="0"/>
                  <a:t> </a:t>
                </a:r>
                <a:r>
                  <a:rPr lang="tr-TR" sz="2400" dirty="0" err="1"/>
                  <a:t>hypothesis</a:t>
                </a:r>
                <a:r>
                  <a:rPr lang="tr-TR" sz="2400" dirty="0"/>
                  <a:t> at 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0.1</a:t>
                </a:r>
                <a:r>
                  <a:rPr lang="tr-TR" sz="2400" dirty="0"/>
                  <a:t> </a:t>
                </a:r>
                <a:r>
                  <a:rPr lang="tr-TR" sz="2400" dirty="0" err="1"/>
                  <a:t>level</a:t>
                </a:r>
                <a:r>
                  <a:rPr lang="tr-TR" sz="2400" dirty="0"/>
                  <a:t> but not at 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0.05</a:t>
                </a:r>
                <a:r>
                  <a:rPr lang="tr-TR" sz="2400" dirty="0"/>
                  <a:t> </a:t>
                </a:r>
                <a:r>
                  <a:rPr lang="tr-TR" sz="2400" dirty="0" err="1"/>
                  <a:t>level</a:t>
                </a:r>
                <a:r>
                  <a:rPr lang="tr-TR" sz="2400" dirty="0"/>
                  <a:t>. </a:t>
                </a:r>
                <a:endParaRPr lang="tr-TR" sz="2400" dirty="0" smtClean="0"/>
              </a:p>
              <a:p>
                <a:r>
                  <a:rPr lang="en-US" sz="2400" dirty="0"/>
                  <a:t>At the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0.1</a:t>
                </a:r>
                <a:r>
                  <a:rPr lang="en-US" sz="2400" dirty="0"/>
                  <a:t> significance level, we can </a:t>
                </a:r>
                <a:r>
                  <a:rPr lang="en-US" sz="2400" dirty="0" smtClean="0"/>
                  <a:t>conclude</a:t>
                </a:r>
                <a:r>
                  <a:rPr lang="tr-TR" sz="2400" dirty="0" smtClean="0"/>
                  <a:t> </a:t>
                </a:r>
                <a:r>
                  <a:rPr lang="en-US" sz="2400" dirty="0" smtClean="0"/>
                  <a:t>that </a:t>
                </a:r>
                <a:r>
                  <a:rPr lang="en-US" sz="2400" dirty="0"/>
                  <a:t>the difference between observed and expected frequencies is </a:t>
                </a:r>
                <a:r>
                  <a:rPr lang="en-US" sz="2400" dirty="0" smtClean="0"/>
                  <a:t>statistically</a:t>
                </a:r>
                <a:r>
                  <a:rPr lang="tr-TR" sz="2400" dirty="0" smtClean="0"/>
                  <a:t> </a:t>
                </a:r>
                <a:r>
                  <a:rPr lang="en-US" sz="2400" dirty="0" smtClean="0"/>
                  <a:t>significant</a:t>
                </a:r>
                <a:r>
                  <a:rPr lang="en-US" sz="2400" dirty="0"/>
                  <a:t>, and it is probably not due to chance alone.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412" y="1140181"/>
                <a:ext cx="8353176" cy="5241147"/>
              </a:xfrm>
              <a:blipFill rotWithShape="0">
                <a:blip r:embed="rId2"/>
                <a:stretch>
                  <a:fillRect l="-1022" t="-1628" r="-876" b="-197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11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291598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Pearson’s </a:t>
            </a:r>
            <a:r>
              <a:rPr lang="tr-TR" i="1" dirty="0"/>
              <a:t>χ</a:t>
            </a:r>
            <a:r>
              <a:rPr lang="tr-TR" baseline="30000" dirty="0"/>
              <a:t>2</a:t>
            </a:r>
            <a:r>
              <a:rPr lang="tr-TR" dirty="0"/>
              <a:t> Test of </a:t>
            </a:r>
            <a:r>
              <a:rPr lang="tr-TR" dirty="0" err="1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353176" cy="5399087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tr-TR" dirty="0"/>
              <a:t>We </a:t>
            </a:r>
            <a:r>
              <a:rPr lang="tr-TR" dirty="0" err="1"/>
              <a:t>now</a:t>
            </a:r>
            <a:r>
              <a:rPr lang="tr-TR" dirty="0"/>
              <a:t> </a:t>
            </a:r>
            <a:r>
              <a:rPr lang="tr-TR" dirty="0" err="1"/>
              <a:t>discuss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of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Pearson’s </a:t>
            </a:r>
            <a:r>
              <a:rPr lang="tr-TR" i="1" dirty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lang="tr-TR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 test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evaluating</a:t>
            </a:r>
            <a:r>
              <a:rPr lang="tr-TR" dirty="0"/>
              <a:t> a </a:t>
            </a:r>
            <a:r>
              <a:rPr lang="tr-TR" dirty="0" err="1"/>
              <a:t>hypothesis</a:t>
            </a:r>
            <a:r>
              <a:rPr lang="tr-TR" dirty="0"/>
              <a:t> </a:t>
            </a:r>
            <a:r>
              <a:rPr lang="tr-TR" dirty="0" err="1"/>
              <a:t>regarding</a:t>
            </a:r>
            <a:r>
              <a:rPr lang="tr-TR" dirty="0"/>
              <a:t>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categorical</a:t>
            </a:r>
            <a:r>
              <a:rPr lang="tr-TR" dirty="0"/>
              <a:t> </a:t>
            </a:r>
            <a:r>
              <a:rPr lang="tr-TR" dirty="0" err="1"/>
              <a:t>variables</a:t>
            </a:r>
            <a:r>
              <a:rPr lang="tr-TR" dirty="0"/>
              <a:t>.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specifically</a:t>
            </a:r>
            <a:r>
              <a:rPr lang="en-US" dirty="0"/>
              <a:t>, we measure the difference between the observed frequencies and </a:t>
            </a:r>
            <a:r>
              <a:rPr lang="en-US" dirty="0" smtClean="0"/>
              <a:t>expected</a:t>
            </a:r>
            <a:r>
              <a:rPr lang="tr-TR" dirty="0" smtClean="0"/>
              <a:t> </a:t>
            </a:r>
            <a:r>
              <a:rPr lang="en-US" dirty="0" smtClean="0"/>
              <a:t>frequencies </a:t>
            </a:r>
            <a:r>
              <a:rPr lang="en-US" dirty="0"/>
              <a:t>under the null.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null</a:t>
            </a:r>
            <a:r>
              <a:rPr lang="tr-TR" dirty="0"/>
              <a:t> </a:t>
            </a:r>
            <a:r>
              <a:rPr lang="tr-TR" dirty="0" err="1"/>
              <a:t>hypothesis</a:t>
            </a:r>
            <a:r>
              <a:rPr lang="tr-TR" dirty="0"/>
              <a:t> in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states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categorical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variables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independent</a:t>
            </a:r>
            <a:r>
              <a:rPr lang="tr-TR" dirty="0" smtClean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For two </a:t>
            </a:r>
            <a:r>
              <a:rPr lang="en-US" dirty="0" smtClean="0"/>
              <a:t>independent</a:t>
            </a:r>
            <a:r>
              <a:rPr lang="tr-TR" dirty="0" smtClean="0"/>
              <a:t> </a:t>
            </a:r>
            <a:r>
              <a:rPr lang="en-US" dirty="0" smtClean="0"/>
              <a:t>random </a:t>
            </a:r>
            <a:r>
              <a:rPr lang="en-US" dirty="0"/>
              <a:t>variables, the joint probability is equal to the product of their </a:t>
            </a:r>
            <a:r>
              <a:rPr lang="en-US" dirty="0" smtClean="0"/>
              <a:t>individual</a:t>
            </a:r>
            <a:r>
              <a:rPr lang="tr-TR" dirty="0" smtClean="0"/>
              <a:t> </a:t>
            </a:r>
            <a:r>
              <a:rPr lang="en-US" dirty="0" smtClean="0"/>
              <a:t>probabilities</a:t>
            </a:r>
            <a:r>
              <a:rPr lang="en-US" dirty="0"/>
              <a:t>. </a:t>
            </a:r>
            <a:endParaRPr lang="tr-TR" dirty="0" smtClean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In </a:t>
            </a:r>
            <a:r>
              <a:rPr lang="en-US" dirty="0"/>
              <a:t>what follows, we use this rule to find the expected frequencies.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3515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Pearson’s </a:t>
            </a:r>
            <a:r>
              <a:rPr lang="tr-TR" i="1" dirty="0"/>
              <a:t>χ</a:t>
            </a:r>
            <a:r>
              <a:rPr lang="tr-TR" baseline="30000" dirty="0"/>
              <a:t>2</a:t>
            </a:r>
            <a:r>
              <a:rPr lang="tr-TR" dirty="0"/>
              <a:t> Test of </a:t>
            </a:r>
            <a:r>
              <a:rPr lang="tr-TR" dirty="0" err="1" smtClean="0"/>
              <a:t>Independence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288" y="1125537"/>
                <a:ext cx="8353176" cy="5399087"/>
              </a:xfrm>
            </p:spPr>
            <p:txBody>
              <a:bodyPr>
                <a:normAutofit fontScale="85000" lnSpcReduction="20000"/>
              </a:bodyPr>
              <a:lstStyle/>
              <a:p>
                <a:pPr lvl="0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tr-TR" dirty="0" smtClean="0"/>
                  <a:t>We </a:t>
                </a:r>
                <a:r>
                  <a:rPr lang="tr-TR" dirty="0" err="1"/>
                  <a:t>use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following</a:t>
                </a:r>
                <a:r>
                  <a:rPr lang="tr-TR" dirty="0"/>
                  <a:t> general form of </a:t>
                </a:r>
                <a:r>
                  <a:rPr lang="tr-TR" dirty="0">
                    <a:solidFill>
                      <a:schemeClr val="accent1">
                        <a:lumMod val="75000"/>
                      </a:schemeClr>
                    </a:solidFill>
                  </a:rPr>
                  <a:t>Pearson’s </a:t>
                </a:r>
                <a:r>
                  <a:rPr lang="tr-TR" i="1" dirty="0">
                    <a:solidFill>
                      <a:schemeClr val="accent1">
                        <a:lumMod val="75000"/>
                      </a:schemeClr>
                    </a:solidFill>
                  </a:rPr>
                  <a:t>χ</a:t>
                </a:r>
                <a:r>
                  <a:rPr lang="tr-TR" baseline="30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tr-TR" dirty="0">
                    <a:solidFill>
                      <a:schemeClr val="accent1">
                        <a:lumMod val="75000"/>
                      </a:schemeClr>
                    </a:solidFill>
                  </a:rPr>
                  <a:t> test</a:t>
                </a:r>
                <a:r>
                  <a:rPr lang="tr-TR" dirty="0"/>
                  <a:t>, </a:t>
                </a:r>
                <a:r>
                  <a:rPr lang="tr-TR" dirty="0" err="1"/>
                  <a:t>which</a:t>
                </a:r>
                <a:r>
                  <a:rPr lang="tr-TR" dirty="0"/>
                  <a:t> </a:t>
                </a:r>
                <a:r>
                  <a:rPr lang="tr-TR" dirty="0" err="1"/>
                  <a:t>summarizes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differences</a:t>
                </a:r>
                <a:r>
                  <a:rPr lang="tr-TR" dirty="0"/>
                  <a:t> </a:t>
                </a:r>
                <a:r>
                  <a:rPr lang="tr-TR" dirty="0" err="1"/>
                  <a:t>between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expected</a:t>
                </a:r>
                <a:r>
                  <a:rPr lang="tr-TR" dirty="0"/>
                  <a:t> </a:t>
                </a:r>
                <a:r>
                  <a:rPr lang="tr-TR" dirty="0" err="1"/>
                  <a:t>frequencies</a:t>
                </a:r>
                <a:r>
                  <a:rPr lang="tr-TR" dirty="0"/>
                  <a:t> (</a:t>
                </a:r>
                <a:r>
                  <a:rPr lang="tr-TR" dirty="0" err="1"/>
                  <a:t>under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null</a:t>
                </a:r>
                <a:r>
                  <a:rPr lang="tr-TR" dirty="0"/>
                  <a:t> </a:t>
                </a:r>
                <a:r>
                  <a:rPr lang="tr-TR" dirty="0" err="1"/>
                  <a:t>hypothesis</a:t>
                </a:r>
                <a:r>
                  <a:rPr lang="tr-TR" dirty="0"/>
                  <a:t>) </a:t>
                </a:r>
                <a:r>
                  <a:rPr lang="tr-TR" dirty="0" err="1"/>
                  <a:t>and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observed</a:t>
                </a:r>
                <a:r>
                  <a:rPr lang="tr-TR" dirty="0"/>
                  <a:t> </a:t>
                </a:r>
                <a:r>
                  <a:rPr lang="tr-TR" dirty="0" err="1"/>
                  <a:t>frequencies</a:t>
                </a:r>
                <a:r>
                  <a:rPr lang="tr-TR" dirty="0"/>
                  <a:t> </a:t>
                </a:r>
                <a:r>
                  <a:rPr lang="tr-TR" dirty="0" err="1"/>
                  <a:t>over</a:t>
                </a:r>
                <a:r>
                  <a:rPr lang="tr-TR" dirty="0"/>
                  <a:t> </a:t>
                </a:r>
                <a:r>
                  <a:rPr lang="tr-TR" dirty="0" err="1"/>
                  <a:t>all</a:t>
                </a:r>
                <a:r>
                  <a:rPr lang="tr-TR" dirty="0"/>
                  <a:t> </a:t>
                </a:r>
                <a:r>
                  <a:rPr lang="tr-TR" dirty="0" err="1"/>
                  <a:t>cells</a:t>
                </a:r>
                <a:r>
                  <a:rPr lang="tr-TR" dirty="0"/>
                  <a:t> of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>
                    <a:solidFill>
                      <a:schemeClr val="accent1">
                        <a:lumMod val="75000"/>
                      </a:schemeClr>
                    </a:solidFill>
                  </a:rPr>
                  <a:t>contingency</a:t>
                </a:r>
                <a:r>
                  <a:rPr lang="tr-TR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dirty="0" err="1">
                    <a:solidFill>
                      <a:schemeClr val="accent1">
                        <a:lumMod val="75000"/>
                      </a:schemeClr>
                    </a:solidFill>
                  </a:rPr>
                  <a:t>table</a:t>
                </a:r>
                <a:r>
                  <a:rPr lang="tr-TR" dirty="0"/>
                  <a:t>:</a:t>
                </a:r>
                <a:endParaRPr lang="en-US" dirty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tr-TR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𝑂</m:t>
                                      </m:r>
                                    </m:e>
                                    <m:sub>
                                      <m:r>
                                        <a:rPr lang="tr-TR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tr-TR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tr-TR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tr-TR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tr-TR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pPr marL="341313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tr-TR" dirty="0"/>
                  <a:t>where </a:t>
                </a:r>
                <a:r>
                  <a:rPr lang="tr-TR" i="1" dirty="0">
                    <a:solidFill>
                      <a:schemeClr val="accent1">
                        <a:lumMod val="75000"/>
                      </a:schemeClr>
                    </a:solidFill>
                  </a:rPr>
                  <a:t>O</a:t>
                </a:r>
                <a:r>
                  <a:rPr lang="tr-TR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ij</a:t>
                </a:r>
                <a:r>
                  <a:rPr lang="tr-TR" i="1" dirty="0"/>
                  <a:t> </a:t>
                </a:r>
                <a:r>
                  <a:rPr lang="tr-TR" dirty="0"/>
                  <a:t>and </a:t>
                </a:r>
                <a:r>
                  <a:rPr lang="tr-TR" i="1" dirty="0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tr-TR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ij</a:t>
                </a:r>
                <a:r>
                  <a:rPr lang="tr-TR" i="1" dirty="0"/>
                  <a:t> </a:t>
                </a:r>
                <a:r>
                  <a:rPr lang="tr-TR" dirty="0"/>
                  <a:t>are the observed and expected values in the </a:t>
                </a:r>
                <a:r>
                  <a:rPr lang="tr-TR" i="1" dirty="0">
                    <a:solidFill>
                      <a:schemeClr val="accent1">
                        <a:lumMod val="75000"/>
                      </a:schemeClr>
                    </a:solidFill>
                  </a:rPr>
                  <a:t>i</a:t>
                </a:r>
                <a:r>
                  <a:rPr lang="tr-TR" dirty="0">
                    <a:solidFill>
                      <a:schemeClr val="accent1">
                        <a:lumMod val="75000"/>
                      </a:schemeClr>
                    </a:solidFill>
                  </a:rPr>
                  <a:t>th</a:t>
                </a:r>
                <a:r>
                  <a:rPr lang="tr-TR" dirty="0"/>
                  <a:t> row and </a:t>
                </a:r>
                <a:r>
                  <a:rPr lang="tr-TR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j</a:t>
                </a:r>
                <a:r>
                  <a:rPr lang="tr-T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th </a:t>
                </a:r>
                <a:r>
                  <a:rPr lang="tr-TR" dirty="0"/>
                  <a:t>column of the contingency table. </a:t>
                </a:r>
                <a:endParaRPr lang="tr-TR" dirty="0" smtClean="0"/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/>
                  <a:t>double</a:t>
                </a:r>
                <a:r>
                  <a:rPr lang="tr-TR" dirty="0"/>
                  <a:t> </a:t>
                </a:r>
                <a:r>
                  <a:rPr lang="tr-TR" dirty="0" err="1"/>
                  <a:t>sum</a:t>
                </a:r>
                <a:r>
                  <a:rPr lang="tr-TR" dirty="0"/>
                  <a:t> </a:t>
                </a:r>
                <a:r>
                  <a:rPr lang="tr-TR" dirty="0" err="1"/>
                  <a:t>simply</a:t>
                </a:r>
                <a:r>
                  <a:rPr lang="tr-TR" dirty="0"/>
                  <a:t> </a:t>
                </a:r>
                <a:r>
                  <a:rPr lang="tr-TR" dirty="0" err="1"/>
                  <a:t>means</a:t>
                </a:r>
                <a:r>
                  <a:rPr lang="tr-TR" dirty="0"/>
                  <a:t> </a:t>
                </a:r>
                <a:r>
                  <a:rPr lang="tr-TR" dirty="0" err="1"/>
                  <a:t>that</a:t>
                </a:r>
                <a:r>
                  <a:rPr lang="tr-TR" dirty="0"/>
                  <a:t> </a:t>
                </a:r>
                <a:r>
                  <a:rPr lang="tr-TR" dirty="0" err="1"/>
                  <a:t>we</a:t>
                </a:r>
                <a:r>
                  <a:rPr lang="tr-TR" dirty="0"/>
                  <a:t> </a:t>
                </a:r>
                <a:r>
                  <a:rPr lang="tr-TR" dirty="0" err="1"/>
                  <a:t>add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individual</a:t>
                </a:r>
                <a:r>
                  <a:rPr lang="tr-TR" dirty="0"/>
                  <a:t> </a:t>
                </a:r>
                <a:r>
                  <a:rPr lang="tr-TR" dirty="0" err="1"/>
                  <a:t>measures</a:t>
                </a:r>
                <a:r>
                  <a:rPr lang="tr-TR" dirty="0"/>
                  <a:t> of </a:t>
                </a:r>
                <a:r>
                  <a:rPr lang="tr-TR" dirty="0" err="1"/>
                  <a:t>discrepancies</a:t>
                </a:r>
                <a:r>
                  <a:rPr lang="tr-TR" dirty="0"/>
                  <a:t> </a:t>
                </a:r>
                <a:r>
                  <a:rPr lang="tr-TR" dirty="0" err="1"/>
                  <a:t>for</a:t>
                </a:r>
                <a:r>
                  <a:rPr lang="tr-TR" dirty="0"/>
                  <a:t> </a:t>
                </a:r>
                <a:r>
                  <a:rPr lang="tr-TR" dirty="0" err="1"/>
                  <a:t>cells</a:t>
                </a:r>
                <a:r>
                  <a:rPr lang="tr-TR" dirty="0"/>
                  <a:t> </a:t>
                </a:r>
                <a:r>
                  <a:rPr lang="tr-TR" dirty="0" err="1"/>
                  <a:t>by</a:t>
                </a:r>
                <a:r>
                  <a:rPr lang="tr-TR" dirty="0"/>
                  <a:t> </a:t>
                </a:r>
                <a:r>
                  <a:rPr lang="tr-TR" dirty="0" err="1"/>
                  <a:t>going</a:t>
                </a:r>
                <a:r>
                  <a:rPr lang="tr-TR" dirty="0"/>
                  <a:t> </a:t>
                </a:r>
                <a:r>
                  <a:rPr lang="tr-TR" dirty="0" err="1"/>
                  <a:t>through</a:t>
                </a:r>
                <a:r>
                  <a:rPr lang="tr-TR" dirty="0"/>
                  <a:t> </a:t>
                </a:r>
                <a:r>
                  <a:rPr lang="tr-TR" dirty="0" err="1"/>
                  <a:t>all</a:t>
                </a:r>
                <a:r>
                  <a:rPr lang="tr-TR" dirty="0"/>
                  <a:t> </a:t>
                </a:r>
                <a:r>
                  <a:rPr lang="tr-TR" dirty="0" err="1"/>
                  <a:t>cells</a:t>
                </a:r>
                <a:r>
                  <a:rPr lang="tr-TR" dirty="0"/>
                  <a:t> in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contingency</a:t>
                </a:r>
                <a:r>
                  <a:rPr lang="tr-TR" dirty="0"/>
                  <a:t> </a:t>
                </a:r>
                <a:r>
                  <a:rPr lang="tr-TR" dirty="0" err="1"/>
                  <a:t>table</a:t>
                </a:r>
                <a:r>
                  <a:rPr lang="tr-TR" dirty="0"/>
                  <a:t>.</a:t>
                </a:r>
                <a:endParaRPr lang="en-US" dirty="0"/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288" y="1125537"/>
                <a:ext cx="8353176" cy="5399087"/>
              </a:xfrm>
              <a:blipFill rotWithShape="0">
                <a:blip r:embed="rId2"/>
                <a:stretch>
                  <a:fillRect l="-1241" t="-1130" r="-5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946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Pearson’s </a:t>
            </a:r>
            <a:r>
              <a:rPr lang="tr-TR" i="1" dirty="0"/>
              <a:t>χ</a:t>
            </a:r>
            <a:r>
              <a:rPr lang="tr-TR" baseline="30000" dirty="0"/>
              <a:t>2</a:t>
            </a:r>
            <a:r>
              <a:rPr lang="tr-TR" dirty="0"/>
              <a:t> Test of </a:t>
            </a:r>
            <a:r>
              <a:rPr lang="tr-TR" dirty="0" err="1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280400" cy="53990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 before, higher values of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en-US" i="1" dirty="0"/>
              <a:t> </a:t>
            </a:r>
            <a:r>
              <a:rPr lang="en-US" dirty="0"/>
              <a:t>provide stronger evidence against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dirty="0"/>
              <a:t>. </a:t>
            </a: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contingency </a:t>
            </a:r>
            <a:r>
              <a:rPr lang="en-US" dirty="0"/>
              <a:t>tables (i.e.,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i="1" dirty="0"/>
              <a:t> </a:t>
            </a:r>
            <a:r>
              <a:rPr lang="en-US" dirty="0"/>
              <a:t>rows 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i="1" dirty="0"/>
              <a:t> </a:t>
            </a:r>
            <a:r>
              <a:rPr lang="en-US" dirty="0"/>
              <a:t>columns), the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Q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statistic </a:t>
            </a:r>
            <a:r>
              <a:rPr lang="en-US" dirty="0"/>
              <a:t>has </a:t>
            </a:r>
            <a:r>
              <a:rPr lang="en-US" dirty="0" smtClean="0"/>
              <a:t>approximately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distribution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tr-TR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−1)×(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J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−1)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degrees of freedom under the null. </a:t>
            </a: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Therefore,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can calculate the observed significance level by finding the upper tail </a:t>
            </a:r>
            <a:r>
              <a:rPr lang="en-US" dirty="0" smtClean="0"/>
              <a:t>probability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observed value for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en-US" dirty="0"/>
              <a:t>, which we denote as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en-US" dirty="0"/>
              <a:t>, based on the </a:t>
            </a:r>
            <a:r>
              <a:rPr lang="en-US" i="1" dirty="0">
                <a:solidFill>
                  <a:srgbClr val="3366FF">
                    <a:lumMod val="75000"/>
                  </a:srgbClr>
                </a:solidFill>
              </a:rPr>
              <a:t>χ</a:t>
            </a:r>
            <a:r>
              <a:rPr lang="en-US" baseline="30000" dirty="0">
                <a:solidFill>
                  <a:srgbClr val="3366FF">
                    <a:lumMod val="75000"/>
                  </a:srgbClr>
                </a:solidFill>
              </a:rPr>
              <a:t>2</a:t>
            </a:r>
            <a:r>
              <a:rPr lang="tr-TR" dirty="0">
                <a:solidFill>
                  <a:srgbClr val="3366FF">
                    <a:lumMod val="75000"/>
                  </a:srgbClr>
                </a:solidFill>
              </a:rPr>
              <a:t>-</a:t>
            </a:r>
            <a:r>
              <a:rPr lang="en-US" dirty="0">
                <a:solidFill>
                  <a:srgbClr val="3366FF">
                    <a:lumMod val="75000"/>
                  </a:srgbClr>
                </a:solidFill>
              </a:rPr>
              <a:t>distribution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/>
              <a:t>with </a:t>
            </a:r>
            <a:r>
              <a:rPr lang="tr-TR" dirty="0" smtClean="0"/>
              <a:t>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−1)×(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J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−1)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degrees of freedom.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8441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r>
              <a:rPr lang="tr-TR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probability</a:t>
            </a:r>
            <a:r>
              <a:rPr lang="tr-TR" sz="2600" dirty="0"/>
              <a:t> </a:t>
            </a:r>
            <a:r>
              <a:rPr lang="tr-TR" sz="2600" dirty="0" err="1"/>
              <a:t>that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mother</a:t>
            </a:r>
            <a:r>
              <a:rPr lang="tr-TR" sz="2600" dirty="0"/>
              <a:t> is </a:t>
            </a:r>
            <a:r>
              <a:rPr lang="tr-TR" sz="2600" dirty="0" err="1"/>
              <a:t>smoker</a:t>
            </a:r>
            <a:r>
              <a:rPr lang="tr-TR" sz="2600" dirty="0"/>
              <a:t> (</a:t>
            </a:r>
            <a:r>
              <a:rPr lang="tr-TR" sz="2600" dirty="0" err="1"/>
              <a:t>i.e</a:t>
            </a:r>
            <a:r>
              <a:rPr lang="tr-TR" sz="2600" dirty="0"/>
              <a:t>., </a:t>
            </a:r>
            <a:r>
              <a:rPr lang="tr-TR" sz="2600" dirty="0" err="1" smtClean="0">
                <a:solidFill>
                  <a:schemeClr val="accent1">
                    <a:lumMod val="75000"/>
                  </a:schemeClr>
                </a:solidFill>
              </a:rPr>
              <a:t>smoke</a:t>
            </a:r>
            <a:r>
              <a:rPr lang="tr-TR" sz="2600" dirty="0" smtClean="0">
                <a:solidFill>
                  <a:schemeClr val="accent1">
                    <a:lumMod val="75000"/>
                  </a:schemeClr>
                </a:solidFill>
              </a:rPr>
              <a:t> =</a:t>
            </a:r>
            <a:r>
              <a:rPr lang="tr-TR" sz="26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sz="2600" dirty="0"/>
              <a:t>) </a:t>
            </a:r>
            <a:r>
              <a:rPr lang="tr-TR" sz="2600" dirty="0" err="1"/>
              <a:t>and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baby</a:t>
            </a:r>
            <a:r>
              <a:rPr lang="tr-TR" sz="2600" dirty="0"/>
              <a:t> has </a:t>
            </a:r>
            <a:r>
              <a:rPr lang="tr-TR" sz="2600" dirty="0" err="1"/>
              <a:t>low</a:t>
            </a:r>
            <a:r>
              <a:rPr lang="tr-TR" sz="2600" dirty="0"/>
              <a:t> </a:t>
            </a:r>
            <a:r>
              <a:rPr lang="tr-TR" sz="2600" dirty="0" err="1"/>
              <a:t>birthweight</a:t>
            </a:r>
            <a:r>
              <a:rPr lang="tr-TR" sz="2600" dirty="0"/>
              <a:t> (</a:t>
            </a:r>
            <a:r>
              <a:rPr lang="tr-TR" sz="2600" dirty="0" err="1"/>
              <a:t>i.e</a:t>
            </a:r>
            <a:r>
              <a:rPr lang="tr-TR" sz="2600" dirty="0"/>
              <a:t>., </a:t>
            </a:r>
            <a:r>
              <a:rPr lang="tr-TR" sz="2600" dirty="0" err="1" smtClean="0">
                <a:solidFill>
                  <a:schemeClr val="accent1">
                    <a:lumMod val="75000"/>
                  </a:schemeClr>
                </a:solidFill>
              </a:rPr>
              <a:t>low</a:t>
            </a:r>
            <a:r>
              <a:rPr lang="tr-TR" sz="2600" dirty="0" smtClean="0">
                <a:solidFill>
                  <a:schemeClr val="accent1">
                    <a:lumMod val="75000"/>
                  </a:schemeClr>
                </a:solidFill>
              </a:rPr>
              <a:t> =</a:t>
            </a:r>
            <a:r>
              <a:rPr lang="tr-TR" sz="26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sz="2600" dirty="0"/>
              <a:t>) is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product</a:t>
            </a:r>
            <a:r>
              <a:rPr lang="tr-TR" sz="2600" dirty="0"/>
              <a:t> of </a:t>
            </a:r>
            <a:r>
              <a:rPr lang="tr-TR" sz="2600" dirty="0" err="1"/>
              <a:t>smoker</a:t>
            </a:r>
            <a:r>
              <a:rPr lang="tr-TR" sz="2600" dirty="0"/>
              <a:t> </a:t>
            </a:r>
            <a:r>
              <a:rPr lang="tr-TR" sz="2600" dirty="0" err="1"/>
              <a:t>and</a:t>
            </a:r>
            <a:r>
              <a:rPr lang="tr-TR" sz="2600" dirty="0"/>
              <a:t> </a:t>
            </a:r>
            <a:r>
              <a:rPr lang="tr-TR" sz="2600" dirty="0" err="1"/>
              <a:t>low-birthweight</a:t>
            </a:r>
            <a:r>
              <a:rPr lang="tr-TR" sz="2600" dirty="0"/>
              <a:t> </a:t>
            </a:r>
            <a:r>
              <a:rPr lang="tr-TR" sz="2600" dirty="0" err="1"/>
              <a:t>probabilities</a:t>
            </a:r>
            <a:r>
              <a:rPr lang="tr-TR" sz="2600" dirty="0"/>
              <a:t>. </a:t>
            </a:r>
            <a:endParaRPr lang="en-US" sz="2600" dirty="0"/>
          </a:p>
          <a:p>
            <a:pPr lvl="0"/>
            <a:r>
              <a:rPr lang="tr-TR" sz="2600" dirty="0" err="1"/>
              <a:t>For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baby</a:t>
            </a:r>
            <a:r>
              <a:rPr lang="tr-TR" sz="2600" dirty="0"/>
              <a:t> </a:t>
            </a:r>
            <a:r>
              <a:rPr lang="tr-TR" sz="2600" dirty="0" err="1"/>
              <a:t>weight</a:t>
            </a:r>
            <a:r>
              <a:rPr lang="tr-TR" sz="2600" dirty="0"/>
              <a:t> </a:t>
            </a:r>
            <a:r>
              <a:rPr lang="tr-TR" sz="2600" dirty="0" err="1"/>
              <a:t>example</a:t>
            </a:r>
            <a:r>
              <a:rPr lang="tr-TR" sz="2600" dirty="0"/>
              <a:t>, </a:t>
            </a:r>
            <a:r>
              <a:rPr lang="tr-TR" sz="2600" dirty="0" err="1"/>
              <a:t>we</a:t>
            </a:r>
            <a:r>
              <a:rPr lang="tr-TR" sz="2600" dirty="0"/>
              <a:t> can </a:t>
            </a:r>
            <a:r>
              <a:rPr lang="tr-TR" sz="2600" dirty="0" err="1"/>
              <a:t>summarize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observed</a:t>
            </a:r>
            <a:r>
              <a:rPr lang="tr-TR" sz="2600" dirty="0"/>
              <a:t> </a:t>
            </a:r>
            <a:r>
              <a:rPr lang="tr-TR" sz="2600" dirty="0" err="1"/>
              <a:t>and</a:t>
            </a:r>
            <a:r>
              <a:rPr lang="tr-TR" sz="2600" dirty="0"/>
              <a:t> </a:t>
            </a:r>
            <a:r>
              <a:rPr lang="tr-TR" sz="2600" dirty="0" err="1"/>
              <a:t>expected</a:t>
            </a:r>
            <a:r>
              <a:rPr lang="tr-TR" sz="2600" dirty="0"/>
              <a:t> </a:t>
            </a:r>
            <a:r>
              <a:rPr lang="tr-TR" sz="2600" dirty="0" err="1"/>
              <a:t>frequencies</a:t>
            </a:r>
            <a:r>
              <a:rPr lang="tr-TR" sz="2600" dirty="0"/>
              <a:t>  in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contingency</a:t>
            </a:r>
            <a:r>
              <a:rPr lang="tr-TR" sz="2600" dirty="0"/>
              <a:t> </a:t>
            </a:r>
            <a:r>
              <a:rPr lang="tr-TR" sz="2600" dirty="0" err="1"/>
              <a:t>tables</a:t>
            </a:r>
            <a:r>
              <a:rPr lang="tr-TR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34113"/>
              </p:ext>
            </p:extLst>
          </p:nvPr>
        </p:nvGraphicFramePr>
        <p:xfrm>
          <a:off x="755068" y="4077072"/>
          <a:ext cx="7560840" cy="181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1152128"/>
                <a:gridCol w="864096"/>
                <a:gridCol w="216024"/>
                <a:gridCol w="1656184"/>
                <a:gridCol w="1224136"/>
                <a:gridCol w="792088"/>
              </a:tblGrid>
              <a:tr h="6926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Observed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Expected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Low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Low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Nonsmoking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Nonsmoking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79.1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35.9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Smoking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Smoking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50.9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23.1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81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Example</a:t>
            </a:r>
            <a:r>
              <a:rPr lang="tr-TR" dirty="0"/>
              <a:t>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288" y="1125537"/>
                <a:ext cx="8353176" cy="5399088"/>
              </a:xfrm>
            </p:spPr>
            <p:txBody>
              <a:bodyPr>
                <a:normAutofit fontScale="55000" lnSpcReduction="20000"/>
              </a:bodyPr>
              <a:lstStyle/>
              <a:p>
                <a:pPr lvl="0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tr-TR" sz="4400" dirty="0" err="1"/>
                  <a:t>Then</a:t>
                </a:r>
                <a:r>
                  <a:rPr lang="tr-TR" sz="4400" dirty="0"/>
                  <a:t> 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Pearson’s test </a:t>
                </a:r>
                <a:r>
                  <a:rPr lang="tr-TR" sz="4400" dirty="0" err="1">
                    <a:solidFill>
                      <a:schemeClr val="accent1">
                        <a:lumMod val="75000"/>
                      </a:schemeClr>
                    </a:solidFill>
                  </a:rPr>
                  <a:t>statistic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4400" dirty="0"/>
                  <a:t>is </a:t>
                </a:r>
                <a:endParaRPr lang="en-US" sz="4400" dirty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36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tr-TR" sz="36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  <m:r>
                        <a:rPr lang="tr-TR" sz="3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  <m:r>
                        <a:rPr lang="tr-TR" sz="3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</m:den>
                      </m:f>
                      <m:r>
                        <a:rPr lang="tr-TR" sz="3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6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3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tr-TR" sz="3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(86−79.1</m:t>
                          </m:r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79.1</m:t>
                          </m:r>
                        </m:den>
                      </m:f>
                      <m:r>
                        <a:rPr lang="tr-TR" sz="3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(29−35.9</m:t>
                          </m:r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35.9</m:t>
                          </m:r>
                        </m:den>
                      </m:f>
                      <m:r>
                        <a:rPr lang="tr-TR" sz="3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(44−50.9</m:t>
                          </m:r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50.9</m:t>
                          </m:r>
                        </m:den>
                      </m:f>
                      <m:r>
                        <a:rPr lang="tr-TR" sz="3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(30−23.1</m:t>
                          </m:r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3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sz="3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23.1</m:t>
                          </m:r>
                        </m:den>
                      </m:f>
                      <m:r>
                        <a:rPr lang="tr-TR" sz="3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=4.</m:t>
                      </m:r>
                      <m:r>
                        <a:rPr lang="tr-TR" sz="36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3600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tr-TR" sz="4400" dirty="0" smtClean="0"/>
                  <a:t>Since </a:t>
                </a:r>
                <a:r>
                  <a:rPr lang="tr-TR" sz="4400" dirty="0" err="1"/>
                  <a:t>the</a:t>
                </a:r>
                <a:r>
                  <a:rPr lang="tr-TR" sz="4400" dirty="0"/>
                  <a:t> </a:t>
                </a:r>
                <a:r>
                  <a:rPr lang="tr-TR" sz="4400" dirty="0" err="1"/>
                  <a:t>table</a:t>
                </a:r>
                <a:r>
                  <a:rPr lang="tr-TR" sz="4400" dirty="0"/>
                  <a:t> has 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I 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= 2 </a:t>
                </a:r>
                <a:r>
                  <a:rPr lang="tr-TR" sz="4400" dirty="0" err="1"/>
                  <a:t>rows</a:t>
                </a:r>
                <a:r>
                  <a:rPr lang="tr-TR" sz="4400" dirty="0"/>
                  <a:t> </a:t>
                </a:r>
                <a:r>
                  <a:rPr lang="tr-TR" sz="4400" dirty="0" err="1"/>
                  <a:t>and</a:t>
                </a:r>
                <a:r>
                  <a:rPr lang="tr-TR" sz="4400" dirty="0"/>
                  <a:t> 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J 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= 2 </a:t>
                </a:r>
                <a:r>
                  <a:rPr lang="tr-TR" sz="4400" dirty="0" err="1"/>
                  <a:t>columns</a:t>
                </a:r>
                <a:r>
                  <a:rPr lang="tr-TR" sz="4400" dirty="0"/>
                  <a:t>, </a:t>
                </a:r>
                <a:r>
                  <a:rPr lang="tr-TR" sz="4400" dirty="0" err="1"/>
                  <a:t>the</a:t>
                </a:r>
                <a:r>
                  <a:rPr lang="tr-TR" sz="4400" dirty="0"/>
                  <a:t> </a:t>
                </a:r>
                <a:r>
                  <a:rPr lang="tr-TR" sz="4400" dirty="0" err="1"/>
                  <a:t>approximate</a:t>
                </a:r>
                <a:r>
                  <a:rPr lang="tr-TR" sz="4400" dirty="0"/>
                  <a:t> </a:t>
                </a:r>
                <a:r>
                  <a:rPr lang="tr-TR" sz="4400" dirty="0" err="1"/>
                  <a:t>null</a:t>
                </a:r>
                <a:r>
                  <a:rPr lang="tr-TR" sz="4400" dirty="0"/>
                  <a:t> </a:t>
                </a:r>
                <a:r>
                  <a:rPr lang="tr-TR" sz="4400" dirty="0" err="1"/>
                  <a:t>distribution</a:t>
                </a:r>
                <a:r>
                  <a:rPr lang="tr-TR" sz="4400" dirty="0"/>
                  <a:t> of 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4400" i="1" dirty="0"/>
                  <a:t> </a:t>
                </a:r>
                <a:r>
                  <a:rPr lang="tr-TR" sz="4400" dirty="0"/>
                  <a:t>is 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χ</a:t>
                </a:r>
                <a:r>
                  <a:rPr lang="tr-TR" sz="4400" baseline="30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tr-TR" sz="4400" dirty="0"/>
                  <a:t> </a:t>
                </a:r>
                <a:r>
                  <a:rPr lang="tr-TR" sz="4400" dirty="0" err="1"/>
                  <a:t>with</a:t>
                </a:r>
                <a:r>
                  <a:rPr lang="tr-TR" sz="4400" dirty="0"/>
                  <a:t> 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(2−1)×(2−1)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= 1 </a:t>
                </a:r>
                <a:r>
                  <a:rPr lang="tr-TR" sz="4400" dirty="0" err="1"/>
                  <a:t>degrees</a:t>
                </a:r>
                <a:r>
                  <a:rPr lang="tr-TR" sz="4400" dirty="0"/>
                  <a:t> of </a:t>
                </a:r>
                <a:r>
                  <a:rPr lang="tr-TR" sz="4400" dirty="0" err="1"/>
                  <a:t>freedom</a:t>
                </a:r>
                <a:r>
                  <a:rPr lang="tr-TR" sz="4400" dirty="0"/>
                  <a:t>. </a:t>
                </a:r>
                <a:endParaRPr lang="tr-TR" sz="4400" dirty="0" smtClean="0"/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tr-TR" sz="4400" dirty="0" err="1" smtClean="0"/>
                  <a:t>Consequently</a:t>
                </a:r>
                <a:r>
                  <a:rPr lang="tr-TR" sz="4400" dirty="0"/>
                  <a:t>, </a:t>
                </a:r>
                <a:r>
                  <a:rPr lang="tr-TR" sz="4400" dirty="0" err="1"/>
                  <a:t>the</a:t>
                </a:r>
                <a:r>
                  <a:rPr lang="tr-TR" sz="4400" dirty="0"/>
                  <a:t> </a:t>
                </a:r>
                <a:r>
                  <a:rPr lang="tr-TR" sz="4400" dirty="0" err="1"/>
                  <a:t>observed</a:t>
                </a:r>
                <a:r>
                  <a:rPr lang="tr-TR" sz="4400" dirty="0"/>
                  <a:t> 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-</a:t>
                </a:r>
                <a:r>
                  <a:rPr lang="tr-TR" sz="4400" dirty="0" err="1">
                    <a:solidFill>
                      <a:schemeClr val="accent1">
                        <a:lumMod val="75000"/>
                      </a:schemeClr>
                    </a:solidFill>
                  </a:rPr>
                  <a:t>value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4400" dirty="0"/>
                  <a:t>is </a:t>
                </a:r>
                <a:r>
                  <a:rPr lang="tr-TR" sz="4400" dirty="0" err="1"/>
                  <a:t>the</a:t>
                </a:r>
                <a:r>
                  <a:rPr lang="tr-TR" sz="4400" dirty="0"/>
                  <a:t> </a:t>
                </a:r>
                <a:r>
                  <a:rPr lang="tr-TR" sz="4400" dirty="0" err="1"/>
                  <a:t>upper</a:t>
                </a:r>
                <a:r>
                  <a:rPr lang="tr-TR" sz="4400" dirty="0"/>
                  <a:t> </a:t>
                </a:r>
                <a:r>
                  <a:rPr lang="tr-TR" sz="4400" dirty="0" err="1"/>
                  <a:t>tail</a:t>
                </a:r>
                <a:r>
                  <a:rPr lang="tr-TR" sz="4400" dirty="0"/>
                  <a:t> </a:t>
                </a:r>
                <a:r>
                  <a:rPr lang="tr-TR" sz="4400" dirty="0" err="1"/>
                  <a:t>probability</a:t>
                </a:r>
                <a:r>
                  <a:rPr lang="tr-TR" sz="4400" dirty="0"/>
                  <a:t> of 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4.9 </a:t>
                </a:r>
                <a:r>
                  <a:rPr lang="tr-TR" sz="4400" dirty="0" err="1"/>
                  <a:t>using</a:t>
                </a:r>
                <a:r>
                  <a:rPr lang="tr-TR" sz="4400" dirty="0"/>
                  <a:t> </a:t>
                </a:r>
                <a:r>
                  <a:rPr lang="tr-TR" sz="4400" dirty="0" err="1"/>
                  <a:t>the</a:t>
                </a:r>
                <a:r>
                  <a:rPr lang="tr-TR" sz="4400" dirty="0"/>
                  <a:t> 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χ</a:t>
                </a:r>
                <a:r>
                  <a:rPr lang="tr-TR" sz="4400" baseline="30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(1)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4400" dirty="0" err="1">
                    <a:solidFill>
                      <a:schemeClr val="accent1">
                        <a:lumMod val="75000"/>
                      </a:schemeClr>
                    </a:solidFill>
                  </a:rPr>
                  <a:t>distribution</a:t>
                </a:r>
                <a:r>
                  <a:rPr lang="tr-TR" sz="4400" dirty="0"/>
                  <a:t>.</a:t>
                </a:r>
                <a:endParaRPr lang="en-US" sz="4400" dirty="0"/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tr-TR" sz="4400" dirty="0"/>
                  <a:t>We </a:t>
                </a:r>
                <a:r>
                  <a:rPr lang="tr-TR" sz="4400" dirty="0" err="1"/>
                  <a:t>find</a:t>
                </a:r>
                <a:r>
                  <a:rPr lang="tr-TR" sz="4400" dirty="0"/>
                  <a:t> </a:t>
                </a:r>
                <a:r>
                  <a:rPr lang="tr-TR" sz="4400" i="1" dirty="0" err="1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4400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tr-TR" sz="4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≥ 4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9)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tr-TR" sz="44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026</a:t>
                </a:r>
                <a:r>
                  <a:rPr lang="tr-TR" sz="4400" dirty="0"/>
                  <a:t>. </a:t>
                </a:r>
                <a:endParaRPr lang="tr-TR" sz="4400" dirty="0" smtClean="0"/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tr-TR" sz="4400" dirty="0" err="1" smtClean="0"/>
                  <a:t>Therefore</a:t>
                </a:r>
                <a:r>
                  <a:rPr lang="tr-TR" sz="4400" dirty="0"/>
                  <a:t>, at </a:t>
                </a:r>
                <a:r>
                  <a:rPr lang="tr-TR" sz="4400" dirty="0" err="1"/>
                  <a:t>the</a:t>
                </a:r>
                <a:r>
                  <a:rPr lang="tr-TR" sz="4400" dirty="0"/>
                  <a:t> 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0.05</a:t>
                </a:r>
                <a:r>
                  <a:rPr lang="tr-TR" sz="4400" dirty="0"/>
                  <a:t> </a:t>
                </a:r>
                <a:r>
                  <a:rPr lang="tr-TR" sz="4400" dirty="0" err="1"/>
                  <a:t>significance</a:t>
                </a:r>
                <a:r>
                  <a:rPr lang="tr-TR" sz="4400" dirty="0"/>
                  <a:t> </a:t>
                </a:r>
                <a:r>
                  <a:rPr lang="tr-TR" sz="4400" dirty="0" err="1"/>
                  <a:t>level</a:t>
                </a:r>
                <a:r>
                  <a:rPr lang="tr-TR" sz="4400" dirty="0"/>
                  <a:t> (but not at </a:t>
                </a:r>
                <a:r>
                  <a:rPr lang="tr-TR" sz="4400" dirty="0">
                    <a:solidFill>
                      <a:schemeClr val="accent1">
                        <a:lumMod val="75000"/>
                      </a:schemeClr>
                    </a:solidFill>
                  </a:rPr>
                  <a:t>0.01</a:t>
                </a:r>
                <a:r>
                  <a:rPr lang="tr-TR" sz="4400" dirty="0"/>
                  <a:t> </a:t>
                </a:r>
                <a:r>
                  <a:rPr lang="tr-TR" sz="4400" dirty="0" err="1"/>
                  <a:t>level</a:t>
                </a:r>
                <a:r>
                  <a:rPr lang="tr-TR" sz="4400" dirty="0"/>
                  <a:t>), </a:t>
                </a:r>
                <a:r>
                  <a:rPr lang="tr-TR" sz="4400" dirty="0" err="1"/>
                  <a:t>we</a:t>
                </a:r>
                <a:r>
                  <a:rPr lang="tr-TR" sz="4400" dirty="0"/>
                  <a:t> can </a:t>
                </a:r>
                <a:r>
                  <a:rPr lang="tr-TR" sz="4400" dirty="0" err="1"/>
                  <a:t>reject</a:t>
                </a:r>
                <a:r>
                  <a:rPr lang="tr-TR" sz="4400" dirty="0"/>
                  <a:t> </a:t>
                </a:r>
                <a:r>
                  <a:rPr lang="tr-TR" sz="4400" dirty="0" err="1"/>
                  <a:t>the</a:t>
                </a:r>
                <a:r>
                  <a:rPr lang="tr-TR" sz="4400" dirty="0"/>
                  <a:t> </a:t>
                </a:r>
                <a:r>
                  <a:rPr lang="tr-TR" sz="4400" dirty="0" err="1"/>
                  <a:t>null</a:t>
                </a:r>
                <a:r>
                  <a:rPr lang="tr-TR" sz="4400" dirty="0"/>
                  <a:t> </a:t>
                </a:r>
                <a:r>
                  <a:rPr lang="tr-TR" sz="4400" dirty="0" err="1"/>
                  <a:t>hypothesis</a:t>
                </a:r>
                <a:r>
                  <a:rPr lang="tr-TR" sz="4400" dirty="0"/>
                  <a:t> </a:t>
                </a:r>
                <a:r>
                  <a:rPr lang="tr-TR" sz="4400" dirty="0" err="1"/>
                  <a:t>that</a:t>
                </a:r>
                <a:r>
                  <a:rPr lang="tr-TR" sz="4400" dirty="0"/>
                  <a:t> </a:t>
                </a:r>
                <a:r>
                  <a:rPr lang="tr-TR" sz="4400" dirty="0" err="1"/>
                  <a:t>the</a:t>
                </a:r>
                <a:r>
                  <a:rPr lang="tr-TR" sz="4400" dirty="0"/>
                  <a:t> </a:t>
                </a:r>
                <a:r>
                  <a:rPr lang="tr-TR" sz="4400" dirty="0" err="1"/>
                  <a:t>mother’s</a:t>
                </a:r>
                <a:r>
                  <a:rPr lang="tr-TR" sz="4400" dirty="0"/>
                  <a:t> </a:t>
                </a:r>
                <a:r>
                  <a:rPr lang="tr-TR" sz="4400" dirty="0" err="1"/>
                  <a:t>smoking</a:t>
                </a:r>
                <a:r>
                  <a:rPr lang="tr-TR" sz="4400" dirty="0"/>
                  <a:t> </a:t>
                </a:r>
                <a:r>
                  <a:rPr lang="tr-TR" sz="4400" dirty="0" err="1"/>
                  <a:t>status</a:t>
                </a:r>
                <a:r>
                  <a:rPr lang="tr-TR" sz="4400" dirty="0"/>
                  <a:t> </a:t>
                </a:r>
                <a:r>
                  <a:rPr lang="tr-TR" sz="4400" dirty="0" err="1"/>
                  <a:t>and</a:t>
                </a:r>
                <a:r>
                  <a:rPr lang="tr-TR" sz="4400" dirty="0"/>
                  <a:t> </a:t>
                </a:r>
                <a:r>
                  <a:rPr lang="tr-TR" sz="4400" dirty="0" err="1"/>
                  <a:t>the</a:t>
                </a:r>
                <a:r>
                  <a:rPr lang="tr-TR" sz="4400" dirty="0"/>
                  <a:t> </a:t>
                </a:r>
                <a:r>
                  <a:rPr lang="tr-TR" sz="4400" dirty="0" err="1"/>
                  <a:t>baby’s</a:t>
                </a:r>
                <a:r>
                  <a:rPr lang="tr-TR" sz="4400" dirty="0"/>
                  <a:t> </a:t>
                </a:r>
                <a:r>
                  <a:rPr lang="tr-TR" sz="4400" dirty="0" err="1"/>
                  <a:t>birthweight</a:t>
                </a:r>
                <a:r>
                  <a:rPr lang="tr-TR" sz="4400" dirty="0"/>
                  <a:t> </a:t>
                </a:r>
                <a:r>
                  <a:rPr lang="tr-TR" sz="4400" dirty="0" err="1"/>
                  <a:t>status</a:t>
                </a:r>
                <a:r>
                  <a:rPr lang="tr-TR" sz="4400" dirty="0"/>
                  <a:t> </a:t>
                </a:r>
                <a:r>
                  <a:rPr lang="tr-TR" sz="4400" dirty="0" err="1"/>
                  <a:t>are</a:t>
                </a:r>
                <a:r>
                  <a:rPr lang="tr-TR" sz="4400" dirty="0"/>
                  <a:t> </a:t>
                </a:r>
                <a:r>
                  <a:rPr lang="tr-TR" sz="4400" dirty="0" err="1"/>
                  <a:t>independent</a:t>
                </a:r>
                <a:r>
                  <a:rPr lang="tr-TR" sz="4400" dirty="0"/>
                  <a:t>.</a:t>
                </a:r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288" y="1125537"/>
                <a:ext cx="8353176" cy="5399088"/>
              </a:xfrm>
              <a:blipFill rotWithShape="0">
                <a:blip r:embed="rId2"/>
                <a:stretch>
                  <a:fillRect l="-1022" t="-904" b="-4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580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r>
              <a:rPr lang="tr-TR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280400" cy="5399087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tr-TR" sz="2800" dirty="0"/>
              <a:t>Suppose </a:t>
            </a:r>
            <a:r>
              <a:rPr lang="tr-TR" sz="2800" dirty="0" err="1"/>
              <a:t>that</a:t>
            </a:r>
            <a:r>
              <a:rPr lang="tr-TR" sz="2800" dirty="0"/>
              <a:t> </a:t>
            </a:r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would</a:t>
            </a:r>
            <a:r>
              <a:rPr lang="tr-TR" sz="2800" dirty="0"/>
              <a:t> </a:t>
            </a:r>
            <a:r>
              <a:rPr lang="tr-TR" sz="2800" dirty="0" err="1"/>
              <a:t>like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investigate</a:t>
            </a:r>
            <a:r>
              <a:rPr lang="tr-TR" sz="2800" dirty="0"/>
              <a:t> </a:t>
            </a:r>
            <a:r>
              <a:rPr lang="tr-TR" sz="2800" dirty="0" err="1"/>
              <a:t>whether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 </a:t>
            </a:r>
            <a:r>
              <a:rPr lang="tr-TR" sz="2800" dirty="0" err="1"/>
              <a:t>race</a:t>
            </a:r>
            <a:r>
              <a:rPr lang="tr-TR" sz="2800" dirty="0"/>
              <a:t> of </a:t>
            </a:r>
            <a:r>
              <a:rPr lang="tr-TR" sz="2800" dirty="0" err="1"/>
              <a:t>mothers</a:t>
            </a:r>
            <a:r>
              <a:rPr lang="tr-TR" sz="2800" dirty="0"/>
              <a:t> is </a:t>
            </a:r>
            <a:r>
              <a:rPr lang="tr-TR" sz="2800" dirty="0" err="1"/>
              <a:t>related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risk of </a:t>
            </a:r>
            <a:r>
              <a:rPr lang="tr-TR" sz="2800" dirty="0" err="1"/>
              <a:t>having</a:t>
            </a:r>
            <a:r>
              <a:rPr lang="tr-TR" sz="2800" dirty="0"/>
              <a:t> </a:t>
            </a:r>
            <a:r>
              <a:rPr lang="tr-TR" sz="2800" dirty="0" err="1"/>
              <a:t>babies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</a:t>
            </a:r>
            <a:r>
              <a:rPr lang="tr-TR" sz="2800" dirty="0" err="1"/>
              <a:t>low</a:t>
            </a:r>
            <a:r>
              <a:rPr lang="tr-TR" sz="2800" dirty="0"/>
              <a:t> </a:t>
            </a:r>
            <a:r>
              <a:rPr lang="tr-TR" sz="2800" dirty="0" err="1"/>
              <a:t>birthweight</a:t>
            </a:r>
            <a:r>
              <a:rPr lang="tr-TR" sz="2800" dirty="0"/>
              <a:t>.</a:t>
            </a:r>
            <a:endParaRPr lang="en-US" sz="28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race</a:t>
            </a:r>
            <a:r>
              <a:rPr lang="tr-TR" sz="2800" dirty="0"/>
              <a:t> </a:t>
            </a:r>
            <a:r>
              <a:rPr lang="tr-TR" sz="2800" dirty="0" err="1"/>
              <a:t>variable</a:t>
            </a:r>
            <a:r>
              <a:rPr lang="tr-TR" sz="2800" dirty="0"/>
              <a:t> can </a:t>
            </a:r>
            <a:r>
              <a:rPr lang="tr-TR" sz="2800" dirty="0" err="1"/>
              <a:t>take</a:t>
            </a:r>
            <a:r>
              <a:rPr lang="tr-TR" sz="2800" dirty="0"/>
              <a:t> </a:t>
            </a:r>
            <a:r>
              <a:rPr lang="tr-TR" sz="2800" dirty="0" err="1"/>
              <a:t>three</a:t>
            </a:r>
            <a:r>
              <a:rPr lang="tr-TR" sz="2800" dirty="0"/>
              <a:t> </a:t>
            </a:r>
            <a:r>
              <a:rPr lang="tr-TR" sz="2800" dirty="0" err="1"/>
              <a:t>values</a:t>
            </a:r>
            <a:r>
              <a:rPr lang="tr-TR" sz="2800" dirty="0"/>
              <a:t>: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white</a:t>
            </a:r>
            <a:r>
              <a:rPr lang="tr-TR" sz="2800" dirty="0"/>
              <a:t>,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African-American</a:t>
            </a:r>
            <a:r>
              <a:rPr lang="tr-TR" sz="2800" dirty="0"/>
              <a:t>,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others</a:t>
            </a:r>
            <a:r>
              <a:rPr lang="tr-TR" sz="2800" dirty="0"/>
              <a:t>. </a:t>
            </a:r>
            <a:endParaRPr lang="tr-TR" sz="2800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tr-TR" sz="2800" dirty="0" smtClean="0"/>
              <a:t>As </a:t>
            </a:r>
            <a:r>
              <a:rPr lang="tr-TR" sz="2800" dirty="0" err="1"/>
              <a:t>before</a:t>
            </a:r>
            <a:r>
              <a:rPr lang="tr-TR" sz="2800" dirty="0"/>
              <a:t>,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low</a:t>
            </a:r>
            <a:r>
              <a:rPr lang="tr-TR" sz="2800" dirty="0"/>
              <a:t> </a:t>
            </a:r>
            <a:r>
              <a:rPr lang="tr-TR" sz="2800" dirty="0" err="1"/>
              <a:t>variable</a:t>
            </a:r>
            <a:r>
              <a:rPr lang="tr-TR" sz="2800" dirty="0"/>
              <a:t> can </a:t>
            </a:r>
            <a:r>
              <a:rPr lang="tr-TR" sz="2800" dirty="0" err="1"/>
              <a:t>take</a:t>
            </a:r>
            <a:r>
              <a:rPr lang="tr-TR" sz="2800" dirty="0"/>
              <a:t>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800" dirty="0"/>
              <a:t> </a:t>
            </a:r>
            <a:r>
              <a:rPr lang="tr-TR" sz="2800" dirty="0" err="1"/>
              <a:t>possible</a:t>
            </a:r>
            <a:r>
              <a:rPr lang="tr-TR" sz="2800" dirty="0"/>
              <a:t> </a:t>
            </a:r>
            <a:r>
              <a:rPr lang="tr-TR" sz="2800" dirty="0" err="1"/>
              <a:t>values</a:t>
            </a:r>
            <a:r>
              <a:rPr lang="tr-TR" sz="2800" dirty="0"/>
              <a:t>: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babies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</a:t>
            </a:r>
            <a:r>
              <a:rPr lang="tr-TR" sz="2800" dirty="0" err="1"/>
              <a:t>birthweight</a:t>
            </a:r>
            <a:r>
              <a:rPr lang="tr-TR" sz="2800" dirty="0"/>
              <a:t> </a:t>
            </a:r>
            <a:r>
              <a:rPr lang="tr-TR" sz="2800" dirty="0" err="1"/>
              <a:t>less</a:t>
            </a:r>
            <a:r>
              <a:rPr lang="tr-TR" sz="2800" dirty="0"/>
              <a:t> </a:t>
            </a:r>
            <a:r>
              <a:rPr lang="tr-TR" sz="2800" dirty="0" err="1"/>
              <a:t>than</a:t>
            </a:r>
            <a:r>
              <a:rPr lang="tr-TR" sz="2800" dirty="0"/>
              <a:t>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2.5 kg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other</a:t>
            </a:r>
            <a:r>
              <a:rPr lang="tr-TR" sz="2800" dirty="0"/>
              <a:t> </a:t>
            </a:r>
            <a:r>
              <a:rPr lang="tr-TR" sz="2800" dirty="0" err="1"/>
              <a:t>babies</a:t>
            </a:r>
            <a:r>
              <a:rPr lang="tr-TR" sz="2800" dirty="0"/>
              <a:t>. </a:t>
            </a:r>
            <a:endParaRPr lang="tr-TR" sz="2800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tr-TR" sz="2800" dirty="0" err="1" smtClean="0"/>
              <a:t>Therefore</a:t>
            </a:r>
            <a:r>
              <a:rPr lang="tr-TR" sz="2800" dirty="0"/>
              <a:t>, </a:t>
            </a:r>
            <a:r>
              <a:rPr lang="tr-TR" sz="2800" dirty="0" err="1"/>
              <a:t>all</a:t>
            </a:r>
            <a:r>
              <a:rPr lang="tr-TR" sz="2800" dirty="0"/>
              <a:t> </a:t>
            </a:r>
            <a:r>
              <a:rPr lang="tr-TR" sz="2800" dirty="0" err="1"/>
              <a:t>possible</a:t>
            </a:r>
            <a:r>
              <a:rPr lang="tr-TR" sz="2800" dirty="0"/>
              <a:t> </a:t>
            </a:r>
            <a:r>
              <a:rPr lang="tr-TR" sz="2800" dirty="0" err="1"/>
              <a:t>combinations</a:t>
            </a:r>
            <a:r>
              <a:rPr lang="tr-TR" sz="2800" dirty="0"/>
              <a:t> of </a:t>
            </a:r>
            <a:r>
              <a:rPr lang="tr-TR" sz="2800" dirty="0" err="1"/>
              <a:t>race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low</a:t>
            </a:r>
            <a:r>
              <a:rPr lang="tr-TR" sz="2800" dirty="0"/>
              <a:t> can be </a:t>
            </a:r>
            <a:r>
              <a:rPr lang="tr-TR" sz="2800" dirty="0" err="1"/>
              <a:t>presented</a:t>
            </a:r>
            <a:r>
              <a:rPr lang="tr-TR" sz="2800" dirty="0"/>
              <a:t> </a:t>
            </a:r>
            <a:r>
              <a:rPr lang="tr-TR" sz="2800" dirty="0" err="1"/>
              <a:t>by</a:t>
            </a:r>
            <a:r>
              <a:rPr lang="tr-TR" sz="2800" dirty="0"/>
              <a:t> a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3 × 2 </a:t>
            </a:r>
            <a:r>
              <a:rPr lang="tr-TR" sz="2800" dirty="0" err="1"/>
              <a:t>contingency</a:t>
            </a:r>
            <a:r>
              <a:rPr lang="tr-TR" sz="2800" dirty="0"/>
              <a:t> </a:t>
            </a:r>
            <a:r>
              <a:rPr lang="tr-TR" sz="2800" dirty="0" err="1"/>
              <a:t>table</a:t>
            </a:r>
            <a:r>
              <a:rPr lang="tr-TR" sz="2800" dirty="0"/>
              <a:t>.</a:t>
            </a:r>
            <a:endParaRPr lang="en-US" sz="28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following</a:t>
            </a:r>
            <a:r>
              <a:rPr lang="tr-TR" sz="2800" dirty="0"/>
              <a:t> </a:t>
            </a:r>
            <a:r>
              <a:rPr lang="tr-TR" sz="2800" dirty="0" err="1"/>
              <a:t>Table</a:t>
            </a:r>
            <a:r>
              <a:rPr lang="tr-TR" sz="2800" dirty="0"/>
              <a:t>  </a:t>
            </a:r>
            <a:r>
              <a:rPr lang="tr-TR" sz="2800" dirty="0" err="1"/>
              <a:t>provides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observed</a:t>
            </a:r>
            <a:r>
              <a:rPr lang="tr-TR" sz="2800" dirty="0"/>
              <a:t> </a:t>
            </a:r>
            <a:r>
              <a:rPr lang="tr-TR" sz="2800" dirty="0" err="1"/>
              <a:t>frequency</a:t>
            </a:r>
            <a:r>
              <a:rPr lang="tr-TR" sz="2800" dirty="0"/>
              <a:t> of </a:t>
            </a:r>
            <a:r>
              <a:rPr lang="tr-TR" sz="2800" dirty="0" err="1"/>
              <a:t>each</a:t>
            </a:r>
            <a:r>
              <a:rPr lang="tr-TR" sz="2800" dirty="0"/>
              <a:t> </a:t>
            </a:r>
            <a:r>
              <a:rPr lang="tr-TR" sz="2800" dirty="0" err="1"/>
              <a:t>cell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 </a:t>
            </a:r>
            <a:r>
              <a:rPr lang="tr-TR" sz="2800" dirty="0" err="1"/>
              <a:t>expected</a:t>
            </a:r>
            <a:r>
              <a:rPr lang="tr-TR" sz="2800" dirty="0"/>
              <a:t> </a:t>
            </a:r>
            <a:r>
              <a:rPr lang="tr-TR" sz="2800" dirty="0" err="1"/>
              <a:t>frequency</a:t>
            </a:r>
            <a:r>
              <a:rPr lang="tr-TR" sz="2800" dirty="0"/>
              <a:t> of </a:t>
            </a:r>
            <a:r>
              <a:rPr lang="tr-TR" sz="2800" dirty="0" err="1"/>
              <a:t>each</a:t>
            </a:r>
            <a:r>
              <a:rPr lang="tr-TR" sz="2800" dirty="0"/>
              <a:t> </a:t>
            </a:r>
            <a:r>
              <a:rPr lang="tr-TR" sz="2800" dirty="0" err="1"/>
              <a:t>cell</a:t>
            </a:r>
            <a:r>
              <a:rPr lang="tr-TR" sz="2800" dirty="0"/>
              <a:t> </a:t>
            </a:r>
            <a:r>
              <a:rPr lang="tr-TR" sz="2800" dirty="0" err="1"/>
              <a:t>if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null</a:t>
            </a:r>
            <a:r>
              <a:rPr lang="tr-TR" sz="2800" dirty="0"/>
              <a:t> </a:t>
            </a:r>
            <a:r>
              <a:rPr lang="tr-TR" sz="2800" dirty="0" err="1"/>
              <a:t>hypothesis</a:t>
            </a:r>
            <a:r>
              <a:rPr lang="tr-TR" sz="2800" dirty="0"/>
              <a:t> is </a:t>
            </a:r>
            <a:r>
              <a:rPr lang="tr-TR" sz="2800" dirty="0" err="1"/>
              <a:t>true</a:t>
            </a:r>
            <a:r>
              <a:rPr lang="tr-TR" sz="2800" dirty="0"/>
              <a:t>. 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435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r>
              <a:rPr lang="tr-TR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3429000"/>
            <a:ext cx="8280400" cy="26749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/>
              <a:t>example</a:t>
            </a:r>
            <a:r>
              <a:rPr lang="tr-TR" sz="2800" dirty="0"/>
              <a:t>, </a:t>
            </a:r>
            <a:r>
              <a:rPr lang="tr-TR" sz="2800" dirty="0" err="1"/>
              <a:t>there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73</a:t>
            </a:r>
            <a:r>
              <a:rPr lang="tr-TR" sz="2800" dirty="0"/>
              <a:t> </a:t>
            </a:r>
            <a:r>
              <a:rPr lang="tr-TR" sz="2800" dirty="0" err="1"/>
              <a:t>babies</a:t>
            </a:r>
            <a:r>
              <a:rPr lang="tr-TR" sz="2800" dirty="0"/>
              <a:t> in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first</a:t>
            </a:r>
            <a:r>
              <a:rPr lang="tr-TR" sz="2800" dirty="0"/>
              <a:t> </a:t>
            </a:r>
            <a:r>
              <a:rPr lang="tr-TR" sz="2800" dirty="0" err="1"/>
              <a:t>row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first</a:t>
            </a:r>
            <a:r>
              <a:rPr lang="tr-TR" sz="2800" dirty="0"/>
              <a:t> </a:t>
            </a:r>
            <a:r>
              <a:rPr lang="tr-TR" sz="2800" dirty="0" err="1"/>
              <a:t>column</a:t>
            </a:r>
            <a:r>
              <a:rPr lang="tr-TR" sz="2800" dirty="0"/>
              <a:t>. </a:t>
            </a:r>
            <a:endParaRPr lang="tr-TR" sz="2800" dirty="0" smtClean="0"/>
          </a:p>
          <a:p>
            <a:pPr lvl="0"/>
            <a:r>
              <a:rPr lang="tr-TR" sz="2800" dirty="0" err="1" smtClean="0"/>
              <a:t>This</a:t>
            </a:r>
            <a:r>
              <a:rPr lang="tr-TR" sz="2800" dirty="0" smtClean="0"/>
              <a:t> </a:t>
            </a:r>
            <a:r>
              <a:rPr lang="tr-TR" sz="2800" dirty="0"/>
              <a:t>is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number</a:t>
            </a:r>
            <a:r>
              <a:rPr lang="tr-TR" sz="2800" dirty="0"/>
              <a:t> of </a:t>
            </a:r>
            <a:r>
              <a:rPr lang="tr-TR" sz="2800" dirty="0" err="1"/>
              <a:t>babies</a:t>
            </a:r>
            <a:r>
              <a:rPr lang="tr-TR" sz="2800" dirty="0"/>
              <a:t> in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intersection</a:t>
            </a:r>
            <a:r>
              <a:rPr lang="tr-TR" sz="2800" dirty="0"/>
              <a:t> of </a:t>
            </a:r>
            <a:r>
              <a:rPr lang="tr-TR" sz="2800" dirty="0" smtClean="0"/>
              <a:t>        </a:t>
            </a:r>
            <a:r>
              <a:rPr lang="tr-TR" sz="2800" dirty="0" err="1" smtClean="0">
                <a:solidFill>
                  <a:schemeClr val="accent1">
                    <a:lumMod val="75000"/>
                  </a:schemeClr>
                </a:solidFill>
              </a:rPr>
              <a:t>race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= 1 </a:t>
            </a:r>
            <a:r>
              <a:rPr lang="tr-TR" sz="2800" dirty="0"/>
              <a:t>(</a:t>
            </a:r>
            <a:r>
              <a:rPr lang="tr-TR" sz="2800" dirty="0" err="1"/>
              <a:t>mother</a:t>
            </a:r>
            <a:r>
              <a:rPr lang="tr-TR" sz="2800" dirty="0"/>
              <a:t> is </a:t>
            </a:r>
            <a:r>
              <a:rPr lang="tr-TR" sz="2800" dirty="0" err="1"/>
              <a:t>white</a:t>
            </a:r>
            <a:r>
              <a:rPr lang="tr-TR" sz="2800" dirty="0"/>
              <a:t>)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 smtClean="0">
                <a:solidFill>
                  <a:schemeClr val="accent1">
                    <a:lumMod val="75000"/>
                  </a:schemeClr>
                </a:solidFill>
              </a:rPr>
              <a:t>low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= 0 </a:t>
            </a:r>
            <a:r>
              <a:rPr lang="tr-TR" sz="2800" dirty="0"/>
              <a:t>(</a:t>
            </a:r>
            <a:r>
              <a:rPr lang="tr-TR" sz="2800" dirty="0" err="1"/>
              <a:t>having</a:t>
            </a:r>
            <a:r>
              <a:rPr lang="tr-TR" sz="2800" dirty="0"/>
              <a:t> a </a:t>
            </a:r>
            <a:r>
              <a:rPr lang="tr-TR" sz="2800" dirty="0" err="1"/>
              <a:t>baby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normal </a:t>
            </a:r>
            <a:r>
              <a:rPr lang="tr-TR" sz="2800" dirty="0" err="1"/>
              <a:t>birthweight</a:t>
            </a:r>
            <a:r>
              <a:rPr lang="tr-TR" sz="2800" dirty="0"/>
              <a:t>). </a:t>
            </a:r>
            <a:endParaRPr lang="tr-TR" sz="2800" dirty="0" smtClean="0"/>
          </a:p>
          <a:p>
            <a:pPr lvl="0"/>
            <a:r>
              <a:rPr lang="tr-TR" sz="2800" dirty="0" err="1" smtClean="0"/>
              <a:t>If</a:t>
            </a:r>
            <a:r>
              <a:rPr lang="tr-TR" sz="2800" dirty="0" smtClean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null</a:t>
            </a:r>
            <a:r>
              <a:rPr lang="tr-TR" sz="2800" dirty="0"/>
              <a:t> </a:t>
            </a:r>
            <a:r>
              <a:rPr lang="tr-TR" sz="2800" dirty="0" err="1"/>
              <a:t>hypothesis</a:t>
            </a:r>
            <a:r>
              <a:rPr lang="tr-TR" sz="2800" dirty="0"/>
              <a:t> is </a:t>
            </a:r>
            <a:r>
              <a:rPr lang="tr-TR" sz="2800" dirty="0" err="1"/>
              <a:t>true</a:t>
            </a:r>
            <a:r>
              <a:rPr lang="tr-TR" sz="2800" dirty="0"/>
              <a:t>,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expected</a:t>
            </a:r>
            <a:r>
              <a:rPr lang="tr-TR" sz="2800" dirty="0"/>
              <a:t> </a:t>
            </a:r>
            <a:r>
              <a:rPr lang="tr-TR" sz="2800" dirty="0" err="1"/>
              <a:t>number</a:t>
            </a:r>
            <a:r>
              <a:rPr lang="tr-TR" sz="2800" dirty="0"/>
              <a:t> of </a:t>
            </a:r>
            <a:r>
              <a:rPr lang="tr-TR" sz="2800" dirty="0" err="1"/>
              <a:t>babies</a:t>
            </a:r>
            <a:r>
              <a:rPr lang="tr-TR" sz="2800" dirty="0"/>
              <a:t> in </a:t>
            </a:r>
            <a:r>
              <a:rPr lang="tr-TR" sz="2800" dirty="0" err="1"/>
              <a:t>this</a:t>
            </a:r>
            <a:r>
              <a:rPr lang="tr-TR" sz="2800" dirty="0"/>
              <a:t> </a:t>
            </a:r>
            <a:r>
              <a:rPr lang="tr-TR" sz="2800" dirty="0" err="1"/>
              <a:t>cell</a:t>
            </a:r>
            <a:r>
              <a:rPr lang="tr-TR" sz="2800" dirty="0"/>
              <a:t> </a:t>
            </a:r>
            <a:r>
              <a:rPr lang="tr-TR" sz="2800" dirty="0" err="1"/>
              <a:t>would</a:t>
            </a:r>
            <a:r>
              <a:rPr lang="tr-TR" sz="2800" dirty="0"/>
              <a:t> </a:t>
            </a:r>
            <a:r>
              <a:rPr lang="tr-TR" sz="2800" dirty="0" err="1"/>
              <a:t>have</a:t>
            </a:r>
            <a:r>
              <a:rPr lang="tr-TR" sz="2800" dirty="0"/>
              <a:t> </a:t>
            </a:r>
            <a:r>
              <a:rPr lang="tr-TR" sz="2800" dirty="0" err="1"/>
              <a:t>been</a:t>
            </a:r>
            <a:r>
              <a:rPr lang="tr-TR" sz="2800" dirty="0"/>
              <a:t>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66</a:t>
            </a:r>
            <a:r>
              <a:rPr lang="tr-TR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387929"/>
              </p:ext>
            </p:extLst>
          </p:nvPr>
        </p:nvGraphicFramePr>
        <p:xfrm>
          <a:off x="1115616" y="1185862"/>
          <a:ext cx="6480720" cy="2049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52431"/>
                <a:gridCol w="1030271"/>
                <a:gridCol w="224309"/>
                <a:gridCol w="1005357"/>
                <a:gridCol w="1055186"/>
                <a:gridCol w="1105054"/>
              </a:tblGrid>
              <a:tr h="37581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Observed</a:t>
                      </a:r>
                      <a:r>
                        <a:rPr lang="tr-TR" sz="1600" dirty="0">
                          <a:effectLst/>
                        </a:rPr>
                        <a:t> </a:t>
                      </a:r>
                      <a:r>
                        <a:rPr lang="tr-TR" sz="1600" dirty="0" err="1">
                          <a:effectLst/>
                        </a:rPr>
                        <a:t>frequency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Expected</a:t>
                      </a:r>
                      <a:r>
                        <a:rPr lang="tr-TR" sz="1600" dirty="0">
                          <a:effectLst/>
                        </a:rPr>
                        <a:t> </a:t>
                      </a:r>
                      <a:r>
                        <a:rPr lang="tr-TR" sz="1600" dirty="0" err="1">
                          <a:effectLst/>
                        </a:rPr>
                        <a:t>frequency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Groups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Normal (</a:t>
                      </a:r>
                      <a:r>
                        <a:rPr lang="tr-TR" sz="1600" dirty="0" err="1">
                          <a:effectLst/>
                        </a:rPr>
                        <a:t>low</a:t>
                      </a:r>
                      <a:r>
                        <a:rPr lang="tr-TR" sz="1600" dirty="0">
                          <a:effectLst/>
                        </a:rPr>
                        <a:t>=0)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Low</a:t>
                      </a:r>
                      <a:r>
                        <a:rPr lang="tr-TR" sz="1600" dirty="0">
                          <a:effectLst/>
                        </a:rPr>
                        <a:t> (</a:t>
                      </a:r>
                      <a:r>
                        <a:rPr lang="tr-TR" sz="1600" dirty="0" err="1">
                          <a:effectLst/>
                        </a:rPr>
                        <a:t>low</a:t>
                      </a:r>
                      <a:r>
                        <a:rPr lang="tr-TR" sz="1600" dirty="0">
                          <a:effectLst/>
                        </a:rPr>
                        <a:t>=1)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Groups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Normal (</a:t>
                      </a:r>
                      <a:r>
                        <a:rPr lang="tr-TR" sz="1600" dirty="0" err="1">
                          <a:effectLst/>
                        </a:rPr>
                        <a:t>low</a:t>
                      </a:r>
                      <a:r>
                        <a:rPr lang="tr-TR" sz="1600" dirty="0">
                          <a:effectLst/>
                        </a:rPr>
                        <a:t>=0)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Low (low=1)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73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66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11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r>
              <a:rPr lang="tr-TR" dirty="0" smtClean="0"/>
              <a:t>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288" y="1125537"/>
                <a:ext cx="8569200" cy="5399087"/>
              </a:xfrm>
            </p:spPr>
            <p:txBody>
              <a:bodyPr>
                <a:normAutofit fontScale="77500" lnSpcReduction="20000"/>
              </a:bodyPr>
              <a:lstStyle/>
              <a:p>
                <a:pPr lvl="0"/>
                <a:r>
                  <a:rPr lang="tr-TR" sz="2800" dirty="0"/>
                  <a:t>The observed value of the test statistic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2800" i="1" dirty="0"/>
                  <a:t> </a:t>
                </a:r>
                <a:r>
                  <a:rPr lang="tr-TR" sz="2800" dirty="0"/>
                  <a:t>is obtaned as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q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= 5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0 </a:t>
                </a:r>
                <a:r>
                  <a:rPr lang="tr-TR" sz="2800" dirty="0"/>
                  <a:t>using the following equations</a:t>
                </a:r>
                <a:r>
                  <a:rPr lang="tr-TR" sz="2800" dirty="0" smtClean="0"/>
                  <a:t>.</a:t>
                </a:r>
              </a:p>
              <a:p>
                <a:pPr marL="0" lvl="0" indent="0">
                  <a:buNone/>
                </a:pPr>
                <a:r>
                  <a:rPr lang="tr-TR" sz="2800" dirty="0" smtClean="0"/>
                  <a:t> </a:t>
                </a:r>
                <a:endParaRPr lang="tr-TR" sz="2800" dirty="0" smtClean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tr-TR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tr-TR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  <m:r>
                        <a:rPr lang="tr-TR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tr-TR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  <m:r>
                        <a:rPr lang="tr-TR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r>
                            <a:rPr lang="tr-TR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</m:den>
                      </m:f>
                      <m:r>
                        <a:rPr lang="tr-TR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r>
                            <a:rPr lang="tr-TR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</m:den>
                      </m:f>
                      <m:r>
                        <a:rPr lang="tr-TR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sub>
                          </m:sSub>
                          <m:r>
                            <a:rPr lang="tr-TR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sub>
                          </m:sSub>
                        </m:den>
                      </m:f>
                      <m:r>
                        <a:rPr lang="tr-TR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b>
                          </m:sSub>
                          <m:r>
                            <a:rPr lang="tr-TR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sz="2000" dirty="0" smtClean="0"/>
              </a:p>
              <a:p>
                <a:pPr lvl="0"/>
                <a:endParaRPr lang="tr-TR" sz="2800" dirty="0" smtClean="0"/>
              </a:p>
              <a:p>
                <a:pPr lvl="0"/>
                <a:r>
                  <a:rPr lang="tr-TR" sz="2800" dirty="0" smtClean="0"/>
                  <a:t>The </a:t>
                </a:r>
                <a:r>
                  <a:rPr lang="tr-TR" sz="2800" dirty="0"/>
                  <a:t>distribution of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2800" i="1" dirty="0"/>
                  <a:t> </a:t>
                </a:r>
                <a:r>
                  <a:rPr lang="tr-TR" sz="2800" dirty="0"/>
                  <a:t>under the null hypothesis </a:t>
                </a:r>
                <a:r>
                  <a:rPr lang="tr-TR" sz="2800" dirty="0" smtClean="0"/>
                  <a:t>is </a:t>
                </a:r>
                <a:r>
                  <a:rPr lang="tr-TR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χ</a:t>
                </a:r>
                <a:r>
                  <a:rPr lang="tr-TR" sz="2800" baseline="30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tr-TR" sz="2800" dirty="0" smtClean="0"/>
                  <a:t> with</a:t>
                </a:r>
                <a:r>
                  <a:rPr lang="tr-TR" sz="2800" dirty="0"/>
                  <a:t> </a:t>
                </a:r>
                <a:endParaRPr lang="tr-TR" sz="2800" dirty="0" smtClean="0"/>
              </a:p>
              <a:p>
                <a:pPr marL="0" lvl="0" indent="0">
                  <a:buNone/>
                </a:pPr>
                <a:r>
                  <a:rPr lang="tr-TR" sz="2800" dirty="0"/>
                  <a:t>	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(3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− 1)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× (2 −1)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= 2 </a:t>
                </a:r>
                <a:r>
                  <a:rPr lang="tr-TR" sz="2800" dirty="0" err="1"/>
                  <a:t>degrees</a:t>
                </a:r>
                <a:r>
                  <a:rPr lang="tr-TR" sz="2800" dirty="0"/>
                  <a:t> of </a:t>
                </a:r>
                <a:r>
                  <a:rPr lang="tr-TR" sz="2800" dirty="0" err="1"/>
                  <a:t>freedom</a:t>
                </a:r>
                <a:r>
                  <a:rPr lang="tr-TR" sz="2800" dirty="0"/>
                  <a:t>. </a:t>
                </a:r>
                <a:endParaRPr lang="tr-TR" sz="2800" dirty="0" smtClean="0"/>
              </a:p>
              <a:p>
                <a:pPr lvl="0"/>
                <a:r>
                  <a:rPr lang="tr-TR" sz="2800" dirty="0" err="1" smtClean="0"/>
                  <a:t>To</a:t>
                </a:r>
                <a:r>
                  <a:rPr lang="tr-TR" sz="2800" dirty="0" smtClean="0"/>
                  <a:t> </a:t>
                </a:r>
                <a:r>
                  <a:rPr lang="tr-TR" sz="2800" dirty="0" err="1"/>
                  <a:t>find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corresponding</a:t>
                </a:r>
                <a:r>
                  <a:rPr lang="tr-TR" sz="2800" dirty="0"/>
                  <a:t>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-</a:t>
                </a:r>
                <a:r>
                  <a:rPr lang="tr-TR" sz="2800" dirty="0" err="1">
                    <a:solidFill>
                      <a:schemeClr val="accent1">
                        <a:lumMod val="75000"/>
                      </a:schemeClr>
                    </a:solidFill>
                  </a:rPr>
                  <a:t>value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we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need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to</a:t>
                </a:r>
                <a:r>
                  <a:rPr lang="tr-TR" sz="2800" dirty="0"/>
                  <a:t> </a:t>
                </a:r>
                <a:r>
                  <a:rPr lang="tr-TR" sz="2800" dirty="0" err="1"/>
                  <a:t>find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probability</a:t>
                </a:r>
                <a:r>
                  <a:rPr lang="tr-TR" sz="2800" dirty="0"/>
                  <a:t> of </a:t>
                </a:r>
                <a:r>
                  <a:rPr lang="tr-TR" sz="2800" dirty="0" err="1"/>
                  <a:t>observing</a:t>
                </a:r>
                <a:r>
                  <a:rPr lang="tr-TR" sz="2800" dirty="0"/>
                  <a:t> </a:t>
                </a:r>
                <a:r>
                  <a:rPr lang="tr-TR" sz="2800" dirty="0" err="1"/>
                  <a:t>values</a:t>
                </a:r>
                <a:r>
                  <a:rPr lang="tr-TR" sz="2800" dirty="0"/>
                  <a:t> as </a:t>
                </a:r>
                <a:r>
                  <a:rPr lang="tr-TR" sz="2800" dirty="0" err="1"/>
                  <a:t>or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more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extreme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than</a:t>
                </a:r>
                <a:r>
                  <a:rPr lang="tr-TR" sz="2800" dirty="0"/>
                  <a:t>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5.0</a:t>
                </a:r>
                <a:r>
                  <a:rPr lang="tr-TR" sz="2800" dirty="0"/>
                  <a:t>. </a:t>
                </a:r>
                <a:endParaRPr lang="tr-TR" sz="2800" dirty="0" smtClean="0"/>
              </a:p>
              <a:p>
                <a:pPr lvl="0"/>
                <a:r>
                  <a:rPr lang="tr-TR" sz="2800" dirty="0" smtClean="0"/>
                  <a:t>This </a:t>
                </a:r>
                <a:r>
                  <a:rPr lang="tr-TR" sz="2800" dirty="0"/>
                  <a:t>is the upper-tail probability of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5</a:t>
                </a:r>
                <a:r>
                  <a:rPr lang="tr-TR" sz="2800" dirty="0"/>
                  <a:t> from the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χ</a:t>
                </a:r>
                <a:r>
                  <a:rPr lang="tr-TR" sz="2800" baseline="30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(2)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distribution</a:t>
                </a:r>
                <a:r>
                  <a:rPr lang="tr-TR" sz="2800" dirty="0"/>
                  <a:t>: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≥ 5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r>
                  <a:rPr lang="tr-TR" sz="2800" dirty="0" smtClean="0"/>
                  <a:t>.</a:t>
                </a:r>
                <a:r>
                  <a:rPr lang="tr-TR" sz="2800" dirty="0"/>
                  <a:t> </a:t>
                </a:r>
                <a:endParaRPr lang="en-US" sz="1800" dirty="0"/>
              </a:p>
              <a:p>
                <a:pPr lvl="0"/>
                <a:r>
                  <a:rPr lang="tr-TR" sz="2800" dirty="0" err="1" smtClean="0"/>
                  <a:t>The</a:t>
                </a:r>
                <a:r>
                  <a:rPr lang="tr-TR" sz="2800" dirty="0" smtClean="0"/>
                  <a:t> </a:t>
                </a:r>
                <a:r>
                  <a:rPr lang="tr-TR" sz="2800" dirty="0" err="1"/>
                  <a:t>value</a:t>
                </a:r>
                <a:r>
                  <a:rPr lang="tr-TR" sz="2800" dirty="0"/>
                  <a:t> of </a:t>
                </a:r>
                <a:r>
                  <a:rPr lang="tr-TR" sz="2800" i="1" dirty="0" err="1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800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tr-TR" sz="2800" dirty="0"/>
                  <a:t> is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0.08</a:t>
                </a:r>
                <a:r>
                  <a:rPr lang="tr-TR" sz="2800" dirty="0"/>
                  <a:t>. </a:t>
                </a:r>
                <a:endParaRPr lang="tr-TR" sz="2800" dirty="0" smtClean="0"/>
              </a:p>
              <a:p>
                <a:pPr lvl="0"/>
                <a:r>
                  <a:rPr lang="tr-TR" sz="2800" dirty="0" err="1" smtClean="0"/>
                  <a:t>We</a:t>
                </a:r>
                <a:r>
                  <a:rPr lang="tr-TR" sz="2800" dirty="0" smtClean="0"/>
                  <a:t> </a:t>
                </a:r>
                <a:r>
                  <a:rPr lang="tr-TR" sz="2800" dirty="0"/>
                  <a:t>can  </a:t>
                </a:r>
                <a:r>
                  <a:rPr lang="tr-TR" sz="2800" dirty="0" err="1"/>
                  <a:t>reject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null</a:t>
                </a:r>
                <a:r>
                  <a:rPr lang="tr-TR" sz="2800" dirty="0"/>
                  <a:t> </a:t>
                </a:r>
                <a:r>
                  <a:rPr lang="tr-TR" sz="2800" dirty="0" err="1"/>
                  <a:t>hypothesis</a:t>
                </a:r>
                <a:r>
                  <a:rPr lang="tr-TR" sz="2800" dirty="0"/>
                  <a:t> at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0.1</a:t>
                </a:r>
                <a:r>
                  <a:rPr lang="tr-TR" sz="2800" dirty="0"/>
                  <a:t> </a:t>
                </a:r>
                <a:r>
                  <a:rPr lang="tr-TR" sz="2800" dirty="0" err="1"/>
                  <a:t>level</a:t>
                </a:r>
                <a:r>
                  <a:rPr lang="tr-TR" sz="2800" dirty="0"/>
                  <a:t> but not at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0.05</a:t>
                </a:r>
                <a:r>
                  <a:rPr lang="tr-TR" sz="2800" dirty="0"/>
                  <a:t> </a:t>
                </a:r>
                <a:r>
                  <a:rPr lang="tr-TR" sz="2800" dirty="0" err="1"/>
                  <a:t>level</a:t>
                </a:r>
                <a:r>
                  <a:rPr lang="tr-TR" sz="2800" dirty="0"/>
                  <a:t>. </a:t>
                </a:r>
                <a:endParaRPr lang="tr-TR" sz="2800" dirty="0" smtClean="0"/>
              </a:p>
              <a:p>
                <a:pPr lvl="0"/>
                <a:r>
                  <a:rPr lang="tr-TR" sz="2800" dirty="0" smtClean="0"/>
                  <a:t>At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0.05</a:t>
                </a:r>
                <a:r>
                  <a:rPr lang="tr-TR" sz="2800" dirty="0"/>
                  <a:t> </a:t>
                </a:r>
                <a:r>
                  <a:rPr lang="tr-TR" sz="2800" dirty="0" err="1"/>
                  <a:t>level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relationship</a:t>
                </a:r>
                <a:r>
                  <a:rPr lang="tr-TR" sz="2800" dirty="0"/>
                  <a:t> </a:t>
                </a:r>
                <a:r>
                  <a:rPr lang="tr-TR" sz="2800" dirty="0" err="1"/>
                  <a:t>between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two</a:t>
                </a:r>
                <a:r>
                  <a:rPr lang="tr-TR" sz="2800" dirty="0"/>
                  <a:t> </a:t>
                </a:r>
                <a:r>
                  <a:rPr lang="tr-TR" sz="2800" dirty="0" err="1"/>
                  <a:t>variables</a:t>
                </a:r>
                <a:r>
                  <a:rPr lang="tr-TR" sz="2800" dirty="0"/>
                  <a:t> (</a:t>
                </a:r>
                <a:r>
                  <a:rPr lang="tr-TR" sz="2800" dirty="0" err="1"/>
                  <a:t>i.e</a:t>
                </a:r>
                <a:r>
                  <a:rPr lang="tr-TR" sz="2800" dirty="0"/>
                  <a:t>., </a:t>
                </a:r>
                <a:r>
                  <a:rPr lang="tr-TR" sz="2800" dirty="0" err="1"/>
                  <a:t>race</a:t>
                </a:r>
                <a:r>
                  <a:rPr lang="tr-TR" sz="2800" dirty="0"/>
                  <a:t> of </a:t>
                </a:r>
                <a:r>
                  <a:rPr lang="tr-TR" sz="2800" dirty="0" err="1"/>
                  <a:t>mothers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birthweight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status</a:t>
                </a:r>
                <a:r>
                  <a:rPr lang="tr-TR" sz="2800" dirty="0"/>
                  <a:t>) is not </a:t>
                </a:r>
                <a:r>
                  <a:rPr lang="tr-TR" sz="2800" dirty="0" err="1"/>
                  <a:t>statistically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significant</a:t>
                </a:r>
                <a:r>
                  <a:rPr lang="tr-TR" sz="2800" dirty="0"/>
                  <a:t>. 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288" y="1125537"/>
                <a:ext cx="8569200" cy="5399087"/>
              </a:xfrm>
              <a:blipFill rotWithShape="0">
                <a:blip r:embed="rId2"/>
                <a:stretch>
                  <a:fillRect l="-782" t="-2034" r="-1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541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tr-TR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tr-TR" altLang="tr-TR" sz="6600" dirty="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en-US" sz="4400" dirty="0"/>
              <a:t>ANALYSIS OF </a:t>
            </a:r>
            <a:endParaRPr lang="tr-TR" sz="4400" dirty="0" smtClean="0"/>
          </a:p>
          <a:p>
            <a:pPr algn="ctr">
              <a:buFontTx/>
              <a:buNone/>
            </a:pPr>
            <a:r>
              <a:rPr lang="en-US" sz="4400" dirty="0" smtClean="0"/>
              <a:t>CATEGORICAL </a:t>
            </a:r>
            <a:r>
              <a:rPr lang="en-US" sz="4400" dirty="0"/>
              <a:t>VARIABLES</a:t>
            </a:r>
            <a:endParaRPr lang="tr-TR" altLang="tr-TR" sz="4400" dirty="0" smtClean="0">
              <a:solidFill>
                <a:srgbClr val="000000"/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FD5FF07-CED9-478F-BDDC-E1999D506BCC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ANALYSIS OF CATEGORICAL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241147"/>
          </a:xfrm>
        </p:spPr>
        <p:txBody>
          <a:bodyPr>
            <a:normAutofit lnSpcReduction="10000"/>
          </a:bodyPr>
          <a:lstStyle/>
          <a:p>
            <a:pPr lvl="0"/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Pearson’s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lang="tr-TR" sz="2800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/>
              <a:t>(</a:t>
            </a:r>
            <a:r>
              <a:rPr lang="tr-TR" sz="2800" dirty="0" err="1">
                <a:solidFill>
                  <a:schemeClr val="accent1">
                    <a:lumMod val="75000"/>
                  </a:schemeClr>
                </a:solidFill>
              </a:rPr>
              <a:t>chi-squared</a:t>
            </a:r>
            <a:r>
              <a:rPr lang="tr-TR" sz="2800" dirty="0"/>
              <a:t>)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test</a:t>
            </a:r>
            <a:r>
              <a:rPr lang="tr-TR" sz="2800" dirty="0"/>
              <a:t> is </a:t>
            </a:r>
            <a:r>
              <a:rPr lang="tr-TR" sz="2800" dirty="0" err="1"/>
              <a:t>used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test </a:t>
            </a:r>
            <a:r>
              <a:rPr lang="tr-TR" sz="2800" dirty="0" err="1"/>
              <a:t>hypotheses</a:t>
            </a:r>
            <a:r>
              <a:rPr lang="tr-TR" sz="2800" dirty="0"/>
              <a:t> </a:t>
            </a:r>
            <a:r>
              <a:rPr lang="tr-TR" sz="2800" dirty="0" err="1"/>
              <a:t>regarding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distribution</a:t>
            </a:r>
            <a:r>
              <a:rPr lang="tr-TR" sz="2800" dirty="0"/>
              <a:t> of a </a:t>
            </a:r>
            <a:r>
              <a:rPr lang="tr-TR" sz="2800" dirty="0" err="1"/>
              <a:t>categorical</a:t>
            </a:r>
            <a:r>
              <a:rPr lang="tr-TR" sz="2800" dirty="0"/>
              <a:t> </a:t>
            </a:r>
            <a:r>
              <a:rPr lang="tr-TR" sz="2800" dirty="0" err="1"/>
              <a:t>variable</a:t>
            </a:r>
            <a:r>
              <a:rPr lang="tr-TR" sz="2800" dirty="0"/>
              <a:t> </a:t>
            </a:r>
            <a:r>
              <a:rPr lang="tr-TR" sz="2800" dirty="0" err="1"/>
              <a:t>or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relationship</a:t>
            </a:r>
            <a:r>
              <a:rPr lang="tr-TR" sz="2800" dirty="0"/>
              <a:t> </a:t>
            </a:r>
            <a:r>
              <a:rPr lang="tr-TR" sz="2800" dirty="0" err="1"/>
              <a:t>between</a:t>
            </a:r>
            <a:r>
              <a:rPr lang="tr-TR" sz="2800" dirty="0"/>
              <a:t> </a:t>
            </a:r>
            <a:r>
              <a:rPr lang="tr-TR" sz="2800" dirty="0" err="1"/>
              <a:t>two</a:t>
            </a:r>
            <a:r>
              <a:rPr lang="tr-TR" sz="2800" dirty="0"/>
              <a:t> </a:t>
            </a:r>
            <a:r>
              <a:rPr lang="tr-TR" sz="2800" dirty="0" err="1"/>
              <a:t>categorical</a:t>
            </a:r>
            <a:r>
              <a:rPr lang="tr-TR" sz="2800" dirty="0"/>
              <a:t> </a:t>
            </a:r>
            <a:r>
              <a:rPr lang="tr-TR" sz="2800" dirty="0" err="1"/>
              <a:t>variables</a:t>
            </a:r>
            <a:r>
              <a:rPr lang="tr-TR" sz="2800" dirty="0"/>
              <a:t>.</a:t>
            </a:r>
            <a:endParaRPr lang="en-US" sz="2800" dirty="0"/>
          </a:p>
          <a:p>
            <a:pPr lvl="0"/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Pearson’s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lang="tr-TR" sz="2800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/>
              <a:t>test </a:t>
            </a:r>
            <a:r>
              <a:rPr lang="tr-TR" sz="2800" dirty="0" err="1"/>
              <a:t>uses</a:t>
            </a:r>
            <a:r>
              <a:rPr lang="tr-TR" sz="2800" dirty="0"/>
              <a:t> a test </a:t>
            </a:r>
            <a:r>
              <a:rPr lang="tr-TR" sz="2800" dirty="0" err="1"/>
              <a:t>statistic</a:t>
            </a:r>
            <a:r>
              <a:rPr lang="tr-TR" sz="2800" dirty="0"/>
              <a:t>, </a:t>
            </a:r>
            <a:r>
              <a:rPr lang="tr-TR" sz="2800" dirty="0" err="1"/>
              <a:t>which</a:t>
            </a:r>
            <a:r>
              <a:rPr lang="tr-TR" sz="2800" dirty="0"/>
              <a:t> </a:t>
            </a:r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denote</a:t>
            </a:r>
            <a:r>
              <a:rPr lang="tr-TR" sz="2800" dirty="0"/>
              <a:t> as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tr-TR" sz="2800" dirty="0"/>
              <a:t>,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measure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discrepancy</a:t>
            </a:r>
            <a:r>
              <a:rPr lang="tr-TR" sz="2800" dirty="0"/>
              <a:t> </a:t>
            </a:r>
            <a:r>
              <a:rPr lang="tr-TR" sz="2800" dirty="0" err="1"/>
              <a:t>between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observed</a:t>
            </a:r>
            <a:r>
              <a:rPr lang="tr-TR" sz="2800" dirty="0"/>
              <a:t> data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what</a:t>
            </a:r>
            <a:r>
              <a:rPr lang="tr-TR" sz="2800" dirty="0"/>
              <a:t> </a:t>
            </a:r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expect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observe</a:t>
            </a:r>
            <a:r>
              <a:rPr lang="tr-TR" sz="2800" dirty="0"/>
              <a:t> </a:t>
            </a:r>
            <a:r>
              <a:rPr lang="tr-TR" sz="2800" dirty="0" err="1"/>
              <a:t>under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null</a:t>
            </a:r>
            <a:r>
              <a:rPr lang="tr-TR" sz="2800" dirty="0"/>
              <a:t> </a:t>
            </a:r>
            <a:r>
              <a:rPr lang="tr-TR" sz="2800" dirty="0" err="1"/>
              <a:t>hypothesis</a:t>
            </a:r>
            <a:r>
              <a:rPr lang="tr-TR" sz="2800" dirty="0"/>
              <a:t>. </a:t>
            </a:r>
            <a:endParaRPr lang="tr-TR" sz="2800" dirty="0" smtClean="0"/>
          </a:p>
          <a:p>
            <a:pPr lvl="0"/>
            <a:r>
              <a:rPr lang="tr-TR" sz="2800" dirty="0" err="1" smtClean="0"/>
              <a:t>Higher</a:t>
            </a:r>
            <a:r>
              <a:rPr lang="tr-TR" sz="2800" dirty="0" smtClean="0"/>
              <a:t> </a:t>
            </a:r>
            <a:r>
              <a:rPr lang="tr-TR" sz="2800" dirty="0" err="1"/>
              <a:t>levels</a:t>
            </a:r>
            <a:r>
              <a:rPr lang="tr-TR" sz="2800" dirty="0"/>
              <a:t> of </a:t>
            </a:r>
            <a:r>
              <a:rPr lang="tr-TR" sz="2800" dirty="0" err="1"/>
              <a:t>discrepancy</a:t>
            </a:r>
            <a:r>
              <a:rPr lang="tr-TR" sz="2800" dirty="0"/>
              <a:t> </a:t>
            </a:r>
            <a:r>
              <a:rPr lang="tr-TR" sz="2800" dirty="0" err="1"/>
              <a:t>between</a:t>
            </a:r>
            <a:r>
              <a:rPr lang="tr-TR" sz="2800" dirty="0"/>
              <a:t> data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tr-TR" sz="2800" i="1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tr-TR" sz="2800" dirty="0"/>
              <a:t> </a:t>
            </a:r>
            <a:r>
              <a:rPr lang="tr-TR" sz="2800" dirty="0" err="1"/>
              <a:t>results</a:t>
            </a:r>
            <a:r>
              <a:rPr lang="tr-TR" sz="2800" dirty="0"/>
              <a:t> in </a:t>
            </a:r>
            <a:r>
              <a:rPr lang="tr-TR" sz="2800" dirty="0" err="1"/>
              <a:t>higher</a:t>
            </a:r>
            <a:r>
              <a:rPr lang="tr-TR" sz="2800" dirty="0"/>
              <a:t> </a:t>
            </a:r>
            <a:r>
              <a:rPr lang="tr-TR" sz="2800" dirty="0" err="1"/>
              <a:t>values</a:t>
            </a:r>
            <a:r>
              <a:rPr lang="tr-TR" sz="2800" dirty="0"/>
              <a:t> of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tr-TR" sz="2800" dirty="0"/>
              <a:t>. </a:t>
            </a:r>
            <a:endParaRPr lang="en-US" sz="2800" dirty="0"/>
          </a:p>
          <a:p>
            <a:r>
              <a:rPr lang="tr-TR" sz="2800" dirty="0"/>
              <a:t>We </a:t>
            </a:r>
            <a:r>
              <a:rPr lang="tr-TR" sz="2800" dirty="0" err="1"/>
              <a:t>use</a:t>
            </a:r>
            <a:r>
              <a:rPr lang="tr-TR" sz="2800" dirty="0"/>
              <a:t>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tr-TR" sz="2800" i="1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denote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observed</a:t>
            </a:r>
            <a:r>
              <a:rPr lang="tr-TR" sz="2800" dirty="0"/>
              <a:t> </a:t>
            </a:r>
            <a:r>
              <a:rPr lang="tr-TR" sz="2800" dirty="0" err="1"/>
              <a:t>value</a:t>
            </a:r>
            <a:r>
              <a:rPr lang="tr-TR" sz="2800" dirty="0"/>
              <a:t> of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tr-TR" sz="2800" i="1" dirty="0"/>
              <a:t> </a:t>
            </a:r>
            <a:r>
              <a:rPr lang="tr-TR" sz="2800" dirty="0" err="1"/>
              <a:t>based</a:t>
            </a:r>
            <a:r>
              <a:rPr lang="tr-TR" sz="2800" dirty="0"/>
              <a:t> on a </a:t>
            </a:r>
            <a:r>
              <a:rPr lang="tr-TR" sz="2800" dirty="0" err="1"/>
              <a:t>specific</a:t>
            </a:r>
            <a:r>
              <a:rPr lang="tr-TR" sz="2800" dirty="0"/>
              <a:t> </a:t>
            </a:r>
            <a:r>
              <a:rPr lang="tr-TR" sz="2800" dirty="0" err="1"/>
              <a:t>sample</a:t>
            </a:r>
            <a:r>
              <a:rPr lang="tr-TR" sz="2800" dirty="0"/>
              <a:t> of </a:t>
            </a:r>
            <a:r>
              <a:rPr lang="tr-TR" sz="2800" dirty="0" err="1"/>
              <a:t>observed</a:t>
            </a:r>
            <a:r>
              <a:rPr lang="tr-TR" sz="2800" dirty="0"/>
              <a:t> data.</a:t>
            </a:r>
            <a:endParaRPr lang="en-US" sz="28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51921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/>
              <a:t>Pearson’s </a:t>
            </a:r>
            <a:r>
              <a:rPr lang="tr-TR" sz="3200" i="1" dirty="0"/>
              <a:t>χ</a:t>
            </a:r>
            <a:r>
              <a:rPr lang="tr-TR" sz="3200" baseline="30000" dirty="0"/>
              <a:t>2</a:t>
            </a:r>
            <a:r>
              <a:rPr lang="tr-TR" sz="3200" dirty="0"/>
              <a:t> Test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One</a:t>
            </a:r>
            <a:r>
              <a:rPr lang="tr-TR" sz="3200" dirty="0"/>
              <a:t> </a:t>
            </a:r>
            <a:r>
              <a:rPr lang="tr-TR" sz="3200" dirty="0" err="1"/>
              <a:t>Categorical</a:t>
            </a:r>
            <a:r>
              <a:rPr lang="tr-TR" sz="3200" dirty="0"/>
              <a:t> </a:t>
            </a:r>
            <a:r>
              <a:rPr lang="tr-TR" sz="3200" dirty="0" err="1"/>
              <a:t>Variable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38444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sz="2800" dirty="0"/>
              <a:t>Let us </a:t>
            </a:r>
            <a:r>
              <a:rPr lang="tr-TR" sz="2800" dirty="0" err="1"/>
              <a:t>denote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binary</a:t>
            </a:r>
            <a:r>
              <a:rPr lang="tr-TR" sz="2800" dirty="0"/>
              <a:t> </a:t>
            </a:r>
            <a:r>
              <a:rPr lang="tr-TR" sz="2800" dirty="0" err="1"/>
              <a:t>variable</a:t>
            </a:r>
            <a:r>
              <a:rPr lang="tr-TR" sz="2800" dirty="0"/>
              <a:t> of </a:t>
            </a:r>
            <a:r>
              <a:rPr lang="tr-TR" sz="2800" dirty="0" err="1"/>
              <a:t>interest</a:t>
            </a:r>
            <a:r>
              <a:rPr lang="tr-TR" sz="2800" dirty="0"/>
              <a:t> as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tr-TR" sz="2800" dirty="0"/>
              <a:t>, </a:t>
            </a:r>
            <a:r>
              <a:rPr lang="tr-TR" sz="2800" dirty="0" err="1"/>
              <a:t>based</a:t>
            </a:r>
            <a:r>
              <a:rPr lang="tr-TR" sz="2800" dirty="0"/>
              <a:t> on </a:t>
            </a:r>
            <a:r>
              <a:rPr lang="tr-TR" sz="2800" dirty="0" err="1"/>
              <a:t>which</a:t>
            </a:r>
            <a:r>
              <a:rPr lang="tr-TR" sz="2800" dirty="0"/>
              <a:t> </a:t>
            </a:r>
            <a:r>
              <a:rPr lang="tr-TR" sz="2800" dirty="0" err="1"/>
              <a:t>we</a:t>
            </a:r>
            <a:r>
              <a:rPr lang="tr-TR" sz="2800" dirty="0"/>
              <a:t> can </a:t>
            </a:r>
            <a:r>
              <a:rPr lang="tr-TR" sz="2800" dirty="0" err="1"/>
              <a:t>divide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population</a:t>
            </a:r>
            <a:r>
              <a:rPr lang="tr-TR" sz="2800" dirty="0"/>
              <a:t> </a:t>
            </a:r>
            <a:r>
              <a:rPr lang="tr-TR" sz="2800" dirty="0" err="1"/>
              <a:t>into</a:t>
            </a:r>
            <a:r>
              <a:rPr lang="tr-TR" sz="2800" dirty="0"/>
              <a:t> </a:t>
            </a:r>
            <a:r>
              <a:rPr lang="tr-TR" sz="2800" dirty="0" err="1"/>
              <a:t>two</a:t>
            </a:r>
            <a:r>
              <a:rPr lang="tr-TR" sz="2800" dirty="0"/>
              <a:t> </a:t>
            </a:r>
            <a:r>
              <a:rPr lang="tr-TR" sz="2800" dirty="0" err="1"/>
              <a:t>groups</a:t>
            </a:r>
            <a:r>
              <a:rPr lang="tr-TR" sz="2800" dirty="0"/>
              <a:t> </a:t>
            </a:r>
            <a:r>
              <a:rPr lang="tr-TR" sz="2800" dirty="0" err="1"/>
              <a:t>depending</a:t>
            </a:r>
            <a:r>
              <a:rPr lang="tr-TR" sz="2800" dirty="0"/>
              <a:t> on </a:t>
            </a:r>
            <a:r>
              <a:rPr lang="tr-TR" sz="2800" dirty="0" err="1"/>
              <a:t>whether</a:t>
            </a:r>
            <a:r>
              <a:rPr lang="tr-TR" sz="2800" dirty="0"/>
              <a:t>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= 1 </a:t>
            </a:r>
            <a:r>
              <a:rPr lang="tr-TR" sz="2800" dirty="0" err="1"/>
              <a:t>or</a:t>
            </a:r>
            <a:r>
              <a:rPr lang="tr-TR" sz="2800" dirty="0"/>
              <a:t>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= 0</a:t>
            </a:r>
            <a:r>
              <a:rPr lang="tr-TR" sz="2800" dirty="0"/>
              <a:t>. </a:t>
            </a:r>
            <a:endParaRPr lang="tr-TR" sz="2800" dirty="0" smtClean="0"/>
          </a:p>
          <a:p>
            <a:pPr lvl="0"/>
            <a:r>
              <a:rPr lang="tr-TR" sz="2800" dirty="0" err="1" smtClean="0"/>
              <a:t>Further</a:t>
            </a:r>
            <a:r>
              <a:rPr lang="tr-TR" sz="2800" dirty="0"/>
              <a:t>, </a:t>
            </a:r>
            <a:r>
              <a:rPr lang="tr-TR" sz="2800" dirty="0" err="1"/>
              <a:t>suppose</a:t>
            </a:r>
            <a:r>
              <a:rPr lang="tr-TR" sz="2800" dirty="0"/>
              <a:t> </a:t>
            </a:r>
            <a:r>
              <a:rPr lang="tr-TR" sz="2800" dirty="0" err="1"/>
              <a:t>that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null</a:t>
            </a:r>
            <a:r>
              <a:rPr lang="tr-TR" sz="2800" dirty="0"/>
              <a:t> </a:t>
            </a:r>
            <a:r>
              <a:rPr lang="tr-TR" sz="2800" dirty="0" err="1"/>
              <a:t>hypothesis</a:t>
            </a:r>
            <a:r>
              <a:rPr lang="tr-TR" sz="2800" dirty="0"/>
              <a:t>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tr-TR" sz="2800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tr-TR" sz="2800" dirty="0"/>
              <a:t> </a:t>
            </a:r>
            <a:r>
              <a:rPr lang="tr-TR" sz="2800" dirty="0" err="1"/>
              <a:t>states</a:t>
            </a:r>
            <a:r>
              <a:rPr lang="tr-TR" sz="2800" dirty="0"/>
              <a:t> </a:t>
            </a:r>
            <a:r>
              <a:rPr lang="tr-TR" sz="2800" dirty="0" err="1"/>
              <a:t>that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probability</a:t>
            </a:r>
            <a:r>
              <a:rPr lang="tr-TR" sz="2800" dirty="0"/>
              <a:t> of </a:t>
            </a:r>
            <a:r>
              <a:rPr lang="tr-TR" sz="2800" dirty="0" err="1"/>
              <a:t>group</a:t>
            </a:r>
            <a:r>
              <a:rPr lang="tr-TR" sz="2800" dirty="0"/>
              <a:t> 1 is </a:t>
            </a:r>
            <a:r>
              <a:rPr lang="tr-TR" sz="2800" b="1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tr-TR" sz="2800" b="1" baseline="-25000" dirty="0">
                <a:solidFill>
                  <a:schemeClr val="accent1">
                    <a:lumMod val="75000"/>
                  </a:schemeClr>
                </a:solidFill>
              </a:rPr>
              <a:t>01</a:t>
            </a:r>
            <a:r>
              <a:rPr lang="tr-TR" sz="2800" b="1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probability</a:t>
            </a:r>
            <a:r>
              <a:rPr lang="tr-TR" sz="2800" dirty="0"/>
              <a:t> of </a:t>
            </a:r>
            <a:r>
              <a:rPr lang="tr-TR" sz="2800" dirty="0" err="1"/>
              <a:t>group</a:t>
            </a:r>
            <a:r>
              <a:rPr lang="tr-TR" sz="2800" dirty="0"/>
              <a:t> 2 is </a:t>
            </a:r>
            <a:r>
              <a:rPr lang="tr-TR" sz="2800" b="1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tr-TR" sz="2800" b="1" baseline="-25000" dirty="0">
                <a:solidFill>
                  <a:schemeClr val="accent1">
                    <a:lumMod val="75000"/>
                  </a:schemeClr>
                </a:solidFill>
              </a:rPr>
              <a:t>02</a:t>
            </a:r>
            <a:r>
              <a:rPr lang="tr-TR" sz="2800" dirty="0"/>
              <a:t>. </a:t>
            </a:r>
            <a:endParaRPr lang="tr-TR" sz="2800" dirty="0" smtClean="0"/>
          </a:p>
          <a:p>
            <a:pPr lvl="1"/>
            <a:r>
              <a:rPr lang="tr-TR" sz="2400" dirty="0" smtClean="0"/>
              <a:t>Here  </a:t>
            </a:r>
            <a:r>
              <a:rPr lang="tr-TR" sz="2400" b="1" i="1" dirty="0">
                <a:solidFill>
                  <a:schemeClr val="accent1"/>
                </a:solidFill>
              </a:rPr>
              <a:t>μ</a:t>
            </a:r>
            <a:r>
              <a:rPr lang="tr-TR" sz="2400" b="1" baseline="-25000" dirty="0">
                <a:solidFill>
                  <a:schemeClr val="accent1"/>
                </a:solidFill>
              </a:rPr>
              <a:t>02</a:t>
            </a:r>
            <a:r>
              <a:rPr lang="tr-TR" sz="2400" b="1" dirty="0">
                <a:solidFill>
                  <a:schemeClr val="accent1"/>
                </a:solidFill>
              </a:rPr>
              <a:t> </a:t>
            </a:r>
            <a:r>
              <a:rPr lang="tr-TR" sz="2400" b="1" dirty="0" smtClean="0">
                <a:solidFill>
                  <a:schemeClr val="accent1"/>
                </a:solidFill>
              </a:rPr>
              <a:t>= 1 − </a:t>
            </a:r>
            <a:r>
              <a:rPr lang="tr-TR" sz="2400" b="1" i="1" dirty="0" smtClean="0">
                <a:solidFill>
                  <a:schemeClr val="accent1"/>
                </a:solidFill>
              </a:rPr>
              <a:t>μ</a:t>
            </a:r>
            <a:r>
              <a:rPr lang="tr-TR" sz="2400" b="1" baseline="-25000" dirty="0" smtClean="0">
                <a:solidFill>
                  <a:schemeClr val="accent1"/>
                </a:solidFill>
              </a:rPr>
              <a:t>01</a:t>
            </a:r>
            <a:r>
              <a:rPr lang="tr-TR" sz="2400" dirty="0"/>
              <a:t>.</a:t>
            </a:r>
            <a:endParaRPr lang="en-US" sz="2400" dirty="0"/>
          </a:p>
          <a:p>
            <a:pPr lvl="0"/>
            <a:r>
              <a:rPr lang="tr-TR" sz="2800" dirty="0" err="1"/>
              <a:t>If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null</a:t>
            </a:r>
            <a:r>
              <a:rPr lang="tr-TR" sz="2800" dirty="0"/>
              <a:t> </a:t>
            </a:r>
            <a:r>
              <a:rPr lang="tr-TR" sz="2800" dirty="0" err="1"/>
              <a:t>hypothesis</a:t>
            </a:r>
            <a:r>
              <a:rPr lang="tr-TR" sz="2800" dirty="0"/>
              <a:t> is </a:t>
            </a:r>
            <a:r>
              <a:rPr lang="tr-TR" sz="2800" dirty="0" err="1"/>
              <a:t>true</a:t>
            </a:r>
            <a:r>
              <a:rPr lang="tr-TR" sz="2800" dirty="0"/>
              <a:t>, </a:t>
            </a:r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expect</a:t>
            </a:r>
            <a:r>
              <a:rPr lang="tr-TR" sz="2800" dirty="0"/>
              <a:t> </a:t>
            </a:r>
            <a:r>
              <a:rPr lang="tr-TR" sz="2800" dirty="0" err="1"/>
              <a:t>that</a:t>
            </a:r>
            <a:r>
              <a:rPr lang="tr-TR" sz="2800" dirty="0"/>
              <a:t>, </a:t>
            </a:r>
            <a:r>
              <a:rPr lang="tr-TR" sz="2800" dirty="0" err="1"/>
              <a:t>out</a:t>
            </a:r>
            <a:r>
              <a:rPr lang="tr-TR" sz="2800" dirty="0"/>
              <a:t> of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tr-TR" sz="2800" i="1" dirty="0"/>
              <a:t> </a:t>
            </a:r>
            <a:r>
              <a:rPr lang="tr-TR" sz="2800" dirty="0" err="1"/>
              <a:t>randomly</a:t>
            </a:r>
            <a:r>
              <a:rPr lang="tr-TR" sz="2800" dirty="0"/>
              <a:t> </a:t>
            </a:r>
            <a:r>
              <a:rPr lang="tr-TR" sz="2800" dirty="0" err="1"/>
              <a:t>selected</a:t>
            </a:r>
            <a:r>
              <a:rPr lang="tr-TR" sz="2800" dirty="0"/>
              <a:t> </a:t>
            </a:r>
            <a:r>
              <a:rPr lang="tr-TR" sz="2800" dirty="0" err="1"/>
              <a:t>individuals</a:t>
            </a:r>
            <a:r>
              <a:rPr lang="tr-TR" sz="2800" dirty="0"/>
              <a:t>, </a:t>
            </a:r>
            <a:r>
              <a:rPr lang="tr-TR" sz="2800" b="1" i="1" dirty="0">
                <a:solidFill>
                  <a:schemeClr val="accent1"/>
                </a:solidFill>
              </a:rPr>
              <a:t>E</a:t>
            </a:r>
            <a:r>
              <a:rPr lang="tr-TR" sz="2800" b="1" baseline="-25000" dirty="0">
                <a:solidFill>
                  <a:schemeClr val="accent1"/>
                </a:solidFill>
              </a:rPr>
              <a:t>1</a:t>
            </a:r>
            <a:r>
              <a:rPr lang="tr-TR" sz="2800" b="1" dirty="0">
                <a:solidFill>
                  <a:schemeClr val="accent1"/>
                </a:solidFill>
              </a:rPr>
              <a:t> = </a:t>
            </a:r>
            <a:r>
              <a:rPr lang="tr-TR" sz="2800" b="1" i="1" dirty="0">
                <a:solidFill>
                  <a:schemeClr val="accent1"/>
                </a:solidFill>
              </a:rPr>
              <a:t>nμ</a:t>
            </a:r>
            <a:r>
              <a:rPr lang="tr-TR" sz="2800" b="1" baseline="-25000" dirty="0">
                <a:solidFill>
                  <a:schemeClr val="accent1"/>
                </a:solidFill>
              </a:rPr>
              <a:t>01</a:t>
            </a:r>
            <a:r>
              <a:rPr lang="tr-TR" sz="2800" dirty="0">
                <a:solidFill>
                  <a:schemeClr val="accent1"/>
                </a:solidFill>
              </a:rPr>
              <a:t> </a:t>
            </a:r>
            <a:r>
              <a:rPr lang="tr-TR" sz="2800" dirty="0" err="1"/>
              <a:t>belong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first</a:t>
            </a:r>
            <a:r>
              <a:rPr lang="tr-TR" sz="2800" dirty="0"/>
              <a:t> </a:t>
            </a:r>
            <a:r>
              <a:rPr lang="tr-TR" sz="2800" dirty="0" err="1"/>
              <a:t>group</a:t>
            </a:r>
            <a:r>
              <a:rPr lang="tr-TR" sz="2800" dirty="0"/>
              <a:t>,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b="1" i="1" dirty="0">
                <a:solidFill>
                  <a:schemeClr val="accent1"/>
                </a:solidFill>
              </a:rPr>
              <a:t>E</a:t>
            </a:r>
            <a:r>
              <a:rPr lang="tr-TR" sz="2800" b="1" baseline="-25000" dirty="0">
                <a:solidFill>
                  <a:schemeClr val="accent1"/>
                </a:solidFill>
              </a:rPr>
              <a:t>2</a:t>
            </a:r>
            <a:r>
              <a:rPr lang="tr-TR" sz="2800" b="1" dirty="0">
                <a:solidFill>
                  <a:schemeClr val="accent1"/>
                </a:solidFill>
              </a:rPr>
              <a:t> = </a:t>
            </a:r>
            <a:r>
              <a:rPr lang="tr-TR" sz="2800" b="1" i="1" dirty="0">
                <a:solidFill>
                  <a:schemeClr val="accent1"/>
                </a:solidFill>
              </a:rPr>
              <a:t>n</a:t>
            </a:r>
            <a:r>
              <a:rPr lang="tr-TR" sz="2800" b="1" dirty="0">
                <a:solidFill>
                  <a:schemeClr val="accent1"/>
                </a:solidFill>
              </a:rPr>
              <a:t>(1 − </a:t>
            </a:r>
            <a:r>
              <a:rPr lang="tr-TR" sz="2800" b="1" i="1" dirty="0">
                <a:solidFill>
                  <a:schemeClr val="accent1"/>
                </a:solidFill>
              </a:rPr>
              <a:t>μ</a:t>
            </a:r>
            <a:r>
              <a:rPr lang="tr-TR" sz="2800" b="1" baseline="-25000" dirty="0">
                <a:solidFill>
                  <a:schemeClr val="accent1"/>
                </a:solidFill>
              </a:rPr>
              <a:t>01</a:t>
            </a:r>
            <a:r>
              <a:rPr lang="tr-TR" sz="2800" b="1" dirty="0">
                <a:solidFill>
                  <a:schemeClr val="accent1"/>
                </a:solidFill>
              </a:rPr>
              <a:t>)</a:t>
            </a:r>
            <a:r>
              <a:rPr lang="tr-TR" sz="2800" i="1" dirty="0">
                <a:solidFill>
                  <a:schemeClr val="accent1"/>
                </a:solidFill>
              </a:rPr>
              <a:t> </a:t>
            </a:r>
            <a:r>
              <a:rPr lang="tr-TR" sz="2800" dirty="0" err="1"/>
              <a:t>belong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second</a:t>
            </a:r>
            <a:r>
              <a:rPr lang="tr-TR" sz="2800" dirty="0"/>
              <a:t> </a:t>
            </a:r>
            <a:r>
              <a:rPr lang="tr-TR" sz="2800" dirty="0" err="1"/>
              <a:t>group</a:t>
            </a:r>
            <a:r>
              <a:rPr lang="tr-TR" sz="2800" dirty="0"/>
              <a:t>. </a:t>
            </a:r>
            <a:endParaRPr lang="tr-TR" sz="2800" dirty="0" smtClean="0"/>
          </a:p>
          <a:p>
            <a:pPr lvl="0"/>
            <a:r>
              <a:rPr lang="tr-TR" sz="2800" dirty="0" smtClean="0"/>
              <a:t>We </a:t>
            </a:r>
            <a:r>
              <a:rPr lang="tr-TR" sz="2800" dirty="0" err="1"/>
              <a:t>refer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sz="28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sz="28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800" dirty="0"/>
              <a:t> as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>
                <a:solidFill>
                  <a:schemeClr val="accent1">
                    <a:lumMod val="75000"/>
                  </a:schemeClr>
                </a:solidFill>
              </a:rPr>
              <a:t>expected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 err="1">
                <a:solidFill>
                  <a:schemeClr val="accent1">
                    <a:lumMod val="75000"/>
                  </a:schemeClr>
                </a:solidFill>
              </a:rPr>
              <a:t>frequencies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 err="1"/>
              <a:t>under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null</a:t>
            </a:r>
            <a:r>
              <a:rPr lang="tr-TR" sz="2800" dirty="0"/>
              <a:t>.</a:t>
            </a:r>
            <a:endParaRPr lang="en-US" sz="2800" dirty="0"/>
          </a:p>
          <a:p>
            <a:pPr lvl="0"/>
            <a:r>
              <a:rPr lang="tr-TR" sz="2800" dirty="0"/>
              <a:t>We </a:t>
            </a:r>
            <a:r>
              <a:rPr lang="tr-TR" sz="2800" dirty="0" err="1"/>
              <a:t>refer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observed</a:t>
            </a:r>
            <a:r>
              <a:rPr lang="tr-TR" sz="2800" dirty="0"/>
              <a:t> </a:t>
            </a:r>
            <a:r>
              <a:rPr lang="tr-TR" sz="2800" dirty="0" err="1"/>
              <a:t>number</a:t>
            </a:r>
            <a:r>
              <a:rPr lang="tr-TR" sz="2800" dirty="0"/>
              <a:t> of </a:t>
            </a:r>
            <a:r>
              <a:rPr lang="tr-TR" sz="2800" dirty="0" err="1"/>
              <a:t>people</a:t>
            </a:r>
            <a:r>
              <a:rPr lang="tr-TR" sz="2800" dirty="0"/>
              <a:t> in </a:t>
            </a:r>
            <a:r>
              <a:rPr lang="tr-TR" sz="2800" dirty="0" err="1"/>
              <a:t>each</a:t>
            </a:r>
            <a:r>
              <a:rPr lang="tr-TR" sz="2800" dirty="0"/>
              <a:t> </a:t>
            </a:r>
            <a:r>
              <a:rPr lang="tr-TR" sz="2800" dirty="0" err="1"/>
              <a:t>group</a:t>
            </a:r>
            <a:r>
              <a:rPr lang="tr-TR" sz="2800" dirty="0"/>
              <a:t> as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>
                <a:solidFill>
                  <a:schemeClr val="accent1">
                    <a:lumMod val="75000"/>
                  </a:schemeClr>
                </a:solidFill>
              </a:rPr>
              <a:t>observed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 err="1">
                <a:solidFill>
                  <a:schemeClr val="accent1">
                    <a:lumMod val="75000"/>
                  </a:schemeClr>
                </a:solidFill>
              </a:rPr>
              <a:t>frequencies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denote</a:t>
            </a:r>
            <a:r>
              <a:rPr lang="tr-TR" sz="2800" dirty="0"/>
              <a:t> </a:t>
            </a:r>
            <a:r>
              <a:rPr lang="tr-TR" sz="2800" dirty="0" err="1"/>
              <a:t>them</a:t>
            </a:r>
            <a:r>
              <a:rPr lang="tr-TR" sz="2800" dirty="0"/>
              <a:t> </a:t>
            </a:r>
            <a:r>
              <a:rPr lang="tr-TR" sz="2800" b="1" i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tr-TR" sz="2800" b="1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b="1" i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tr-TR" sz="2800" b="1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group</a:t>
            </a:r>
            <a:r>
              <a:rPr lang="tr-TR" sz="2800" dirty="0"/>
              <a:t> 1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group</a:t>
            </a:r>
            <a:r>
              <a:rPr lang="tr-TR" sz="2800" dirty="0"/>
              <a:t> 2, </a:t>
            </a:r>
            <a:r>
              <a:rPr lang="tr-TR" sz="2800" dirty="0" err="1"/>
              <a:t>respectively</a:t>
            </a:r>
            <a:r>
              <a:rPr lang="tr-TR" sz="2800" dirty="0" smtClean="0"/>
              <a:t>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234032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/>
              <a:t>Pearson’s </a:t>
            </a:r>
            <a:r>
              <a:rPr lang="tr-TR" sz="3200" i="1" dirty="0"/>
              <a:t>χ</a:t>
            </a:r>
            <a:r>
              <a:rPr lang="tr-TR" sz="3200" baseline="30000" dirty="0"/>
              <a:t>2</a:t>
            </a:r>
            <a:r>
              <a:rPr lang="tr-TR" sz="3200" dirty="0"/>
              <a:t> Test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One</a:t>
            </a:r>
            <a:r>
              <a:rPr lang="tr-TR" sz="3200" dirty="0"/>
              <a:t> </a:t>
            </a:r>
            <a:r>
              <a:rPr lang="tr-TR" sz="3200" dirty="0" err="1"/>
              <a:t>Categorical</a:t>
            </a:r>
            <a:r>
              <a:rPr lang="tr-TR" sz="3200" dirty="0"/>
              <a:t> </a:t>
            </a:r>
            <a:r>
              <a:rPr lang="tr-TR" sz="3200" dirty="0" err="1"/>
              <a:t>Variable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412" y="1140181"/>
                <a:ext cx="8353176" cy="5384444"/>
              </a:xfrm>
            </p:spPr>
            <p:txBody>
              <a:bodyPr>
                <a:normAutofit fontScale="92500" lnSpcReduction="10000"/>
              </a:bodyPr>
              <a:lstStyle/>
              <a:p>
                <a:pPr lvl="0"/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Pearson’s </a:t>
                </a:r>
                <a:r>
                  <a:rPr lang="tr-TR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χ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 </a:t>
                </a:r>
                <a:r>
                  <a:rPr lang="tr-TR" sz="2800" dirty="0" smtClean="0"/>
                  <a:t>test </a:t>
                </a:r>
                <a:r>
                  <a:rPr lang="tr-TR" sz="2800" dirty="0" err="1" smtClean="0"/>
                  <a:t>measures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the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discrepancy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between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the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observed</a:t>
                </a:r>
                <a:r>
                  <a:rPr lang="tr-TR" sz="2800" dirty="0" smtClean="0"/>
                  <a:t> data </a:t>
                </a:r>
                <a:r>
                  <a:rPr lang="tr-TR" sz="2800" dirty="0" err="1" smtClean="0"/>
                  <a:t>and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the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null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hypothesis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based</a:t>
                </a:r>
                <a:r>
                  <a:rPr lang="tr-TR" sz="2800" dirty="0" smtClean="0"/>
                  <a:t> on </a:t>
                </a:r>
                <a:r>
                  <a:rPr lang="tr-TR" sz="2800" dirty="0" err="1" smtClean="0"/>
                  <a:t>the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difference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between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the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observed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and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expected</a:t>
                </a:r>
                <a:r>
                  <a:rPr lang="tr-TR" sz="2800" dirty="0" smtClean="0"/>
                  <a:t> </a:t>
                </a:r>
                <a:r>
                  <a:rPr lang="tr-TR" sz="2800" dirty="0" err="1" smtClean="0"/>
                  <a:t>frequencies</a:t>
                </a:r>
                <a:r>
                  <a:rPr lang="tr-TR" sz="2800" dirty="0" smtClean="0"/>
                  <a:t> as </a:t>
                </a:r>
                <a:r>
                  <a:rPr lang="tr-TR" sz="2800" dirty="0" err="1" smtClean="0"/>
                  <a:t>follows</a:t>
                </a:r>
                <a:r>
                  <a:rPr lang="tr-TR" sz="2800" dirty="0" smtClean="0"/>
                  <a:t>: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6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tr-TR" sz="26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tr-TR" sz="2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sz="2600" dirty="0" smtClean="0"/>
              </a:p>
              <a:p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value</a:t>
                </a:r>
                <a:r>
                  <a:rPr lang="tr-TR" sz="2800" dirty="0"/>
                  <a:t> of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2800" i="1" dirty="0"/>
                  <a:t> </a:t>
                </a:r>
                <a:r>
                  <a:rPr lang="tr-TR" sz="2800" dirty="0" err="1"/>
                  <a:t>will</a:t>
                </a:r>
                <a:r>
                  <a:rPr lang="tr-TR" sz="2800" dirty="0"/>
                  <a:t> be </a:t>
                </a:r>
                <a:r>
                  <a:rPr lang="tr-TR" sz="2800" dirty="0" err="1"/>
                  <a:t>zero</a:t>
                </a:r>
                <a:r>
                  <a:rPr lang="tr-TR" sz="2800" dirty="0"/>
                  <a:t> </a:t>
                </a:r>
                <a:r>
                  <a:rPr lang="tr-TR" sz="2800" dirty="0" err="1"/>
                  <a:t>only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when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observed</a:t>
                </a:r>
                <a:r>
                  <a:rPr lang="tr-TR" sz="2800" dirty="0"/>
                  <a:t> data </a:t>
                </a:r>
                <a:r>
                  <a:rPr lang="tr-TR" sz="2800" dirty="0" err="1"/>
                  <a:t>matches</a:t>
                </a:r>
                <a:r>
                  <a:rPr lang="tr-TR" sz="2800" dirty="0"/>
                  <a:t> </a:t>
                </a:r>
                <a:r>
                  <a:rPr lang="tr-TR" sz="2800" dirty="0" err="1"/>
                  <a:t>our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expectation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under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null</a:t>
                </a:r>
                <a:r>
                  <a:rPr lang="tr-TR" sz="2800" dirty="0"/>
                  <a:t> </a:t>
                </a:r>
                <a:r>
                  <a:rPr lang="tr-TR" sz="2800" dirty="0" err="1"/>
                  <a:t>exactly</a:t>
                </a:r>
                <a:r>
                  <a:rPr lang="tr-TR" sz="2800" dirty="0" smtClean="0"/>
                  <a:t>.</a:t>
                </a:r>
              </a:p>
              <a:p>
                <a:r>
                  <a:rPr lang="tr-TR" sz="2800" dirty="0" err="1" smtClean="0"/>
                  <a:t>When</a:t>
                </a:r>
                <a:r>
                  <a:rPr lang="tr-TR" sz="2800" dirty="0" smtClean="0"/>
                  <a:t> </a:t>
                </a:r>
                <a:r>
                  <a:rPr lang="tr-TR" sz="2800" dirty="0" err="1"/>
                  <a:t>there</a:t>
                </a:r>
                <a:r>
                  <a:rPr lang="tr-TR" sz="2800" dirty="0"/>
                  <a:t> is </a:t>
                </a:r>
                <a:r>
                  <a:rPr lang="tr-TR" sz="2800" dirty="0" err="1"/>
                  <a:t>some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discrepancy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between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data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null</a:t>
                </a:r>
                <a:r>
                  <a:rPr lang="tr-TR" sz="2800" dirty="0"/>
                  <a:t> </a:t>
                </a:r>
                <a:r>
                  <a:rPr lang="tr-TR" sz="2800" dirty="0" err="1"/>
                  <a:t>hypothesis</a:t>
                </a:r>
                <a:r>
                  <a:rPr lang="tr-TR" sz="2800" dirty="0"/>
                  <a:t>,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2800" i="1" dirty="0"/>
                  <a:t> </a:t>
                </a:r>
                <a:r>
                  <a:rPr lang="tr-TR" sz="2800" dirty="0" err="1"/>
                  <a:t>becomes</a:t>
                </a:r>
                <a:r>
                  <a:rPr lang="tr-TR" sz="2800" dirty="0"/>
                  <a:t> </a:t>
                </a:r>
                <a:r>
                  <a:rPr lang="tr-TR" sz="2800" dirty="0" err="1"/>
                  <a:t>greater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than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zero</a:t>
                </a:r>
                <a:r>
                  <a:rPr lang="tr-TR" sz="2800" dirty="0"/>
                  <a:t>. </a:t>
                </a:r>
                <a:endParaRPr lang="tr-TR" sz="2800" dirty="0" smtClean="0"/>
              </a:p>
              <a:p>
                <a:r>
                  <a:rPr lang="tr-TR" sz="2800" dirty="0" err="1" smtClean="0"/>
                  <a:t>The</a:t>
                </a:r>
                <a:r>
                  <a:rPr lang="tr-TR" sz="2800" dirty="0" smtClean="0"/>
                  <a:t> </a:t>
                </a:r>
                <a:r>
                  <a:rPr lang="tr-TR" sz="2800" dirty="0" err="1"/>
                  <a:t>higher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discrepancy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between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our</a:t>
                </a:r>
                <a:r>
                  <a:rPr lang="tr-TR" sz="2800" dirty="0"/>
                  <a:t> data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what</a:t>
                </a:r>
                <a:r>
                  <a:rPr lang="tr-TR" sz="2800" dirty="0"/>
                  <a:t> is </a:t>
                </a:r>
                <a:r>
                  <a:rPr lang="tr-TR" sz="2800" dirty="0" err="1"/>
                  <a:t>expected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under</a:t>
                </a:r>
                <a:r>
                  <a:rPr lang="tr-TR" sz="2800" dirty="0"/>
                  <a:t>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tr-TR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larger</a:t>
                </a:r>
                <a:r>
                  <a:rPr lang="tr-TR" sz="2800" dirty="0"/>
                  <a:t>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2800" i="1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therefore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stronger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evidence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against</a:t>
                </a:r>
                <a:r>
                  <a:rPr lang="tr-TR" sz="2800" dirty="0"/>
                  <a:t>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tr-TR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tr-TR" sz="2800" dirty="0"/>
                  <a:t>.</a:t>
                </a:r>
                <a:endParaRPr lang="en-US" sz="2800" dirty="0"/>
              </a:p>
              <a:p>
                <a:pPr lvl="0"/>
                <a:endParaRPr lang="tr-TR" sz="2900" dirty="0" smtClean="0"/>
              </a:p>
              <a:p>
                <a:pPr lvl="0"/>
                <a:endParaRPr lang="tr-TR" sz="2900" dirty="0" smtClean="0"/>
              </a:p>
              <a:p>
                <a:pPr lvl="0"/>
                <a:endParaRPr lang="tr-TR" sz="2800" dirty="0" smtClean="0"/>
              </a:p>
              <a:p>
                <a:pPr lvl="0"/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412" y="1140181"/>
                <a:ext cx="8353176" cy="5384444"/>
              </a:xfrm>
              <a:blipFill rotWithShape="0">
                <a:blip r:embed="rId2"/>
                <a:stretch>
                  <a:fillRect l="-1168" t="-169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9277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/>
              <a:t>Pearson’s </a:t>
            </a:r>
            <a:r>
              <a:rPr lang="tr-TR" sz="3200" i="1" dirty="0"/>
              <a:t>χ</a:t>
            </a:r>
            <a:r>
              <a:rPr lang="tr-TR" sz="3200" baseline="30000" dirty="0"/>
              <a:t>2</a:t>
            </a:r>
            <a:r>
              <a:rPr lang="tr-TR" sz="3200" dirty="0"/>
              <a:t> Test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One</a:t>
            </a:r>
            <a:r>
              <a:rPr lang="tr-TR" sz="3200" dirty="0"/>
              <a:t> </a:t>
            </a:r>
            <a:r>
              <a:rPr lang="tr-TR" sz="3200" dirty="0" err="1"/>
              <a:t>Categorical</a:t>
            </a:r>
            <a:r>
              <a:rPr lang="tr-TR" sz="3200" dirty="0"/>
              <a:t> </a:t>
            </a:r>
            <a:r>
              <a:rPr lang="tr-TR" sz="3200" dirty="0" err="1"/>
              <a:t>Variable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24114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sz="2600" dirty="0" err="1"/>
              <a:t>If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null</a:t>
            </a:r>
            <a:r>
              <a:rPr lang="tr-TR" sz="2600" dirty="0"/>
              <a:t> </a:t>
            </a:r>
            <a:r>
              <a:rPr lang="tr-TR" sz="2600" dirty="0" err="1"/>
              <a:t>hypothesis</a:t>
            </a:r>
            <a:r>
              <a:rPr lang="tr-TR" sz="2600" dirty="0"/>
              <a:t> is </a:t>
            </a:r>
            <a:r>
              <a:rPr lang="tr-TR" sz="2600" dirty="0" err="1"/>
              <a:t>true</a:t>
            </a:r>
            <a:r>
              <a:rPr lang="tr-TR" sz="2600" dirty="0"/>
              <a:t>, </a:t>
            </a:r>
            <a:r>
              <a:rPr lang="tr-TR" sz="2600" dirty="0" err="1"/>
              <a:t>then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approximate</a:t>
            </a:r>
            <a:r>
              <a:rPr lang="tr-TR" sz="2600" dirty="0"/>
              <a:t> </a:t>
            </a:r>
            <a:r>
              <a:rPr lang="tr-TR" sz="2600" dirty="0" err="1"/>
              <a:t>distribution</a:t>
            </a:r>
            <a:r>
              <a:rPr lang="tr-TR" sz="2600" dirty="0"/>
              <a:t> of </a:t>
            </a:r>
            <a:r>
              <a:rPr lang="tr-TR" sz="2600" i="1" dirty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tr-TR" sz="2600" i="1" dirty="0"/>
              <a:t> </a:t>
            </a:r>
            <a:r>
              <a:rPr lang="tr-TR" sz="2600" dirty="0"/>
              <a:t>is </a:t>
            </a:r>
            <a:r>
              <a:rPr lang="tr-TR" sz="2600" i="1" dirty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lang="tr-TR" sz="2600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600" dirty="0"/>
              <a:t>. </a:t>
            </a:r>
            <a:endParaRPr lang="tr-TR" sz="2600" dirty="0" smtClean="0"/>
          </a:p>
          <a:p>
            <a:pPr lvl="0"/>
            <a:r>
              <a:rPr lang="tr-TR" sz="2600" dirty="0" err="1" smtClean="0"/>
              <a:t>Like</a:t>
            </a:r>
            <a:r>
              <a:rPr lang="tr-TR" sz="2600" dirty="0" smtClean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i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tr-TR" sz="26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tr-TR" sz="2600" dirty="0" err="1" smtClean="0">
                <a:solidFill>
                  <a:schemeClr val="accent1">
                    <a:lumMod val="75000"/>
                  </a:schemeClr>
                </a:solidFill>
              </a:rPr>
              <a:t>distribution</a:t>
            </a:r>
            <a:r>
              <a:rPr lang="tr-TR" sz="2600" dirty="0"/>
              <a:t>,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i="1" dirty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lang="tr-TR" sz="2600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600" dirty="0">
                <a:solidFill>
                  <a:schemeClr val="accent1">
                    <a:lumMod val="75000"/>
                  </a:schemeClr>
                </a:solidFill>
              </a:rPr>
              <a:t>-distribution</a:t>
            </a:r>
            <a:r>
              <a:rPr lang="tr-TR" sz="2600" dirty="0"/>
              <a:t> is </a:t>
            </a:r>
            <a:r>
              <a:rPr lang="tr-TR" sz="2600" dirty="0" err="1"/>
              <a:t>commonly</a:t>
            </a:r>
            <a:r>
              <a:rPr lang="tr-TR" sz="2600" dirty="0"/>
              <a:t> </a:t>
            </a:r>
            <a:r>
              <a:rPr lang="tr-TR" sz="2600" dirty="0" err="1"/>
              <a:t>used</a:t>
            </a:r>
            <a:r>
              <a:rPr lang="tr-TR" sz="2600" dirty="0"/>
              <a:t> </a:t>
            </a:r>
            <a:r>
              <a:rPr lang="tr-TR" sz="2600" dirty="0" err="1"/>
              <a:t>for</a:t>
            </a:r>
            <a:r>
              <a:rPr lang="tr-TR" sz="2600" dirty="0"/>
              <a:t> </a:t>
            </a:r>
            <a:r>
              <a:rPr lang="tr-TR" sz="2600" dirty="0" err="1"/>
              <a:t>hypothesis</a:t>
            </a:r>
            <a:r>
              <a:rPr lang="tr-TR" sz="2600" dirty="0"/>
              <a:t> </a:t>
            </a:r>
            <a:r>
              <a:rPr lang="tr-TR" sz="2600" dirty="0" err="1"/>
              <a:t>testing</a:t>
            </a:r>
            <a:r>
              <a:rPr lang="tr-TR" sz="2600" dirty="0"/>
              <a:t> </a:t>
            </a:r>
            <a:r>
              <a:rPr lang="tr-TR" sz="2600" dirty="0" err="1"/>
              <a:t>and</a:t>
            </a:r>
            <a:r>
              <a:rPr lang="tr-TR" sz="2600" dirty="0"/>
              <a:t> </a:t>
            </a:r>
            <a:r>
              <a:rPr lang="tr-TR" sz="2600" dirty="0" err="1"/>
              <a:t>denoted</a:t>
            </a:r>
            <a:r>
              <a:rPr lang="tr-TR" sz="2600" dirty="0"/>
              <a:t> </a:t>
            </a:r>
            <a:r>
              <a:rPr lang="tr-TR" sz="2600" i="1" dirty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lang="tr-TR" sz="2600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r-TR" sz="2600" i="1" dirty="0" err="1">
                <a:solidFill>
                  <a:schemeClr val="accent1">
                    <a:lumMod val="75000"/>
                  </a:schemeClr>
                </a:solidFill>
              </a:rPr>
              <a:t>df</a:t>
            </a:r>
            <a:r>
              <a:rPr lang="tr-TR" sz="26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tr-TR" sz="2600" dirty="0"/>
              <a:t>. </a:t>
            </a:r>
            <a:endParaRPr lang="tr-TR" sz="2600" dirty="0" smtClean="0"/>
          </a:p>
          <a:p>
            <a:pPr lvl="0"/>
            <a:r>
              <a:rPr lang="tr-TR" sz="2600" dirty="0" smtClean="0"/>
              <a:t>The </a:t>
            </a:r>
            <a:r>
              <a:rPr lang="tr-TR" sz="2600" dirty="0"/>
              <a:t>plot of the pdf for a </a:t>
            </a:r>
            <a:r>
              <a:rPr lang="tr-TR" sz="2600" i="1" dirty="0" smtClean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lang="tr-TR" sz="26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600" dirty="0" smtClean="0">
                <a:solidFill>
                  <a:schemeClr val="accent1">
                    <a:lumMod val="75000"/>
                  </a:schemeClr>
                </a:solidFill>
              </a:rPr>
              <a:t>-distribution </a:t>
            </a:r>
            <a:r>
              <a:rPr lang="tr-TR" sz="2600" dirty="0"/>
              <a:t>with various degrees of </a:t>
            </a:r>
            <a:r>
              <a:rPr lang="tr-TR" sz="2600" dirty="0" smtClean="0"/>
              <a:t>freedom </a:t>
            </a:r>
            <a:endParaRPr lang="en-US" sz="2600" dirty="0"/>
          </a:p>
          <a:p>
            <a:pPr marL="3998913" lvl="0"/>
            <a:r>
              <a:rPr lang="tr-TR" sz="2800" dirty="0"/>
              <a:t>The observed significance level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tr-TR" sz="2800" baseline="-25000" dirty="0">
                <a:solidFill>
                  <a:schemeClr val="accent1">
                    <a:lumMod val="75000"/>
                  </a:schemeClr>
                </a:solidFill>
              </a:rPr>
              <a:t>obs</a:t>
            </a:r>
            <a:r>
              <a:rPr lang="tr-TR" sz="2800" dirty="0"/>
              <a:t> is calculated </a:t>
            </a:r>
            <a:r>
              <a:rPr lang="tr-TR" sz="2800" i="1" dirty="0"/>
              <a:t> </a:t>
            </a:r>
            <a:r>
              <a:rPr lang="tr-TR" sz="2800" dirty="0"/>
              <a:t>using the </a:t>
            </a:r>
            <a:r>
              <a:rPr lang="tr-TR" sz="2800" i="1" dirty="0" smtClean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lang="tr-TR" sz="28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-distribution </a:t>
            </a:r>
            <a:r>
              <a:rPr lang="tr-TR" sz="2800" dirty="0"/>
              <a:t>with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sz="2800" dirty="0"/>
              <a:t> degree of freedom. </a:t>
            </a:r>
            <a:endParaRPr lang="tr-TR" sz="2800" dirty="0" smtClean="0"/>
          </a:p>
          <a:p>
            <a:pPr marL="3998913" lvl="0"/>
            <a:r>
              <a:rPr lang="tr-TR" sz="2800" dirty="0" err="1" smtClean="0"/>
              <a:t>This</a:t>
            </a:r>
            <a:r>
              <a:rPr lang="tr-TR" sz="2800" dirty="0" smtClean="0"/>
              <a:t> </a:t>
            </a:r>
            <a:r>
              <a:rPr lang="tr-TR" sz="2800" dirty="0" err="1"/>
              <a:t>corresponds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upper</a:t>
            </a:r>
            <a:r>
              <a:rPr lang="tr-TR" sz="2800" dirty="0"/>
              <a:t> </a:t>
            </a:r>
            <a:r>
              <a:rPr lang="tr-TR" sz="2800" dirty="0" err="1"/>
              <a:t>tail</a:t>
            </a:r>
            <a:r>
              <a:rPr lang="tr-TR" sz="2800" dirty="0"/>
              <a:t> </a:t>
            </a:r>
            <a:r>
              <a:rPr lang="tr-TR" sz="2800" dirty="0" err="1"/>
              <a:t>probability</a:t>
            </a:r>
            <a:r>
              <a:rPr lang="tr-TR" sz="2800" dirty="0"/>
              <a:t> of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tr-TR" sz="2800" i="1" dirty="0"/>
              <a:t> </a:t>
            </a:r>
            <a:r>
              <a:rPr lang="tr-TR" sz="2800" dirty="0" err="1"/>
              <a:t>from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lang="tr-TR" sz="2800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(1)</a:t>
            </a:r>
            <a:r>
              <a:rPr lang="tr-TR" sz="2800" i="1" dirty="0"/>
              <a:t> </a:t>
            </a:r>
            <a:r>
              <a:rPr lang="tr-TR" sz="2800" dirty="0" err="1"/>
              <a:t>distribution</a:t>
            </a:r>
            <a:r>
              <a:rPr lang="tr-TR" sz="2800" dirty="0" smtClean="0"/>
              <a:t>.</a:t>
            </a:r>
            <a:endParaRPr lang="tr-TR" sz="29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</a:t>
            </a:fld>
            <a:endParaRPr kumimoji="0" lang="en-US" altLang="tr-TR" sz="1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282071"/>
            <a:ext cx="3550149" cy="322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56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/>
              <a:t>Example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412" y="1140181"/>
                <a:ext cx="8353052" cy="5384444"/>
              </a:xfrm>
            </p:spPr>
            <p:txBody>
              <a:bodyPr>
                <a:normAutofit fontScale="85000" lnSpcReduction="10000"/>
              </a:bodyPr>
              <a:lstStyle/>
              <a:p>
                <a:pPr lvl="0"/>
                <a:r>
                  <a:rPr lang="tr-TR" sz="2800" dirty="0" smtClean="0"/>
                  <a:t>We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use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heart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attack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survival</a:t>
                </a:r>
                <a:r>
                  <a:rPr lang="tr-TR" sz="2800" dirty="0"/>
                  <a:t> rate (</a:t>
                </a:r>
                <a:r>
                  <a:rPr lang="tr-TR" sz="2800" dirty="0" err="1"/>
                  <a:t>i.e</a:t>
                </a:r>
                <a:r>
                  <a:rPr lang="tr-TR" sz="2800" dirty="0"/>
                  <a:t>.,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probability</a:t>
                </a:r>
                <a:r>
                  <a:rPr lang="tr-TR" sz="2800" dirty="0"/>
                  <a:t> of </a:t>
                </a:r>
                <a:r>
                  <a:rPr lang="tr-TR" sz="2800" dirty="0" err="1"/>
                  <a:t>survival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after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heart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attack</a:t>
                </a:r>
                <a:r>
                  <a:rPr lang="tr-TR" sz="2800" dirty="0"/>
                  <a:t>) </a:t>
                </a:r>
                <a:r>
                  <a:rPr lang="tr-TR" sz="2800" dirty="0" err="1"/>
                  <a:t>within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one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year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after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hospitalization</a:t>
                </a:r>
                <a:r>
                  <a:rPr lang="tr-TR" sz="2800" dirty="0"/>
                  <a:t>. </a:t>
                </a:r>
                <a:endParaRPr lang="tr-TR" sz="2800" dirty="0" smtClean="0"/>
              </a:p>
              <a:p>
                <a:pPr lvl="0"/>
                <a:r>
                  <a:rPr lang="tr-TR" sz="2800" dirty="0" smtClean="0"/>
                  <a:t>Suppose </a:t>
                </a:r>
                <a:r>
                  <a:rPr lang="tr-TR" sz="2800" dirty="0" err="1"/>
                  <a:t>that</a:t>
                </a:r>
                <a:r>
                  <a:rPr lang="tr-TR" sz="2800" dirty="0"/>
                  <a:t> </a:t>
                </a:r>
                <a:r>
                  <a:rPr lang="tr-TR" sz="2800" b="1" i="1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tr-TR" sz="2800" b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specifies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that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probability</a:t>
                </a:r>
                <a:r>
                  <a:rPr lang="tr-TR" sz="2800" dirty="0"/>
                  <a:t> of </a:t>
                </a:r>
                <a:r>
                  <a:rPr lang="tr-TR" sz="2800" dirty="0" err="1"/>
                  <a:t>surviving</a:t>
                </a:r>
                <a:r>
                  <a:rPr lang="tr-TR" sz="2800" dirty="0"/>
                  <a:t> is </a:t>
                </a:r>
                <a:r>
                  <a:rPr lang="tr-TR" sz="2800" dirty="0" smtClean="0"/>
                  <a:t> </a:t>
                </a:r>
                <a:r>
                  <a:rPr lang="tr-TR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tr-TR" sz="2800" baseline="-25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01</a:t>
                </a:r>
                <a:r>
                  <a:rPr lang="tr-TR" sz="2800" b="1" baseline="-25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70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probability</a:t>
                </a:r>
                <a:r>
                  <a:rPr lang="tr-TR" sz="2800" dirty="0"/>
                  <a:t> of not </a:t>
                </a:r>
                <a:r>
                  <a:rPr lang="tr-TR" sz="2800" dirty="0" err="1"/>
                  <a:t>surviving</a:t>
                </a:r>
                <a:r>
                  <a:rPr lang="tr-TR" sz="2800" dirty="0"/>
                  <a:t> is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tr-TR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02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tr-TR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30</a:t>
                </a:r>
                <a:r>
                  <a:rPr lang="tr-TR" sz="2800" dirty="0" smtClean="0"/>
                  <a:t>.</a:t>
                </a:r>
              </a:p>
              <a:p>
                <a:pPr lvl="0"/>
                <a:r>
                  <a:rPr lang="tr-TR" sz="2800" dirty="0" err="1"/>
                  <a:t>If</a:t>
                </a:r>
                <a:r>
                  <a:rPr lang="tr-TR" sz="2800" dirty="0"/>
                  <a:t> </a:t>
                </a:r>
                <a:r>
                  <a:rPr lang="tr-TR" sz="2800" dirty="0" err="1"/>
                  <a:t>we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take</a:t>
                </a:r>
                <a:r>
                  <a:rPr lang="tr-TR" sz="2800" dirty="0"/>
                  <a:t> a </a:t>
                </a:r>
                <a:r>
                  <a:rPr lang="tr-TR" sz="2800" dirty="0" err="1"/>
                  <a:t>random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sample</a:t>
                </a:r>
                <a:r>
                  <a:rPr lang="tr-TR" sz="2800" dirty="0"/>
                  <a:t> of size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n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= 40 </a:t>
                </a:r>
                <a:r>
                  <a:rPr lang="tr-TR" sz="2800" dirty="0" err="1"/>
                  <a:t>from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population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we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expect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that</a:t>
                </a:r>
                <a:r>
                  <a:rPr lang="tr-TR" sz="2800" dirty="0"/>
                  <a:t> 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tr-TR" sz="28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0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70×40 = 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28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tr-TR" sz="28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0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30×40 = 12</a:t>
                </a:r>
                <a:r>
                  <a:rPr lang="tr-TR" sz="2800" dirty="0"/>
                  <a:t>. </a:t>
                </a:r>
                <a:endParaRPr lang="en-US" sz="2800" dirty="0"/>
              </a:p>
              <a:p>
                <a:pPr lvl="0"/>
                <a:r>
                  <a:rPr lang="tr-TR" sz="2800" dirty="0" err="1"/>
                  <a:t>Now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suppose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that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observed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number</a:t>
                </a:r>
                <a:r>
                  <a:rPr lang="tr-TR" sz="2800" dirty="0"/>
                  <a:t> of </a:t>
                </a:r>
                <a:r>
                  <a:rPr lang="tr-TR" sz="2800" dirty="0" err="1"/>
                  <a:t>people</a:t>
                </a:r>
                <a:r>
                  <a:rPr lang="tr-TR" sz="2800" dirty="0"/>
                  <a:t> in </a:t>
                </a:r>
                <a:r>
                  <a:rPr lang="tr-TR" sz="2800" dirty="0" err="1"/>
                  <a:t>each</a:t>
                </a:r>
                <a:r>
                  <a:rPr lang="tr-TR" sz="2800" dirty="0"/>
                  <a:t> </a:t>
                </a:r>
                <a:r>
                  <a:rPr lang="tr-TR" sz="2800" dirty="0" err="1"/>
                  <a:t>group</a:t>
                </a:r>
                <a:r>
                  <a:rPr lang="tr-TR" sz="2800" dirty="0"/>
                  <a:t> as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>
                    <a:solidFill>
                      <a:schemeClr val="accent1">
                        <a:lumMod val="75000"/>
                      </a:schemeClr>
                    </a:solidFill>
                  </a:rPr>
                  <a:t>observed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800" dirty="0" err="1">
                    <a:solidFill>
                      <a:schemeClr val="accent1">
                        <a:lumMod val="75000"/>
                      </a:schemeClr>
                    </a:solidFill>
                  </a:rPr>
                  <a:t>frequencies</a:t>
                </a:r>
                <a:r>
                  <a:rPr lang="tr-TR" sz="2800" dirty="0"/>
                  <a:t>: 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O</a:t>
                </a:r>
                <a:r>
                  <a:rPr lang="tr-TR" sz="28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24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O</a:t>
                </a:r>
                <a:r>
                  <a:rPr lang="tr-TR" sz="28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16</a:t>
                </a:r>
                <a:r>
                  <a:rPr lang="tr-TR" sz="2800" dirty="0"/>
                  <a:t>.</a:t>
                </a:r>
                <a:endParaRPr lang="en-US" sz="2800" dirty="0"/>
              </a:p>
              <a:p>
                <a:pPr lvl="0"/>
                <a:r>
                  <a:rPr lang="tr-TR" sz="2800" dirty="0" err="1"/>
                  <a:t>For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heart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attack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survival</a:t>
                </a:r>
                <a:r>
                  <a:rPr lang="tr-TR" sz="2800" dirty="0"/>
                  <a:t> </a:t>
                </a:r>
                <a:r>
                  <a:rPr lang="tr-TR" sz="2800" dirty="0" err="1"/>
                  <a:t>example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observed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value</a:t>
                </a:r>
                <a:r>
                  <a:rPr lang="tr-TR" sz="2800" dirty="0"/>
                  <a:t> of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test </a:t>
                </a:r>
                <a:r>
                  <a:rPr lang="tr-TR" sz="2800" dirty="0" err="1"/>
                  <a:t>statistic</a:t>
                </a:r>
                <a:r>
                  <a:rPr lang="tr-TR" sz="2800" dirty="0"/>
                  <a:t> is</a:t>
                </a: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3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tr-TR" sz="23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3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sz="23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tr-TR" sz="23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3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3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sz="23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tr-TR" sz="23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3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(24−28</m:t>
                          </m:r>
                          <m:sSup>
                            <m:sSupPr>
                              <m:ctrlPr>
                                <a:rPr lang="en-US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sz="23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  <m:r>
                        <a:rPr lang="tr-TR" sz="23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3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3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(16−12</m:t>
                          </m:r>
                          <m:sSup>
                            <m:sSupPr>
                              <m:ctrlPr>
                                <a:rPr lang="en-US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3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sz="23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tr-TR" sz="23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=1.90</m:t>
                      </m:r>
                    </m:oMath>
                  </m:oMathPara>
                </a14:m>
                <a:endParaRPr lang="tr-TR" sz="23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tr-TR" sz="2800" dirty="0"/>
                  <a:t>The 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8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:r>
                  <a:rPr lang="tr-TR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tr-TR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Q 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≥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90)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17 </a:t>
                </a:r>
                <a:r>
                  <a:rPr lang="tr-TR" sz="2800" dirty="0"/>
                  <a:t>is obtained from a </a:t>
                </a:r>
                <a:r>
                  <a:rPr lang="tr-TR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χ</a:t>
                </a:r>
                <a:r>
                  <a:rPr lang="tr-TR" sz="2800" baseline="30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-distribution </a:t>
                </a:r>
                <a:r>
                  <a:rPr lang="tr-TR" sz="2800" dirty="0"/>
                  <a:t>with 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tr-TR" sz="2800" dirty="0"/>
                  <a:t> degree of freedom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412" y="1140181"/>
                <a:ext cx="8353052" cy="5384444"/>
              </a:xfrm>
              <a:blipFill rotWithShape="0">
                <a:blip r:embed="rId2"/>
                <a:stretch>
                  <a:fillRect l="-1022" t="-1586" r="-167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354061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384444"/>
          </a:xfrm>
        </p:spPr>
        <p:txBody>
          <a:bodyPr>
            <a:normAutofit fontScale="92500" lnSpcReduction="20000"/>
          </a:bodyPr>
          <a:lstStyle/>
          <a:p>
            <a:pPr marL="3998913">
              <a:tabLst>
                <a:tab pos="914400" algn="l"/>
              </a:tabLst>
            </a:pPr>
            <a:r>
              <a:rPr lang="en-US" sz="2800" dirty="0" smtClean="0"/>
              <a:t>The sampling</a:t>
            </a:r>
            <a:r>
              <a:rPr lang="tr-TR" sz="2800" dirty="0" smtClean="0"/>
              <a:t> </a:t>
            </a:r>
            <a:r>
              <a:rPr lang="en-US" sz="2800" dirty="0" smtClean="0"/>
              <a:t>distribution </a:t>
            </a:r>
            <a:r>
              <a:rPr lang="en-US" sz="2800" dirty="0"/>
              <a:t>for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en-US" sz="2800" i="1" dirty="0"/>
              <a:t> </a:t>
            </a:r>
            <a:r>
              <a:rPr lang="en-US" sz="2800" dirty="0"/>
              <a:t>under </a:t>
            </a:r>
            <a:r>
              <a:rPr lang="en-US" sz="2800" dirty="0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null </a:t>
            </a:r>
            <a:r>
              <a:rPr lang="en-US" sz="2800" dirty="0"/>
              <a:t>hypothesis: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∼ </a:t>
            </a:r>
            <a:r>
              <a:rPr lang="el-GR" sz="2800" i="1" dirty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lang="el-GR" sz="2800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(1)</a:t>
            </a:r>
            <a:r>
              <a:rPr lang="el-GR" sz="2800" dirty="0"/>
              <a:t>.</a:t>
            </a:r>
          </a:p>
          <a:p>
            <a:pPr marL="3998913">
              <a:tabLst>
                <a:tab pos="914400" algn="l"/>
              </a:tabLst>
            </a:pPr>
            <a:r>
              <a:rPr lang="en-US" sz="2800" dirty="0"/>
              <a:t>The </a:t>
            </a:r>
            <a:r>
              <a:rPr lang="en-US" sz="2800" i="1" dirty="0"/>
              <a:t>p</a:t>
            </a:r>
            <a:r>
              <a:rPr lang="en-US" sz="2800" dirty="0"/>
              <a:t>-value is the upper </a:t>
            </a:r>
            <a:r>
              <a:rPr lang="en-US" sz="2800" dirty="0" smtClean="0"/>
              <a:t>tail</a:t>
            </a:r>
            <a:r>
              <a:rPr lang="tr-TR" sz="2800" dirty="0" smtClean="0"/>
              <a:t> </a:t>
            </a:r>
            <a:r>
              <a:rPr lang="en-US" sz="2800" dirty="0" smtClean="0"/>
              <a:t>probability </a:t>
            </a:r>
            <a:r>
              <a:rPr lang="en-US" sz="2800" dirty="0"/>
              <a:t>of </a:t>
            </a:r>
            <a:r>
              <a:rPr lang="en-US" sz="2800" dirty="0" smtClean="0"/>
              <a:t>observing</a:t>
            </a:r>
            <a:r>
              <a:rPr lang="tr-TR" sz="2800" dirty="0" smtClean="0"/>
              <a:t> </a:t>
            </a:r>
            <a:r>
              <a:rPr lang="en-US" sz="2800" dirty="0" smtClean="0"/>
              <a:t>values </a:t>
            </a:r>
            <a:r>
              <a:rPr lang="en-US" sz="2800" dirty="0"/>
              <a:t>as extreme or </a:t>
            </a:r>
            <a:r>
              <a:rPr lang="en-US" sz="2800" dirty="0" smtClean="0"/>
              <a:t>more</a:t>
            </a:r>
            <a:r>
              <a:rPr lang="tr-TR" sz="2800" dirty="0" smtClean="0"/>
              <a:t> </a:t>
            </a:r>
            <a:r>
              <a:rPr lang="en-US" sz="2800" dirty="0" smtClean="0"/>
              <a:t>extreme </a:t>
            </a:r>
            <a:r>
              <a:rPr lang="en-US" sz="2800" dirty="0"/>
              <a:t>than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q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90</a:t>
            </a:r>
            <a:endParaRPr lang="tr-T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6013" indent="0">
              <a:buNone/>
              <a:tabLst>
                <a:tab pos="914400" algn="l"/>
              </a:tabLst>
            </a:pPr>
            <a:endParaRPr lang="tr-TR" sz="2800" dirty="0" smtClean="0"/>
          </a:p>
          <a:p>
            <a:pPr marL="3656013" indent="0">
              <a:buNone/>
              <a:tabLst>
                <a:tab pos="914400" algn="l"/>
              </a:tabLst>
            </a:pPr>
            <a:endParaRPr lang="tr-TR" sz="2800" dirty="0" smtClean="0"/>
          </a:p>
          <a:p>
            <a:r>
              <a:rPr lang="tr-TR" sz="2800" dirty="0" err="1"/>
              <a:t>Therefore</a:t>
            </a:r>
            <a:r>
              <a:rPr lang="tr-TR" sz="2800" dirty="0"/>
              <a:t>,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results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not </a:t>
            </a:r>
            <a:r>
              <a:rPr lang="tr-TR" sz="2800" dirty="0" err="1"/>
              <a:t>statistically</a:t>
            </a:r>
            <a:r>
              <a:rPr lang="tr-TR" sz="2800" dirty="0"/>
              <a:t> </a:t>
            </a:r>
            <a:r>
              <a:rPr lang="tr-TR" sz="2800" dirty="0" err="1"/>
              <a:t>significant</a:t>
            </a:r>
            <a:r>
              <a:rPr lang="tr-TR" sz="2800" dirty="0"/>
              <a:t>,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cannot</a:t>
            </a:r>
            <a:r>
              <a:rPr lang="tr-TR" sz="2800" dirty="0"/>
              <a:t> </a:t>
            </a:r>
            <a:r>
              <a:rPr lang="tr-TR" sz="2800" dirty="0" err="1"/>
              <a:t>reject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null</a:t>
            </a:r>
            <a:r>
              <a:rPr lang="tr-TR" sz="2800" dirty="0"/>
              <a:t> </a:t>
            </a:r>
            <a:r>
              <a:rPr lang="tr-TR" sz="2800" dirty="0" err="1"/>
              <a:t>hypothesis</a:t>
            </a:r>
            <a:r>
              <a:rPr lang="tr-TR" sz="2800" dirty="0"/>
              <a:t> at </a:t>
            </a:r>
            <a:r>
              <a:rPr lang="tr-TR" sz="2800" dirty="0" err="1"/>
              <a:t>commonly</a:t>
            </a:r>
            <a:r>
              <a:rPr lang="tr-TR" sz="2800" dirty="0"/>
              <a:t> </a:t>
            </a:r>
            <a:r>
              <a:rPr lang="tr-TR" sz="2800" dirty="0" err="1"/>
              <a:t>used</a:t>
            </a:r>
            <a:r>
              <a:rPr lang="tr-TR" sz="2800" dirty="0"/>
              <a:t> </a:t>
            </a:r>
            <a:r>
              <a:rPr lang="tr-TR" sz="2800" dirty="0" err="1"/>
              <a:t>significance</a:t>
            </a:r>
            <a:r>
              <a:rPr lang="tr-TR" sz="2800" dirty="0"/>
              <a:t> </a:t>
            </a:r>
            <a:r>
              <a:rPr lang="tr-TR" sz="2800" dirty="0" err="1"/>
              <a:t>levels</a:t>
            </a:r>
            <a:r>
              <a:rPr lang="tr-TR" sz="2800" dirty="0"/>
              <a:t> (</a:t>
            </a:r>
            <a:r>
              <a:rPr lang="tr-TR" sz="2800" dirty="0" err="1"/>
              <a:t>e.g</a:t>
            </a:r>
            <a:r>
              <a:rPr lang="tr-TR" sz="2800" dirty="0"/>
              <a:t>.,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0.01</a:t>
            </a:r>
            <a:r>
              <a:rPr lang="tr-TR" sz="2800" dirty="0"/>
              <a:t>,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0.05</a:t>
            </a:r>
            <a:r>
              <a:rPr lang="tr-TR" sz="2800" dirty="0"/>
              <a:t>,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0.1</a:t>
            </a:r>
            <a:r>
              <a:rPr lang="tr-TR" sz="2800" dirty="0"/>
              <a:t>). </a:t>
            </a:r>
          </a:p>
          <a:p>
            <a:r>
              <a:rPr lang="tr-TR" sz="2800" dirty="0" err="1"/>
              <a:t>In</a:t>
            </a:r>
            <a:r>
              <a:rPr lang="tr-TR" sz="2800" dirty="0"/>
              <a:t> </a:t>
            </a:r>
            <a:r>
              <a:rPr lang="tr-TR" sz="2800" dirty="0" err="1"/>
              <a:t>this</a:t>
            </a:r>
            <a:r>
              <a:rPr lang="tr-TR" sz="2800" dirty="0"/>
              <a:t> </a:t>
            </a:r>
            <a:r>
              <a:rPr lang="tr-TR" sz="2800" dirty="0" err="1"/>
              <a:t>case</a:t>
            </a:r>
            <a:r>
              <a:rPr lang="tr-TR" sz="2800" dirty="0"/>
              <a:t>, </a:t>
            </a:r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believe</a:t>
            </a:r>
            <a:r>
              <a:rPr lang="tr-TR" sz="2800" dirty="0"/>
              <a:t> </a:t>
            </a:r>
            <a:r>
              <a:rPr lang="tr-TR" sz="2800" dirty="0" err="1"/>
              <a:t>that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difference</a:t>
            </a:r>
            <a:r>
              <a:rPr lang="tr-TR" sz="2800" dirty="0"/>
              <a:t> </a:t>
            </a:r>
            <a:r>
              <a:rPr lang="tr-TR" sz="2800" dirty="0" err="1"/>
              <a:t>between</a:t>
            </a:r>
            <a:r>
              <a:rPr lang="tr-TR" sz="2800" dirty="0"/>
              <a:t> </a:t>
            </a:r>
            <a:r>
              <a:rPr lang="tr-TR" sz="2800" dirty="0" err="1"/>
              <a:t>observed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expected</a:t>
            </a:r>
            <a:r>
              <a:rPr lang="tr-TR" sz="2800" dirty="0"/>
              <a:t> </a:t>
            </a:r>
            <a:r>
              <a:rPr lang="tr-TR" sz="2800" dirty="0" err="1"/>
              <a:t>frequencies</a:t>
            </a:r>
            <a:r>
              <a:rPr lang="tr-TR" sz="2800" dirty="0"/>
              <a:t> </a:t>
            </a:r>
            <a:r>
              <a:rPr lang="tr-TR" sz="2800" dirty="0" err="1"/>
              <a:t>could</a:t>
            </a:r>
            <a:r>
              <a:rPr lang="tr-TR" sz="2800" dirty="0"/>
              <a:t> be </a:t>
            </a:r>
            <a:r>
              <a:rPr lang="tr-TR" sz="2800" dirty="0" err="1"/>
              <a:t>due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chance</a:t>
            </a:r>
            <a:r>
              <a:rPr lang="tr-TR" sz="2800" dirty="0"/>
              <a:t> </a:t>
            </a:r>
            <a:r>
              <a:rPr lang="tr-TR" sz="2800" dirty="0" err="1"/>
              <a:t>alone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8</a:t>
            </a:fld>
            <a:endParaRPr kumimoji="0" lang="en-US" altLang="tr-TR" sz="1200" dirty="0" smtClean="0"/>
          </a:p>
        </p:txBody>
      </p:sp>
      <p:pic>
        <p:nvPicPr>
          <p:cNvPr id="5" name="Resi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40181"/>
            <a:ext cx="3456384" cy="3080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50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/>
              <a:t>Categorical</a:t>
            </a:r>
            <a:r>
              <a:rPr lang="tr-TR" sz="3200" dirty="0"/>
              <a:t> </a:t>
            </a:r>
            <a:r>
              <a:rPr lang="tr-TR" sz="3200" dirty="0" err="1"/>
              <a:t>Variables</a:t>
            </a:r>
            <a:r>
              <a:rPr lang="tr-TR" sz="3200" dirty="0"/>
              <a:t> </a:t>
            </a:r>
            <a:r>
              <a:rPr lang="tr-TR" sz="3200" dirty="0" err="1"/>
              <a:t>with</a:t>
            </a:r>
            <a:r>
              <a:rPr lang="tr-TR" sz="3200" dirty="0"/>
              <a:t> </a:t>
            </a:r>
            <a:r>
              <a:rPr lang="tr-TR" sz="3200" dirty="0" err="1"/>
              <a:t>Multiple</a:t>
            </a:r>
            <a:r>
              <a:rPr lang="tr-TR" sz="3200" dirty="0"/>
              <a:t> </a:t>
            </a:r>
            <a:r>
              <a:rPr lang="tr-TR" sz="3200" dirty="0" err="1"/>
              <a:t>Categories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412" y="1140181"/>
                <a:ext cx="8425060" cy="5313155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Pearson’s </a:t>
                </a:r>
                <a:r>
                  <a:rPr lang="el-G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χ</a:t>
                </a:r>
                <a:r>
                  <a:rPr lang="el-GR" sz="2800" baseline="30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dirty="0"/>
                  <a:t>test can be generalized to situations where the categorical </a:t>
                </a:r>
                <a:r>
                  <a:rPr lang="en-US" sz="2800" dirty="0" smtClean="0"/>
                  <a:t>random</a:t>
                </a:r>
                <a:r>
                  <a:rPr lang="tr-TR" sz="2800" dirty="0" smtClean="0"/>
                  <a:t> </a:t>
                </a:r>
                <a:r>
                  <a:rPr lang="en-US" sz="2800" dirty="0" smtClean="0"/>
                  <a:t>variable </a:t>
                </a:r>
                <a:r>
                  <a:rPr lang="en-US" sz="2800" dirty="0"/>
                  <a:t>can take more than two values</a:t>
                </a:r>
                <a:r>
                  <a:rPr lang="en-US" sz="2800" dirty="0" smtClean="0"/>
                  <a:t>.</a:t>
                </a:r>
                <a:endParaRPr lang="tr-TR" sz="2800" dirty="0" smtClean="0"/>
              </a:p>
              <a:p>
                <a:r>
                  <a:rPr lang="tr-TR" sz="2800" dirty="0" err="1" smtClean="0"/>
                  <a:t>In</a:t>
                </a:r>
                <a:r>
                  <a:rPr lang="tr-TR" sz="2800" dirty="0" smtClean="0"/>
                  <a:t> </a:t>
                </a:r>
                <a:r>
                  <a:rPr lang="tr-TR" sz="2800" dirty="0"/>
                  <a:t>general, </a:t>
                </a:r>
                <a:r>
                  <a:rPr lang="tr-TR" sz="2800" dirty="0" err="1"/>
                  <a:t>for</a:t>
                </a:r>
                <a:r>
                  <a:rPr lang="tr-TR" sz="2800" dirty="0"/>
                  <a:t> a </a:t>
                </a:r>
                <a:r>
                  <a:rPr lang="tr-TR" sz="2800" dirty="0" err="1"/>
                  <a:t>categorical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random</a:t>
                </a:r>
                <a:r>
                  <a:rPr lang="tr-TR" sz="2800" dirty="0"/>
                  <a:t> </a:t>
                </a:r>
                <a:r>
                  <a:rPr lang="tr-TR" sz="2800" dirty="0" err="1"/>
                  <a:t>variable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with</a:t>
                </a:r>
                <a:r>
                  <a:rPr lang="tr-TR" sz="2800" dirty="0"/>
                  <a:t>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k</a:t>
                </a:r>
                <a:r>
                  <a:rPr lang="tr-TR" sz="2800" i="1" dirty="0"/>
                  <a:t> </a:t>
                </a:r>
                <a:r>
                  <a:rPr lang="tr-TR" sz="2800" dirty="0" err="1"/>
                  <a:t>possible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categories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we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calculate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test </a:t>
                </a:r>
                <a:r>
                  <a:rPr lang="tr-TR" sz="2800" dirty="0" err="1"/>
                  <a:t>statistic</a:t>
                </a:r>
                <a:r>
                  <a:rPr lang="tr-TR" sz="2800" dirty="0"/>
                  <a:t> </a:t>
                </a:r>
                <a:r>
                  <a:rPr lang="tr-TR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2800" i="1" dirty="0"/>
                  <a:t> </a:t>
                </a:r>
                <a:r>
                  <a:rPr lang="tr-TR" sz="2800" dirty="0"/>
                  <a:t>as</a:t>
                </a: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tr-TR" sz="28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r>
                        <a:rPr lang="tr-TR" sz="2800" i="1">
                          <a:latin typeface="Cambria Math" panose="02040503050406030204" pitchFamily="18" charset="0"/>
                        </a:rPr>
                        <m:t> ,      </m:t>
                      </m:r>
                    </m:oMath>
                  </m:oMathPara>
                </a14:m>
                <a:endParaRPr lang="tr-TR" sz="2800" dirty="0" smtClean="0"/>
              </a:p>
              <a:p>
                <a:r>
                  <a:rPr lang="en-US" sz="2800" dirty="0"/>
                  <a:t>The approximate distribution of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en-US" sz="2800" i="1" dirty="0"/>
                  <a:t> </a:t>
                </a:r>
                <a:r>
                  <a:rPr lang="en-US" sz="2800" dirty="0"/>
                  <a:t>is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χ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800" dirty="0"/>
                  <a:t> with the degrees of freedom </a:t>
                </a:r>
                <a:r>
                  <a:rPr lang="en-US" sz="2800" dirty="0" smtClean="0"/>
                  <a:t>equal</a:t>
                </a:r>
                <a:r>
                  <a:rPr lang="tr-TR" sz="2800" dirty="0" smtClean="0"/>
                  <a:t> </a:t>
                </a:r>
                <a:r>
                  <a:rPr lang="en-US" sz="2800" dirty="0" smtClean="0"/>
                  <a:t>to </a:t>
                </a:r>
                <a:r>
                  <a:rPr lang="en-US" sz="2800" i="1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df</a:t>
                </a:r>
                <a:r>
                  <a:rPr lang="en-US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:r>
                  <a:rPr lang="tr-TR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k</a:t>
                </a:r>
                <a:r>
                  <a:rPr lang="en-US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− 1</a:t>
                </a:r>
                <a:r>
                  <a:rPr lang="en-US" sz="2800" dirty="0"/>
                  <a:t>. </a:t>
                </a:r>
                <a:endParaRPr lang="tr-TR" sz="2800" dirty="0" smtClean="0"/>
              </a:p>
              <a:p>
                <a:r>
                  <a:rPr lang="en-US" sz="2800" dirty="0" smtClean="0"/>
                  <a:t>Therefore</a:t>
                </a:r>
                <a:r>
                  <a:rPr lang="en-US" sz="2800" dirty="0"/>
                  <a:t>, to find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obs</a:t>
                </a:r>
                <a:r>
                  <a:rPr lang="en-US" sz="2800" dirty="0"/>
                  <a:t>, </a:t>
                </a:r>
                <a:r>
                  <a:rPr lang="en-US" sz="2800" dirty="0" smtClean="0"/>
                  <a:t>we</a:t>
                </a:r>
                <a:r>
                  <a:rPr lang="tr-TR" sz="2800" dirty="0" smtClean="0"/>
                  <a:t> </a:t>
                </a:r>
                <a:r>
                  <a:rPr lang="en-US" sz="2800" dirty="0" smtClean="0"/>
                  <a:t>calculate </a:t>
                </a:r>
                <a:r>
                  <a:rPr lang="en-US" sz="2800" dirty="0"/>
                  <a:t>the upper tail probability of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en-US" sz="2800" i="1" dirty="0"/>
                  <a:t> </a:t>
                </a:r>
                <a:r>
                  <a:rPr lang="en-US" sz="2800" dirty="0"/>
                  <a:t>(the observed value of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en-US" sz="2800" dirty="0"/>
                  <a:t>) from </a:t>
                </a:r>
                <a:r>
                  <a:rPr lang="en-US" sz="2800" dirty="0" smtClean="0"/>
                  <a:t>the</a:t>
                </a:r>
                <a:r>
                  <a:rPr lang="tr-TR" sz="2800" dirty="0" smtClean="0"/>
                  <a:t> </a:t>
                </a:r>
                <a:r>
                  <a:rPr lang="el-GR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χ</a:t>
                </a:r>
                <a:r>
                  <a:rPr lang="el-GR" sz="2800" baseline="30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l-G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tr-TR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k</a:t>
                </a:r>
                <a:r>
                  <a:rPr lang="en-US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−1)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distribution</a:t>
                </a:r>
                <a:r>
                  <a:rPr lang="en-US" sz="2800" dirty="0" smtClean="0"/>
                  <a:t>.</a:t>
                </a:r>
                <a:endParaRPr lang="tr-TR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412" y="1140181"/>
                <a:ext cx="8425060" cy="5313155"/>
              </a:xfrm>
              <a:blipFill rotWithShape="0">
                <a:blip r:embed="rId2"/>
                <a:stretch>
                  <a:fillRect l="-1158" t="-1032" r="-144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9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420416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11689</TotalTime>
  <Words>1341</Words>
  <Application>Microsoft Office PowerPoint</Application>
  <PresentationFormat>Letter Paper (8.5x11 in)</PresentationFormat>
  <Paragraphs>188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Bahcesehir master slide</vt:lpstr>
      <vt:lpstr>Statistical Data Analysis</vt:lpstr>
      <vt:lpstr>PowerPoint Presentation</vt:lpstr>
      <vt:lpstr>ANALYSIS OF CATEGORICAL VARIABLES</vt:lpstr>
      <vt:lpstr>Pearson’s χ2 Test for One Categorical Variable</vt:lpstr>
      <vt:lpstr>Pearson’s χ2 Test for One Categorical Variable</vt:lpstr>
      <vt:lpstr>Pearson’s χ2 Test for One Categorical Variable</vt:lpstr>
      <vt:lpstr>Example</vt:lpstr>
      <vt:lpstr>Example</vt:lpstr>
      <vt:lpstr>Categorical Variables with Multiple Categories</vt:lpstr>
      <vt:lpstr>Example</vt:lpstr>
      <vt:lpstr>Example</vt:lpstr>
      <vt:lpstr>Pearson’s χ2 Test of Independence</vt:lpstr>
      <vt:lpstr>Pearson’s χ2 Test of Independence</vt:lpstr>
      <vt:lpstr>Pearson’s χ2 Test of Independence</vt:lpstr>
      <vt:lpstr>Example 1</vt:lpstr>
      <vt:lpstr>Example 1</vt:lpstr>
      <vt:lpstr>Example 2</vt:lpstr>
      <vt:lpstr>Example 2</vt:lpstr>
      <vt:lpstr>Example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Windows User</cp:lastModifiedBy>
  <cp:revision>694</cp:revision>
  <cp:lastPrinted>2017-10-30T12:28:19Z</cp:lastPrinted>
  <dcterms:created xsi:type="dcterms:W3CDTF">2004-11-05T11:30:37Z</dcterms:created>
  <dcterms:modified xsi:type="dcterms:W3CDTF">2020-12-07T13:28:28Z</dcterms:modified>
</cp:coreProperties>
</file>