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77" r:id="rId3"/>
    <p:sldId id="495" r:id="rId4"/>
    <p:sldId id="497" r:id="rId5"/>
    <p:sldId id="498" r:id="rId6"/>
    <p:sldId id="500" r:id="rId7"/>
    <p:sldId id="499" r:id="rId8"/>
    <p:sldId id="501" r:id="rId9"/>
    <p:sldId id="506" r:id="rId10"/>
    <p:sldId id="504" r:id="rId11"/>
    <p:sldId id="505" r:id="rId12"/>
    <p:sldId id="502" r:id="rId13"/>
  </p:sldIdLst>
  <p:sldSz cx="9144000" cy="6858000" type="letter"/>
  <p:notesSz cx="6954838" cy="93091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CC3300"/>
    <a:srgbClr val="00CCFF"/>
    <a:srgbClr val="FF3300"/>
    <a:srgbClr val="FFCC00"/>
    <a:srgbClr val="FFFF99"/>
    <a:srgbClr val="00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>
      <p:cViewPr varScale="1">
        <p:scale>
          <a:sx n="97" d="100"/>
          <a:sy n="97" d="100"/>
        </p:scale>
        <p:origin x="122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B600A2-75B3-4E06-9E78-F8CA5E9C631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791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21188"/>
            <a:ext cx="5564188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46E268-886A-4EA5-A5F0-2F503346A00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57771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B0C3C01F-13D2-441A-AB04-643023192DFB}" type="slidenum">
              <a:rPr lang="tr-TR" altLang="tr-TR" smtClean="0">
                <a:solidFill>
                  <a:schemeClr val="tx1"/>
                </a:solidFill>
              </a:rPr>
              <a:pPr/>
              <a:t>1</a:t>
            </a:fld>
            <a:endParaRPr lang="tr-TR" altLang="tr-TR" smtClean="0">
              <a:solidFill>
                <a:schemeClr val="tx1"/>
              </a:solidFill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704850"/>
            <a:ext cx="4638675" cy="3478213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19600"/>
            <a:ext cx="5105400" cy="4189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11781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CFEE6-A0BB-4555-9020-DA56FA0DABB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8175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78764-6F1F-4705-8019-5ED51B75CA2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8403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5AA4E-6C2C-4C20-863B-F27B2E37B4E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0306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F1856-2893-40ED-B402-30DE4200322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5819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0FF74-9E56-4386-93AF-AD512A74760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4448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822D-11C8-4868-B43A-EA2CB46F7FF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6690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EACFE-150A-4935-BA56-96C19EECB9C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0854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9B034-32FD-44A0-90D9-43020D7474F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9509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CFB4D-6DB2-429E-8FD4-0AC9BAED348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6370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875F7-7280-432B-98C5-A5367D31F3E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7000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8870F-56F7-4F69-9B0C-BF425304CF4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3531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9C55BC-A9B0-4724-891C-DDAA64FA72D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smtClean="0"/>
              <a:t>Statistical Data Analysis</a:t>
            </a:r>
            <a:endParaRPr lang="en-US" altLang="tr-TR" smtClean="0"/>
          </a:p>
        </p:txBody>
      </p:sp>
      <p:sp>
        <p:nvSpPr>
          <p:cNvPr id="51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dirty="0" smtClean="0"/>
          </a:p>
          <a:p>
            <a:pPr algn="ctr" eaLnBrk="1" hangingPunct="1">
              <a:buFontTx/>
              <a:buNone/>
            </a:pPr>
            <a:r>
              <a:rPr lang="tr-TR" altLang="tr-TR" dirty="0" smtClean="0"/>
              <a:t>Prof. </a:t>
            </a:r>
            <a:r>
              <a:rPr lang="en-US" altLang="tr-TR" dirty="0" smtClean="0"/>
              <a:t>Dr. </a:t>
            </a:r>
            <a:r>
              <a:rPr lang="tr-TR" altLang="tr-TR" dirty="0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dirty="0" smtClean="0"/>
          </a:p>
          <a:p>
            <a:pPr algn="ctr">
              <a:buFontTx/>
              <a:buNone/>
            </a:pPr>
            <a:r>
              <a:rPr lang="tr-TR" altLang="tr-TR" dirty="0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dirty="0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dirty="0" err="1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dirty="0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dirty="0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www</a:t>
            </a: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3</a:t>
            </a:r>
            <a:r>
              <a:rPr lang="en-GB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r>
              <a:rPr lang="en-GB" altLang="tr-TR" dirty="0" err="1" smtClean="0">
                <a:solidFill>
                  <a:srgbClr val="0000FF"/>
                </a:solidFill>
                <a:cs typeface="Times New Roman" panose="02020603050405020304" pitchFamily="18" charset="0"/>
              </a:rPr>
              <a:t>yildiz</a:t>
            </a: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  <a:endParaRPr lang="en-US" altLang="tr-TR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C8971CE-6AC5-4565-A734-48DCE5EA97EF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288" y="1125537"/>
                <a:ext cx="8353176" cy="5399087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Denote the individual observations as </a:t>
                </a:r>
                <a:r>
                  <a:rPr lang="en-US" i="1" dirty="0" err="1">
                    <a:solidFill>
                      <a:schemeClr val="accent1">
                        <a:lumMod val="75000"/>
                      </a:schemeClr>
                    </a:solidFill>
                  </a:rPr>
                  <a:t>y</a:t>
                </a:r>
                <a:r>
                  <a:rPr lang="en-US" i="1" baseline="-25000" dirty="0" err="1">
                    <a:solidFill>
                      <a:schemeClr val="accent1">
                        <a:lumMod val="75000"/>
                      </a:schemeClr>
                    </a:solidFill>
                  </a:rPr>
                  <a:t>ij</a:t>
                </a:r>
                <a:r>
                  <a:rPr lang="en-US" i="1" dirty="0"/>
                  <a:t> </a:t>
                </a:r>
                <a:r>
                  <a:rPr lang="en-US" dirty="0"/>
                  <a:t>: the urinary excretion rate of </a:t>
                </a:r>
                <a:r>
                  <a:rPr lang="en-US" dirty="0" err="1" smtClean="0"/>
                  <a:t>Tetrahydrocortisone</a:t>
                </a:r>
                <a:r>
                  <a:rPr lang="tr-TR" dirty="0" smtClean="0"/>
                  <a:t> </a:t>
                </a:r>
                <a:r>
                  <a:rPr lang="en-US" dirty="0" smtClean="0"/>
                  <a:t>of </a:t>
                </a:r>
                <a:r>
                  <a:rPr lang="en-US" dirty="0"/>
                  <a:t>the </a:t>
                </a:r>
                <a:r>
                  <a:rPr lang="en-US" i="1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j</a:t>
                </a:r>
                <a:r>
                  <a:rPr lang="en-US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th</a:t>
                </a:r>
                <a:r>
                  <a:rPr lang="en-US" dirty="0" smtClean="0"/>
                  <a:t> </a:t>
                </a:r>
                <a:r>
                  <a:rPr lang="en-US" dirty="0"/>
                  <a:t>individual in group </a:t>
                </a:r>
                <a:r>
                  <a:rPr lang="en-US" i="1" dirty="0" err="1">
                    <a:solidFill>
                      <a:schemeClr val="accent1">
                        <a:lumMod val="75000"/>
                      </a:schemeClr>
                    </a:solidFill>
                  </a:rPr>
                  <a:t>i</a:t>
                </a:r>
                <a:r>
                  <a:rPr lang="en-US" dirty="0"/>
                  <a:t>.</a:t>
                </a:r>
                <a:endParaRPr lang="tr-TR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lvl="0"/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T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otal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number of observations is </a:t>
                </a:r>
                <a:r>
                  <a:rPr lang="en-US" i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n</a:t>
                </a:r>
                <a:r>
                  <a:rPr lang="tr-TR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=</a:t>
                </a:r>
                <a:r>
                  <a:rPr lang="tr-TR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27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, </a:t>
                </a:r>
                <a:endParaRPr lang="tr-TR" dirty="0" smtClean="0"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The 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number of observations in each group is </a:t>
                </a:r>
                <a:endParaRPr lang="tr-TR" dirty="0"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571500" indent="0">
                  <a:spcAft>
                    <a:spcPts val="0"/>
                  </a:spcAft>
                  <a:buNone/>
                </a:pPr>
                <a:r>
                  <a:rPr lang="tr-TR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	</a:t>
                </a:r>
                <a:r>
                  <a:rPr lang="en-US" i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n</a:t>
                </a:r>
                <a:r>
                  <a:rPr lang="en-US" baseline="-25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1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=</a:t>
                </a:r>
                <a:r>
                  <a:rPr lang="tr-TR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6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,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n</a:t>
                </a:r>
                <a:r>
                  <a:rPr lang="en-US" baseline="-250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=</a:t>
                </a:r>
                <a:r>
                  <a:rPr lang="tr-TR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10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,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n</a:t>
                </a:r>
                <a:r>
                  <a:rPr lang="en-US" baseline="-250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3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=</a:t>
                </a:r>
                <a:r>
                  <a:rPr lang="tr-TR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5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, and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n</a:t>
                </a:r>
                <a:r>
                  <a:rPr lang="en-US" baseline="-250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4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= 6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. </a:t>
                </a:r>
                <a:endParaRPr lang="tr-TR" dirty="0"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>
                  <a:buFont typeface="Courier New" panose="02070309020205020404" pitchFamily="49" charset="0"/>
                  <a:buChar char="•"/>
                </a:pP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The overall (for all groups) observed sample mean for the response variable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is</a:t>
                </a:r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tr-T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bar>
                  </m:oMath>
                </a14:m>
                <a:r>
                  <a:rPr lang="tr-TR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=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10.46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. </a:t>
                </a:r>
                <a:endParaRPr lang="tr-TR" dirty="0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We also find the group specific means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, </a:t>
                </a:r>
                <a:r>
                  <a:rPr lang="en-US" dirty="0" smtClean="0"/>
                  <a:t>by</a:t>
                </a:r>
                <a:r>
                  <a:rPr lang="tr-TR" dirty="0" smtClean="0"/>
                  <a:t> </a:t>
                </a:r>
                <a:r>
                  <a:rPr lang="en-US" dirty="0" smtClean="0"/>
                  <a:t>clicking </a:t>
                </a:r>
                <a:r>
                  <a:rPr lang="tr-TR" dirty="0" smtClean="0"/>
                  <a:t>(in R-Commander) </a:t>
                </a:r>
                <a:r>
                  <a:rPr lang="en-US" i="1" dirty="0" err="1" smtClean="0">
                    <a:solidFill>
                      <a:schemeClr val="accent6"/>
                    </a:solidFill>
                  </a:rPr>
                  <a:t>Statistics</a:t>
                </a:r>
                <a:r>
                  <a:rPr lang="en-US" dirty="0" err="1">
                    <a:solidFill>
                      <a:schemeClr val="accent6"/>
                    </a:solidFill>
                  </a:rPr>
                  <a:t>→</a:t>
                </a:r>
                <a:r>
                  <a:rPr lang="en-US" i="1" dirty="0" err="1">
                    <a:solidFill>
                      <a:schemeClr val="accent6"/>
                    </a:solidFill>
                  </a:rPr>
                  <a:t>Summaries</a:t>
                </a:r>
                <a:r>
                  <a:rPr lang="en-US" dirty="0" err="1">
                    <a:solidFill>
                      <a:schemeClr val="accent6"/>
                    </a:solidFill>
                  </a:rPr>
                  <a:t>→</a:t>
                </a:r>
                <a:r>
                  <a:rPr lang="en-US" i="1" dirty="0" err="1">
                    <a:solidFill>
                      <a:schemeClr val="accent6"/>
                    </a:solidFill>
                  </a:rPr>
                  <a:t>Numerical</a:t>
                </a:r>
                <a:r>
                  <a:rPr lang="en-US" i="1" dirty="0">
                    <a:solidFill>
                      <a:schemeClr val="accent6"/>
                    </a:solidFill>
                  </a:rPr>
                  <a:t> summaries</a:t>
                </a:r>
                <a:endParaRPr lang="tr-TR" i="1" dirty="0" smtClean="0">
                  <a:solidFill>
                    <a:schemeClr val="accent6"/>
                  </a:solidFill>
                  <a:latin typeface="Times New Roman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	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= 3.0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,</a:t>
                </a:r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tr-TR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= 8.2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,</a:t>
                </a:r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tr-TR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= 19.7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tr-TR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= 14.0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.</a:t>
                </a:r>
                <a:endParaRPr lang="tr-TR" dirty="0"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>
                  <a:buFont typeface="Courier New" panose="02070309020205020404" pitchFamily="49" charset="0"/>
                  <a:buChar char="•"/>
                </a:pP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The degrees of freedom parameters are </a:t>
                </a:r>
                <a:endParaRPr lang="tr-TR" dirty="0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571500" indent="0">
                  <a:spcAft>
                    <a:spcPts val="0"/>
                  </a:spcAft>
                  <a:buNone/>
                </a:pPr>
                <a:r>
                  <a:rPr lang="tr-TR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	</a:t>
                </a:r>
                <a:r>
                  <a:rPr lang="en-US" i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df</a:t>
                </a:r>
                <a:r>
                  <a:rPr lang="en-US" baseline="-25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1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= 4−1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=</a:t>
                </a:r>
                <a:r>
                  <a:rPr lang="tr-TR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3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and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df</a:t>
                </a:r>
                <a:r>
                  <a:rPr lang="en-US" baseline="-250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= 27 − 4 = 23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.</a:t>
                </a:r>
                <a:endParaRPr lang="tr-TR" dirty="0"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288" y="1125537"/>
                <a:ext cx="8353176" cy="5399087"/>
              </a:xfrm>
              <a:blipFill rotWithShape="0">
                <a:blip r:embed="rId2"/>
                <a:stretch>
                  <a:fillRect l="-1314" t="-2599" b="-226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3975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425184" cy="532779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•"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SS</a:t>
            </a:r>
            <a:r>
              <a:rPr lang="en-US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= 893.5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and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SS</a:t>
            </a:r>
            <a:r>
              <a:rPr lang="en-US" i="1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= 2123.6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endParaRPr lang="tr-TR" dirty="0" smtClean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observed value of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F-statistic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is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= 3.2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given under the column labeled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value. </a:t>
            </a:r>
            <a:endParaRPr lang="tr-TR" dirty="0" smtClean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resulting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-value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is then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0.04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tr-TR" dirty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Therefore, we can reject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0.05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significance level (but not at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0.01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 and conclude that the differences among group means for urinary excretion rate of Tetrahydrocortisone are statistically significant (at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0.05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level).</a:t>
            </a:r>
            <a:endParaRPr lang="tr-TR" dirty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06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7"/>
            <a:ext cx="8353176" cy="5399087"/>
          </a:xfrm>
        </p:spPr>
        <p:txBody>
          <a:bodyPr/>
          <a:lstStyle/>
          <a:p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en-US" sz="2400" dirty="0" smtClean="0"/>
              <a:t>plotting </a:t>
            </a:r>
            <a:r>
              <a:rPr lang="en-US" sz="2400" dirty="0"/>
              <a:t>the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(3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23)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/>
              <a:t>distribution </a:t>
            </a:r>
            <a:r>
              <a:rPr lang="en-US" sz="2400" dirty="0" smtClean="0"/>
              <a:t>using</a:t>
            </a:r>
            <a:r>
              <a:rPr lang="tr-TR" sz="2400" dirty="0" smtClean="0"/>
              <a:t> </a:t>
            </a:r>
            <a:r>
              <a:rPr lang="fr-FR" sz="2400" dirty="0" smtClean="0"/>
              <a:t>R-Commander</a:t>
            </a:r>
            <a:r>
              <a:rPr lang="tr-TR" sz="2400" dirty="0" smtClean="0"/>
              <a:t>,</a:t>
            </a:r>
            <a:r>
              <a:rPr lang="fr-FR" sz="2400" dirty="0" smtClean="0"/>
              <a:t> </a:t>
            </a:r>
            <a:r>
              <a:rPr lang="tr-TR" sz="2400" dirty="0" smtClean="0"/>
              <a:t>c</a:t>
            </a:r>
            <a:r>
              <a:rPr lang="fr-FR" sz="2400" dirty="0" err="1" smtClean="0"/>
              <a:t>lick</a:t>
            </a:r>
            <a:r>
              <a:rPr lang="fr-FR" sz="2400" dirty="0" smtClean="0"/>
              <a:t> </a:t>
            </a:r>
            <a:r>
              <a:rPr lang="fr-FR" sz="2400" i="1" dirty="0">
                <a:solidFill>
                  <a:srgbClr val="00B050"/>
                </a:solidFill>
              </a:rPr>
              <a:t>Distribution</a:t>
            </a:r>
            <a:r>
              <a:rPr lang="fr-FR" sz="2400" dirty="0">
                <a:solidFill>
                  <a:srgbClr val="00B050"/>
                </a:solidFill>
              </a:rPr>
              <a:t> → </a:t>
            </a:r>
            <a:r>
              <a:rPr lang="fr-FR" sz="2400" i="1" dirty="0" err="1">
                <a:solidFill>
                  <a:srgbClr val="00B050"/>
                </a:solidFill>
              </a:rPr>
              <a:t>Continuous</a:t>
            </a:r>
            <a:r>
              <a:rPr lang="fr-FR" sz="2400" i="1" dirty="0">
                <a:solidFill>
                  <a:srgbClr val="00B050"/>
                </a:solidFill>
              </a:rPr>
              <a:t> </a:t>
            </a:r>
            <a:r>
              <a:rPr lang="fr-FR" sz="2400" i="1" dirty="0" smtClean="0">
                <a:solidFill>
                  <a:srgbClr val="00B050"/>
                </a:solidFill>
              </a:rPr>
              <a:t>distributions</a:t>
            </a:r>
            <a:r>
              <a:rPr lang="en-US" sz="2400" dirty="0" smtClean="0">
                <a:solidFill>
                  <a:srgbClr val="00B050"/>
                </a:solidFill>
              </a:rPr>
              <a:t>→ </a:t>
            </a:r>
            <a:r>
              <a:rPr lang="en-US" sz="2400" i="1" dirty="0">
                <a:solidFill>
                  <a:srgbClr val="00B050"/>
                </a:solidFill>
              </a:rPr>
              <a:t>F distribution Plot F distribution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smtClean="0"/>
              <a:t>Set </a:t>
            </a:r>
            <a:r>
              <a:rPr lang="en-US" sz="2400" dirty="0"/>
              <a:t>the </a:t>
            </a:r>
            <a:r>
              <a:rPr lang="en-US" sz="2400" i="1" dirty="0"/>
              <a:t>Numerator </a:t>
            </a:r>
            <a:r>
              <a:rPr lang="en-US" sz="2400" i="1" dirty="0" smtClean="0"/>
              <a:t>degrees</a:t>
            </a:r>
            <a:r>
              <a:rPr lang="tr-TR" sz="2400" i="1" dirty="0" smtClean="0"/>
              <a:t> </a:t>
            </a:r>
            <a:r>
              <a:rPr lang="en-US" sz="2400" i="1" dirty="0" smtClean="0"/>
              <a:t>of </a:t>
            </a:r>
            <a:r>
              <a:rPr lang="en-US" sz="2400" i="1" dirty="0"/>
              <a:t>freedom </a:t>
            </a:r>
            <a:r>
              <a:rPr lang="en-US" sz="2400" dirty="0"/>
              <a:t>to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400" dirty="0"/>
              <a:t> and the </a:t>
            </a:r>
            <a:r>
              <a:rPr lang="en-US" sz="2400" i="1" dirty="0"/>
              <a:t>Denominator degrees of </a:t>
            </a:r>
            <a:r>
              <a:rPr lang="en-US" sz="2400" i="1" dirty="0" smtClean="0"/>
              <a:t>freedom</a:t>
            </a:r>
            <a:r>
              <a:rPr lang="tr-TR" sz="2400" i="1" dirty="0" smtClean="0"/>
              <a:t> </a:t>
            </a:r>
            <a:r>
              <a:rPr lang="en-US" sz="2400" dirty="0" smtClean="0"/>
              <a:t>to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23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marL="3548063"/>
            <a:r>
              <a:rPr lang="en-US" sz="2000" dirty="0"/>
              <a:t>The density plot </a:t>
            </a:r>
            <a:r>
              <a:rPr lang="en-US" sz="2000" dirty="0" smtClean="0"/>
              <a:t>of</a:t>
            </a:r>
            <a:r>
              <a:rPr lang="tr-TR" sz="2000" dirty="0" smtClean="0"/>
              <a:t>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(3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23)-distribution</a:t>
            </a:r>
            <a:r>
              <a:rPr lang="en-US" sz="2000" dirty="0"/>
              <a:t>. </a:t>
            </a:r>
            <a:endParaRPr lang="tr-TR" sz="2000" dirty="0" smtClean="0"/>
          </a:p>
          <a:p>
            <a:pPr marL="3548063"/>
            <a:r>
              <a:rPr lang="en-US" sz="2000" dirty="0" smtClean="0"/>
              <a:t>This is</a:t>
            </a:r>
            <a:r>
              <a:rPr lang="tr-TR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/>
              <a:t>distribution of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-statistic</a:t>
            </a:r>
            <a:r>
              <a:rPr lang="tr-TR" sz="2000" dirty="0" smtClean="0"/>
              <a:t> </a:t>
            </a:r>
            <a:r>
              <a:rPr lang="en-US" sz="2000" dirty="0" smtClean="0"/>
              <a:t>for </a:t>
            </a:r>
            <a:r>
              <a:rPr lang="en-US" sz="2000" dirty="0"/>
              <a:t>the </a:t>
            </a:r>
            <a:r>
              <a:rPr lang="en-US" sz="2000" dirty="0" err="1"/>
              <a:t>Cushings</a:t>
            </a:r>
            <a:r>
              <a:rPr lang="en-US" sz="2000" dirty="0"/>
              <a:t> </a:t>
            </a:r>
            <a:r>
              <a:rPr lang="en-US" sz="2000" dirty="0" smtClean="0"/>
              <a:t>data</a:t>
            </a:r>
            <a:r>
              <a:rPr lang="tr-TR" sz="2000" dirty="0" smtClean="0"/>
              <a:t> </a:t>
            </a:r>
            <a:r>
              <a:rPr lang="en-US" sz="2000" dirty="0" smtClean="0"/>
              <a:t>assuming </a:t>
            </a:r>
            <a:r>
              <a:rPr lang="en-US" sz="2000" dirty="0"/>
              <a:t>that the </a:t>
            </a:r>
            <a:r>
              <a:rPr lang="en-US" sz="2000" dirty="0" smtClean="0"/>
              <a:t>null</a:t>
            </a:r>
            <a:r>
              <a:rPr lang="tr-TR" sz="2000" dirty="0" smtClean="0"/>
              <a:t> </a:t>
            </a:r>
            <a:r>
              <a:rPr lang="en-US" sz="2000" dirty="0" smtClean="0"/>
              <a:t>hypothesis </a:t>
            </a:r>
            <a:r>
              <a:rPr lang="en-US" sz="2000" dirty="0"/>
              <a:t>is true. </a:t>
            </a:r>
            <a:endParaRPr lang="tr-TR" sz="2000" dirty="0" smtClean="0"/>
          </a:p>
          <a:p>
            <a:pPr marL="3548063"/>
            <a:r>
              <a:rPr lang="en-US" sz="2000" dirty="0" smtClean="0"/>
              <a:t>The</a:t>
            </a:r>
            <a:r>
              <a:rPr lang="tr-TR" sz="2000" dirty="0" smtClean="0"/>
              <a:t> </a:t>
            </a:r>
            <a:r>
              <a:rPr lang="en-US" sz="2000" dirty="0" smtClean="0"/>
              <a:t>observed </a:t>
            </a:r>
            <a:r>
              <a:rPr lang="en-US" sz="2000" dirty="0"/>
              <a:t>value of the </a:t>
            </a:r>
            <a:r>
              <a:rPr lang="en-US" sz="2000" dirty="0" smtClean="0"/>
              <a:t>test</a:t>
            </a:r>
            <a:r>
              <a:rPr lang="tr-TR" sz="2000" dirty="0" smtClean="0"/>
              <a:t> </a:t>
            </a:r>
            <a:r>
              <a:rPr lang="en-US" sz="2000" dirty="0" smtClean="0"/>
              <a:t>statistic </a:t>
            </a:r>
            <a:r>
              <a:rPr lang="en-US" sz="2000" dirty="0"/>
              <a:t>is </a:t>
            </a:r>
            <a:r>
              <a:rPr lang="tr-TR" sz="2000" dirty="0" smtClean="0"/>
              <a:t>    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f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= 3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000" dirty="0"/>
              <a:t>, and </a:t>
            </a:r>
            <a:r>
              <a:rPr lang="en-US" sz="2000" dirty="0" smtClean="0"/>
              <a:t>the</a:t>
            </a:r>
            <a:r>
              <a:rPr lang="tr-TR" sz="2000" dirty="0" smtClean="0"/>
              <a:t> </a:t>
            </a:r>
            <a:r>
              <a:rPr lang="en-US" sz="2000" dirty="0" smtClean="0"/>
              <a:t>corresponding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-value</a:t>
            </a:r>
            <a:r>
              <a:rPr lang="en-US" sz="2000" dirty="0"/>
              <a:t> </a:t>
            </a:r>
            <a:r>
              <a:rPr lang="en-US" sz="2000" dirty="0" smtClean="0"/>
              <a:t>is</a:t>
            </a:r>
            <a:r>
              <a:rPr lang="tr-TR" sz="2000" dirty="0" smtClean="0"/>
              <a:t> </a:t>
            </a:r>
            <a:r>
              <a:rPr lang="en-US" sz="2000" dirty="0" smtClean="0"/>
              <a:t>shown </a:t>
            </a:r>
            <a:r>
              <a:rPr lang="en-US" sz="2000" dirty="0"/>
              <a:t>as the </a:t>
            </a:r>
            <a:r>
              <a:rPr lang="en-US" sz="2000" i="1" dirty="0"/>
              <a:t>shaded </a:t>
            </a:r>
            <a:r>
              <a:rPr lang="en-US" sz="2000" i="1" dirty="0" smtClean="0"/>
              <a:t>area</a:t>
            </a:r>
            <a:r>
              <a:rPr lang="tr-TR" sz="2000" i="1" dirty="0" smtClean="0"/>
              <a:t> </a:t>
            </a:r>
            <a:r>
              <a:rPr lang="en-US" sz="2000" dirty="0" smtClean="0"/>
              <a:t>above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3.2</a:t>
            </a:r>
            <a:endParaRPr lang="tr-T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10102"/>
            <a:ext cx="2876589" cy="3204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303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tr-TR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tr-TR" altLang="tr-TR" sz="6600" dirty="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en-US" sz="6000" dirty="0"/>
              <a:t>Analysis of Variance (ANOVA)</a:t>
            </a:r>
            <a:endParaRPr lang="tr-TR" altLang="tr-TR" sz="6000" dirty="0" smtClean="0">
              <a:solidFill>
                <a:srgbClr val="000000"/>
              </a:solidFill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FD5FF07-CED9-478F-BDDC-E1999D506BCC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ANOVA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412" y="1140181"/>
                <a:ext cx="8353176" cy="5241147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2400" dirty="0"/>
                  <a:t>The process of evaluating hypotheses regarding the group means of multiple populations is called the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Analysis of Variance</a:t>
                </a:r>
                <a:r>
                  <a:rPr lang="en-US" sz="2400" dirty="0"/>
                  <a:t> (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ANOVA</a:t>
                </a:r>
                <a:r>
                  <a:rPr lang="en-US" sz="2400" dirty="0"/>
                  <a:t>). </a:t>
                </a:r>
                <a:endParaRPr lang="en-US" sz="2400" dirty="0" smtClean="0"/>
              </a:p>
              <a:p>
                <a:r>
                  <a:rPr lang="en-US" sz="2400" dirty="0" smtClean="0"/>
                  <a:t>ANOVA </a:t>
                </a:r>
                <a:r>
                  <a:rPr lang="en-US" sz="2400" dirty="0"/>
                  <a:t>models </a:t>
                </a:r>
                <a:r>
                  <a:rPr lang="en-US" sz="2400" dirty="0" smtClean="0"/>
                  <a:t>generalize </a:t>
                </a:r>
                <a:r>
                  <a:rPr lang="en-US" sz="2400" dirty="0"/>
                  <a:t>the </a:t>
                </a:r>
                <a:r>
                  <a:rPr lang="en-US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-test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and are used to compare </a:t>
                </a:r>
                <a:r>
                  <a:rPr lang="en-US" sz="2400" dirty="0" smtClean="0"/>
                  <a:t>the</a:t>
                </a:r>
                <a:r>
                  <a:rPr lang="tr-TR" sz="2400" dirty="0" smtClean="0"/>
                  <a:t> </a:t>
                </a:r>
                <a:r>
                  <a:rPr lang="en-US" sz="2400" dirty="0" smtClean="0"/>
                  <a:t>means </a:t>
                </a:r>
                <a:r>
                  <a:rPr lang="en-US" sz="2400" dirty="0"/>
                  <a:t>of multiple groups identified by a categorical variable with more than </a:t>
                </a:r>
                <a:r>
                  <a:rPr lang="en-US" sz="2400" dirty="0" smtClean="0"/>
                  <a:t>two</a:t>
                </a:r>
                <a:r>
                  <a:rPr lang="tr-TR" sz="2400" dirty="0" smtClean="0"/>
                  <a:t> </a:t>
                </a:r>
                <a:r>
                  <a:rPr lang="en-US" sz="2400" dirty="0" smtClean="0"/>
                  <a:t>possible </a:t>
                </a:r>
                <a:r>
                  <a:rPr lang="en-US" sz="2400" dirty="0"/>
                  <a:t>categories</a:t>
                </a:r>
                <a:r>
                  <a:rPr lang="en-US" sz="2400" dirty="0" smtClean="0"/>
                  <a:t>.</a:t>
                </a:r>
                <a:endParaRPr lang="tr-TR" sz="2400" dirty="0" smtClean="0"/>
              </a:p>
              <a:p>
                <a:r>
                  <a:rPr lang="en-US" sz="2400" dirty="0" smtClean="0"/>
                  <a:t>Since we are only considering one factor only, this method is specifically called 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one- way ANOVA</a:t>
                </a:r>
                <a:r>
                  <a:rPr lang="en-US" sz="2400" dirty="0" smtClean="0"/>
                  <a:t>. </a:t>
                </a:r>
              </a:p>
              <a:p>
                <a:r>
                  <a:rPr lang="tr-TR" sz="2400" dirty="0" smtClean="0"/>
                  <a:t>An </a:t>
                </a:r>
                <a:r>
                  <a:rPr lang="tr-TR" sz="2400" dirty="0"/>
                  <a:t>ANOVA </a:t>
                </a:r>
                <a:r>
                  <a:rPr lang="tr-TR" sz="2400" dirty="0" err="1"/>
                  <a:t>with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two</a:t>
                </a:r>
                <a:r>
                  <a:rPr lang="tr-TR" sz="2400" dirty="0"/>
                  <a:t> </a:t>
                </a:r>
                <a:r>
                  <a:rPr lang="tr-TR" sz="2400" dirty="0" err="1"/>
                  <a:t>factors</a:t>
                </a:r>
                <a:r>
                  <a:rPr lang="tr-TR" sz="2400" dirty="0"/>
                  <a:t> is </a:t>
                </a:r>
                <a:r>
                  <a:rPr lang="tr-TR" sz="2400" dirty="0" err="1"/>
                  <a:t>called</a:t>
                </a:r>
                <a:r>
                  <a:rPr lang="tr-TR" sz="2400" dirty="0"/>
                  <a:t> a </a:t>
                </a:r>
                <a:r>
                  <a:rPr lang="tr-TR" sz="2400" dirty="0" err="1">
                    <a:solidFill>
                      <a:schemeClr val="accent1">
                        <a:lumMod val="75000"/>
                      </a:schemeClr>
                    </a:solidFill>
                  </a:rPr>
                  <a:t>two-way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ANOVA</a:t>
                </a:r>
                <a:r>
                  <a:rPr lang="tr-TR" sz="2400" dirty="0" smtClean="0"/>
                  <a:t>.</a:t>
                </a:r>
                <a:endParaRPr lang="en-US" sz="2400" dirty="0"/>
              </a:p>
              <a:p>
                <a:r>
                  <a:rPr lang="en-US" sz="2400" dirty="0" smtClean="0"/>
                  <a:t>In </a:t>
                </a:r>
                <a:r>
                  <a:rPr lang="en-US" sz="2400" dirty="0"/>
                  <a:t>general, the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between-groups variation </a:t>
                </a:r>
                <a:r>
                  <a:rPr lang="en-US" sz="2400" dirty="0"/>
                  <a:t>is denoted as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SS</a:t>
                </a:r>
                <a:r>
                  <a:rPr lang="en-US" sz="2400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B</a:t>
                </a:r>
                <a:r>
                  <a:rPr lang="en-US" sz="2400" dirty="0"/>
                  <a:t> and calculated by</a:t>
                </a: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sSup>
                        <m:sSupPr>
                          <m:ctrlP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ba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bar>
                            <m:barPr>
                              <m:pos m:val="top"/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ba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where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k</a:t>
                </a:r>
                <a:r>
                  <a:rPr lang="en-US" sz="2400" dirty="0"/>
                  <a:t> is the number of </a:t>
                </a:r>
                <a:r>
                  <a:rPr lang="en-US" sz="2400" dirty="0" smtClean="0"/>
                  <a:t>groups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412" y="1140181"/>
                <a:ext cx="8353176" cy="5241147"/>
              </a:xfrm>
              <a:blipFill rotWithShape="0">
                <a:blip r:embed="rId2"/>
                <a:stretch>
                  <a:fillRect l="-803" t="-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51921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ANOVA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412" y="1140181"/>
                <a:ext cx="8353176" cy="5384444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sz="2400" dirty="0"/>
                  <a:t>The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within-groups variation </a:t>
                </a:r>
                <a:r>
                  <a:rPr lang="en-US" sz="2400" dirty="0"/>
                  <a:t>is denoted as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SS</a:t>
                </a:r>
                <a:r>
                  <a:rPr lang="en-US" sz="2400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W</a:t>
                </a:r>
                <a:r>
                  <a:rPr lang="en-US" sz="2400" dirty="0"/>
                  <a:t> and calculated by</a:t>
                </a: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  <m:e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bar>
                                        <m:barPr>
                                          <m:pos m:val="top"/>
                                          <m:ctrlPr>
                                            <a:rPr lang="en-US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arPr>
                                        <m:e>
                                          <m:r>
                                            <a:rPr lang="en-US" sz="2400" i="1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ba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en-US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bar>
                                  <m:r>
                                    <a:rPr lang="en-US" sz="2400" i="1" baseline="-250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 smtClean="0"/>
              </a:p>
              <a:p>
                <a:pPr lvl="0"/>
                <a:r>
                  <a:rPr lang="en-US" sz="2400" dirty="0" smtClean="0"/>
                  <a:t>We </a:t>
                </a:r>
                <a:r>
                  <a:rPr lang="en-US" sz="2400" dirty="0"/>
                  <a:t>measure the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total variation </a:t>
                </a:r>
                <a:r>
                  <a:rPr lang="en-US" sz="2400" dirty="0"/>
                  <a:t>in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Y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by</a:t>
                </a: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𝑆𝑆</m:t>
                      </m:r>
                      <m:r>
                        <a:rPr lang="en-US" sz="24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  <m:e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en-US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bar>
                                  <m: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dirty="0" smtClean="0"/>
                  <a:t>The total variation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SS</a:t>
                </a:r>
                <a:r>
                  <a:rPr lang="en-US" sz="2400" i="1" dirty="0"/>
                  <a:t> </a:t>
                </a:r>
                <a:r>
                  <a:rPr lang="en-US" sz="2400" dirty="0"/>
                  <a:t>is equal to the sum of the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between-groups variation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SS</a:t>
                </a:r>
                <a:r>
                  <a:rPr lang="en-US" sz="2400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B</a:t>
                </a:r>
                <a:r>
                  <a:rPr lang="en-US" sz="2400" i="1" dirty="0"/>
                  <a:t> </a:t>
                </a:r>
                <a:r>
                  <a:rPr lang="en-US" sz="2400" dirty="0"/>
                  <a:t>and the 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within-groups variation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SS</a:t>
                </a:r>
                <a:r>
                  <a:rPr lang="en-US" sz="2400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W</a:t>
                </a:r>
                <a:r>
                  <a:rPr lang="en-US" sz="2400" dirty="0"/>
                  <a:t>,</a:t>
                </a:r>
              </a:p>
              <a:p>
                <a:pPr marL="0" indent="0">
                  <a:buNone/>
                </a:pPr>
                <a:r>
                  <a:rPr lang="en-US" sz="2400" i="1" dirty="0" smtClean="0"/>
                  <a:t>				</a:t>
                </a:r>
                <a:r>
                  <a:rPr lang="en-US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SS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=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SS</a:t>
                </a:r>
                <a:r>
                  <a:rPr lang="en-US" sz="2400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B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+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SS</a:t>
                </a:r>
                <a:r>
                  <a:rPr lang="en-US" sz="2400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W</a:t>
                </a:r>
                <a:r>
                  <a:rPr lang="en-US" sz="2400" i="1" dirty="0"/>
                  <a:t>.</a:t>
                </a:r>
              </a:p>
              <a:p>
                <a:r>
                  <a:rPr lang="en-US" sz="2400" dirty="0" smtClean="0"/>
                  <a:t>The </a:t>
                </a:r>
                <a:r>
                  <a:rPr lang="en-US" sz="2400" dirty="0"/>
                  <a:t>total variation can be attributed partly to the variation </a:t>
                </a:r>
                <a:r>
                  <a:rPr lang="en-US" sz="2400" dirty="0" smtClean="0"/>
                  <a:t>within groups </a:t>
                </a:r>
                <a:r>
                  <a:rPr lang="en-US" sz="2400" dirty="0"/>
                  <a:t>and partly to the variation between groups. </a:t>
                </a:r>
                <a:endParaRPr lang="tr-TR" sz="2400" dirty="0" smtClean="0"/>
              </a:p>
              <a:p>
                <a:r>
                  <a:rPr lang="tr-TR" sz="2400" i="1" dirty="0"/>
                  <a:t> </a:t>
                </a:r>
                <a:r>
                  <a:rPr lang="en-US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SS</a:t>
                </a:r>
                <a:r>
                  <a:rPr lang="en-US" sz="2400" i="1" baseline="-25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B</a:t>
                </a:r>
                <a:r>
                  <a:rPr lang="en-US" sz="2400" i="1" baseline="-25000" dirty="0" smtClean="0"/>
                  <a:t>  </a:t>
                </a:r>
                <a:r>
                  <a:rPr lang="en-US" sz="2400" dirty="0" smtClean="0"/>
                  <a:t>is </a:t>
                </a:r>
                <a:r>
                  <a:rPr lang="en-US" sz="2400" dirty="0"/>
                  <a:t>interpreted as the </a:t>
                </a:r>
                <a:r>
                  <a:rPr lang="en-US" sz="2400" dirty="0" smtClean="0"/>
                  <a:t>part of </a:t>
                </a:r>
                <a:r>
                  <a:rPr lang="en-US" sz="2400" dirty="0"/>
                  <a:t>total variation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SS</a:t>
                </a:r>
                <a:r>
                  <a:rPr lang="en-US" sz="2400" i="1" dirty="0"/>
                  <a:t> </a:t>
                </a:r>
                <a:r>
                  <a:rPr lang="en-US" sz="2400" dirty="0"/>
                  <a:t>that is associated with (and can be explained by) the </a:t>
                </a:r>
                <a:r>
                  <a:rPr lang="en-US" sz="2400" dirty="0" smtClean="0"/>
                  <a:t>factor variable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X</a:t>
                </a:r>
                <a:r>
                  <a:rPr lang="en-US" sz="2400" i="1" dirty="0"/>
                  <a:t> </a:t>
                </a:r>
                <a:r>
                  <a:rPr lang="en-US" sz="2400" dirty="0"/>
                  <a:t>(e.g., syndrome type). </a:t>
                </a:r>
                <a:endParaRPr lang="en-US" sz="2400" dirty="0" smtClean="0"/>
              </a:p>
              <a:p>
                <a:r>
                  <a:rPr lang="en-US" sz="2400" dirty="0" smtClean="0"/>
                  <a:t>In </a:t>
                </a:r>
                <a:r>
                  <a:rPr lang="en-US" sz="2400" dirty="0"/>
                  <a:t>contrast,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SS</a:t>
                </a:r>
                <a:r>
                  <a:rPr lang="en-US" sz="2400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W</a:t>
                </a:r>
                <a:r>
                  <a:rPr lang="en-US" sz="2400" i="1" dirty="0" smtClean="0"/>
                  <a:t>  </a:t>
                </a:r>
                <a:r>
                  <a:rPr lang="en-US" sz="2400" dirty="0" smtClean="0"/>
                  <a:t>is </a:t>
                </a:r>
                <a:r>
                  <a:rPr lang="en-US" sz="2400" dirty="0"/>
                  <a:t>regarded as the </a:t>
                </a:r>
                <a:r>
                  <a:rPr lang="en-US" sz="2400" dirty="0" smtClean="0"/>
                  <a:t>unexplained part </a:t>
                </a:r>
                <a:r>
                  <a:rPr lang="en-US" sz="2400" dirty="0"/>
                  <a:t>of total variation and is regarded as random</a:t>
                </a:r>
                <a:r>
                  <a:rPr lang="en-US" sz="2400" dirty="0" smtClean="0"/>
                  <a:t>.</a:t>
                </a:r>
                <a:endParaRPr lang="en-US" sz="2400" dirty="0" smtClean="0">
                  <a:solidFill>
                    <a:srgbClr val="000000"/>
                  </a:solidFill>
                  <a:ea typeface="MS Mincho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412" y="1140181"/>
                <a:ext cx="8353176" cy="5384444"/>
              </a:xfrm>
              <a:blipFill rotWithShape="0">
                <a:blip r:embed="rId2"/>
                <a:stretch>
                  <a:fillRect l="-657" t="-1133" r="-138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378510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ANOVA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lvl="0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</a:pPr>
                <a:r>
                  <a:rPr lang="en-US" sz="2800" dirty="0">
                    <a:solidFill>
                      <a:srgbClr val="000000"/>
                    </a:solidFill>
                    <a:ea typeface="MS Mincho"/>
                    <a:cs typeface="Times New Roman" panose="02020603050405020304" pitchFamily="18" charset="0"/>
                  </a:rPr>
                  <a:t>Let us denote the overall population mean of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Y</a:t>
                </a:r>
                <a:r>
                  <a:rPr lang="en-US" sz="2800" dirty="0">
                    <a:solidFill>
                      <a:srgbClr val="000000"/>
                    </a:solidFill>
                    <a:ea typeface="MS Mincho"/>
                    <a:cs typeface="Times New Roman" panose="02020603050405020304" pitchFamily="18" charset="0"/>
                  </a:rPr>
                  <a:t> as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μ</a:t>
                </a:r>
                <a:r>
                  <a:rPr lang="en-US" sz="2800" dirty="0">
                    <a:solidFill>
                      <a:srgbClr val="000000"/>
                    </a:solidFill>
                    <a:ea typeface="MS Mincho"/>
                    <a:cs typeface="Times New Roman" panose="02020603050405020304" pitchFamily="18" charset="0"/>
                  </a:rPr>
                  <a:t> and group-specific population means as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μ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1</a:t>
                </a:r>
                <a:r>
                  <a:rPr lang="en-US" sz="2800" dirty="0">
                    <a:solidFill>
                      <a:srgbClr val="000000"/>
                    </a:solidFill>
                    <a:ea typeface="MS Mincho"/>
                    <a:cs typeface="Times New Roman" panose="02020603050405020304" pitchFamily="18" charset="0"/>
                  </a:rPr>
                  <a:t> ,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. . . </a:t>
                </a:r>
                <a:r>
                  <a:rPr lang="en-US" sz="2800" dirty="0">
                    <a:solidFill>
                      <a:srgbClr val="000000"/>
                    </a:solidFill>
                    <a:ea typeface="MS Mincho"/>
                    <a:cs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μ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4</a:t>
                </a:r>
                <a:r>
                  <a:rPr lang="en-US" sz="2800" dirty="0">
                    <a:solidFill>
                      <a:srgbClr val="000000"/>
                    </a:solidFill>
                    <a:ea typeface="MS Mincho"/>
                    <a:cs typeface="Times New Roman" panose="02020603050405020304" pitchFamily="18" charset="0"/>
                  </a:rPr>
                  <a:t> . </a:t>
                </a:r>
              </a:p>
              <a:p>
                <a:pPr lvl="0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</a:pPr>
                <a:r>
                  <a:rPr lang="en-US" sz="2800" dirty="0">
                    <a:solidFill>
                      <a:srgbClr val="000000"/>
                    </a:solidFill>
                    <a:ea typeface="MS Mincho"/>
                    <a:cs typeface="Times New Roman" panose="02020603050405020304" pitchFamily="18" charset="0"/>
                  </a:rPr>
                  <a:t>Then we can express the null hypothesis of no difference in means between the groups as</a:t>
                </a:r>
                <a:endParaRPr lang="en-US" sz="2800" dirty="0">
                  <a:ea typeface="MS Mincho"/>
                  <a:cs typeface="Times New Roman" panose="02020603050405020304" pitchFamily="18" charset="0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</a:pPr>
                <a:r>
                  <a:rPr lang="en-US" sz="2800" dirty="0">
                    <a:solidFill>
                      <a:srgbClr val="000000"/>
                    </a:solidFill>
                    <a:ea typeface="MS Mincho"/>
                    <a:cs typeface="Times New Roman" panose="02020603050405020304" pitchFamily="18" charset="0"/>
                  </a:rPr>
                  <a:t>									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H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0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: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 μ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1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 =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 μ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 =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 μ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3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 =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 μ</a:t>
                </a:r>
                <a:r>
                  <a:rPr lang="en-US" sz="2800" baseline="-25000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4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 =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μ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</a:pPr>
                <a:endParaRPr lang="en-US" sz="2800" dirty="0" smtClean="0">
                  <a:solidFill>
                    <a:srgbClr val="000000"/>
                  </a:solidFill>
                  <a:ea typeface="MS Mincho"/>
                  <a:cs typeface="Times New Roman" panose="020206030504050203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</a:pPr>
                <a:r>
                  <a:rPr lang="en-US" sz="2800" dirty="0" smtClean="0">
                    <a:solidFill>
                      <a:srgbClr val="000000"/>
                    </a:solidFill>
                    <a:ea typeface="MS Mincho"/>
                    <a:cs typeface="Times New Roman" panose="02020603050405020304" pitchFamily="18" charset="0"/>
                  </a:rPr>
                  <a:t>The </a:t>
                </a:r>
                <a:r>
                  <a:rPr lang="en-US" sz="2800" dirty="0">
                    <a:solidFill>
                      <a:srgbClr val="000000"/>
                    </a:solidFill>
                    <a:ea typeface="MS Mincho"/>
                    <a:cs typeface="Times New Roman" panose="02020603050405020304" pitchFamily="18" charset="0"/>
                  </a:rPr>
                  <a:t>alternative hypothesis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H</a:t>
                </a:r>
                <a:r>
                  <a:rPr lang="en-US" sz="2800" i="1" baseline="-25000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A</a:t>
                </a:r>
                <a:r>
                  <a:rPr lang="en-US" sz="2800" dirty="0">
                    <a:solidFill>
                      <a:srgbClr val="000000"/>
                    </a:solidFill>
                    <a:ea typeface="MS Mincho"/>
                    <a:cs typeface="Times New Roman" panose="02020603050405020304" pitchFamily="18" charset="0"/>
                  </a:rPr>
                  <a:t> is that at least one of the group means </a:t>
                </a:r>
                <a:r>
                  <a:rPr lang="en-US" sz="2800" i="1" dirty="0" err="1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μ</a:t>
                </a:r>
                <a:r>
                  <a:rPr lang="en-US" sz="2800" baseline="-25000" dirty="0" err="1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i</a:t>
                </a:r>
                <a:r>
                  <a:rPr lang="en-US" sz="2800" dirty="0">
                    <a:solidFill>
                      <a:srgbClr val="000000"/>
                    </a:solidFill>
                    <a:ea typeface="MS Mincho"/>
                    <a:cs typeface="Times New Roman" panose="02020603050405020304" pitchFamily="18" charset="0"/>
                  </a:rPr>
                  <a:t> is different from the mean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  <a:ea typeface="MS Mincho"/>
                    <a:cs typeface="Times New Roman" panose="02020603050405020304" pitchFamily="18" charset="0"/>
                  </a:rPr>
                  <a:t>μ</a:t>
                </a:r>
                <a:r>
                  <a:rPr lang="en-US" sz="2800" dirty="0">
                    <a:solidFill>
                      <a:srgbClr val="000000"/>
                    </a:solidFill>
                    <a:ea typeface="MS Mincho"/>
                    <a:cs typeface="Times New Roman" panose="02020603050405020304" pitchFamily="18" charset="0"/>
                  </a:rPr>
                  <a:t>.</a:t>
                </a:r>
                <a:endParaRPr lang="en-US" sz="2800" dirty="0"/>
              </a:p>
              <a:p>
                <a:pPr lvl="0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</a:pPr>
                <a:r>
                  <a:rPr lang="en-US" sz="2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The 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test statistic for examining the null hypothesis is called </a:t>
                </a:r>
                <a:r>
                  <a:rPr lang="en-US" sz="28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F-statistic</a:t>
                </a:r>
                <a:r>
                  <a:rPr lang="en-US" sz="28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(more specifically,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ANOVA F -statistic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) and is defined as       </a:t>
                </a:r>
                <a:endParaRPr 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endParaRPr>
              </a:p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MS Mincho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en-US" sz="28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MS Mincho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MS Mincho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MS Mincho"/>
                                  <a:cs typeface="Times New Roman" panose="020206030504050203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MS Mincho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  <m:t>/(</m:t>
                          </m:r>
                          <m:r>
                            <a:rPr lang="en-US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  <m:t>−1)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MS Mincho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MS Mincho"/>
                                  <a:cs typeface="Times New Roman" panose="020206030504050203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MS Mincho"/>
                                  <a:cs typeface="Times New Roman" panose="02020603050405020304" pitchFamily="18" charset="0"/>
                                </a:rPr>
                                <m:t>𝑊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  <m:t>/(</m:t>
                          </m:r>
                          <m:r>
                            <a:rPr lang="en-US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sz="28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dirty="0">
                  <a:effectLst/>
                  <a:latin typeface="Cambria" panose="02040503050406030204" pitchFamily="18" charset="0"/>
                  <a:ea typeface="MS Mincho"/>
                  <a:cs typeface="Times New Roman" panose="02020603050405020304" pitchFamily="18" charset="0"/>
                </a:endParaRPr>
              </a:p>
              <a:p>
                <a:pPr marL="347663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where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n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 is the total sample size, and </a:t>
                </a:r>
                <a:r>
                  <a:rPr lang="en-US" sz="2800" i="1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k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 is the number of groups. </a:t>
                </a:r>
                <a:endParaRPr 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endParaRP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The numerator is called the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mean square for groups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, and the denominator is called the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mean square error 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(MSE</a:t>
                </a:r>
                <a:r>
                  <a:rPr lang="en-US" sz="2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).</a:t>
                </a:r>
                <a:endPara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78" t="-2819" r="-1399" b="-232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1738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For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the one-way ANOVA, the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F-statistic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has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       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df</a:t>
            </a:r>
            <a:r>
              <a:rPr lang="en-US" sz="2800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1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= k − 1, df</a:t>
            </a:r>
            <a:r>
              <a:rPr lang="en-US" sz="2800" i="1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2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= n − k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distribution under the null hypothesis (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i.e., assuming that the null hypothesis is true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).</a:t>
            </a:r>
            <a:endParaRPr lang="en-US" sz="2800" dirty="0"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F-distribution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which is a continuous probability distribution, is very important for hypothesis testing. 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It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is specified by two parameters,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df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and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df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and is denoted as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F(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df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df</a:t>
            </a:r>
            <a:r>
              <a:rPr lang="en-US" sz="2800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)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 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We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refer to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df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and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df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as the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numerator degrees of freedom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denominator degrees of freedom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respectively. 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Both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parameters must be positive. 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976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The following figure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shows the pdf of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F-distribution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for different values of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df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and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df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49182"/>
            <a:ext cx="4680520" cy="37547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512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7"/>
            <a:ext cx="8353176" cy="5399087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As an example, we analyze the Cushings data set, which is available from the MASS package. </a:t>
            </a:r>
            <a:endParaRPr lang="tr-TR" dirty="0" smtClean="0"/>
          </a:p>
          <a:p>
            <a:pPr lvl="1"/>
            <a:r>
              <a:rPr lang="en-US" dirty="0"/>
              <a:t>Cushing’s syndrome is a hormone disorder associated with </a:t>
            </a:r>
            <a:r>
              <a:rPr lang="en-US" dirty="0" smtClean="0"/>
              <a:t>high</a:t>
            </a:r>
            <a:r>
              <a:rPr lang="tr-TR" dirty="0" smtClean="0"/>
              <a:t> </a:t>
            </a:r>
            <a:r>
              <a:rPr lang="en-US" dirty="0" smtClean="0"/>
              <a:t>level </a:t>
            </a:r>
            <a:r>
              <a:rPr lang="en-US" dirty="0"/>
              <a:t>of cortisol secreted by the adrenal </a:t>
            </a:r>
            <a:r>
              <a:rPr lang="en-US" dirty="0" smtClean="0"/>
              <a:t>gland</a:t>
            </a:r>
            <a:r>
              <a:rPr lang="tr-TR" dirty="0" smtClean="0"/>
              <a:t>.</a:t>
            </a:r>
          </a:p>
          <a:p>
            <a:pPr lvl="0"/>
            <a:r>
              <a:rPr lang="en-US" dirty="0" smtClean="0"/>
              <a:t>The </a:t>
            </a:r>
            <a:r>
              <a:rPr lang="en-US" i="1" dirty="0">
                <a:solidFill>
                  <a:srgbClr val="CC0099"/>
                </a:solidFill>
              </a:rPr>
              <a:t>Type</a:t>
            </a:r>
            <a:r>
              <a:rPr lang="en-US" dirty="0"/>
              <a:t> variable in the data set shows the underlying type of syndrome, which can be one of four categories: </a:t>
            </a:r>
            <a:endParaRPr lang="tr-TR" dirty="0" smtClean="0"/>
          </a:p>
          <a:p>
            <a:pPr lvl="1"/>
            <a:r>
              <a:rPr lang="en-US" dirty="0" smtClean="0"/>
              <a:t>adenoma </a:t>
            </a:r>
            <a:r>
              <a:rPr lang="en-US" dirty="0"/>
              <a:t>(a), </a:t>
            </a:r>
            <a:endParaRPr lang="tr-TR" dirty="0" smtClean="0"/>
          </a:p>
          <a:p>
            <a:pPr lvl="1"/>
            <a:r>
              <a:rPr lang="en-US" dirty="0" smtClean="0"/>
              <a:t>bilateral </a:t>
            </a:r>
            <a:r>
              <a:rPr lang="en-US" dirty="0"/>
              <a:t>hyperplasia (b), </a:t>
            </a:r>
            <a:endParaRPr lang="tr-TR" dirty="0" smtClean="0"/>
          </a:p>
          <a:p>
            <a:pPr lvl="1"/>
            <a:r>
              <a:rPr lang="en-US" dirty="0" smtClean="0"/>
              <a:t>carcinoma </a:t>
            </a:r>
            <a:r>
              <a:rPr lang="en-US" dirty="0"/>
              <a:t>(c), </a:t>
            </a:r>
            <a:endParaRPr lang="tr-TR" dirty="0" smtClean="0"/>
          </a:p>
          <a:p>
            <a:pPr lvl="1"/>
            <a:r>
              <a:rPr lang="en-US" dirty="0" smtClean="0"/>
              <a:t>unknown </a:t>
            </a:r>
            <a:r>
              <a:rPr lang="en-US" dirty="0"/>
              <a:t>(u</a:t>
            </a:r>
            <a:r>
              <a:rPr lang="en-US" dirty="0" smtClean="0"/>
              <a:t>).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821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353176" cy="532779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Objective </a:t>
            </a:r>
            <a:r>
              <a:rPr lang="en-US" dirty="0"/>
              <a:t>is to find whether the four groups are different with respect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urinary </a:t>
            </a:r>
            <a:r>
              <a:rPr lang="en-US" dirty="0"/>
              <a:t>excretion rate of </a:t>
            </a:r>
            <a:r>
              <a:rPr lang="en-US" dirty="0" err="1"/>
              <a:t>Tetrahydrocortisone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We </a:t>
            </a:r>
            <a:r>
              <a:rPr lang="en-US" dirty="0"/>
              <a:t>denote by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i="1" dirty="0"/>
              <a:t> </a:t>
            </a:r>
            <a:r>
              <a:rPr lang="en-US" dirty="0"/>
              <a:t>the urinary </a:t>
            </a:r>
            <a:r>
              <a:rPr lang="en-US" dirty="0" smtClean="0"/>
              <a:t>excretion</a:t>
            </a:r>
            <a:r>
              <a:rPr lang="tr-TR" dirty="0" smtClean="0"/>
              <a:t> </a:t>
            </a:r>
            <a:r>
              <a:rPr lang="en-US" dirty="0" smtClean="0"/>
              <a:t>rate </a:t>
            </a:r>
            <a:r>
              <a:rPr lang="en-US" dirty="0"/>
              <a:t>of </a:t>
            </a:r>
            <a:r>
              <a:rPr lang="en-US" dirty="0" err="1"/>
              <a:t>Tetrahydrocortisone</a:t>
            </a:r>
            <a:r>
              <a:rPr lang="en-US" dirty="0"/>
              <a:t> and by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i="1" dirty="0"/>
              <a:t> </a:t>
            </a:r>
            <a:r>
              <a:rPr lang="en-US" dirty="0"/>
              <a:t>the </a:t>
            </a:r>
            <a:r>
              <a:rPr lang="en-US" i="1" dirty="0">
                <a:solidFill>
                  <a:srgbClr val="CC0099"/>
                </a:solidFill>
              </a:rPr>
              <a:t>Type</a:t>
            </a:r>
            <a:r>
              <a:rPr lang="en-US" dirty="0"/>
              <a:t> variable, </a:t>
            </a:r>
            <a:endParaRPr lang="tr-TR" dirty="0" smtClean="0"/>
          </a:p>
          <a:p>
            <a:pPr lvl="1"/>
            <a:r>
              <a:rPr lang="en-US" dirty="0" smtClean="0"/>
              <a:t>where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 1 </a:t>
            </a:r>
            <a:r>
              <a:rPr lang="en-US" dirty="0"/>
              <a:t>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Type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 2 </a:t>
            </a:r>
            <a:r>
              <a:rPr lang="en-US" dirty="0"/>
              <a:t>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Type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dirty="0"/>
              <a:t>,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 3 </a:t>
            </a:r>
            <a:r>
              <a:rPr lang="en-US" dirty="0"/>
              <a:t>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Type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dirty="0"/>
              <a:t>, and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 4 </a:t>
            </a:r>
            <a:r>
              <a:rPr lang="en-US" dirty="0"/>
              <a:t>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Type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Then</a:t>
            </a:r>
            <a:r>
              <a:rPr lang="en-US" dirty="0"/>
              <a:t>, our </a:t>
            </a:r>
            <a:r>
              <a:rPr lang="en-US" dirty="0" smtClean="0"/>
              <a:t>objective</a:t>
            </a:r>
            <a:r>
              <a:rPr lang="tr-TR" dirty="0" smtClean="0"/>
              <a:t> </a:t>
            </a:r>
            <a:r>
              <a:rPr lang="en-US" dirty="0" smtClean="0"/>
              <a:t>could </a:t>
            </a:r>
            <a:r>
              <a:rPr lang="en-US" dirty="0"/>
              <a:t>be defined as investigating whether the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mean</a:t>
            </a:r>
            <a:r>
              <a:rPr lang="en-US" i="1" dirty="0"/>
              <a:t> </a:t>
            </a:r>
            <a:r>
              <a:rPr lang="en-US" dirty="0"/>
              <a:t>of the response variable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tr-TR" i="1" dirty="0" smtClean="0"/>
              <a:t> </a:t>
            </a:r>
            <a:r>
              <a:rPr lang="en-US" dirty="0" smtClean="0"/>
              <a:t>differs </a:t>
            </a:r>
            <a:r>
              <a:rPr lang="en-US" dirty="0"/>
              <a:t>for different values (levels) of the factor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F1856-2893-40ED-B402-30DE42003220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4484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11591</TotalTime>
  <Words>691</Words>
  <Application>Microsoft Office PowerPoint</Application>
  <PresentationFormat>Letter Paper (8.5x11 in)</PresentationFormat>
  <Paragraphs>93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Cambria</vt:lpstr>
      <vt:lpstr>Cambria Math</vt:lpstr>
      <vt:lpstr>Courier New</vt:lpstr>
      <vt:lpstr>MS Mincho</vt:lpstr>
      <vt:lpstr>Symbol</vt:lpstr>
      <vt:lpstr>Times New Roman</vt:lpstr>
      <vt:lpstr>Bahcesehir master slide</vt:lpstr>
      <vt:lpstr>Statistical Data Analysis</vt:lpstr>
      <vt:lpstr>PowerPoint Presentation</vt:lpstr>
      <vt:lpstr>ANOVA</vt:lpstr>
      <vt:lpstr>ANOVA</vt:lpstr>
      <vt:lpstr>ANOVA</vt:lpstr>
      <vt:lpstr>ANOVA</vt:lpstr>
      <vt:lpstr>ANOVA</vt:lpstr>
      <vt:lpstr>Example</vt:lpstr>
      <vt:lpstr>Example</vt:lpstr>
      <vt:lpstr>Example</vt:lpstr>
      <vt:lpstr>Example</vt:lpstr>
      <vt:lpstr>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Windows User</cp:lastModifiedBy>
  <cp:revision>674</cp:revision>
  <cp:lastPrinted>2017-10-30T12:28:19Z</cp:lastPrinted>
  <dcterms:created xsi:type="dcterms:W3CDTF">2004-11-05T11:30:37Z</dcterms:created>
  <dcterms:modified xsi:type="dcterms:W3CDTF">2020-12-07T13:30:33Z</dcterms:modified>
</cp:coreProperties>
</file>