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7" r:id="rId3"/>
    <p:sldId id="494" r:id="rId4"/>
    <p:sldId id="495" r:id="rId5"/>
    <p:sldId id="496" r:id="rId6"/>
    <p:sldId id="499" r:id="rId7"/>
    <p:sldId id="498" r:id="rId8"/>
    <p:sldId id="500" r:id="rId9"/>
    <p:sldId id="501" r:id="rId10"/>
    <p:sldId id="502" r:id="rId11"/>
    <p:sldId id="504" r:id="rId12"/>
    <p:sldId id="503" r:id="rId13"/>
    <p:sldId id="506" r:id="rId14"/>
    <p:sldId id="507" r:id="rId15"/>
    <p:sldId id="509" r:id="rId16"/>
    <p:sldId id="508" r:id="rId17"/>
    <p:sldId id="510" r:id="rId18"/>
  </p:sldIdLst>
  <p:sldSz cx="9144000" cy="6858000" type="letter"/>
  <p:notesSz cx="6954838" cy="93091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CCFF"/>
    <a:srgbClr val="FF3300"/>
    <a:srgbClr val="CC0099"/>
    <a:srgbClr val="FFCC00"/>
    <a:srgbClr val="FFFF99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97" d="100"/>
          <a:sy n="97" d="100"/>
        </p:scale>
        <p:origin x="66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B600A2-75B3-4E06-9E78-F8CA5E9C631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791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1188"/>
            <a:ext cx="556418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46E268-886A-4EA5-A5F0-2F503346A0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5777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B0C3C01F-13D2-441A-AB04-643023192DFB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 smtClean="0">
              <a:solidFill>
                <a:schemeClr val="tx1"/>
              </a:solidFill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4850"/>
            <a:ext cx="4638675" cy="3478213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19600"/>
            <a:ext cx="5105400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11781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FEE6-A0BB-4555-9020-DA56FA0DABB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175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8764-6F1F-4705-8019-5ED51B75CA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840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AA4E-6C2C-4C20-863B-F27B2E37B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306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1856-2893-40ED-B402-30DE4200322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819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FF74-9E56-4386-93AF-AD512A74760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44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822D-11C8-4868-B43A-EA2CB46F7FF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6690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EACFE-150A-4935-BA56-96C19EECB9C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0854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9B034-32FD-44A0-90D9-43020D7474F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509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CFB4D-6DB2-429E-8FD4-0AC9BAED348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370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75F7-7280-432B-98C5-A5367D31F3E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7000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870F-56F7-4F69-9B0C-BF425304CF4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3531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9C55BC-A9B0-4724-891C-DDAA64FA72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Statistical Data Analysis</a:t>
            </a:r>
            <a:endParaRPr lang="en-US" altLang="tr-TR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 smtClean="0"/>
          </a:p>
          <a:p>
            <a:pPr algn="ctr" eaLnBrk="1" hangingPunct="1">
              <a:buFontTx/>
              <a:buNone/>
            </a:pPr>
            <a:r>
              <a:rPr lang="tr-TR" altLang="tr-TR" dirty="0" smtClean="0"/>
              <a:t>Prof. </a:t>
            </a:r>
            <a:r>
              <a:rPr lang="en-US" altLang="tr-TR" dirty="0" smtClean="0"/>
              <a:t>Dr. </a:t>
            </a:r>
            <a:r>
              <a:rPr lang="tr-TR" altLang="tr-TR" dirty="0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dirty="0" smtClean="0"/>
          </a:p>
          <a:p>
            <a:pPr algn="ctr">
              <a:buFontTx/>
              <a:buNone/>
            </a:pP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GB" altLang="tr-TR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yildiz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8971CE-6AC5-4565-A734-48DCE5EA97E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Two-Sample t-test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7"/>
                <a:ext cx="8353176" cy="5399087"/>
              </a:xfrm>
            </p:spPr>
            <p:txBody>
              <a:bodyPr>
                <a:normAutofit fontScale="85000" lnSpcReduction="10000"/>
              </a:bodyPr>
              <a:lstStyle/>
              <a:p>
                <a:pPr lvl="0"/>
                <a:r>
                  <a:rPr lang="en-US" sz="2800" dirty="0" smtClean="0"/>
                  <a:t>In practice,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SD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dirty="0"/>
                  <a:t> is not known since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σ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dirty="0"/>
                  <a:t> and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σ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/>
                  <a:t> are unknown.</a:t>
                </a:r>
              </a:p>
              <a:p>
                <a:r>
                  <a:rPr lang="en-US" sz="2800" dirty="0"/>
                  <a:t>As before, we can use the sample variances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tr-TR" sz="2800" dirty="0" smtClean="0"/>
                  <a:t> </a:t>
                </a:r>
                <a:r>
                  <a:rPr lang="en-US" sz="2800" dirty="0" smtClean="0"/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to estimate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l-GR" sz="28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σ</m:t>
                        </m:r>
                      </m:e>
                      <m:sub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l-GR" sz="28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σ</m:t>
                        </m:r>
                      </m:e>
                      <m:sub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 smtClean="0"/>
                  <a:t>, </a:t>
                </a:r>
                <a:r>
                  <a:rPr lang="en-US" sz="2800" dirty="0"/>
                  <a:t>and take this additional source of uncertainty </a:t>
                </a:r>
                <a:r>
                  <a:rPr lang="en-US" sz="2800" dirty="0" smtClean="0"/>
                  <a:t>into</a:t>
                </a:r>
                <a:r>
                  <a:rPr lang="tr-TR" sz="2800" dirty="0" smtClean="0"/>
                  <a:t> </a:t>
                </a:r>
                <a:r>
                  <a:rPr lang="en-US" sz="2800" dirty="0" smtClean="0"/>
                  <a:t>account </a:t>
                </a:r>
                <a:r>
                  <a:rPr lang="en-US" sz="2800" dirty="0"/>
                  <a:t>by using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t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-distributions </a:t>
                </a:r>
                <a:r>
                  <a:rPr lang="en-US" sz="2800" dirty="0"/>
                  <a:t>instead of the standard normal distribution</a:t>
                </a:r>
                <a:r>
                  <a:rPr lang="en-US" sz="2800" dirty="0" smtClean="0"/>
                  <a:t>.</a:t>
                </a:r>
                <a:endParaRPr lang="tr-TR" sz="2800" dirty="0" smtClean="0"/>
              </a:p>
              <a:p>
                <a:r>
                  <a:rPr lang="en-US" sz="2800" dirty="0"/>
                  <a:t>We </a:t>
                </a:r>
                <a:r>
                  <a:rPr lang="en-US" sz="2800" dirty="0" smtClean="0"/>
                  <a:t>use</a:t>
                </a:r>
                <a:r>
                  <a:rPr lang="tr-TR" sz="2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tr-TR" sz="2800" dirty="0"/>
                  <a:t> </a:t>
                </a:r>
                <a:r>
                  <a:rPr lang="tr-TR" sz="2800" dirty="0" smtClean="0"/>
                  <a:t>(</a:t>
                </a:r>
                <a:r>
                  <a:rPr lang="en-US" sz="2800" dirty="0" smtClean="0"/>
                  <a:t>point </a:t>
                </a:r>
                <a:r>
                  <a:rPr lang="en-US" sz="2800" dirty="0"/>
                  <a:t>estimates for population variances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l-GR" sz="28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σ</m:t>
                        </m:r>
                      </m:e>
                      <m:sub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l-GR" sz="28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σ</m:t>
                        </m:r>
                      </m:e>
                      <m:sub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tr-TR" sz="2800" dirty="0" smtClean="0"/>
                  <a:t>)</a:t>
                </a:r>
                <a:r>
                  <a:rPr lang="en-US" sz="2800" dirty="0" smtClean="0"/>
                  <a:t> to </a:t>
                </a:r>
                <a:r>
                  <a:rPr lang="en-US" sz="2800" dirty="0"/>
                  <a:t>estimate the standard </a:t>
                </a:r>
                <a:r>
                  <a:rPr lang="en-US" sz="2800" dirty="0" smtClean="0"/>
                  <a:t>deviation,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tr-T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8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8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tr-TR" sz="2800" dirty="0" smtClean="0"/>
              </a:p>
              <a:p>
                <a:pPr marL="349250" indent="0">
                  <a:buNone/>
                </a:pPr>
                <a:r>
                  <a:rPr lang="en-US" sz="2800" dirty="0"/>
                  <a:t>where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SE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baseline="-25000" dirty="0"/>
                  <a:t> </a:t>
                </a:r>
                <a:r>
                  <a:rPr lang="en-US" sz="2800" dirty="0"/>
                  <a:t>is the standard error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smtClean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smtClean="0"/>
                  <a:t>.</a:t>
                </a:r>
                <a:endParaRPr lang="en-US" sz="2800" dirty="0"/>
              </a:p>
              <a:p>
                <a:pPr lvl="0"/>
                <a:r>
                  <a:rPr lang="en-US" sz="2800" dirty="0"/>
                  <a:t>Then, instead of the standard normal distribution, we need to use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t-distributions </a:t>
                </a:r>
                <a:r>
                  <a:rPr lang="en-US" sz="2800" dirty="0"/>
                  <a:t>to find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p-values</a:t>
                </a:r>
                <a:r>
                  <a:rPr lang="en-US" sz="2800" dirty="0"/>
                  <a:t>.</a:t>
                </a:r>
              </a:p>
              <a:p>
                <a:pPr lvl="0"/>
                <a:r>
                  <a:rPr lang="en-US" sz="2800" dirty="0"/>
                  <a:t>For this, we can use R or R-Commander</a:t>
                </a:r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7"/>
                <a:ext cx="8353176" cy="5399087"/>
              </a:xfrm>
              <a:blipFill rotWithShape="0">
                <a:blip r:embed="rId2"/>
                <a:stretch>
                  <a:fillRect l="-1022" t="-1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1336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Two-Sample t-test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5538"/>
                <a:ext cx="8280920" cy="539908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Using the specific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tr-TR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tr-TR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2400" dirty="0"/>
                  <a:t>, which is denoted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tr-TR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tr-TR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2400" dirty="0"/>
                  <a:t>, as our point estimate </a:t>
                </a:r>
                <a:r>
                  <a:rPr lang="en-US" sz="2400" dirty="0" smtClean="0"/>
                  <a:t>for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difference between the two population means,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−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400" dirty="0"/>
                  <a:t>, along with </a:t>
                </a:r>
                <a:r>
                  <a:rPr lang="en-US" sz="2400" dirty="0" smtClean="0"/>
                  <a:t>the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standard </a:t>
                </a:r>
                <a:r>
                  <a:rPr lang="en-US" sz="2400" dirty="0"/>
                  <a:t>error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SE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tr-TR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tr-TR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2400" dirty="0"/>
                  <a:t>, we find confidence intervals for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sz="2400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as follows: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tr-TR" sz="240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4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𝑐𝑟𝑖𝑡</m:t>
                              </m:r>
                            </m:sub>
                          </m:sSub>
                          <m: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𝑆𝐸</m:t>
                              </m:r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𝑐𝑟𝑖𝑡</m:t>
                              </m:r>
                            </m:sub>
                          </m:sSub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𝑆𝐸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sz="2400" dirty="0" smtClean="0"/>
              </a:p>
              <a:p>
                <a:pPr marL="341313" indent="0">
                  <a:buNone/>
                </a:pPr>
                <a:r>
                  <a:rPr lang="en-US" sz="2400" dirty="0"/>
                  <a:t>where </a:t>
                </a:r>
                <a:r>
                  <a:rPr lang="en-US" sz="2400" i="1" dirty="0" err="1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crit</a:t>
                </a:r>
                <a:r>
                  <a:rPr lang="en-US" sz="2400" dirty="0"/>
                  <a:t> is the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-critical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value from a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-distribution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for the </a:t>
                </a:r>
                <a:r>
                  <a:rPr lang="en-US" sz="2400" dirty="0" smtClean="0"/>
                  <a:t>desired confidence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level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c</a:t>
                </a:r>
                <a:r>
                  <a:rPr lang="en-US" sz="2400" dirty="0" smtClean="0"/>
                  <a:t>.</a:t>
                </a:r>
                <a:endParaRPr lang="tr-TR" sz="2400" dirty="0" smtClean="0"/>
              </a:p>
              <a:p>
                <a:r>
                  <a:rPr lang="en-US" sz="2400" dirty="0"/>
                  <a:t>When comparing the population means for </a:t>
                </a:r>
                <a:r>
                  <a:rPr lang="en-US" sz="2400" dirty="0" smtClean="0"/>
                  <a:t>two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groups</a:t>
                </a:r>
                <a:r>
                  <a:rPr lang="en-US" sz="2400" dirty="0"/>
                  <a:t>, the formula for finding the degrees of freedom is as follows</a:t>
                </a:r>
                <a:r>
                  <a:rPr lang="en-US" sz="2400" dirty="0" smtClean="0"/>
                  <a:t>:</a:t>
                </a:r>
                <a:endParaRPr lang="tr-TR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𝑑𝑓</m:t>
                      </m:r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40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sz="240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4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tr-TR" sz="2400" b="0" i="1" smtClean="0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tr-TR" sz="24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tr-TR" sz="24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sSup>
                            <m:sSup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tr-TR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5538"/>
                <a:ext cx="8280920" cy="5399087"/>
              </a:xfrm>
              <a:blipFill rotWithShape="0">
                <a:blip r:embed="rId2"/>
                <a:stretch>
                  <a:fillRect l="-1031" t="-904" r="-8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729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Two-Sample t-test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8"/>
                <a:ext cx="8353176" cy="532779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For testing a hypothesis regarding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−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dirty="0"/>
                  <a:t> when the population </a:t>
                </a:r>
                <a:r>
                  <a:rPr lang="en-US" dirty="0" smtClean="0"/>
                  <a:t>variances</a:t>
                </a:r>
                <a:r>
                  <a:rPr lang="tr-TR" dirty="0" smtClean="0"/>
                  <a:t> </a:t>
                </a:r>
                <a:r>
                  <a:rPr lang="en-US" dirty="0" smtClean="0"/>
                  <a:t>are </a:t>
                </a:r>
                <a:r>
                  <a:rPr lang="en-US" dirty="0"/>
                  <a:t>unknown,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we </a:t>
                </a:r>
                <a:r>
                  <a:rPr lang="en-US" dirty="0"/>
                  <a:t>follow similar steps as above, </a:t>
                </a:r>
                <a:endParaRPr lang="tr-TR" dirty="0" smtClean="0"/>
              </a:p>
              <a:p>
                <a:pPr lvl="2"/>
                <a:r>
                  <a:rPr lang="en-US" dirty="0" smtClean="0"/>
                  <a:t>but </a:t>
                </a:r>
                <a:r>
                  <a:rPr lang="en-US" dirty="0"/>
                  <a:t>we use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SE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dirty="0"/>
                  <a:t> instead of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SD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dirty="0"/>
                  <a:t> </a:t>
                </a:r>
                <a:r>
                  <a:rPr lang="en-US" dirty="0" smtClean="0"/>
                  <a:t>and</a:t>
                </a:r>
                <a:r>
                  <a:rPr lang="tr-TR" dirty="0" smtClean="0"/>
                  <a:t> </a:t>
                </a:r>
                <a:r>
                  <a:rPr lang="en-US" dirty="0" smtClean="0"/>
                  <a:t>use </a:t>
                </a:r>
                <a:r>
                  <a:rPr lang="en-US" dirty="0"/>
                  <a:t>the following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t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-statistic </a:t>
                </a:r>
                <a:r>
                  <a:rPr lang="en-US" dirty="0"/>
                  <a:t>instead of the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-statistic</a:t>
                </a:r>
                <a:r>
                  <a:rPr lang="en-US" dirty="0"/>
                  <a:t> to account for the </a:t>
                </a:r>
                <a:r>
                  <a:rPr lang="en-US" dirty="0" smtClean="0"/>
                  <a:t>additional</a:t>
                </a:r>
                <a:r>
                  <a:rPr lang="tr-TR" dirty="0" smtClean="0"/>
                  <a:t> </a:t>
                </a:r>
                <a:r>
                  <a:rPr lang="en-US" dirty="0" smtClean="0"/>
                  <a:t>source </a:t>
                </a:r>
                <a:r>
                  <a:rPr lang="en-US" dirty="0"/>
                  <a:t>of uncertainty involved in estimating the population variances</a:t>
                </a:r>
                <a:r>
                  <a:rPr lang="en-US" dirty="0" smtClean="0"/>
                  <a:t>: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tr-TR" sz="2400" i="1" baseline="-250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tr-TR" sz="2400" b="0" i="1" smtClean="0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tr-TR" sz="2400" b="0" i="1" smtClean="0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tr-TR" sz="2400" dirty="0" smtClean="0"/>
              </a:p>
              <a:p>
                <a:pPr marL="1166813" indent="0">
                  <a:buNone/>
                </a:pPr>
                <a:r>
                  <a:rPr lang="en-US" sz="2400" dirty="0" smtClean="0">
                    <a:solidFill>
                      <a:schemeClr val="accent2"/>
                    </a:solidFill>
                  </a:rPr>
                  <a:t>where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400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−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400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400" dirty="0">
                    <a:solidFill>
                      <a:schemeClr val="accent2"/>
                    </a:solidFill>
                  </a:rPr>
                  <a:t>a</a:t>
                </a:r>
                <a:r>
                  <a:rPr lang="en-US" sz="2400" dirty="0">
                    <a:solidFill>
                      <a:schemeClr val="accent2"/>
                    </a:solidFill>
                  </a:rPr>
                  <a:t>s before.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8"/>
                <a:ext cx="8353176" cy="5327798"/>
              </a:xfrm>
              <a:blipFill rotWithShape="0">
                <a:blip r:embed="rId2"/>
                <a:stretch>
                  <a:fillRect l="-1679" t="-16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4137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Two-Sample t-test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7"/>
                <a:ext cx="8353176" cy="5399087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2800" dirty="0" smtClean="0"/>
                  <a:t>Using the observed data, we obtain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−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2800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 smtClean="0"/>
                  <a:t>as </a:t>
                </a:r>
                <a:r>
                  <a:rPr lang="en-US" sz="2800" dirty="0"/>
                  <a:t>the observed value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tr-TR" sz="2800" i="1" baseline="-2500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800" dirty="0" smtClean="0"/>
                  <a:t>. </a:t>
                </a:r>
                <a:endParaRPr lang="tr-TR" sz="2800" dirty="0" smtClean="0"/>
              </a:p>
              <a:p>
                <a:pPr lvl="1"/>
                <a:r>
                  <a:rPr lang="en-US" sz="2400" dirty="0" smtClean="0"/>
                  <a:t>We </a:t>
                </a:r>
                <a:r>
                  <a:rPr lang="en-US" sz="2400" dirty="0"/>
                  <a:t>also use the observed data to obtain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400" dirty="0"/>
                  <a:t> and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as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observed values of sample variances. </a:t>
                </a:r>
                <a:endParaRPr lang="tr-TR" sz="2400" dirty="0" smtClean="0"/>
              </a:p>
              <a:p>
                <a:pPr lvl="1"/>
                <a:r>
                  <a:rPr lang="en-US" sz="2400" dirty="0" smtClean="0"/>
                  <a:t>Then</a:t>
                </a:r>
                <a:r>
                  <a:rPr lang="en-US" sz="2400" dirty="0"/>
                  <a:t>, we calculate the observed value </a:t>
                </a:r>
                <a:r>
                  <a:rPr lang="en-US" sz="2400" dirty="0" smtClean="0"/>
                  <a:t>of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test statistic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i="1" dirty="0"/>
                  <a:t> </a:t>
                </a:r>
                <a:r>
                  <a:rPr lang="en-US" sz="2400" dirty="0"/>
                  <a:t>as follows</a:t>
                </a:r>
                <a:r>
                  <a:rPr lang="en-US" sz="2400" dirty="0" smtClean="0"/>
                  <a:t>:</a:t>
                </a:r>
                <a:endParaRPr lang="tr-TR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tr-TR" sz="2400" i="1" baseline="-250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tr-TR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  <m:r>
                        <a:rPr lang="tr-TR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tr-TR" sz="2400" i="1" baseline="-250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b>
                            <m:sSubPr>
                              <m:ctrlP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𝑆𝐸</m:t>
                              </m:r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400" dirty="0" smtClean="0"/>
              </a:p>
              <a:p>
                <a:pPr marL="720725" indent="0">
                  <a:buNone/>
                </a:pPr>
                <a:r>
                  <a:rPr lang="tr-TR" sz="2400" dirty="0">
                    <a:solidFill>
                      <a:srgbClr val="FF3300"/>
                    </a:solidFill>
                  </a:rPr>
                  <a:t>w</a:t>
                </a:r>
                <a:r>
                  <a:rPr lang="en-US" sz="2400" dirty="0">
                    <a:solidFill>
                      <a:srgbClr val="FF3300"/>
                    </a:solidFill>
                  </a:rPr>
                  <a:t>h</a:t>
                </a:r>
                <a:r>
                  <a:rPr lang="tr-TR" sz="2400" dirty="0" err="1">
                    <a:solidFill>
                      <a:srgbClr val="FF3300"/>
                    </a:solidFill>
                  </a:rPr>
                  <a:t>ich</a:t>
                </a:r>
                <a:r>
                  <a:rPr lang="tr-TR" sz="2400" dirty="0">
                    <a:solidFill>
                      <a:srgbClr val="FF3300"/>
                    </a:solidFill>
                  </a:rPr>
                  <a:t> is </a:t>
                </a:r>
                <a:r>
                  <a:rPr lang="tr-TR" sz="2400" dirty="0" err="1">
                    <a:solidFill>
                      <a:srgbClr val="FF3300"/>
                    </a:solidFill>
                  </a:rPr>
                  <a:t>called</a:t>
                </a:r>
                <a:r>
                  <a:rPr lang="tr-TR" sz="2400" dirty="0">
                    <a:solidFill>
                      <a:srgbClr val="FF3300"/>
                    </a:solidFill>
                  </a:rPr>
                  <a:t> </a:t>
                </a:r>
                <a:r>
                  <a:rPr lang="en-US" sz="2400" dirty="0">
                    <a:solidFill>
                      <a:srgbClr val="FF3300"/>
                    </a:solidFill>
                  </a:rPr>
                  <a:t>the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t -score</a:t>
                </a:r>
                <a:r>
                  <a:rPr lang="en-US" sz="2400" dirty="0">
                    <a:solidFill>
                      <a:srgbClr val="FF3300"/>
                    </a:solidFill>
                  </a:rPr>
                  <a:t>.</a:t>
                </a:r>
                <a:endParaRPr lang="tr-TR" sz="2400" dirty="0">
                  <a:solidFill>
                    <a:srgbClr val="FF3300"/>
                  </a:solidFill>
                </a:endParaRPr>
              </a:p>
              <a:p>
                <a:r>
                  <a:rPr lang="en-US" sz="2800" dirty="0"/>
                  <a:t>Depending on the alternative hypothesis, we calculate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as</a:t>
                </a:r>
                <a:endParaRPr lang="tr-TR" sz="2800" dirty="0" smtClean="0"/>
              </a:p>
              <a:p>
                <a:pPr lvl="1"/>
                <a:r>
                  <a:rPr lang="en-US" sz="2400" dirty="0"/>
                  <a:t>if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A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: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tr-TR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&gt;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l-GR" sz="2400" i="1" dirty="0"/>
                  <a:t>,</a:t>
                </a:r>
                <a:r>
                  <a:rPr lang="tr-TR" sz="2400" i="1" dirty="0"/>
                  <a:t>	</a:t>
                </a:r>
                <a:r>
                  <a:rPr lang="el-GR" sz="2400" i="1" dirty="0"/>
                  <a:t>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≥ 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sz="2400" i="1" dirty="0" smtClean="0"/>
                  <a:t>,</a:t>
                </a:r>
                <a:endParaRPr lang="en-US" sz="2400" i="1" dirty="0"/>
              </a:p>
              <a:p>
                <a:pPr lvl="1"/>
                <a:r>
                  <a:rPr lang="en-US" sz="2400" dirty="0"/>
                  <a:t>if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A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: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tr-TR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&lt;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l-GR" sz="2400" i="1" dirty="0"/>
                  <a:t>,</a:t>
                </a:r>
                <a:r>
                  <a:rPr lang="tr-TR" sz="2400" i="1" dirty="0"/>
                  <a:t>	</a:t>
                </a:r>
                <a:r>
                  <a:rPr lang="el-GR" sz="2400" i="1" dirty="0"/>
                  <a:t>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≤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sz="2400" i="1" dirty="0" smtClean="0"/>
                  <a:t>,</a:t>
                </a:r>
                <a:endParaRPr lang="en-US" sz="2400" i="1" dirty="0"/>
              </a:p>
              <a:p>
                <a:pPr lvl="1"/>
                <a:r>
                  <a:rPr lang="en-US" sz="2400" dirty="0"/>
                  <a:t>if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A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: </a:t>
                </a:r>
                <a:r>
                  <a:rPr lang="el-G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tr-TR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dirty="0">
                    <a:solidFill>
                      <a:schemeClr val="accent1">
                        <a:lumMod val="75000"/>
                      </a:schemeClr>
                    </a:solidFill>
                  </a:rPr>
                  <a:t>≠ 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l-GR" sz="2400" i="1" dirty="0"/>
                  <a:t>,</a:t>
                </a:r>
                <a:r>
                  <a:rPr lang="tr-TR" sz="2400" i="1" dirty="0"/>
                  <a:t>	</a:t>
                </a:r>
                <a:r>
                  <a:rPr lang="el-GR" sz="2400" i="1" dirty="0"/>
                  <a:t>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= 2×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≥ 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|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|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sz="2400" i="1" dirty="0"/>
                  <a:t>,</a:t>
                </a:r>
              </a:p>
              <a:p>
                <a:pPr marL="341313" indent="0">
                  <a:buNone/>
                </a:pPr>
                <a:r>
                  <a:rPr lang="en-US" sz="2400" dirty="0"/>
                  <a:t>where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i="1" dirty="0"/>
                  <a:t> </a:t>
                </a:r>
                <a:r>
                  <a:rPr lang="en-US" sz="2400" dirty="0"/>
                  <a:t>has a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t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-distribution </a:t>
                </a:r>
                <a:r>
                  <a:rPr lang="en-US" sz="2400" dirty="0"/>
                  <a:t>with the degrees of freedom obtained as </a:t>
                </a:r>
                <a:r>
                  <a:rPr lang="en-US" sz="2400" dirty="0" smtClean="0"/>
                  <a:t>above</a:t>
                </a:r>
                <a:endParaRPr lang="tr-TR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7"/>
                <a:ext cx="8353176" cy="5399087"/>
              </a:xfrm>
              <a:blipFill rotWithShape="0">
                <a:blip r:embed="rId2"/>
                <a:stretch>
                  <a:fillRect l="-1022" t="-1582" r="-8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42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7"/>
                <a:ext cx="8280400" cy="5399087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For the body temperature example, suppose that the sample variances based on our</a:t>
                </a:r>
                <a:r>
                  <a:rPr lang="tr-TR" dirty="0" smtClean="0"/>
                  <a:t> </a:t>
                </a:r>
                <a:r>
                  <a:rPr lang="en-US" dirty="0" smtClean="0"/>
                  <a:t>sample </a:t>
                </a:r>
                <a:r>
                  <a:rPr lang="en-US" dirty="0"/>
                  <a:t>of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= 25 </a:t>
                </a:r>
                <a:r>
                  <a:rPr lang="en-US" dirty="0"/>
                  <a:t>women and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= 27 </a:t>
                </a:r>
                <a:r>
                  <a:rPr lang="en-US" dirty="0"/>
                  <a:t>men are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tr-T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tr-T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tr-T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tr-T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dirty="0"/>
                  <a:t>, respectively.</a:t>
                </a:r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standard error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/>
                  <a:t>i</a:t>
                </a:r>
                <a:r>
                  <a:rPr lang="en-US" dirty="0" smtClean="0"/>
                  <a:t>s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𝑆𝐸</m:t>
                          </m:r>
                        </m:e>
                        <m:sub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tr-TR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tr-TR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1.2</m:t>
                              </m:r>
                            </m:num>
                            <m:den>
                              <m:r>
                                <a:rPr lang="tr-TR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rad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=0.3</m:t>
                      </m:r>
                    </m:oMath>
                  </m:oMathPara>
                </a14:m>
                <a:endParaRPr lang="tr-TR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tr-TR" dirty="0"/>
                  <a:t>D</a:t>
                </a:r>
                <a:r>
                  <a:rPr lang="en-US" dirty="0" err="1"/>
                  <a:t>egrees</a:t>
                </a:r>
                <a:r>
                  <a:rPr lang="en-US" dirty="0"/>
                  <a:t> of freedom </a:t>
                </a:r>
                <a:r>
                  <a:rPr lang="en-US" dirty="0" smtClean="0"/>
                  <a:t>is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𝑑𝑓</m:t>
                    </m:r>
                    <m:r>
                      <a:rPr lang="tr-TR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  <m:sSup>
                          <m:sSupPr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tr-TR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tr-T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1.1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  <m: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1.2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27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26−1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1.1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27−1</m:t>
                            </m:r>
                          </m:den>
                        </m:f>
                        <m:sSup>
                          <m:sSupPr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tr-TR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1.2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27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tr-T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=49.9</m:t>
                    </m:r>
                  </m:oMath>
                </a14:m>
                <a:endParaRPr lang="tr-TR" dirty="0"/>
              </a:p>
              <a:p>
                <a:endParaRPr lang="tr-TR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7"/>
                <a:ext cx="8280400" cy="5399087"/>
              </a:xfrm>
              <a:blipFill rotWithShape="0">
                <a:blip r:embed="rId2"/>
                <a:stretch>
                  <a:fillRect l="-1252" t="-25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6999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87878"/>
            <a:ext cx="8425184" cy="49494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find the corresponding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400" baseline="-25000" dirty="0" err="1">
                <a:solidFill>
                  <a:schemeClr val="accent1">
                    <a:lumMod val="75000"/>
                  </a:schemeClr>
                </a:solidFill>
              </a:rPr>
              <a:t>crit</a:t>
            </a:r>
            <a:r>
              <a:rPr lang="en-US" sz="2400" dirty="0"/>
              <a:t>, we follow similar steps as before. </a:t>
            </a:r>
            <a:endParaRPr lang="tr-TR" sz="2400" dirty="0" smtClean="0"/>
          </a:p>
          <a:p>
            <a:r>
              <a:rPr lang="en-US" sz="2400" dirty="0" smtClean="0"/>
              <a:t>Suppose </a:t>
            </a:r>
            <a:r>
              <a:rPr lang="en-US" sz="2400" dirty="0"/>
              <a:t>that </a:t>
            </a:r>
            <a:r>
              <a:rPr lang="en-US" sz="2400" dirty="0" smtClean="0"/>
              <a:t>we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interested in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95%</a:t>
            </a:r>
            <a:r>
              <a:rPr lang="en-US" sz="2400" dirty="0"/>
              <a:t> confidence interval for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find </a:t>
            </a:r>
            <a:r>
              <a:rPr lang="en-US" sz="2400" i="1" dirty="0" err="1"/>
              <a:t>t</a:t>
            </a:r>
            <a:r>
              <a:rPr lang="en-US" sz="2400" baseline="-25000" dirty="0" err="1"/>
              <a:t>crit</a:t>
            </a:r>
            <a:r>
              <a:rPr lang="en-US" sz="2400" dirty="0" smtClean="0"/>
              <a:t> </a:t>
            </a:r>
            <a:r>
              <a:rPr lang="en-US" sz="2400" dirty="0"/>
              <a:t>from the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–distribution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with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</a:rPr>
              <a:t>df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= 49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9 </a:t>
            </a:r>
            <a:r>
              <a:rPr lang="en-US" sz="2400" dirty="0"/>
              <a:t>degrees of freedom.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R-Commander, </a:t>
            </a:r>
            <a:endParaRPr lang="tr-TR" sz="2400" dirty="0" smtClean="0"/>
          </a:p>
          <a:p>
            <a:pPr lvl="1"/>
            <a:r>
              <a:rPr lang="en-US" sz="2000" dirty="0" smtClean="0"/>
              <a:t>click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Distributions</a:t>
            </a:r>
            <a:r>
              <a:rPr lang="tr-TR" sz="2000" dirty="0" smtClean="0"/>
              <a:t> </a:t>
            </a:r>
            <a:r>
              <a:rPr lang="fr-FR" sz="2000" dirty="0" smtClean="0"/>
              <a:t>→ 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</a:rPr>
              <a:t>t distribution </a:t>
            </a:r>
            <a:r>
              <a:rPr lang="fr-FR" sz="2000" dirty="0"/>
              <a:t>→ 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</a:rPr>
              <a:t>t quantiles</a:t>
            </a:r>
            <a:r>
              <a:rPr lang="fr-FR" sz="2000" dirty="0"/>
              <a:t>. </a:t>
            </a:r>
            <a:endParaRPr lang="tr-TR" sz="2000" dirty="0" smtClean="0"/>
          </a:p>
          <a:p>
            <a:pPr lvl="1"/>
            <a:r>
              <a:rPr lang="fr-FR" sz="2000" dirty="0" err="1" smtClean="0"/>
              <a:t>Then</a:t>
            </a:r>
            <a:r>
              <a:rPr lang="fr-FR" sz="2000" dirty="0" smtClean="0"/>
              <a:t> </a:t>
            </a:r>
            <a:r>
              <a:rPr lang="fr-FR" sz="2000" dirty="0"/>
              <a:t>enter (1 − 0</a:t>
            </a:r>
            <a:r>
              <a:rPr lang="fr-FR" sz="2000" i="1" dirty="0"/>
              <a:t>.</a:t>
            </a:r>
            <a:r>
              <a:rPr lang="fr-FR" sz="2000" dirty="0"/>
              <a:t>95)</a:t>
            </a:r>
            <a:r>
              <a:rPr lang="fr-FR" sz="2000" i="1" dirty="0"/>
              <a:t>/</a:t>
            </a:r>
            <a:r>
              <a:rPr lang="fr-FR" sz="2000" dirty="0"/>
              <a:t>2 =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025</a:t>
            </a:r>
            <a:r>
              <a:rPr lang="fr-FR" sz="2000" dirty="0"/>
              <a:t> </a:t>
            </a:r>
            <a:r>
              <a:rPr lang="fr-FR" sz="2000" dirty="0" smtClean="0"/>
              <a:t>for</a:t>
            </a:r>
            <a:r>
              <a:rPr lang="tr-TR" sz="2000" dirty="0" smtClean="0"/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Probabilities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49.9</a:t>
            </a:r>
            <a:r>
              <a:rPr lang="en-US" sz="2000" dirty="0"/>
              <a:t> for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Degrees of freedom</a:t>
            </a:r>
            <a:r>
              <a:rPr lang="en-US" sz="2000" dirty="0"/>
              <a:t>, and check the option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Upper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tail</a:t>
            </a:r>
            <a:r>
              <a:rPr lang="en-US" sz="2000" dirty="0"/>
              <a:t>. </a:t>
            </a:r>
            <a:endParaRPr lang="tr-TR" sz="2000" dirty="0" smtClean="0"/>
          </a:p>
          <a:p>
            <a:pPr marL="342900" lvl="1" indent="-342900">
              <a:buChar char="•"/>
            </a:pPr>
            <a:r>
              <a:rPr lang="en-US" sz="2400" dirty="0">
                <a:solidFill>
                  <a:schemeClr val="tx1"/>
                </a:solidFill>
                <a:ea typeface="+mn-ea"/>
                <a:cs typeface="+mn-cs"/>
              </a:rPr>
              <a:t>The corresponding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t-critical </a:t>
            </a:r>
            <a:r>
              <a:rPr lang="en-US" sz="2400" dirty="0">
                <a:solidFill>
                  <a:schemeClr val="tx1"/>
                </a:solidFill>
                <a:ea typeface="+mn-ea"/>
                <a:cs typeface="+mn-cs"/>
              </a:rPr>
              <a:t>value is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2.0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1</a:t>
            </a:r>
            <a:r>
              <a:rPr lang="tr-TR" sz="2400" dirty="0" smtClean="0">
                <a:solidFill>
                  <a:schemeClr val="tx1"/>
                </a:solidFill>
                <a:ea typeface="+mn-ea"/>
                <a:cs typeface="+mn-cs"/>
              </a:rPr>
              <a:t>.</a:t>
            </a:r>
            <a:endParaRPr lang="tr-TR" sz="24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5390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7"/>
                <a:ext cx="8425184" cy="5399087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/>
                  <a:t>This </a:t>
                </a:r>
                <a:r>
                  <a:rPr lang="en-US" sz="2800" dirty="0"/>
                  <a:t>results in the </a:t>
                </a:r>
                <a:r>
                  <a:rPr lang="en-US" sz="2800" dirty="0" smtClean="0"/>
                  <a:t>following</a:t>
                </a:r>
                <a:r>
                  <a:rPr lang="tr-TR" sz="2800" dirty="0" smtClean="0"/>
                  <a:t> 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95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%</a:t>
                </a:r>
                <a:r>
                  <a:rPr lang="en-US" sz="2800" dirty="0"/>
                  <a:t> confidence interval</a:t>
                </a:r>
                <a:r>
                  <a:rPr lang="en-US" sz="2800" dirty="0" smtClean="0"/>
                  <a:t>:</a:t>
                </a:r>
                <a:endParaRPr lang="tr-TR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𝑐𝑟𝑖𝑡</m:t>
                              </m:r>
                            </m:sub>
                          </m:s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𝑆𝐸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𝑐𝑟𝑖𝑡</m:t>
                              </m:r>
                            </m:sub>
                          </m:s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𝑆𝐸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sz="2800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	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[−0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2 −2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01×0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30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,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−0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2+ 2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01×0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30] = [−0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80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,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40]</a:t>
                </a:r>
                <a:r>
                  <a:rPr lang="en-US" sz="2400" i="1" dirty="0"/>
                  <a:t>.</a:t>
                </a:r>
                <a:endParaRPr lang="tr-TR" sz="2400" dirty="0" smtClean="0"/>
              </a:p>
              <a:p>
                <a:r>
                  <a:rPr lang="en-US" sz="2800" dirty="0"/>
                  <a:t>Therefore, at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0.95</a:t>
                </a:r>
                <a:r>
                  <a:rPr lang="en-US" sz="2800" dirty="0"/>
                  <a:t> confidence level, we believe that the true difference between </a:t>
                </a:r>
                <a:r>
                  <a:rPr lang="en-US" sz="2800" dirty="0" smtClean="0"/>
                  <a:t>the</a:t>
                </a:r>
                <a:r>
                  <a:rPr lang="tr-TR" sz="2800" dirty="0" smtClean="0"/>
                  <a:t> </a:t>
                </a:r>
                <a:r>
                  <a:rPr lang="en-US" sz="2800" dirty="0" smtClean="0"/>
                  <a:t>two </a:t>
                </a:r>
                <a:r>
                  <a:rPr lang="en-US" sz="2800" dirty="0"/>
                  <a:t>means falls between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−0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80</a:t>
                </a:r>
                <a:r>
                  <a:rPr lang="en-US" sz="2800" dirty="0"/>
                  <a:t> and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40</a:t>
                </a:r>
                <a:r>
                  <a:rPr lang="en-US" sz="2800" dirty="0" smtClean="0"/>
                  <a:t>.</a:t>
                </a:r>
                <a:endParaRPr lang="tr-TR" sz="2800" dirty="0" smtClean="0"/>
              </a:p>
              <a:p>
                <a:r>
                  <a:rPr lang="tr-TR" sz="2800" dirty="0" smtClean="0"/>
                  <a:t>T</a:t>
                </a:r>
                <a:r>
                  <a:rPr lang="en-US" sz="2800" dirty="0" smtClean="0"/>
                  <a:t>he 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t–score</a:t>
                </a:r>
                <a:r>
                  <a:rPr lang="tr-TR" sz="2800" dirty="0" smtClean="0"/>
                  <a:t>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tr-TR" sz="2800" i="1" baseline="-250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tr-TR" sz="28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tr-TR" sz="2800" i="1" baseline="-250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𝑆𝐸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  <m:r>
                        <a:rPr lang="tr-TR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−0.2</m:t>
                          </m:r>
                        </m:num>
                        <m:den>
                          <m:r>
                            <a:rPr lang="tr-T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0.3</m:t>
                          </m:r>
                        </m:den>
                      </m:f>
                      <m:r>
                        <a:rPr lang="tr-TR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=−0.67</m:t>
                      </m:r>
                    </m:oMath>
                  </m:oMathPara>
                </a14:m>
                <a:endParaRPr lang="en-US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7"/>
                <a:ext cx="8425184" cy="5399087"/>
              </a:xfrm>
              <a:blipFill rotWithShape="0">
                <a:blip r:embed="rId2"/>
                <a:stretch>
                  <a:fillRect l="-1302" t="-1243" r="-152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6367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25184" cy="5327798"/>
          </a:xfrm>
        </p:spPr>
        <p:txBody>
          <a:bodyPr>
            <a:noAutofit/>
          </a:bodyPr>
          <a:lstStyle/>
          <a:p>
            <a:r>
              <a:rPr lang="en-US" sz="2800" dirty="0"/>
              <a:t>The alternative hypothesis is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≠ 0</a:t>
            </a:r>
            <a:r>
              <a:rPr lang="en-US" sz="2800" dirty="0"/>
              <a:t>. </a:t>
            </a:r>
            <a:endParaRPr lang="tr-TR" sz="2800" dirty="0" smtClean="0"/>
          </a:p>
          <a:p>
            <a:r>
              <a:rPr lang="en-US" sz="2800" dirty="0" smtClean="0"/>
              <a:t>Using </a:t>
            </a:r>
            <a:r>
              <a:rPr lang="en-US" sz="2800" dirty="0"/>
              <a:t>the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-distribution</a:t>
            </a:r>
            <a:r>
              <a:rPr lang="en-US" sz="2800" dirty="0" smtClean="0"/>
              <a:t> </a:t>
            </a:r>
            <a:r>
              <a:rPr lang="en-US" sz="2800" dirty="0"/>
              <a:t>with </a:t>
            </a:r>
            <a:r>
              <a:rPr lang="en-US" sz="2800" i="1" dirty="0" err="1">
                <a:solidFill>
                  <a:schemeClr val="accent1">
                    <a:lumMod val="75000"/>
                  </a:schemeClr>
                </a:solidFill>
              </a:rPr>
              <a:t>df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49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degrees </a:t>
            </a:r>
            <a:r>
              <a:rPr lang="en-US" sz="2800" dirty="0"/>
              <a:t>of freedom, the upper tail probability of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|−0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67| = 0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67 </a:t>
            </a:r>
            <a:r>
              <a:rPr lang="en-US" sz="2800" dirty="0" smtClean="0"/>
              <a:t>is</a:t>
            </a:r>
            <a:r>
              <a:rPr lang="tr-TR" sz="2800" dirty="0" smtClean="0"/>
              <a:t>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T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&gt;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67)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= 0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25</a:t>
            </a:r>
            <a:r>
              <a:rPr lang="en-US" sz="2800" dirty="0"/>
              <a:t>. </a:t>
            </a:r>
            <a:endParaRPr lang="tr-TR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observed significance level is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obs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2×0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25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50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smtClean="0"/>
              <a:t>which </a:t>
            </a:r>
            <a:r>
              <a:rPr lang="en-US" sz="2800" dirty="0"/>
              <a:t>is considered to be large (compared to commonly used significance levels).</a:t>
            </a:r>
          </a:p>
          <a:p>
            <a:r>
              <a:rPr lang="en-US" sz="2800" dirty="0"/>
              <a:t>Therefore, the result is not statistically significant, and we cannot reject the null hypothesis</a:t>
            </a:r>
            <a:r>
              <a:rPr lang="en-US" sz="2800" dirty="0" smtClean="0"/>
              <a:t>,</a:t>
            </a:r>
            <a:r>
              <a:rPr lang="tr-TR" sz="2800" smtClean="0"/>
              <a:t> </a:t>
            </a:r>
          </a:p>
          <a:p>
            <a:pPr lvl="1"/>
            <a:r>
              <a:rPr lang="en-US" sz="2400" smtClean="0"/>
              <a:t>which </a:t>
            </a:r>
            <a:r>
              <a:rPr lang="en-US" sz="2400" dirty="0"/>
              <a:t>indicates that the two populations (men and women) have the </a:t>
            </a:r>
            <a:r>
              <a:rPr lang="en-US" sz="2400" dirty="0" smtClean="0"/>
              <a:t>same</a:t>
            </a:r>
            <a:r>
              <a:rPr lang="tr-TR" sz="2400" dirty="0" smtClean="0"/>
              <a:t> </a:t>
            </a:r>
            <a:r>
              <a:rPr lang="en-US" sz="2400" dirty="0" smtClean="0"/>
              <a:t>mean </a:t>
            </a:r>
            <a:r>
              <a:rPr lang="en-US" sz="2400" dirty="0"/>
              <a:t>body temperature.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7776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tr-TR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tr-TR" altLang="tr-TR" sz="66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en-US" altLang="tr-TR" sz="6000" dirty="0">
                <a:solidFill>
                  <a:srgbClr val="000000"/>
                </a:solidFill>
              </a:rPr>
              <a:t>Statistical Inference for the Relationship</a:t>
            </a:r>
          </a:p>
          <a:p>
            <a:pPr algn="ctr">
              <a:buFontTx/>
              <a:buNone/>
            </a:pPr>
            <a:r>
              <a:rPr lang="en-US" altLang="tr-TR" sz="6000" dirty="0">
                <a:solidFill>
                  <a:srgbClr val="000000"/>
                </a:solidFill>
              </a:rPr>
              <a:t>Between Two Variables</a:t>
            </a:r>
            <a:endParaRPr lang="tr-TR" altLang="tr-TR" sz="6000" dirty="0" smtClean="0">
              <a:solidFill>
                <a:srgbClr val="000000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FD5FF07-CED9-478F-BDDC-E1999D506BC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Relationship Between a Numerical Variable and a Binary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/>
              <a:t>In general, we can denote the means of the two groups as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The null hypothesis indicates that the population means are equal,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: 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In contrast, the alternative hypothesis is one the following: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sz="2400" i="1" dirty="0" smtClean="0"/>
              <a:t>,</a:t>
            </a:r>
            <a:r>
              <a:rPr lang="tr-TR" sz="2400" i="1" dirty="0"/>
              <a:t>	</a:t>
            </a:r>
            <a:r>
              <a:rPr lang="en-US" sz="2400" dirty="0" smtClean="0"/>
              <a:t>if </a:t>
            </a:r>
            <a:r>
              <a:rPr lang="en-US" sz="2400" dirty="0"/>
              <a:t>we believe the mean for group 1 is greater </a:t>
            </a:r>
            <a:r>
              <a:rPr lang="tr-TR" sz="2400" dirty="0" smtClean="0"/>
              <a:t>				</a:t>
            </a:r>
            <a:r>
              <a:rPr lang="en-US" sz="2400" dirty="0" smtClean="0"/>
              <a:t>than </a:t>
            </a:r>
            <a:r>
              <a:rPr lang="en-US" sz="2400" dirty="0"/>
              <a:t>the mean for group </a:t>
            </a:r>
            <a:r>
              <a:rPr lang="en-US" sz="2400" dirty="0" smtClean="0"/>
              <a:t>2</a:t>
            </a:r>
            <a:r>
              <a:rPr lang="tr-TR" sz="2400" dirty="0" smtClean="0"/>
              <a:t>.</a:t>
            </a:r>
            <a:endParaRPr lang="en-US" sz="2400" i="1" dirty="0"/>
          </a:p>
          <a:p>
            <a:pPr lvl="1"/>
            <a:r>
              <a:rPr lang="en-US" sz="2400" dirty="0"/>
              <a:t>if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4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sz="2400" i="1" dirty="0" smtClean="0"/>
              <a:t>,</a:t>
            </a:r>
            <a:r>
              <a:rPr lang="tr-TR" sz="2400" i="1" dirty="0"/>
              <a:t>	</a:t>
            </a:r>
            <a:r>
              <a:rPr lang="en-US" sz="2400" dirty="0" smtClean="0"/>
              <a:t>if </a:t>
            </a:r>
            <a:r>
              <a:rPr lang="en-US" sz="2400" dirty="0"/>
              <a:t>we believe the mean for group 1 is less than </a:t>
            </a:r>
            <a:r>
              <a:rPr lang="tr-TR" sz="2400" dirty="0" smtClean="0"/>
              <a:t>			</a:t>
            </a:r>
            <a:r>
              <a:rPr lang="en-US" sz="2400" dirty="0" smtClean="0"/>
              <a:t>the </a:t>
            </a:r>
            <a:r>
              <a:rPr lang="en-US" sz="2400" dirty="0"/>
              <a:t>mean for group 2.</a:t>
            </a:r>
            <a:endParaRPr lang="en-US" sz="2400" i="1" dirty="0"/>
          </a:p>
          <a:p>
            <a:pPr lvl="1"/>
            <a:r>
              <a:rPr lang="en-US" sz="2400" dirty="0"/>
              <a:t>if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4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≠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sz="2400" i="1" dirty="0" smtClean="0"/>
              <a:t>, </a:t>
            </a:r>
            <a:r>
              <a:rPr lang="tr-TR" sz="2400" i="1" dirty="0"/>
              <a:t>	</a:t>
            </a:r>
            <a:r>
              <a:rPr lang="en-US" sz="2400" dirty="0" smtClean="0"/>
              <a:t>if </a:t>
            </a:r>
            <a:r>
              <a:rPr lang="en-US" sz="2400" dirty="0"/>
              <a:t>we believe the means are different but we do </a:t>
            </a:r>
            <a:r>
              <a:rPr lang="tr-TR" sz="2400" dirty="0" smtClean="0"/>
              <a:t>			</a:t>
            </a:r>
            <a:r>
              <a:rPr lang="en-US" sz="2400" dirty="0" smtClean="0"/>
              <a:t>not </a:t>
            </a:r>
            <a:r>
              <a:rPr lang="en-US" sz="2400" dirty="0"/>
              <a:t>specify which one is greater.</a:t>
            </a:r>
            <a:endParaRPr lang="en-US" sz="2400" i="1" dirty="0" smtClean="0"/>
          </a:p>
          <a:p>
            <a:pPr lvl="0"/>
            <a:r>
              <a:rPr lang="en-US" sz="2800" dirty="0"/>
              <a:t>We can also express these hypotheses in terms of the difference in the means: </a:t>
            </a:r>
          </a:p>
          <a:p>
            <a:pPr marL="0" indent="0">
              <a:buNone/>
            </a:pPr>
            <a:r>
              <a:rPr lang="tr-TR" sz="2800" i="1" dirty="0" smtClean="0"/>
              <a:t>	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&gt; 0</a:t>
            </a:r>
            <a:r>
              <a:rPr lang="en-US" sz="2800" dirty="0"/>
              <a:t>,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&lt; 0</a:t>
            </a:r>
            <a:r>
              <a:rPr lang="en-US" sz="2800" dirty="0"/>
              <a:t>, or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≠ 0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2800" dirty="0"/>
              <a:t>Then the corresponding null hypothesis is that there is no difference in the population means, </a:t>
            </a:r>
            <a:r>
              <a:rPr lang="tr-TR" sz="2800" dirty="0" smtClean="0"/>
              <a:t>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9354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Relationship Between a Numerical Variable and a Binary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800" dirty="0"/>
                  <a:t>Previously, we used the sample mean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 to perform statistical inference regarding the population mean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dirty="0"/>
                  <a:t>.</a:t>
                </a:r>
              </a:p>
              <a:p>
                <a:pPr lvl="0"/>
                <a:r>
                  <a:rPr lang="en-US" sz="2800" dirty="0"/>
                  <a:t>To evaluate our hypothesis regarding the difference between two means,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-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/>
                  <a:t>, it is reasonable to choose the difference between the sample means,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 -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/>
                  <a:t>, as our statistic.</a:t>
                </a:r>
              </a:p>
              <a:p>
                <a:pPr lvl="0"/>
                <a:r>
                  <a:rPr lang="en-US" sz="2800" dirty="0"/>
                  <a:t>We use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dirty="0"/>
                  <a:t> to denote the difference between the population means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baseline="-25000" dirty="0"/>
                  <a:t> </a:t>
                </a:r>
                <a:r>
                  <a:rPr lang="en-US" sz="2800" dirty="0"/>
                  <a:t> and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/>
                  <a:t>, and use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/>
                  <a:t>to denote the difference between the sample means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:r>
                  <a:rPr lang="tr-TR" sz="2800" i="1" dirty="0" smtClean="0"/>
                  <a:t>	</a:t>
                </a:r>
                <a:r>
                  <a:rPr lang="en-US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12  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1 -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       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endParaRPr lang="en-US" sz="28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  <a:blipFill rotWithShape="0">
                <a:blip r:embed="rId2"/>
                <a:stretch>
                  <a:fillRect l="-1314" t="-233" r="-146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51921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Relationship Between a Numerical Variable and a Binary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800" dirty="0" smtClean="0"/>
                  <a:t>By the Central Limit Theorem,</a:t>
                </a:r>
                <a:endParaRPr lang="tr-TR" sz="2800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tr-TR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sz="2800" i="1" baseline="-25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      </m:t>
                      </m:r>
                      <m:acc>
                        <m:accPr>
                          <m:chr m:val="̅"/>
                          <m:ctrlPr>
                            <a:rPr lang="tr-TR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sz="2800" i="1" baseline="-25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tr-TR" sz="2800" dirty="0"/>
              </a:p>
              <a:p>
                <a:pPr marL="349250" lvl="0" indent="0">
                  <a:buNone/>
                </a:pPr>
                <a:r>
                  <a:rPr lang="en-US" sz="2800" dirty="0" smtClean="0"/>
                  <a:t>where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dirty="0"/>
                  <a:t> and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/>
                  <a:t>are the number of </a:t>
                </a:r>
                <a:r>
                  <a:rPr lang="en-US" sz="2800" dirty="0" smtClean="0"/>
                  <a:t>observations</a:t>
                </a:r>
                <a:r>
                  <a:rPr lang="tr-TR" sz="2800" dirty="0" smtClean="0"/>
                  <a:t>.</a:t>
                </a:r>
                <a:endParaRPr lang="tr-TR" sz="2800" dirty="0"/>
              </a:p>
              <a:p>
                <a:r>
                  <a:rPr lang="en-US" sz="2800" dirty="0"/>
                  <a:t>Therefore,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tr-TR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sz="2800" i="1" baseline="-25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tr-TR" sz="2800" b="0" i="1" baseline="-250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tr-T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 smtClean="0"/>
              </a:p>
              <a:p>
                <a:r>
                  <a:rPr lang="en-US" sz="2800" dirty="0" smtClean="0"/>
                  <a:t>We can rewrite this as</a:t>
                </a:r>
                <a:endParaRPr lang="tr-TR" sz="2800" dirty="0" smtClean="0"/>
              </a:p>
              <a:p>
                <a:pPr marL="0" indent="0">
                  <a:buNone/>
                </a:pPr>
                <a:r>
                  <a:rPr lang="tr-TR" sz="2800" dirty="0" smtClean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tr-TR" sz="2800" i="1" baseline="-2500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tr-TR" sz="28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a:rPr lang="tr-TR" sz="28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tr-TR" sz="28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sz="28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𝑆𝐷</m:t>
                            </m:r>
                          </m:e>
                          <m:sub>
                            <m: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tr-TR" sz="28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tr-TR" sz="2800" dirty="0" smtClean="0"/>
                  <a:t>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𝑆𝐷</m:t>
                        </m:r>
                      </m:e>
                      <m:sub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tr-TR" sz="2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  <a:blipFill rotWithShape="0">
                <a:blip r:embed="rId2"/>
                <a:stretch>
                  <a:fillRect l="-1314" t="-116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240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Relationship Between a Numerical Variable and a Binary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313155"/>
              </a:xfrm>
            </p:spPr>
            <p:txBody>
              <a:bodyPr>
                <a:normAutofit fontScale="85000" lnSpcReduction="20000"/>
              </a:bodyPr>
              <a:lstStyle/>
              <a:p>
                <a:pPr lvl="0"/>
                <a:r>
                  <a:rPr lang="en-US" sz="2800" dirty="0" smtClean="0"/>
                  <a:t>We want to test our hypothesis that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A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: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≠ 0 </a:t>
                </a:r>
                <a:r>
                  <a:rPr lang="en-US" sz="2800" dirty="0"/>
                  <a:t>(i.e., the difference between the two means is not zero) against the null hypothesis that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: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sz="2800" dirty="0"/>
                  <a:t>.</a:t>
                </a:r>
              </a:p>
              <a:p>
                <a:pPr lvl="0"/>
                <a:r>
                  <a:rPr lang="en-US" sz="2800" dirty="0"/>
                  <a:t>To use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dirty="0"/>
                  <a:t>  as a test statistic, we need to find its sampling distribution under the null hypothesis (i.e., its null distribution).</a:t>
                </a:r>
              </a:p>
              <a:p>
                <a:pPr lvl="0"/>
                <a:r>
                  <a:rPr lang="en-US" sz="2800" dirty="0"/>
                  <a:t>If the null hypothesis is true, then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sz="2800" dirty="0"/>
                  <a:t>. </a:t>
                </a:r>
                <a:endParaRPr lang="tr-TR" sz="2800" dirty="0" smtClean="0"/>
              </a:p>
              <a:p>
                <a:pPr lvl="1"/>
                <a:r>
                  <a:rPr lang="en-US" sz="2400" dirty="0" smtClean="0"/>
                  <a:t>Therefore</a:t>
                </a:r>
                <a:r>
                  <a:rPr lang="en-US" sz="2400" dirty="0"/>
                  <a:t>, the null distribution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tr-TR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sz="2800" i="1" baseline="-25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𝑆𝐷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  <m:sup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tr-TR" sz="2800" dirty="0" smtClean="0"/>
              </a:p>
              <a:p>
                <a:r>
                  <a:rPr lang="en-US" sz="2800" dirty="0"/>
                  <a:t>As before, however, it is more common to standardize the test statistic by subtracting its mean (under the null) and dividing the result by its standard deviation.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tr-TR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tr-TR" sz="2800" i="1" baseline="-250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𝑆𝐷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800" dirty="0" smtClean="0"/>
              </a:p>
              <a:p>
                <a:pPr lvl="1"/>
                <a:r>
                  <a:rPr lang="en-US" sz="2400" dirty="0"/>
                  <a:t>where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sz="2400" i="1" dirty="0"/>
                  <a:t> </a:t>
                </a:r>
                <a:r>
                  <a:rPr lang="en-US" sz="2400" dirty="0"/>
                  <a:t>is called the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-statistic</a:t>
                </a:r>
                <a:r>
                  <a:rPr lang="en-US" sz="2400" dirty="0"/>
                  <a:t>, and it has the standard normal distribution: </a:t>
                </a:r>
                <a:r>
                  <a:rPr lang="tr-TR" sz="2400" dirty="0" smtClean="0"/>
                  <a:t>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Z 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∼</a:t>
                </a:r>
                <a:r>
                  <a:rPr lang="tr-T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(0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,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1)</a:t>
                </a:r>
                <a:r>
                  <a:rPr lang="en-US" sz="2400" dirty="0"/>
                  <a:t>.</a:t>
                </a:r>
                <a:endParaRPr lang="tr-TR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313155"/>
              </a:xfrm>
              <a:blipFill rotWithShape="0">
                <a:blip r:embed="rId2"/>
                <a:stretch>
                  <a:fillRect l="-1022" t="-229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32749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Two-sample z-test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en-US" sz="2800" dirty="0" smtClean="0"/>
                  <a:t>To test the null hypothesis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: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µ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sz="2800" dirty="0"/>
                  <a:t>, we determine the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z-score</a:t>
                </a:r>
                <a:r>
                  <a:rPr lang="en-US" sz="2800" dirty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tr-TR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8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tr-TR" sz="2800" i="1" baseline="-250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b>
                            <m:sSub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𝑆𝐷</m:t>
                              </m:r>
                            </m:e>
                            <m: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800" dirty="0" smtClean="0"/>
              </a:p>
              <a:p>
                <a:r>
                  <a:rPr lang="en-US" sz="2800" dirty="0"/>
                  <a:t>Then, depending on the alternative hypothesis, we can calculate the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p-value</a:t>
                </a:r>
                <a:r>
                  <a:rPr lang="en-US" sz="2800" dirty="0"/>
                  <a:t>, which is the observed significance level, as</a:t>
                </a:r>
                <a:r>
                  <a:rPr lang="en-US" sz="2800" dirty="0" smtClean="0"/>
                  <a:t>:</a:t>
                </a:r>
                <a:endParaRPr lang="tr-TR" sz="2800" dirty="0" smtClean="0"/>
              </a:p>
              <a:p>
                <a:pPr lvl="1"/>
                <a:r>
                  <a:rPr lang="en-US" sz="2400" dirty="0"/>
                  <a:t>if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A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: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tr-TR" sz="2400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&gt;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l-GR" sz="2400" i="1" dirty="0" smtClean="0"/>
                  <a:t>,</a:t>
                </a:r>
                <a:r>
                  <a:rPr lang="tr-TR" sz="2400" i="1" dirty="0"/>
                  <a:t>	</a:t>
                </a:r>
                <a:r>
                  <a:rPr lang="el-GR" sz="2400" i="1" dirty="0"/>
                  <a:t>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≥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sz="2400" i="1" dirty="0"/>
                  <a:t>,</a:t>
                </a:r>
              </a:p>
              <a:p>
                <a:pPr lvl="1"/>
                <a:r>
                  <a:rPr lang="en-US" sz="2400" dirty="0"/>
                  <a:t>if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A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: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tr-TR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&lt;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l-GR" sz="2400" i="1" dirty="0" smtClean="0"/>
                  <a:t>,</a:t>
                </a:r>
                <a:r>
                  <a:rPr lang="tr-TR" sz="2400" i="1" dirty="0"/>
                  <a:t>	</a:t>
                </a:r>
                <a:r>
                  <a:rPr lang="el-GR" sz="2400" i="1" dirty="0"/>
                  <a:t>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≤</a:t>
                </a:r>
                <a:r>
                  <a:rPr lang="tr-T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sz="2400" i="1" dirty="0"/>
                  <a:t>,</a:t>
                </a:r>
              </a:p>
              <a:p>
                <a:pPr lvl="1"/>
                <a:r>
                  <a:rPr lang="en-US" sz="2400" dirty="0"/>
                  <a:t>if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A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: </a:t>
                </a:r>
                <a:r>
                  <a:rPr lang="el-G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tr-TR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l-G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≠ </a:t>
                </a:r>
                <a:r>
                  <a:rPr lang="tr-T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l-GR" sz="2400" i="1" dirty="0" smtClean="0"/>
                  <a:t>,</a:t>
                </a:r>
                <a:r>
                  <a:rPr lang="tr-TR" sz="2400" i="1" dirty="0"/>
                  <a:t>	</a:t>
                </a:r>
                <a:r>
                  <a:rPr lang="el-GR" sz="2400" i="1" dirty="0"/>
                  <a:t>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= 2×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≥ |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|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sz="2400" i="1" dirty="0"/>
                  <a:t>,</a:t>
                </a:r>
              </a:p>
              <a:p>
                <a:r>
                  <a:rPr lang="en-US" sz="2800" dirty="0"/>
                  <a:t>The above tail probabilities are obtained from the standard normal distribution</a:t>
                </a:r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  <a:blipFill rotWithShape="0">
                <a:blip r:embed="rId2"/>
                <a:stretch>
                  <a:fillRect l="-1314" t="-1977" r="-1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103257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Example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en-US" sz="2800" dirty="0" smtClean="0"/>
                  <a:t>Suppose that our sample includes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25 </a:t>
                </a:r>
                <a:r>
                  <a:rPr lang="en-US" sz="2800" dirty="0"/>
                  <a:t>women and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27 </a:t>
                </a:r>
                <a:r>
                  <a:rPr lang="en-US" sz="2800" dirty="0"/>
                  <a:t>men. </a:t>
                </a:r>
                <a:endParaRPr lang="tr-TR" sz="2800" dirty="0" smtClean="0"/>
              </a:p>
              <a:p>
                <a:pPr lvl="0"/>
                <a:r>
                  <a:rPr lang="en-US" sz="2800" dirty="0" smtClean="0"/>
                  <a:t>The </a:t>
                </a:r>
                <a:r>
                  <a:rPr lang="en-US" sz="2800" dirty="0"/>
                  <a:t>sample mean of body temperature is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= 98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2 </a:t>
                </a:r>
                <a:r>
                  <a:rPr lang="en-US" sz="2800" dirty="0"/>
                  <a:t>for women </a:t>
                </a:r>
                <a:r>
                  <a:rPr lang="en-US" sz="2800" dirty="0" smtClean="0"/>
                  <a:t>and</a:t>
                </a:r>
                <a:r>
                  <a:rPr lang="tr-TR" sz="2800" dirty="0" smtClean="0"/>
                  <a:t>   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98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4 </a:t>
                </a:r>
                <a:r>
                  <a:rPr lang="en-US" sz="2800" dirty="0"/>
                  <a:t>for men. </a:t>
                </a:r>
                <a:endParaRPr lang="tr-TR" sz="2800" dirty="0" smtClean="0"/>
              </a:p>
              <a:p>
                <a:pPr lvl="0"/>
                <a:r>
                  <a:rPr lang="en-US" sz="2800" dirty="0" smtClean="0"/>
                  <a:t>Then</a:t>
                </a:r>
                <a:r>
                  <a:rPr lang="en-US" sz="2800" dirty="0"/>
                  <a:t>, our point estimate for the difference between population means is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−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n-US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/>
                  <a:t>.</a:t>
                </a:r>
              </a:p>
              <a:p>
                <a:pPr lvl="0"/>
                <a:r>
                  <a:rPr lang="en-US" sz="2800" dirty="0"/>
                  <a:t>We assume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0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8 </a:t>
                </a:r>
                <a:r>
                  <a:rPr lang="en-US" sz="2800" dirty="0"/>
                  <a:t>and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 = 1</a:t>
                </a:r>
                <a:r>
                  <a:rPr lang="en-US" sz="2800" dirty="0"/>
                  <a:t>.</a:t>
                </a:r>
              </a:p>
              <a:p>
                <a:pPr lvl="0"/>
                <a:r>
                  <a:rPr lang="en-US" sz="2800" dirty="0"/>
                  <a:t>The variance of the sampling distribution is 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n-US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8</a:t>
                </a:r>
                <a:r>
                  <a:rPr lang="en-US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25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+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27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07</a:t>
                </a:r>
                <a:r>
                  <a:rPr lang="en-US" sz="2800" dirty="0"/>
                  <a:t>, and the standard deviation is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SD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√0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07 = 0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26</a:t>
                </a:r>
                <a:r>
                  <a:rPr lang="en-US" sz="2800" dirty="0"/>
                  <a:t>.</a:t>
                </a:r>
              </a:p>
              <a:p>
                <a:pPr lvl="0"/>
                <a:r>
                  <a:rPr lang="en-US" sz="2800" dirty="0"/>
                  <a:t>The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z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-score</a:t>
                </a:r>
                <a:r>
                  <a:rPr lang="en-US" sz="2800" dirty="0"/>
                  <a:t> is  </a:t>
                </a:r>
                <a14:m>
                  <m:oMath xmlns:m="http://schemas.openxmlformats.org/officeDocument/2006/math">
                    <m:r>
                      <a:rPr lang="tr-TR" sz="28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tr-TR" sz="28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tr-TR" sz="2800" i="1" baseline="-2500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sSub>
                          <m:sSubPr>
                            <m:ctrlP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𝑆𝐷</m:t>
                            </m:r>
                          </m:e>
                          <m:sub>
                            <m:r>
                              <a:rPr lang="tr-T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den>
                    </m:f>
                    <m:r>
                      <a:rPr lang="tr-TR" sz="2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−0.2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0.26</m:t>
                        </m:r>
                      </m:den>
                    </m:f>
                    <m:r>
                      <a:rPr lang="tr-TR" sz="2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m:t>−0.76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  <a:blipFill rotWithShape="0">
                <a:blip r:embed="rId2"/>
                <a:stretch>
                  <a:fillRect l="-1314" t="-1977" r="-8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8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337705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/>
          </a:bodyPr>
          <a:lstStyle/>
          <a:p>
            <a:pPr lvl="0"/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≠ 0 </a:t>
            </a:r>
            <a:r>
              <a:rPr lang="en-US" sz="2800" dirty="0"/>
              <a:t>and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z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= −0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76</a:t>
            </a:r>
            <a:r>
              <a:rPr lang="en-US" sz="2800" dirty="0"/>
              <a:t>. </a:t>
            </a:r>
            <a:endParaRPr lang="tr-TR" sz="2800" dirty="0" smtClean="0"/>
          </a:p>
          <a:p>
            <a:pPr lvl="1"/>
            <a:r>
              <a:rPr lang="en-US" sz="2400" dirty="0" smtClean="0"/>
              <a:t>Therefore</a:t>
            </a:r>
            <a:r>
              <a:rPr lang="en-US" sz="2400" dirty="0"/>
              <a:t>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obs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= 2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Z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≥ |−0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76|)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= 2×0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22 = 0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44</a:t>
            </a:r>
            <a:r>
              <a:rPr lang="en-US" sz="2400" dirty="0"/>
              <a:t>.</a:t>
            </a:r>
          </a:p>
          <a:p>
            <a:pPr lvl="0"/>
            <a:r>
              <a:rPr lang="en-US" sz="2800" dirty="0"/>
              <a:t>For the body temperature example, </a:t>
            </a:r>
            <a:r>
              <a:rPr lang="en-US" sz="2800" i="1" dirty="0"/>
              <a:t>p</a:t>
            </a:r>
            <a:r>
              <a:rPr lang="en-US" sz="2800" baseline="-25000" dirty="0"/>
              <a:t>obs</a:t>
            </a:r>
            <a:r>
              <a:rPr lang="en-US" sz="2800" dirty="0"/>
              <a:t> = 0</a:t>
            </a:r>
            <a:r>
              <a:rPr lang="en-US" sz="2800" i="1" dirty="0"/>
              <a:t>.</a:t>
            </a:r>
            <a:r>
              <a:rPr lang="en-US" sz="2800" dirty="0"/>
              <a:t>44 is greater than the commonly used significance levels (e.g.,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0.01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0.05</a:t>
            </a:r>
            <a:r>
              <a:rPr lang="en-US" sz="2800" dirty="0"/>
              <a:t>, and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0.1</a:t>
            </a:r>
            <a:r>
              <a:rPr lang="en-US" sz="2800" dirty="0"/>
              <a:t>). </a:t>
            </a:r>
            <a:endParaRPr lang="tr-TR" sz="2800" dirty="0" smtClean="0"/>
          </a:p>
          <a:p>
            <a:pPr lvl="0"/>
            <a:r>
              <a:rPr lang="en-US" sz="2800" dirty="0" smtClean="0"/>
              <a:t>Therefore</a:t>
            </a:r>
            <a:r>
              <a:rPr lang="en-US" sz="2800" dirty="0"/>
              <a:t>, the test result is not statistically significant, and we cannot reject the null hypothesis (which states that the population means for the two groups are the same) at these levels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lvl="1"/>
            <a:r>
              <a:rPr lang="en-US" sz="2400" dirty="0"/>
              <a:t>That is, </a:t>
            </a:r>
            <a:r>
              <a:rPr lang="en-US" sz="2400" dirty="0" smtClean="0"/>
              <a:t>any</a:t>
            </a:r>
            <a:r>
              <a:rPr lang="tr-TR" sz="2400" dirty="0" smtClean="0"/>
              <a:t> </a:t>
            </a:r>
            <a:r>
              <a:rPr lang="en-US" sz="2400" dirty="0" smtClean="0"/>
              <a:t>observed </a:t>
            </a:r>
            <a:r>
              <a:rPr lang="en-US" sz="2400" dirty="0"/>
              <a:t>difference could be due to chance alone.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9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11527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11494</TotalTime>
  <Words>674</Words>
  <Application>Microsoft Office PowerPoint</Application>
  <PresentationFormat>Letter Paper (8.5x11 in)</PresentationFormat>
  <Paragraphs>140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Times New Roman</vt:lpstr>
      <vt:lpstr>Bahcesehir master slide</vt:lpstr>
      <vt:lpstr>Statistical Data Analysis</vt:lpstr>
      <vt:lpstr>PowerPoint Presentation</vt:lpstr>
      <vt:lpstr>Relationship Between a Numerical Variable and a Binary Variable</vt:lpstr>
      <vt:lpstr>Relationship Between a Numerical Variable and a Binary Variable</vt:lpstr>
      <vt:lpstr>Relationship Between a Numerical Variable and a Binary Variable</vt:lpstr>
      <vt:lpstr>Relationship Between a Numerical Variable and a Binary Variable</vt:lpstr>
      <vt:lpstr>Two-sample z-test</vt:lpstr>
      <vt:lpstr>Example</vt:lpstr>
      <vt:lpstr>Example</vt:lpstr>
      <vt:lpstr>Two-Sample t-test</vt:lpstr>
      <vt:lpstr>Two-Sample t-test</vt:lpstr>
      <vt:lpstr>Two-Sample t-test</vt:lpstr>
      <vt:lpstr>Two-Sample t-test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Windows User</cp:lastModifiedBy>
  <cp:revision>659</cp:revision>
  <cp:lastPrinted>2017-10-30T12:28:19Z</cp:lastPrinted>
  <dcterms:created xsi:type="dcterms:W3CDTF">2004-11-05T11:30:37Z</dcterms:created>
  <dcterms:modified xsi:type="dcterms:W3CDTF">2020-12-07T13:36:09Z</dcterms:modified>
</cp:coreProperties>
</file>