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77" r:id="rId3"/>
    <p:sldId id="445" r:id="rId4"/>
    <p:sldId id="449" r:id="rId5"/>
    <p:sldId id="451" r:id="rId6"/>
    <p:sldId id="448" r:id="rId7"/>
    <p:sldId id="440" r:id="rId8"/>
    <p:sldId id="455" r:id="rId9"/>
    <p:sldId id="446" r:id="rId10"/>
    <p:sldId id="452" r:id="rId11"/>
    <p:sldId id="453" r:id="rId12"/>
    <p:sldId id="454" r:id="rId13"/>
    <p:sldId id="456" r:id="rId14"/>
    <p:sldId id="457" r:id="rId15"/>
    <p:sldId id="458" r:id="rId16"/>
    <p:sldId id="459" r:id="rId17"/>
    <p:sldId id="460" r:id="rId18"/>
    <p:sldId id="462" r:id="rId19"/>
    <p:sldId id="471" r:id="rId20"/>
    <p:sldId id="470" r:id="rId21"/>
    <p:sldId id="464" r:id="rId22"/>
    <p:sldId id="465" r:id="rId23"/>
    <p:sldId id="467" r:id="rId24"/>
    <p:sldId id="466" r:id="rId25"/>
    <p:sldId id="468" r:id="rId26"/>
    <p:sldId id="469" r:id="rId27"/>
    <p:sldId id="461" r:id="rId28"/>
    <p:sldId id="475" r:id="rId29"/>
    <p:sldId id="473" r:id="rId30"/>
    <p:sldId id="474" r:id="rId31"/>
    <p:sldId id="472" r:id="rId32"/>
    <p:sldId id="477" r:id="rId33"/>
    <p:sldId id="478" r:id="rId34"/>
    <p:sldId id="479" r:id="rId35"/>
    <p:sldId id="480" r:id="rId36"/>
    <p:sldId id="481" r:id="rId37"/>
    <p:sldId id="484" r:id="rId38"/>
    <p:sldId id="482" r:id="rId39"/>
    <p:sldId id="483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</p:sldIdLst>
  <p:sldSz cx="9144000" cy="6858000" type="letter"/>
  <p:notesSz cx="6954838" cy="93091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3300"/>
    <a:srgbClr val="00CCFF"/>
    <a:srgbClr val="FF3300"/>
    <a:srgbClr val="FFCC00"/>
    <a:srgbClr val="FFFF99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97" d="100"/>
          <a:sy n="97" d="100"/>
        </p:scale>
        <p:origin x="6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B600A2-75B3-4E06-9E78-F8CA5E9C631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79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E268-886A-4EA5-A5F0-2F503346A0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5777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0C3C01F-13D2-441A-AB04-643023192DFB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8675" cy="34782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19600"/>
            <a:ext cx="5105400" cy="4189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178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FEE6-A0BB-4555-9020-DA56FA0DAB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175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8764-6F1F-4705-8019-5ED51B75CA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40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AA4E-6C2C-4C20-863B-F27B2E37B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30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1856-2893-40ED-B402-30DE4200322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581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FF74-9E56-4386-93AF-AD512A7476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44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822D-11C8-4868-B43A-EA2CB46F7FF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6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ACFE-150A-4935-BA56-96C19EECB9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85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B034-32FD-44A0-90D9-43020D7474F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50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FB4D-6DB2-429E-8FD4-0AC9BAED34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37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5F7-7280-432B-98C5-A5367D31F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00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870F-56F7-4F69-9B0C-BF425304CF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53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C55BC-A9B0-4724-891C-DDAA64FA72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Statistical Data Analysis</a:t>
            </a:r>
            <a:endParaRPr lang="en-US" altLang="tr-TR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smtClean="0"/>
              <a:t>Prof. </a:t>
            </a:r>
            <a:r>
              <a:rPr lang="en-US" altLang="tr-TR" dirty="0" smtClean="0"/>
              <a:t>Dr. </a:t>
            </a:r>
            <a:r>
              <a:rPr lang="tr-TR" altLang="tr-TR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8971CE-6AC5-4565-A734-48DCE5EA97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Hypothesis testing for the population mean</a:t>
            </a:r>
            <a:endParaRPr lang="tr-TR" altLang="tr-TR" sz="32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052" cy="53844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400" dirty="0" smtClean="0"/>
                  <a:t>To decide whether we should reject the null hypothesis, we quantify the empirical support (provided by the observed data) against the null hypothesis using some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statistics</a:t>
                </a:r>
                <a:r>
                  <a:rPr lang="en-US" sz="2400" dirty="0" smtClean="0"/>
                  <a:t>.</a:t>
                </a:r>
              </a:p>
              <a:p>
                <a:pPr lvl="0"/>
                <a:r>
                  <a:rPr lang="en-US" sz="2400" dirty="0"/>
                  <a:t>We use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statistics </a:t>
                </a:r>
                <a:r>
                  <a:rPr lang="en-US" sz="2400" dirty="0"/>
                  <a:t>to evaluate our hypotheses. </a:t>
                </a:r>
                <a:endParaRPr lang="en-US" sz="2400" dirty="0" smtClean="0"/>
              </a:p>
              <a:p>
                <a:pPr lvl="1"/>
                <a:r>
                  <a:rPr lang="en-US" sz="2000" dirty="0" smtClean="0"/>
                  <a:t>We </a:t>
                </a:r>
                <a:r>
                  <a:rPr lang="en-US" sz="2000" dirty="0"/>
                  <a:t>refer to them as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test statistics</a:t>
                </a:r>
                <a:r>
                  <a:rPr lang="en-US" sz="2000" dirty="0"/>
                  <a:t>.</a:t>
                </a:r>
              </a:p>
              <a:p>
                <a:pPr lvl="2"/>
                <a:r>
                  <a:rPr lang="en-US" sz="1600" dirty="0"/>
                  <a:t>To evaluate </a:t>
                </a:r>
                <a:r>
                  <a:rPr lang="en-US" sz="1600" dirty="0" smtClean="0"/>
                  <a:t>hypotheses regarding </a:t>
                </a:r>
                <a:r>
                  <a:rPr lang="en-US" sz="1600" dirty="0"/>
                  <a:t>the population mean, we use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as the test statistic</a:t>
                </a:r>
                <a:endParaRPr lang="en-US" sz="1600" dirty="0" smtClean="0"/>
              </a:p>
              <a:p>
                <a:pPr lvl="0"/>
                <a:r>
                  <a:rPr lang="en-US" sz="2400" dirty="0" smtClean="0"/>
                  <a:t>For </a:t>
                </a:r>
                <a:r>
                  <a:rPr lang="en-US" sz="2400" dirty="0"/>
                  <a:t>a statistic to be considered as a test statistic, its sampling distribution must be fully known (exactly or approximately) under the null hypothesis.</a:t>
                </a:r>
              </a:p>
              <a:p>
                <a:pPr lvl="1"/>
                <a:r>
                  <a:rPr lang="en-US" sz="2000" dirty="0"/>
                  <a:t>We refer to the distribution of test statistics under the null hypothesis as the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null distribution</a:t>
                </a:r>
                <a:r>
                  <a:rPr lang="en-US" sz="2000" b="1" dirty="0" smtClean="0"/>
                  <a:t>.</a:t>
                </a:r>
              </a:p>
              <a:p>
                <a:pPr lvl="2"/>
                <a:r>
                  <a:rPr lang="en-US" sz="1600" dirty="0"/>
                  <a:t>For the sample mean, the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CLT</a:t>
                </a:r>
                <a:r>
                  <a:rPr lang="en-US" sz="1600" dirty="0"/>
                  <a:t> states that the sampling distribution is approximately normal when the sample size is large.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052" cy="5384444"/>
              </a:xfrm>
              <a:blipFill rotWithShape="0">
                <a:blip r:embed="rId2"/>
                <a:stretch>
                  <a:fillRect l="-1022" t="-906" r="-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2368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Hypothesis testing for the population mean</a:t>
            </a:r>
            <a:endParaRPr lang="tr-TR" altLang="tr-TR" sz="32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Consider </a:t>
                </a:r>
                <a:r>
                  <a:rPr lang="en-US" sz="2400" dirty="0"/>
                  <a:t>the body temperature example, where </a:t>
                </a:r>
                <a:endParaRPr lang="tr-TR" sz="2400" dirty="0" smtClean="0"/>
              </a:p>
              <a:p>
                <a:pPr lvl="1"/>
                <a:r>
                  <a:rPr lang="en-US" sz="2000" dirty="0" smtClean="0"/>
                  <a:t>we </a:t>
                </a:r>
                <a:r>
                  <a:rPr lang="en-US" sz="2000" dirty="0"/>
                  <a:t>want to examine </a:t>
                </a:r>
                <a:r>
                  <a:rPr lang="en-US" sz="2000" dirty="0" smtClean="0"/>
                  <a:t>the null </a:t>
                </a:r>
                <a:r>
                  <a:rPr lang="en-US" sz="2000" dirty="0"/>
                  <a:t>hypothesis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= 98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6 </a:t>
                </a:r>
                <a:r>
                  <a:rPr lang="en-US" sz="2000" dirty="0"/>
                  <a:t>against the alternative hypothesis </a:t>
                </a:r>
                <a:r>
                  <a:rPr lang="en-US" sz="2000" dirty="0" smtClean="0"/>
                  <a:t> 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0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000" i="1" dirty="0" smtClean="0"/>
                  <a:t>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 &lt;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98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r>
                  <a:rPr lang="en-US" sz="2000" dirty="0"/>
                  <a:t>. </a:t>
                </a:r>
                <a:endParaRPr lang="en-US" sz="2000" dirty="0" smtClean="0"/>
              </a:p>
              <a:p>
                <a:r>
                  <a:rPr lang="en-US" sz="2400" dirty="0" smtClean="0"/>
                  <a:t>To start with, </a:t>
                </a:r>
                <a:r>
                  <a:rPr lang="en-US" sz="2400" dirty="0"/>
                  <a:t>suppose that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sz="2400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1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known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and  we </a:t>
                </a:r>
                <a:r>
                  <a:rPr lang="en-US" sz="2400" dirty="0"/>
                  <a:t>have randomly selected a sample of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25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healthy people </a:t>
                </a:r>
                <a:r>
                  <a:rPr lang="en-US" sz="2400" dirty="0"/>
                  <a:t>from the population and measured their body temperature</a:t>
                </a:r>
                <a:r>
                  <a:rPr lang="en-US" sz="2400" dirty="0" smtClean="0"/>
                  <a:t>.</a:t>
                </a:r>
                <a:endParaRPr lang="en-US" sz="1600" dirty="0"/>
              </a:p>
              <a:p>
                <a:r>
                  <a:rPr lang="en-US" sz="2400" dirty="0"/>
                  <a:t>Using the </a:t>
                </a:r>
                <a:r>
                  <a:rPr lang="en-US" sz="2400" dirty="0" smtClean="0"/>
                  <a:t>CLT, </a:t>
                </a:r>
                <a:r>
                  <a:rPr lang="en-US" sz="2400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approximately normal </a:t>
                </a:r>
                <a:r>
                  <a:rPr lang="en-US" sz="2400" dirty="0"/>
                  <a:t>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n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 For the above example</a:t>
                </a:r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1/25)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If the null hypothesis is </a:t>
                </a:r>
                <a:r>
                  <a:rPr lang="en-US" sz="2400" dirty="0" smtClean="0"/>
                  <a:t>true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and </a:t>
                </a:r>
                <a:r>
                  <a:rPr lang="en-US" sz="2400" dirty="0"/>
                  <a:t>the population mean </a:t>
                </a:r>
                <a:r>
                  <a:rPr lang="en-US" sz="2400" dirty="0" smtClean="0"/>
                  <a:t>is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98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r>
                  <a:rPr lang="tr-TR" sz="2400" dirty="0"/>
                  <a:t>,</a:t>
                </a:r>
                <a:endParaRPr lang="en-US" sz="2400" dirty="0" smtClean="0"/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98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6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0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04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/>
                  <a:t>Note that the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obtained conditional (hence the notation for </a:t>
                </a:r>
                <a:r>
                  <a:rPr lang="en-US" sz="2000" dirty="0" smtClean="0"/>
                  <a:t>conditional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probability</a:t>
                </a:r>
                <a:r>
                  <a:rPr lang="en-US" sz="2000" dirty="0"/>
                  <a:t>) on the assumption that the null hypothesis is true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2"/>
                <a:stretch>
                  <a:fillRect l="-803" t="-1359" r="-1022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4261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Hypothesis testing for the population mean</a:t>
            </a:r>
            <a:endParaRPr lang="tr-TR" altLang="tr-TR" sz="32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000" dirty="0"/>
                  <a:t>In reality, we have one value,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3000" dirty="0"/>
                  <a:t>, for the sample mean. </a:t>
                </a:r>
                <a:endParaRPr lang="tr-TR" sz="3000" dirty="0" smtClean="0"/>
              </a:p>
              <a:p>
                <a:pPr lvl="0"/>
                <a:r>
                  <a:rPr lang="en-US" sz="3000" dirty="0" smtClean="0"/>
                  <a:t>We </a:t>
                </a:r>
                <a:r>
                  <a:rPr lang="en-US" sz="3000" dirty="0"/>
                  <a:t>can use this value to quantify the evidence of departure from the null hypothesis.</a:t>
                </a:r>
              </a:p>
              <a:p>
                <a:pPr lvl="0"/>
                <a:r>
                  <a:rPr lang="en-US" sz="3000" dirty="0"/>
                  <a:t>Suppose that from our sample of 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25</a:t>
                </a:r>
                <a:r>
                  <a:rPr lang="en-US" sz="3000" dirty="0"/>
                  <a:t> people we find that the sample mean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3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=98.4</m:t>
                    </m:r>
                  </m:oMath>
                </a14:m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3000" dirty="0"/>
              </a:p>
              <a:p>
                <a:r>
                  <a:rPr lang="en-US" sz="3000" dirty="0"/>
                  <a:t>To evaluate the null hypothesis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3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3000" dirty="0"/>
                  <a:t> 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µ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= 98.6 </a:t>
                </a:r>
                <a:r>
                  <a:rPr lang="en-US" sz="3000" dirty="0"/>
                  <a:t>versus the alternative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3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3000" dirty="0"/>
                  <a:t> 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µ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&lt; 98.6</a:t>
                </a:r>
                <a:r>
                  <a:rPr lang="en-US" sz="3000" dirty="0"/>
                  <a:t>, </a:t>
                </a:r>
                <a:endParaRPr lang="tr-TR" sz="3000" dirty="0" smtClean="0"/>
              </a:p>
              <a:p>
                <a:pPr lvl="1"/>
                <a:r>
                  <a:rPr lang="en-US" sz="2600" dirty="0" smtClean="0"/>
                  <a:t>we </a:t>
                </a:r>
                <a:r>
                  <a:rPr lang="en-US" sz="2600" dirty="0"/>
                  <a:t>use the lower tail probability of this value from the null </a:t>
                </a:r>
                <a:r>
                  <a:rPr lang="en-US" sz="2600" dirty="0" smtClean="0"/>
                  <a:t>distribution.</a:t>
                </a:r>
                <a:endParaRPr lang="en-US" sz="26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  <a:blipFill rotWithShape="0">
                <a:blip r:embed="rId2"/>
                <a:stretch>
                  <a:fillRect l="-1533" t="-1599" b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622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Hypothesis testing for the population mean</a:t>
            </a:r>
            <a:endParaRPr lang="tr-TR" altLang="tr-TR" sz="32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en-US" sz="2800" dirty="0"/>
                  <a:t>For the normal body temperature example, </a:t>
                </a:r>
                <a:r>
                  <a:rPr lang="en-US" sz="2800" dirty="0" smtClean="0"/>
                  <a:t>examining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hypotheses</a:t>
                </a:r>
                <a:r>
                  <a:rPr lang="tr-TR" sz="2800" dirty="0" smtClean="0"/>
                  <a:t>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3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: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µ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= 98.6 </a:t>
                </a:r>
                <a:r>
                  <a:rPr lang="en-US" sz="3000" dirty="0" smtClean="0"/>
                  <a:t>versus </a:t>
                </a:r>
                <a:r>
                  <a:rPr lang="en-US" sz="3000" dirty="0"/>
                  <a:t>the alternative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3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: </a:t>
                </a:r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</a:rPr>
                  <a:t>µ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&lt; 98.6</a:t>
                </a:r>
                <a:r>
                  <a:rPr lang="en-US" sz="3000" dirty="0" smtClean="0"/>
                  <a:t>. </a:t>
                </a:r>
                <a:endParaRPr lang="tr-TR" sz="3000" dirty="0" smtClean="0"/>
              </a:p>
              <a:p>
                <a:pPr lvl="0"/>
                <a:endParaRPr lang="tr-TR" sz="3000" dirty="0"/>
              </a:p>
              <a:p>
                <a:pPr lvl="0"/>
                <a:endParaRPr lang="tr-TR" sz="3000" dirty="0" smtClean="0"/>
              </a:p>
              <a:p>
                <a:pPr lvl="0"/>
                <a:endParaRPr lang="tr-TR" sz="3000" dirty="0"/>
              </a:p>
              <a:p>
                <a:pPr lvl="0"/>
                <a:endParaRPr lang="tr-TR" sz="3000" dirty="0" smtClean="0"/>
              </a:p>
              <a:p>
                <a:pPr lvl="0"/>
                <a:endParaRPr lang="tr-TR" sz="3000" dirty="0"/>
              </a:p>
              <a:p>
                <a:pPr lvl="0"/>
                <a:endParaRPr lang="tr-TR" sz="3000" dirty="0" smtClean="0"/>
              </a:p>
              <a:p>
                <a:pPr lvl="0"/>
                <a:endParaRPr lang="tr-TR" sz="3000" dirty="0"/>
              </a:p>
              <a:p>
                <a:pPr lvl="0"/>
                <a:endParaRPr lang="tr-TR" sz="3000" dirty="0" smtClean="0"/>
              </a:p>
              <a:p>
                <a:pPr lvl="0"/>
                <a:endParaRPr lang="tr-TR" sz="3000" dirty="0" smtClean="0"/>
              </a:p>
              <a:p>
                <a:r>
                  <a:rPr lang="en-US" sz="2800" i="1" dirty="0"/>
                  <a:t>Left panel</a:t>
                </a:r>
                <a:r>
                  <a:rPr lang="en-US" sz="2800" dirty="0"/>
                  <a:t>: The </a:t>
                </a:r>
                <a:r>
                  <a:rPr lang="en-US" sz="2800" i="1" dirty="0"/>
                  <a:t>shaded area </a:t>
                </a:r>
                <a:r>
                  <a:rPr lang="en-US" sz="2800" dirty="0"/>
                  <a:t>shows the lower-tail </a:t>
                </a:r>
                <a:r>
                  <a:rPr lang="en-US" sz="2800" dirty="0" smtClean="0"/>
                  <a:t>probability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the observed sample mean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en-US" sz="3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3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=98.4</m:t>
                    </m:r>
                  </m:oMath>
                </a14:m>
                <a:r>
                  <a:rPr lang="tr-TR" sz="3000" dirty="0" smtClean="0"/>
                  <a:t>. </a:t>
                </a:r>
              </a:p>
              <a:p>
                <a:pPr lvl="1"/>
                <a:r>
                  <a:rPr lang="en-US" sz="2400" dirty="0" smtClean="0"/>
                  <a:t>This </a:t>
                </a:r>
                <a:r>
                  <a:rPr lang="en-US" sz="2400" dirty="0"/>
                  <a:t>is the observed significance level,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400" dirty="0" smtClean="0"/>
                  <a:t>,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which </a:t>
                </a:r>
                <a:r>
                  <a:rPr lang="en-US" sz="2400" dirty="0"/>
                  <a:t>is denoted as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tr-TR" sz="2600" dirty="0" smtClean="0"/>
                  <a:t>.</a:t>
                </a:r>
                <a:endParaRPr lang="en-US" sz="2600" dirty="0"/>
              </a:p>
              <a:p>
                <a:r>
                  <a:rPr lang="en-US" sz="2800" i="1" dirty="0"/>
                  <a:t>Right panel</a:t>
                </a:r>
                <a:r>
                  <a:rPr lang="en-US" sz="2800" dirty="0"/>
                  <a:t>: After standardizing, the </a:t>
                </a:r>
                <a:r>
                  <a:rPr lang="en-US" sz="2800" i="1" dirty="0"/>
                  <a:t>p</a:t>
                </a:r>
                <a:r>
                  <a:rPr lang="en-US" sz="2800" dirty="0"/>
                  <a:t>-value corresponds to the </a:t>
                </a:r>
                <a:r>
                  <a:rPr lang="en-US" sz="2800" dirty="0" smtClean="0"/>
                  <a:t>lower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tail </a:t>
                </a:r>
                <a:r>
                  <a:rPr lang="en-US" sz="2800" dirty="0"/>
                  <a:t>probability of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tr-TR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1 </a:t>
                </a:r>
                <a:r>
                  <a:rPr lang="en-US" sz="2800" dirty="0"/>
                  <a:t>based on the standard normal distribution</a:t>
                </a:r>
                <a:endParaRPr lang="en-US" sz="26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2"/>
                <a:stretch>
                  <a:fillRect l="-803" t="-2039" r="-657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44824"/>
            <a:ext cx="6552728" cy="27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Observed significance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US" sz="2800" dirty="0"/>
                  <a:t>The observed significance level for a test is the probability of values as or more extreme than the observed value, based on the null distribution in the direction supporting the alternative hypothesis.</a:t>
                </a:r>
              </a:p>
              <a:p>
                <a:pPr lvl="0"/>
                <a:r>
                  <a:rPr lang="en-US" sz="2800" dirty="0"/>
                  <a:t>This probability is also called the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p-value</a:t>
                </a:r>
                <a:r>
                  <a:rPr lang="en-US" sz="2800" dirty="0"/>
                  <a:t> and denoted </a:t>
                </a:r>
                <a:r>
                  <a:rPr lang="tr-TR" sz="2800" dirty="0" smtClean="0"/>
                  <a:t>as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800" dirty="0"/>
                  <a:t>.</a:t>
                </a:r>
              </a:p>
              <a:p>
                <a:pPr lvl="0"/>
                <a:r>
                  <a:rPr lang="en-US" sz="2800" dirty="0"/>
                  <a:t>For the above example,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≤98.4)=0.16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800" dirty="0"/>
                  <a:t>To find the </a:t>
                </a:r>
                <a:r>
                  <a:rPr lang="en-US" sz="2800" i="1" dirty="0"/>
                  <a:t>p</a:t>
                </a:r>
                <a:r>
                  <a:rPr lang="en-US" sz="2800" dirty="0"/>
                  <a:t>-value in R-Commander, </a:t>
                </a:r>
                <a:endParaRPr lang="tr-TR" sz="2800" dirty="0" smtClean="0"/>
              </a:p>
              <a:p>
                <a:pPr lvl="1"/>
                <a:r>
                  <a:rPr lang="en-US" sz="2400" dirty="0" smtClean="0"/>
                  <a:t>click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Distributions</a:t>
                </a:r>
                <a:r>
                  <a:rPr lang="en-US" sz="2400" dirty="0"/>
                  <a:t> →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Continuous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distributions </a:t>
                </a:r>
                <a:r>
                  <a:rPr lang="en-US" sz="2400" dirty="0"/>
                  <a:t>→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sz="2400" dirty="0"/>
                  <a:t> →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Normal probabilities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Then set the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Variable value </a:t>
                </a:r>
                <a:r>
                  <a:rPr lang="en-US" sz="2400" dirty="0"/>
                  <a:t>to 98.4 and the parameters for the </a:t>
                </a:r>
                <a:r>
                  <a:rPr lang="en-US" sz="2400" dirty="0" smtClean="0"/>
                  <a:t>null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distribution </a:t>
                </a:r>
                <a:r>
                  <a:rPr lang="en-US" sz="2400" dirty="0"/>
                  <a:t>(</a:t>
                </a:r>
                <a:r>
                  <a:rPr lang="en-US" sz="2400" i="1" dirty="0"/>
                  <a:t>μ </a:t>
                </a:r>
                <a:r>
                  <a:rPr lang="en-US" sz="2400" dirty="0"/>
                  <a:t>= 98</a:t>
                </a:r>
                <a:r>
                  <a:rPr lang="en-US" sz="2400" i="1" dirty="0"/>
                  <a:t>.</a:t>
                </a:r>
                <a:r>
                  <a:rPr lang="en-US" sz="2400" dirty="0"/>
                  <a:t>6 and </a:t>
                </a:r>
                <a:r>
                  <a:rPr lang="en-US" sz="2400" i="1" dirty="0"/>
                  <a:t>σ </a:t>
                </a:r>
                <a:r>
                  <a:rPr lang="en-US" sz="2400" dirty="0" smtClean="0"/>
                  <a:t>= </a:t>
                </a:r>
                <a:r>
                  <a:rPr lang="en-US" sz="2400" dirty="0"/>
                  <a:t>0</a:t>
                </a:r>
                <a:r>
                  <a:rPr lang="en-US" sz="2400" i="1" dirty="0"/>
                  <a:t>.</a:t>
                </a:r>
                <a:r>
                  <a:rPr lang="en-US" sz="2400" dirty="0"/>
                  <a:t>2</a:t>
                </a:r>
                <a:r>
                  <a:rPr lang="en-US" sz="2400" dirty="0" smtClean="0"/>
                  <a:t>)</a:t>
                </a:r>
                <a:r>
                  <a:rPr lang="tr-TR" sz="2400" dirty="0" smtClean="0"/>
                  <a:t>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2"/>
                <a:stretch>
                  <a:fillRect l="-1168" t="-1699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4991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z-Tests of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3"/>
                <a:ext cx="8352928" cy="5327872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sz="2600" dirty="0">
                    <a:latin typeface="+mj-lt"/>
                  </a:rPr>
                  <a:t>In practice, it is more common to use the standardized version of the sample mean as our test statistic.</a:t>
                </a:r>
              </a:p>
              <a:p>
                <a:pPr lvl="1"/>
                <a:r>
                  <a:rPr lang="en-US" sz="2200" dirty="0">
                    <a:latin typeface="+mj-lt"/>
                  </a:rPr>
                  <a:t>We know that if a random variable is normally distributed (as it is the case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), </a:t>
                </a:r>
                <a:r>
                  <a:rPr lang="en-US" sz="2200" dirty="0">
                    <a:solidFill>
                      <a:srgbClr val="00B0F0"/>
                    </a:solidFill>
                    <a:latin typeface="+mj-lt"/>
                  </a:rPr>
                  <a:t>subtracting the mean and dividing by standard deviation </a:t>
                </a:r>
                <a:r>
                  <a:rPr lang="en-US" sz="2200" dirty="0">
                    <a:latin typeface="+mj-lt"/>
                  </a:rPr>
                  <a:t>creates a new random variable with standard normal distribution,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(0,1) </m:t>
                    </m:r>
                  </m:oMath>
                </a14:m>
                <a:endParaRPr lang="en-US" sz="22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  <a:p>
                <a:pPr lvl="0"/>
                <a:r>
                  <a:rPr lang="en-US" sz="2600" dirty="0">
                    <a:latin typeface="+mj-lt"/>
                  </a:rPr>
                  <a:t>We refer to the standardized value of the observed test statistic as </a:t>
                </a:r>
                <a:r>
                  <a:rPr lang="en-US" sz="2600" dirty="0" smtClean="0">
                    <a:latin typeface="+mj-lt"/>
                  </a:rPr>
                  <a:t>the </a:t>
                </a:r>
                <a:r>
                  <a:rPr lang="en-US" sz="26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z-score</a:t>
                </a:r>
                <a:r>
                  <a:rPr lang="en-US" sz="2600" dirty="0">
                    <a:latin typeface="+mj-lt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98.4−98.6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≤−1)=0.16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2400" dirty="0"/>
              </a:p>
              <a:p>
                <a:pPr lvl="0"/>
                <a:r>
                  <a:rPr lang="en-US" sz="2600" dirty="0">
                    <a:latin typeface="+mj-lt"/>
                  </a:rPr>
                  <a:t>We refer to the corresponding hypothesis test of the population mean as the </a:t>
                </a:r>
                <a:r>
                  <a:rPr lang="en-US" sz="2600" dirty="0" smtClean="0">
                    <a:latin typeface="+mj-lt"/>
                  </a:rPr>
                  <a:t>  </a:t>
                </a:r>
                <a:r>
                  <a:rPr lang="en-US" sz="26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z-test</a:t>
                </a:r>
                <a:r>
                  <a:rPr lang="en-US" sz="2600" dirty="0">
                    <a:latin typeface="+mj-lt"/>
                  </a:rPr>
                  <a:t>.</a:t>
                </a:r>
              </a:p>
              <a:p>
                <a:r>
                  <a:rPr lang="en-US" sz="2600" dirty="0">
                    <a:latin typeface="+mj-lt"/>
                  </a:rPr>
                  <a:t>In a </a:t>
                </a:r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z-test</a:t>
                </a:r>
                <a:r>
                  <a:rPr lang="en-US" sz="2600" dirty="0">
                    <a:latin typeface="+mj-lt"/>
                  </a:rPr>
                  <a:t>, instead of comparing the observed sample mean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600" dirty="0">
                    <a:latin typeface="+mj-lt"/>
                  </a:rPr>
                  <a:t> to the population mean according to the null hypothesis, we compare the </a:t>
                </a:r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z-score</a:t>
                </a:r>
                <a:r>
                  <a:rPr lang="en-US" sz="2600" dirty="0">
                    <a:latin typeface="+mj-lt"/>
                  </a:rPr>
                  <a:t> to </a:t>
                </a:r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3"/>
                <a:ext cx="8352928" cy="5327872"/>
              </a:xfrm>
              <a:blipFill rotWithShape="0">
                <a:blip r:embed="rId2"/>
                <a:stretch>
                  <a:fillRect l="-803" t="-1945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7040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Interpretation of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384444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/>
              <a:t>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p-value</a:t>
            </a:r>
            <a:r>
              <a:rPr lang="en-US" sz="2800" dirty="0"/>
              <a:t> is the conditional probability of extreme values (as or more extreme than what has been observed) of the test statistic assuming that the null hypothesis is true.</a:t>
            </a:r>
          </a:p>
          <a:p>
            <a:pPr lvl="1"/>
            <a:r>
              <a:rPr lang="en-US" sz="2400" dirty="0"/>
              <a:t>When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p-value</a:t>
            </a:r>
            <a:r>
              <a:rPr lang="en-US" sz="2400" dirty="0"/>
              <a:t> is small, say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0.01</a:t>
            </a:r>
            <a:r>
              <a:rPr lang="en-US" sz="2400" dirty="0"/>
              <a:t> for example, it is rare to find values as extreme as what we have observed (or more so).</a:t>
            </a:r>
          </a:p>
          <a:p>
            <a:pPr lvl="0"/>
            <a:r>
              <a:rPr lang="en-US" sz="2800" dirty="0"/>
              <a:t>As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p-value</a:t>
            </a:r>
            <a:r>
              <a:rPr lang="en-US" sz="2800" dirty="0"/>
              <a:t> increases, it indicates that there is a good chance to find more extreme values (for the test statistic) than what has been observed. </a:t>
            </a:r>
            <a:endParaRPr lang="tr-TR" sz="2800" dirty="0" smtClean="0"/>
          </a:p>
          <a:p>
            <a:pPr lvl="1"/>
            <a:r>
              <a:rPr lang="en-US" sz="2400" dirty="0" smtClean="0"/>
              <a:t>Then</a:t>
            </a:r>
            <a:r>
              <a:rPr lang="en-US" sz="2400" dirty="0"/>
              <a:t>, we would be more reluctant to reject the null hypothesis.</a:t>
            </a:r>
          </a:p>
          <a:p>
            <a:pPr lvl="0"/>
            <a:r>
              <a:rPr lang="en-US" sz="2800" dirty="0"/>
              <a:t>The common significance levels are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0.01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0.05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0.1</a:t>
            </a:r>
            <a:r>
              <a:rPr lang="en-US" sz="2800" dirty="0"/>
              <a:t>. </a:t>
            </a:r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9532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Interpretation of p-value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62694" cy="5384444"/>
              </a:xfrm>
            </p:spPr>
            <p:txBody>
              <a:bodyPr>
                <a:normAutofit lnSpcReduction="10000"/>
              </a:bodyPr>
              <a:lstStyle/>
              <a:p>
                <a:pPr lvl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 smtClean="0"/>
                  <a:t>If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800" dirty="0"/>
                  <a:t> is less than the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assumed cutoff</a:t>
                </a:r>
                <a:r>
                  <a:rPr lang="en-US" sz="2800" dirty="0"/>
                  <a:t>, we say that the data provides statistically significant evidence against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</a:p>
              <a:p>
                <a:pPr lvl="0"/>
                <a:r>
                  <a:rPr lang="en-US" sz="2800" dirty="0"/>
                  <a:t>For the body temperature example where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= 0.16</a:t>
                </a:r>
                <a:r>
                  <a:rPr lang="en-US" sz="2800" dirty="0"/>
                  <a:t>, if we set the significance level at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0.05</a:t>
                </a:r>
                <a:r>
                  <a:rPr lang="en-US" sz="2800" dirty="0"/>
                  <a:t>, </a:t>
                </a:r>
                <a:endParaRPr lang="tr-TR" sz="2800" dirty="0" smtClean="0"/>
              </a:p>
              <a:p>
                <a:pPr lvl="1"/>
                <a:r>
                  <a:rPr lang="en-US" sz="2400" dirty="0" smtClean="0"/>
                  <a:t>we </a:t>
                </a:r>
                <a:r>
                  <a:rPr lang="en-US" sz="2400" dirty="0"/>
                  <a:t>say that there is not significant evidence against the null hypothesis 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: μ = 98.6 </a:t>
                </a:r>
                <a:r>
                  <a:rPr lang="en-US" sz="2400" dirty="0"/>
                  <a:t>at the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0.05</a:t>
                </a:r>
                <a:r>
                  <a:rPr lang="en-US" sz="2400" dirty="0"/>
                  <a:t> significance level, so we do not reject the null hypothesis. </a:t>
                </a:r>
              </a:p>
              <a:p>
                <a:pPr lvl="0"/>
                <a:r>
                  <a:rPr lang="tr-TR" sz="2800" dirty="0" smtClean="0"/>
                  <a:t>I</a:t>
                </a:r>
                <a:r>
                  <a:rPr lang="en-US" sz="2800" dirty="0" smtClean="0"/>
                  <a:t>f </a:t>
                </a:r>
                <a:r>
                  <a:rPr lang="en-US" sz="2800" dirty="0"/>
                  <a:t>we had set the cutoff at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0.05</a:t>
                </a:r>
                <a:r>
                  <a:rPr lang="en-US" sz="2800" dirty="0"/>
                  <a:t> and we had </a:t>
                </a:r>
                <a:r>
                  <a:rPr lang="en-US" sz="2800" dirty="0" smtClean="0"/>
                  <a:t>observed</a:t>
                </a:r>
                <a:r>
                  <a:rPr lang="tr-TR" sz="2800" dirty="0" smtClean="0"/>
                  <a:t>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=98.25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800" dirty="0"/>
                  <a:t>instead of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98.4</a:t>
                </a:r>
                <a:r>
                  <a:rPr lang="en-US" sz="2800" dirty="0"/>
                  <a:t>, then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= 0.04</a:t>
                </a:r>
                <a:r>
                  <a:rPr lang="en-US" sz="2800" dirty="0"/>
                  <a:t>, and we could reject the null hypothesis. </a:t>
                </a:r>
                <a:endParaRPr lang="tr-TR" sz="2800" dirty="0" smtClean="0"/>
              </a:p>
              <a:p>
                <a:pPr lvl="1"/>
                <a:r>
                  <a:rPr lang="en-US" sz="2400" dirty="0" smtClean="0"/>
                  <a:t>In </a:t>
                </a:r>
                <a:r>
                  <a:rPr lang="en-US" sz="2400" dirty="0"/>
                  <a:t>this case, we say that the result is statistically significant and the data provide enough evidence against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: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98.6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62694" cy="5384444"/>
              </a:xfrm>
              <a:blipFill rotWithShape="0">
                <a:blip r:embed="rId2"/>
                <a:stretch>
                  <a:fillRect l="-1312" t="-906" r="-1312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6648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</a:t>
            </a:r>
            <a:r>
              <a:rPr lang="en-US" sz="3200" dirty="0"/>
              <a:t>ne-Sided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In general, for one-sided hypothesis testing, we evaluate the null hypothesis</a:t>
                </a:r>
                <a:r>
                  <a:rPr lang="tr-TR" sz="2800" dirty="0" smtClean="0"/>
                  <a:t>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/>
                  <a:t>by using the following standardized test statistic</a:t>
                </a:r>
                <a:r>
                  <a:rPr lang="en-US" sz="2800" dirty="0" smtClean="0"/>
                  <a:t>:</a:t>
                </a:r>
                <a:endParaRPr lang="tr-T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tr-TR" sz="2800" dirty="0" smtClean="0"/>
              </a:p>
              <a:p>
                <a:r>
                  <a:rPr lang="tr-TR" sz="2800" dirty="0" smtClean="0"/>
                  <a:t>W</a:t>
                </a:r>
                <a:r>
                  <a:rPr lang="en-US" sz="2800" dirty="0" smtClean="0"/>
                  <a:t>e </a:t>
                </a:r>
                <a:r>
                  <a:rPr lang="en-US" sz="2800" dirty="0"/>
                  <a:t>find the sample mean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calculate the observed value of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tr-TR" sz="2800" i="1" dirty="0" smtClean="0"/>
                  <a:t> </a:t>
                </a:r>
                <a:r>
                  <a:rPr lang="en-US" sz="2800" dirty="0" smtClean="0"/>
                  <a:t>called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/>
                  <a:t> (assuming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known):</a:t>
                </a:r>
                <a:endParaRPr lang="tr-T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tr-TR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2"/>
                <a:stretch>
                  <a:fillRect l="-1314" t="-1133" r="-17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7119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384444"/>
          </a:xfrm>
        </p:spPr>
        <p:txBody>
          <a:bodyPr>
            <a:noAutofit/>
          </a:bodyPr>
          <a:lstStyle/>
          <a:p>
            <a:r>
              <a:rPr lang="en-US" sz="2800" dirty="0"/>
              <a:t>We then use the standard normal distribution to find the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-value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the </a:t>
            </a:r>
            <a:r>
              <a:rPr lang="en-US" sz="2400" dirty="0" smtClean="0"/>
              <a:t>alternative</a:t>
            </a:r>
            <a:r>
              <a:rPr lang="tr-TR" sz="2400" dirty="0" smtClean="0"/>
              <a:t> </a:t>
            </a:r>
            <a:r>
              <a:rPr lang="en-US" sz="2400" dirty="0" smtClean="0"/>
              <a:t>hypothesis </a:t>
            </a:r>
            <a:r>
              <a:rPr lang="en-US" sz="2400" dirty="0"/>
              <a:t>regarding the population mean is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μ &lt; μ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/>
              <a:t>, </a:t>
            </a:r>
            <a:endParaRPr lang="tr-TR" sz="2400" dirty="0" smtClean="0"/>
          </a:p>
          <a:p>
            <a:pPr lvl="2"/>
            <a:r>
              <a:rPr lang="en-US" sz="2000" dirty="0" smtClean="0"/>
              <a:t>we use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standard normal distribution to find lower tail probability of the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-score</a:t>
            </a:r>
            <a:r>
              <a:rPr lang="en-US" sz="2000" dirty="0" smtClean="0"/>
              <a:t>:</a:t>
            </a:r>
            <a:r>
              <a:rPr lang="tr-TR" sz="2000" dirty="0" smtClean="0"/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≤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000" dirty="0"/>
              <a:t>. </a:t>
            </a:r>
            <a:endParaRPr lang="tr-TR" sz="20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the alternative hypothesis regarding the population mean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/>
              <a:t>, </a:t>
            </a:r>
            <a:endParaRPr lang="tr-TR" sz="2400" dirty="0" smtClean="0"/>
          </a:p>
          <a:p>
            <a:pPr lvl="2"/>
            <a:r>
              <a:rPr lang="en-US" sz="2000" dirty="0" smtClean="0"/>
              <a:t>we </a:t>
            </a:r>
            <a:r>
              <a:rPr lang="en-US" sz="2000" dirty="0"/>
              <a:t>use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≥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instead. </a:t>
            </a:r>
            <a:endParaRPr lang="tr-TR" sz="20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resulting probability,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obs</a:t>
            </a:r>
            <a:r>
              <a:rPr lang="en-US" sz="2800" dirty="0"/>
              <a:t>, is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observed </a:t>
            </a:r>
            <a:r>
              <a:rPr lang="en-US" sz="2800" dirty="0"/>
              <a:t>significance level, which can be compared to several </a:t>
            </a:r>
            <a:r>
              <a:rPr lang="en-US" sz="2800" dirty="0" smtClean="0"/>
              <a:t>significance</a:t>
            </a:r>
            <a:r>
              <a:rPr lang="tr-TR" sz="2800" dirty="0" smtClean="0"/>
              <a:t> </a:t>
            </a:r>
            <a:r>
              <a:rPr lang="en-US" sz="2800" dirty="0" smtClean="0"/>
              <a:t>levels </a:t>
            </a:r>
            <a:r>
              <a:rPr lang="en-US" sz="2800" dirty="0"/>
              <a:t>such 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0.01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0.05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0.1</a:t>
            </a:r>
            <a:r>
              <a:rPr lang="en-US" sz="2800" dirty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4441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tr-TR" sz="66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altLang="tr-TR" sz="6000" dirty="0">
                <a:solidFill>
                  <a:srgbClr val="000000"/>
                </a:solidFill>
              </a:rPr>
              <a:t>Hypothesis Testing</a:t>
            </a:r>
            <a:endParaRPr lang="tr-TR" altLang="tr-TR" sz="6000" dirty="0" smtClean="0">
              <a:solidFill>
                <a:srgbClr val="0000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D5FF07-CED9-478F-BDDC-E1999D506BC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38444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 some situations, we might hypothesize that the population mean is greater </a:t>
            </a:r>
            <a:r>
              <a:rPr lang="en-US" sz="2800" dirty="0" smtClean="0"/>
              <a:t>than</a:t>
            </a:r>
            <a:r>
              <a:rPr lang="tr-TR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specific value and express our hypothesis as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μ&gt;μ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Our </a:t>
            </a:r>
            <a:r>
              <a:rPr lang="en-US" sz="2800" dirty="0"/>
              <a:t>null hypothesis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still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is also a one-sided test since the departure from the null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still </a:t>
            </a:r>
            <a:r>
              <a:rPr lang="en-US" sz="2800" dirty="0"/>
              <a:t>in one direction: </a:t>
            </a:r>
            <a:r>
              <a:rPr lang="en-US" sz="2800" dirty="0" smtClean="0"/>
              <a:t>toward </a:t>
            </a:r>
            <a:r>
              <a:rPr lang="en-US" sz="2800" dirty="0"/>
              <a:t>values larger than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/>
              <a:t>For example, </a:t>
            </a:r>
            <a:endParaRPr lang="tr-TR" sz="2800" dirty="0" smtClean="0"/>
          </a:p>
          <a:p>
            <a:pPr lvl="1"/>
            <a:r>
              <a:rPr lang="en-US" sz="2400" dirty="0" smtClean="0"/>
              <a:t>suppose </a:t>
            </a:r>
            <a:r>
              <a:rPr lang="en-US" sz="2400" dirty="0"/>
              <a:t>that we have observed that many Pima Indian women </a:t>
            </a:r>
            <a:r>
              <a:rPr lang="en-US" sz="2400" dirty="0" smtClean="0"/>
              <a:t>suffer</a:t>
            </a:r>
            <a:r>
              <a:rPr lang="tr-TR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/>
              <a:t>diabetes. </a:t>
            </a:r>
            <a:endParaRPr lang="tr-TR" sz="2400" dirty="0" smtClean="0"/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know that obesity and diabetes are related; we might </a:t>
            </a:r>
            <a:r>
              <a:rPr lang="en-US" sz="2400" dirty="0" smtClean="0"/>
              <a:t>therefore</a:t>
            </a:r>
            <a:r>
              <a:rPr lang="tr-TR" sz="2400" dirty="0" smtClean="0"/>
              <a:t> </a:t>
            </a:r>
            <a:r>
              <a:rPr lang="en-US" sz="2400" dirty="0" smtClean="0"/>
              <a:t>hypothesize </a:t>
            </a:r>
            <a:r>
              <a:rPr lang="en-US" sz="2400" dirty="0"/>
              <a:t>that this population is obese on average, where obesity is </a:t>
            </a:r>
            <a:r>
              <a:rPr lang="en-US" sz="2400" dirty="0" smtClean="0"/>
              <a:t>defined</a:t>
            </a:r>
            <a:r>
              <a:rPr lang="tr-TR" sz="2400" dirty="0" smtClean="0"/>
              <a:t> </a:t>
            </a:r>
            <a:r>
              <a:rPr lang="en-US" sz="2400" dirty="0" smtClean="0"/>
              <a:t>as </a:t>
            </a:r>
            <a:r>
              <a:rPr lang="en-US" sz="2400" dirty="0"/>
              <a:t>BMI higher than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en-US" sz="2400" dirty="0"/>
              <a:t>. </a:t>
            </a:r>
            <a:endParaRPr lang="tr-TR" sz="24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we denote the population mean of BMI for Pima </a:t>
            </a:r>
            <a:r>
              <a:rPr lang="en-US" sz="2400" dirty="0" smtClean="0"/>
              <a:t>Indian</a:t>
            </a:r>
            <a:r>
              <a:rPr lang="tr-TR" sz="2400" dirty="0" smtClean="0"/>
              <a:t> </a:t>
            </a:r>
            <a:r>
              <a:rPr lang="en-US" sz="2400" dirty="0" smtClean="0"/>
              <a:t>women</a:t>
            </a:r>
            <a:r>
              <a:rPr lang="en-US" sz="2400" dirty="0"/>
              <a:t>, we can then express our hypothesis </a:t>
            </a:r>
            <a:r>
              <a:rPr lang="en-US" sz="2400" dirty="0" smtClean="0"/>
              <a:t>as</a:t>
            </a:r>
            <a:r>
              <a:rPr lang="tr-TR" sz="2400" dirty="0" smtClean="0"/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μ&gt;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en-US" sz="2400" dirty="0"/>
              <a:t>. </a:t>
            </a:r>
            <a:endParaRPr lang="tr-TR" sz="24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this case, the null </a:t>
            </a:r>
            <a:r>
              <a:rPr lang="en-US" sz="2400" dirty="0" smtClean="0"/>
              <a:t>hypothesis</a:t>
            </a:r>
            <a:r>
              <a:rPr lang="tr-T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30</a:t>
            </a:r>
            <a:r>
              <a:rPr lang="en-US" sz="2400" dirty="0"/>
              <a:t>; that is,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30</a:t>
            </a:r>
            <a:r>
              <a:rPr lang="en-US" sz="2400" dirty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7428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As before, we use the sample mean as the test statistic. </a:t>
                </a:r>
                <a:endParaRPr lang="tr-TR" sz="2400" dirty="0" smtClean="0"/>
              </a:p>
              <a:p>
                <a:r>
                  <a:rPr lang="en-US" sz="2400" dirty="0" smtClean="0"/>
                  <a:t>For illustrative purposes,</a:t>
                </a:r>
              </a:p>
              <a:p>
                <a:pPr lvl="1"/>
                <a:r>
                  <a:rPr lang="en-US" sz="2000" dirty="0"/>
                  <a:t>suppose that we have obtained a sample of size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= 100 </a:t>
                </a:r>
                <a:r>
                  <a:rPr lang="en-US" sz="2000" dirty="0"/>
                  <a:t>from the population of </a:t>
                </a:r>
                <a:r>
                  <a:rPr lang="en-US" sz="2000" dirty="0" smtClean="0"/>
                  <a:t>Pima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Indian </a:t>
                </a:r>
                <a:r>
                  <a:rPr lang="en-US" sz="2000" dirty="0"/>
                  <a:t>women. </a:t>
                </a:r>
                <a:endParaRPr lang="tr-TR" sz="2000" dirty="0" smtClean="0"/>
              </a:p>
              <a:p>
                <a:pPr lvl="1"/>
                <a:r>
                  <a:rPr lang="en-US" sz="2000" dirty="0" smtClean="0"/>
                  <a:t>Further</a:t>
                </a:r>
                <a:r>
                  <a:rPr lang="en-US" sz="2000" dirty="0"/>
                  <a:t>, suppose we know that the population variance is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= 6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If the null hypothesis is true and the population mean is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30</a:t>
                </a:r>
                <a:r>
                  <a:rPr lang="en-US" sz="2400" dirty="0"/>
                  <a:t>, then the </a:t>
                </a:r>
                <a:r>
                  <a:rPr lang="en-US" sz="2400" dirty="0" smtClean="0"/>
                  <a:t>sampling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distribution is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tr-TR" sz="2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30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,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tr-TR" sz="2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100</m:t>
                      </m:r>
                      <m: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800" dirty="0" err="1" smtClean="0"/>
                  <a:t>Th</a:t>
                </a:r>
                <a:r>
                  <a:rPr lang="tr-TR" sz="2800" dirty="0" smtClean="0"/>
                  <a:t>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distribution is shown in the left </a:t>
                </a:r>
                <a:r>
                  <a:rPr lang="en-US" sz="2800" dirty="0" smtClean="0"/>
                  <a:t>panel</a:t>
                </a:r>
                <a:r>
                  <a:rPr lang="tr-TR" sz="2800" dirty="0" smtClean="0"/>
                  <a:t> of </a:t>
                </a:r>
                <a:r>
                  <a:rPr lang="tr-TR" sz="2800" dirty="0" err="1" smtClean="0"/>
                  <a:t>the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figure</a:t>
                </a:r>
                <a:r>
                  <a:rPr lang="tr-TR" sz="2800" dirty="0" smtClean="0"/>
                  <a:t> in </a:t>
                </a:r>
                <a:r>
                  <a:rPr lang="tr-TR" sz="2800" dirty="0" err="1" smtClean="0"/>
                  <a:t>the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next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slide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  <a:blipFill rotWithShape="0">
                <a:blip r:embed="rId2"/>
                <a:stretch>
                  <a:fillRect l="-1314" t="-984" r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9166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4293095"/>
                <a:ext cx="8353176" cy="223152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i="1" dirty="0" smtClean="0"/>
                  <a:t>Left panel</a:t>
                </a:r>
                <a:r>
                  <a:rPr lang="en-US" sz="2400" dirty="0"/>
                  <a:t>: The sampling distribution for the test statistic </a:t>
                </a:r>
                <a:r>
                  <a:rPr lang="en-US" sz="2400" dirty="0" smtClean="0"/>
                  <a:t>under </a:t>
                </a:r>
                <a:r>
                  <a:rPr lang="en-US" sz="2400" dirty="0"/>
                  <a:t>the null </a:t>
                </a:r>
                <a:r>
                  <a:rPr lang="en-US" sz="2400" dirty="0" smtClean="0"/>
                  <a:t>hypothesis</a:t>
                </a:r>
                <a:r>
                  <a:rPr lang="tr-TR" sz="2400" dirty="0" smtClean="0"/>
                  <a:t>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30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lvl="1"/>
                <a:r>
                  <a:rPr lang="en-US" sz="2000" dirty="0" smtClean="0"/>
                  <a:t>The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000" dirty="0"/>
                  <a:t>, which is the probability of values as or more extreme than the </a:t>
                </a:r>
                <a:r>
                  <a:rPr lang="en-US" sz="2000" dirty="0" smtClean="0"/>
                  <a:t>observed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value </a:t>
                </a:r>
                <a:r>
                  <a:rPr lang="en-US" sz="2000" dirty="0"/>
                  <a:t>of the test statistic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= 31</a:t>
                </a:r>
                <a:r>
                  <a:rPr lang="en-US" sz="2000" dirty="0"/>
                  <a:t>, is shown as the </a:t>
                </a:r>
                <a:r>
                  <a:rPr lang="en-US" sz="2000" i="1" dirty="0"/>
                  <a:t>shaded area</a:t>
                </a:r>
                <a:r>
                  <a:rPr lang="en-US" sz="2000" dirty="0"/>
                  <a:t>. </a:t>
                </a:r>
                <a:endParaRPr lang="tr-TR" sz="2000" dirty="0" smtClean="0"/>
              </a:p>
              <a:p>
                <a:r>
                  <a:rPr lang="en-US" sz="2400" i="1" dirty="0" smtClean="0"/>
                  <a:t>Right </a:t>
                </a:r>
                <a:r>
                  <a:rPr lang="en-US" sz="2400" i="1" dirty="0"/>
                  <a:t>panel</a:t>
                </a:r>
                <a:r>
                  <a:rPr lang="en-US" sz="2400" dirty="0"/>
                  <a:t>: Obtaining the upper </a:t>
                </a:r>
                <a:r>
                  <a:rPr lang="en-US" sz="2400" dirty="0" smtClean="0"/>
                  <a:t>tail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probability </a:t>
                </a:r>
                <a:r>
                  <a:rPr lang="en-US" sz="2400" dirty="0"/>
                  <a:t>using one-sided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-test</a:t>
                </a: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4293095"/>
                <a:ext cx="8353176" cy="2231529"/>
              </a:xfrm>
              <a:blipFill rotWithShape="0">
                <a:blip r:embed="rId2"/>
                <a:stretch>
                  <a:fillRect l="-803" t="-163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US" altLang="tr-TR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8" y="1085509"/>
            <a:ext cx="7256004" cy="32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If the null hypothesis is </a:t>
                </a:r>
                <a:r>
                  <a:rPr lang="en-US" sz="2400" dirty="0" smtClean="0"/>
                  <a:t>indeed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true</a:t>
                </a:r>
                <a:r>
                  <a:rPr lang="en-US" sz="2400" dirty="0"/>
                  <a:t>, then we would expect to see the value of sample mean near the </a:t>
                </a:r>
                <a:r>
                  <a:rPr lang="en-US" sz="2400" dirty="0" smtClean="0"/>
                  <a:t>population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mean </a:t>
                </a:r>
                <a:r>
                  <a:rPr lang="en-US" sz="2400" dirty="0"/>
                  <a:t>according to the null distribution (here,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30</a:t>
                </a:r>
                <a:r>
                  <a:rPr lang="en-US" sz="2400" dirty="0"/>
                  <a:t>). </a:t>
                </a:r>
                <a:endParaRPr lang="tr-TR" sz="2400" dirty="0" smtClean="0"/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contrast, if the null </a:t>
                </a:r>
                <a:r>
                  <a:rPr lang="en-US" sz="2400" dirty="0" smtClean="0"/>
                  <a:t>hypothesis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false, then the null distribution does not represent the sampling distribution </a:t>
                </a:r>
                <a:r>
                  <a:rPr lang="en-US" sz="2400" dirty="0" smtClean="0"/>
                  <a:t>of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test statistics, and we would expect to see the value of the sample mean </a:t>
                </a:r>
                <a:r>
                  <a:rPr lang="en-US" sz="2400" dirty="0" smtClean="0"/>
                  <a:t>away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from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30</a:t>
                </a:r>
                <a:r>
                  <a:rPr lang="en-US" sz="2400" dirty="0"/>
                  <a:t>, in this case, larger than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30</a:t>
                </a:r>
                <a:r>
                  <a:rPr lang="en-US" sz="2400" dirty="0"/>
                  <a:t> according to the alternative hypothesis.</a:t>
                </a:r>
              </a:p>
              <a:p>
                <a:r>
                  <a:rPr lang="en-US" sz="2400" dirty="0"/>
                  <a:t>Suppose that from our sample of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100</a:t>
                </a:r>
                <a:r>
                  <a:rPr lang="en-US" sz="2400" dirty="0"/>
                  <a:t> Pima Indian women we find that the </a:t>
                </a:r>
                <a:r>
                  <a:rPr lang="en-US" sz="2400" dirty="0" smtClean="0"/>
                  <a:t>sample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mean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31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r>
                  <a:rPr lang="en-US" sz="2400" dirty="0"/>
                  <a:t>As before, we find the observed significance level,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400" dirty="0"/>
                  <a:t>, to</a:t>
                </a:r>
                <a:r>
                  <a:rPr lang="tr-TR" sz="2400" dirty="0"/>
                  <a:t> </a:t>
                </a:r>
                <a:r>
                  <a:rPr lang="en-US" sz="2400" dirty="0"/>
                  <a:t>measure the amount of evidence provided by the data in support for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400" dirty="0"/>
                  <a:t>. 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  <a:blipFill rotWithShape="0">
                <a:blip r:embed="rId2"/>
                <a:stretch>
                  <a:fillRect l="-1022" t="-1722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9475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Recall</a:t>
                </a:r>
                <a:r>
                  <a:rPr lang="tr-TR" sz="2400" dirty="0" smtClean="0"/>
                  <a:t> </a:t>
                </a:r>
                <a:r>
                  <a:rPr lang="en-US" sz="2400" dirty="0"/>
                  <a:t>that we defined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400" dirty="0"/>
                  <a:t> as the probability of values as or more extreme than </a:t>
                </a:r>
                <a:r>
                  <a:rPr lang="en-US" sz="2400" dirty="0" smtClean="0"/>
                  <a:t>the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observed </a:t>
                </a:r>
                <a:r>
                  <a:rPr lang="en-US" sz="2400" dirty="0"/>
                  <a:t>value of the test statistic (here,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31</a:t>
                </a:r>
                <a:r>
                  <a:rPr lang="en-US" sz="2400" dirty="0"/>
                  <a:t>) based on the null distribution, </a:t>
                </a:r>
                <a:r>
                  <a:rPr lang="en-US" sz="2400" dirty="0" smtClean="0"/>
                  <a:t>in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direction specified by the alternative hypothesis. </a:t>
                </a:r>
                <a:endParaRPr lang="tr-TR" sz="2400" dirty="0" smtClean="0"/>
              </a:p>
              <a:p>
                <a:r>
                  <a:rPr lang="en-US" sz="2400" dirty="0" smtClean="0"/>
                  <a:t>If </a:t>
                </a:r>
                <a:r>
                  <a:rPr lang="en-US" sz="2400" dirty="0"/>
                  <a:t>the null distribution is in </a:t>
                </a:r>
                <a:r>
                  <a:rPr lang="en-US" sz="2400" dirty="0" smtClean="0"/>
                  <a:t>fact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true </a:t>
                </a:r>
                <a:r>
                  <a:rPr lang="en-US" sz="2400" dirty="0"/>
                  <a:t>and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30</a:t>
                </a:r>
                <a:r>
                  <a:rPr lang="en-US" sz="2400" dirty="0"/>
                  <a:t>, then values larger than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31 </a:t>
                </a:r>
                <a:r>
                  <a:rPr lang="en-US" sz="2400" dirty="0"/>
                  <a:t>would seem more extreme </a:t>
                </a:r>
                <a:r>
                  <a:rPr lang="en-US" sz="2400" dirty="0" smtClean="0"/>
                  <a:t>than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what </a:t>
                </a:r>
                <a:r>
                  <a:rPr lang="en-US" sz="2400" dirty="0"/>
                  <a:t>we have observed. </a:t>
                </a:r>
                <a:endParaRPr lang="tr-TR" sz="2400" dirty="0" smtClean="0"/>
              </a:p>
              <a:p>
                <a:r>
                  <a:rPr lang="en-US" sz="2400" dirty="0" smtClean="0"/>
                  <a:t>Therefore,</a:t>
                </a:r>
                <a:r>
                  <a:rPr lang="en-US" sz="2400" dirty="0"/>
                  <a:t> since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μ&gt;μ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		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≥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tr-TR" sz="2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tr-TR" sz="2400" dirty="0" err="1" smtClean="0"/>
                  <a:t>If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we drop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simplicity,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tr-TR" sz="2400" i="1" dirty="0" smtClean="0"/>
                  <a:t>			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≥ 31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tr-TR" sz="2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This probability is shown as the shaded area in the </a:t>
                </a:r>
                <a:r>
                  <a:rPr lang="tr-TR" sz="2400" dirty="0" err="1" smtClean="0"/>
                  <a:t>left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panel of </a:t>
                </a:r>
                <a:r>
                  <a:rPr lang="tr-TR" sz="2400" dirty="0"/>
                  <a:t>the figure (in slide </a:t>
                </a:r>
                <a:r>
                  <a:rPr lang="tr-TR" sz="2400" dirty="0" smtClean="0"/>
                  <a:t>22).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  <a:blipFill rotWithShape="0">
                <a:blip r:embed="rId2"/>
                <a:stretch>
                  <a:fillRect l="-1022" t="-1722" r="-1095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2931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400" dirty="0" smtClean="0"/>
                  <a:t>W</a:t>
                </a:r>
                <a:r>
                  <a:rPr lang="en-US" sz="2400" dirty="0" smtClean="0"/>
                  <a:t>e can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standardize the test statistic by subtracting the mean and dividing</a:t>
                </a:r>
                <a:r>
                  <a:rPr lang="tr-TR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result by the standard deviation</a:t>
                </a:r>
                <a:r>
                  <a:rPr lang="en-US" sz="2400" dirty="0" smtClean="0"/>
                  <a:t>: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0.6</m:t>
                          </m:r>
                        </m:den>
                      </m:f>
                      <m:r>
                        <a:rPr lang="tr-TR" sz="20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tr-TR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(0, 1)</m:t>
                      </m:r>
                    </m:oMath>
                  </m:oMathPara>
                </a14:m>
                <a:endParaRPr lang="tr-TR" sz="2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The corresponding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400" dirty="0"/>
                  <a:t> is obtained as follows</a:t>
                </a:r>
                <a:r>
                  <a:rPr lang="en-US" sz="2400" dirty="0" smtClean="0"/>
                  <a:t>: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0.6</m:t>
                          </m:r>
                        </m:den>
                      </m:f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tr-TR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0.6</m:t>
                          </m:r>
                        </m:den>
                      </m:f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1.67</m:t>
                      </m:r>
                    </m:oMath>
                  </m:oMathPara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Now, to find the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400" dirty="0"/>
                  <a:t>, we can find the upper tail probability of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z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1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67</a:t>
                </a:r>
                <a:r>
                  <a:rPr lang="en-US" sz="2400" dirty="0"/>
                  <a:t> from </a:t>
                </a:r>
                <a:r>
                  <a:rPr lang="en-US" sz="2400" dirty="0" smtClean="0"/>
                  <a:t>the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null </a:t>
                </a:r>
                <a:r>
                  <a:rPr lang="en-US" sz="2400" dirty="0"/>
                  <a:t>distribution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(0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dirty="0" smtClean="0"/>
                  <a:t>: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i="1" dirty="0" smtClean="0"/>
                  <a:t>			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≥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1.67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en-US" sz="2400" dirty="0"/>
                  <a:t>This probability is shown as the shaded area in the right panel of </a:t>
                </a:r>
                <a:r>
                  <a:rPr lang="tr-TR" sz="2400" dirty="0" smtClean="0"/>
                  <a:t>the figure (in slide 22).</a:t>
                </a:r>
              </a:p>
              <a:p>
                <a:pPr lvl="1"/>
                <a:r>
                  <a:rPr lang="en-US" sz="2000" dirty="0"/>
                  <a:t>This is the upper tail probability at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1.67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based </a:t>
                </a:r>
                <a:r>
                  <a:rPr lang="en-US" sz="2000" dirty="0"/>
                  <a:t>on the standard normal distribution</a:t>
                </a:r>
                <a:r>
                  <a:rPr lang="en-US" sz="2000" dirty="0" smtClean="0"/>
                  <a:t>.</a:t>
                </a:r>
                <a:endParaRPr lang="tr-T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2"/>
                <a:stretch>
                  <a:fillRect l="-1022" t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782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One-Sided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384444"/>
          </a:xfrm>
        </p:spPr>
        <p:txBody>
          <a:bodyPr>
            <a:noAutofit/>
          </a:bodyPr>
          <a:lstStyle/>
          <a:p>
            <a:r>
              <a:rPr lang="tr-TR" sz="2800" dirty="0" smtClean="0"/>
              <a:t>T</a:t>
            </a:r>
            <a:r>
              <a:rPr lang="en-US" sz="2800" dirty="0" smtClean="0"/>
              <a:t>he upper tail probability is</a:t>
            </a:r>
            <a:r>
              <a:rPr lang="tr-TR" sz="2800" dirty="0" smtClean="0"/>
              <a:t> </a:t>
            </a:r>
            <a:r>
              <a:rPr lang="en-US" sz="2800" dirty="0"/>
              <a:t>by convention </a:t>
            </a:r>
            <a:r>
              <a:rPr lang="tr-TR" sz="2800" dirty="0" smtClean="0"/>
              <a:t>	   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67)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However</a:t>
            </a:r>
            <a:r>
              <a:rPr lang="en-US" sz="2800" dirty="0"/>
              <a:t>, </a:t>
            </a:r>
            <a:r>
              <a:rPr lang="en-US" sz="2800" dirty="0" smtClean="0"/>
              <a:t>for </a:t>
            </a:r>
            <a:r>
              <a:rPr lang="en-US" sz="2800" dirty="0"/>
              <a:t>continuous </a:t>
            </a:r>
            <a:r>
              <a:rPr lang="en-US" sz="2800" dirty="0" smtClean="0"/>
              <a:t>random</a:t>
            </a:r>
            <a:r>
              <a:rPr lang="tr-TR" sz="2800" dirty="0" smtClean="0"/>
              <a:t> </a:t>
            </a:r>
            <a:r>
              <a:rPr lang="en-US" sz="2800" dirty="0" smtClean="0"/>
              <a:t>variables</a:t>
            </a:r>
            <a:r>
              <a:rPr lang="en-US" sz="2800" dirty="0"/>
              <a:t>, </a:t>
            </a:r>
            <a:r>
              <a:rPr lang="tr-TR" sz="2800" dirty="0" smtClean="0"/>
              <a:t>	   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67)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≥ 1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67)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/>
              <a:t>since the probability of any </a:t>
            </a:r>
            <a:r>
              <a:rPr lang="en-US" sz="2800" dirty="0" smtClean="0"/>
              <a:t>specific</a:t>
            </a:r>
            <a:r>
              <a:rPr lang="tr-TR" sz="2800" dirty="0" smtClean="0"/>
              <a:t> </a:t>
            </a:r>
            <a:r>
              <a:rPr lang="en-US" sz="2800" dirty="0" smtClean="0"/>
              <a:t>value </a:t>
            </a:r>
            <a:r>
              <a:rPr lang="en-US" sz="2800" dirty="0"/>
              <a:t>(here, 1.67) is zero. </a:t>
            </a:r>
            <a:endParaRPr lang="tr-TR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this example,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obs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= 0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048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can reject the </a:t>
            </a:r>
            <a:r>
              <a:rPr lang="en-US" sz="2800" dirty="0" smtClean="0"/>
              <a:t>null</a:t>
            </a:r>
            <a:r>
              <a:rPr lang="tr-TR" sz="2800" dirty="0" smtClean="0"/>
              <a:t> </a:t>
            </a:r>
            <a:r>
              <a:rPr lang="en-US" sz="2800" dirty="0" smtClean="0"/>
              <a:t>hypothesis </a:t>
            </a:r>
            <a:r>
              <a:rPr lang="en-US" sz="2800" dirty="0"/>
              <a:t>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0.05</a:t>
            </a:r>
            <a:r>
              <a:rPr lang="en-US" sz="2800" dirty="0"/>
              <a:t> level but not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0.01</a:t>
            </a:r>
            <a:r>
              <a:rPr lang="en-US" sz="2800" dirty="0"/>
              <a:t> level. </a:t>
            </a:r>
            <a:endParaRPr lang="tr-TR" sz="2800" dirty="0" smtClean="0"/>
          </a:p>
          <a:p>
            <a:r>
              <a:rPr lang="en-US" sz="2800" dirty="0" smtClean="0"/>
              <a:t>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0.05</a:t>
            </a:r>
            <a:r>
              <a:rPr lang="en-US" sz="2800" dirty="0"/>
              <a:t> level, we can conclude that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population</a:t>
            </a:r>
            <a:r>
              <a:rPr lang="tr-TR" sz="2800" dirty="0" smtClean="0"/>
              <a:t> </a:t>
            </a:r>
            <a:r>
              <a:rPr lang="en-US" sz="2800" dirty="0" smtClean="0"/>
              <a:t>mean </a:t>
            </a:r>
            <a:r>
              <a:rPr lang="en-US" sz="2800" dirty="0"/>
              <a:t>of BMI for Pima Indian women is higher than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en-US" sz="2800" dirty="0"/>
              <a:t> and the </a:t>
            </a:r>
            <a:r>
              <a:rPr lang="en-US" sz="2800" dirty="0" smtClean="0"/>
              <a:t>difference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statistically significant.</a:t>
            </a:r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6811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For many hypothesis testing problems, we might be indifferent to the direction </a:t>
                </a:r>
                <a:r>
                  <a:rPr lang="en-US" sz="2400" dirty="0" smtClean="0"/>
                  <a:t>of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departure </a:t>
                </a:r>
                <a:r>
                  <a:rPr lang="en-US" sz="2400" dirty="0"/>
                  <a:t>from the null value. </a:t>
                </a:r>
                <a:endParaRPr lang="tr-TR" sz="2400" dirty="0"/>
              </a:p>
              <a:p>
                <a:pPr lvl="1"/>
                <a:r>
                  <a:rPr lang="en-US" sz="2000" dirty="0" smtClean="0"/>
                  <a:t>In </a:t>
                </a:r>
                <a:r>
                  <a:rPr lang="en-US" sz="2000" dirty="0"/>
                  <a:t>such cases, we can express the null and </a:t>
                </a:r>
                <a:r>
                  <a:rPr lang="en-US" sz="2000" dirty="0" smtClean="0"/>
                  <a:t>alternative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hypotheses </a:t>
                </a:r>
                <a:r>
                  <a:rPr lang="en-US" sz="2000" dirty="0"/>
                  <a:t>as </a:t>
                </a:r>
                <a:r>
                  <a:rPr lang="tr-TR" sz="2000" dirty="0" smtClean="0"/>
                  <a:t>    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0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and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≠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000" dirty="0"/>
                  <a:t>, respectively. </a:t>
                </a:r>
                <a:endParaRPr lang="tr-TR" sz="2000" dirty="0" smtClean="0"/>
              </a:p>
              <a:p>
                <a:pPr lvl="1"/>
                <a:r>
                  <a:rPr lang="en-US" sz="2000" dirty="0" smtClean="0"/>
                  <a:t>Then </a:t>
                </a:r>
                <a:r>
                  <a:rPr lang="en-US" sz="2000" dirty="0"/>
                  <a:t>we consider </a:t>
                </a:r>
                <a:r>
                  <a:rPr lang="en-US" sz="2000" dirty="0" smtClean="0"/>
                  <a:t>both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large </a:t>
                </a:r>
                <a:r>
                  <a:rPr lang="en-US" sz="2000" dirty="0"/>
                  <a:t>positive values and small negative values of </a:t>
                </a:r>
                <a:r>
                  <a:rPr lang="en-US" sz="2000" i="1" dirty="0"/>
                  <a:t>z</a:t>
                </a:r>
                <a:r>
                  <a:rPr lang="en-US" sz="2000" dirty="0"/>
                  <a:t>-score as evidence against </a:t>
                </a:r>
                <a:r>
                  <a:rPr lang="en-US" sz="2000" dirty="0" smtClean="0"/>
                  <a:t>the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null </a:t>
                </a:r>
                <a:r>
                  <a:rPr lang="en-US" sz="2000" dirty="0"/>
                  <a:t>hypothesis, and our alternative hypothesis is referred to as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two-sided</a:t>
                </a:r>
                <a:r>
                  <a:rPr lang="en-US" sz="2000" dirty="0" smtClean="0"/>
                  <a:t>.</a:t>
                </a:r>
                <a:endParaRPr lang="tr-TR" sz="2000" dirty="0" smtClean="0"/>
              </a:p>
              <a:p>
                <a:r>
                  <a:rPr lang="tr-TR" sz="2400" dirty="0" smtClean="0"/>
                  <a:t>T</a:t>
                </a:r>
                <a:r>
                  <a:rPr lang="en-US" sz="2400" dirty="0" smtClean="0"/>
                  <a:t>he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400" dirty="0"/>
                  <a:t> for the two-sided </a:t>
                </a:r>
                <a:r>
                  <a:rPr lang="en-US" sz="2400" dirty="0" smtClean="0"/>
                  <a:t>hypothesis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test </a:t>
                </a:r>
                <a:r>
                  <a:rPr lang="en-US" sz="2400" dirty="0"/>
                  <a:t>is calculated as follows (assuming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known</a:t>
                </a:r>
                <a:r>
                  <a:rPr lang="en-US" sz="2400" dirty="0" smtClean="0"/>
                  <a:t>):</a:t>
                </a:r>
                <a:endParaRPr lang="en-US" sz="2400" dirty="0"/>
              </a:p>
              <a:p>
                <a:pPr lvl="1"/>
                <a:r>
                  <a:rPr lang="en-US" sz="2000" dirty="0" smtClean="0"/>
                  <a:t>Determine </a:t>
                </a:r>
                <a:r>
                  <a:rPr lang="en-US" sz="2000" dirty="0"/>
                  <a:t>the observed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Take </a:t>
                </a:r>
                <a:r>
                  <a:rPr lang="en-US" sz="2000" dirty="0"/>
                  <a:t>the absolute value of the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z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score</a:t>
                </a:r>
                <a:r>
                  <a:rPr lang="en-US" sz="2000" dirty="0"/>
                  <a:t>: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 smtClean="0"/>
                  <a:t>Obtain </a:t>
                </a:r>
                <a:r>
                  <a:rPr lang="en-US" sz="2000" dirty="0"/>
                  <a:t>the upper tail probability: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Z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≥ |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|).</a:t>
                </a:r>
              </a:p>
              <a:p>
                <a:pPr lvl="1"/>
                <a:r>
                  <a:rPr lang="en-US" sz="2000" dirty="0" smtClean="0"/>
                  <a:t>Double </a:t>
                </a:r>
                <a:r>
                  <a:rPr lang="en-US" sz="2000" dirty="0"/>
                  <a:t>the resulting probability: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= 2×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Z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≥ |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|)</a:t>
                </a:r>
                <a:r>
                  <a:rPr lang="en-US" sz="2000" dirty="0"/>
                  <a:t>.</a:t>
                </a:r>
                <a:endParaRPr lang="tr-T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4953115"/>
              </a:xfrm>
              <a:blipFill rotWithShape="0">
                <a:blip r:embed="rId2"/>
                <a:stretch>
                  <a:fillRect l="-1022" t="-984" r="-1387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776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Two-Sided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13155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For </a:t>
                </a:r>
                <a:r>
                  <a:rPr lang="en-US" sz="2800" dirty="0"/>
                  <a:t>example, suppose we believe that the average normal body temperature </a:t>
                </a:r>
                <a:r>
                  <a:rPr lang="en-US" sz="2800" dirty="0" smtClean="0"/>
                  <a:t>is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different </a:t>
                </a:r>
                <a:r>
                  <a:rPr lang="en-US" sz="2800" dirty="0"/>
                  <a:t>from the accepted value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98.6°F</a:t>
                </a:r>
                <a:r>
                  <a:rPr lang="en-US" sz="2800" dirty="0"/>
                  <a:t>, but we are not sure whether it is higher </a:t>
                </a:r>
                <a:r>
                  <a:rPr lang="en-US" sz="2800" dirty="0" smtClean="0"/>
                  <a:t>or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lower </a:t>
                </a:r>
                <a:r>
                  <a:rPr lang="en-US" sz="2800" dirty="0"/>
                  <a:t>than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98.6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Then </a:t>
                </a:r>
                <a:r>
                  <a:rPr lang="en-US" sz="2800" dirty="0"/>
                  <a:t>the null hypothesis remains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: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98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r>
                  <a:rPr lang="en-US" sz="2800" dirty="0"/>
                  <a:t>, </a:t>
                </a:r>
                <a:endParaRPr lang="tr-TR" sz="2800" dirty="0" smtClean="0"/>
              </a:p>
              <a:p>
                <a:r>
                  <a:rPr lang="tr-TR" sz="2800" dirty="0" smtClean="0"/>
                  <a:t>B</a:t>
                </a:r>
                <a:r>
                  <a:rPr lang="en-US" sz="2800" dirty="0" err="1" smtClean="0"/>
                  <a:t>ut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alternative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hypothesis </a:t>
                </a:r>
                <a:r>
                  <a:rPr lang="en-US" sz="2800" dirty="0"/>
                  <a:t>is expressed as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≠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98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r>
                  <a:rPr lang="en-US" sz="2800" dirty="0" smtClean="0"/>
                  <a:t>.</a:t>
                </a:r>
                <a:endParaRPr lang="tr-TR" sz="2800" dirty="0" smtClean="0"/>
              </a:p>
              <a:p>
                <a:r>
                  <a:rPr lang="tr-TR" sz="2800" dirty="0"/>
                  <a:t>W</a:t>
                </a:r>
                <a:r>
                  <a:rPr lang="en-US" sz="2800" dirty="0"/>
                  <a:t>e calculate the sample</a:t>
                </a:r>
                <a:r>
                  <a:rPr lang="tr-TR" sz="2800" dirty="0"/>
                  <a:t> </a:t>
                </a:r>
                <a:r>
                  <a:rPr lang="en-US" sz="2800" dirty="0"/>
                  <a:t>mean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98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4 </a:t>
                </a:r>
                <a:r>
                  <a:rPr lang="en-US" sz="2800" dirty="0"/>
                  <a:t>and standardize it to obtain 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/>
                  <a:t>,</a:t>
                </a:r>
                <a:endParaRPr lang="tr-T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98.4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98.6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98.4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98.6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13155"/>
              </a:xfrm>
              <a:blipFill rotWithShape="0">
                <a:blip r:embed="rId2"/>
                <a:stretch>
                  <a:fillRect l="-1314" t="-1147" r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3560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Two-Sided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425060" cy="495311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-value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still calculated as the probability of values as or more extreme than the </a:t>
            </a:r>
            <a:r>
              <a:rPr lang="en-US" sz="2800" dirty="0" smtClean="0"/>
              <a:t>observed</a:t>
            </a:r>
            <a:r>
              <a:rPr lang="tr-TR" sz="2800" dirty="0" smtClean="0"/>
              <a:t>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-score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/>
              <a:t>However</a:t>
            </a:r>
            <a:r>
              <a:rPr lang="en-US" sz="2400" dirty="0"/>
              <a:t>, in this case, extreme values are those whose distance from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/>
              <a:t>more than the distance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−1</a:t>
            </a:r>
            <a:r>
              <a:rPr lang="en-US" sz="2400" dirty="0"/>
              <a:t> from zero. </a:t>
            </a:r>
            <a:endParaRPr lang="tr-TR" sz="2400" dirty="0" smtClean="0"/>
          </a:p>
          <a:p>
            <a:pPr lvl="2"/>
            <a:r>
              <a:rPr lang="en-US" sz="2000" dirty="0" smtClean="0"/>
              <a:t>These </a:t>
            </a:r>
            <a:r>
              <a:rPr lang="en-US" sz="2000" dirty="0"/>
              <a:t>are values that are either less </a:t>
            </a:r>
            <a:r>
              <a:rPr lang="en-US" sz="2000" dirty="0" smtClean="0"/>
              <a:t>than</a:t>
            </a:r>
            <a:r>
              <a:rPr lang="tr-TR" sz="2000" dirty="0" smtClean="0"/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−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dirty="0"/>
              <a:t> or greater than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dirty="0"/>
              <a:t>. </a:t>
            </a:r>
            <a:endParaRPr lang="tr-TR" sz="2000" dirty="0" smtClean="0"/>
          </a:p>
          <a:p>
            <a:r>
              <a:rPr lang="en-US" sz="2800" dirty="0" smtClean="0"/>
              <a:t>Therefore</a:t>
            </a:r>
            <a:r>
              <a:rPr lang="en-US" sz="2800" dirty="0"/>
              <a:t>, to find the observed significance level, we need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add </a:t>
            </a:r>
            <a:r>
              <a:rPr lang="en-US" sz="2800" dirty="0"/>
              <a:t>the probabilities for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≤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−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≥ 1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i="1" dirty="0" smtClean="0"/>
              <a:t>			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obs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≤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˗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+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≥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tr-T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This probability is equal to the shaded area in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following</a:t>
            </a:r>
            <a:r>
              <a:rPr lang="tr-TR" sz="2800" dirty="0" smtClean="0"/>
              <a:t> f</a:t>
            </a:r>
            <a:r>
              <a:rPr lang="en-US" sz="2800" dirty="0" err="1" smtClean="0"/>
              <a:t>ig</a:t>
            </a:r>
            <a:r>
              <a:rPr lang="tr-TR" sz="2800" dirty="0" err="1" smtClean="0"/>
              <a:t>ure</a:t>
            </a:r>
            <a:endParaRPr lang="en-US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8698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Hypothesis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hypothesis</a:t>
            </a:r>
            <a:r>
              <a:rPr lang="en-US" sz="2800" dirty="0"/>
              <a:t> (</a:t>
            </a:r>
            <a:r>
              <a:rPr lang="en-US" sz="2800" i="1" dirty="0"/>
              <a:t>plural:</a:t>
            </a:r>
            <a:r>
              <a:rPr lang="en-US" sz="2800" dirty="0"/>
              <a:t> </a:t>
            </a:r>
            <a:r>
              <a:rPr lang="en-US" sz="2800" i="1" dirty="0"/>
              <a:t>hypotheses</a:t>
            </a:r>
            <a:r>
              <a:rPr lang="en-US" sz="2800" dirty="0" smtClean="0"/>
              <a:t>)</a:t>
            </a:r>
            <a:r>
              <a:rPr lang="tr-TR" sz="2800" dirty="0" smtClean="0"/>
              <a:t>: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testable statement about the relationship between two or more variables or a proposed explanation for some observed phenomenon. </a:t>
            </a:r>
            <a:endParaRPr lang="en-US" sz="24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a scientific experiment or study, the hypothesis is a brief summation of the researcher's prediction of the study's findings, which may be supported or not by the outcome. </a:t>
            </a:r>
            <a:endParaRPr lang="en-US" sz="2800" dirty="0" smtClean="0"/>
          </a:p>
          <a:p>
            <a:r>
              <a:rPr lang="en-US" sz="2800" dirty="0" smtClean="0"/>
              <a:t>Hypothesis </a:t>
            </a:r>
            <a:r>
              <a:rPr lang="en-US" sz="2800" dirty="0"/>
              <a:t>testing is the core of the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scientific method</a:t>
            </a:r>
            <a:r>
              <a:rPr lang="en-US" sz="2800" dirty="0" smtClean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982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Two-Sided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09713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Illustrating the</a:t>
            </a:r>
          </a:p>
          <a:p>
            <a:pPr marL="350838" indent="0"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-value</a:t>
            </a:r>
            <a:r>
              <a:rPr lang="en-US" sz="2400" dirty="0"/>
              <a:t> for a two-sided</a:t>
            </a:r>
          </a:p>
          <a:p>
            <a:pPr marL="350838" indent="0">
              <a:buNone/>
            </a:pPr>
            <a:r>
              <a:rPr lang="en-US" sz="2400" dirty="0"/>
              <a:t>hypothesis test of average</a:t>
            </a:r>
          </a:p>
          <a:p>
            <a:pPr marL="350838" indent="0">
              <a:buNone/>
            </a:pPr>
            <a:r>
              <a:rPr lang="en-US" sz="2400" dirty="0"/>
              <a:t>normal body temperature,</a:t>
            </a:r>
          </a:p>
          <a:p>
            <a:pPr marL="350838" indent="0">
              <a:buNone/>
            </a:pPr>
            <a:r>
              <a:rPr lang="en-US" sz="2400" dirty="0"/>
              <a:t>where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98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sz="2400" dirty="0"/>
              <a:t>and</a:t>
            </a:r>
          </a:p>
          <a:p>
            <a:pPr marL="350838" indent="0"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i="1" baseline="-25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≠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98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l-GR" sz="2400" dirty="0"/>
              <a:t>. </a:t>
            </a: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en-US" sz="2400" dirty="0" smtClean="0"/>
              <a:t>After</a:t>
            </a:r>
            <a:r>
              <a:rPr lang="tr-TR" sz="2400" dirty="0" smtClean="0"/>
              <a:t> </a:t>
            </a:r>
            <a:r>
              <a:rPr lang="en-US" sz="2400" dirty="0" smtClean="0"/>
              <a:t>standardizing</a:t>
            </a:r>
            <a:r>
              <a:rPr lang="en-US" sz="2400" dirty="0"/>
              <a:t>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i="1" dirty="0"/>
              <a:t>	</a:t>
            </a:r>
            <a:r>
              <a:rPr lang="tr-TR" sz="2400" i="1" dirty="0" smtClean="0"/>
              <a:t>	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obs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≤−1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≥ 1)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2×0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16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32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p-value</a:t>
            </a:r>
            <a:r>
              <a:rPr lang="en-US" sz="2400" dirty="0"/>
              <a:t> is greater than typical significance levels such as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0.01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0.05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0.1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so </a:t>
            </a:r>
            <a:r>
              <a:rPr lang="en-US" sz="2400" dirty="0"/>
              <a:t>we cannot reject it at these levels. </a:t>
            </a:r>
            <a:endParaRPr lang="tr-TR" sz="2400" dirty="0" smtClean="0"/>
          </a:p>
          <a:p>
            <a:r>
              <a:rPr lang="en-US" sz="2400" dirty="0" smtClean="0"/>
              <a:t>Therefore</a:t>
            </a:r>
            <a:r>
              <a:rPr lang="en-US" sz="2400" dirty="0"/>
              <a:t>, we conclude that the </a:t>
            </a:r>
            <a:r>
              <a:rPr lang="en-US" sz="2400" dirty="0" smtClean="0"/>
              <a:t>observed</a:t>
            </a:r>
            <a:r>
              <a:rPr lang="tr-TR" sz="2400" dirty="0" smtClean="0"/>
              <a:t> </a:t>
            </a:r>
            <a:r>
              <a:rPr lang="en-US" sz="2400" dirty="0" smtClean="0"/>
              <a:t>difference </a:t>
            </a:r>
            <a:r>
              <a:rPr lang="en-US" sz="2400" dirty="0"/>
              <a:t>is not statistically significant, and could be due to chance alone.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30</a:t>
            </a:fld>
            <a:endParaRPr kumimoji="0" lang="en-US" altLang="tr-TR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1052736"/>
            <a:ext cx="386708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Hypothesis testing using t-tests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So far, we have assumed that the population variance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/>
              <a:t> is known.</a:t>
            </a:r>
          </a:p>
          <a:p>
            <a:pPr lvl="1"/>
            <a:r>
              <a:rPr lang="en-US" sz="2400" dirty="0"/>
              <a:t>In reality,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/>
              <a:t> is almost always unknown, and we need to estimate it from the data.</a:t>
            </a:r>
          </a:p>
          <a:p>
            <a:pPr lvl="0"/>
            <a:r>
              <a:rPr lang="en-US" sz="2800" dirty="0"/>
              <a:t>As before, we estimate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/>
              <a:t> using the sample variance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Similar to our approach for finding confidence intervals, we account for this additional source of uncertainty by using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t-distribution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-1</a:t>
            </a:r>
            <a:r>
              <a:rPr lang="en-US" sz="2800" dirty="0"/>
              <a:t> degrees of freedom instead of the standard normal distribution.</a:t>
            </a:r>
          </a:p>
          <a:p>
            <a:pPr lvl="1"/>
            <a:r>
              <a:rPr lang="en-US" sz="2400" dirty="0"/>
              <a:t>The hypothesis testing procedure is then called the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-test</a:t>
            </a:r>
            <a:r>
              <a:rPr lang="en-US" sz="2400" dirty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241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Hypothesis testing using t-tests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13155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800" dirty="0" smtClean="0"/>
                  <a:t>To perform a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-test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, we use the following test </a:t>
                </a:r>
                <a:r>
                  <a:rPr lang="en-US" sz="2800" dirty="0" smtClean="0"/>
                  <a:t>statistic:</a:t>
                </a:r>
                <a:endParaRPr lang="tr-T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The test statistic,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i="1" dirty="0"/>
                  <a:t> </a:t>
                </a:r>
                <a:r>
                  <a:rPr lang="en-US" sz="2800" dirty="0"/>
                  <a:t>, has a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-distribution </a:t>
                </a:r>
                <a:r>
                  <a:rPr lang="en-US" sz="2800" dirty="0"/>
                  <a:t>with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degrees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freedom under the null</a:t>
                </a:r>
                <a:r>
                  <a:rPr lang="en-US" sz="2800" dirty="0" smtClean="0"/>
                  <a:t>.</a:t>
                </a:r>
                <a:endParaRPr lang="tr-T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tr-TR" sz="28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800" dirty="0"/>
                  <a:t>Using the observed values of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sz="2800" dirty="0"/>
                  <a:t>, the observed value of the test statistic </a:t>
                </a:r>
                <a:r>
                  <a:rPr lang="en-US" sz="2800" dirty="0" smtClean="0"/>
                  <a:t>is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obtained </a:t>
                </a:r>
                <a:r>
                  <a:rPr lang="en-US" sz="2800" dirty="0"/>
                  <a:t>as follows:</a:t>
                </a:r>
                <a:endParaRPr lang="tr-TR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2800" dirty="0" smtClean="0"/>
              </a:p>
              <a:p>
                <a:r>
                  <a:rPr lang="en-US" sz="2800" dirty="0"/>
                  <a:t>We refer to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i="1" dirty="0"/>
                  <a:t> </a:t>
                </a:r>
                <a:r>
                  <a:rPr lang="en-US" sz="2800" dirty="0"/>
                  <a:t>as the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/>
                  <a:t>.</a:t>
                </a:r>
                <a:endParaRPr lang="tr-TR" sz="2800" dirty="0" smtClean="0"/>
              </a:p>
              <a:p>
                <a:pPr lvl="0"/>
                <a:endParaRPr lang="tr-TR" sz="2800" dirty="0" smtClean="0"/>
              </a:p>
              <a:p>
                <a:pPr lvl="0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13155"/>
              </a:xfrm>
              <a:blipFill rotWithShape="0">
                <a:blip r:embed="rId2"/>
                <a:stretch>
                  <a:fillRect l="-1314" t="-1147" r="-511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7635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Hypothesis testing using t-tests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To assess the null hypothesis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: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/>
                  <a:t>using 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-test</a:t>
                </a:r>
                <a:r>
                  <a:rPr lang="en-US" sz="2800" dirty="0"/>
                  <a:t>, </a:t>
                </a:r>
                <a:endParaRPr lang="tr-TR" sz="2800" dirty="0" smtClean="0"/>
              </a:p>
              <a:p>
                <a:pPr lvl="1"/>
                <a:r>
                  <a:rPr lang="en-US" sz="2400" dirty="0" smtClean="0"/>
                  <a:t>we </a:t>
                </a:r>
                <a:r>
                  <a:rPr lang="en-US" sz="2400" dirty="0"/>
                  <a:t>first </a:t>
                </a:r>
                <a:r>
                  <a:rPr lang="en-US" sz="2400" dirty="0" smtClean="0"/>
                  <a:t>calculate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-score </a:t>
                </a:r>
                <a:r>
                  <a:rPr lang="en-US" sz="2400" dirty="0"/>
                  <a:t>based on the observed sample mean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and sample standard deviation.</a:t>
                </a:r>
              </a:p>
              <a:p>
                <a:r>
                  <a:rPr lang="en-US" sz="2800" dirty="0"/>
                  <a:t>We then calculate the corresponding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800" dirty="0"/>
                  <a:t> as follows:</a:t>
                </a:r>
              </a:p>
              <a:p>
                <a:pPr lvl="1"/>
                <a:r>
                  <a:rPr lang="en-US" sz="2400" dirty="0"/>
                  <a:t>if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&lt;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l-GR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400" i="1" dirty="0" smtClean="0"/>
                  <a:t>,</a:t>
                </a:r>
                <a:r>
                  <a:rPr lang="en-US" sz="2400" i="1" dirty="0" smtClean="0"/>
                  <a:t>	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≤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i="1" dirty="0"/>
                  <a:t>,</a:t>
                </a:r>
              </a:p>
              <a:p>
                <a:pPr lvl="1"/>
                <a:r>
                  <a:rPr lang="en-US" sz="2400" dirty="0"/>
                  <a:t>if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&gt;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l-GR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400" i="1" dirty="0" smtClean="0"/>
                  <a:t>,</a:t>
                </a:r>
                <a:r>
                  <a:rPr lang="en-US" sz="2400" i="1" dirty="0" smtClean="0"/>
                  <a:t>	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≥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i="1" dirty="0"/>
                  <a:t>,</a:t>
                </a:r>
              </a:p>
              <a:p>
                <a:pPr lvl="1"/>
                <a:r>
                  <a:rPr lang="en-US" sz="2400" dirty="0"/>
                  <a:t>if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l-G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≠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l-GR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400" i="1" dirty="0"/>
                  <a:t>, </a:t>
                </a:r>
                <a:r>
                  <a:rPr lang="tr-TR" sz="2400" i="1" dirty="0" smtClean="0"/>
                  <a:t>	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2×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≥ |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i="1" dirty="0" smtClean="0"/>
                  <a:t>,</a:t>
                </a:r>
                <a:endParaRPr lang="en-US" sz="2400" i="1" dirty="0"/>
              </a:p>
              <a:p>
                <a:pPr marL="350838" indent="0">
                  <a:buNone/>
                </a:pPr>
                <a:r>
                  <a:rPr lang="en-US" sz="2800" dirty="0"/>
                  <a:t>where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i="1" dirty="0"/>
                  <a:t> </a:t>
                </a:r>
                <a:r>
                  <a:rPr lang="en-US" sz="2800" dirty="0"/>
                  <a:t>has a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-distribution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with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− 1 </a:t>
                </a:r>
                <a:r>
                  <a:rPr lang="en-US" sz="2800" dirty="0"/>
                  <a:t>degrees of freedom, and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</a:t>
                </a:r>
                <a:r>
                  <a:rPr lang="en-US" sz="2800" dirty="0" smtClean="0"/>
                  <a:t>our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observed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This </a:t>
                </a:r>
                <a:r>
                  <a:rPr lang="en-US" sz="2800" dirty="0"/>
                  <a:t>is known as the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single-sample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-test</a:t>
                </a:r>
                <a:r>
                  <a:rPr lang="en-US" sz="2800" dirty="0" smtClean="0"/>
                  <a:t>.</a:t>
                </a:r>
                <a:endParaRPr lang="tr-TR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  <a:blipFill rotWithShape="0">
                <a:blip r:embed="rId2"/>
                <a:stretch>
                  <a:fillRect l="-1314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5929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Hypothesis testing using </a:t>
            </a:r>
            <a:r>
              <a:rPr lang="en-US" sz="3600" dirty="0" smtClean="0"/>
              <a:t>t-tests</a:t>
            </a:r>
            <a:r>
              <a:rPr lang="tr-TR" sz="3600" dirty="0" smtClean="0"/>
              <a:t> - </a:t>
            </a:r>
            <a:r>
              <a:rPr lang="tr-TR" sz="3600" dirty="0" err="1" smtClean="0"/>
              <a:t>example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 dirty="0" smtClean="0"/>
                  <a:t>Suppose we hypothesize that the population mean of BMI among Pima Indian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women </a:t>
                </a:r>
                <a:r>
                  <a:rPr lang="en-US" sz="2800" dirty="0"/>
                  <a:t>is above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30: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 &gt;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30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corresponding null hypothesis </a:t>
                </a:r>
                <a:r>
                  <a:rPr lang="en-US" sz="2800" dirty="0" smtClean="0"/>
                  <a:t>is</a:t>
                </a:r>
                <a:r>
                  <a:rPr lang="tr-TR" sz="2800" dirty="0" smtClean="0"/>
                  <a:t>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30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To </a:t>
                </a:r>
                <a:r>
                  <a:rPr lang="en-US" sz="2800" dirty="0"/>
                  <a:t>test this hypothesis, we use the Pima.tr data set from the </a:t>
                </a:r>
                <a:r>
                  <a:rPr lang="en-US" sz="2800" dirty="0" smtClean="0"/>
                  <a:t>MASS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package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sample size is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200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sample mean and standard </a:t>
                </a:r>
                <a:r>
                  <a:rPr lang="en-US" sz="2800" dirty="0" smtClean="0"/>
                  <a:t>deviation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are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32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31 </a:t>
                </a:r>
                <a:r>
                  <a:rPr lang="en-US" sz="2800" dirty="0"/>
                  <a:t>and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s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 6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13</a:t>
                </a:r>
                <a:r>
                  <a:rPr lang="en-US" sz="2800" dirty="0"/>
                  <a:t>, respectively. </a:t>
                </a:r>
                <a:endParaRPr lang="tr-TR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-score </a:t>
                </a:r>
                <a:r>
                  <a:rPr lang="en-US" sz="2800" dirty="0" smtClean="0"/>
                  <a:t>is</a:t>
                </a:r>
                <a:endParaRPr lang="tr-T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32.31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6.13</m:t>
                          </m:r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</m:rad>
                        </m:den>
                      </m:f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=5.33</m:t>
                      </m:r>
                    </m:oMath>
                  </m:oMathPara>
                </a14:m>
                <a:endParaRPr lang="tr-TR" sz="28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  <a:blipFill rotWithShape="0">
                <a:blip r:embed="rId2"/>
                <a:stretch>
                  <a:fillRect l="-1168" t="-1047" r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3604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Hypothesis testing using </a:t>
            </a:r>
            <a:r>
              <a:rPr lang="en-US" sz="3600" dirty="0" smtClean="0"/>
              <a:t>t-tests</a:t>
            </a:r>
            <a:r>
              <a:rPr lang="tr-TR" sz="3600" dirty="0"/>
              <a:t> - </a:t>
            </a:r>
            <a:r>
              <a:rPr lang="tr-TR" sz="3600" dirty="0" err="1"/>
              <a:t>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For the above example,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obs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≥ 5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33)</a:t>
            </a:r>
            <a:r>
              <a:rPr lang="en-US" sz="2800" dirty="0"/>
              <a:t>, which we obtain from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-distribution</a:t>
            </a:r>
            <a:r>
              <a:rPr lang="en-US" sz="2800" dirty="0" smtClean="0"/>
              <a:t>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200 − 1 = 199 </a:t>
            </a:r>
            <a:r>
              <a:rPr lang="en-US" sz="2800" dirty="0"/>
              <a:t>degrees of freedom. </a:t>
            </a:r>
            <a:endParaRPr lang="tr-TR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obtain this </a:t>
            </a:r>
            <a:r>
              <a:rPr lang="en-US" sz="2800" dirty="0" smtClean="0"/>
              <a:t>probability</a:t>
            </a:r>
            <a:r>
              <a:rPr lang="tr-TR" sz="2800" dirty="0" smtClean="0"/>
              <a:t> </a:t>
            </a:r>
            <a:r>
              <a:rPr lang="en-US" sz="2800" dirty="0"/>
              <a:t>in R-Commander, </a:t>
            </a:r>
            <a:endParaRPr lang="tr-TR" sz="2800" dirty="0" smtClean="0"/>
          </a:p>
          <a:p>
            <a:pPr lvl="1"/>
            <a:r>
              <a:rPr lang="en-US" sz="2400" dirty="0" smtClean="0"/>
              <a:t>click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Distributions</a:t>
            </a:r>
            <a:r>
              <a:rPr lang="tr-TR" sz="2400" dirty="0" smtClean="0"/>
              <a:t> </a:t>
            </a:r>
            <a:r>
              <a:rPr lang="en-US" sz="2400" dirty="0" smtClean="0"/>
              <a:t>→</a:t>
            </a:r>
            <a:r>
              <a:rPr lang="tr-TR" sz="2400" dirty="0" smtClean="0"/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Continuous Distributions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→</a:t>
            </a:r>
            <a:r>
              <a:rPr lang="tr-TR" sz="2400" dirty="0" smtClean="0"/>
              <a:t>    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 distribution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→</a:t>
            </a:r>
            <a:r>
              <a:rPr lang="tr-TR" sz="2400" dirty="0" smtClean="0"/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probabilities</a:t>
            </a:r>
            <a:r>
              <a:rPr lang="en-US" sz="2400" dirty="0"/>
              <a:t>. </a:t>
            </a:r>
            <a:endParaRPr lang="tr-TR" sz="2400" dirty="0" smtClean="0"/>
          </a:p>
          <a:p>
            <a:pPr lvl="1"/>
            <a:r>
              <a:rPr lang="en-US" sz="2400" dirty="0" smtClean="0"/>
              <a:t>Then </a:t>
            </a:r>
            <a:r>
              <a:rPr lang="en-US" sz="2400" dirty="0"/>
              <a:t>enter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5.33</a:t>
            </a:r>
            <a:r>
              <a:rPr lang="en-US" sz="2400" dirty="0"/>
              <a:t> for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Variable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value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199 </a:t>
            </a:r>
            <a:r>
              <a:rPr lang="en-US" sz="2400" dirty="0"/>
              <a:t>for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Degrees of freedom</a:t>
            </a:r>
            <a:r>
              <a:rPr lang="en-US" sz="2400" dirty="0"/>
              <a:t>, and select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Upper tail</a:t>
            </a:r>
            <a:r>
              <a:rPr lang="en-US" sz="2400" dirty="0"/>
              <a:t>. </a:t>
            </a:r>
            <a:endParaRPr lang="tr-TR" sz="2400" dirty="0" smtClean="0"/>
          </a:p>
          <a:p>
            <a:pPr lvl="1"/>
            <a:r>
              <a:rPr lang="en-US" sz="2400" dirty="0" smtClean="0"/>
              <a:t>The resulting</a:t>
            </a:r>
            <a:r>
              <a:rPr lang="tr-TR" sz="2400" dirty="0" smtClean="0"/>
              <a:t> </a:t>
            </a:r>
            <a:r>
              <a:rPr lang="en-US" sz="2400" dirty="0" smtClean="0"/>
              <a:t>probability </a:t>
            </a:r>
            <a:r>
              <a:rPr lang="en-US" sz="2400" dirty="0"/>
              <a:t>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33×10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−</a:t>
            </a:r>
            <a:r>
              <a:rPr lang="en-US" sz="2400" baseline="30000" dirty="0" smtClean="0">
                <a:solidFill>
                  <a:schemeClr val="accent1">
                    <a:lumMod val="75000"/>
                  </a:schemeClr>
                </a:solidFill>
              </a:rPr>
              <a:t>07</a:t>
            </a:r>
            <a:r>
              <a:rPr lang="tr-TR" sz="2400" dirty="0" smtClean="0"/>
              <a:t>.</a:t>
            </a:r>
          </a:p>
          <a:p>
            <a:r>
              <a:rPr lang="en-US" sz="2800" dirty="0"/>
              <a:t>At any </a:t>
            </a:r>
            <a:r>
              <a:rPr lang="en-US" sz="2800" dirty="0" smtClean="0"/>
              <a:t>reasonable</a:t>
            </a:r>
            <a:r>
              <a:rPr lang="tr-TR" sz="2800" dirty="0" smtClean="0"/>
              <a:t> </a:t>
            </a:r>
            <a:r>
              <a:rPr lang="en-US" sz="2800" dirty="0" smtClean="0"/>
              <a:t>significance </a:t>
            </a:r>
            <a:r>
              <a:rPr lang="en-US" sz="2800" dirty="0"/>
              <a:t>level, there is strong evidence to reject the null hypothesis and </a:t>
            </a:r>
            <a:r>
              <a:rPr lang="en-US" sz="2800" dirty="0" smtClean="0"/>
              <a:t>conclude</a:t>
            </a:r>
            <a:r>
              <a:rPr lang="tr-TR" sz="2800" dirty="0" smtClean="0"/>
              <a:t> </a:t>
            </a:r>
            <a:r>
              <a:rPr lang="en-US" sz="2800" dirty="0" smtClean="0"/>
              <a:t>that </a:t>
            </a:r>
            <a:r>
              <a:rPr lang="en-US" sz="2800" dirty="0"/>
              <a:t>the population mean of BMI among Pima Indian women is in fact greater </a:t>
            </a:r>
            <a:r>
              <a:rPr lang="en-US" sz="2800" dirty="0" smtClean="0"/>
              <a:t>than</a:t>
            </a:r>
            <a:r>
              <a:rPr lang="tr-TR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/>
              <a:t>Therefore</a:t>
            </a:r>
            <a:r>
              <a:rPr lang="en-US" sz="2400" dirty="0"/>
              <a:t>, on average, the population is obese.</a:t>
            </a:r>
            <a:endParaRPr lang="tr-TR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6821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3600" dirty="0"/>
              <a:t>ypothesis testing for population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For a binary random variable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i="1" dirty="0"/>
              <a:t> </a:t>
            </a:r>
            <a:r>
              <a:rPr lang="en-US" sz="2800" dirty="0"/>
              <a:t>with possible values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800" dirty="0"/>
              <a:t>, we are typically interested in evaluating hypotheses regarding the population proportion of the outcome of interest, denoted as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= 1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As discussed before, the population proportion is the same as the population mean for such binary variables.</a:t>
            </a:r>
          </a:p>
          <a:p>
            <a:pPr lvl="0"/>
            <a:r>
              <a:rPr lang="en-US" sz="2800" dirty="0"/>
              <a:t>So we follow the same procedure as described above.</a:t>
            </a:r>
          </a:p>
          <a:p>
            <a:pPr lvl="0"/>
            <a:r>
              <a:rPr lang="en-US" sz="2800" dirty="0"/>
              <a:t>More specifıcally, we use the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-test</a:t>
            </a:r>
            <a:r>
              <a:rPr lang="en-US" sz="2800" dirty="0"/>
              <a:t> for hypothesis testing.</a:t>
            </a:r>
          </a:p>
          <a:p>
            <a:pPr lvl="0"/>
            <a:r>
              <a:rPr lang="en-US" sz="2800" dirty="0"/>
              <a:t>Note that we do not use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-test</a:t>
            </a:r>
            <a:r>
              <a:rPr lang="en-US" sz="2800" dirty="0"/>
              <a:t>, because for binary random variable, population variance is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(1 -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.</a:t>
            </a:r>
            <a:endParaRPr lang="tr-TR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7995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Hypothesis testing for population proportion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281168" cy="525579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general, to assess the null hypothesis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, where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n-US" dirty="0"/>
                  <a:t>is the </a:t>
                </a:r>
                <a:r>
                  <a:rPr lang="en-US" dirty="0" smtClean="0"/>
                  <a:t>population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proportion </a:t>
                </a:r>
                <a:r>
                  <a:rPr lang="en-US" dirty="0"/>
                  <a:t>(mean) of a binary random variable,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first calculate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tr-TR" dirty="0" smtClean="0"/>
                  <a:t> </a:t>
                </a:r>
                <a:r>
                  <a:rPr lang="en-US" dirty="0" smtClean="0"/>
                  <a:t>based </a:t>
                </a:r>
                <a:r>
                  <a:rPr lang="en-US" dirty="0"/>
                  <a:t>on the observed sample proportion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 (1 −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)</m:t>
                              </m:r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en-US" dirty="0"/>
                  <a:t>Then we determine the support for the null hypothesis as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lvl="1"/>
                <a:r>
                  <a:rPr lang="en-US" sz="2400" dirty="0"/>
                  <a:t>if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tr-T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&lt;</a:t>
                </a:r>
                <a:r>
                  <a:rPr lang="tr-T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l-GR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400" i="1" dirty="0" smtClean="0"/>
                  <a:t>,</a:t>
                </a:r>
                <a:r>
                  <a:rPr lang="tr-TR" sz="2400" i="1" dirty="0" smtClean="0"/>
                  <a:t>	</a:t>
                </a:r>
                <a:r>
                  <a:rPr lang="el-GR" sz="2400" i="1" dirty="0" smtClean="0"/>
                  <a:t>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≤ 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i="1" dirty="0" smtClean="0"/>
                  <a:t>,</a:t>
                </a:r>
                <a:endParaRPr lang="en-US" sz="2400" i="1" dirty="0"/>
              </a:p>
              <a:p>
                <a:pPr lvl="1"/>
                <a:r>
                  <a:rPr lang="en-US" sz="2400" dirty="0"/>
                  <a:t>if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tr-T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&gt;</a:t>
                </a:r>
                <a:r>
                  <a:rPr lang="tr-T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l-GR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400" i="1" dirty="0" smtClean="0"/>
                  <a:t>,</a:t>
                </a:r>
                <a:r>
                  <a:rPr lang="tr-TR" sz="2400" i="1" dirty="0" smtClean="0"/>
                  <a:t>	</a:t>
                </a:r>
                <a:r>
                  <a:rPr lang="el-GR" sz="2400" i="1" dirty="0" smtClean="0"/>
                  <a:t>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≥ 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i="1" dirty="0" smtClean="0"/>
                  <a:t>,</a:t>
                </a:r>
                <a:endParaRPr lang="en-US" sz="2400" i="1" dirty="0"/>
              </a:p>
              <a:p>
                <a:pPr lvl="1"/>
                <a:r>
                  <a:rPr lang="en-US" sz="2400" dirty="0"/>
                  <a:t>if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l-G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≠ 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l-GR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400" i="1" dirty="0" smtClean="0"/>
                  <a:t>,</a:t>
                </a:r>
                <a:r>
                  <a:rPr lang="tr-TR" sz="2400" i="1" dirty="0" smtClean="0"/>
                  <a:t>	</a:t>
                </a:r>
                <a:r>
                  <a:rPr lang="el-GR" sz="2400" i="1" dirty="0" smtClean="0"/>
                  <a:t>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2×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≥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i="1" dirty="0" smtClean="0"/>
                  <a:t>,</a:t>
                </a:r>
                <a:endParaRPr lang="en-US" sz="2400" i="1" dirty="0"/>
              </a:p>
              <a:p>
                <a:pPr marL="350838" indent="0">
                  <a:buNone/>
                </a:pPr>
                <a:r>
                  <a:rPr lang="en-US" sz="2800" dirty="0"/>
                  <a:t>where 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800" i="1" dirty="0" smtClean="0"/>
                  <a:t> </a:t>
                </a:r>
                <a:r>
                  <a:rPr lang="en-US" sz="2800" dirty="0"/>
                  <a:t>has the standard normal distribution, and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the observed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 smtClean="0"/>
                  <a:t>. </a:t>
                </a:r>
                <a:endParaRPr lang="tr-TR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281168" cy="5255790"/>
              </a:xfrm>
              <a:blipFill rotWithShape="0">
                <a:blip r:embed="rId2"/>
                <a:stretch>
                  <a:fillRect l="-1252" t="-2668" r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59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Hypothesis testing for population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Consider the </a:t>
            </a:r>
            <a:r>
              <a:rPr lang="en-US" sz="2800" dirty="0">
                <a:solidFill>
                  <a:srgbClr val="C00000"/>
                </a:solidFill>
              </a:rPr>
              <a:t>Melanoma</a:t>
            </a:r>
            <a:r>
              <a:rPr lang="en-US" sz="2800" dirty="0"/>
              <a:t> dataset  available from the MASS package. </a:t>
            </a:r>
            <a:endParaRPr lang="tr-TR" sz="2800" dirty="0" smtClean="0"/>
          </a:p>
          <a:p>
            <a:pPr lvl="0"/>
            <a:r>
              <a:rPr lang="en-US" sz="2800" dirty="0" smtClean="0"/>
              <a:t>Suppose </a:t>
            </a:r>
            <a:r>
              <a:rPr lang="en-US" sz="2800" dirty="0"/>
              <a:t>that we hypothesize that less than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50% </a:t>
            </a:r>
            <a:r>
              <a:rPr lang="en-US" sz="2800" dirty="0"/>
              <a:t>of cases ulcerate: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μ &lt;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2800" dirty="0"/>
              <a:t>. </a:t>
            </a:r>
            <a:endParaRPr lang="tr-TR" sz="2800" dirty="0" smtClean="0"/>
          </a:p>
          <a:p>
            <a:pPr lvl="0"/>
            <a:r>
              <a:rPr lang="en-US" sz="2800" dirty="0" smtClean="0"/>
              <a:t>Then </a:t>
            </a:r>
            <a:r>
              <a:rPr lang="en-US" sz="2800" dirty="0"/>
              <a:t>the null hypothesis can be expressed as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2800" dirty="0"/>
              <a:t>. </a:t>
            </a:r>
            <a:endParaRPr lang="tr-TR" sz="2800" dirty="0" smtClean="0"/>
          </a:p>
          <a:p>
            <a:pPr lvl="0"/>
            <a:r>
              <a:rPr lang="en-US" sz="2800" dirty="0" smtClean="0"/>
              <a:t>Using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Melanoma</a:t>
            </a:r>
            <a:r>
              <a:rPr lang="en-US" sz="2800" dirty="0"/>
              <a:t> data set, we can test the above null hypothesis. </a:t>
            </a:r>
            <a:endParaRPr lang="tr-TR" sz="2800" dirty="0" smtClean="0"/>
          </a:p>
          <a:p>
            <a:pPr lvl="0"/>
            <a:r>
              <a:rPr lang="en-US" sz="2800" dirty="0" smtClean="0"/>
              <a:t>The </a:t>
            </a:r>
            <a:r>
              <a:rPr lang="en-US" sz="2800" dirty="0"/>
              <a:t>number of observations in this data set is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205</a:t>
            </a:r>
            <a:r>
              <a:rPr lang="en-US" sz="2800" dirty="0"/>
              <a:t>, of which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90</a:t>
            </a:r>
            <a:r>
              <a:rPr lang="en-US" sz="2800" dirty="0"/>
              <a:t> patients had ulceration. </a:t>
            </a:r>
            <a:endParaRPr lang="tr-TR" sz="2800" dirty="0" smtClean="0"/>
          </a:p>
          <a:p>
            <a:pPr lvl="0"/>
            <a:r>
              <a:rPr lang="en-US" sz="2800" dirty="0" smtClean="0"/>
              <a:t>Therefore</a:t>
            </a:r>
            <a:r>
              <a:rPr lang="en-US" sz="2800" dirty="0"/>
              <a:t>, </a:t>
            </a:r>
            <a:endParaRPr lang="tr-TR" sz="2800" dirty="0" smtClean="0"/>
          </a:p>
          <a:p>
            <a:pPr marL="0" lvl="0" indent="0">
              <a:buNone/>
            </a:pPr>
            <a:r>
              <a:rPr lang="tr-TR" sz="2800" i="1" dirty="0"/>
              <a:t>	</a:t>
            </a:r>
            <a:r>
              <a:rPr lang="tr-TR" sz="2800" i="1" dirty="0" smtClean="0"/>
              <a:t>		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90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205 =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44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38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4203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Hypothesis testing for population proportion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800" dirty="0" smtClean="0"/>
                  <a:t>Next</a:t>
                </a:r>
                <a:r>
                  <a:rPr lang="en-US" sz="2800" dirty="0"/>
                  <a:t>, we can find 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/>
                  <a:t> for our test statistic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US" sz="2800" baseline="-250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 (1 − </m:t>
                              </m:r>
                              <m:r>
                                <m:rPr>
                                  <m:nor/>
                                </m:rPr>
                                <a:rPr lang="en-US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US" sz="2800" baseline="-250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)</m:t>
                              </m:r>
                              <m:r>
                                <a:rPr lang="tr-TR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0.44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tr-TR" sz="2800" b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0.5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 (1 − </m:t>
                              </m:r>
                              <m:r>
                                <m:rPr>
                                  <m:nor/>
                                </m:rPr>
                                <a:rPr lang="tr-TR" sz="2800" b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0.5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)</m:t>
                              </m:r>
                              <m:r>
                                <a:rPr lang="tr-TR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202</m:t>
                              </m:r>
                            </m:e>
                          </m:rad>
                        </m:den>
                      </m:f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=−1.72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800" dirty="0"/>
                  <a:t>Because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&lt;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sz="2800" dirty="0"/>
                  <a:t>, the observed significance level based on this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/>
                  <a:t> is the lower tail </a:t>
                </a:r>
                <a:r>
                  <a:rPr lang="en-US" sz="2800" dirty="0" smtClean="0"/>
                  <a:t>probability</a:t>
                </a:r>
                <a:r>
                  <a:rPr lang="tr-TR" sz="2800" dirty="0" smtClean="0"/>
                  <a:t>    </a:t>
                </a:r>
                <a:r>
                  <a:rPr lang="en-US" sz="2800" dirty="0" smtClean="0"/>
                  <a:t>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Z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≤−1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72)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Using </a:t>
                </a:r>
                <a:r>
                  <a:rPr lang="en-US" sz="2800" dirty="0"/>
                  <a:t>R-Commander, we find 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800" dirty="0"/>
                  <a:t> to </a:t>
                </a:r>
                <a:r>
                  <a:rPr lang="en-US" sz="2800" dirty="0" smtClean="0"/>
                  <a:t>be</a:t>
                </a:r>
                <a:r>
                  <a:rPr lang="tr-TR" sz="2800" dirty="0" smtClean="0"/>
                  <a:t>       </a:t>
                </a:r>
                <a:r>
                  <a:rPr lang="en-US" sz="2800" dirty="0" smtClean="0"/>
                  <a:t>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= 0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043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Therefore</a:t>
                </a:r>
                <a:r>
                  <a:rPr lang="en-US" sz="2800" dirty="0"/>
                  <a:t>, we can reject the null hypothesis at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0.05</a:t>
                </a:r>
                <a:r>
                  <a:rPr lang="en-US" sz="2800" dirty="0"/>
                  <a:t> level but not at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0.01</a:t>
                </a:r>
                <a:r>
                  <a:rPr lang="en-US" sz="2800" dirty="0"/>
                  <a:t> level.</a:t>
                </a:r>
              </a:p>
              <a:p>
                <a:pPr lvl="0"/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  <a:blipFill rotWithShape="0">
                <a:blip r:embed="rId2"/>
                <a:stretch>
                  <a:fillRect l="-1314" t="-1163" b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39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0124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Scientific method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approach to seeking knowledge that involves forming and testing a hypothesis. </a:t>
            </a:r>
            <a:endParaRPr lang="en-US" dirty="0" smtClean="0"/>
          </a:p>
          <a:p>
            <a:endParaRPr lang="tr-TR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answer questions in a wide variety of disciplines outside of science, including business. </a:t>
            </a:r>
            <a:endParaRPr lang="en-US" dirty="0" smtClean="0"/>
          </a:p>
          <a:p>
            <a:endParaRPr lang="tr-TR" dirty="0" smtClean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logical, systematic way to answer questions and removes subjectivity by requiring each answer to be authenticated with objective evidence that can be reproduced. </a:t>
            </a:r>
          </a:p>
          <a:p>
            <a:endParaRPr lang="tr-TR" dirty="0" smtClean="0"/>
          </a:p>
          <a:p>
            <a:pPr lvl="1"/>
            <a:r>
              <a:rPr lang="en-US" dirty="0" smtClean="0"/>
              <a:t>often </a:t>
            </a:r>
            <a:r>
              <a:rPr lang="en-US" dirty="0"/>
              <a:t>carried out in a linear manner, but the approach can also be cyclical, because once a conclusion has been reached, it often raises more questions.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Goal </a:t>
            </a:r>
            <a:r>
              <a:rPr lang="en-US" dirty="0"/>
              <a:t>of scientific method is to gather data that will validate or invalidate a cause and effect relationship.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037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inspection of the distribution may be used for assessing normality, although this approach is usually unreliable and does not guarantee that the distribution is </a:t>
            </a:r>
            <a:r>
              <a:rPr lang="en-US" dirty="0" smtClean="0"/>
              <a:t>normal</a:t>
            </a:r>
            <a:r>
              <a:rPr lang="tr-TR" dirty="0" smtClean="0"/>
              <a:t>.</a:t>
            </a:r>
          </a:p>
          <a:p>
            <a:pPr lvl="1"/>
            <a:r>
              <a:rPr lang="en-US" dirty="0"/>
              <a:t>The frequency distribution (histogram), </a:t>
            </a:r>
            <a:endParaRPr lang="tr-TR" dirty="0" smtClean="0"/>
          </a:p>
          <a:p>
            <a:pPr lvl="1"/>
            <a:r>
              <a:rPr lang="en-US" dirty="0" smtClean="0"/>
              <a:t>stem-and-leaf </a:t>
            </a:r>
            <a:r>
              <a:rPr lang="en-US" dirty="0"/>
              <a:t>plot, </a:t>
            </a:r>
            <a:endParaRPr lang="tr-TR" dirty="0" smtClean="0"/>
          </a:p>
          <a:p>
            <a:pPr lvl="1"/>
            <a:r>
              <a:rPr lang="en-US" dirty="0" smtClean="0"/>
              <a:t>boxplot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P-P </a:t>
            </a:r>
            <a:r>
              <a:rPr lang="en-US" dirty="0"/>
              <a:t>plot (probability-probability plot), </a:t>
            </a:r>
            <a:endParaRPr lang="tr-TR" dirty="0" smtClean="0"/>
          </a:p>
          <a:p>
            <a:pPr lvl="1"/>
            <a:r>
              <a:rPr lang="en-US" dirty="0" smtClean="0"/>
              <a:t>Q-Q </a:t>
            </a:r>
            <a:r>
              <a:rPr lang="en-US" dirty="0"/>
              <a:t>plot (quantile-quantile plot) </a:t>
            </a:r>
            <a:endParaRPr lang="tr-TR" dirty="0"/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are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used for checking normality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visually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170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appropriateness of the normality assumption</a:t>
            </a:r>
            <a:r>
              <a:rPr lang="tr-TR" dirty="0" smtClean="0"/>
              <a:t> </a:t>
            </a:r>
            <a:r>
              <a:rPr lang="en-US" dirty="0" smtClean="0"/>
              <a:t>can be evaluated formally using a testing procedure such as </a:t>
            </a:r>
            <a:endParaRPr lang="tr-TR" dirty="0" smtClean="0"/>
          </a:p>
          <a:p>
            <a:pPr lvl="1"/>
            <a:r>
              <a:rPr lang="en-US" dirty="0" smtClean="0"/>
              <a:t>Kolmogorov-Smirnov </a:t>
            </a:r>
            <a:r>
              <a:rPr lang="en-US" dirty="0"/>
              <a:t>(K-S) test </a:t>
            </a:r>
            <a:endParaRPr lang="tr-TR" dirty="0" smtClean="0"/>
          </a:p>
          <a:p>
            <a:pPr lvl="1"/>
            <a:r>
              <a:rPr lang="en-US" dirty="0" smtClean="0"/>
              <a:t>Lilliefors </a:t>
            </a:r>
            <a:r>
              <a:rPr lang="en-US" dirty="0"/>
              <a:t>corrected K-S </a:t>
            </a:r>
            <a:r>
              <a:rPr lang="en-US" dirty="0" smtClean="0"/>
              <a:t>test</a:t>
            </a:r>
            <a:endParaRPr lang="tr-TR" dirty="0" smtClean="0"/>
          </a:p>
          <a:p>
            <a:pPr lvl="1"/>
            <a:r>
              <a:rPr lang="en-US" dirty="0" smtClean="0"/>
              <a:t>Shapiro-Wilk </a:t>
            </a:r>
            <a:r>
              <a:rPr lang="en-US" dirty="0"/>
              <a:t>test </a:t>
            </a:r>
            <a:endParaRPr lang="tr-TR" dirty="0" smtClean="0"/>
          </a:p>
          <a:p>
            <a:pPr lvl="1"/>
            <a:r>
              <a:rPr lang="en-US" dirty="0" smtClean="0"/>
              <a:t>Anderson-Darling </a:t>
            </a:r>
            <a:r>
              <a:rPr lang="en-US" dirty="0"/>
              <a:t>test </a:t>
            </a:r>
            <a:endParaRPr lang="tr-TR" dirty="0" smtClean="0"/>
          </a:p>
          <a:p>
            <a:pPr lvl="1"/>
            <a:r>
              <a:rPr lang="en-US" dirty="0" smtClean="0"/>
              <a:t>Cramer-von </a:t>
            </a:r>
            <a:r>
              <a:rPr lang="en-US" dirty="0"/>
              <a:t>Mises test </a:t>
            </a:r>
            <a:endParaRPr lang="tr-TR" dirty="0" smtClean="0"/>
          </a:p>
          <a:p>
            <a:pPr lvl="1"/>
            <a:r>
              <a:rPr lang="en-US" dirty="0" err="1" smtClean="0"/>
              <a:t>D’Agostino</a:t>
            </a:r>
            <a:r>
              <a:rPr lang="en-US" dirty="0" smtClean="0"/>
              <a:t> </a:t>
            </a:r>
            <a:r>
              <a:rPr lang="en-US" dirty="0"/>
              <a:t>skewness test </a:t>
            </a:r>
            <a:endParaRPr lang="tr-TR" dirty="0" smtClean="0"/>
          </a:p>
          <a:p>
            <a:pPr lvl="1"/>
            <a:r>
              <a:rPr lang="en-US" dirty="0" err="1" smtClean="0"/>
              <a:t>Anscombe</a:t>
            </a:r>
            <a:r>
              <a:rPr lang="en-US" dirty="0" smtClean="0"/>
              <a:t>-Glynn </a:t>
            </a:r>
            <a:r>
              <a:rPr lang="en-US" dirty="0"/>
              <a:t>kurtosis test </a:t>
            </a:r>
            <a:endParaRPr lang="tr-TR" dirty="0" smtClean="0"/>
          </a:p>
          <a:p>
            <a:pPr lvl="1"/>
            <a:r>
              <a:rPr lang="en-US" dirty="0" err="1" smtClean="0"/>
              <a:t>D’Agostino</a:t>
            </a:r>
            <a:r>
              <a:rPr lang="en-US" dirty="0" smtClean="0"/>
              <a:t>-Pearson </a:t>
            </a:r>
            <a:r>
              <a:rPr lang="en-US" dirty="0"/>
              <a:t>omnibus test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Jarque-Bera</a:t>
            </a:r>
            <a:r>
              <a:rPr lang="en-US" dirty="0"/>
              <a:t>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389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</a:t>
            </a:r>
            <a:r>
              <a:rPr lang="en-US" dirty="0" smtClean="0"/>
              <a:t>Normality</a:t>
            </a:r>
            <a:r>
              <a:rPr lang="tr-TR" dirty="0" smtClean="0"/>
              <a:t> - </a:t>
            </a:r>
            <a:r>
              <a:rPr lang="tr-TR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specifically, this test evaluates the null hypothesis that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distribution </a:t>
            </a:r>
            <a:r>
              <a:rPr lang="en-US" dirty="0"/>
              <a:t>of the random variable is normal. </a:t>
            </a:r>
            <a:endParaRPr lang="tr-TR" dirty="0" smtClean="0"/>
          </a:p>
          <a:p>
            <a:r>
              <a:rPr lang="en-US" dirty="0" smtClean="0"/>
              <a:t>As </a:t>
            </a:r>
            <a:r>
              <a:rPr lang="en-US" dirty="0"/>
              <a:t>usual, we then either reject </a:t>
            </a:r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hypothesis </a:t>
            </a:r>
            <a:r>
              <a:rPr lang="en-US" dirty="0"/>
              <a:t>and conclude that the normality assumption is not appropriate, or fail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reject </a:t>
            </a:r>
            <a:r>
              <a:rPr lang="en-US" dirty="0"/>
              <a:t>it and conclude that there is no strong evidence of deviation from normality.</a:t>
            </a:r>
          </a:p>
          <a:p>
            <a:r>
              <a:rPr lang="en-US" dirty="0"/>
              <a:t>Suppose we assume that the </a:t>
            </a:r>
            <a:r>
              <a:rPr lang="en-US" i="1" dirty="0" err="1">
                <a:solidFill>
                  <a:srgbClr val="CC0099"/>
                </a:solidFill>
              </a:rPr>
              <a:t>bmi</a:t>
            </a:r>
            <a:r>
              <a:rPr lang="en-US" dirty="0"/>
              <a:t> variable in </a:t>
            </a:r>
            <a:r>
              <a:rPr lang="en-US" dirty="0">
                <a:solidFill>
                  <a:srgbClr val="CC3300"/>
                </a:solidFill>
              </a:rPr>
              <a:t>Pima.tr</a:t>
            </a:r>
            <a:r>
              <a:rPr lang="en-US" dirty="0"/>
              <a:t> has normal distribution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45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Normality</a:t>
            </a:r>
            <a:r>
              <a:rPr lang="tr-TR" dirty="0"/>
              <a:t> - </a:t>
            </a:r>
            <a:r>
              <a:rPr lang="tr-TR" dirty="0" err="1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evaluate </a:t>
            </a:r>
            <a:r>
              <a:rPr lang="en-US" dirty="0"/>
              <a:t>this </a:t>
            </a:r>
            <a:r>
              <a:rPr lang="en-US" dirty="0" smtClean="0"/>
              <a:t>assumption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In R-Commander, </a:t>
            </a:r>
            <a:endParaRPr lang="tr-TR" dirty="0" smtClean="0"/>
          </a:p>
          <a:p>
            <a:pPr lvl="1"/>
            <a:r>
              <a:rPr lang="en-US" dirty="0" smtClean="0"/>
              <a:t>click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Statistics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tr-TR" dirty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Summaries</a:t>
            </a:r>
            <a:r>
              <a:rPr lang="tr-TR" dirty="0" smtClean="0"/>
              <a:t> </a:t>
            </a:r>
            <a:r>
              <a:rPr lang="en-US" dirty="0" smtClean="0"/>
              <a:t>→</a:t>
            </a:r>
            <a:r>
              <a:rPr lang="tr-TR" dirty="0" smtClean="0"/>
              <a:t>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normality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chose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Shapiro-Wilk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select the </a:t>
            </a:r>
            <a:r>
              <a:rPr lang="en-US" i="1" dirty="0" err="1">
                <a:solidFill>
                  <a:srgbClr val="C00000"/>
                </a:solidFill>
              </a:rPr>
              <a:t>bmi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-value </a:t>
            </a:r>
            <a:r>
              <a:rPr lang="en-US" dirty="0"/>
              <a:t>for this test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0.25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Therefore</a:t>
            </a:r>
            <a:r>
              <a:rPr lang="en-US" dirty="0"/>
              <a:t>, we do not reject the null </a:t>
            </a:r>
            <a:r>
              <a:rPr lang="en-US" dirty="0" smtClean="0"/>
              <a:t>hypothesis</a:t>
            </a:r>
            <a:r>
              <a:rPr lang="tr-TR" dirty="0" smtClean="0"/>
              <a:t> </a:t>
            </a:r>
            <a:r>
              <a:rPr lang="en-US" dirty="0" smtClean="0"/>
              <a:t>(which </a:t>
            </a:r>
            <a:r>
              <a:rPr lang="en-US" dirty="0"/>
              <a:t>states that the distribution is normal) and conclude that the deviation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distribution </a:t>
            </a:r>
            <a:r>
              <a:rPr lang="en-US" dirty="0"/>
              <a:t>from normality is not statistically significant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79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Normality</a:t>
            </a:r>
            <a:r>
              <a:rPr lang="tr-TR" dirty="0"/>
              <a:t> - </a:t>
            </a:r>
            <a:r>
              <a:rPr lang="tr-TR" dirty="0" err="1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comparison, repeat the above steps to test the normality assumption for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age</a:t>
            </a:r>
            <a:r>
              <a:rPr lang="en-US" dirty="0" smtClean="0"/>
              <a:t> </a:t>
            </a:r>
            <a:r>
              <a:rPr lang="en-US" dirty="0"/>
              <a:t>variable in the </a:t>
            </a:r>
            <a:r>
              <a:rPr lang="en-US" dirty="0">
                <a:solidFill>
                  <a:srgbClr val="C00000"/>
                </a:solidFill>
              </a:rPr>
              <a:t>Pima.tr</a:t>
            </a:r>
            <a:r>
              <a:rPr lang="en-US" dirty="0"/>
              <a:t> data set. </a:t>
            </a:r>
            <a:endParaRPr lang="tr-TR" dirty="0" smtClean="0"/>
          </a:p>
          <a:p>
            <a:r>
              <a:rPr lang="en-US" dirty="0" smtClean="0"/>
              <a:t>Using </a:t>
            </a:r>
            <a:r>
              <a:rPr lang="en-US" dirty="0"/>
              <a:t>the Shapiro–Wilk test,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-value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853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× 10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−12</a:t>
            </a:r>
            <a:r>
              <a:rPr lang="en-US" dirty="0"/>
              <a:t>, which is </a:t>
            </a:r>
            <a:r>
              <a:rPr lang="tr-TR" dirty="0" err="1" smtClean="0"/>
              <a:t>very</a:t>
            </a:r>
            <a:r>
              <a:rPr lang="en-US" dirty="0" smtClean="0"/>
              <a:t> </a:t>
            </a:r>
            <a:r>
              <a:rPr lang="en-US" dirty="0"/>
              <a:t>small. </a:t>
            </a:r>
            <a:endParaRPr lang="tr-TR" dirty="0" smtClean="0"/>
          </a:p>
          <a:p>
            <a:r>
              <a:rPr lang="en-US" dirty="0" smtClean="0"/>
              <a:t>Therefore</a:t>
            </a:r>
            <a:r>
              <a:rPr lang="en-US" dirty="0"/>
              <a:t>, we can comfortably reject the </a:t>
            </a:r>
            <a:r>
              <a:rPr lang="en-US" dirty="0" smtClean="0"/>
              <a:t>null</a:t>
            </a:r>
            <a:r>
              <a:rPr lang="tr-TR" dirty="0" smtClean="0"/>
              <a:t> </a:t>
            </a:r>
            <a:r>
              <a:rPr lang="en-US" dirty="0" smtClean="0"/>
              <a:t>hypothesis </a:t>
            </a:r>
            <a:r>
              <a:rPr lang="en-US" dirty="0"/>
              <a:t>and conclude that the deviation from normality is statistically significant.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81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Normality</a:t>
            </a:r>
            <a:r>
              <a:rPr lang="tr-TR" dirty="0"/>
              <a:t> - </a:t>
            </a:r>
            <a:r>
              <a:rPr lang="tr-TR" dirty="0" err="1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8268"/>
          <a:stretch/>
        </p:blipFill>
        <p:spPr>
          <a:xfrm>
            <a:off x="394153" y="1125538"/>
            <a:ext cx="3313752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53" y="5124450"/>
            <a:ext cx="3028950" cy="69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28532"/>
          <a:stretch/>
        </p:blipFill>
        <p:spPr>
          <a:xfrm>
            <a:off x="5340078" y="1096963"/>
            <a:ext cx="3335610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2361"/>
          <a:stretch/>
        </p:blipFill>
        <p:spPr>
          <a:xfrm>
            <a:off x="5340078" y="5085183"/>
            <a:ext cx="3048000" cy="7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Hypothesis Testing with 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perform the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-test</a:t>
            </a:r>
            <a:r>
              <a:rPr lang="en-US" sz="2800" dirty="0"/>
              <a:t> in R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/>
              <a:t>use the function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pnorm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()</a:t>
            </a:r>
            <a:endParaRPr lang="tr-T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/>
              <a:t>For </a:t>
            </a:r>
            <a:r>
              <a:rPr lang="en-US" sz="2800" dirty="0"/>
              <a:t>the body temperature example discussed </a:t>
            </a:r>
            <a:r>
              <a:rPr lang="tr-TR" sz="2800" dirty="0" err="1" smtClean="0"/>
              <a:t>earlier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-score</a:t>
            </a:r>
            <a:r>
              <a:rPr lang="en-US" sz="2800" dirty="0"/>
              <a:t> was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−1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For </a:t>
            </a:r>
            <a:r>
              <a:rPr lang="en-US" sz="2400" dirty="0">
                <a:solidFill>
                  <a:srgbClr val="7030A0"/>
                </a:solidFill>
              </a:rPr>
              <a:t>the one-sided hypothesis of the form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: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μ&lt;μ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smtClean="0">
                <a:solidFill>
                  <a:srgbClr val="7030A0"/>
                </a:solidFill>
              </a:rPr>
              <a:t>we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find </a:t>
            </a:r>
            <a:r>
              <a:rPr lang="en-US" sz="2400" dirty="0">
                <a:solidFill>
                  <a:srgbClr val="7030A0"/>
                </a:solidFill>
              </a:rPr>
              <a:t>the lower tail probability of −1 as follows:</a:t>
            </a:r>
            <a:endParaRPr lang="tr-TR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&gt; </a:t>
            </a:r>
            <a:r>
              <a:rPr lang="en-US" sz="2400" dirty="0">
                <a:solidFill>
                  <a:srgbClr val="FF0000"/>
                </a:solidFill>
              </a:rPr>
              <a:t>pnorm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tr-TR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1, </a:t>
            </a:r>
            <a:r>
              <a:rPr lang="en-US" sz="2400" dirty="0">
                <a:solidFill>
                  <a:srgbClr val="FF0000"/>
                </a:solidFill>
              </a:rPr>
              <a:t>mean = 0, </a:t>
            </a:r>
            <a:r>
              <a:rPr lang="en-US" sz="2400" dirty="0" err="1">
                <a:solidFill>
                  <a:srgbClr val="FF0000"/>
                </a:solidFill>
              </a:rPr>
              <a:t>sd</a:t>
            </a:r>
            <a:r>
              <a:rPr lang="en-US" sz="2400" dirty="0">
                <a:solidFill>
                  <a:srgbClr val="FF0000"/>
                </a:solidFill>
              </a:rPr>
              <a:t> = 1, </a:t>
            </a:r>
            <a:r>
              <a:rPr lang="en-US" sz="2400" dirty="0" err="1">
                <a:solidFill>
                  <a:srgbClr val="FF0000"/>
                </a:solidFill>
              </a:rPr>
              <a:t>lower.tail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tr-TR" sz="2400" dirty="0" smtClean="0">
                <a:solidFill>
                  <a:srgbClr val="FF0000"/>
                </a:solidFill>
              </a:rPr>
              <a:t>TRU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1]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1586553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For the BMI example,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-score</a:t>
            </a:r>
            <a:r>
              <a:rPr lang="en-US" sz="2800" dirty="0"/>
              <a:t> was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1.67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For </a:t>
            </a:r>
            <a:r>
              <a:rPr lang="en-US" sz="2400" dirty="0">
                <a:solidFill>
                  <a:srgbClr val="7030A0"/>
                </a:solidFill>
              </a:rPr>
              <a:t>the one-sided hypothesis of the </a:t>
            </a:r>
            <a:r>
              <a:rPr lang="en-US" sz="2400" dirty="0" smtClean="0">
                <a:solidFill>
                  <a:srgbClr val="7030A0"/>
                </a:solidFill>
              </a:rPr>
              <a:t>form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μ&gt;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>
                <a:solidFill>
                  <a:srgbClr val="7030A0"/>
                </a:solidFill>
              </a:rPr>
              <a:t>we need to find the upper tail probability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1.67</a:t>
            </a:r>
            <a:r>
              <a:rPr lang="en-US" sz="2400" dirty="0">
                <a:solidFill>
                  <a:srgbClr val="7030A0"/>
                </a:solidFill>
              </a:rPr>
              <a:t> as follow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endParaRPr lang="tr-TR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tr-TR" sz="2400" dirty="0">
                <a:solidFill>
                  <a:srgbClr val="FF0000"/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&gt; </a:t>
            </a:r>
            <a:r>
              <a:rPr lang="en-US" sz="2400" dirty="0" err="1" smtClean="0">
                <a:solidFill>
                  <a:srgbClr val="FF0000"/>
                </a:solidFill>
              </a:rPr>
              <a:t>pnorm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1.67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mean = 0, </a:t>
            </a:r>
            <a:r>
              <a:rPr lang="en-US" sz="2400" dirty="0" err="1">
                <a:solidFill>
                  <a:srgbClr val="FF0000"/>
                </a:solidFill>
              </a:rPr>
              <a:t>sd</a:t>
            </a:r>
            <a:r>
              <a:rPr lang="en-US" sz="2400" dirty="0">
                <a:solidFill>
                  <a:srgbClr val="FF0000"/>
                </a:solidFill>
              </a:rPr>
              <a:t> = 1, </a:t>
            </a:r>
            <a:r>
              <a:rPr lang="en-US" sz="2400" dirty="0" err="1">
                <a:solidFill>
                  <a:srgbClr val="FF0000"/>
                </a:solidFill>
              </a:rPr>
              <a:t>lower.tail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tr-TR" sz="2400" dirty="0" smtClean="0">
                <a:solidFill>
                  <a:srgbClr val="FF0000"/>
                </a:solidFill>
              </a:rPr>
              <a:t>FALS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0" lvl="0" indent="0">
              <a:buNone/>
            </a:pP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	</a:t>
            </a:r>
            <a:r>
              <a:rPr lang="en-US" sz="2400" dirty="0">
                <a:solidFill>
                  <a:srgbClr val="3366FF">
                    <a:lumMod val="75000"/>
                  </a:srgbClr>
                </a:solidFill>
              </a:rPr>
              <a:t>[1] 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en-US" sz="2400" dirty="0" smtClean="0">
                <a:solidFill>
                  <a:srgbClr val="3366FF">
                    <a:lumMod val="75000"/>
                  </a:srgbClr>
                </a:solidFill>
              </a:rPr>
              <a:t>0.04745968</a:t>
            </a:r>
            <a:endParaRPr lang="tr-TR" sz="2400" dirty="0">
              <a:solidFill>
                <a:srgbClr val="3366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654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Hypothesis Testing with 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/>
              <a:t> is unknown and we need to use the data to estimate it separately, </a:t>
            </a:r>
            <a:r>
              <a:rPr lang="en-US" sz="2800" dirty="0" smtClean="0"/>
              <a:t>we</a:t>
            </a:r>
            <a:r>
              <a:rPr lang="tr-TR" sz="2800" dirty="0" smtClean="0"/>
              <a:t> </a:t>
            </a:r>
            <a:r>
              <a:rPr lang="en-US" sz="2800" dirty="0" smtClean="0"/>
              <a:t>use </a:t>
            </a:r>
            <a:r>
              <a:rPr lang="en-US" sz="2800" dirty="0"/>
              <a:t>the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-test</a:t>
            </a:r>
            <a:r>
              <a:rPr lang="en-US" sz="2800" dirty="0" smtClean="0"/>
              <a:t> </a:t>
            </a:r>
            <a:r>
              <a:rPr lang="en-US" sz="2800" dirty="0"/>
              <a:t>to evaluate hypotheses regarding the mean of a normal distribution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the BMI </a:t>
            </a:r>
            <a:r>
              <a:rPr lang="en-US" sz="2800" dirty="0" smtClean="0"/>
              <a:t>example </a:t>
            </a:r>
            <a:r>
              <a:rPr lang="en-US" sz="2800" dirty="0"/>
              <a:t>discussed </a:t>
            </a:r>
            <a:r>
              <a:rPr lang="tr-TR" sz="2800" dirty="0" err="1" smtClean="0"/>
              <a:t>earlier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-score </a:t>
            </a:r>
            <a:r>
              <a:rPr lang="en-US" sz="2800" dirty="0"/>
              <a:t>was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5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33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For the one-sided hypothesis of the form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μ&gt;μ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rgbClr val="7030A0"/>
                </a:solidFill>
              </a:rPr>
              <a:t>, we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find the </a:t>
            </a:r>
            <a:r>
              <a:rPr lang="tr-TR" sz="2400" dirty="0" err="1" smtClean="0">
                <a:solidFill>
                  <a:srgbClr val="7030A0"/>
                </a:solidFill>
              </a:rPr>
              <a:t>upper</a:t>
            </a:r>
            <a:r>
              <a:rPr lang="en-US" sz="2400" dirty="0" smtClean="0">
                <a:solidFill>
                  <a:srgbClr val="7030A0"/>
                </a:solidFill>
              </a:rPr>
              <a:t> tail probability of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5.33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tr-TR" sz="2400" dirty="0" smtClean="0">
                <a:solidFill>
                  <a:srgbClr val="7030A0"/>
                </a:solidFill>
              </a:rPr>
              <a:t>f</a:t>
            </a:r>
            <a:r>
              <a:rPr lang="en-US" sz="2400" dirty="0" smtClean="0">
                <a:solidFill>
                  <a:srgbClr val="7030A0"/>
                </a:solidFill>
              </a:rPr>
              <a:t>rom </a:t>
            </a:r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dirty="0">
                <a:solidFill>
                  <a:srgbClr val="7030A0"/>
                </a:solidFill>
              </a:rPr>
              <a:t> distribution with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−1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degrees of freedom, where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= 200 </a:t>
            </a:r>
            <a:r>
              <a:rPr lang="en-US" sz="2400" dirty="0">
                <a:solidFill>
                  <a:srgbClr val="7030A0"/>
                </a:solidFill>
              </a:rPr>
              <a:t>in </a:t>
            </a:r>
            <a:r>
              <a:rPr lang="en-US" sz="2400" dirty="0" smtClean="0">
                <a:solidFill>
                  <a:srgbClr val="7030A0"/>
                </a:solidFill>
              </a:rPr>
              <a:t>this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example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endParaRPr lang="tr-TR" sz="2400" dirty="0" smtClean="0">
              <a:solidFill>
                <a:srgbClr val="7030A0"/>
              </a:solidFill>
            </a:endParaRP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We </a:t>
            </a:r>
            <a:r>
              <a:rPr lang="en-US" sz="2400" dirty="0">
                <a:solidFill>
                  <a:srgbClr val="7030A0"/>
                </a:solidFill>
              </a:rPr>
              <a:t>use the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dirty="0" smtClean="0">
                <a:solidFill>
                  <a:srgbClr val="7030A0"/>
                </a:solidFill>
              </a:rPr>
              <a:t>:</a:t>
            </a:r>
            <a:endParaRPr lang="tr-TR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&gt; </a:t>
            </a:r>
            <a:r>
              <a:rPr lang="en-US" sz="2400" dirty="0" err="1" smtClean="0">
                <a:solidFill>
                  <a:srgbClr val="FF0000"/>
                </a:solidFill>
              </a:rPr>
              <a:t>pt</a:t>
            </a:r>
            <a:r>
              <a:rPr lang="en-US" sz="2400" dirty="0" smtClean="0">
                <a:solidFill>
                  <a:srgbClr val="FF0000"/>
                </a:solidFill>
              </a:rPr>
              <a:t>(5.33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df</a:t>
            </a:r>
            <a:r>
              <a:rPr lang="en-US" sz="2400" dirty="0">
                <a:solidFill>
                  <a:srgbClr val="FF0000"/>
                </a:solidFill>
              </a:rPr>
              <a:t> = 199, </a:t>
            </a:r>
            <a:r>
              <a:rPr lang="en-US" sz="2400" dirty="0" err="1">
                <a:solidFill>
                  <a:srgbClr val="FF0000"/>
                </a:solidFill>
              </a:rPr>
              <a:t>lower.tail</a:t>
            </a:r>
            <a:r>
              <a:rPr lang="en-US" sz="2400" dirty="0">
                <a:solidFill>
                  <a:srgbClr val="FF0000"/>
                </a:solidFill>
              </a:rPr>
              <a:t> = FALSE)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0.0000001324778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68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26" t="8599" r="4326" b="9661"/>
          <a:stretch/>
        </p:blipFill>
        <p:spPr>
          <a:xfrm>
            <a:off x="395536" y="836712"/>
            <a:ext cx="835292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Hypothesis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general, many scientific investigations start by expressing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hypothesis.</a:t>
            </a:r>
            <a:r>
              <a:rPr lang="en-US" sz="2800" dirty="0"/>
              <a:t> </a:t>
            </a:r>
            <a:endParaRPr lang="tr-TR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evaluate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we </a:t>
            </a:r>
            <a:r>
              <a:rPr lang="en-US" sz="2800" dirty="0"/>
              <a:t>rely on </a:t>
            </a:r>
            <a:endParaRPr lang="en-US" sz="2800" dirty="0" smtClean="0"/>
          </a:p>
          <a:p>
            <a:pPr lvl="1"/>
            <a:r>
              <a:rPr lang="en-US" sz="2400" dirty="0" smtClean="0"/>
              <a:t>estimators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/>
            <a:r>
              <a:rPr lang="en-US" sz="2400" dirty="0" smtClean="0"/>
              <a:t>their </a:t>
            </a:r>
            <a:r>
              <a:rPr lang="en-US" sz="2400" dirty="0"/>
              <a:t>sampling distributions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their </a:t>
            </a:r>
            <a:r>
              <a:rPr lang="en-US" sz="2400" dirty="0"/>
              <a:t>specific values </a:t>
            </a:r>
            <a:endParaRPr lang="en-US" sz="2400" dirty="0" smtClean="0"/>
          </a:p>
          <a:p>
            <a:pPr marL="341313" indent="0">
              <a:buNone/>
            </a:pPr>
            <a:r>
              <a:rPr lang="en-US" sz="2800" dirty="0" smtClean="0"/>
              <a:t>from </a:t>
            </a:r>
            <a:r>
              <a:rPr lang="en-US" sz="2800" dirty="0"/>
              <a:t>observed </a:t>
            </a:r>
            <a:r>
              <a:rPr lang="en-US" sz="2800" dirty="0" smtClean="0"/>
              <a:t>data.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example,</a:t>
            </a:r>
          </a:p>
          <a:p>
            <a:pPr lvl="1"/>
            <a:r>
              <a:rPr lang="en-US" sz="2400" dirty="0" err="1"/>
              <a:t>Mackowiak</a:t>
            </a:r>
            <a:r>
              <a:rPr lang="en-US" sz="2400" dirty="0"/>
              <a:t> et al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chemeClr val="accent1"/>
                </a:solidFill>
              </a:rPr>
              <a:t>*</a:t>
            </a:r>
            <a:r>
              <a:rPr lang="en-US" sz="2400" dirty="0" smtClean="0"/>
              <a:t> hypothesized </a:t>
            </a:r>
            <a:r>
              <a:rPr lang="en-US" sz="2400" dirty="0"/>
              <a:t>that the average normal (i.e., for </a:t>
            </a:r>
            <a:r>
              <a:rPr lang="en-US" sz="2400" dirty="0" smtClean="0"/>
              <a:t>healthy people</a:t>
            </a:r>
            <a:r>
              <a:rPr lang="en-US" sz="2400" dirty="0"/>
              <a:t>) body temperature is less than the widely accepted value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98.6°F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400" dirty="0" smtClean="0"/>
              <a:t>If we denote </a:t>
            </a:r>
            <a:r>
              <a:rPr lang="en-US" sz="2400" dirty="0"/>
              <a:t>the population mean of normal body temperature as </a:t>
            </a:r>
            <a:r>
              <a:rPr lang="en-US" sz="2400" i="1" dirty="0"/>
              <a:t>μ</a:t>
            </a:r>
            <a:r>
              <a:rPr lang="en-US" sz="2400" dirty="0"/>
              <a:t>, then we can </a:t>
            </a:r>
            <a:r>
              <a:rPr lang="en-US" sz="2400" dirty="0" smtClean="0"/>
              <a:t>express this </a:t>
            </a:r>
            <a:r>
              <a:rPr lang="en-US" sz="2400" dirty="0"/>
              <a:t>hypothesis as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</a:rPr>
              <a:t>μ&lt;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98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l-GR" sz="2400" dirty="0"/>
              <a:t>.</a:t>
            </a:r>
            <a:endParaRPr lang="en-US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dirty="0" smtClean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1187500" y="611422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/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1000" dirty="0" err="1" smtClean="0">
                <a:solidFill>
                  <a:schemeClr val="accent1">
                    <a:lumMod val="50000"/>
                  </a:schemeClr>
                </a:solidFill>
              </a:rPr>
              <a:t>Mackowiak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, P.A., Wasserman, S.S., Levine, M.M.: A critical appraisal of 98.6°F, the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upper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limit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of the normal body temperature, and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legacies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of Carl Reinhold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</a:rPr>
              <a:t>AugustWunderlich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JAMA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268, 1578–1580 (1992)</a:t>
            </a:r>
          </a:p>
        </p:txBody>
      </p:sp>
    </p:spTree>
    <p:extLst>
      <p:ext uri="{BB962C8B-B14F-4D97-AF65-F5344CB8AC3E}">
        <p14:creationId xmlns:p14="http://schemas.microsoft.com/office/powerpoint/2010/main" val="29036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and </a:t>
            </a:r>
            <a:r>
              <a:rPr lang="en-US" dirty="0" smtClean="0"/>
              <a:t>Alternative </a:t>
            </a:r>
            <a:r>
              <a:rPr lang="en-US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null hypothesis </a:t>
            </a:r>
            <a:endParaRPr lang="tr-TR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usually </a:t>
            </a:r>
            <a:r>
              <a:rPr lang="en-US" dirty="0"/>
              <a:t>reflects the “status quo" or “nothing of interest</a:t>
            </a:r>
            <a:r>
              <a:rPr lang="en-US" dirty="0" smtClean="0"/>
              <a:t>".</a:t>
            </a:r>
            <a:endParaRPr lang="tr-TR" dirty="0" smtClean="0"/>
          </a:p>
          <a:p>
            <a:pPr lvl="1"/>
            <a:r>
              <a:rPr lang="tr-TR" sz="2900" dirty="0" smtClean="0"/>
              <a:t>denoted as </a:t>
            </a:r>
            <a:r>
              <a:rPr lang="en-US" sz="2900" i="1" dirty="0" smtClean="0">
                <a:solidFill>
                  <a:srgbClr val="3366FF"/>
                </a:solidFill>
              </a:rPr>
              <a:t>H</a:t>
            </a:r>
            <a:r>
              <a:rPr lang="tr-TR" sz="2900" baseline="-25000" dirty="0" smtClean="0">
                <a:solidFill>
                  <a:srgbClr val="3366FF"/>
                </a:solidFill>
              </a:rPr>
              <a:t>0</a:t>
            </a:r>
            <a:endParaRPr lang="en-US" sz="2900" dirty="0"/>
          </a:p>
          <a:p>
            <a:pPr lvl="0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chemeClr val="accent1"/>
                </a:solidFill>
              </a:rPr>
              <a:t>alternative hypothesis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hypothesis we are investigating through a scientific </a:t>
            </a:r>
            <a:r>
              <a:rPr lang="en-US" dirty="0" smtClean="0"/>
              <a:t>study</a:t>
            </a:r>
            <a:endParaRPr lang="tr-TR" dirty="0" smtClean="0"/>
          </a:p>
          <a:p>
            <a:pPr lvl="1"/>
            <a:r>
              <a:rPr lang="en-US" dirty="0" smtClean="0"/>
              <a:t>denote</a:t>
            </a:r>
            <a:r>
              <a:rPr lang="tr-TR" dirty="0" smtClean="0"/>
              <a:t>d</a:t>
            </a:r>
            <a:r>
              <a:rPr lang="en-US" dirty="0" smtClean="0"/>
              <a:t> as </a:t>
            </a:r>
            <a:r>
              <a:rPr lang="en-US" i="1" dirty="0" smtClean="0">
                <a:solidFill>
                  <a:schemeClr val="accent1"/>
                </a:solidFill>
              </a:rPr>
              <a:t>H</a:t>
            </a:r>
            <a:r>
              <a:rPr lang="en-US" baseline="-25000" dirty="0" smtClean="0">
                <a:solidFill>
                  <a:schemeClr val="accent1"/>
                </a:solidFill>
              </a:rPr>
              <a:t>A</a:t>
            </a:r>
            <a:endParaRPr lang="en-US" sz="2800" dirty="0"/>
          </a:p>
          <a:p>
            <a:pPr lvl="0"/>
            <a:r>
              <a:rPr lang="en-US" dirty="0" smtClean="0"/>
              <a:t>Consider </a:t>
            </a:r>
            <a:r>
              <a:rPr lang="en-US" dirty="0"/>
              <a:t>the body temperature example, where we want to examine the null hypothesis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98.6 </a:t>
            </a:r>
            <a:r>
              <a:rPr lang="en-US" dirty="0"/>
              <a:t>against the alternative hypothesis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&lt; 98.6</a:t>
            </a:r>
            <a:r>
              <a:rPr lang="en-US" dirty="0"/>
              <a:t>.</a:t>
            </a:r>
            <a:endParaRPr lang="en-US" sz="2800" dirty="0"/>
          </a:p>
          <a:p>
            <a:r>
              <a:rPr lang="en-US" dirty="0"/>
              <a:t>The procedure for evaluating a hypothesis is called </a:t>
            </a:r>
            <a:r>
              <a:rPr lang="en-US" dirty="0">
                <a:solidFill>
                  <a:schemeClr val="accent1"/>
                </a:solidFill>
              </a:rPr>
              <a:t>hypothesis testing</a:t>
            </a:r>
            <a:r>
              <a:rPr lang="en-US" dirty="0"/>
              <a:t>, and it rises in many scientific problems.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hypothesis testing</a:t>
            </a:r>
            <a:r>
              <a:rPr lang="en-US" dirty="0"/>
              <a:t>, we focus on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null hypothesis </a:t>
            </a:r>
            <a:r>
              <a:rPr lang="en-US" dirty="0"/>
              <a:t>since it tends to be simpler.</a:t>
            </a:r>
            <a:endParaRPr lang="en-US" sz="2400" dirty="0"/>
          </a:p>
          <a:p>
            <a:pPr lvl="1"/>
            <a:r>
              <a:rPr lang="en-US" dirty="0"/>
              <a:t>To this end, we examine the evidence </a:t>
            </a:r>
            <a:r>
              <a:rPr lang="en-US" dirty="0" smtClean="0"/>
              <a:t>that the </a:t>
            </a:r>
            <a:r>
              <a:rPr lang="en-US" dirty="0"/>
              <a:t>observed data provide against the null hypothesis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the evidence against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strong, we reject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not, we state that the evidence provided by the data is </a:t>
            </a:r>
            <a:r>
              <a:rPr lang="en-US" dirty="0" smtClean="0"/>
              <a:t>not strong </a:t>
            </a:r>
            <a:r>
              <a:rPr lang="en-US" dirty="0"/>
              <a:t>enough to reject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, and we fail to reject it.</a:t>
            </a:r>
            <a:endParaRPr lang="en-US" sz="20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08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and </a:t>
            </a:r>
            <a:r>
              <a:rPr lang="en-US" dirty="0" smtClean="0"/>
              <a:t>Alternative </a:t>
            </a:r>
            <a:r>
              <a:rPr lang="en-US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302354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rgbClr val="CC3300"/>
                </a:solidFill>
              </a:rPr>
              <a:t>With respect to our decision regarding the null hypothesis </a:t>
            </a:r>
            <a:r>
              <a:rPr lang="en-US" i="1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0</a:t>
            </a:r>
            <a:r>
              <a:rPr lang="en-US" dirty="0">
                <a:solidFill>
                  <a:srgbClr val="CC3300"/>
                </a:solidFill>
              </a:rPr>
              <a:t>, we might make two types of errors:</a:t>
            </a:r>
            <a:endParaRPr lang="en-US" sz="2800" dirty="0">
              <a:solidFill>
                <a:srgbClr val="CC3300"/>
              </a:solidFill>
            </a:endParaRPr>
          </a:p>
          <a:p>
            <a:pPr lvl="1"/>
            <a:r>
              <a:rPr lang="en-US" dirty="0"/>
              <a:t>Type I error: </a:t>
            </a:r>
          </a:p>
          <a:p>
            <a:pPr lvl="2"/>
            <a:r>
              <a:rPr lang="en-US" dirty="0"/>
              <a:t>we reject </a:t>
            </a:r>
            <a:r>
              <a:rPr lang="en-US" i="1" dirty="0">
                <a:solidFill>
                  <a:schemeClr val="accent1"/>
                </a:solidFill>
              </a:rPr>
              <a:t>H</a:t>
            </a:r>
            <a:r>
              <a:rPr lang="en-US" sz="2700" baseline="-25000" dirty="0">
                <a:solidFill>
                  <a:schemeClr val="accent1"/>
                </a:solidFill>
              </a:rPr>
              <a:t>0</a:t>
            </a:r>
            <a:r>
              <a:rPr lang="en-US" dirty="0"/>
              <a:t> when it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true</a:t>
            </a:r>
            <a:r>
              <a:rPr lang="en-US" dirty="0"/>
              <a:t> and should not be rejected.</a:t>
            </a:r>
            <a:endParaRPr lang="en-US" sz="2000" dirty="0"/>
          </a:p>
          <a:p>
            <a:pPr lvl="1"/>
            <a:r>
              <a:rPr lang="en-US" dirty="0"/>
              <a:t>Type II error: </a:t>
            </a:r>
          </a:p>
          <a:p>
            <a:pPr lvl="2"/>
            <a:r>
              <a:rPr lang="en-US" dirty="0"/>
              <a:t>we fail to reject </a:t>
            </a:r>
            <a:r>
              <a:rPr lang="en-US" i="1" dirty="0">
                <a:solidFill>
                  <a:schemeClr val="accent1"/>
                </a:solidFill>
              </a:rPr>
              <a:t>H</a:t>
            </a:r>
            <a:r>
              <a:rPr lang="en-US" sz="2700" baseline="-25000" dirty="0">
                <a:solidFill>
                  <a:schemeClr val="accent1"/>
                </a:solidFill>
              </a:rPr>
              <a:t>0</a:t>
            </a:r>
            <a:r>
              <a:rPr lang="en-US" dirty="0"/>
              <a:t> when it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false</a:t>
            </a:r>
            <a:r>
              <a:rPr lang="en-US" dirty="0"/>
              <a:t> and should be rejected.</a:t>
            </a:r>
            <a:endParaRPr lang="en-US" sz="2000" dirty="0"/>
          </a:p>
          <a:p>
            <a:pPr lvl="0"/>
            <a:r>
              <a:rPr lang="en-US" dirty="0">
                <a:solidFill>
                  <a:srgbClr val="CC3300"/>
                </a:solidFill>
              </a:rPr>
              <a:t>We denote the probability of making </a:t>
            </a:r>
            <a:r>
              <a:rPr lang="en-US" dirty="0">
                <a:solidFill>
                  <a:schemeClr val="accent1"/>
                </a:solidFill>
              </a:rPr>
              <a:t>type I</a:t>
            </a:r>
            <a:r>
              <a:rPr lang="en-US" dirty="0">
                <a:solidFill>
                  <a:srgbClr val="CC3300"/>
                </a:solidFill>
              </a:rPr>
              <a:t> error as </a:t>
            </a:r>
            <a:r>
              <a:rPr lang="en-US" b="1" i="1" dirty="0">
                <a:solidFill>
                  <a:schemeClr val="accent1"/>
                </a:solidFill>
              </a:rPr>
              <a:t>α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CC3300"/>
                </a:solidFill>
              </a:rPr>
              <a:t>and the probability of making </a:t>
            </a:r>
            <a:r>
              <a:rPr lang="en-US" dirty="0">
                <a:solidFill>
                  <a:schemeClr val="accent1"/>
                </a:solidFill>
              </a:rPr>
              <a:t>type II </a:t>
            </a:r>
            <a:r>
              <a:rPr lang="en-US" dirty="0">
                <a:solidFill>
                  <a:srgbClr val="CC3300"/>
                </a:solidFill>
              </a:rPr>
              <a:t>error as </a:t>
            </a:r>
            <a:r>
              <a:rPr lang="en-US" b="1" i="1" dirty="0">
                <a:solidFill>
                  <a:schemeClr val="accent1"/>
                </a:solidFill>
              </a:rPr>
              <a:t>β</a:t>
            </a:r>
            <a:r>
              <a:rPr lang="en-US" dirty="0">
                <a:solidFill>
                  <a:srgbClr val="CC3300"/>
                </a:solidFill>
              </a:rPr>
              <a:t>.</a:t>
            </a:r>
            <a:endParaRPr lang="en-US" sz="2800" dirty="0">
              <a:solidFill>
                <a:srgbClr val="CC33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85080"/>
              </p:ext>
            </p:extLst>
          </p:nvPr>
        </p:nvGraphicFramePr>
        <p:xfrm>
          <a:off x="1043608" y="4293096"/>
          <a:ext cx="6984776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272"/>
                <a:gridCol w="1723569"/>
                <a:gridCol w="1876831"/>
                <a:gridCol w="2052104"/>
              </a:tblGrid>
              <a:tr h="2760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Actual Validity of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31">
                <a:tc row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Decision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Made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is true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is false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Accept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True Negative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False Negative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(Type II Error)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Reject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False Positive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(Type I Error)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True Positive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7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and alternative hypotheses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/>
          </a:bodyPr>
          <a:lstStyle/>
          <a:p>
            <a:r>
              <a:rPr lang="en-US" sz="2800" dirty="0"/>
              <a:t>Now suppose that we have a hypothesis testing procedure that fails to reject </a:t>
            </a:r>
            <a:r>
              <a:rPr lang="en-US" sz="2800" dirty="0" smtClean="0"/>
              <a:t>the null </a:t>
            </a:r>
            <a:r>
              <a:rPr lang="en-US" sz="2800" dirty="0"/>
              <a:t>hypothesis when it should be rejected with probability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means that </a:t>
            </a:r>
            <a:r>
              <a:rPr lang="en-US" sz="2400" dirty="0" smtClean="0"/>
              <a:t>our test </a:t>
            </a:r>
            <a:r>
              <a:rPr lang="en-US" sz="2400" dirty="0"/>
              <a:t>correctly rejects the null hypothesis with probability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1 −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dirty="0"/>
              <a:t>. </a:t>
            </a:r>
            <a:endParaRPr lang="en-US" sz="2400" dirty="0" smtClean="0"/>
          </a:p>
          <a:p>
            <a:pPr lvl="2"/>
            <a:r>
              <a:rPr lang="en-US" sz="2000" dirty="0" smtClean="0"/>
              <a:t>Note </a:t>
            </a:r>
            <a:r>
              <a:rPr lang="en-US" sz="2000" dirty="0"/>
              <a:t>that the </a:t>
            </a:r>
            <a:r>
              <a:rPr lang="en-US" sz="2000" dirty="0" smtClean="0"/>
              <a:t>two events </a:t>
            </a:r>
            <a:r>
              <a:rPr lang="en-US" sz="2000" dirty="0"/>
              <a:t>are complementary</a:t>
            </a:r>
            <a:r>
              <a:rPr lang="en-US" sz="2000" dirty="0" smtClean="0"/>
              <a:t>. 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refer to this probability (i.e.,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1 −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dirty="0"/>
              <a:t>) as the </a:t>
            </a:r>
            <a:r>
              <a:rPr lang="en-US" sz="2400" dirty="0" smtClean="0">
                <a:solidFill>
                  <a:schemeClr val="accent1"/>
                </a:solidFill>
              </a:rPr>
              <a:t>power</a:t>
            </a:r>
            <a:r>
              <a:rPr lang="en-US" sz="2400" b="1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test. </a:t>
            </a:r>
            <a:endParaRPr lang="en-US" sz="24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practice, it is common to first agree on a tolerable type I error rate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800" dirty="0" smtClean="0"/>
              <a:t>, such </a:t>
            </a:r>
            <a:r>
              <a:rPr lang="en-US" sz="2800" dirty="0"/>
              <a:t>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0.01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0.05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0.1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Then </a:t>
            </a:r>
            <a:r>
              <a:rPr lang="en-US" sz="2800" dirty="0"/>
              <a:t>try to find a test procedure with the highest </a:t>
            </a:r>
            <a:r>
              <a:rPr lang="en-US" sz="2800" dirty="0" smtClean="0"/>
              <a:t>power among </a:t>
            </a:r>
            <a:r>
              <a:rPr lang="en-US" sz="2800" dirty="0"/>
              <a:t>all reasonable testing procedures.</a:t>
            </a:r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3261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9951</TotalTime>
  <Words>3166</Words>
  <Application>Microsoft Office PowerPoint</Application>
  <PresentationFormat>Letter Paper (8.5x11 in)</PresentationFormat>
  <Paragraphs>414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Times New Roman</vt:lpstr>
      <vt:lpstr>Bahcesehir master slide</vt:lpstr>
      <vt:lpstr>Statistical Data Analysis</vt:lpstr>
      <vt:lpstr>PowerPoint Presentation</vt:lpstr>
      <vt:lpstr>Hypothesis</vt:lpstr>
      <vt:lpstr>Hypothesis</vt:lpstr>
      <vt:lpstr>Hypothesis</vt:lpstr>
      <vt:lpstr>Hypothesis</vt:lpstr>
      <vt:lpstr>Null and Alternative hypotheses</vt:lpstr>
      <vt:lpstr>Null and Alternative hypotheses</vt:lpstr>
      <vt:lpstr>Null and alternative hypotheses</vt:lpstr>
      <vt:lpstr>Hypothesis testing for the population mean</vt:lpstr>
      <vt:lpstr>Hypothesis testing for the population mean</vt:lpstr>
      <vt:lpstr>Hypothesis testing for the population mean</vt:lpstr>
      <vt:lpstr>Hypothesis testing for the population mean</vt:lpstr>
      <vt:lpstr>Observed significance level</vt:lpstr>
      <vt:lpstr>z-Tests of the Population Mean</vt:lpstr>
      <vt:lpstr>Interpretation of p-value</vt:lpstr>
      <vt:lpstr>Interpretation of p-value</vt:lpstr>
      <vt:lpstr>One-Sided Hypothesis Testing</vt:lpstr>
      <vt:lpstr>One-Sided Hypothesis Testing</vt:lpstr>
      <vt:lpstr>One-Sided Hypothesis Testing</vt:lpstr>
      <vt:lpstr>One-Sided Hypothesis Testing</vt:lpstr>
      <vt:lpstr>One-Sided Hypothesis Testing</vt:lpstr>
      <vt:lpstr>One-Sided Hypothesis Testing</vt:lpstr>
      <vt:lpstr>One-Sided Hypothesis Testing</vt:lpstr>
      <vt:lpstr>One-Sided Hypothesis Testing</vt:lpstr>
      <vt:lpstr>One-Sided Hypothesis Testing</vt:lpstr>
      <vt:lpstr>Two-Sided Hypothesis Testing</vt:lpstr>
      <vt:lpstr>Two-Sided Hypothesis Testing</vt:lpstr>
      <vt:lpstr>Two-Sided Hypothesis Testing</vt:lpstr>
      <vt:lpstr>Two-Sided Hypothesis Testing</vt:lpstr>
      <vt:lpstr>Hypothesis testing using t-tests</vt:lpstr>
      <vt:lpstr>Hypothesis testing using t-tests</vt:lpstr>
      <vt:lpstr>Hypothesis testing using t-tests</vt:lpstr>
      <vt:lpstr>Hypothesis testing using t-tests - example</vt:lpstr>
      <vt:lpstr>Hypothesis testing using t-tests - example</vt:lpstr>
      <vt:lpstr>Hypothesis testing for population proportion</vt:lpstr>
      <vt:lpstr>Hypothesis testing for population proportion</vt:lpstr>
      <vt:lpstr>Hypothesis testing for population proportion</vt:lpstr>
      <vt:lpstr>Hypothesis testing for population proportion</vt:lpstr>
      <vt:lpstr>Test of Normality</vt:lpstr>
      <vt:lpstr>Test of Normality</vt:lpstr>
      <vt:lpstr>Test of Normality - Example</vt:lpstr>
      <vt:lpstr>Test of Normality - Example</vt:lpstr>
      <vt:lpstr>Test of Normality - Example</vt:lpstr>
      <vt:lpstr>Test of Normality - Example</vt:lpstr>
      <vt:lpstr>Hypothesis Testing with R Programming</vt:lpstr>
      <vt:lpstr>Hypothesis Testing with R Programming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Windows User</cp:lastModifiedBy>
  <cp:revision>644</cp:revision>
  <cp:lastPrinted>2017-10-30T12:28:19Z</cp:lastPrinted>
  <dcterms:created xsi:type="dcterms:W3CDTF">2004-11-05T11:30:37Z</dcterms:created>
  <dcterms:modified xsi:type="dcterms:W3CDTF">2020-12-01T10:35:52Z</dcterms:modified>
</cp:coreProperties>
</file>