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77" r:id="rId3"/>
    <p:sldId id="445" r:id="rId4"/>
    <p:sldId id="440" r:id="rId5"/>
    <p:sldId id="446" r:id="rId6"/>
    <p:sldId id="451" r:id="rId7"/>
    <p:sldId id="444" r:id="rId8"/>
    <p:sldId id="443" r:id="rId9"/>
    <p:sldId id="448" r:id="rId10"/>
    <p:sldId id="449" r:id="rId11"/>
    <p:sldId id="447" r:id="rId12"/>
    <p:sldId id="450" r:id="rId13"/>
    <p:sldId id="452" r:id="rId14"/>
    <p:sldId id="453" r:id="rId15"/>
    <p:sldId id="454" r:id="rId16"/>
    <p:sldId id="456" r:id="rId17"/>
    <p:sldId id="460" r:id="rId18"/>
    <p:sldId id="457" r:id="rId19"/>
    <p:sldId id="461" r:id="rId20"/>
    <p:sldId id="462" r:id="rId21"/>
    <p:sldId id="458" r:id="rId22"/>
    <p:sldId id="463" r:id="rId23"/>
    <p:sldId id="466" r:id="rId24"/>
    <p:sldId id="467" r:id="rId25"/>
    <p:sldId id="459" r:id="rId26"/>
    <p:sldId id="464" r:id="rId27"/>
    <p:sldId id="465" r:id="rId28"/>
    <p:sldId id="468" r:id="rId29"/>
    <p:sldId id="470" r:id="rId30"/>
    <p:sldId id="469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4" r:id="rId44"/>
    <p:sldId id="483" r:id="rId45"/>
    <p:sldId id="485" r:id="rId46"/>
    <p:sldId id="486" r:id="rId47"/>
    <p:sldId id="487" r:id="rId48"/>
    <p:sldId id="488" r:id="rId49"/>
    <p:sldId id="489" r:id="rId50"/>
    <p:sldId id="491" r:id="rId51"/>
    <p:sldId id="492" r:id="rId52"/>
    <p:sldId id="493" r:id="rId53"/>
    <p:sldId id="494" r:id="rId54"/>
    <p:sldId id="495" r:id="rId55"/>
    <p:sldId id="496" r:id="rId56"/>
    <p:sldId id="497" r:id="rId57"/>
  </p:sldIdLst>
  <p:sldSz cx="9144000" cy="6858000" type="letter"/>
  <p:notesSz cx="6954838" cy="93091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99"/>
    <a:srgbClr val="CC3300"/>
    <a:srgbClr val="FFCC00"/>
    <a:srgbClr val="FFFF99"/>
    <a:srgbClr val="00CCFF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97" d="100"/>
          <a:sy n="97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B600A2-75B3-4E06-9E78-F8CA5E9C631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79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E268-886A-4EA5-A5F0-2F503346A0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5777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0C3C01F-13D2-441A-AB04-643023192DFB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8675" cy="34782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19600"/>
            <a:ext cx="5105400" cy="4189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178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FEE6-A0BB-4555-9020-DA56FA0DAB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175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8764-6F1F-4705-8019-5ED51B75CA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40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AA4E-6C2C-4C20-863B-F27B2E37B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30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1856-2893-40ED-B402-30DE4200322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581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FF74-9E56-4386-93AF-AD512A7476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44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822D-11C8-4868-B43A-EA2CB46F7FF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6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ACFE-150A-4935-BA56-96C19EECB9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85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B034-32FD-44A0-90D9-43020D7474F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50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FB4D-6DB2-429E-8FD4-0AC9BAED34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37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5F7-7280-432B-98C5-A5367D31F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00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870F-56F7-4F69-9B0C-BF425304CF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53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C55BC-A9B0-4724-891C-DDAA64FA72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Statistical Data Analysis</a:t>
            </a:r>
            <a:endParaRPr lang="en-US" altLang="tr-TR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smtClean="0"/>
              <a:t>Prof. </a:t>
            </a:r>
            <a:r>
              <a:rPr lang="en-US" altLang="tr-TR" dirty="0" smtClean="0"/>
              <a:t>Dr. </a:t>
            </a:r>
            <a:r>
              <a:rPr lang="tr-TR" altLang="tr-TR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8971CE-6AC5-4565-A734-48DCE5EA97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Law of Large Numbers (LLN)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425184" cy="503976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Law of Large Numbers </a:t>
                </a:r>
                <a:r>
                  <a:rPr lang="en-US" sz="2800" b="1" dirty="0"/>
                  <a:t>(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LLN</a:t>
                </a:r>
                <a:r>
                  <a:rPr lang="en-US" sz="2800" b="1" dirty="0"/>
                  <a:t>) </a:t>
                </a:r>
                <a:r>
                  <a:rPr lang="en-US" sz="2800" dirty="0"/>
                  <a:t>indicates that (under some general </a:t>
                </a:r>
                <a:r>
                  <a:rPr lang="en-US" sz="2800" dirty="0" smtClean="0"/>
                  <a:t>conditions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such </a:t>
                </a:r>
                <a:r>
                  <a:rPr lang="en-US" sz="2800" dirty="0"/>
                  <a:t>as independence of observations) the sample mean converges </a:t>
                </a:r>
                <a:r>
                  <a:rPr lang="en-US" sz="2800" dirty="0" smtClean="0"/>
                  <a:t>to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population mean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tr-TR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→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800" dirty="0"/>
                  <a:t>) as the sample size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i="1" dirty="0"/>
                  <a:t> </a:t>
                </a:r>
                <a:r>
                  <a:rPr lang="en-US" sz="2800" dirty="0"/>
                  <a:t>increases (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→∞</a:t>
                </a:r>
                <a:r>
                  <a:rPr lang="en-US" sz="2800" dirty="0"/>
                  <a:t>). </a:t>
                </a:r>
                <a:endParaRPr lang="tr-TR" sz="2800" dirty="0" smtClean="0"/>
              </a:p>
              <a:p>
                <a:r>
                  <a:rPr lang="en-US" sz="2800" dirty="0" smtClean="0"/>
                  <a:t>Informally,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this </a:t>
                </a:r>
                <a:r>
                  <a:rPr lang="en-US" sz="2800" dirty="0"/>
                  <a:t>means that the difference between the sample mean and the </a:t>
                </a:r>
                <a:r>
                  <a:rPr lang="en-US" sz="2800" dirty="0" smtClean="0"/>
                  <a:t>population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mean </a:t>
                </a:r>
                <a:r>
                  <a:rPr lang="en-US" sz="2800" dirty="0"/>
                  <a:t>tends to become smaller and smaller as we increase the </a:t>
                </a:r>
                <a:r>
                  <a:rPr lang="en-US" sz="2800" dirty="0" smtClean="0"/>
                  <a:t>sample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size</a:t>
                </a:r>
                <a:r>
                  <a:rPr lang="en-US" sz="2800" dirty="0"/>
                  <a:t>. </a:t>
                </a:r>
                <a:endParaRPr lang="tr-TR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LLN</a:t>
                </a:r>
                <a:r>
                  <a:rPr lang="en-US" sz="2800" dirty="0"/>
                  <a:t> provides a theoretical justification for the use of </a:t>
                </a:r>
                <a:r>
                  <a:rPr lang="en-US" sz="2800" dirty="0" smtClean="0"/>
                  <a:t>sample mean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as </a:t>
                </a:r>
                <a:r>
                  <a:rPr lang="en-US" sz="2800" dirty="0"/>
                  <a:t>an estimator for the population mean</a:t>
                </a:r>
                <a:r>
                  <a:rPr lang="en-US" sz="2800" dirty="0" smtClean="0"/>
                  <a:t>.</a:t>
                </a:r>
                <a:endParaRPr lang="tr-TR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425184" cy="5039766"/>
              </a:xfrm>
              <a:blipFill rotWithShape="0">
                <a:blip r:embed="rId2"/>
                <a:stretch>
                  <a:fillRect l="-1302" t="-1332" r="-1954" b="-18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7566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Law of Large Numbers (LLN)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LLN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true regardless of the </a:t>
                </a:r>
                <a:r>
                  <a:rPr lang="en-US" sz="2400" dirty="0" smtClean="0"/>
                  <a:t>underlying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distribution </a:t>
                </a:r>
                <a:r>
                  <a:rPr lang="en-US" sz="2400" dirty="0"/>
                  <a:t>of the random variable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 lvl="1"/>
                <a:r>
                  <a:rPr lang="en-US" sz="2000" dirty="0"/>
                  <a:t>Therefore, it justifies using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estimate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population mean for continuous random variables, discrete random variables</a:t>
                </a:r>
                <a:r>
                  <a:rPr lang="en-US" sz="2000" dirty="0" smtClean="0"/>
                  <a:t>,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whose </a:t>
                </a:r>
                <a:r>
                  <a:rPr lang="en-US" sz="2000" dirty="0"/>
                  <a:t>values are counts (i.e., nonnegative integers), and for discrete binary variables</a:t>
                </a:r>
                <a:r>
                  <a:rPr lang="en-US" sz="2000" dirty="0" smtClean="0"/>
                  <a:t>,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whose </a:t>
                </a:r>
                <a:r>
                  <a:rPr lang="en-US" sz="2000" dirty="0"/>
                  <a:t>possible values are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000" dirty="0"/>
                  <a:t> and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only</a:t>
                </a:r>
                <a:r>
                  <a:rPr lang="tr-TR" sz="2000" dirty="0" smtClean="0"/>
                  <a:t>.</a:t>
                </a:r>
                <a:endParaRPr lang="tr-TR" sz="2000" dirty="0"/>
              </a:p>
              <a:p>
                <a:r>
                  <a:rPr lang="en-US" sz="2400" dirty="0"/>
                  <a:t>For count variables, the mean </a:t>
                </a:r>
                <a:r>
                  <a:rPr lang="en-US" sz="2400" dirty="0" smtClean="0"/>
                  <a:t>is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usually </a:t>
                </a:r>
                <a:r>
                  <a:rPr lang="en-US" sz="2400" dirty="0"/>
                  <a:t>referred to as the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rate</a:t>
                </a:r>
                <a:r>
                  <a:rPr lang="en-US" sz="2400" i="1" dirty="0"/>
                  <a:t> </a:t>
                </a:r>
                <a:r>
                  <a:rPr lang="en-US" sz="2400" dirty="0"/>
                  <a:t>(e.g., rate of traffic accidents). </a:t>
                </a:r>
                <a:endParaRPr lang="tr-TR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binary </a:t>
                </a:r>
                <a:r>
                  <a:rPr lang="en-US" sz="2400" dirty="0" smtClean="0"/>
                  <a:t>random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variables</a:t>
                </a:r>
                <a:r>
                  <a:rPr lang="en-US" sz="2400" dirty="0"/>
                  <a:t>, the mean is usually referred to as the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proportion</a:t>
                </a:r>
                <a:r>
                  <a:rPr lang="en-US" sz="2400" i="1" dirty="0"/>
                  <a:t> </a:t>
                </a:r>
                <a:r>
                  <a:rPr lang="en-US" sz="2400" dirty="0"/>
                  <a:t>of the outcome of </a:t>
                </a:r>
                <a:r>
                  <a:rPr lang="en-US" sz="2400" dirty="0" smtClean="0"/>
                  <a:t>interest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denoted as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/>
                  <a:t>). </a:t>
                </a:r>
                <a:endParaRPr lang="tr-TR" sz="2400" dirty="0" smtClean="0"/>
              </a:p>
              <a:p>
                <a:pPr lvl="1"/>
                <a:r>
                  <a:rPr lang="en-US" sz="2000" dirty="0" smtClean="0"/>
                  <a:t>Hence</a:t>
                </a:r>
                <a:r>
                  <a:rPr lang="en-US" sz="2000" dirty="0"/>
                  <a:t>, we sometimes use the notation 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sz="2000" i="1" dirty="0"/>
                  <a:t> </a:t>
                </a:r>
                <a:r>
                  <a:rPr lang="en-US" sz="2000" dirty="0"/>
                  <a:t>instead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for </a:t>
                </a:r>
                <a:r>
                  <a:rPr lang="en-US" sz="2000" dirty="0" smtClean="0"/>
                  <a:t>the</a:t>
                </a:r>
                <a:r>
                  <a:rPr lang="tr-TR" sz="2000" dirty="0" smtClean="0"/>
                  <a:t> </a:t>
                </a:r>
                <a:r>
                  <a:rPr lang="en-US" sz="2000" dirty="0" smtClean="0"/>
                  <a:t>sample </a:t>
                </a:r>
                <a:r>
                  <a:rPr lang="en-US" sz="2000" dirty="0"/>
                  <a:t>mean of binary random variables.</a:t>
                </a:r>
                <a:endParaRPr lang="tr-TR" sz="2000" dirty="0" smtClean="0"/>
              </a:p>
              <a:p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  <a:blipFill rotWithShape="0">
                <a:blip r:embed="rId2"/>
                <a:stretch>
                  <a:fillRect l="-1013" t="-904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415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Law of Large Numbers (LLN)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387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Suppose the true population mean for normal </a:t>
                </a:r>
                <a:r>
                  <a:rPr lang="en-US" sz="2400" dirty="0" smtClean="0"/>
                  <a:t>body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temperature </a:t>
                </a:r>
                <a:r>
                  <a:rPr lang="en-US" sz="2400" dirty="0"/>
                  <a:t>is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98.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°F</a:t>
                </a:r>
                <a:r>
                  <a:rPr lang="tr-TR" sz="2400" dirty="0" smtClean="0"/>
                  <a:t>.</a:t>
                </a:r>
              </a:p>
              <a:p>
                <a:r>
                  <a:rPr lang="en-US" sz="2400" dirty="0" smtClean="0"/>
                  <a:t>Here</a:t>
                </a:r>
                <a:r>
                  <a:rPr lang="en-US" sz="2400" dirty="0"/>
                  <a:t>, the estimate of the population mean is plotted </a:t>
                </a:r>
                <a:r>
                  <a:rPr lang="en-US" sz="2400" dirty="0" smtClean="0"/>
                  <a:t>for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di</a:t>
                </a:r>
                <a:r>
                  <a:rPr lang="tr-TR" sz="2400" dirty="0" err="1" smtClean="0"/>
                  <a:t>ff</a:t>
                </a:r>
                <a:r>
                  <a:rPr lang="en-US" sz="2400" dirty="0" err="1" smtClean="0"/>
                  <a:t>erent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sample sizes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pPr marL="4518025"/>
                <a:r>
                  <a:rPr lang="en-US" sz="2400" dirty="0"/>
                  <a:t>As </a:t>
                </a:r>
                <a:r>
                  <a:rPr lang="en-US" sz="2400" dirty="0" smtClean="0"/>
                  <a:t>the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sample </a:t>
                </a:r>
                <a:r>
                  <a:rPr lang="en-US" sz="2400" dirty="0"/>
                  <a:t>size is increased, </a:t>
                </a:r>
                <a:r>
                  <a:rPr lang="en-US" sz="2400" dirty="0" smtClean="0"/>
                  <a:t>the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sample </a:t>
                </a:r>
                <a:r>
                  <a:rPr lang="en-US" sz="2400" dirty="0"/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/>
                  <a:t>converges to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population mean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pPr marL="4518025"/>
                <a:r>
                  <a:rPr lang="en-US" sz="2400" dirty="0" smtClean="0"/>
                  <a:t>For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temperature example, </a:t>
                </a:r>
                <a:r>
                  <a:rPr lang="en-US" sz="2400" dirty="0" smtClean="0"/>
                  <a:t>by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increasing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→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l-G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 </a:t>
                </a:r>
                <a:r>
                  <a:rPr lang="el-GR" sz="2400" dirty="0">
                    <a:solidFill>
                      <a:schemeClr val="accent1">
                        <a:lumMod val="75000"/>
                      </a:schemeClr>
                    </a:solidFill>
                  </a:rPr>
                  <a:t>= 98</a:t>
                </a:r>
                <a:r>
                  <a:rPr lang="el-G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l-GR" sz="2400" dirty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38763"/>
              </a:xfrm>
              <a:blipFill rotWithShape="0">
                <a:blip r:embed="rId2"/>
                <a:stretch>
                  <a:fillRect l="-1013" t="-914" r="-2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-6"/>
          <a:stretch/>
        </p:blipFill>
        <p:spPr>
          <a:xfrm>
            <a:off x="395288" y="2817752"/>
            <a:ext cx="4104704" cy="36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 - </a:t>
            </a:r>
            <a:r>
              <a:rPr lang="en-US" b="0" dirty="0"/>
              <a:t>Population </a:t>
            </a:r>
            <a:r>
              <a:rPr lang="tr-TR" b="0" dirty="0" err="1" smtClean="0"/>
              <a:t>Variance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population variance is </a:t>
                </a:r>
                <a:r>
                  <a:rPr lang="en-US" dirty="0"/>
                  <a:t>the average of squared deviations of each observation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from the </a:t>
                </a:r>
                <a:r>
                  <a:rPr lang="en-US" dirty="0" smtClean="0"/>
                  <a:t>population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mean </a:t>
                </a:r>
                <a:r>
                  <a:rPr lang="el-G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tr-TR" i="1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en-US" dirty="0" smtClean="0"/>
                  <a:t>denoted as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en-US" dirty="0"/>
                  <a:t>Given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randomly sampled values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tr-TR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. . . ,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from </a:t>
                </a:r>
                <a:r>
                  <a:rPr lang="en-US" dirty="0"/>
                  <a:t>the population </a:t>
                </a:r>
                <a:r>
                  <a:rPr lang="en-US" dirty="0" smtClean="0"/>
                  <a:t>and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their </a:t>
                </a:r>
                <a:r>
                  <a:rPr lang="en-US" dirty="0"/>
                  <a:t>corresponding sample </a:t>
                </a:r>
                <a:r>
                  <a:rPr lang="en-US" dirty="0" smtClean="0"/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, </a:t>
                </a:r>
                <a:r>
                  <a:rPr lang="en-US" dirty="0"/>
                  <a:t>we can estimate the </a:t>
                </a:r>
                <a:r>
                  <a:rPr lang="en-US" dirty="0" smtClean="0"/>
                  <a:t>variance</a:t>
                </a:r>
                <a:r>
                  <a:rPr lang="tr-TR" dirty="0" smtClean="0"/>
                  <a:t> as 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en-US" dirty="0"/>
                  <a:t>However, this estimator tends to underestimate the population variance.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3164" r="-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60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 - </a:t>
            </a:r>
            <a:r>
              <a:rPr lang="en-US" b="0" dirty="0"/>
              <a:t>Population </a:t>
            </a:r>
            <a:r>
              <a:rPr lang="tr-TR" b="0" dirty="0" err="1" smtClean="0"/>
              <a:t>Variance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To address this issue, a more commonly used estimator for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tr-TR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the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sample</a:t>
                </a:r>
                <a:r>
                  <a:rPr lang="tr-TR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variance</a:t>
                </a:r>
                <a:r>
                  <a:rPr lang="tr-TR" dirty="0" smtClean="0"/>
                  <a:t>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en-US" dirty="0"/>
                  <a:t>This is the sum of squared deviations from the sample mean divided by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tr-TR" dirty="0" smtClean="0"/>
                  <a:t> </a:t>
                </a:r>
                <a:r>
                  <a:rPr lang="en-US" dirty="0" smtClean="0"/>
                  <a:t>instead </a:t>
                </a:r>
                <a:r>
                  <a:rPr lang="en-US" dirty="0"/>
                  <a:t>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Dividing </a:t>
                </a:r>
                <a:r>
                  <a:rPr lang="en-US" dirty="0"/>
                  <a:t>by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−1</a:t>
                </a:r>
                <a:r>
                  <a:rPr lang="en-US" dirty="0"/>
                  <a:t> instead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increases the value of the </a:t>
                </a:r>
                <a:r>
                  <a:rPr lang="en-US" dirty="0" smtClean="0"/>
                  <a:t>estimator</a:t>
                </a:r>
                <a:r>
                  <a:rPr lang="tr-TR" dirty="0" smtClean="0"/>
                  <a:t> </a:t>
                </a:r>
                <a:r>
                  <a:rPr lang="en-US" dirty="0" smtClean="0"/>
                  <a:t>by </a:t>
                </a:r>
                <a:r>
                  <a:rPr lang="en-US" dirty="0"/>
                  <a:t>a small amount, which is enough to avoid underestimation </a:t>
                </a:r>
                <a:r>
                  <a:rPr lang="en-US" dirty="0" smtClean="0"/>
                  <a:t>associated</a:t>
                </a:r>
                <a:r>
                  <a:rPr lang="tr-TR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the more natural estimator. </a:t>
                </a:r>
                <a:endParaRPr lang="tr-TR" dirty="0" smtClean="0"/>
              </a:p>
              <a:p>
                <a:r>
                  <a:rPr lang="en-US" dirty="0" smtClean="0"/>
                  <a:t>Therefore</a:t>
                </a:r>
                <a:r>
                  <a:rPr lang="en-US" dirty="0"/>
                  <a:t>, the sample variance is the </a:t>
                </a:r>
                <a:r>
                  <a:rPr lang="en-US" dirty="0" smtClean="0"/>
                  <a:t>usual</a:t>
                </a:r>
                <a:r>
                  <a:rPr lang="tr-TR" dirty="0" smtClean="0"/>
                  <a:t> </a:t>
                </a:r>
                <a:r>
                  <a:rPr lang="en-US" dirty="0" smtClean="0"/>
                  <a:t>estimator </a:t>
                </a:r>
                <a:r>
                  <a:rPr lang="en-US" dirty="0"/>
                  <a:t>of the population variance.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Likewise</a:t>
                </a:r>
                <a:r>
                  <a:rPr lang="en-US" dirty="0"/>
                  <a:t>, the sample standard </a:t>
                </a:r>
                <a:r>
                  <a:rPr lang="en-US" dirty="0" smtClean="0"/>
                  <a:t>deviation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tr-TR" i="1" dirty="0" smtClean="0"/>
                  <a:t>,</a:t>
                </a:r>
                <a:r>
                  <a:rPr lang="en-US" i="1" dirty="0" smtClean="0"/>
                  <a:t> </a:t>
                </a:r>
                <a:r>
                  <a:rPr lang="tr-TR" i="1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tr-TR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tr-TR" dirty="0" smtClean="0"/>
                  <a:t>,</a:t>
                </a:r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our </a:t>
                </a:r>
                <a:r>
                  <a:rPr lang="en-US" dirty="0"/>
                  <a:t>estimator of the population standard </a:t>
                </a:r>
                <a:r>
                  <a:rPr lang="en-US" dirty="0" smtClean="0"/>
                  <a:t>deviation</a:t>
                </a:r>
                <a:r>
                  <a:rPr lang="tr-TR" dirty="0" smtClean="0"/>
                  <a:t> </a:t>
                </a:r>
                <a:r>
                  <a:rPr lang="el-G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regard the estimator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as a random </a:t>
                </a:r>
                <a:r>
                  <a:rPr lang="en-US" dirty="0" smtClean="0"/>
                  <a:t>variable</a:t>
                </a:r>
                <a:r>
                  <a:rPr lang="tr-TR" dirty="0" smtClean="0"/>
                  <a:t> </a:t>
                </a:r>
                <a:r>
                  <a:rPr lang="en-US" dirty="0" smtClean="0"/>
                  <a:t>since </a:t>
                </a:r>
                <a:r>
                  <a:rPr lang="en-US" dirty="0"/>
                  <a:t>it changes as we change the sample</a:t>
                </a:r>
                <a:r>
                  <a:rPr lang="tr-TR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599" r="-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384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estimation - </a:t>
            </a:r>
            <a:r>
              <a:rPr lang="en-US" b="0" dirty="0"/>
              <a:t>Population </a:t>
            </a:r>
            <a:r>
              <a:rPr lang="tr-TR" b="0" dirty="0" err="1" smtClean="0"/>
              <a:t>Variance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280400" cy="518378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However, in practice, we usually</a:t>
                </a:r>
                <a:r>
                  <a:rPr lang="tr-TR" dirty="0" smtClean="0"/>
                  <a:t> </a:t>
                </a:r>
                <a:r>
                  <a:rPr lang="en-US" dirty="0" smtClean="0"/>
                  <a:t>have </a:t>
                </a:r>
                <a:r>
                  <a:rPr lang="en-US" dirty="0"/>
                  <a:t>one set of observed values, </a:t>
                </a:r>
                <a:r>
                  <a:rPr lang="tr-TR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tr-TR" i="1" dirty="0">
                    <a:solidFill>
                      <a:schemeClr val="accent1">
                        <a:lumMod val="75000"/>
                      </a:schemeClr>
                    </a:solidFill>
                  </a:rPr>
                  <a:t> 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. . . , </a:t>
                </a:r>
                <a:r>
                  <a:rPr lang="tr-TR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, </a:t>
                </a:r>
                <a:r>
                  <a:rPr lang="en-US" dirty="0"/>
                  <a:t>and therefore, only one value for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/>
                  <a:t>,</a:t>
                </a:r>
                <a:r>
                  <a:rPr lang="tr-TR" dirty="0" smtClean="0"/>
                  <a:t> </a:t>
                </a:r>
                <a:r>
                  <a:rPr lang="en-US" dirty="0" smtClean="0"/>
                  <a:t>denote</a:t>
                </a:r>
                <a:r>
                  <a:rPr lang="tr-TR" dirty="0" smtClean="0"/>
                  <a:t>d</a:t>
                </a:r>
                <a:r>
                  <a:rPr lang="en-US" dirty="0" smtClean="0"/>
                  <a:t> </a:t>
                </a:r>
                <a:r>
                  <a:rPr lang="en-US" dirty="0"/>
                  <a:t>as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tr-TR" dirty="0" smtClean="0"/>
                  <a:t>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en-US" dirty="0"/>
                  <a:t>For binary random variables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 values, we can show that the </a:t>
                </a:r>
                <a:r>
                  <a:rPr lang="en-US" dirty="0" smtClean="0"/>
                  <a:t>population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equal to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(1−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dirty="0"/>
                  <a:t>, where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is the population mean (proportion</a:t>
                </a:r>
                <a:r>
                  <a:rPr lang="en-US" dirty="0" smtClean="0"/>
                  <a:t>).</a:t>
                </a:r>
                <a:r>
                  <a:rPr lang="tr-TR" dirty="0" smtClean="0"/>
                  <a:t> 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See the Bernoulli </a:t>
                </a:r>
                <a:r>
                  <a:rPr lang="en-US" dirty="0" smtClean="0"/>
                  <a:t>distribution) </a:t>
                </a:r>
                <a:endParaRPr lang="tr-TR" dirty="0" smtClean="0"/>
              </a:p>
              <a:p>
                <a:r>
                  <a:rPr lang="en-US" dirty="0" smtClean="0"/>
                  <a:t>Therefore</a:t>
                </a:r>
                <a:r>
                  <a:rPr lang="en-US" dirty="0"/>
                  <a:t>, </a:t>
                </a:r>
                <a:r>
                  <a:rPr lang="en-US" dirty="0" smtClean="0"/>
                  <a:t>after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estimate the population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using the sample mean (proportion)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/>
                  <a:t>, </a:t>
                </a:r>
                <a:r>
                  <a:rPr lang="en-US" dirty="0" smtClean="0"/>
                  <a:t>we</a:t>
                </a:r>
                <a:r>
                  <a:rPr lang="tr-TR" dirty="0" smtClean="0"/>
                  <a:t> </a:t>
                </a:r>
                <a:r>
                  <a:rPr lang="en-US" dirty="0" smtClean="0"/>
                  <a:t>can </a:t>
                </a:r>
                <a:r>
                  <a:rPr lang="en-US" dirty="0"/>
                  <a:t>use it to estimate the population variance instead of estimating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separately: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280400" cy="5183782"/>
              </a:xfrm>
              <a:blipFill rotWithShape="0">
                <a:blip r:embed="rId2"/>
                <a:stretch>
                  <a:fillRect l="-1252" t="-2706" r="-22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009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Sampling distribution</a:t>
            </a:r>
            <a:endParaRPr lang="en-US" b="0" dirty="0">
              <a:solidFill>
                <a:srgbClr val="CC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value of estimators discussed so far (and all estimators </a:t>
                </a:r>
                <a:r>
                  <a:rPr lang="en-US" dirty="0" smtClean="0"/>
                  <a:t>in</a:t>
                </a:r>
                <a:r>
                  <a:rPr lang="tr-TR" dirty="0" smtClean="0"/>
                  <a:t> </a:t>
                </a:r>
                <a:r>
                  <a:rPr lang="en-US" dirty="0" smtClean="0"/>
                  <a:t>general</a:t>
                </a:r>
                <a:r>
                  <a:rPr lang="en-US" dirty="0"/>
                  <a:t>) depend on the specific sample selected from the population. </a:t>
                </a:r>
                <a:endParaRPr lang="tr-TR" dirty="0" smtClean="0"/>
              </a:p>
              <a:p>
                <a:r>
                  <a:rPr lang="tr-TR" dirty="0" err="1" smtClean="0"/>
                  <a:t>If</a:t>
                </a:r>
                <a:r>
                  <a:rPr lang="tr-TR" dirty="0" smtClean="0"/>
                  <a:t> </a:t>
                </a:r>
                <a:r>
                  <a:rPr lang="en-US" dirty="0" smtClean="0"/>
                  <a:t>we</a:t>
                </a:r>
                <a:r>
                  <a:rPr lang="tr-TR" dirty="0" smtClean="0"/>
                  <a:t> </a:t>
                </a:r>
                <a:r>
                  <a:rPr lang="en-US" dirty="0" smtClean="0"/>
                  <a:t>repeat </a:t>
                </a:r>
                <a:r>
                  <a:rPr lang="en-US" dirty="0"/>
                  <a:t>our sampling, we are likely to obtain a different value for an estimator.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Therefore,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regard the estimators themselves as random variables.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As </a:t>
                </a:r>
                <a:r>
                  <a:rPr lang="en-US" dirty="0"/>
                  <a:t>a result, </a:t>
                </a:r>
                <a:r>
                  <a:rPr lang="en-US" dirty="0" smtClean="0"/>
                  <a:t>we </a:t>
                </a:r>
                <a:r>
                  <a:rPr lang="en-US" dirty="0"/>
                  <a:t>can talk about their probability distribution. </a:t>
                </a:r>
                <a:endParaRPr lang="tr-TR" dirty="0" smtClean="0"/>
              </a:p>
              <a:p>
                <a:r>
                  <a:rPr lang="en-US" dirty="0" smtClean="0"/>
                  <a:t>Probability</a:t>
                </a:r>
                <a:r>
                  <a:rPr lang="tr-TR" dirty="0" smtClean="0"/>
                  <a:t> </a:t>
                </a:r>
                <a:r>
                  <a:rPr lang="en-US" dirty="0" smtClean="0"/>
                  <a:t>distributions </a:t>
                </a:r>
                <a:r>
                  <a:rPr lang="en-US" dirty="0"/>
                  <a:t>for estimators are called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sampling distributions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tr-TR" dirty="0" smtClean="0"/>
                  <a:t>Here</a:t>
                </a:r>
                <a:r>
                  <a:rPr lang="en-US" dirty="0" smtClean="0"/>
                  <a:t>,</a:t>
                </a:r>
                <a:r>
                  <a:rPr lang="tr-TR" dirty="0" smtClean="0"/>
                  <a:t> </a:t>
                </a:r>
                <a:r>
                  <a:rPr lang="en-US" dirty="0"/>
                  <a:t>we are mainly interested </a:t>
                </a:r>
                <a:r>
                  <a:rPr lang="tr-TR" dirty="0" smtClean="0"/>
                  <a:t>in </a:t>
                </a:r>
                <a:r>
                  <a:rPr lang="en-US" dirty="0" smtClean="0"/>
                  <a:t>the sampling distribution of the sample mean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binary </a:t>
                </a:r>
                <a:r>
                  <a:rPr lang="en-US" dirty="0" smtClean="0"/>
                  <a:t>random</a:t>
                </a:r>
                <a:r>
                  <a:rPr lang="tr-TR" dirty="0" smtClean="0"/>
                  <a:t> </a:t>
                </a:r>
                <a:r>
                  <a:rPr lang="en-US" dirty="0" smtClean="0"/>
                  <a:t>variables</a:t>
                </a:r>
                <a:r>
                  <a:rPr lang="en-US" dirty="0"/>
                  <a:t>, this is the same as the sample proportion.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5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174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start by assuming that the random variable of interest,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dirty="0"/>
                  <a:t>, has a </a:t>
                </a:r>
                <a:r>
                  <a:rPr lang="en-US" dirty="0" smtClean="0"/>
                  <a:t>normal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μ,</a:t>
                </a:r>
                <a:r>
                  <a:rPr lang="tr-T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distribution. </a:t>
                </a:r>
                <a:endParaRPr lang="tr-TR" dirty="0" smtClean="0"/>
              </a:p>
              <a:p>
                <a:r>
                  <a:rPr lang="en-US" dirty="0" smtClean="0"/>
                  <a:t>Further</a:t>
                </a:r>
                <a:r>
                  <a:rPr lang="en-US" dirty="0"/>
                  <a:t>, we assume that the population 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known,</a:t>
                </a:r>
                <a:r>
                  <a:rPr lang="tr-TR" dirty="0" smtClean="0"/>
                  <a:t> </a:t>
                </a:r>
                <a:r>
                  <a:rPr lang="en-US" dirty="0" smtClean="0"/>
                  <a:t>so </a:t>
                </a:r>
                <a:r>
                  <a:rPr lang="en-US" dirty="0"/>
                  <a:t>the only parameter we want to estimate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/>
                  <a:t>.</a:t>
                </a:r>
                <a:r>
                  <a:rPr lang="en-US" dirty="0" smtClean="0"/>
                  <a:t> </a:t>
                </a:r>
                <a:endParaRPr lang="tr-TR" dirty="0" smtClean="0"/>
              </a:p>
              <a:p>
                <a:r>
                  <a:rPr lang="en-US" dirty="0"/>
                  <a:t>We need to find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under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these </a:t>
                </a:r>
                <a:r>
                  <a:rPr lang="en-US" dirty="0"/>
                  <a:t>assumptions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{</a:t>
                </a:r>
                <a:r>
                  <a:rPr lang="en-US" dirty="0" smtClean="0"/>
                  <a:t>As </a:t>
                </a:r>
                <a:r>
                  <a:rPr lang="en-US" dirty="0"/>
                  <a:t>a running example, </a:t>
                </a:r>
                <a:r>
                  <a:rPr lang="en-US" dirty="0" smtClean="0"/>
                  <a:t>consider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random variable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∼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(125, 15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dirty="0"/>
                  <a:t> representing systolic blood </a:t>
                </a:r>
                <a:r>
                  <a:rPr lang="en-US" dirty="0" smtClean="0"/>
                  <a:t>pressure,</a:t>
                </a:r>
                <a:r>
                  <a:rPr lang="tr-TR" dirty="0" smtClean="0"/>
                  <a:t> </a:t>
                </a:r>
                <a:r>
                  <a:rPr lang="en-US" dirty="0" smtClean="0"/>
                  <a:t>whose </a:t>
                </a:r>
                <a:r>
                  <a:rPr lang="en-US" dirty="0"/>
                  <a:t>population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125 </a:t>
                </a:r>
                <a:r>
                  <a:rPr lang="en-US" dirty="0"/>
                  <a:t>is unknown to us, but we know the </a:t>
                </a:r>
                <a:r>
                  <a:rPr lang="en-US" dirty="0" smtClean="0"/>
                  <a:t>population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15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The </a:t>
                </a:r>
                <a:r>
                  <a:rPr lang="en-US" dirty="0"/>
                  <a:t>population standard deviation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15</a:t>
                </a:r>
                <a:r>
                  <a:rPr lang="en-US" dirty="0" smtClean="0"/>
                  <a:t>.</a:t>
                </a:r>
                <a:r>
                  <a:rPr lang="tr-TR" sz="2800" dirty="0">
                    <a:solidFill>
                      <a:srgbClr val="FF3300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Suppose that we take a sample of size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2 </a:t>
                </a:r>
                <a:r>
                  <a:rPr lang="en-US" dirty="0"/>
                  <a:t>from the population. </a:t>
                </a:r>
                <a:endParaRPr lang="tr-TR" dirty="0" smtClean="0"/>
              </a:p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corresponding values obtained from this sample </a:t>
                </a:r>
                <a:r>
                  <a:rPr lang="tr-TR" dirty="0" err="1" smtClean="0"/>
                  <a:t>are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denoted</a:t>
                </a:r>
                <a:r>
                  <a:rPr lang="tr-TR" dirty="0" smtClean="0"/>
                  <a:t> </a:t>
                </a:r>
                <a:r>
                  <a:rPr lang="en-US" dirty="0" smtClean="0"/>
                  <a:t>as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which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assumed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be </a:t>
                </a:r>
                <a:r>
                  <a:rPr lang="en-US" dirty="0" smtClean="0"/>
                  <a:t>identically distributed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independent</a:t>
                </a:r>
                <a:r>
                  <a:rPr lang="en-US" dirty="0" smtClean="0"/>
                  <a:t>. </a:t>
                </a:r>
                <a:endParaRPr lang="tr-TR" dirty="0" smtClean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write this </a:t>
                </a:r>
                <a:r>
                  <a:rPr lang="en-US" dirty="0" smtClean="0"/>
                  <a:t>as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tr-TR" dirty="0" smtClean="0"/>
                  <a:t>Because </a:t>
                </a:r>
                <a:r>
                  <a:rPr lang="en-US" dirty="0" smtClean="0"/>
                  <a:t>they </a:t>
                </a:r>
                <a:r>
                  <a:rPr lang="en-US" dirty="0"/>
                  <a:t>are </a:t>
                </a:r>
                <a:r>
                  <a:rPr lang="en-US" dirty="0" smtClean="0"/>
                  <a:t>independent</a:t>
                </a:r>
                <a:r>
                  <a:rPr lang="tr-TR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dirty="0"/>
                  <a:t>identically distributed (IID</a:t>
                </a:r>
                <a:r>
                  <a:rPr lang="en-US" dirty="0" smtClean="0"/>
                  <a:t>)</a:t>
                </a:r>
                <a:r>
                  <a:rPr lang="tr-TR" dirty="0" smtClean="0"/>
                  <a:t>, </a:t>
                </a:r>
                <a:r>
                  <a:rPr lang="en-US" dirty="0"/>
                  <a:t>their sum is also </a:t>
                </a:r>
                <a:r>
                  <a:rPr lang="en-US" dirty="0" smtClean="0"/>
                  <a:t>normally</a:t>
                </a:r>
                <a:r>
                  <a:rPr lang="tr-TR" dirty="0" smtClean="0"/>
                  <a:t> </a:t>
                </a:r>
                <a:r>
                  <a:rPr lang="en-US" dirty="0" smtClean="0"/>
                  <a:t>distributed,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  <m:sSup>
                            <m:sSup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tr-TR" i="1" dirty="0" smtClean="0"/>
              </a:p>
              <a:p>
                <a:r>
                  <a:rPr lang="tr-TR" dirty="0" smtClean="0"/>
                  <a:t>This can be </a:t>
                </a:r>
                <a:r>
                  <a:rPr lang="tr-TR" dirty="0" err="1" smtClean="0"/>
                  <a:t>generalized</a:t>
                </a:r>
                <a:r>
                  <a:rPr lang="tr-TR" dirty="0" smtClean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a:rPr lang="tr-TR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tr-TR" b="0" i="0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n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tr-T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nary>
                        <m:naryPr>
                          <m:chr m:val="∑"/>
                          <m:ctrl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tr-TR" b="0" i="0" baseline="-25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i</m:t>
                          </m:r>
                          <m: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tr-TR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96" t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239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tr-TR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tr-TR" b="0" i="0" baseline="-25000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divide</a:t>
                </a:r>
                <a:r>
                  <a:rPr lang="tr-TR" dirty="0" smtClean="0"/>
                  <a:t>d </a:t>
                </a:r>
                <a:r>
                  <a:rPr lang="tr-TR" dirty="0" err="1" smtClean="0"/>
                  <a:t>by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sample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mean</a:t>
                </a:r>
                <a:r>
                  <a:rPr lang="tr-TR" dirty="0" smtClean="0"/>
                  <a:t> is </a:t>
                </a:r>
                <a:r>
                  <a:rPr lang="tr-TR" dirty="0" err="1" smtClean="0"/>
                  <a:t>obtained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m:rPr>
                                  <m:nor/>
                                </m:r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tr-TR" baseline="-250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</a:rPr>
                                <m:t>i</m:t>
                              </m:r>
                            </m:e>
                          </m:nary>
                        </m:num>
                        <m:den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r>
                  <a:rPr lang="tr-TR" dirty="0" smtClean="0"/>
                  <a:t>W</a:t>
                </a:r>
                <a:r>
                  <a:rPr lang="en-US" dirty="0" smtClean="0"/>
                  <a:t>hen </a:t>
                </a:r>
                <a:r>
                  <a:rPr lang="en-US" dirty="0"/>
                  <a:t>we multiply a random variable by a constant (here,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/n</a:t>
                </a:r>
                <a:r>
                  <a:rPr lang="en-US" dirty="0"/>
                  <a:t>), its </a:t>
                </a:r>
                <a:r>
                  <a:rPr lang="en-US" dirty="0" smtClean="0"/>
                  <a:t>mean</a:t>
                </a:r>
                <a:r>
                  <a:rPr lang="tr-TR" dirty="0" smtClean="0"/>
                  <a:t> </a:t>
                </a:r>
                <a:r>
                  <a:rPr lang="en-US" dirty="0"/>
                  <a:t>is multiplied by that constant, and its variance is multiplied by the square of </a:t>
                </a:r>
                <a:r>
                  <a:rPr lang="en-US" dirty="0" smtClean="0"/>
                  <a:t>that</a:t>
                </a:r>
                <a:r>
                  <a:rPr lang="tr-TR" dirty="0" smtClean="0"/>
                  <a:t> </a:t>
                </a:r>
                <a:r>
                  <a:rPr lang="en-US" dirty="0" smtClean="0"/>
                  <a:t>constant</a:t>
                </a:r>
                <a:r>
                  <a:rPr lang="en-US" dirty="0"/>
                  <a:t>.</a:t>
                </a:r>
              </a:p>
              <a:p>
                <a:r>
                  <a:rPr lang="tr-TR" dirty="0" err="1" smtClean="0"/>
                  <a:t>So</a:t>
                </a:r>
                <a:r>
                  <a:rPr lang="tr-TR" dirty="0" smtClean="0"/>
                  <a:t>,</a:t>
                </a:r>
                <a:r>
                  <a:rPr lang="en-US" dirty="0" smtClean="0"/>
                  <a:t> </a:t>
                </a:r>
                <a:r>
                  <a:rPr lang="tr-TR" dirty="0" err="1" smtClean="0"/>
                  <a:t>if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multiply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tr-TR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tr-TR" baseline="-25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/n</a:t>
                </a:r>
                <a:r>
                  <a:rPr lang="en-US" i="1" dirty="0"/>
                  <a:t> </a:t>
                </a:r>
                <a:r>
                  <a:rPr lang="en-US" dirty="0"/>
                  <a:t>to obtain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mean </a:t>
                </a:r>
                <a:r>
                  <a:rPr lang="en-US" dirty="0"/>
                  <a:t>becomes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nμ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/>
                  <a:t>, and the variance becomes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this case,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tr-TR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</a:t>
                </a:r>
                <a:r>
                  <a:rPr lang="en-US" dirty="0" smtClean="0"/>
                  <a:t>where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/>
                  <a:t> is the sample size.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1921" r="-2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643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tr-TR" sz="66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altLang="tr-TR" sz="6000" dirty="0">
                <a:solidFill>
                  <a:srgbClr val="000000"/>
                </a:solidFill>
              </a:rPr>
              <a:t>Estimation</a:t>
            </a:r>
            <a:endParaRPr lang="tr-TR" altLang="tr-TR" sz="6000" dirty="0" smtClean="0">
              <a:solidFill>
                <a:srgbClr val="0000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D5FF07-CED9-478F-BDDC-E1999D506BC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standard deviation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be </a:t>
                </a:r>
                <a:r>
                  <a:rPr lang="en-US" dirty="0" smtClean="0"/>
                  <a:t>obtained</a:t>
                </a:r>
                <a:r>
                  <a:rPr lang="tr-TR" dirty="0" smtClean="0"/>
                  <a:t> </a:t>
                </a:r>
                <a:r>
                  <a:rPr lang="en-US" dirty="0" smtClean="0"/>
                  <a:t>by </a:t>
                </a:r>
                <a:r>
                  <a:rPr lang="en-US" dirty="0"/>
                  <a:t>taking the square root of its variance: 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tr-TR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</a:t>
                </a:r>
                <a:r>
                  <a:rPr lang="en-US" dirty="0" smtClean="0"/>
                  <a:t>deviation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sampling distribution in this case reflects the extent of the variability of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sample </a:t>
                </a:r>
                <a:r>
                  <a:rPr lang="en-US" dirty="0"/>
                  <a:t>mean as an estimator for the population mean</a:t>
                </a:r>
                <a:r>
                  <a:rPr lang="en-US" dirty="0" smtClean="0"/>
                  <a:t>.</a:t>
                </a:r>
                <a:endParaRPr lang="en-US" i="1" dirty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the above blood pressure example, if we take a sample of size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100 </a:t>
                </a:r>
                <a:r>
                  <a:rPr lang="en-US" dirty="0" smtClean="0"/>
                  <a:t>from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population and use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 smtClean="0"/>
                  <a:t>,</a:t>
                </a:r>
                <a:r>
                  <a:rPr lang="tr-TR" i="1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i="1" dirty="0"/>
                  <a:t>, . . . 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100</a:t>
                </a:r>
                <a:r>
                  <a:rPr lang="en-US" dirty="0"/>
                  <a:t> to denote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100</a:t>
                </a:r>
                <a:r>
                  <a:rPr lang="en-US" dirty="0"/>
                  <a:t> possible values </a:t>
                </a:r>
                <a:r>
                  <a:rPr lang="en-US" dirty="0" smtClean="0"/>
                  <a:t>obtained</a:t>
                </a:r>
                <a:r>
                  <a:rPr lang="tr-TR" dirty="0" smtClean="0"/>
                  <a:t> </a:t>
                </a:r>
                <a:r>
                  <a:rPr lang="en-US" dirty="0" smtClean="0"/>
                  <a:t>from </a:t>
                </a:r>
                <a:r>
                  <a:rPr lang="en-US" dirty="0"/>
                  <a:t>this sample,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tr-TR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, . . . , 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100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∼ 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125</m:t>
                      </m:r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15</m:t>
                      </m:r>
                      <m:r>
                        <m:rPr>
                          <m:nor/>
                        </m:rPr>
                        <a:rPr lang="en-US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)</m:t>
                      </m:r>
                    </m:oMath>
                  </m:oMathPara>
                </a14:m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∼ </m:t>
                      </m:r>
                      <m:r>
                        <m:rPr>
                          <m:nor/>
                        </m:rPr>
                        <a:rPr lang="en-U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125</m:t>
                      </m:r>
                      <m:r>
                        <m:rPr>
                          <m:nor/>
                        </m:rPr>
                        <a:rPr lang="en-US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15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/100)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599" r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1474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  <a:endParaRPr lang="en-US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4581128"/>
                <a:ext cx="8280400" cy="1296144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i="1" dirty="0" smtClean="0"/>
                  <a:t>Left panel</a:t>
                </a:r>
                <a:r>
                  <a:rPr lang="en-US" dirty="0"/>
                  <a:t>: The (unknown) theoretical distribution of blood pressure,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∼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(125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15)</a:t>
                </a:r>
                <a:r>
                  <a:rPr lang="en-US" dirty="0"/>
                  <a:t>.</a:t>
                </a:r>
              </a:p>
              <a:p>
                <a:r>
                  <a:rPr lang="en-US" i="1" dirty="0"/>
                  <a:t>Right panel</a:t>
                </a:r>
                <a:r>
                  <a:rPr lang="en-US" dirty="0"/>
                  <a:t>: The density curve for the sampling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∼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(125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15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100)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along with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histogram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1000</a:t>
                </a:r>
                <a:r>
                  <a:rPr lang="en-US" dirty="0"/>
                  <a:t> sample means.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distribution of sample means is centered on the </a:t>
                </a:r>
                <a:r>
                  <a:rPr lang="en-US" dirty="0" smtClean="0"/>
                  <a:t>population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mean </a:t>
                </a:r>
                <a:r>
                  <a:rPr lang="en-US" dirty="0"/>
                  <a:t>(shown with the a </a:t>
                </a:r>
                <a:r>
                  <a:rPr lang="en-US" i="1" dirty="0"/>
                  <a:t>vertical line</a:t>
                </a:r>
                <a:r>
                  <a:rPr lang="en-US" dirty="0"/>
                  <a:t>), but its variance is much less than that of blood </a:t>
                </a:r>
                <a:r>
                  <a:rPr lang="en-US" dirty="0" smtClean="0"/>
                  <a:t>pressure</a:t>
                </a:r>
                <a:r>
                  <a:rPr lang="tr-TR" dirty="0" smtClean="0"/>
                  <a:t> </a:t>
                </a:r>
                <a:r>
                  <a:rPr lang="en-US" dirty="0" smtClean="0"/>
                  <a:t>itself.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Note </a:t>
                </a:r>
                <a:r>
                  <a:rPr lang="en-US" dirty="0"/>
                  <a:t>the different scales on the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4581128"/>
                <a:ext cx="8280400" cy="1296144"/>
              </a:xfrm>
              <a:blipFill rotWithShape="0">
                <a:blip r:embed="rId2"/>
                <a:stretch>
                  <a:fillRect l="-221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22" y="1196752"/>
            <a:ext cx="737713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</a:t>
            </a:r>
            <a:r>
              <a:rPr lang="tr-TR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simulate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en-US" dirty="0" smtClean="0"/>
              <a:t> </a:t>
            </a:r>
            <a:r>
              <a:rPr lang="en-US" dirty="0"/>
              <a:t>using R-Commander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/>
              <a:t>Click </a:t>
            </a:r>
            <a:r>
              <a:rPr lang="en-US" i="1" dirty="0">
                <a:solidFill>
                  <a:srgbClr val="00B050"/>
                </a:solidFill>
              </a:rPr>
              <a:t>Distributions</a:t>
            </a:r>
            <a:r>
              <a:rPr lang="en-US" dirty="0"/>
              <a:t> → </a:t>
            </a:r>
            <a:r>
              <a:rPr lang="en-US" i="1" dirty="0" smtClean="0">
                <a:solidFill>
                  <a:srgbClr val="00B050"/>
                </a:solidFill>
              </a:rPr>
              <a:t>Continuous</a:t>
            </a:r>
            <a:r>
              <a:rPr lang="tr-TR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distributions </a:t>
            </a:r>
            <a:r>
              <a:rPr lang="en-US" dirty="0" smtClean="0"/>
              <a:t>→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Normal </a:t>
            </a:r>
            <a:r>
              <a:rPr lang="en-US" i="1" dirty="0">
                <a:solidFill>
                  <a:srgbClr val="00B050"/>
                </a:solidFill>
              </a:rPr>
              <a:t>distribution </a:t>
            </a:r>
            <a:r>
              <a:rPr lang="en-US" dirty="0" smtClean="0"/>
              <a:t>→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Sample </a:t>
            </a:r>
            <a:r>
              <a:rPr lang="en-US" i="1" dirty="0">
                <a:solidFill>
                  <a:srgbClr val="00B050"/>
                </a:solidFill>
              </a:rPr>
              <a:t>from </a:t>
            </a:r>
            <a:r>
              <a:rPr lang="en-US" i="1" dirty="0" smtClean="0">
                <a:solidFill>
                  <a:srgbClr val="00B050"/>
                </a:solidFill>
              </a:rPr>
              <a:t>normal</a:t>
            </a:r>
            <a:r>
              <a:rPr lang="tr-TR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distribution</a:t>
            </a:r>
            <a:r>
              <a:rPr lang="en-US" dirty="0" smtClean="0"/>
              <a:t>.</a:t>
            </a:r>
            <a:endParaRPr lang="tr-TR" dirty="0" smtClean="0"/>
          </a:p>
          <a:p>
            <a:pPr marL="682625" lvl="1" indent="-228600">
              <a:tabLst>
                <a:tab pos="3944938" algn="l"/>
              </a:tabLst>
            </a:pPr>
            <a:r>
              <a:rPr lang="en-US" dirty="0"/>
              <a:t>Then enter 125 for the </a:t>
            </a:r>
            <a:r>
              <a:rPr lang="en-US" i="1" dirty="0" smtClean="0">
                <a:solidFill>
                  <a:srgbClr val="00B050"/>
                </a:solidFill>
              </a:rPr>
              <a:t>mean</a:t>
            </a:r>
            <a:r>
              <a:rPr lang="en-US" dirty="0" smtClean="0"/>
              <a:t>, </a:t>
            </a:r>
            <a:r>
              <a:rPr lang="en-US" dirty="0"/>
              <a:t>15 for </a:t>
            </a:r>
            <a:r>
              <a:rPr lang="en-US" i="1" dirty="0" smtClean="0">
                <a:solidFill>
                  <a:srgbClr val="00B050"/>
                </a:solidFill>
              </a:rPr>
              <a:t>standard</a:t>
            </a:r>
            <a:r>
              <a:rPr lang="tr-TR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deviation</a:t>
            </a:r>
            <a:r>
              <a:rPr lang="en-US" dirty="0" smtClean="0"/>
              <a:t>. </a:t>
            </a:r>
            <a:endParaRPr lang="tr-TR" dirty="0" smtClean="0"/>
          </a:p>
          <a:p>
            <a:pPr marL="4803775" lvl="1" indent="-228600">
              <a:tabLst>
                <a:tab pos="3944938" algn="l"/>
              </a:tabLst>
            </a:pPr>
            <a:r>
              <a:rPr lang="en-US" dirty="0" smtClean="0"/>
              <a:t>Set </a:t>
            </a:r>
            <a:r>
              <a:rPr lang="en-US" dirty="0"/>
              <a:t>the </a:t>
            </a:r>
            <a:r>
              <a:rPr lang="en-US" i="1" dirty="0">
                <a:solidFill>
                  <a:srgbClr val="00B050"/>
                </a:solidFill>
              </a:rPr>
              <a:t>Number of </a:t>
            </a:r>
            <a:r>
              <a:rPr lang="en-US" i="1" dirty="0" smtClean="0">
                <a:solidFill>
                  <a:srgbClr val="00B050"/>
                </a:solidFill>
              </a:rPr>
              <a:t>samples</a:t>
            </a:r>
            <a:r>
              <a:rPr lang="tr-TR" i="1" dirty="0" smtClean="0">
                <a:solidFill>
                  <a:srgbClr val="00B050"/>
                </a:solidFill>
              </a:rPr>
              <a:t> (</a:t>
            </a:r>
            <a:r>
              <a:rPr lang="tr-TR" i="1" dirty="0" err="1" smtClean="0">
                <a:solidFill>
                  <a:srgbClr val="00B050"/>
                </a:solidFill>
              </a:rPr>
              <a:t>rows</a:t>
            </a:r>
            <a:r>
              <a:rPr lang="tr-TR" i="1" dirty="0" smtClean="0">
                <a:solidFill>
                  <a:srgbClr val="00B050"/>
                </a:solidFill>
              </a:rPr>
              <a:t>)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to 1000 and the </a:t>
            </a:r>
            <a:r>
              <a:rPr lang="en-US" i="1" dirty="0" smtClean="0">
                <a:solidFill>
                  <a:srgbClr val="00B050"/>
                </a:solidFill>
              </a:rPr>
              <a:t>Number</a:t>
            </a:r>
            <a:r>
              <a:rPr lang="tr-TR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of </a:t>
            </a:r>
            <a:r>
              <a:rPr lang="en-US" i="1" dirty="0">
                <a:solidFill>
                  <a:srgbClr val="00B050"/>
                </a:solidFill>
              </a:rPr>
              <a:t>observations </a:t>
            </a:r>
            <a:r>
              <a:rPr lang="en-US" i="1" dirty="0" smtClean="0">
                <a:solidFill>
                  <a:srgbClr val="00B050"/>
                </a:solidFill>
              </a:rPr>
              <a:t>(</a:t>
            </a:r>
            <a:r>
              <a:rPr lang="tr-TR" i="1" dirty="0" err="1" smtClean="0">
                <a:solidFill>
                  <a:srgbClr val="00B050"/>
                </a:solidFill>
              </a:rPr>
              <a:t>columns</a:t>
            </a:r>
            <a:r>
              <a:rPr lang="en-US" i="1" dirty="0" smtClean="0">
                <a:solidFill>
                  <a:srgbClr val="00B050"/>
                </a:solidFill>
              </a:rPr>
              <a:t>)</a:t>
            </a:r>
            <a:r>
              <a:rPr lang="en-US" i="1" dirty="0" smtClean="0">
                <a:solidFill>
                  <a:srgbClr val="CC0099"/>
                </a:solidFill>
              </a:rPr>
              <a:t> </a:t>
            </a:r>
            <a:r>
              <a:rPr lang="en-US" dirty="0"/>
              <a:t>to 100, as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en-US" dirty="0" smtClean="0"/>
              <a:t>.</a:t>
            </a:r>
            <a:endParaRPr lang="tr-TR" dirty="0" smtClean="0"/>
          </a:p>
          <a:p>
            <a:pPr marL="4803775" lvl="2">
              <a:tabLst>
                <a:tab pos="3944938" algn="l"/>
              </a:tabLst>
            </a:pPr>
            <a:r>
              <a:rPr lang="en-US" dirty="0"/>
              <a:t>This creates 1000 </a:t>
            </a:r>
            <a:r>
              <a:rPr lang="en-US" dirty="0" smtClean="0"/>
              <a:t>different</a:t>
            </a:r>
            <a:r>
              <a:rPr lang="tr-TR" dirty="0" smtClean="0"/>
              <a:t> </a:t>
            </a:r>
            <a:r>
              <a:rPr lang="en-US" dirty="0" smtClean="0"/>
              <a:t>samples</a:t>
            </a:r>
            <a:r>
              <a:rPr lang="en-US" dirty="0"/>
              <a:t>, where the size of each sample is </a:t>
            </a:r>
            <a:r>
              <a:rPr lang="en-US" i="1" dirty="0"/>
              <a:t>n </a:t>
            </a:r>
            <a:r>
              <a:rPr lang="en-US" dirty="0"/>
              <a:t>= 100. </a:t>
            </a:r>
            <a:endParaRPr lang="tr-TR" dirty="0" smtClean="0"/>
          </a:p>
          <a:p>
            <a:pPr marL="4803775" lvl="1" indent="-228600">
              <a:tabLst>
                <a:tab pos="3944938" algn="l"/>
              </a:tabLst>
            </a:pPr>
            <a:r>
              <a:rPr lang="en-US" dirty="0" smtClean="0"/>
              <a:t>Keep </a:t>
            </a:r>
            <a:r>
              <a:rPr lang="en-US" dirty="0"/>
              <a:t>the option </a:t>
            </a:r>
            <a:r>
              <a:rPr lang="en-US" i="1" dirty="0" smtClean="0">
                <a:solidFill>
                  <a:srgbClr val="00B050"/>
                </a:solidFill>
              </a:rPr>
              <a:t>Sample</a:t>
            </a:r>
            <a:r>
              <a:rPr lang="tr-TR" i="1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means </a:t>
            </a:r>
            <a:r>
              <a:rPr lang="en-US" dirty="0"/>
              <a:t>checked; </a:t>
            </a:r>
            <a:endParaRPr lang="tr-TR" dirty="0" smtClean="0"/>
          </a:p>
          <a:p>
            <a:pPr marL="4803775" lvl="2">
              <a:tabLst>
                <a:tab pos="3944938" algn="l"/>
              </a:tabLst>
            </a:pPr>
            <a:r>
              <a:rPr lang="en-US" dirty="0" smtClean="0"/>
              <a:t>this </a:t>
            </a:r>
            <a:r>
              <a:rPr lang="en-US" dirty="0"/>
              <a:t>will store the sample means in a variable called </a:t>
            </a:r>
            <a:r>
              <a:rPr lang="en-US" dirty="0">
                <a:solidFill>
                  <a:srgbClr val="CC0099"/>
                </a:solidFill>
              </a:rPr>
              <a:t>mean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64904"/>
            <a:ext cx="4354674" cy="31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can now plot the histogram of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1000</a:t>
            </a:r>
            <a:r>
              <a:rPr lang="en-US" dirty="0"/>
              <a:t> sample means. (</a:t>
            </a:r>
            <a:r>
              <a:rPr lang="en-US" dirty="0" err="1" smtClean="0">
                <a:solidFill>
                  <a:srgbClr val="CC0099"/>
                </a:solidFill>
              </a:rPr>
              <a:t>NormalSamples</a:t>
            </a:r>
            <a:r>
              <a:rPr lang="tr-TR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should </a:t>
            </a:r>
            <a:r>
              <a:rPr lang="en-US" dirty="0"/>
              <a:t>be the active data set.) 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Click </a:t>
            </a:r>
            <a:r>
              <a:rPr lang="en-US" i="1" dirty="0">
                <a:solidFill>
                  <a:srgbClr val="00B050"/>
                </a:solidFill>
              </a:rPr>
              <a:t>Graphs</a:t>
            </a:r>
            <a:r>
              <a:rPr lang="en-US" dirty="0"/>
              <a:t> → </a:t>
            </a:r>
            <a:r>
              <a:rPr lang="en-US" i="1" dirty="0">
                <a:solidFill>
                  <a:srgbClr val="00B050"/>
                </a:solidFill>
              </a:rPr>
              <a:t>Histograms</a:t>
            </a:r>
            <a:r>
              <a:rPr lang="en-US" dirty="0"/>
              <a:t>; choose mean as</a:t>
            </a:r>
            <a:r>
              <a:rPr lang="tr-TR" dirty="0"/>
              <a:t> </a:t>
            </a:r>
            <a:r>
              <a:rPr lang="en-US" dirty="0"/>
              <a:t>the </a:t>
            </a:r>
            <a:r>
              <a:rPr lang="en-US" i="1" dirty="0">
                <a:solidFill>
                  <a:srgbClr val="00B050"/>
                </a:solidFill>
              </a:rPr>
              <a:t>Variable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r-TR" dirty="0"/>
              <a:t>in </a:t>
            </a:r>
            <a:r>
              <a:rPr lang="tr-TR" dirty="0">
                <a:solidFill>
                  <a:srgbClr val="00B050"/>
                </a:solidFill>
              </a:rPr>
              <a:t>Data </a:t>
            </a:r>
            <a:r>
              <a:rPr lang="tr-TR" dirty="0" err="1"/>
              <a:t>tab</a:t>
            </a:r>
            <a:r>
              <a:rPr lang="tr-TR" dirty="0"/>
              <a:t> </a:t>
            </a:r>
            <a:r>
              <a:rPr lang="en-US" dirty="0"/>
              <a:t>and check </a:t>
            </a:r>
            <a:r>
              <a:rPr lang="en-US" i="1" dirty="0">
                <a:solidFill>
                  <a:srgbClr val="00B050"/>
                </a:solidFill>
              </a:rPr>
              <a:t>Densities</a:t>
            </a:r>
            <a:r>
              <a:rPr lang="tr-TR" dirty="0"/>
              <a:t> in </a:t>
            </a:r>
            <a:r>
              <a:rPr lang="tr-TR" dirty="0" err="1">
                <a:solidFill>
                  <a:srgbClr val="00B050"/>
                </a:solidFill>
              </a:rPr>
              <a:t>Options</a:t>
            </a:r>
            <a:r>
              <a:rPr lang="tr-TR" dirty="0"/>
              <a:t> </a:t>
            </a:r>
            <a:r>
              <a:rPr lang="tr-TR" dirty="0" err="1"/>
              <a:t>tab</a:t>
            </a:r>
            <a:r>
              <a:rPr lang="en-US" dirty="0"/>
              <a:t>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55" t="17630" r="5760" b="4701"/>
          <a:stretch/>
        </p:blipFill>
        <p:spPr>
          <a:xfrm>
            <a:off x="1547664" y="1916832"/>
            <a:ext cx="5472608" cy="32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82" t="16761" r="5330" b="3676"/>
          <a:stretch/>
        </p:blipFill>
        <p:spPr>
          <a:xfrm>
            <a:off x="391351" y="1076142"/>
            <a:ext cx="4032481" cy="2419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81" t="16761" r="6033" b="5571"/>
          <a:stretch/>
        </p:blipFill>
        <p:spPr>
          <a:xfrm>
            <a:off x="4643294" y="1076142"/>
            <a:ext cx="4032394" cy="2361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54" t="17861" r="6059" b="4471"/>
          <a:stretch/>
        </p:blipFill>
        <p:spPr>
          <a:xfrm>
            <a:off x="391394" y="3791488"/>
            <a:ext cx="4032438" cy="2361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72" t="17966" r="6240" b="4366"/>
          <a:stretch/>
        </p:blipFill>
        <p:spPr>
          <a:xfrm>
            <a:off x="4643207" y="3791488"/>
            <a:ext cx="4032481" cy="23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C3300"/>
                </a:solidFill>
              </a:rPr>
              <a:t>Confidence Intervals for the </a:t>
            </a:r>
            <a:r>
              <a:rPr lang="en-US" sz="3200" dirty="0" smtClean="0">
                <a:solidFill>
                  <a:srgbClr val="CC3300"/>
                </a:solidFill>
              </a:rPr>
              <a:t>Population</a:t>
            </a:r>
            <a:r>
              <a:rPr lang="tr-TR" sz="3200" dirty="0" smtClean="0">
                <a:solidFill>
                  <a:srgbClr val="CC3300"/>
                </a:solidFill>
              </a:rPr>
              <a:t> </a:t>
            </a:r>
            <a:r>
              <a:rPr lang="en-US" sz="3200" dirty="0" smtClean="0">
                <a:solidFill>
                  <a:srgbClr val="CC3300"/>
                </a:solidFill>
              </a:rPr>
              <a:t>Mean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common to express our point estimate along with </a:t>
            </a:r>
            <a:r>
              <a:rPr lang="en-US" dirty="0" smtClean="0"/>
              <a:t>its</a:t>
            </a:r>
            <a:r>
              <a:rPr lang="tr-TR" dirty="0" smtClean="0"/>
              <a:t> </a:t>
            </a:r>
            <a:r>
              <a:rPr lang="en-US" dirty="0" smtClean="0"/>
              <a:t>standard </a:t>
            </a:r>
            <a:r>
              <a:rPr lang="en-US" dirty="0"/>
              <a:t>deviation to show how much the estimate could </a:t>
            </a:r>
            <a:r>
              <a:rPr lang="en-US" dirty="0" smtClean="0"/>
              <a:t>vary</a:t>
            </a:r>
            <a:r>
              <a:rPr lang="tr-TR" dirty="0" smtClean="0"/>
              <a:t> </a:t>
            </a:r>
            <a:r>
              <a:rPr lang="en-US" dirty="0" smtClean="0"/>
              <a:t>if di</a:t>
            </a:r>
            <a:r>
              <a:rPr lang="tr-TR" dirty="0" err="1" smtClean="0"/>
              <a:t>ff</a:t>
            </a:r>
            <a:r>
              <a:rPr lang="en-US" dirty="0" err="1" smtClean="0"/>
              <a:t>erent</a:t>
            </a:r>
            <a:r>
              <a:rPr lang="en-US" dirty="0" smtClean="0"/>
              <a:t> </a:t>
            </a:r>
            <a:r>
              <a:rPr lang="en-US" dirty="0"/>
              <a:t>members of population were selected as </a:t>
            </a:r>
            <a:r>
              <a:rPr lang="en-US" dirty="0" smtClean="0"/>
              <a:t>our</a:t>
            </a:r>
            <a:r>
              <a:rPr lang="tr-TR" dirty="0" smtClean="0"/>
              <a:t> </a:t>
            </a:r>
            <a:r>
              <a:rPr lang="en-US" dirty="0" smtClean="0"/>
              <a:t>sample</a:t>
            </a:r>
            <a:r>
              <a:rPr lang="en-US" dirty="0"/>
              <a:t>.</a:t>
            </a:r>
          </a:p>
          <a:p>
            <a:r>
              <a:rPr lang="en-US" dirty="0" smtClean="0"/>
              <a:t>Alternatively</a:t>
            </a:r>
            <a:r>
              <a:rPr lang="en-US" dirty="0"/>
              <a:t>, we can use the point estimate and its </a:t>
            </a:r>
            <a:r>
              <a:rPr lang="en-US" dirty="0" smtClean="0"/>
              <a:t>standard</a:t>
            </a:r>
            <a:r>
              <a:rPr lang="tr-TR" dirty="0" smtClean="0"/>
              <a:t> </a:t>
            </a:r>
            <a:r>
              <a:rPr lang="en-US" dirty="0" smtClean="0"/>
              <a:t>deviation </a:t>
            </a:r>
            <a:r>
              <a:rPr lang="en-US" dirty="0"/>
              <a:t>to express our estimate as a range (interval)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possible </a:t>
            </a:r>
            <a:r>
              <a:rPr lang="en-US" dirty="0"/>
              <a:t>values for the unknown parameter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745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Confidence Intervals for the </a:t>
            </a:r>
            <a:r>
              <a:rPr lang="en-US" sz="3200" dirty="0" smtClean="0"/>
              <a:t>Population</a:t>
            </a:r>
            <a:r>
              <a:rPr lang="tr-TR" sz="3200" dirty="0" smtClean="0"/>
              <a:t> </a:t>
            </a:r>
            <a:r>
              <a:rPr lang="en-US" sz="3200" dirty="0" smtClean="0"/>
              <a:t>Mean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estimation of the population mean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 smtClean="0"/>
                  <a:t> </a:t>
                </a:r>
                <a:r>
                  <a:rPr lang="en-US" dirty="0"/>
                  <a:t>in the systolic blood </a:t>
                </a:r>
                <a:r>
                  <a:rPr lang="en-US" dirty="0" smtClean="0"/>
                  <a:t>pressure</a:t>
                </a:r>
                <a:r>
                  <a:rPr lang="tr-TR" dirty="0" smtClean="0"/>
                  <a:t> </a:t>
                </a:r>
                <a:r>
                  <a:rPr lang="en-US" dirty="0" smtClean="0"/>
                  <a:t>example</a:t>
                </a:r>
                <a:endParaRPr lang="tr-TR" dirty="0" smtClean="0"/>
              </a:p>
              <a:p>
                <a:r>
                  <a:rPr lang="en-US" dirty="0"/>
                  <a:t>We know </a:t>
                </a:r>
                <a:r>
                  <a:rPr lang="en-US" dirty="0" smtClean="0"/>
                  <a:t>that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Since the sampling distribution is </a:t>
                </a:r>
                <a:r>
                  <a:rPr lang="en-US" dirty="0" smtClean="0"/>
                  <a:t>normal,</a:t>
                </a:r>
                <a:r>
                  <a:rPr lang="tr-TR" dirty="0" smtClean="0"/>
                  <a:t>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68–95–99.7%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rule </a:t>
                </a:r>
                <a:r>
                  <a:rPr lang="en-US" dirty="0" smtClean="0"/>
                  <a:t>applies</a:t>
                </a:r>
                <a:r>
                  <a:rPr lang="tr-TR" dirty="0" smtClean="0"/>
                  <a:t>.</a:t>
                </a:r>
              </a:p>
              <a:p>
                <a:r>
                  <a:rPr lang="en-US" dirty="0"/>
                  <a:t>Therefore, approximately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95%</a:t>
                </a:r>
                <a:r>
                  <a:rPr lang="en-US" dirty="0"/>
                  <a:t> of the values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fall</a:t>
                </a:r>
                <a:r>
                  <a:rPr lang="tr-TR" dirty="0" smtClean="0"/>
                  <a:t> </a:t>
                </a:r>
                <a:r>
                  <a:rPr lang="en-US" dirty="0" smtClean="0"/>
                  <a:t>within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standard deviations </a:t>
                </a:r>
                <a:r>
                  <a:rPr lang="en-US" dirty="0" smtClean="0"/>
                  <a:t>of </a:t>
                </a:r>
                <a:r>
                  <a:rPr lang="en-US" dirty="0"/>
                  <a:t>the mean.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274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Confidence Intervals for the </a:t>
            </a:r>
            <a:r>
              <a:rPr lang="en-US" sz="3200" dirty="0" smtClean="0"/>
              <a:t>Population</a:t>
            </a:r>
            <a:r>
              <a:rPr lang="tr-TR" sz="3200" dirty="0" smtClean="0"/>
              <a:t> </a:t>
            </a:r>
            <a:r>
              <a:rPr lang="en-US" sz="3200" dirty="0" smtClean="0"/>
              <a:t>Mean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15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 sample size is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100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tr-TR" dirty="0" err="1" smtClean="0"/>
                  <a:t>So</a:t>
                </a:r>
                <a:r>
                  <a:rPr lang="tr-TR" dirty="0" smtClean="0"/>
                  <a:t>, t</a:t>
                </a:r>
                <a:r>
                  <a:rPr lang="en-US" dirty="0" smtClean="0"/>
                  <a:t>he </a:t>
                </a:r>
                <a:r>
                  <a:rPr lang="tr-TR" dirty="0" smtClean="0"/>
                  <a:t>SD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σ</m:t>
                    </m:r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tr-TR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Following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68–95–99.7%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rule</a:t>
                </a:r>
                <a:r>
                  <a:rPr lang="en-US" dirty="0"/>
                  <a:t>,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0.95</a:t>
                </a:r>
                <a:r>
                  <a:rPr lang="en-US" dirty="0"/>
                  <a:t> probability, the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within 2 </a:t>
                </a:r>
                <a:r>
                  <a:rPr lang="tr-TR" dirty="0" smtClean="0"/>
                  <a:t>SD</a:t>
                </a:r>
                <a:r>
                  <a:rPr lang="en-US" dirty="0" smtClean="0"/>
                  <a:t>s </a:t>
                </a:r>
                <a:r>
                  <a:rPr lang="en-US" dirty="0"/>
                  <a:t>from its mean,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μ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2×1</m:t>
                      </m:r>
                      <m:r>
                        <m:rPr>
                          <m:nor/>
                        </m:rPr>
                        <a:rPr lang="el-GR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5 ≤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≤</m:t>
                      </m:r>
                      <m:r>
                        <m:rPr>
                          <m:nor/>
                        </m:rP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μ</m:t>
                      </m:r>
                      <m:r>
                        <m:rPr>
                          <m:nor/>
                        </m:rP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2×1</m:t>
                      </m:r>
                      <m:r>
                        <m:rPr>
                          <m:nor/>
                        </m:rPr>
                        <a:rPr lang="el-GR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5</m:t>
                      </m:r>
                    </m:oMath>
                  </m:oMathPara>
                </a14:m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In other words, with probability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0.95</a:t>
                </a:r>
                <a:r>
                  <a:rPr lang="en-US" dirty="0" smtClean="0"/>
                  <a:t>,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μ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3</m:t>
                      </m:r>
                      <m:r>
                        <m:rPr>
                          <m:nor/>
                        </m:rPr>
                        <a:rPr lang="el-G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≤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≤ </m:t>
                      </m:r>
                      <m:r>
                        <m:rPr>
                          <m:nor/>
                        </m:rPr>
                        <a:rPr lang="el-GR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μ</m:t>
                      </m:r>
                      <m:r>
                        <m:rPr>
                          <m:nor/>
                        </m:rP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39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Confidence Intervals for the </a:t>
            </a:r>
            <a:r>
              <a:rPr lang="en-US" sz="3200" dirty="0" smtClean="0"/>
              <a:t>Population</a:t>
            </a:r>
            <a:r>
              <a:rPr lang="tr-TR" sz="3200" dirty="0" smtClean="0"/>
              <a:t> </a:t>
            </a:r>
            <a:r>
              <a:rPr lang="en-US" sz="3200" dirty="0" smtClean="0"/>
              <a:t>Mean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are, however, interested in estimating the population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/>
                  <a:t>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instead </a:t>
                </a:r>
                <a:r>
                  <a:rPr lang="en-US" dirty="0"/>
                  <a:t>of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sample </a:t>
                </a:r>
                <a:r>
                  <a:rPr lang="en-US" dirty="0"/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  <a:endParaRPr lang="tr-TR" dirty="0" smtClean="0"/>
              </a:p>
              <a:p>
                <a:r>
                  <a:rPr lang="en-US" dirty="0" smtClean="0"/>
                  <a:t>By </a:t>
                </a:r>
                <a:r>
                  <a:rPr lang="en-US" dirty="0"/>
                  <a:t>rearranging the terms of the above </a:t>
                </a:r>
                <a:r>
                  <a:rPr lang="en-US" dirty="0" smtClean="0"/>
                  <a:t>inequality,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find that with probability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0.95</a:t>
                </a:r>
                <a:r>
                  <a:rPr lang="en-US" dirty="0" smtClean="0"/>
                  <a:t>,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≤</m:t>
                      </m:r>
                      <m:r>
                        <m:rPr>
                          <m:nor/>
                        </m:rP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l-GR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μ</m:t>
                      </m:r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≤ 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m:rPr>
                          <m:nor/>
                        </m:rPr>
                        <a:rPr lang="tr-TR" b="0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+</m:t>
                      </m:r>
                      <m:r>
                        <a:rPr lang="tr-TR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This means that with probability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0.95</a:t>
                </a:r>
                <a:r>
                  <a:rPr lang="en-US" dirty="0"/>
                  <a:t>, the population mean </a:t>
                </a:r>
                <a:r>
                  <a:rPr lang="en-US" i="1" dirty="0"/>
                  <a:t>μ </a:t>
                </a:r>
                <a:r>
                  <a:rPr lang="en-US" dirty="0"/>
                  <a:t>is in the </a:t>
                </a:r>
                <a:r>
                  <a:rPr lang="en-US" dirty="0" smtClean="0"/>
                  <a:t>interval</a:t>
                </a:r>
                <a:r>
                  <a:rPr lang="tr-TR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-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+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]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/>
                  <a:t>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itself a random variable and changes from one </a:t>
                </a:r>
                <a:r>
                  <a:rPr lang="en-US" dirty="0" smtClean="0"/>
                  <a:t>sample</a:t>
                </a:r>
                <a:r>
                  <a:rPr lang="tr-TR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another.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Therefore</a:t>
                </a:r>
                <a:r>
                  <a:rPr lang="en-US" dirty="0"/>
                  <a:t>, the above interval is not fixed.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With </a:t>
                </a:r>
                <a:r>
                  <a:rPr lang="en-US" dirty="0"/>
                  <a:t>every new sample, </a:t>
                </a:r>
                <a:r>
                  <a:rPr lang="en-US" dirty="0" smtClean="0"/>
                  <a:t>we</a:t>
                </a:r>
                <a:r>
                  <a:rPr lang="tr-TR" dirty="0" smtClean="0"/>
                  <a:t> </a:t>
                </a:r>
                <a:r>
                  <a:rPr lang="en-US" dirty="0" smtClean="0"/>
                  <a:t>have </a:t>
                </a:r>
                <a:r>
                  <a:rPr lang="en-US" dirty="0"/>
                  <a:t>a new value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and as the result, we have a new interval.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3164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8880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Confidence Intervals for the </a:t>
            </a:r>
            <a:r>
              <a:rPr lang="en-US" sz="3200" dirty="0" smtClean="0"/>
              <a:t>Population</a:t>
            </a:r>
            <a:r>
              <a:rPr lang="tr-TR" sz="3200" dirty="0" smtClean="0"/>
              <a:t> </a:t>
            </a:r>
            <a:r>
              <a:rPr lang="en-US" sz="3200" dirty="0" smtClean="0"/>
              <a:t>Mean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Theoretically,</a:t>
            </a:r>
            <a:r>
              <a:rPr lang="tr-TR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could repeatedly sample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100 </a:t>
            </a:r>
            <a:r>
              <a:rPr lang="en-US" dirty="0"/>
              <a:t>people, find the sample mean, and </a:t>
            </a:r>
            <a:r>
              <a:rPr lang="en-US" dirty="0" smtClean="0"/>
              <a:t>determine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interval. </a:t>
            </a:r>
            <a:endParaRPr lang="tr-TR" dirty="0" smtClean="0"/>
          </a:p>
          <a:p>
            <a:r>
              <a:rPr lang="en-US" dirty="0" smtClean="0"/>
              <a:t>Then</a:t>
            </a:r>
            <a:r>
              <a:rPr lang="en-US" dirty="0"/>
              <a:t>, the true population mean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i="1" dirty="0"/>
              <a:t> </a:t>
            </a:r>
            <a:r>
              <a:rPr lang="en-US" dirty="0"/>
              <a:t>would fall within these intervals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0.95</a:t>
            </a:r>
            <a:r>
              <a:rPr lang="en-US" dirty="0" smtClean="0"/>
              <a:t>.</a:t>
            </a:r>
            <a:endParaRPr lang="tr-TR" dirty="0" smtClean="0"/>
          </a:p>
          <a:p>
            <a:pPr marL="4462463"/>
            <a:r>
              <a:rPr lang="en-US" dirty="0"/>
              <a:t>Suppose, for example, that we repeated this process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tr-TR" dirty="0" smtClean="0"/>
              <a:t> </a:t>
            </a:r>
            <a:r>
              <a:rPr lang="en-US" dirty="0" smtClean="0"/>
              <a:t>times </a:t>
            </a:r>
            <a:r>
              <a:rPr lang="en-US" dirty="0"/>
              <a:t>to </a:t>
            </a:r>
            <a:r>
              <a:rPr lang="en-US" dirty="0" smtClean="0"/>
              <a:t>obtain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dirty="0" smtClean="0"/>
              <a:t> </a:t>
            </a:r>
            <a:r>
              <a:rPr lang="en-US" dirty="0"/>
              <a:t>such intervals, as shown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en-US" dirty="0" smtClean="0"/>
              <a:t>. </a:t>
            </a:r>
            <a:endParaRPr lang="tr-TR" dirty="0" smtClean="0"/>
          </a:p>
          <a:p>
            <a:pPr marL="4462463"/>
            <a:r>
              <a:rPr lang="en-US" dirty="0" smtClean="0"/>
              <a:t>In </a:t>
            </a:r>
            <a:r>
              <a:rPr lang="en-US" dirty="0"/>
              <a:t>this figure, each sample mean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shown </a:t>
            </a:r>
            <a:r>
              <a:rPr lang="en-US" dirty="0"/>
              <a:t>as a circle and the true (but unknown) population mean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125 </a:t>
            </a:r>
            <a:r>
              <a:rPr lang="en-US" dirty="0"/>
              <a:t>as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dashed </a:t>
            </a:r>
            <a:r>
              <a:rPr lang="en-US" dirty="0"/>
              <a:t>vertical line. </a:t>
            </a:r>
            <a:endParaRPr lang="tr-TR" dirty="0" smtClean="0"/>
          </a:p>
          <a:p>
            <a:pPr marL="4462463"/>
            <a:r>
              <a:rPr lang="en-US" dirty="0" smtClean="0"/>
              <a:t>Of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dirty="0" smtClean="0"/>
              <a:t> </a:t>
            </a:r>
            <a:r>
              <a:rPr lang="en-US" dirty="0"/>
              <a:t>intervals,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en-US" dirty="0" smtClean="0"/>
              <a:t> </a:t>
            </a:r>
            <a:r>
              <a:rPr lang="en-US" dirty="0"/>
              <a:t>(i.e.,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95%</a:t>
            </a:r>
            <a:r>
              <a:rPr lang="en-US" dirty="0"/>
              <a:t>) </a:t>
            </a:r>
            <a:r>
              <a:rPr lang="tr-TR" dirty="0" err="1" smtClean="0"/>
              <a:t>cover</a:t>
            </a:r>
            <a:r>
              <a:rPr lang="en-US" dirty="0" smtClean="0"/>
              <a:t> the</a:t>
            </a:r>
            <a:r>
              <a:rPr lang="tr-TR" dirty="0"/>
              <a:t> </a:t>
            </a:r>
            <a:r>
              <a:rPr lang="en-US" dirty="0" smtClean="0"/>
              <a:t>true </a:t>
            </a:r>
            <a:r>
              <a:rPr lang="en-US" dirty="0"/>
              <a:t>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29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4" y="2636912"/>
            <a:ext cx="3960688" cy="35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Parameter </a:t>
            </a:r>
            <a:r>
              <a:rPr lang="en-US" dirty="0" smtClean="0">
                <a:solidFill>
                  <a:srgbClr val="C00000"/>
                </a:solidFill>
              </a:rPr>
              <a:t>Estimation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Autofit/>
          </a:bodyPr>
          <a:lstStyle/>
          <a:p>
            <a:r>
              <a:rPr lang="en-US" sz="2800" dirty="0"/>
              <a:t>The objective of statistics is to make inferences about a population </a:t>
            </a:r>
            <a:r>
              <a:rPr lang="en-US" sz="2800" dirty="0" smtClean="0"/>
              <a:t>based</a:t>
            </a:r>
            <a:r>
              <a:rPr lang="tr-TR" sz="2800" dirty="0" smtClean="0"/>
              <a:t> </a:t>
            </a:r>
            <a:r>
              <a:rPr lang="en-US" sz="2800" dirty="0" smtClean="0"/>
              <a:t>on </a:t>
            </a:r>
            <a:r>
              <a:rPr lang="en-US" sz="2800" dirty="0"/>
              <a:t>information contained in a sample. </a:t>
            </a:r>
            <a:endParaRPr lang="tr-TR" sz="2800" dirty="0" smtClean="0"/>
          </a:p>
          <a:p>
            <a:r>
              <a:rPr lang="en-US" sz="2800" dirty="0" smtClean="0"/>
              <a:t>Populations </a:t>
            </a:r>
            <a:r>
              <a:rPr lang="en-US" sz="2800" dirty="0"/>
              <a:t>are characterized by </a:t>
            </a:r>
            <a:r>
              <a:rPr lang="en-US" sz="2800" dirty="0" smtClean="0"/>
              <a:t>numerical</a:t>
            </a:r>
            <a:r>
              <a:rPr lang="tr-TR" sz="2800" dirty="0" smtClean="0"/>
              <a:t> </a:t>
            </a:r>
            <a:r>
              <a:rPr lang="en-US" sz="2800" dirty="0" smtClean="0"/>
              <a:t>descriptive </a:t>
            </a:r>
            <a:r>
              <a:rPr lang="en-US" sz="2800" dirty="0"/>
              <a:t>measures called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parameters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Typical </a:t>
            </a:r>
            <a:r>
              <a:rPr lang="en-US" sz="2800" dirty="0"/>
              <a:t>population parameters </a:t>
            </a:r>
            <a:r>
              <a:rPr lang="en-US" sz="2800" dirty="0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mean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2800" dirty="0"/>
              <a:t>,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median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800" dirty="0"/>
              <a:t>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standard deviation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sz="2800" dirty="0"/>
              <a:t>, and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proportion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Most</a:t>
            </a:r>
            <a:r>
              <a:rPr lang="tr-TR" sz="2800" dirty="0" smtClean="0"/>
              <a:t> </a:t>
            </a:r>
            <a:r>
              <a:rPr lang="en-US" sz="2800" dirty="0" smtClean="0"/>
              <a:t>inferential </a:t>
            </a:r>
            <a:r>
              <a:rPr lang="en-US" sz="2800" dirty="0"/>
              <a:t>problems can be formulated as an inference about one or more </a:t>
            </a:r>
            <a:r>
              <a:rPr lang="en-US" sz="2800" dirty="0" smtClean="0"/>
              <a:t>parameters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a population.</a:t>
            </a:r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982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Confidence Intervals for the Population</a:t>
            </a:r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reality, however, we usually have only one sample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observations, one </a:t>
                </a:r>
                <a:r>
                  <a:rPr lang="en-US" dirty="0" smtClean="0"/>
                  <a:t>sample</a:t>
                </a:r>
                <a:r>
                  <a:rPr lang="tr-TR" dirty="0" smtClean="0"/>
                  <a:t> </a:t>
                </a:r>
                <a:r>
                  <a:rPr lang="en-US" dirty="0" smtClean="0"/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and one interval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− 3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+ 3] </a:t>
                </a:r>
                <a:r>
                  <a:rPr lang="en-US" dirty="0"/>
                  <a:t>for the population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For 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blood </a:t>
                </a:r>
                <a:r>
                  <a:rPr lang="en-US" dirty="0"/>
                  <a:t>pressure example, suppose that we have a sample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100 </a:t>
                </a:r>
                <a:r>
                  <a:rPr lang="en-US" dirty="0"/>
                  <a:t>people and </a:t>
                </a:r>
                <a:r>
                  <a:rPr lang="en-US" dirty="0" smtClean="0"/>
                  <a:t>that</a:t>
                </a:r>
                <a:r>
                  <a:rPr lang="tr-TR" dirty="0" smtClean="0"/>
                  <a:t> </a:t>
                </a:r>
                <a:r>
                  <a:rPr lang="en-US" dirty="0" smtClean="0"/>
                  <a:t>the </a:t>
                </a:r>
                <a:r>
                  <a:rPr lang="en-US" dirty="0"/>
                  <a:t>sample mean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123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Therefore</a:t>
                </a:r>
                <a:r>
                  <a:rPr lang="en-US" dirty="0"/>
                  <a:t>, we have one interval as follows:</a:t>
                </a:r>
              </a:p>
              <a:p>
                <a:pPr marL="0" indent="0">
                  <a:buNone/>
                </a:pPr>
                <a:r>
                  <a:rPr lang="tr-TR" dirty="0" smtClean="0"/>
                  <a:t>		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123− 3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123+ 3] = [120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126]</a:t>
                </a:r>
                <a:r>
                  <a:rPr lang="en-US" i="1" dirty="0"/>
                  <a:t>.</a:t>
                </a:r>
              </a:p>
              <a:p>
                <a:r>
                  <a:rPr lang="en-US" dirty="0"/>
                  <a:t>We refer to this interval as our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95%</a:t>
                </a:r>
                <a:r>
                  <a:rPr lang="en-US" dirty="0"/>
                  <a:t> confidence interval for the population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2260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0226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Confidence Intervals for the Population</a:t>
            </a:r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general, when the population 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is known,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95%</a:t>
                </a:r>
                <a:r>
                  <a:rPr lang="en-US" dirty="0"/>
                  <a:t> </a:t>
                </a:r>
                <a:r>
                  <a:rPr lang="en-US" dirty="0" smtClean="0"/>
                  <a:t>confidence</a:t>
                </a:r>
                <a:r>
                  <a:rPr lang="tr-TR" dirty="0" smtClean="0"/>
                  <a:t> </a:t>
                </a:r>
                <a:r>
                  <a:rPr lang="en-US" dirty="0" smtClean="0"/>
                  <a:t>interval </a:t>
                </a:r>
                <a:r>
                  <a:rPr lang="en-US" dirty="0"/>
                  <a:t>for the unknown population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is obtained as follows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3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2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acc>
                            <m:accPr>
                              <m:chr m:val="̅"/>
                              <m:ctrlPr>
                                <a:rPr lang="en-US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2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30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tr-TR" sz="3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000" dirty="0" smtClean="0"/>
              </a:p>
              <a:p>
                <a:pPr marL="341313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the specific value of the sample mean (i.e., observed sample mean</a:t>
                </a:r>
                <a:r>
                  <a:rPr lang="en-US" dirty="0" smtClean="0"/>
                  <a:t>)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obtain based on our sample. </a:t>
                </a:r>
                <a:endParaRPr lang="tr-TR" dirty="0" smtClean="0"/>
              </a:p>
              <a:p>
                <a:r>
                  <a:rPr lang="en-US" dirty="0"/>
                  <a:t>Alternatively, we say that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confidence level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confidence coefficient </a:t>
                </a:r>
                <a:r>
                  <a:rPr lang="en-US" dirty="0"/>
                  <a:t>for the above interval is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0.95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2486" r="-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089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Confidence Intervals for the Population</a:t>
            </a:r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Note </a:t>
                </a:r>
                <a:r>
                  <a:rPr lang="en-US" dirty="0"/>
                  <a:t>that the above interval is only one of many possible intervals we </a:t>
                </a:r>
                <a:r>
                  <a:rPr lang="en-US" dirty="0" smtClean="0"/>
                  <a:t>could</a:t>
                </a:r>
                <a:r>
                  <a:rPr lang="tr-TR" dirty="0" smtClean="0"/>
                  <a:t> </a:t>
                </a:r>
                <a:r>
                  <a:rPr lang="en-US" dirty="0" smtClean="0"/>
                  <a:t>see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While we could assign</a:t>
                </a:r>
                <a:r>
                  <a:rPr lang="tr-TR" dirty="0" smtClean="0"/>
                  <a:t> </a:t>
                </a:r>
                <a:r>
                  <a:rPr lang="en-US" dirty="0" smtClean="0"/>
                  <a:t>a probability to all possible intervals based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and say that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95%</a:t>
                </a:r>
                <a:r>
                  <a:rPr lang="en-US" dirty="0" smtClean="0"/>
                  <a:t> of them</a:t>
                </a:r>
                <a:r>
                  <a:rPr lang="tr-TR" dirty="0" smtClean="0"/>
                  <a:t> </a:t>
                </a:r>
                <a:r>
                  <a:rPr lang="en-US" dirty="0" smtClean="0"/>
                  <a:t>include </a:t>
                </a:r>
                <a:r>
                  <a:rPr lang="en-US" dirty="0"/>
                  <a:t>the true value of the population mean, we cannot say the same </a:t>
                </a:r>
                <a:r>
                  <a:rPr lang="en-US" dirty="0" smtClean="0"/>
                  <a:t>thing</a:t>
                </a:r>
                <a:r>
                  <a:rPr lang="tr-TR" dirty="0" smtClean="0"/>
                  <a:t> </a:t>
                </a:r>
                <a:r>
                  <a:rPr lang="en-US" dirty="0" smtClean="0"/>
                  <a:t>for </a:t>
                </a:r>
                <a:r>
                  <a:rPr lang="en-US" dirty="0"/>
                  <a:t>this specific interval based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specific interval is either one of </a:t>
                </a:r>
                <a:r>
                  <a:rPr lang="en-US" dirty="0" smtClean="0"/>
                  <a:t>those </a:t>
                </a:r>
                <a:r>
                  <a:rPr lang="en-US" dirty="0"/>
                  <a:t>intervals that includes the true value of the population mean, or it is </a:t>
                </a:r>
                <a:r>
                  <a:rPr lang="en-US" dirty="0" smtClean="0"/>
                  <a:t>one</a:t>
                </a:r>
                <a:r>
                  <a:rPr lang="tr-TR" dirty="0" smtClean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those intervals that do not. 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2486" r="-23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520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Confidence Intervals for the Population</a:t>
            </a:r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r>
              <a:rPr lang="en-US" dirty="0"/>
              <a:t>, we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95% confident </a:t>
            </a:r>
            <a:r>
              <a:rPr lang="en-US" dirty="0"/>
              <a:t>that it belongs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former set of intervals and includes the true value of the population mean.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95% confidence </a:t>
            </a:r>
            <a:r>
              <a:rPr lang="en-US" dirty="0"/>
              <a:t>refers to our degree of confidence in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procedure</a:t>
            </a:r>
            <a:r>
              <a:rPr lang="en-US" i="1" dirty="0"/>
              <a:t>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generated </a:t>
            </a:r>
            <a:r>
              <a:rPr lang="en-US" dirty="0"/>
              <a:t>this interval. </a:t>
            </a:r>
            <a:endParaRPr lang="tr-TR" dirty="0" smtClean="0"/>
          </a:p>
          <a:p>
            <a:r>
              <a:rPr lang="en-US" dirty="0" smtClean="0"/>
              <a:t>If </a:t>
            </a:r>
            <a:r>
              <a:rPr lang="en-US" dirty="0"/>
              <a:t>we could repeat this procedure many times,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95%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intervals </a:t>
            </a:r>
            <a:r>
              <a:rPr lang="en-US" dirty="0"/>
              <a:t>it creates would include the true population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22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Confidence Intervals for the Population</a:t>
            </a:r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multiplier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 </a:t>
                </a:r>
                <a:r>
                  <a:rPr lang="en-US" dirty="0" smtClean="0"/>
                  <a:t>we used to obtain the above interval was derived from the</a:t>
                </a:r>
                <a:r>
                  <a:rPr lang="tr-TR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68–95–99.7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rule </a:t>
                </a:r>
                <a:r>
                  <a:rPr lang="en-US" dirty="0"/>
                  <a:t>for normal distributions, which states that for a normally </a:t>
                </a:r>
                <a:r>
                  <a:rPr lang="en-US" dirty="0" smtClean="0"/>
                  <a:t>distributed</a:t>
                </a:r>
                <a:r>
                  <a:rPr lang="tr-TR" dirty="0" smtClean="0"/>
                  <a:t> </a:t>
                </a:r>
                <a:r>
                  <a:rPr lang="en-US" dirty="0" smtClean="0"/>
                  <a:t>random </a:t>
                </a:r>
                <a:r>
                  <a:rPr lang="en-US" dirty="0"/>
                  <a:t>variable (in this case,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),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95% </a:t>
                </a:r>
                <a:r>
                  <a:rPr lang="en-US" dirty="0"/>
                  <a:t>of the observations fall within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SD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 </a:t>
                </a:r>
                <a:r>
                  <a:rPr lang="en-US" dirty="0"/>
                  <a:t>of the mean. </a:t>
                </a:r>
                <a:endParaRPr lang="tr-TR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we want to increase our confidence level to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0.997</a:t>
                </a:r>
                <a:r>
                  <a:rPr lang="en-US" dirty="0" smtClean="0"/>
                  <a:t>,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use the multiplier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dirty="0"/>
                  <a:t> since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99.7%</a:t>
                </a:r>
                <a:r>
                  <a:rPr lang="en-US" dirty="0"/>
                  <a:t> of observations fall within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 </a:t>
                </a:r>
                <a:r>
                  <a:rPr lang="tr-TR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SDs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mean. </a:t>
                </a:r>
                <a:endParaRPr lang="tr-TR" dirty="0" smtClean="0"/>
              </a:p>
              <a:p>
                <a:r>
                  <a:rPr lang="en-US" dirty="0" smtClean="0"/>
                  <a:t>Therefore</a:t>
                </a:r>
                <a:r>
                  <a:rPr lang="en-US" dirty="0"/>
                  <a:t>, our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99.7% CI </a:t>
                </a:r>
                <a:r>
                  <a:rPr lang="en-US" dirty="0"/>
                  <a:t>for the population mean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the blood pressure example,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99.7%</a:t>
                </a:r>
                <a:r>
                  <a:rPr lang="en-US" dirty="0"/>
                  <a:t> CI is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[123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3×1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123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+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3×1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5] = [118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127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]</a:t>
                </a:r>
                <a:endParaRPr lang="en-US" sz="3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Alternatively</a:t>
                </a:r>
                <a:r>
                  <a:rPr lang="en-US" dirty="0"/>
                  <a:t>, we say that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confidence level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confidence coefficient </a:t>
                </a:r>
                <a:r>
                  <a:rPr lang="en-US" dirty="0"/>
                  <a:t>for the above interval is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0.9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97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599" r="-2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65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Confidence Intervals for the Population</a:t>
            </a:r>
            <a:r>
              <a:rPr lang="tr-TR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estimates at lower confidence level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0.68</a:t>
                </a:r>
                <a:r>
                  <a:rPr lang="en-US" dirty="0"/>
                  <a:t>, we use the multiplier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 instead.</a:t>
                </a:r>
              </a:p>
              <a:p>
                <a:r>
                  <a:rPr lang="en-US" dirty="0"/>
                  <a:t>Our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68% CI </a:t>
                </a:r>
                <a:r>
                  <a:rPr lang="en-US" dirty="0"/>
                  <a:t>for the population mean </a:t>
                </a:r>
                <a:r>
                  <a:rPr lang="en-US" dirty="0" smtClean="0"/>
                  <a:t>is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the blood pressure example, the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68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%</a:t>
                </a:r>
                <a:r>
                  <a:rPr lang="en-US" dirty="0" smtClean="0"/>
                  <a:t> </a:t>
                </a:r>
                <a:r>
                  <a:rPr lang="en-US" dirty="0"/>
                  <a:t>CI is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[123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−1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123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+ 1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] = [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21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12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5]</a:t>
                </a:r>
                <a:endParaRPr lang="en-US" sz="3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Note that the length of this interval is smaller than the two previous interval </a:t>
                </a:r>
                <a:r>
                  <a:rPr lang="en-US" dirty="0" smtClean="0"/>
                  <a:t>estimates.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21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z-critical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general, for a given confidence level,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dirty="0"/>
                  <a:t>, we use the standard normal </a:t>
                </a:r>
                <a:r>
                  <a:rPr lang="en-US" dirty="0" smtClean="0"/>
                  <a:t>distribution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find the value whose upper tail probability is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(1 −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refer </a:t>
                </a:r>
                <a:r>
                  <a:rPr lang="en-US" dirty="0" smtClean="0"/>
                  <a:t>to</a:t>
                </a:r>
                <a:r>
                  <a:rPr lang="tr-TR" dirty="0" smtClean="0"/>
                  <a:t> </a:t>
                </a:r>
                <a:r>
                  <a:rPr lang="en-US" dirty="0" smtClean="0"/>
                  <a:t>this </a:t>
                </a:r>
                <a:r>
                  <a:rPr lang="en-US" dirty="0"/>
                  <a:t>value as the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-critical value </a:t>
                </a:r>
                <a:r>
                  <a:rPr lang="en-US" dirty="0"/>
                  <a:t>for the confidence level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Then </a:t>
                </a:r>
                <a:r>
                  <a:rPr lang="en-US" dirty="0"/>
                  <a:t>with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point </a:t>
                </a: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, the confidence interval for the population mean at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i="1" dirty="0"/>
                  <a:t> </a:t>
                </a:r>
                <a:r>
                  <a:rPr lang="en-US" dirty="0" smtClean="0"/>
                  <a:t>confidence</a:t>
                </a:r>
                <a:r>
                  <a:rPr lang="tr-TR" dirty="0"/>
                  <a:t> </a:t>
                </a:r>
                <a:r>
                  <a:rPr lang="en-US" dirty="0" smtClean="0"/>
                  <a:t>level is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tr-TR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7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5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z-critical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we want to set the confidence level of our interval estimate for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population </a:t>
            </a:r>
            <a:r>
              <a:rPr lang="en-US" dirty="0"/>
              <a:t>mean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0.8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find the corresponding multiplier, we need to find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number </a:t>
            </a:r>
            <a:r>
              <a:rPr lang="en-US" dirty="0"/>
              <a:t>of units we need to move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 on each side so that the probability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resulting </a:t>
            </a:r>
            <a:r>
              <a:rPr lang="en-US" dirty="0"/>
              <a:t>interval becomes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0.8</a:t>
            </a:r>
            <a:r>
              <a:rPr lang="en-US" dirty="0"/>
              <a:t> based on the standard normal distribution. 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f</a:t>
            </a:r>
            <a:r>
              <a:rPr lang="en-US" dirty="0" err="1" smtClean="0"/>
              <a:t>igure</a:t>
            </a:r>
            <a:r>
              <a:rPr lang="en-US" dirty="0" smtClean="0"/>
              <a:t> shows </a:t>
            </a:r>
            <a:r>
              <a:rPr lang="en-US" dirty="0"/>
              <a:t>the probability density curve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1)</a:t>
            </a:r>
            <a:r>
              <a:rPr lang="en-US" dirty="0"/>
              <a:t>, which is known as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Z-curve</a:t>
            </a:r>
            <a:r>
              <a:rPr lang="en-US" dirty="0"/>
              <a:t>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248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z-critical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98913"/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shaded </a:t>
            </a:r>
            <a:r>
              <a:rPr lang="en-US" dirty="0"/>
              <a:t>area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0.8</a:t>
            </a:r>
            <a:r>
              <a:rPr lang="en-US" dirty="0"/>
              <a:t>, </a:t>
            </a:r>
            <a:endParaRPr lang="tr-TR" dirty="0" smtClean="0"/>
          </a:p>
          <a:p>
            <a:pPr marL="4398963" lvl="1"/>
            <a:r>
              <a:rPr lang="en-US" dirty="0" smtClean="0"/>
              <a:t>which </a:t>
            </a:r>
            <a:r>
              <a:rPr lang="en-US" dirty="0"/>
              <a:t>is the probability of the corresponding interval on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tr-TR" i="1" dirty="0" smtClean="0"/>
              <a:t> </a:t>
            </a:r>
            <a:r>
              <a:rPr lang="en-US" dirty="0" smtClean="0"/>
              <a:t>axis</a:t>
            </a:r>
            <a:r>
              <a:rPr lang="en-US" dirty="0"/>
              <a:t>.</a:t>
            </a:r>
          </a:p>
          <a:p>
            <a:pPr marL="3998913"/>
            <a:r>
              <a:rPr lang="en-US" dirty="0"/>
              <a:t>The upper end of this interval is shown as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dirty="0"/>
              <a:t>. </a:t>
            </a:r>
            <a:endParaRPr lang="tr-TR" dirty="0" smtClean="0"/>
          </a:p>
          <a:p>
            <a:pPr marL="4398963" lvl="1"/>
            <a:r>
              <a:rPr lang="en-US" dirty="0" smtClean="0"/>
              <a:t>Here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i="1" dirty="0"/>
              <a:t> </a:t>
            </a:r>
            <a:r>
              <a:rPr lang="en-US" dirty="0"/>
              <a:t>is the number of </a:t>
            </a:r>
            <a:r>
              <a:rPr lang="en-US" dirty="0" smtClean="0"/>
              <a:t>units</a:t>
            </a:r>
            <a:r>
              <a:rPr lang="tr-TR" dirty="0" smtClean="0"/>
              <a:t> </a:t>
            </a:r>
            <a:r>
              <a:rPr lang="en-US" dirty="0" smtClean="0"/>
              <a:t>we </a:t>
            </a:r>
            <a:r>
              <a:rPr lang="en-US" dirty="0"/>
              <a:t>need to move away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 so that the probability of the resulting interval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0.8</a:t>
            </a:r>
            <a:r>
              <a:rPr lang="en-US" dirty="0" smtClean="0"/>
              <a:t>.</a:t>
            </a:r>
            <a:endParaRPr lang="tr-TR" dirty="0"/>
          </a:p>
          <a:p>
            <a:r>
              <a:rPr lang="en-US" dirty="0"/>
              <a:t>That is,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i="1" dirty="0"/>
              <a:t> </a:t>
            </a:r>
            <a:r>
              <a:rPr lang="en-US" dirty="0"/>
              <a:t>is the multiplier needed to use to obtain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80%</a:t>
            </a:r>
            <a:r>
              <a:rPr lang="en-US" dirty="0"/>
              <a:t> confidence intervals for</a:t>
            </a:r>
            <a:r>
              <a:rPr lang="tr-TR" dirty="0"/>
              <a:t> </a:t>
            </a:r>
            <a:r>
              <a:rPr lang="en-US" dirty="0"/>
              <a:t>population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7" y="1124744"/>
            <a:ext cx="364210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z-critical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total area under the curve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, the unshaded area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1 − 0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 = 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.</a:t>
            </a:r>
          </a:p>
          <a:p>
            <a:r>
              <a:rPr lang="tr-TR" dirty="0" smtClean="0"/>
              <a:t>B</a:t>
            </a:r>
            <a:r>
              <a:rPr lang="en-US" dirty="0" err="1" smtClean="0"/>
              <a:t>ecause</a:t>
            </a:r>
            <a:r>
              <a:rPr lang="en-US" dirty="0" smtClean="0"/>
              <a:t> </a:t>
            </a:r>
            <a:r>
              <a:rPr lang="en-US" dirty="0"/>
              <a:t>of the symmetry of the curve around the mean, the two </a:t>
            </a:r>
            <a:r>
              <a:rPr lang="en-US" dirty="0" smtClean="0"/>
              <a:t>unshaded</a:t>
            </a:r>
            <a:r>
              <a:rPr lang="tr-TR" dirty="0" smtClean="0"/>
              <a:t> </a:t>
            </a:r>
            <a:r>
              <a:rPr lang="en-US" dirty="0" smtClean="0"/>
              <a:t>areas </a:t>
            </a:r>
            <a:r>
              <a:rPr lang="en-US" dirty="0"/>
              <a:t>on the left and the right of the plot are equal, </a:t>
            </a:r>
            <a:endParaRPr lang="tr-TR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means that the </a:t>
            </a:r>
            <a:r>
              <a:rPr lang="en-US" dirty="0" smtClean="0"/>
              <a:t>unshaded</a:t>
            </a:r>
            <a:r>
              <a:rPr lang="tr-TR" dirty="0" smtClean="0"/>
              <a:t> </a:t>
            </a:r>
            <a:r>
              <a:rPr lang="en-US" dirty="0" smtClean="0"/>
              <a:t>area </a:t>
            </a:r>
            <a:r>
              <a:rPr lang="en-US" dirty="0"/>
              <a:t>on the right-hand side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 = 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upper-tail probability of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tr-TR" i="1" dirty="0" smtClean="0"/>
              <a:t> </a:t>
            </a:r>
            <a:r>
              <a:rPr lang="en-US" dirty="0" smtClean="0"/>
              <a:t>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0.1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is equal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(1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−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257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Parameter Estimation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Methods for making inferences about parameters fall into one of two </a:t>
            </a:r>
            <a:r>
              <a:rPr lang="en-US" sz="2800" dirty="0" smtClean="0"/>
              <a:t>categories</a:t>
            </a:r>
            <a:r>
              <a:rPr lang="tr-TR" sz="2800" dirty="0" smtClean="0"/>
              <a:t>: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estimate</a:t>
            </a:r>
            <a:r>
              <a:rPr lang="en-US" sz="2400" b="1" dirty="0" smtClean="0"/>
              <a:t> </a:t>
            </a:r>
            <a:r>
              <a:rPr lang="en-US" sz="2400" dirty="0"/>
              <a:t>the value of the population parameter of </a:t>
            </a:r>
            <a:r>
              <a:rPr lang="en-US" sz="2400" dirty="0" smtClean="0"/>
              <a:t>interest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test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hypothesis </a:t>
            </a:r>
            <a:r>
              <a:rPr lang="en-US" sz="2400" dirty="0"/>
              <a:t>about the value of the </a:t>
            </a:r>
            <a:r>
              <a:rPr lang="en-US" sz="2400" dirty="0" smtClean="0"/>
              <a:t>parameter </a:t>
            </a:r>
            <a:endParaRPr lang="tr-TR" sz="24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two methods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statistical inference</a:t>
            </a:r>
            <a:r>
              <a:rPr lang="tr-TR" sz="2800" dirty="0" smtClean="0"/>
              <a:t> </a:t>
            </a:r>
            <a:r>
              <a:rPr lang="en-US" sz="2800" dirty="0" smtClean="0"/>
              <a:t>involve </a:t>
            </a:r>
            <a:r>
              <a:rPr lang="en-US" sz="2800" dirty="0"/>
              <a:t>different </a:t>
            </a:r>
            <a:r>
              <a:rPr lang="en-US" sz="2800" dirty="0" smtClean="0"/>
              <a:t>procedures,</a:t>
            </a:r>
            <a:r>
              <a:rPr lang="tr-TR" sz="2800" dirty="0" smtClean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they </a:t>
            </a:r>
            <a:r>
              <a:rPr lang="en-US" sz="2800" dirty="0"/>
              <a:t>answer two different questions about the </a:t>
            </a:r>
            <a:r>
              <a:rPr lang="en-US" sz="2800" dirty="0" smtClean="0"/>
              <a:t>parameter</a:t>
            </a:r>
            <a:r>
              <a:rPr lang="tr-TR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In estimating a population parameter, we are answering the question </a:t>
            </a:r>
            <a:endParaRPr lang="tr-TR" sz="2400" dirty="0" smtClean="0"/>
          </a:p>
          <a:p>
            <a:pPr lvl="2"/>
            <a:r>
              <a:rPr lang="en-US" sz="2200" dirty="0" smtClean="0"/>
              <a:t>“What</a:t>
            </a:r>
            <a:r>
              <a:rPr lang="tr-TR" sz="2200" dirty="0" smtClean="0"/>
              <a:t> </a:t>
            </a:r>
            <a:r>
              <a:rPr lang="en-US" sz="2200" dirty="0" smtClean="0"/>
              <a:t>is </a:t>
            </a:r>
            <a:r>
              <a:rPr lang="en-US" sz="2200" dirty="0"/>
              <a:t>the value of the population parameter?” </a:t>
            </a:r>
            <a:endParaRPr lang="tr-TR" sz="22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testing a hypothesis, we are </a:t>
            </a:r>
            <a:r>
              <a:rPr lang="en-US" sz="2400" dirty="0" smtClean="0"/>
              <a:t>seeking</a:t>
            </a:r>
            <a:r>
              <a:rPr lang="tr-TR" sz="2400" dirty="0" smtClean="0"/>
              <a:t> </a:t>
            </a:r>
            <a:r>
              <a:rPr lang="en-US" sz="2400" dirty="0" smtClean="0"/>
              <a:t>an </a:t>
            </a:r>
            <a:r>
              <a:rPr lang="en-US" sz="2400" dirty="0"/>
              <a:t>answer to the </a:t>
            </a:r>
            <a:r>
              <a:rPr lang="en-US" sz="2400" dirty="0" smtClean="0"/>
              <a:t>question</a:t>
            </a:r>
            <a:endParaRPr lang="tr-TR" sz="2400" dirty="0" smtClean="0"/>
          </a:p>
          <a:p>
            <a:pPr lvl="2"/>
            <a:r>
              <a:rPr lang="en-US" sz="2200" dirty="0" smtClean="0"/>
              <a:t>“</a:t>
            </a:r>
            <a:r>
              <a:rPr lang="en-US" sz="2200" dirty="0"/>
              <a:t>Does the population parameter satisfy a specified </a:t>
            </a:r>
            <a:r>
              <a:rPr lang="en-US" sz="2200" dirty="0" smtClean="0"/>
              <a:t>condition</a:t>
            </a:r>
            <a:r>
              <a:rPr lang="tr-TR" sz="2200" dirty="0" smtClean="0"/>
              <a:t>?</a:t>
            </a:r>
            <a:r>
              <a:rPr lang="en-US" sz="2200" dirty="0"/>
              <a:t> ”</a:t>
            </a:r>
            <a:endParaRPr lang="tr-TR" sz="22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08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z-critical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can use R-Commander to find the value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Click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Distributions</a:t>
                </a:r>
                <a:r>
                  <a:rPr lang="tr-TR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→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Continuous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distributions</a:t>
                </a:r>
                <a:r>
                  <a:rPr lang="tr-TR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→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Normal distribution</a:t>
                </a:r>
                <a:r>
                  <a:rPr lang="tr-TR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→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Normal </a:t>
                </a:r>
                <a:r>
                  <a:rPr lang="en-US" i="1" dirty="0">
                    <a:solidFill>
                      <a:srgbClr val="00B050"/>
                    </a:solidFill>
                  </a:rPr>
                  <a:t>quantiles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Enter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0.1</a:t>
                </a:r>
                <a:r>
                  <a:rPr lang="en-US" dirty="0"/>
                  <a:t> for the </a:t>
                </a:r>
                <a:r>
                  <a:rPr lang="en-US" dirty="0">
                    <a:solidFill>
                      <a:srgbClr val="00B050"/>
                    </a:solidFill>
                  </a:rPr>
                  <a:t>Probabilities</a:t>
                </a:r>
                <a:r>
                  <a:rPr lang="en-US" dirty="0"/>
                  <a:t> and select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Upper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tail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result</a:t>
                </a:r>
                <a:r>
                  <a:rPr lang="en-US" dirty="0" smtClean="0"/>
                  <a:t>,</a:t>
                </a:r>
                <a:r>
                  <a:rPr lang="tr-TR" dirty="0" smtClean="0"/>
                  <a:t> </a:t>
                </a:r>
                <a:r>
                  <a:rPr lang="en-US" dirty="0" smtClean="0"/>
                  <a:t>shown </a:t>
                </a:r>
                <a:r>
                  <a:rPr lang="en-US" dirty="0"/>
                  <a:t>in the </a:t>
                </a: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i="1" dirty="0"/>
                  <a:t> </a:t>
                </a:r>
                <a:r>
                  <a:rPr lang="en-US" dirty="0"/>
                  <a:t>window, is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1.28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Therefore</a:t>
                </a:r>
                <a:r>
                  <a:rPr lang="en-US" dirty="0"/>
                  <a:t>, we need to move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z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28</a:t>
                </a:r>
                <a:r>
                  <a:rPr lang="en-US" dirty="0"/>
                  <a:t> </a:t>
                </a:r>
                <a:r>
                  <a:rPr lang="tr-TR" dirty="0" smtClean="0"/>
                  <a:t>SD</a:t>
                </a:r>
                <a:r>
                  <a:rPr lang="en-US" dirty="0" smtClean="0"/>
                  <a:t>s </a:t>
                </a:r>
                <a:r>
                  <a:rPr lang="en-US" dirty="0"/>
                  <a:t>from the mean on each side so that the probability of the </a:t>
                </a:r>
                <a:r>
                  <a:rPr lang="en-US" dirty="0" smtClean="0"/>
                  <a:t>resulting</a:t>
                </a:r>
                <a:r>
                  <a:rPr lang="tr-TR" dirty="0" smtClean="0"/>
                  <a:t> </a:t>
                </a:r>
                <a:r>
                  <a:rPr lang="en-US" dirty="0" smtClean="0"/>
                  <a:t>interval </a:t>
                </a:r>
                <a:r>
                  <a:rPr lang="en-US" dirty="0"/>
                  <a:t>becomes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0.8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80%</a:t>
                </a:r>
                <a:r>
                  <a:rPr lang="en-US" dirty="0"/>
                  <a:t> confidence interval for </a:t>
                </a:r>
                <a:r>
                  <a:rPr lang="en-US" dirty="0" smtClean="0"/>
                  <a:t>the </a:t>
                </a:r>
                <a:r>
                  <a:rPr lang="en-US" dirty="0"/>
                  <a:t>population </a:t>
                </a:r>
                <a:r>
                  <a:rPr lang="en-US" dirty="0" smtClean="0"/>
                  <a:t>mean</a:t>
                </a:r>
                <a:r>
                  <a:rPr lang="tr-TR" dirty="0" smtClean="0"/>
                  <a:t> </a:t>
                </a:r>
                <a:r>
                  <a:rPr lang="en-US" dirty="0" smtClean="0"/>
                  <a:t>is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1.28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</m:t>
                          </m:r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1.28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σ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1469" r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076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z-critical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systolic blood pressure example, </a:t>
                </a:r>
                <a:endParaRPr lang="tr-TR" dirty="0" smtClean="0"/>
              </a:p>
              <a:p>
                <a:pPr marL="341313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123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σ</m:t>
                    </m:r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m:rPr>
                        <m:nor/>
                      </m:rPr>
                      <a:rPr lang="tr-TR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 1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5</m:t>
                    </m:r>
                  </m:oMath>
                </a14:m>
                <a:r>
                  <a:rPr lang="en-US" dirty="0" smtClean="0"/>
                  <a:t>, </a:t>
                </a:r>
                <a:endParaRPr lang="tr-TR" dirty="0" smtClean="0"/>
              </a:p>
              <a:p>
                <a:r>
                  <a:rPr lang="en-US" dirty="0" smtClean="0"/>
                  <a:t>we are</a:t>
                </a:r>
                <a:r>
                  <a:rPr lang="tr-TR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80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%</a:t>
                </a:r>
                <a:r>
                  <a:rPr lang="en-US" dirty="0"/>
                  <a:t> confident that the true mean blood pressure is in the interval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123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28×1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5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123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+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28×1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5] = [122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8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123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]</a:t>
                </a:r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-342900"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We call the multiplier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ea typeface="+mn-ea"/>
                    <a:cs typeface="+mn-cs"/>
                  </a:rPr>
                  <a:t>1.28</a:t>
                </a:r>
                <a:r>
                  <a:rPr lang="en-US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the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ea typeface="+mn-ea"/>
                    <a:cs typeface="+mn-cs"/>
                  </a:rPr>
                  <a:t>z-critical</a:t>
                </a:r>
                <a:r>
                  <a:rPr lang="en-US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value, denoted as </a:t>
                </a:r>
                <a:r>
                  <a:rPr lang="en-US" sz="3200" i="1" dirty="0" err="1">
                    <a:solidFill>
                      <a:schemeClr val="accent1">
                        <a:lumMod val="75000"/>
                      </a:schemeClr>
                    </a:solidFill>
                    <a:ea typeface="+mn-ea"/>
                    <a:cs typeface="+mn-cs"/>
                  </a:rPr>
                  <a:t>z</a:t>
                </a:r>
                <a:r>
                  <a:rPr lang="en-US" sz="3200" baseline="-25000" dirty="0" err="1">
                    <a:solidFill>
                      <a:schemeClr val="accent1">
                        <a:lumMod val="75000"/>
                      </a:schemeClr>
                    </a:solidFill>
                    <a:ea typeface="+mn-ea"/>
                    <a:cs typeface="+mn-cs"/>
                  </a:rPr>
                  <a:t>cri</a:t>
                </a:r>
                <a:r>
                  <a:rPr lang="en-US" sz="3200" baseline="-250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t</a:t>
                </a:r>
                <a:r>
                  <a:rPr lang="en-US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, for the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ea typeface="+mn-ea"/>
                    <a:cs typeface="+mn-cs"/>
                  </a:rPr>
                  <a:t>80%</a:t>
                </a:r>
                <a:r>
                  <a:rPr lang="en-US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confidence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interval. </a:t>
                </a:r>
                <a:endParaRPr lang="tr-TR" sz="3200" dirty="0">
                  <a:solidFill>
                    <a:schemeClr val="tx1"/>
                  </a:solidFill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95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z-critical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07518" cy="525579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follow similar steps to find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ritical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values</a:t>
            </a:r>
            <a:r>
              <a:rPr lang="en-US" dirty="0"/>
              <a:t> for </a:t>
            </a:r>
            <a:r>
              <a:rPr lang="en-US" dirty="0" smtClean="0"/>
              <a:t>any</a:t>
            </a:r>
            <a:r>
              <a:rPr lang="tr-TR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confidence level. </a:t>
            </a:r>
            <a:endParaRPr lang="tr-TR" dirty="0" smtClean="0"/>
          </a:p>
          <a:p>
            <a:r>
              <a:rPr lang="tr-TR" dirty="0" smtClean="0"/>
              <a:t>F</a:t>
            </a:r>
            <a:r>
              <a:rPr lang="en-US" dirty="0" smtClean="0"/>
              <a:t>or </a:t>
            </a:r>
            <a:r>
              <a:rPr lang="en-US" dirty="0"/>
              <a:t>example, </a:t>
            </a:r>
            <a:r>
              <a:rPr lang="tr-TR" dirty="0" smtClean="0"/>
              <a:t>f</a:t>
            </a:r>
            <a:r>
              <a:rPr lang="en-US" dirty="0" smtClean="0"/>
              <a:t>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0.9</a:t>
            </a:r>
            <a:r>
              <a:rPr lang="en-US" dirty="0"/>
              <a:t> confidence level, </a:t>
            </a:r>
            <a:endParaRPr lang="tr-TR" dirty="0" smtClean="0"/>
          </a:p>
          <a:p>
            <a:pPr marL="341313" indent="0">
              <a:buNone/>
            </a:pP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</a:rPr>
              <a:t>crit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64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0.95</a:t>
            </a:r>
            <a:r>
              <a:rPr lang="tr-TR" dirty="0" smtClean="0"/>
              <a:t> </a:t>
            </a:r>
            <a:r>
              <a:rPr lang="en-US" dirty="0" smtClean="0"/>
              <a:t>confidence </a:t>
            </a:r>
            <a:r>
              <a:rPr lang="en-US" dirty="0"/>
              <a:t>level, so far we have been using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crit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2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Following </a:t>
            </a:r>
            <a:r>
              <a:rPr lang="en-US" dirty="0"/>
              <a:t>the above steps, </a:t>
            </a:r>
            <a:r>
              <a:rPr lang="en-US" dirty="0" smtClean="0"/>
              <a:t>you</a:t>
            </a:r>
            <a:r>
              <a:rPr lang="tr-TR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find that a more accurate value is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crit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96</a:t>
            </a:r>
            <a:r>
              <a:rPr lang="en-US" dirty="0"/>
              <a:t>, which is sometimes used </a:t>
            </a:r>
            <a:r>
              <a:rPr lang="en-US" dirty="0" smtClean="0"/>
              <a:t>instead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 to be more precise.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870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So far, we have assumed the population </a:t>
                </a:r>
                <a:r>
                  <a:rPr lang="tr-TR" dirty="0" smtClean="0"/>
                  <a:t>v</a:t>
                </a:r>
                <a:r>
                  <a:rPr lang="en-US" dirty="0" err="1" smtClean="0"/>
                  <a:t>ariance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en-US" dirty="0"/>
                  <a:t> of the random variable </a:t>
                </a:r>
                <a:r>
                  <a:rPr lang="en-US" dirty="0" smtClean="0"/>
                  <a:t>is</a:t>
                </a:r>
                <a:r>
                  <a:rPr lang="tr-TR" dirty="0" smtClean="0"/>
                  <a:t> </a:t>
                </a:r>
                <a:r>
                  <a:rPr lang="en-US" dirty="0" smtClean="0"/>
                  <a:t>known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This </a:t>
                </a:r>
                <a:r>
                  <a:rPr lang="en-US" dirty="0"/>
                  <a:t>is an unrealistic assumption.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Almost </a:t>
                </a:r>
                <a:r>
                  <a:rPr lang="en-US" dirty="0"/>
                  <a:t>always, we need to </a:t>
                </a:r>
                <a:r>
                  <a:rPr lang="en-US" dirty="0" smtClean="0"/>
                  <a:t>estimate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along with the population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this, we use our sample of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tr-TR" i="1" dirty="0" smtClean="0"/>
                  <a:t> </a:t>
                </a:r>
                <a:r>
                  <a:rPr lang="en-US" dirty="0" smtClean="0"/>
                  <a:t>observations </a:t>
                </a:r>
                <a:r>
                  <a:rPr lang="en-US" dirty="0"/>
                  <a:t>to obtain the sample 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and sample standard deviation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As</a:t>
                </a:r>
                <a:r>
                  <a:rPr lang="tr-TR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result, the standard deviation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estimated to 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i="1" dirty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refer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as</a:t>
                </a:r>
                <a:r>
                  <a:rPr lang="tr-TR" dirty="0"/>
                  <a:t> </a:t>
                </a:r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standard error </a:t>
                </a:r>
                <a:r>
                  <a:rPr lang="en-US" dirty="0"/>
                  <a:t>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to distinguish it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σ</m:t>
                    </m:r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general</a:t>
                </a:r>
                <a:r>
                  <a:rPr lang="en-US" dirty="0" smtClean="0"/>
                  <a:t>,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refer to the standard deviation of an estimator (e.g</a:t>
                </a:r>
                <a:r>
                  <a:rPr lang="en-US" dirty="0" smtClean="0">
                    <a:solidFill>
                      <a:srgbClr val="FF3300"/>
                    </a:solidFill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3300"/>
                    </a:solidFill>
                  </a:rPr>
                  <a:t>) </a:t>
                </a:r>
                <a:r>
                  <a:rPr lang="en-US" dirty="0"/>
                  <a:t>as its standard </a:t>
                </a:r>
                <a:r>
                  <a:rPr lang="en-US" dirty="0" smtClean="0"/>
                  <a:t>error</a:t>
                </a:r>
                <a:r>
                  <a:rPr lang="tr-TR" dirty="0" smtClean="0"/>
                  <a:t> (SE)</a:t>
                </a:r>
                <a:r>
                  <a:rPr lang="en-US" dirty="0" smtClean="0"/>
                  <a:t> if</a:t>
                </a:r>
                <a:r>
                  <a:rPr lang="tr-TR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dirty="0"/>
                  <a:t>have to use the data to estimate it. 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599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511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Confidence Interval When the Population Variance </a:t>
            </a:r>
            <a:r>
              <a:rPr lang="tr-TR" sz="2400" dirty="0" smtClean="0"/>
              <a:t>i</a:t>
            </a:r>
            <a:r>
              <a:rPr lang="en-US" sz="2400" dirty="0" smtClean="0"/>
              <a:t>s</a:t>
            </a:r>
            <a:r>
              <a:rPr lang="tr-TR" sz="2400" dirty="0" smtClean="0"/>
              <a:t> </a:t>
            </a:r>
            <a:r>
              <a:rPr lang="en-US" sz="2400" dirty="0" smtClean="0"/>
              <a:t>Unknown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 find confidence intervals for the population mean when the population variance</a:t>
                </a:r>
                <a:r>
                  <a:rPr lang="tr-TR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unknown, we use </a:t>
                </a:r>
                <a:endParaRPr lang="tr-TR" dirty="0" smtClean="0"/>
              </a:p>
              <a:p>
                <a:pPr lvl="1"/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SE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l-GR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tr-TR" dirty="0" smtClean="0"/>
                  <a:t> </a:t>
                </a:r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σ</m:t>
                    </m:r>
                    <m:r>
                      <m:rPr>
                        <m:nor/>
                      </m:rPr>
                      <a:rPr lang="el-GR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, </a:t>
                </a:r>
                <a:endParaRPr lang="tr-TR" dirty="0" smtClean="0"/>
              </a:p>
              <a:p>
                <a:pPr lvl="1"/>
                <a:r>
                  <a:rPr lang="en-US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crit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obtained from a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-distribution</a:t>
                </a:r>
                <a:r>
                  <a:rPr lang="en-US" dirty="0" smtClean="0"/>
                  <a:t> </a:t>
                </a:r>
                <a:r>
                  <a:rPr lang="en-US" dirty="0"/>
                  <a:t>with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−1</a:t>
                </a:r>
                <a:r>
                  <a:rPr lang="en-US" dirty="0" smtClean="0"/>
                  <a:t> </a:t>
                </a:r>
                <a:r>
                  <a:rPr lang="en-US" dirty="0"/>
                  <a:t>degrees of </a:t>
                </a:r>
                <a:r>
                  <a:rPr lang="en-US" dirty="0" smtClean="0"/>
                  <a:t>freedom</a:t>
                </a:r>
                <a:r>
                  <a:rPr lang="tr-TR" dirty="0" smtClean="0"/>
                  <a:t> </a:t>
                </a:r>
                <a:r>
                  <a:rPr lang="en-US" dirty="0" smtClean="0"/>
                  <a:t>instead </a:t>
                </a:r>
                <a:r>
                  <a:rPr lang="en-US" dirty="0"/>
                  <a:t>of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crit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based on the standard normal </a:t>
                </a:r>
                <a:r>
                  <a:rPr lang="en-US" dirty="0" smtClean="0"/>
                  <a:t>distribution. </a:t>
                </a:r>
                <a:endParaRPr lang="tr-TR" dirty="0" smtClean="0"/>
              </a:p>
              <a:p>
                <a:r>
                  <a:rPr lang="en-US" dirty="0" smtClean="0"/>
                  <a:t>The confidence</a:t>
                </a:r>
                <a:r>
                  <a:rPr lang="tr-TR" dirty="0" smtClean="0"/>
                  <a:t> </a:t>
                </a:r>
                <a:r>
                  <a:rPr lang="en-US" dirty="0" smtClean="0"/>
                  <a:t>interval </a:t>
                </a:r>
                <a:r>
                  <a:rPr lang="en-US" dirty="0"/>
                  <a:t>for the population mean at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i="1" dirty="0"/>
                  <a:t> </a:t>
                </a:r>
                <a:r>
                  <a:rPr lang="en-US" dirty="0"/>
                  <a:t>confidence level </a:t>
                </a:r>
                <a:r>
                  <a:rPr lang="en-US" dirty="0" smtClean="0"/>
                  <a:t>is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acc>
                            <m:accPr>
                              <m:chr m:val="̅"/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l-G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l-G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26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54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Confidence Interval When the Population Variance </a:t>
            </a:r>
            <a:r>
              <a:rPr lang="tr-TR" sz="2400" dirty="0" smtClean="0"/>
              <a:t>i</a:t>
            </a:r>
            <a:r>
              <a:rPr lang="en-US" sz="2400" dirty="0" smtClean="0"/>
              <a:t>s</a:t>
            </a:r>
            <a:r>
              <a:rPr lang="tr-TR" sz="2400" dirty="0" smtClean="0"/>
              <a:t> </a:t>
            </a:r>
            <a:r>
              <a:rPr lang="en-US" sz="2400" dirty="0" smtClean="0"/>
              <a:t>Unknown</a:t>
            </a:r>
            <a:r>
              <a:rPr lang="tr-TR" sz="2400" dirty="0" smtClean="0"/>
              <a:t> - </a:t>
            </a:r>
            <a:r>
              <a:rPr lang="tr-TR" sz="2400" dirty="0" err="1" smtClean="0"/>
              <a:t>Example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S</a:t>
                </a:r>
                <a:r>
                  <a:rPr lang="en-US" dirty="0" err="1" smtClean="0"/>
                  <a:t>uppose</a:t>
                </a:r>
                <a:r>
                  <a:rPr lang="en-US" dirty="0" smtClean="0"/>
                  <a:t> </a:t>
                </a:r>
                <a:r>
                  <a:rPr lang="en-US" dirty="0"/>
                  <a:t>that we have randomly selected seven newborn babies </a:t>
                </a:r>
                <a:r>
                  <a:rPr lang="en-US" dirty="0" smtClean="0"/>
                  <a:t>and</a:t>
                </a:r>
                <a:r>
                  <a:rPr lang="tr-TR" dirty="0" smtClean="0"/>
                  <a:t> </a:t>
                </a:r>
                <a:r>
                  <a:rPr lang="en-US" dirty="0" smtClean="0"/>
                  <a:t>recorded </a:t>
                </a:r>
                <a:r>
                  <a:rPr lang="en-US" dirty="0"/>
                  <a:t>their heights (in inches) at the time of birth as follows:</a:t>
                </a:r>
              </a:p>
              <a:p>
                <a:pPr lvl="1"/>
                <a:r>
                  <a:rPr lang="en-US" dirty="0" smtClean="0"/>
                  <a:t>Height</a:t>
                </a:r>
                <a:r>
                  <a:rPr lang="en-US" dirty="0"/>
                  <a:t>: 18, 22, 19, 17, 20, 18, 15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point estimates for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i="1" dirty="0"/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18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, respectively. </a:t>
                </a:r>
                <a:endParaRPr lang="tr-TR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error (estimated </a:t>
                </a:r>
                <a:r>
                  <a:rPr lang="tr-TR" dirty="0" smtClean="0"/>
                  <a:t>SD</a:t>
                </a:r>
                <a:r>
                  <a:rPr lang="en-US" dirty="0" smtClean="0"/>
                  <a:t>) </a:t>
                </a:r>
                <a:r>
                  <a:rPr lang="en-US" dirty="0"/>
                  <a:t>for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/>
                  <a:t> </a:t>
                </a:r>
                <a:r>
                  <a:rPr lang="en-US" dirty="0" smtClean="0"/>
                  <a:t>sample </a:t>
                </a:r>
                <a:r>
                  <a:rPr lang="en-US" dirty="0"/>
                  <a:t>mean is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2.2</m:t>
                    </m:r>
                    <m:r>
                      <m:rPr>
                        <m:nor/>
                      </m:rPr>
                      <a:rPr lang="el-GR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/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83</a:t>
                </a:r>
                <a:r>
                  <a:rPr lang="en-US" dirty="0"/>
                  <a:t>.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255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Confidence Interval When the Population Variance </a:t>
            </a:r>
            <a:r>
              <a:rPr lang="tr-TR" sz="2400" dirty="0" smtClean="0"/>
              <a:t>i</a:t>
            </a:r>
            <a:r>
              <a:rPr lang="en-US" sz="2400" dirty="0" smtClean="0"/>
              <a:t>s</a:t>
            </a:r>
            <a:r>
              <a:rPr lang="tr-TR" sz="2400" dirty="0" smtClean="0"/>
              <a:t> </a:t>
            </a:r>
            <a:r>
              <a:rPr lang="en-US" sz="2400" dirty="0" smtClean="0"/>
              <a:t>Unknown</a:t>
            </a:r>
            <a:r>
              <a:rPr lang="tr-TR" sz="2400" dirty="0" smtClean="0"/>
              <a:t> - </a:t>
            </a:r>
            <a:r>
              <a:rPr lang="tr-TR" sz="2400" dirty="0" err="1" smtClean="0"/>
              <a:t>Example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we want to find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90% </a:t>
            </a:r>
            <a:r>
              <a:rPr lang="en-US" dirty="0"/>
              <a:t>confidence interval for the </a:t>
            </a:r>
            <a:r>
              <a:rPr lang="en-US" dirty="0" smtClean="0"/>
              <a:t>population</a:t>
            </a:r>
            <a:r>
              <a:rPr lang="tr-TR" dirty="0" smtClean="0"/>
              <a:t> </a:t>
            </a:r>
            <a:r>
              <a:rPr lang="en-US" dirty="0" smtClean="0"/>
              <a:t>mean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Then</a:t>
            </a:r>
            <a:r>
              <a:rPr lang="en-US" dirty="0"/>
              <a:t>, using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-distribution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7−1 = 6 </a:t>
            </a:r>
            <a:r>
              <a:rPr lang="en-US" dirty="0"/>
              <a:t>degrees of freedom, we </a:t>
            </a:r>
            <a:r>
              <a:rPr lang="en-US" dirty="0" smtClean="0"/>
              <a:t>need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find the </a:t>
            </a:r>
            <a:r>
              <a:rPr lang="en-US" i="1" dirty="0" smtClean="0"/>
              <a:t>t</a:t>
            </a:r>
            <a:r>
              <a:rPr lang="en-US" dirty="0" smtClean="0"/>
              <a:t>-critical </a:t>
            </a:r>
            <a:r>
              <a:rPr lang="en-US" dirty="0"/>
              <a:t>value,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crit</a:t>
            </a:r>
            <a:r>
              <a:rPr lang="en-US" dirty="0"/>
              <a:t>, whose upper tail probability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1−0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 = 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05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In R-Commander, </a:t>
            </a:r>
            <a:endParaRPr lang="tr-TR" dirty="0" smtClean="0"/>
          </a:p>
          <a:p>
            <a:pPr lvl="1"/>
            <a:r>
              <a:rPr lang="en-US" dirty="0" smtClean="0"/>
              <a:t>click </a:t>
            </a:r>
            <a:r>
              <a:rPr lang="en-US" i="1" dirty="0">
                <a:solidFill>
                  <a:srgbClr val="00B050"/>
                </a:solidFill>
              </a:rPr>
              <a:t>Distributions</a:t>
            </a:r>
            <a:r>
              <a:rPr lang="en-US" dirty="0"/>
              <a:t> → </a:t>
            </a:r>
            <a:r>
              <a:rPr lang="en-US" i="1" dirty="0">
                <a:solidFill>
                  <a:srgbClr val="00B050"/>
                </a:solidFill>
              </a:rPr>
              <a:t>Continuous </a:t>
            </a:r>
            <a:r>
              <a:rPr lang="en-US" i="1" dirty="0" smtClean="0">
                <a:solidFill>
                  <a:srgbClr val="00B050"/>
                </a:solidFill>
              </a:rPr>
              <a:t>distributions</a:t>
            </a:r>
            <a:r>
              <a:rPr lang="tr-TR" i="1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→ </a:t>
            </a:r>
            <a:r>
              <a:rPr lang="fr-FR" i="1" dirty="0">
                <a:solidFill>
                  <a:srgbClr val="00B050"/>
                </a:solidFill>
              </a:rPr>
              <a:t>t distribution</a:t>
            </a:r>
            <a:r>
              <a:rPr lang="fr-FR" dirty="0"/>
              <a:t> → </a:t>
            </a:r>
            <a:r>
              <a:rPr lang="fr-FR" i="1" dirty="0">
                <a:solidFill>
                  <a:srgbClr val="00B050"/>
                </a:solidFill>
              </a:rPr>
              <a:t>t quantiles</a:t>
            </a:r>
            <a:r>
              <a:rPr lang="fr-FR" dirty="0"/>
              <a:t>. </a:t>
            </a:r>
            <a:endParaRPr lang="tr-TR" dirty="0" smtClean="0"/>
          </a:p>
          <a:p>
            <a:pPr lvl="1"/>
            <a:r>
              <a:rPr lang="fr-FR" dirty="0" smtClean="0"/>
              <a:t>Set </a:t>
            </a:r>
            <a:r>
              <a:rPr lang="fr-FR" dirty="0"/>
              <a:t>the </a:t>
            </a:r>
            <a:r>
              <a:rPr lang="fr-FR" dirty="0" err="1" smtClean="0">
                <a:solidFill>
                  <a:srgbClr val="00B050"/>
                </a:solidFill>
              </a:rPr>
              <a:t>Probabilities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0.05, the </a:t>
            </a:r>
            <a:r>
              <a:rPr lang="en-US" dirty="0">
                <a:solidFill>
                  <a:srgbClr val="00B050"/>
                </a:solidFill>
              </a:rPr>
              <a:t>Degrees of Freedom</a:t>
            </a:r>
            <a:r>
              <a:rPr lang="en-US" dirty="0"/>
              <a:t> to 6, and check </a:t>
            </a:r>
            <a:r>
              <a:rPr lang="en-US" dirty="0">
                <a:solidFill>
                  <a:srgbClr val="00B050"/>
                </a:solidFill>
              </a:rPr>
              <a:t>Upper tail </a:t>
            </a:r>
            <a:r>
              <a:rPr lang="en-US" dirty="0"/>
              <a:t>option.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02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Confidence Interval When the Population Variance </a:t>
            </a:r>
            <a:r>
              <a:rPr lang="tr-TR" sz="2400" dirty="0" smtClean="0"/>
              <a:t>i</a:t>
            </a:r>
            <a:r>
              <a:rPr lang="en-US" sz="2400" dirty="0" smtClean="0"/>
              <a:t>s</a:t>
            </a:r>
            <a:r>
              <a:rPr lang="tr-TR" sz="2400" dirty="0" smtClean="0"/>
              <a:t> </a:t>
            </a:r>
            <a:r>
              <a:rPr lang="en-US" sz="2400" dirty="0" smtClean="0"/>
              <a:t>Unknown</a:t>
            </a:r>
            <a:r>
              <a:rPr lang="tr-TR" sz="2400" dirty="0" smtClean="0"/>
              <a:t> - </a:t>
            </a:r>
            <a:r>
              <a:rPr lang="tr-TR" sz="2400" dirty="0" err="1" smtClean="0"/>
              <a:t>Example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result</a:t>
                </a:r>
                <a:r>
                  <a:rPr lang="en-US" dirty="0"/>
                  <a:t>, shown in </a:t>
                </a: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dirty="0"/>
                  <a:t> window, is </a:t>
                </a:r>
                <a:endParaRPr lang="tr-TR" dirty="0" smtClean="0"/>
              </a:p>
              <a:p>
                <a:pPr marL="395288" indent="0">
                  <a:buNone/>
                </a:pPr>
                <a:r>
                  <a:rPr lang="en-US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crit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94</a:t>
                </a:r>
                <a:r>
                  <a:rPr lang="en-US" dirty="0"/>
                  <a:t>, </a:t>
                </a:r>
                <a:r>
                  <a:rPr lang="en-US" dirty="0" smtClean="0"/>
                  <a:t>which </a:t>
                </a:r>
                <a:r>
                  <a:rPr lang="en-US" dirty="0"/>
                  <a:t>is greater than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crit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=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64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based </a:t>
                </a:r>
                <a:r>
                  <a:rPr lang="en-US" dirty="0"/>
                  <a:t>on the standard normal distribution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90%</a:t>
                </a:r>
                <a:r>
                  <a:rPr lang="en-US" dirty="0"/>
                  <a:t> CI, therefore, </a:t>
                </a:r>
                <a:r>
                  <a:rPr lang="en-US" dirty="0" smtClean="0"/>
                  <a:t>is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18.4−1.94</m:t>
                          </m:r>
                          <m: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den>
                          </m:f>
                          <m: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18.4</m:t>
                          </m:r>
                          <m: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1.94</m:t>
                          </m:r>
                          <m:r>
                            <a:rPr lang="tr-T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sz="2400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sz="2400" i="1" dirty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16.8, 20.0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en-US" dirty="0"/>
                  <a:t>That is, at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</a:t>
                </a:r>
                <a:r>
                  <a:rPr lang="en-US" dirty="0"/>
                  <a:t> confidence level, we estimate the mean of height for newborn </a:t>
                </a:r>
                <a:r>
                  <a:rPr lang="en-US" dirty="0" smtClean="0"/>
                  <a:t>babies</a:t>
                </a:r>
                <a:r>
                  <a:rPr lang="tr-TR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be between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16.8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20.0</a:t>
                </a:r>
                <a:r>
                  <a:rPr lang="en-US" dirty="0"/>
                  <a:t> inches.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422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Confidence Interval When the Population Variance </a:t>
            </a:r>
            <a:r>
              <a:rPr lang="tr-TR" sz="2400" dirty="0" smtClean="0"/>
              <a:t>i</a:t>
            </a:r>
            <a:r>
              <a:rPr lang="en-US" sz="2400" dirty="0" smtClean="0"/>
              <a:t>s</a:t>
            </a:r>
            <a:r>
              <a:rPr lang="tr-TR" sz="2400" dirty="0" smtClean="0"/>
              <a:t> </a:t>
            </a:r>
            <a:r>
              <a:rPr lang="en-US" sz="2400" dirty="0" smtClean="0"/>
              <a:t>Unknown</a:t>
            </a:r>
            <a:r>
              <a:rPr lang="tr-TR" sz="2400" dirty="0" smtClean="0"/>
              <a:t> - </a:t>
            </a:r>
            <a:r>
              <a:rPr lang="tr-TR" sz="2400" dirty="0" err="1" smtClean="0"/>
              <a:t>Example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837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this example, if we knew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dirty="0"/>
              <a:t>instead of estimating it to be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we</a:t>
            </a:r>
            <a:r>
              <a:rPr lang="tr-TR" dirty="0" smtClean="0"/>
              <a:t> </a:t>
            </a:r>
            <a:r>
              <a:rPr lang="en-US" dirty="0" smtClean="0"/>
              <a:t>would </a:t>
            </a:r>
            <a:r>
              <a:rPr lang="en-US" dirty="0"/>
              <a:t>have used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crit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64 </a:t>
            </a:r>
            <a:r>
              <a:rPr lang="en-US" dirty="0"/>
              <a:t>instead of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crit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94</a:t>
            </a:r>
            <a:r>
              <a:rPr lang="en-US" dirty="0"/>
              <a:t>, and the interval would have </a:t>
            </a:r>
            <a:r>
              <a:rPr lang="en-US" dirty="0" smtClean="0"/>
              <a:t>been</a:t>
            </a:r>
            <a:r>
              <a:rPr lang="tr-TR" dirty="0" smtClean="0"/>
              <a:t> </a:t>
            </a:r>
            <a:r>
              <a:rPr lang="en-US" dirty="0" smtClean="0"/>
              <a:t>smaller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Everything </a:t>
            </a:r>
            <a:r>
              <a:rPr lang="en-US" dirty="0"/>
              <a:t>else the same, using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-distribution</a:t>
            </a:r>
            <a:r>
              <a:rPr lang="en-US" dirty="0" smtClean="0"/>
              <a:t> </a:t>
            </a:r>
            <a:r>
              <a:rPr lang="en-US" dirty="0"/>
              <a:t>instead of the standard </a:t>
            </a:r>
            <a:r>
              <a:rPr lang="en-US" dirty="0" smtClean="0"/>
              <a:t>normal</a:t>
            </a:r>
            <a:r>
              <a:rPr lang="tr-TR" dirty="0" smtClean="0"/>
              <a:t> </a:t>
            </a:r>
            <a:r>
              <a:rPr lang="en-US" dirty="0" smtClean="0"/>
              <a:t>leads </a:t>
            </a:r>
            <a:r>
              <a:rPr lang="en-US" dirty="0"/>
              <a:t>to wider intervals. </a:t>
            </a:r>
            <a:endParaRPr lang="tr-TR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the price we pay for the additional </a:t>
            </a:r>
            <a:r>
              <a:rPr lang="en-US" dirty="0" smtClean="0"/>
              <a:t>uncertainty</a:t>
            </a:r>
            <a:r>
              <a:rPr lang="tr-TR" dirty="0" smtClean="0"/>
              <a:t> </a:t>
            </a:r>
            <a:r>
              <a:rPr lang="en-US" dirty="0" smtClean="0"/>
              <a:t>due </a:t>
            </a:r>
            <a:r>
              <a:rPr lang="en-US" dirty="0"/>
              <a:t>to the estimation of population variance (and </a:t>
            </a:r>
            <a:r>
              <a:rPr lang="tr-TR" dirty="0" smtClean="0"/>
              <a:t>SD</a:t>
            </a:r>
            <a:r>
              <a:rPr lang="en-US" dirty="0" smtClean="0"/>
              <a:t>) </a:t>
            </a:r>
            <a:r>
              <a:rPr lang="en-US" dirty="0"/>
              <a:t>from the </a:t>
            </a:r>
            <a:r>
              <a:rPr lang="en-US" dirty="0" smtClean="0"/>
              <a:t>data.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-distribution</a:t>
            </a:r>
            <a:r>
              <a:rPr lang="en-US" dirty="0" smtClean="0"/>
              <a:t> </a:t>
            </a:r>
            <a:r>
              <a:rPr lang="en-US" dirty="0"/>
              <a:t>approaches the standard normal </a:t>
            </a:r>
            <a:r>
              <a:rPr lang="en-US" dirty="0" smtClean="0"/>
              <a:t>distribution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the sample size increases (i.e., the degree of freedom increase). </a:t>
            </a:r>
            <a:endParaRPr lang="tr-TR" dirty="0" smtClean="0"/>
          </a:p>
          <a:p>
            <a:pPr lvl="1"/>
            <a:r>
              <a:rPr lang="en-US" dirty="0" smtClean="0"/>
              <a:t>Therefore,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difference between 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-critical </a:t>
            </a:r>
            <a:r>
              <a:rPr lang="en-US" dirty="0"/>
              <a:t>values and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-critical</a:t>
            </a:r>
            <a:r>
              <a:rPr lang="en-US" dirty="0" smtClean="0"/>
              <a:t> </a:t>
            </a:r>
            <a:r>
              <a:rPr lang="en-US" dirty="0"/>
              <a:t>values becomes </a:t>
            </a:r>
            <a:r>
              <a:rPr lang="en-US" dirty="0" smtClean="0"/>
              <a:t>negligible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very large sample sizes.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632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Using Central Limit Theorem for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So far, we have assumed that the random variable has normal</a:t>
                </a:r>
                <a:r>
                  <a:rPr lang="tr-TR" dirty="0" smtClean="0"/>
                  <a:t> </a:t>
                </a:r>
                <a:r>
                  <a:rPr lang="en-US" dirty="0" smtClean="0"/>
                  <a:t>distribution</a:t>
                </a:r>
                <a:r>
                  <a:rPr lang="en-US" dirty="0"/>
                  <a:t>, so the </a:t>
                </a:r>
                <a:r>
                  <a:rPr lang="en-US" dirty="0" smtClean="0"/>
                  <a:t>sampling </a:t>
                </a:r>
                <a:r>
                  <a:rPr lang="en-US" dirty="0"/>
                  <a:t>distribution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normal too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/>
                  <a:t>If the random variable is not normally distributed,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sampling </a:t>
                </a:r>
                <a:r>
                  <a:rPr lang="en-US" dirty="0"/>
                  <a:t>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can </a:t>
                </a:r>
                <a:r>
                  <a:rPr lang="en-US" dirty="0"/>
                  <a:t>be considered as </a:t>
                </a:r>
                <a:r>
                  <a:rPr lang="en-US" dirty="0" smtClean="0"/>
                  <a:t>approximately</a:t>
                </a:r>
                <a:r>
                  <a:rPr lang="tr-TR" dirty="0" smtClean="0"/>
                  <a:t> </a:t>
                </a:r>
                <a:r>
                  <a:rPr lang="en-US" dirty="0" smtClean="0"/>
                  <a:t>normal </a:t>
                </a:r>
                <a:r>
                  <a:rPr lang="en-US" dirty="0"/>
                  <a:t>using (under certain conditions)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central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limit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theorem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CLT</a:t>
                </a:r>
                <a:r>
                  <a:rPr lang="en-US" dirty="0" smtClean="0"/>
                  <a:t>):</a:t>
                </a:r>
                <a:endParaRPr lang="tr-TR" dirty="0" smtClean="0"/>
              </a:p>
              <a:p>
                <a:pPr lvl="1"/>
                <a:r>
                  <a:rPr lang="en-US" dirty="0"/>
                  <a:t>For large sample sizes,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CLT</a:t>
                </a:r>
                <a:r>
                  <a:rPr lang="en-US" dirty="0"/>
                  <a:t> indicates that </a:t>
                </a:r>
                <a:r>
                  <a:rPr lang="en-US" dirty="0" smtClean="0"/>
                  <a:t>if </a:t>
                </a:r>
                <a:r>
                  <a:rPr lang="en-US" dirty="0"/>
                  <a:t>the random variable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X </a:t>
                </a:r>
                <a:r>
                  <a:rPr lang="en-US" dirty="0"/>
                  <a:t>has the </a:t>
                </a:r>
                <a:r>
                  <a:rPr lang="en-US" dirty="0" smtClean="0"/>
                  <a:t>population</a:t>
                </a:r>
                <a:r>
                  <a:rPr lang="tr-TR" dirty="0" smtClean="0"/>
                  <a:t> </a:t>
                </a:r>
                <a:r>
                  <a:rPr lang="en-US" dirty="0" smtClean="0"/>
                  <a:t>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and the population 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, then the sampling distribution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approximately normal with mean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i="1" dirty="0"/>
                  <a:t> </a:t>
                </a:r>
                <a:r>
                  <a:rPr lang="en-US" dirty="0"/>
                  <a:t>and variance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/n</a:t>
                </a:r>
                <a:endParaRPr lang="tr-TR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Note that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CLT </a:t>
                </a:r>
                <a:r>
                  <a:rPr lang="en-US" dirty="0"/>
                  <a:t>is true regarding the underlying distribution </a:t>
                </a:r>
                <a:r>
                  <a:rPr lang="en-US" dirty="0" smtClean="0"/>
                  <a:t>of</a:t>
                </a:r>
                <a:r>
                  <a:rPr lang="tr-TR" dirty="0" smtClean="0"/>
                  <a:t>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so we can use it for random variables with Bernoulli </a:t>
                </a:r>
                <a:r>
                  <a:rPr lang="en-US" dirty="0" smtClean="0"/>
                  <a:t>and</a:t>
                </a:r>
                <a:r>
                  <a:rPr lang="tr-TR" dirty="0" smtClean="0"/>
                  <a:t> </a:t>
                </a:r>
                <a:r>
                  <a:rPr lang="en-US" dirty="0" smtClean="0"/>
                  <a:t>Binomial </a:t>
                </a:r>
                <a:r>
                  <a:rPr lang="en-US" dirty="0"/>
                  <a:t>distributions too.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1808" b="-20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8516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Parameter Estimation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 smtClean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discussed </a:t>
            </a:r>
            <a:endParaRPr lang="tr-TR" sz="2800" dirty="0" smtClean="0"/>
          </a:p>
          <a:p>
            <a:pPr lvl="1"/>
            <a:r>
              <a:rPr lang="en-US" sz="2400" dirty="0" smtClean="0"/>
              <a:t>using </a:t>
            </a:r>
            <a:r>
              <a:rPr lang="en-US" sz="2400" dirty="0"/>
              <a:t>random variables to represent </a:t>
            </a:r>
            <a:r>
              <a:rPr lang="en-US" sz="2400" dirty="0" smtClean="0"/>
              <a:t>characteristics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a population </a:t>
            </a:r>
            <a:endParaRPr lang="tr-TR" sz="2400" dirty="0" smtClean="0"/>
          </a:p>
          <a:p>
            <a:pPr lvl="2"/>
            <a:r>
              <a:rPr lang="tr-TR" sz="2000" dirty="0" smtClean="0"/>
              <a:t>(</a:t>
            </a:r>
            <a:r>
              <a:rPr lang="en-US" sz="2000" dirty="0" smtClean="0"/>
              <a:t>e.g</a:t>
            </a:r>
            <a:r>
              <a:rPr lang="en-US" sz="2000" dirty="0"/>
              <a:t>., BMI, disease status). </a:t>
            </a:r>
            <a:endParaRPr lang="tr-TR" sz="2000" dirty="0" smtClean="0"/>
          </a:p>
          <a:p>
            <a:pPr lvl="1"/>
            <a:r>
              <a:rPr lang="tr-TR" sz="2400" dirty="0" smtClean="0"/>
              <a:t>s</a:t>
            </a:r>
            <a:r>
              <a:rPr lang="en-US" sz="2400" dirty="0" err="1" smtClean="0"/>
              <a:t>ome</a:t>
            </a:r>
            <a:r>
              <a:rPr lang="tr-TR" sz="2400" dirty="0" smtClean="0"/>
              <a:t> </a:t>
            </a:r>
            <a:r>
              <a:rPr lang="en-US" sz="2400" dirty="0" smtClean="0"/>
              <a:t>commonly </a:t>
            </a:r>
            <a:r>
              <a:rPr lang="en-US" sz="2400" dirty="0"/>
              <a:t>used probability distributions for discrete and continuous random variables.</a:t>
            </a:r>
          </a:p>
          <a:p>
            <a:r>
              <a:rPr lang="tr-TR" sz="2800" dirty="0" smtClean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are specifically interested in population mean and </a:t>
            </a:r>
            <a:r>
              <a:rPr lang="en-US" sz="2800" dirty="0" smtClean="0"/>
              <a:t>population</a:t>
            </a:r>
            <a:r>
              <a:rPr lang="tr-TR" sz="2800" dirty="0" smtClean="0"/>
              <a:t> </a:t>
            </a:r>
            <a:r>
              <a:rPr lang="en-US" sz="2800" dirty="0" smtClean="0"/>
              <a:t>variance </a:t>
            </a:r>
            <a:r>
              <a:rPr lang="en-US" sz="2800" dirty="0"/>
              <a:t>of a random variable. </a:t>
            </a:r>
            <a:endParaRPr lang="tr-TR" sz="2800" dirty="0" smtClean="0"/>
          </a:p>
          <a:p>
            <a:pPr lvl="1"/>
            <a:r>
              <a:rPr lang="en-US" sz="2400" dirty="0" smtClean="0"/>
              <a:t>These </a:t>
            </a:r>
            <a:r>
              <a:rPr lang="en-US" sz="2400" dirty="0"/>
              <a:t>quantities are unknown in general. </a:t>
            </a:r>
            <a:endParaRPr lang="tr-TR" sz="2400" dirty="0" smtClean="0"/>
          </a:p>
          <a:p>
            <a:r>
              <a:rPr lang="en-US" sz="2800" dirty="0" smtClean="0"/>
              <a:t>We</a:t>
            </a:r>
            <a:r>
              <a:rPr lang="tr-TR" sz="2800" dirty="0" smtClean="0"/>
              <a:t> </a:t>
            </a:r>
            <a:r>
              <a:rPr lang="en-US" sz="2800" dirty="0" smtClean="0"/>
              <a:t>refer </a:t>
            </a:r>
            <a:r>
              <a:rPr lang="en-US" sz="2800" dirty="0"/>
              <a:t>to these unknown quantities 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parameters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Here</a:t>
            </a:r>
            <a:r>
              <a:rPr lang="en-US" sz="2800" dirty="0"/>
              <a:t>, we use parameters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2800" i="1" dirty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sz="28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 smtClean="0"/>
              <a:t> </a:t>
            </a:r>
            <a:r>
              <a:rPr lang="en-US" sz="2800" dirty="0"/>
              <a:t>to denote the unknown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population mean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variance</a:t>
            </a:r>
            <a:r>
              <a:rPr lang="en-US" sz="2800" dirty="0"/>
              <a:t> respectively. </a:t>
            </a:r>
            <a:endParaRPr lang="tr-TR" sz="2800" dirty="0" smtClean="0"/>
          </a:p>
          <a:p>
            <a:pPr lvl="1"/>
            <a:r>
              <a:rPr lang="en-US" sz="2400" dirty="0" smtClean="0"/>
              <a:t>Note </a:t>
            </a:r>
            <a:r>
              <a:rPr lang="en-US" sz="2400" dirty="0"/>
              <a:t>that </a:t>
            </a:r>
            <a:r>
              <a:rPr lang="en-US" sz="2400" dirty="0" smtClean="0"/>
              <a:t>for</a:t>
            </a:r>
            <a:r>
              <a:rPr lang="tr-TR" sz="2400" dirty="0" smtClean="0"/>
              <a:t> </a:t>
            </a:r>
            <a:r>
              <a:rPr lang="en-US" sz="2400" dirty="0" smtClean="0"/>
              <a:t>all </a:t>
            </a:r>
            <a:r>
              <a:rPr lang="en-US" sz="2400" dirty="0"/>
              <a:t>the distributions we discussed </a:t>
            </a:r>
            <a:r>
              <a:rPr lang="tr-TR" sz="2400" dirty="0" smtClean="0"/>
              <a:t>p</a:t>
            </a:r>
            <a:r>
              <a:rPr lang="en-US" sz="2400" dirty="0" err="1" smtClean="0"/>
              <a:t>revious</a:t>
            </a:r>
            <a:r>
              <a:rPr lang="tr-TR" sz="2400" dirty="0" err="1" smtClean="0"/>
              <a:t>ly</a:t>
            </a:r>
            <a:r>
              <a:rPr lang="en-US" sz="2400" dirty="0" smtClean="0"/>
              <a:t>, </a:t>
            </a:r>
            <a:r>
              <a:rPr lang="en-US" sz="2400" dirty="0"/>
              <a:t>the population mean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variance </a:t>
            </a:r>
            <a:r>
              <a:rPr lang="en-US" sz="2400" dirty="0"/>
              <a:t>of a random variable are related to the unknown parameters of </a:t>
            </a:r>
            <a:r>
              <a:rPr lang="en-US" sz="2400" dirty="0" smtClean="0"/>
              <a:t>probability</a:t>
            </a:r>
            <a:r>
              <a:rPr lang="tr-TR" sz="2400" dirty="0" smtClean="0"/>
              <a:t> </a:t>
            </a:r>
            <a:r>
              <a:rPr lang="en-US" sz="2400" dirty="0" smtClean="0"/>
              <a:t>distribution </a:t>
            </a:r>
            <a:r>
              <a:rPr lang="en-US" sz="2400" dirty="0"/>
              <a:t>assumed for that random variable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lvl="2"/>
            <a:r>
              <a:rPr lang="en-US" sz="2000" dirty="0" smtClean="0"/>
              <a:t>Indeed</a:t>
            </a:r>
            <a:r>
              <a:rPr lang="en-US" sz="2000" dirty="0"/>
              <a:t>, for normal </a:t>
            </a:r>
            <a:r>
              <a:rPr lang="en-US" sz="2000" dirty="0" smtClean="0"/>
              <a:t>distributions</a:t>
            </a:r>
            <a:r>
              <a:rPr lang="tr-TR" sz="2000" dirty="0" smtClean="0"/>
              <a:t>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μ,σ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000" dirty="0"/>
              <a:t>, which are widely used in statistics,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population mean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variance</a:t>
            </a:r>
            <a:r>
              <a:rPr lang="en-US" sz="2000" dirty="0"/>
              <a:t> </a:t>
            </a:r>
            <a:r>
              <a:rPr lang="en-US" sz="2000" dirty="0" smtClean="0"/>
              <a:t>are</a:t>
            </a:r>
            <a:r>
              <a:rPr lang="tr-TR" sz="2000" dirty="0" smtClean="0"/>
              <a:t> </a:t>
            </a:r>
            <a:r>
              <a:rPr lang="en-US" sz="2000" dirty="0" smtClean="0"/>
              <a:t>exactly </a:t>
            </a:r>
            <a:r>
              <a:rPr lang="en-US" sz="2000" dirty="0"/>
              <a:t>the same parameters used to specify the distribution.</a:t>
            </a:r>
            <a:endParaRPr lang="tr-TR" sz="20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3261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Confidence Intervals for the Population Proportion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binary random variables, we use the sample proportion to estimate 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population </a:t>
                </a:r>
                <a:r>
                  <a:rPr lang="en-US" dirty="0"/>
                  <a:t>proportion as well as the population </a:t>
                </a:r>
                <a:r>
                  <a:rPr lang="en-US" dirty="0" smtClean="0"/>
                  <a:t>variance.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That </a:t>
                </a:r>
                <a:r>
                  <a:rPr lang="en-US" dirty="0"/>
                  <a:t>is, the </a:t>
                </a:r>
                <a:r>
                  <a:rPr lang="en-US" dirty="0" smtClean="0"/>
                  <a:t>sample</a:t>
                </a:r>
                <a:r>
                  <a:rPr lang="tr-TR" dirty="0" smtClean="0"/>
                  <a:t> </a:t>
                </a:r>
                <a:r>
                  <a:rPr lang="en-US" dirty="0" smtClean="0"/>
                  <a:t>variance </a:t>
                </a:r>
                <a:r>
                  <a:rPr lang="en-US" dirty="0"/>
                  <a:t>depends on the data through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only. </a:t>
                </a:r>
                <a:endParaRPr lang="tr-TR" dirty="0" smtClean="0"/>
              </a:p>
              <a:p>
                <a:r>
                  <a:rPr lang="en-US" dirty="0" smtClean="0"/>
                  <a:t>Therefore</a:t>
                </a:r>
                <a:r>
                  <a:rPr lang="en-US" dirty="0"/>
                  <a:t>, estimating </a:t>
                </a:r>
                <a:r>
                  <a:rPr lang="en-US" dirty="0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population </a:t>
                </a:r>
                <a:r>
                  <a:rPr lang="en-US" dirty="0"/>
                  <a:t>variance does not introduce an additional source of uncertainty </a:t>
                </a:r>
                <a:r>
                  <a:rPr lang="en-US" dirty="0" smtClean="0"/>
                  <a:t>to</a:t>
                </a:r>
                <a:r>
                  <a:rPr lang="tr-TR" dirty="0" smtClean="0"/>
                  <a:t> </a:t>
                </a:r>
                <a:r>
                  <a:rPr lang="en-US" dirty="0" smtClean="0"/>
                  <a:t>our </a:t>
                </a:r>
                <a:r>
                  <a:rPr lang="en-US" dirty="0"/>
                  <a:t>analysis,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so </a:t>
                </a:r>
                <a:r>
                  <a:rPr lang="en-US" dirty="0"/>
                  <a:t>we do not need to use a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-distribution</a:t>
                </a:r>
                <a:r>
                  <a:rPr lang="en-US" dirty="0" smtClean="0"/>
                  <a:t> </a:t>
                </a:r>
                <a:r>
                  <a:rPr lang="en-US" dirty="0"/>
                  <a:t>instead of the </a:t>
                </a:r>
                <a:r>
                  <a:rPr lang="en-US" dirty="0" smtClean="0"/>
                  <a:t>standard</a:t>
                </a:r>
                <a:r>
                  <a:rPr lang="tr-TR" dirty="0" smtClean="0"/>
                  <a:t> </a:t>
                </a:r>
                <a:r>
                  <a:rPr lang="en-US" dirty="0" smtClean="0"/>
                  <a:t>normal </a:t>
                </a:r>
                <a:r>
                  <a:rPr lang="en-US" dirty="0"/>
                  <a:t>distribution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/>
                  <a:t>For the population proportion, the </a:t>
                </a:r>
                <a:r>
                  <a:rPr lang="en-US" dirty="0" smtClean="0"/>
                  <a:t>con</a:t>
                </a:r>
                <a:r>
                  <a:rPr lang="tr-TR" dirty="0" smtClean="0"/>
                  <a:t>fi</a:t>
                </a:r>
                <a:r>
                  <a:rPr lang="en-US" dirty="0" err="1" smtClean="0"/>
                  <a:t>dence</a:t>
                </a:r>
                <a:r>
                  <a:rPr lang="en-US" dirty="0" smtClean="0"/>
                  <a:t> </a:t>
                </a:r>
                <a:r>
                  <a:rPr lang="en-US" dirty="0"/>
                  <a:t>interval </a:t>
                </a:r>
                <a:r>
                  <a:rPr lang="en-US" dirty="0" smtClean="0"/>
                  <a:t>is</a:t>
                </a:r>
                <a:r>
                  <a:rPr lang="tr-TR" dirty="0" smtClean="0"/>
                  <a:t> </a:t>
                </a:r>
                <a:r>
                  <a:rPr lang="en-US" dirty="0" smtClean="0"/>
                  <a:t>obtained </a:t>
                </a:r>
                <a:r>
                  <a:rPr lang="en-US" dirty="0"/>
                  <a:t>as follows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tr-TR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SE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tr-TR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tr-TR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SE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341313" indent="0">
                  <a:buNone/>
                </a:pPr>
                <a:r>
                  <a:rPr lang="tr-TR" dirty="0" err="1" smtClean="0"/>
                  <a:t>where</a:t>
                </a:r>
                <a:r>
                  <a:rPr lang="tr-TR" dirty="0" smtClean="0"/>
                  <a:t>	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i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SE</m:t>
                    </m:r>
                    <m:r>
                      <m:rPr>
                        <m:nor/>
                      </m:rPr>
                      <a:rPr lang="tr-TR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tr-TR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380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Confidence Intervals for the Population </a:t>
            </a:r>
            <a:r>
              <a:rPr lang="en-US" sz="3200" dirty="0" smtClean="0"/>
              <a:t>Proportion</a:t>
            </a:r>
            <a:r>
              <a:rPr lang="tr-TR" sz="3200" dirty="0" smtClean="0"/>
              <a:t> –</a:t>
            </a:r>
            <a:r>
              <a:rPr lang="tr-TR" sz="3200" dirty="0" err="1" smtClean="0"/>
              <a:t>Example</a:t>
            </a:r>
            <a:r>
              <a:rPr lang="tr-TR" sz="3200" dirty="0" smtClean="0"/>
              <a:t>-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Suppose that we want to find the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95%</a:t>
                </a:r>
                <a:r>
                  <a:rPr lang="en-US" dirty="0" smtClean="0"/>
                  <a:t> CI for the population proportion of mothers</a:t>
                </a:r>
                <a:r>
                  <a:rPr lang="tr-TR" dirty="0" smtClean="0"/>
                  <a:t> </a:t>
                </a:r>
                <a:r>
                  <a:rPr lang="en-US" dirty="0" smtClean="0"/>
                  <a:t>who </a:t>
                </a:r>
                <a:r>
                  <a:rPr lang="en-US" dirty="0"/>
                  <a:t>smoke during their pregnancy in the year 1986. </a:t>
                </a:r>
                <a:endParaRPr lang="tr-TR" dirty="0" smtClean="0"/>
              </a:p>
              <a:p>
                <a:r>
                  <a:rPr lang="en-US" dirty="0" smtClean="0"/>
                  <a:t>Using </a:t>
                </a:r>
                <a:r>
                  <a:rPr lang="en-US" dirty="0"/>
                  <a:t>the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birthwt</a:t>
                </a:r>
                <a:r>
                  <a:rPr lang="en-US" dirty="0"/>
                  <a:t> data </a:t>
                </a:r>
                <a:r>
                  <a:rPr lang="en-US" dirty="0" smtClean="0"/>
                  <a:t>set</a:t>
                </a:r>
                <a:r>
                  <a:rPr lang="tr-TR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189</a:t>
                </a:r>
                <a:r>
                  <a:rPr lang="en-US" dirty="0"/>
                  <a:t>, </a:t>
                </a:r>
                <a:r>
                  <a:rPr lang="tr-TR" dirty="0" err="1" smtClean="0"/>
                  <a:t>the</a:t>
                </a:r>
                <a:r>
                  <a:rPr lang="en-US" dirty="0" smtClean="0"/>
                  <a:t> </a:t>
                </a:r>
                <a:r>
                  <a:rPr lang="en-US" dirty="0"/>
                  <a:t>estimate for this </a:t>
                </a:r>
                <a:r>
                  <a:rPr lang="en-US" dirty="0">
                    <a:solidFill>
                      <a:schemeClr val="accent1"/>
                    </a:solidFill>
                  </a:rPr>
                  <a:t>proportion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39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Using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/>
                  <a:t>, we estimate the population 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(1−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39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×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61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0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24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/>
                  <a:t>The </a:t>
                </a:r>
                <a:r>
                  <a:rPr lang="tr-TR" dirty="0" smtClean="0"/>
                  <a:t>SE</a:t>
                </a:r>
                <a:r>
                  <a:rPr lang="en-US" dirty="0" smtClean="0"/>
                  <a:t> for </a:t>
                </a:r>
                <a:r>
                  <a:rPr lang="en-US" dirty="0"/>
                  <a:t>the sample mean </a:t>
                </a:r>
                <a:r>
                  <a:rPr lang="en-US" dirty="0" smtClean="0"/>
                  <a:t>is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SE</m:t>
                      </m:r>
                      <m:r>
                        <m:rPr>
                          <m:nor/>
                        </m:rPr>
                        <a:rPr lang="tr-TR" sz="2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tr-TR" sz="28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39</m:t>
                          </m:r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61</m:t>
                          </m:r>
                          <m: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)/</m:t>
                          </m:r>
                          <m:r>
                            <a:rPr lang="tr-TR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189</m:t>
                          </m:r>
                        </m:e>
                      </m:rad>
                      <m:r>
                        <a:rPr lang="tr-TR" sz="28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=0.03</m:t>
                      </m:r>
                    </m:oMath>
                  </m:oMathPara>
                </a14:m>
                <a:endParaRPr lang="tr-TR" sz="28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95% </a:t>
                </a:r>
                <a:r>
                  <a:rPr lang="en-US" dirty="0"/>
                  <a:t>CI is </a:t>
                </a:r>
                <a:r>
                  <a:rPr lang="en-US" dirty="0" smtClean="0"/>
                  <a:t>then</a:t>
                </a:r>
                <a:r>
                  <a:rPr lang="tr-T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crit</m:t>
                        </m:r>
                      </m:sub>
                    </m:sSub>
                    <m:r>
                      <m:rPr>
                        <m:nor/>
                      </m:rPr>
                      <a:rPr lang="tr-TR" sz="2200" b="0" i="0" dirty="0" smtClean="0">
                        <a:solidFill>
                          <a:schemeClr val="accent1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tr-TR" sz="2200" dirty="0">
                        <a:solidFill>
                          <a:schemeClr val="accent1"/>
                        </a:solidFill>
                      </a:rPr>
                      <m:t> </m:t>
                    </m:r>
                  </m:oMath>
                </a14:m>
                <a:r>
                  <a:rPr lang="tr-TR" sz="2200" dirty="0" smtClean="0">
                    <a:solidFill>
                      <a:schemeClr val="accent1"/>
                    </a:solidFill>
                  </a:rPr>
                  <a:t>1.96, but </a:t>
                </a:r>
                <a:r>
                  <a:rPr lang="tr-TR" sz="2200" dirty="0" err="1" smtClean="0">
                    <a:solidFill>
                      <a:schemeClr val="accent1"/>
                    </a:solidFill>
                  </a:rPr>
                  <a:t>round</a:t>
                </a:r>
                <a:r>
                  <a:rPr lang="tr-TR" sz="2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200" dirty="0" err="1" smtClean="0">
                    <a:solidFill>
                      <a:schemeClr val="accent1"/>
                    </a:solidFill>
                  </a:rPr>
                  <a:t>off</a:t>
                </a:r>
                <a:r>
                  <a:rPr lang="tr-TR" sz="2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200" dirty="0" err="1" smtClean="0">
                    <a:solidFill>
                      <a:schemeClr val="accent1"/>
                    </a:solidFill>
                  </a:rPr>
                  <a:t>to</a:t>
                </a:r>
                <a:r>
                  <a:rPr lang="tr-TR" sz="2200" dirty="0" smtClean="0">
                    <a:solidFill>
                      <a:schemeClr val="accent1"/>
                    </a:solidFill>
                  </a:rPr>
                  <a:t> 2</a:t>
                </a:r>
                <a:r>
                  <a:rPr lang="tr-TR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8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SE</m:t>
                          </m:r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800" dirty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crit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sz="28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SE</m:t>
                          </m:r>
                        </m:e>
                      </m:d>
                    </m:oMath>
                  </m:oMathPara>
                </a14:m>
                <a:endParaRPr lang="tr-TR" sz="280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0.39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tr-TR" sz="3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3000" b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0.03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tr-TR" sz="3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0.39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r-TR" sz="3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m:t> 0.03</m:t>
                          </m:r>
                        </m:e>
                      </m:d>
                      <m:r>
                        <a:rPr lang="tr-TR" sz="30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0.3</m:t>
                          </m:r>
                          <m:r>
                            <a:rPr lang="tr-TR" sz="3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tr-TR" sz="3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3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tr-TR" sz="3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3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25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Confidence Intervals for the Population </a:t>
            </a:r>
            <a:r>
              <a:rPr lang="en-US" sz="3200" dirty="0" smtClean="0"/>
              <a:t>Proportion</a:t>
            </a:r>
            <a:r>
              <a:rPr lang="tr-TR" sz="3200" dirty="0" smtClean="0"/>
              <a:t> –</a:t>
            </a:r>
            <a:r>
              <a:rPr lang="tr-TR" sz="3200" dirty="0" err="1" smtClean="0"/>
              <a:t>Example</a:t>
            </a:r>
            <a:r>
              <a:rPr lang="tr-TR" sz="3200" dirty="0" smtClean="0"/>
              <a:t>-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above confidence interval, we can find the confidence interval for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number </a:t>
            </a:r>
            <a:r>
              <a:rPr lang="en-US" dirty="0"/>
              <a:t>of smoking pregnant women in the US during 1986. </a:t>
            </a:r>
            <a:endParaRPr lang="tr-TR" dirty="0" smtClean="0"/>
          </a:p>
          <a:p>
            <a:r>
              <a:rPr lang="tr-TR" dirty="0" smtClean="0"/>
              <a:t>S</a:t>
            </a:r>
            <a:r>
              <a:rPr lang="en-US" dirty="0" err="1" smtClean="0"/>
              <a:t>uppos</a:t>
            </a:r>
            <a:r>
              <a:rPr lang="tr-TR" dirty="0" err="1" smtClean="0"/>
              <a:t>ing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there are currently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4 </a:t>
            </a:r>
            <a:r>
              <a:rPr lang="en-US" dirty="0"/>
              <a:t>million pregnant women in the </a:t>
            </a:r>
            <a:r>
              <a:rPr lang="en-US" dirty="0" smtClean="0"/>
              <a:t>US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find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r>
              <a:rPr lang="tr-TR" dirty="0" smtClean="0"/>
              <a:t> </a:t>
            </a:r>
            <a:r>
              <a:rPr lang="en-US" dirty="0" smtClean="0"/>
              <a:t>confidence </a:t>
            </a:r>
            <a:r>
              <a:rPr lang="en-US" dirty="0"/>
              <a:t>interval for the number of smoking pregnant women as follows:</a:t>
            </a:r>
          </a:p>
          <a:p>
            <a:pPr marL="341313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33×4000000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45×4000000] = [1320000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1800000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874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above example, we can write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95%</a:t>
            </a:r>
            <a:r>
              <a:rPr lang="en-US" dirty="0"/>
              <a:t> CI for the population proportion </a:t>
            </a:r>
            <a:r>
              <a:rPr lang="en-US" dirty="0" smtClean="0"/>
              <a:t>of women </a:t>
            </a:r>
            <a:r>
              <a:rPr lang="en-US" dirty="0"/>
              <a:t>who smoke during their pregnancy as follows: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± 2×0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03</a:t>
            </a:r>
            <a:r>
              <a:rPr lang="en-US" i="1" dirty="0"/>
              <a:t>.</a:t>
            </a:r>
          </a:p>
          <a:p>
            <a:r>
              <a:rPr lang="en-US" dirty="0"/>
              <a:t>In this case, the term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 ×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2 × 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03 = 0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06 </a:t>
            </a:r>
            <a:r>
              <a:rPr lang="en-US" dirty="0"/>
              <a:t>is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margin of error</a:t>
            </a:r>
            <a:r>
              <a:rPr lang="en-US" b="1" dirty="0"/>
              <a:t>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0.95</a:t>
            </a:r>
            <a:r>
              <a:rPr lang="en-US" dirty="0" smtClean="0"/>
              <a:t> </a:t>
            </a:r>
            <a:r>
              <a:rPr lang="en-US" dirty="0"/>
              <a:t>confidence level.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it is common to present interval estimates for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i="1" dirty="0" smtClean="0"/>
              <a:t> </a:t>
            </a:r>
            <a:r>
              <a:rPr lang="en-US" dirty="0" smtClean="0"/>
              <a:t>confidence </a:t>
            </a:r>
            <a:r>
              <a:rPr lang="en-US" dirty="0"/>
              <a:t>level as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Point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estimate± Margin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error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9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When the population variance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dirty="0"/>
                  <a:t> is known, the margin of error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calculated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:r>
                  <a:rPr lang="en-US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z</a:t>
                </a:r>
                <a:r>
                  <a:rPr lang="en-US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crit</a:t>
                </a:r>
                <a:r>
                  <a:rPr lang="en-US" dirty="0"/>
                  <a:t> is the multiplier obtained for the given confidence level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i="1" dirty="0"/>
                  <a:t> </a:t>
                </a:r>
                <a:r>
                  <a:rPr lang="en-US" dirty="0"/>
                  <a:t>from </a:t>
                </a:r>
                <a:r>
                  <a:rPr lang="en-US" dirty="0" smtClean="0"/>
                  <a:t>the standard </a:t>
                </a:r>
                <a:r>
                  <a:rPr lang="en-US" dirty="0"/>
                  <a:t>normal distribution. </a:t>
                </a:r>
                <a:endParaRPr lang="en-US" dirty="0" smtClean="0"/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the population variance is not known </a:t>
                </a:r>
                <a:r>
                  <a:rPr lang="en-US" dirty="0" smtClean="0"/>
                  <a:t>and we </a:t>
                </a:r>
                <a:r>
                  <a:rPr lang="en-US" dirty="0"/>
                  <a:t>need to use the data to estimate it using the sample standard deviation,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 smtClean="0"/>
                  <a:t>, the </a:t>
                </a:r>
                <a:r>
                  <a:rPr lang="en-US" dirty="0"/>
                  <a:t>margin of error is calculated </a:t>
                </a:r>
                <a:r>
                  <a:rPr lang="en-US" dirty="0" smtClean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0" t="-3164" r="-20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525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the following equation for the margin of error: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we can estimate the required sample size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for the assumed acceptable </a:t>
                </a:r>
                <a:r>
                  <a:rPr lang="en-US" dirty="0" smtClean="0"/>
                  <a:t>margin of </a:t>
                </a:r>
                <a:r>
                  <a:rPr lang="en-US" dirty="0"/>
                  <a:t>error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e</a:t>
                </a:r>
                <a:r>
                  <a:rPr lang="en-US" i="1" dirty="0"/>
                  <a:t> </a:t>
                </a:r>
                <a:r>
                  <a:rPr lang="en-US" dirty="0"/>
                  <a:t>as follows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𝑐𝑟𝑖𝑡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4" t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930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example, let us find the appropriate sample size to estimate population mean for </a:t>
                </a:r>
                <a:r>
                  <a:rPr lang="en-US" dirty="0"/>
                  <a:t>BMI. </a:t>
                </a:r>
                <a:endParaRPr lang="en-US" dirty="0" smtClean="0"/>
              </a:p>
              <a:p>
                <a:r>
                  <a:rPr lang="en-US" dirty="0" smtClean="0"/>
                  <a:t>Suppose </a:t>
                </a:r>
                <a:r>
                  <a:rPr lang="en-US" dirty="0"/>
                  <a:t>that we decide that the acceptable margin of error at </a:t>
                </a:r>
                <a:r>
                  <a:rPr lang="en-US" dirty="0" smtClean="0"/>
                  <a:t>confidence level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0.95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Further, suppose </a:t>
                </a:r>
                <a:r>
                  <a:rPr lang="en-US" dirty="0"/>
                  <a:t>that, based on previous experience, we know that the BMI is </a:t>
                </a:r>
                <a:r>
                  <a:rPr lang="en-US" dirty="0" smtClean="0"/>
                  <a:t>roughly between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10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50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Therefore</a:t>
                </a:r>
                <a:r>
                  <a:rPr lang="en-US" dirty="0"/>
                  <a:t>, we assume that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σ</a:t>
                </a:r>
                <a:r>
                  <a:rPr lang="en-US" i="1" dirty="0"/>
                  <a:t> </a:t>
                </a:r>
                <a:r>
                  <a:rPr lang="en-US" dirty="0"/>
                  <a:t>is approximately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𝑟𝑎𝑛𝑔𝑒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Then the required sample size is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𝑐𝑟𝑖𝑡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0"/>
                <a:r>
                  <a:rPr lang="en-US" dirty="0"/>
                  <a:t>Therefore, we need to measure the BMI of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45</a:t>
                </a:r>
                <a:r>
                  <a:rPr lang="en-US" dirty="0"/>
                  <a:t> </a:t>
                </a:r>
                <a:r>
                  <a:rPr lang="en-US" dirty="0" smtClean="0"/>
                  <a:t>people.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0" t="-2599" b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842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Parameter Estimation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 this </a:t>
            </a:r>
            <a:r>
              <a:rPr lang="tr-TR" sz="2800" dirty="0" err="1" smtClean="0"/>
              <a:t>lecture</a:t>
            </a:r>
            <a:r>
              <a:rPr lang="en-US" sz="2800" dirty="0" smtClean="0"/>
              <a:t>, </a:t>
            </a:r>
            <a:r>
              <a:rPr lang="en-US" sz="2800" dirty="0"/>
              <a:t>we discuss statistical methods for parameter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estimation</a:t>
            </a:r>
            <a:r>
              <a:rPr lang="en-US" sz="2800" dirty="0"/>
              <a:t>. </a:t>
            </a:r>
            <a:endParaRPr lang="tr-TR" sz="2800" dirty="0"/>
          </a:p>
          <a:p>
            <a:pPr lvl="1"/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Estimation</a:t>
            </a:r>
            <a:r>
              <a:rPr lang="tr-TR" dirty="0" smtClean="0"/>
              <a:t> </a:t>
            </a:r>
            <a:r>
              <a:rPr lang="en-US" dirty="0" smtClean="0"/>
              <a:t>refers </a:t>
            </a:r>
            <a:r>
              <a:rPr lang="en-US" dirty="0"/>
              <a:t>to the process of guessing the unknown value of a parameter (e.g., </a:t>
            </a:r>
            <a:r>
              <a:rPr lang="en-US" dirty="0" smtClean="0"/>
              <a:t>population</a:t>
            </a:r>
            <a:r>
              <a:rPr lang="tr-TR" dirty="0" smtClean="0"/>
              <a:t> </a:t>
            </a:r>
            <a:r>
              <a:rPr lang="en-US" dirty="0" smtClean="0"/>
              <a:t>mean</a:t>
            </a:r>
            <a:r>
              <a:rPr lang="en-US" dirty="0"/>
              <a:t>) using the observed data. </a:t>
            </a:r>
            <a:endParaRPr lang="tr-TR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this, we will use an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estimator</a:t>
            </a:r>
            <a:r>
              <a:rPr lang="en-US" sz="2800" dirty="0"/>
              <a:t>, </a:t>
            </a:r>
            <a:r>
              <a:rPr lang="en-US" sz="2800" dirty="0" smtClean="0"/>
              <a:t>which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statistic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statistic</a:t>
            </a:r>
            <a:r>
              <a:rPr lang="en-US" dirty="0"/>
              <a:t> is a function of the observed data only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sz="2800" dirty="0"/>
              <a:t>Sometimes we only provide a single value as our estimate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called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estimation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tr-TR" sz="2400" dirty="0" smtClean="0"/>
              <a:t> </a:t>
            </a:r>
          </a:p>
          <a:p>
            <a:pPr lvl="2"/>
            <a:r>
              <a:rPr lang="tr-TR" sz="2000" dirty="0" smtClean="0"/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estimates </a:t>
            </a:r>
            <a:r>
              <a:rPr lang="en-US" sz="2000" dirty="0"/>
              <a:t>do not reflect our uncertainty when estimating a parameter.</a:t>
            </a:r>
            <a:endParaRPr lang="tr-TR" sz="2000" dirty="0" smtClean="0"/>
          </a:p>
          <a:p>
            <a:pPr lvl="2"/>
            <a:r>
              <a:rPr lang="en-US" sz="2000" dirty="0"/>
              <a:t>We </a:t>
            </a:r>
            <a:r>
              <a:rPr lang="en-US" sz="2000" dirty="0" smtClean="0"/>
              <a:t>always</a:t>
            </a:r>
            <a:r>
              <a:rPr lang="tr-TR" sz="2000" dirty="0" smtClean="0"/>
              <a:t> </a:t>
            </a:r>
            <a:r>
              <a:rPr lang="en-US" sz="2000" dirty="0" smtClean="0"/>
              <a:t>remain </a:t>
            </a:r>
            <a:r>
              <a:rPr lang="en-US" sz="2000" dirty="0"/>
              <a:t>uncertain regarding the true value of the parameter when we estimate it </a:t>
            </a:r>
            <a:r>
              <a:rPr lang="en-US" sz="2000" dirty="0" smtClean="0"/>
              <a:t>using</a:t>
            </a:r>
            <a:r>
              <a:rPr lang="tr-TR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sample from the population. </a:t>
            </a:r>
            <a:endParaRPr lang="tr-TR" sz="20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address this issue, we can present our </a:t>
            </a:r>
            <a:r>
              <a:rPr lang="en-US" sz="2800" dirty="0" smtClean="0"/>
              <a:t>estimates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terms of a range of possible </a:t>
            </a:r>
            <a:r>
              <a:rPr lang="en-US" sz="2800" dirty="0" smtClean="0"/>
              <a:t>values. </a:t>
            </a:r>
            <a:endParaRPr lang="tr-TR" sz="28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</a:t>
            </a:r>
            <a:r>
              <a:rPr lang="en-US" sz="2400" dirty="0" smtClean="0"/>
              <a:t>called</a:t>
            </a:r>
            <a:r>
              <a:rPr lang="tr-TR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interval estimation</a:t>
            </a:r>
            <a:r>
              <a:rPr lang="en-US" sz="2400" dirty="0" smtClean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41294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</a:rPr>
              <a:t>Convention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08" y="1130830"/>
            <a:ext cx="8425184" cy="5399087"/>
          </a:xfrm>
        </p:spPr>
        <p:txBody>
          <a:bodyPr>
            <a:normAutofit/>
          </a:bodyPr>
          <a:lstStyle/>
          <a:p>
            <a:r>
              <a:rPr lang="en-US" sz="2400" dirty="0"/>
              <a:t>We </a:t>
            </a:r>
            <a:r>
              <a:rPr lang="en-US" sz="2400" dirty="0" smtClean="0"/>
              <a:t>use</a:t>
            </a:r>
            <a:r>
              <a:rPr lang="tr-TR" sz="2400" dirty="0" smtClean="0"/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 . . . ,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i="1" baseline="-250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to denote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i="1" dirty="0"/>
              <a:t> </a:t>
            </a:r>
            <a:r>
              <a:rPr lang="en-US" sz="2400" dirty="0"/>
              <a:t>possible values of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i="1" dirty="0"/>
              <a:t> </a:t>
            </a:r>
            <a:r>
              <a:rPr lang="en-US" sz="2400" dirty="0"/>
              <a:t>obtained from a sample </a:t>
            </a:r>
            <a:r>
              <a:rPr lang="en-US" sz="2400" dirty="0" smtClean="0"/>
              <a:t>randomly</a:t>
            </a:r>
            <a:r>
              <a:rPr lang="tr-TR" sz="2400" dirty="0" smtClean="0"/>
              <a:t> </a:t>
            </a:r>
            <a:r>
              <a:rPr lang="en-US" sz="2400" dirty="0" smtClean="0"/>
              <a:t>selected </a:t>
            </a:r>
            <a:r>
              <a:rPr lang="en-US" sz="2400" dirty="0"/>
              <a:t>from the population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treat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 . . . ,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i="1" baseline="-250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themselves </a:t>
            </a:r>
            <a:r>
              <a:rPr lang="en-US" sz="2400" dirty="0"/>
              <a:t>as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dirty="0"/>
              <a:t> random </a:t>
            </a:r>
            <a:r>
              <a:rPr lang="en-US" sz="2400" dirty="0" smtClean="0"/>
              <a:t>variables</a:t>
            </a:r>
            <a:r>
              <a:rPr lang="tr-TR" sz="2400" dirty="0" smtClean="0"/>
              <a:t> </a:t>
            </a:r>
            <a:r>
              <a:rPr lang="en-US" sz="2400" dirty="0" smtClean="0"/>
              <a:t>because </a:t>
            </a:r>
            <a:r>
              <a:rPr lang="en-US" sz="2400" dirty="0"/>
              <a:t>their values can change depending on which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tr-TR" sz="2400" i="1" dirty="0" smtClean="0"/>
              <a:t> </a:t>
            </a:r>
            <a:r>
              <a:rPr lang="en-US" sz="2400" dirty="0" smtClean="0"/>
              <a:t>individuals </a:t>
            </a:r>
            <a:r>
              <a:rPr lang="en-US" sz="2400" dirty="0"/>
              <a:t>we sample.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assume the samples are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independent and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identically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IID</a:t>
            </a:r>
            <a:r>
              <a:rPr lang="en-US" sz="2400" dirty="0"/>
              <a:t>).</a:t>
            </a:r>
          </a:p>
          <a:p>
            <a:r>
              <a:rPr lang="en-US" sz="2400" dirty="0"/>
              <a:t>While theoretically we can have many different samples of size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dirty="0"/>
              <a:t>, we </a:t>
            </a:r>
            <a:r>
              <a:rPr lang="en-US" sz="2400" dirty="0" smtClean="0"/>
              <a:t>usually</a:t>
            </a:r>
            <a:r>
              <a:rPr lang="tr-TR" sz="2400" dirty="0" smtClean="0"/>
              <a:t> </a:t>
            </a:r>
            <a:r>
              <a:rPr lang="en-US" sz="2400" dirty="0" smtClean="0"/>
              <a:t>have </a:t>
            </a:r>
            <a:r>
              <a:rPr lang="en-US" sz="2400" dirty="0"/>
              <a:t>only one such sample in practice.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use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, . . . ,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i="1" baseline="-250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as </a:t>
            </a:r>
            <a:r>
              <a:rPr lang="en-US" sz="2400" dirty="0"/>
              <a:t>the </a:t>
            </a:r>
            <a:r>
              <a:rPr lang="en-US" sz="2400" dirty="0" err="1" smtClean="0"/>
              <a:t>spe</a:t>
            </a:r>
            <a:r>
              <a:rPr lang="tr-TR" sz="2400" dirty="0" smtClean="0"/>
              <a:t>c</a:t>
            </a:r>
            <a:r>
              <a:rPr lang="en-US" sz="2400" dirty="0" err="1" smtClean="0"/>
              <a:t>i</a:t>
            </a:r>
            <a:r>
              <a:rPr lang="tr-TR" sz="2400" dirty="0" smtClean="0"/>
              <a:t>fi</a:t>
            </a:r>
            <a:r>
              <a:rPr lang="en-US" sz="2400" dirty="0" smtClean="0"/>
              <a:t>c </a:t>
            </a:r>
            <a:r>
              <a:rPr lang="en-US" sz="2400" dirty="0"/>
              <a:t>set of values we </a:t>
            </a:r>
            <a:r>
              <a:rPr lang="en-US" sz="2400" dirty="0" smtClean="0"/>
              <a:t>have</a:t>
            </a:r>
            <a:r>
              <a:rPr lang="tr-TR" sz="2400" dirty="0" smtClean="0"/>
              <a:t> </a:t>
            </a:r>
            <a:r>
              <a:rPr lang="en-US" sz="2400" dirty="0" smtClean="0"/>
              <a:t>observed </a:t>
            </a:r>
            <a:r>
              <a:rPr lang="en-US" sz="2400" dirty="0"/>
              <a:t>in our sample.</a:t>
            </a:r>
          </a:p>
          <a:p>
            <a:r>
              <a:rPr lang="en-US" sz="2400" dirty="0" smtClean="0"/>
              <a:t>That </a:t>
            </a:r>
            <a:r>
              <a:rPr lang="en-US" sz="2400" dirty="0"/>
              <a:t>is, </a:t>
            </a:r>
            <a:r>
              <a:rPr lang="tr-TR" sz="24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 smtClean="0"/>
              <a:t> </a:t>
            </a:r>
            <a:r>
              <a:rPr lang="en-US" sz="2400" dirty="0"/>
              <a:t>is the observed value for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tr-T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observed</a:t>
            </a:r>
            <a:r>
              <a:rPr lang="tr-TR" sz="2400" dirty="0" smtClean="0"/>
              <a:t> </a:t>
            </a:r>
            <a:r>
              <a:rPr lang="en-US" sz="2400" dirty="0" smtClean="0"/>
              <a:t>value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tr-T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dirty="0"/>
              <a:t>and so forth.</a:t>
            </a:r>
            <a:endParaRPr lang="en-US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5358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Point </a:t>
            </a:r>
            <a:r>
              <a:rPr lang="fr-FR" dirty="0" smtClean="0">
                <a:solidFill>
                  <a:schemeClr val="tx1"/>
                </a:solidFill>
              </a:rPr>
              <a:t>estimation</a:t>
            </a:r>
            <a:r>
              <a:rPr lang="tr-TR" dirty="0" smtClean="0">
                <a:solidFill>
                  <a:schemeClr val="tx1"/>
                </a:solidFill>
              </a:rPr>
              <a:t> - </a:t>
            </a:r>
            <a:r>
              <a:rPr lang="en-US" b="0" dirty="0"/>
              <a:t>Population Mean</a:t>
            </a:r>
            <a:endParaRPr lang="tr-TR" altLang="tr-TR" b="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 smtClean="0"/>
                  <a:t>Sometimes we only provide a single value as our estimate.</a:t>
                </a:r>
              </a:p>
              <a:p>
                <a:pPr lvl="1"/>
                <a:r>
                  <a:rPr lang="en-US" sz="2400" dirty="0" smtClean="0"/>
                  <a:t>This </a:t>
                </a:r>
                <a:r>
                  <a:rPr lang="en-US" sz="2400" dirty="0"/>
                  <a:t>is called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point estimation</a:t>
                </a:r>
                <a:r>
                  <a:rPr lang="en-US" sz="2400" dirty="0"/>
                  <a:t>.</a:t>
                </a:r>
              </a:p>
              <a:p>
                <a:pPr lvl="2"/>
                <a:r>
                  <a:rPr lang="en-US" sz="2000" dirty="0" smtClean="0"/>
                  <a:t>We </a:t>
                </a:r>
                <a:r>
                  <a:rPr lang="en-US" sz="2000" dirty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tr-TR" sz="2000" dirty="0" smtClean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tr-TR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to denote the point estimates for  </a:t>
                </a:r>
                <a:r>
                  <a:rPr lang="en-US" sz="2000" dirty="0" smtClean="0"/>
                  <a:t>and</a:t>
                </a:r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tr-TR" sz="2000" dirty="0" smtClean="0"/>
                  <a:t> </a:t>
                </a:r>
                <a:r>
                  <a:rPr lang="tr-TR" sz="2000" dirty="0" err="1" smtClean="0"/>
                  <a:t>and</a:t>
                </a:r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tr-TR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r>
                  <a:rPr lang="en-US" sz="2800" dirty="0"/>
                  <a:t>For a population of size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dirty="0"/>
                  <a:t>,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800" i="1" dirty="0"/>
                  <a:t> </a:t>
                </a:r>
                <a:r>
                  <a:rPr lang="en-US" sz="2800" dirty="0"/>
                  <a:t>is calculated as</a:t>
                </a:r>
                <a:r>
                  <a:rPr lang="en-US" sz="2800" dirty="0" smtClean="0"/>
                  <a:t>.</a:t>
                </a:r>
                <a:endParaRPr lang="tr-T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Given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i="1" dirty="0"/>
                  <a:t> </a:t>
                </a:r>
                <a:r>
                  <a:rPr lang="en-US" sz="2800" dirty="0"/>
                  <a:t>observed values,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tr-TR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, . . . , </a:t>
                </a:r>
                <a:r>
                  <a:rPr lang="en-US" sz="28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800" i="1" baseline="-25000" dirty="0" err="1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dirty="0"/>
                  <a:t>, from the population, we can </a:t>
                </a:r>
                <a:r>
                  <a:rPr lang="en-US" sz="2800" dirty="0" smtClean="0"/>
                  <a:t>estimate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the </a:t>
                </a:r>
                <a:r>
                  <a:rPr lang="en-US" sz="2800" dirty="0"/>
                  <a:t>population mean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800" i="1" dirty="0"/>
                  <a:t> </a:t>
                </a:r>
                <a:r>
                  <a:rPr lang="en-US" sz="2800" dirty="0"/>
                  <a:t>with the sample mean</a:t>
                </a:r>
                <a:r>
                  <a:rPr lang="en-US" sz="2800" dirty="0" smtClean="0"/>
                  <a:t>:</a:t>
                </a:r>
                <a:endParaRPr lang="tr-TR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tr-TR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sz="2800" dirty="0" smtClean="0"/>
              </a:p>
              <a:p>
                <a:pPr lvl="1"/>
                <a:r>
                  <a:rPr lang="en-US" sz="2400" dirty="0"/>
                  <a:t>In this case, we say </a:t>
                </a:r>
                <a:r>
                  <a:rPr lang="en-US" sz="2400" dirty="0" smtClean="0"/>
                  <a:t>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an estimator for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μ</a:t>
                </a:r>
                <a:r>
                  <a:rPr lang="en-US" sz="2400" dirty="0" smtClean="0"/>
                  <a:t>.</a:t>
                </a:r>
                <a:endParaRPr lang="tr-TR" sz="2400" dirty="0" smtClean="0"/>
              </a:p>
              <a:p>
                <a:r>
                  <a:rPr lang="en-US" sz="2800" dirty="0"/>
                  <a:t>As our sample (the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800" i="1" dirty="0"/>
                  <a:t> </a:t>
                </a:r>
                <a:r>
                  <a:rPr lang="en-US" sz="2800" dirty="0"/>
                  <a:t>representative members from the population) changes, </a:t>
                </a:r>
                <a:r>
                  <a:rPr lang="en-US" sz="2800" dirty="0" smtClean="0"/>
                  <a:t>the</a:t>
                </a:r>
                <a:r>
                  <a:rPr lang="tr-TR" sz="2800" dirty="0" smtClean="0"/>
                  <a:t> </a:t>
                </a:r>
                <a:r>
                  <a:rPr lang="en-US" sz="2800" dirty="0" smtClean="0"/>
                  <a:t>value </a:t>
                </a:r>
                <a:r>
                  <a:rPr lang="en-US" sz="2800" dirty="0"/>
                  <a:t>of this estimator (sample mean) can also change.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13" t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4088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Point estimation</a:t>
            </a:r>
            <a:r>
              <a:rPr lang="tr-TR" dirty="0">
                <a:solidFill>
                  <a:schemeClr val="tx1"/>
                </a:solidFill>
              </a:rPr>
              <a:t> - </a:t>
            </a:r>
            <a:r>
              <a:rPr lang="en-US" b="0" dirty="0"/>
              <a:t>Population Mean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425184" cy="4978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400" dirty="0" smtClean="0"/>
                  <a:t>We usually have only one sample of size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sz="2400" i="1" dirty="0"/>
                  <a:t> </a:t>
                </a:r>
                <a:r>
                  <a:rPr lang="en-US" sz="2400" dirty="0"/>
                  <a:t>from the </a:t>
                </a:r>
                <a:r>
                  <a:rPr lang="en-US" sz="2400" dirty="0" smtClean="0"/>
                  <a:t>population</a:t>
                </a:r>
                <a:r>
                  <a:rPr lang="en-US" sz="2400" i="1" dirty="0" smtClean="0"/>
                  <a:t>,</a:t>
                </a:r>
                <a:r>
                  <a:rPr lang="tr-TR" sz="2400" i="1" dirty="0" smtClean="0"/>
                  <a:t> </a:t>
                </a:r>
                <a:r>
                  <a:rPr lang="tr-T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...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tr-TR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r>
                  <a:rPr lang="en-US" sz="2400" dirty="0"/>
                  <a:t>Therefore, we only have one value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, which we </a:t>
                </a:r>
                <a:r>
                  <a:rPr lang="en-US" sz="2400" dirty="0" smtClean="0"/>
                  <a:t>denote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tr-TR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341313" indent="0">
                  <a:buNone/>
                </a:pPr>
                <a:r>
                  <a:rPr lang="en-US" sz="2400" dirty="0" smtClean="0"/>
                  <a:t>where </a:t>
                </a:r>
                <a:r>
                  <a:rPr lang="tr-T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tr-TR" sz="2400" i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is </a:t>
                </a:r>
                <a:r>
                  <a:rPr lang="en-US" sz="2400" dirty="0"/>
                  <a:t>the </a:t>
                </a:r>
                <a:r>
                  <a:rPr lang="en-US" sz="2400" i="1" dirty="0" err="1">
                    <a:solidFill>
                      <a:schemeClr val="accent1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th</a:t>
                </a:r>
                <a:r>
                  <a:rPr lang="en-US" sz="2400" dirty="0"/>
                  <a:t> observed value of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</a:t>
                </a:r>
                <a:r>
                  <a:rPr lang="en-US" sz="2400" i="1" dirty="0"/>
                  <a:t> </a:t>
                </a:r>
                <a:r>
                  <a:rPr lang="en-US" sz="2400" dirty="0"/>
                  <a:t>in our sample,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is the observed </a:t>
                </a:r>
                <a:r>
                  <a:rPr lang="en-US" sz="2400" dirty="0" smtClean="0"/>
                  <a:t>value</a:t>
                </a:r>
                <a:r>
                  <a:rPr lang="tr-TR" sz="2400" dirty="0" smtClean="0"/>
                  <a:t> </a:t>
                </a:r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.</a:t>
                </a:r>
                <a:endParaRPr lang="tr-TR" sz="2400" dirty="0" smtClean="0"/>
              </a:p>
              <a:p>
                <a:r>
                  <a:rPr lang="en-US" sz="2400" dirty="0" smtClean="0"/>
                  <a:t>As an example, </a:t>
                </a:r>
                <a:endParaRPr lang="tr-TR" sz="2400" dirty="0" smtClean="0"/>
              </a:p>
              <a:p>
                <a:pPr lvl="1"/>
                <a:r>
                  <a:rPr lang="tr-TR" sz="2000" dirty="0"/>
                  <a:t>{</a:t>
                </a:r>
                <a:r>
                  <a:rPr lang="en-US" sz="2000" dirty="0" smtClean="0"/>
                  <a:t>consider </a:t>
                </a:r>
                <a:r>
                  <a:rPr lang="tr-TR" sz="2000" dirty="0" err="1" smtClean="0"/>
                  <a:t>the</a:t>
                </a:r>
                <a:r>
                  <a:rPr lang="en-US" sz="2000" dirty="0" smtClean="0"/>
                  <a:t> study</a:t>
                </a:r>
                <a:r>
                  <a:rPr lang="tr-TR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*</a:t>
                </a:r>
                <a:r>
                  <a:rPr lang="en-US" sz="2000" dirty="0" smtClean="0"/>
                  <a:t> </a:t>
                </a:r>
                <a:r>
                  <a:rPr lang="tr-TR" sz="2000" dirty="0" err="1" smtClean="0"/>
                  <a:t>to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estimat</a:t>
                </a:r>
                <a:r>
                  <a:rPr lang="tr-TR" sz="2000" dirty="0" smtClean="0"/>
                  <a:t>e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population mean for body temperature among healthy people. From a sample </a:t>
                </a:r>
                <a:r>
                  <a:rPr lang="en-US" sz="2000" dirty="0" smtClean="0"/>
                  <a:t>of</a:t>
                </a:r>
                <a:r>
                  <a:rPr lang="tr-TR" sz="2000" dirty="0" smtClean="0"/>
                  <a:t> </a:t>
                </a:r>
                <a:r>
                  <a:rPr lang="en-US" sz="20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= 148 </a:t>
                </a:r>
                <a:r>
                  <a:rPr lang="en-US" sz="2000" dirty="0"/>
                  <a:t>people, they estimated the unknown population mean with the sample </a:t>
                </a:r>
                <a:r>
                  <a:rPr lang="en-US" sz="2000" dirty="0" smtClean="0"/>
                  <a:t>mean</a:t>
                </a:r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tr-TR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98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25</a:t>
                </a:r>
                <a:r>
                  <a:rPr lang="en-US" sz="2000" dirty="0"/>
                  <a:t>. This estimate is lower than the commonly believed value of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98.6°F</a:t>
                </a:r>
                <a:r>
                  <a:rPr lang="en-US" sz="2000" dirty="0" smtClean="0"/>
                  <a:t>.</a:t>
                </a:r>
                <a:r>
                  <a:rPr lang="tr-TR" sz="2000" dirty="0" smtClean="0"/>
                  <a:t>}</a:t>
                </a:r>
              </a:p>
              <a:p>
                <a:pPr lvl="2"/>
                <a:r>
                  <a:rPr lang="tr-TR" sz="1600" dirty="0" smtClean="0"/>
                  <a:t>[</a:t>
                </a:r>
                <a:r>
                  <a:rPr lang="en-US" sz="1600" dirty="0" smtClean="0"/>
                  <a:t>The </a:t>
                </a:r>
                <a:r>
                  <a:rPr lang="en-US" sz="1600" dirty="0"/>
                  <a:t>sample size for this study was relatively small. We would expect that as </a:t>
                </a:r>
                <a:r>
                  <a:rPr lang="en-US" sz="1600" dirty="0" smtClean="0"/>
                  <a:t>the</a:t>
                </a:r>
                <a:r>
                  <a:rPr lang="tr-TR" sz="1600" dirty="0" smtClean="0"/>
                  <a:t> </a:t>
                </a:r>
                <a:r>
                  <a:rPr lang="en-US" sz="1600" dirty="0" smtClean="0"/>
                  <a:t>sample </a:t>
                </a:r>
                <a:r>
                  <a:rPr lang="en-US" sz="1600" dirty="0"/>
                  <a:t>size increases, our point estimate based on the sample mean would </a:t>
                </a:r>
                <a:r>
                  <a:rPr lang="en-US" sz="1600" dirty="0" smtClean="0"/>
                  <a:t>become</a:t>
                </a:r>
                <a:r>
                  <a:rPr lang="tr-TR" sz="1600" dirty="0" smtClean="0"/>
                  <a:t> </a:t>
                </a:r>
                <a:r>
                  <a:rPr lang="en-US" sz="1600" dirty="0" smtClean="0"/>
                  <a:t>closer </a:t>
                </a:r>
                <a:r>
                  <a:rPr lang="en-US" sz="1600" dirty="0"/>
                  <a:t>to the true population mean</a:t>
                </a:r>
                <a:r>
                  <a:rPr lang="en-US" sz="1600" dirty="0" smtClean="0"/>
                  <a:t>.</a:t>
                </a:r>
                <a:r>
                  <a:rPr lang="tr-TR" sz="1600" dirty="0" smtClean="0"/>
                  <a:t>]</a:t>
                </a:r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425184" cy="4978400"/>
              </a:xfrm>
              <a:blipFill rotWithShape="0">
                <a:blip r:embed="rId2"/>
                <a:stretch>
                  <a:fillRect l="-796" t="-858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dirty="0" smtClean="0"/>
          </a:p>
        </p:txBody>
      </p:sp>
      <p:sp>
        <p:nvSpPr>
          <p:cNvPr id="2" name="Rectangle 1"/>
          <p:cNvSpPr/>
          <p:nvPr/>
        </p:nvSpPr>
        <p:spPr>
          <a:xfrm rot="10800000" flipV="1">
            <a:off x="971600" y="6064191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/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1000" dirty="0" err="1" smtClean="0">
                <a:solidFill>
                  <a:schemeClr val="accent1">
                    <a:lumMod val="50000"/>
                  </a:schemeClr>
                </a:solidFill>
              </a:rPr>
              <a:t>Mackowiak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, P.A., Wasserman, S.S., Levine, M.M.: A critical appraisal of 98.6°F, the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upper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limit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of the normal body temperature, and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legacies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of Carl Reinhold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</a:rPr>
              <a:t>AugustWunderlich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JAMA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268, 1578–1580 (1992)</a:t>
            </a:r>
          </a:p>
        </p:txBody>
      </p:sp>
    </p:spTree>
    <p:extLst>
      <p:ext uri="{BB962C8B-B14F-4D97-AF65-F5344CB8AC3E}">
        <p14:creationId xmlns:p14="http://schemas.microsoft.com/office/powerpoint/2010/main" val="13249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3191</Words>
  <Application>Microsoft Office PowerPoint</Application>
  <PresentationFormat>Letter Paper (8.5x11 in)</PresentationFormat>
  <Paragraphs>426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Cambria Math</vt:lpstr>
      <vt:lpstr>Symbol</vt:lpstr>
      <vt:lpstr>Times New Roman</vt:lpstr>
      <vt:lpstr>Bahcesehir master slide</vt:lpstr>
      <vt:lpstr>Statistical Data Analysis</vt:lpstr>
      <vt:lpstr>PowerPoint Presentation</vt:lpstr>
      <vt:lpstr>Parameter Estimation</vt:lpstr>
      <vt:lpstr>Parameter Estimation</vt:lpstr>
      <vt:lpstr>Parameter Estimation</vt:lpstr>
      <vt:lpstr>Parameter Estimation</vt:lpstr>
      <vt:lpstr>Convention</vt:lpstr>
      <vt:lpstr>Point estimation - Population Mean</vt:lpstr>
      <vt:lpstr>Point estimation - Population Mean</vt:lpstr>
      <vt:lpstr>Law of Large Numbers (LLN)</vt:lpstr>
      <vt:lpstr>Law of Large Numbers (LLN)</vt:lpstr>
      <vt:lpstr>Law of Large Numbers (LLN)</vt:lpstr>
      <vt:lpstr>Point estimation - Population Variance</vt:lpstr>
      <vt:lpstr>Point estimation - Population Variance</vt:lpstr>
      <vt:lpstr>Point estimation - Population Variance</vt:lpstr>
      <vt:lpstr>Sampling distribution</vt:lpstr>
      <vt:lpstr>Sampling distribution</vt:lpstr>
      <vt:lpstr>Sampling distribution</vt:lpstr>
      <vt:lpstr>Sampling distribution</vt:lpstr>
      <vt:lpstr>Sampling distribution</vt:lpstr>
      <vt:lpstr>Sampling distribution</vt:lpstr>
      <vt:lpstr>Sampling distribution</vt:lpstr>
      <vt:lpstr>Sampling distribution</vt:lpstr>
      <vt:lpstr>Sampling distribution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Confidence Intervals for the Population Mean</vt:lpstr>
      <vt:lpstr>z-critical Values</vt:lpstr>
      <vt:lpstr>z-critical Values</vt:lpstr>
      <vt:lpstr>z-critical Values</vt:lpstr>
      <vt:lpstr>z-critical Values</vt:lpstr>
      <vt:lpstr>z-critical Values</vt:lpstr>
      <vt:lpstr>z-critical Values</vt:lpstr>
      <vt:lpstr>z-critical Values</vt:lpstr>
      <vt:lpstr>Standard error</vt:lpstr>
      <vt:lpstr>Confidence Interval When the Population Variance is Unknown</vt:lpstr>
      <vt:lpstr>Confidence Interval When the Population Variance is Unknown - Example</vt:lpstr>
      <vt:lpstr>Confidence Interval When the Population Variance is Unknown - Example</vt:lpstr>
      <vt:lpstr>Confidence Interval When the Population Variance is Unknown - Example</vt:lpstr>
      <vt:lpstr>Confidence Interval When the Population Variance is Unknown - Example</vt:lpstr>
      <vt:lpstr>Using Central Limit Theorem for Confidence Interval</vt:lpstr>
      <vt:lpstr>Confidence Intervals for the Population Proportion</vt:lpstr>
      <vt:lpstr>Confidence Intervals for the Population Proportion –Example-</vt:lpstr>
      <vt:lpstr>Confidence Intervals for the Population Proportion –Example-</vt:lpstr>
      <vt:lpstr>Margin of Error</vt:lpstr>
      <vt:lpstr>Margin of Error</vt:lpstr>
      <vt:lpstr>Sample Size Estimation</vt:lpstr>
      <vt:lpstr>Sample Size Estimation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Windows User</cp:lastModifiedBy>
  <cp:revision>564</cp:revision>
  <cp:lastPrinted>2017-10-30T12:28:19Z</cp:lastPrinted>
  <dcterms:created xsi:type="dcterms:W3CDTF">2004-11-05T11:30:37Z</dcterms:created>
  <dcterms:modified xsi:type="dcterms:W3CDTF">2020-12-01T10:57:21Z</dcterms:modified>
</cp:coreProperties>
</file>