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256" r:id="rId2"/>
    <p:sldId id="377" r:id="rId3"/>
    <p:sldId id="440" r:id="rId4"/>
    <p:sldId id="444" r:id="rId5"/>
    <p:sldId id="498" r:id="rId6"/>
    <p:sldId id="443" r:id="rId7"/>
    <p:sldId id="497" r:id="rId8"/>
    <p:sldId id="442" r:id="rId9"/>
    <p:sldId id="432" r:id="rId10"/>
    <p:sldId id="499" r:id="rId11"/>
    <p:sldId id="383" r:id="rId12"/>
    <p:sldId id="385" r:id="rId13"/>
    <p:sldId id="445" r:id="rId14"/>
    <p:sldId id="386" r:id="rId15"/>
    <p:sldId id="387" r:id="rId16"/>
    <p:sldId id="446" r:id="rId17"/>
    <p:sldId id="500" r:id="rId18"/>
    <p:sldId id="390" r:id="rId19"/>
    <p:sldId id="447" r:id="rId20"/>
    <p:sldId id="501" r:id="rId21"/>
    <p:sldId id="449" r:id="rId22"/>
    <p:sldId id="450" r:id="rId23"/>
    <p:sldId id="451" r:id="rId24"/>
    <p:sldId id="452" r:id="rId25"/>
    <p:sldId id="453" r:id="rId26"/>
    <p:sldId id="454" r:id="rId27"/>
    <p:sldId id="455" r:id="rId28"/>
    <p:sldId id="502" r:id="rId29"/>
    <p:sldId id="456" r:id="rId30"/>
    <p:sldId id="457" r:id="rId31"/>
    <p:sldId id="458" r:id="rId32"/>
    <p:sldId id="503" r:id="rId33"/>
    <p:sldId id="459" r:id="rId34"/>
    <p:sldId id="460" r:id="rId35"/>
    <p:sldId id="495" r:id="rId36"/>
    <p:sldId id="464" r:id="rId37"/>
    <p:sldId id="465" r:id="rId38"/>
    <p:sldId id="462" r:id="rId39"/>
    <p:sldId id="494" r:id="rId40"/>
    <p:sldId id="496" r:id="rId41"/>
    <p:sldId id="466" r:id="rId42"/>
    <p:sldId id="504" r:id="rId43"/>
    <p:sldId id="467" r:id="rId44"/>
    <p:sldId id="468" r:id="rId45"/>
    <p:sldId id="469" r:id="rId46"/>
    <p:sldId id="470" r:id="rId47"/>
    <p:sldId id="471" r:id="rId48"/>
    <p:sldId id="473" r:id="rId49"/>
    <p:sldId id="474" r:id="rId50"/>
    <p:sldId id="472" r:id="rId51"/>
    <p:sldId id="475" r:id="rId52"/>
    <p:sldId id="476" r:id="rId53"/>
    <p:sldId id="477" r:id="rId54"/>
    <p:sldId id="478" r:id="rId55"/>
    <p:sldId id="480" r:id="rId56"/>
    <p:sldId id="479" r:id="rId57"/>
    <p:sldId id="481" r:id="rId58"/>
    <p:sldId id="482" r:id="rId59"/>
    <p:sldId id="484" r:id="rId60"/>
    <p:sldId id="485" r:id="rId61"/>
    <p:sldId id="483" r:id="rId62"/>
    <p:sldId id="486" r:id="rId63"/>
    <p:sldId id="487" r:id="rId64"/>
    <p:sldId id="488" r:id="rId65"/>
    <p:sldId id="489" r:id="rId66"/>
    <p:sldId id="490" r:id="rId67"/>
    <p:sldId id="491" r:id="rId68"/>
    <p:sldId id="492" r:id="rId69"/>
  </p:sldIdLst>
  <p:sldSz cx="9144000" cy="6858000" type="letter"/>
  <p:notesSz cx="6954838" cy="930910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FFCC00"/>
    <a:srgbClr val="FFFF99"/>
    <a:srgbClr val="00CCFF"/>
    <a:srgbClr val="00FF00"/>
    <a:srgbClr val="996633"/>
    <a:srgbClr val="FF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>
      <p:cViewPr varScale="1">
        <p:scale>
          <a:sx n="97" d="100"/>
          <a:sy n="97" d="100"/>
        </p:scale>
        <p:origin x="122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7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0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l" defTabSz="895350" eaLnBrk="1" hangingPunct="1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0175" y="0"/>
            <a:ext cx="30130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r" defTabSz="895350" eaLnBrk="1" hangingPunct="1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0788"/>
            <a:ext cx="30130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l" defTabSz="895350" eaLnBrk="1" hangingPunct="1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2000 N. AYDIN. All rights reserved.</a:t>
            </a: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0175" y="8840788"/>
            <a:ext cx="30130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r" defTabSz="895350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7B600A2-75B3-4E06-9E78-F8CA5E9C6311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837916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0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l" defTabSz="8953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40175" y="0"/>
            <a:ext cx="30130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r" defTabSz="8953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0938" y="698500"/>
            <a:ext cx="4652962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421188"/>
            <a:ext cx="5564188" cy="418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 smtClean="0"/>
              <a:t>Click to edit Master text styles</a:t>
            </a:r>
          </a:p>
          <a:p>
            <a:pPr lvl="1"/>
            <a:r>
              <a:rPr lang="tr-TR" noProof="0" smtClean="0"/>
              <a:t>Second level</a:t>
            </a:r>
          </a:p>
          <a:p>
            <a:pPr lvl="2"/>
            <a:r>
              <a:rPr lang="tr-TR" noProof="0" smtClean="0"/>
              <a:t>Third level</a:t>
            </a:r>
          </a:p>
          <a:p>
            <a:pPr lvl="3"/>
            <a:r>
              <a:rPr lang="tr-TR" noProof="0" smtClean="0"/>
              <a:t>Fourth level</a:t>
            </a:r>
          </a:p>
          <a:p>
            <a:pPr lvl="4"/>
            <a:r>
              <a:rPr lang="tr-TR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0788"/>
            <a:ext cx="30130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l" defTabSz="8953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tr-TR"/>
              <a:t>Copyright 2000 N. AYDIN. All rights reserved.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0175" y="8840788"/>
            <a:ext cx="301307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r" defTabSz="895350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946E268-886A-4EA5-A5F0-2F503346A002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27577718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tr-TR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61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B0C3C01F-13D2-441A-AB04-643023192DFB}" type="slidenum">
              <a:rPr lang="tr-TR" altLang="tr-TR" smtClean="0">
                <a:solidFill>
                  <a:schemeClr val="tx1"/>
                </a:solidFill>
              </a:rPr>
              <a:pPr/>
              <a:t>1</a:t>
            </a:fld>
            <a:endParaRPr lang="tr-TR" altLang="tr-TR" smtClean="0">
              <a:solidFill>
                <a:schemeClr val="tx1"/>
              </a:solidFill>
            </a:endParaRPr>
          </a:p>
        </p:txBody>
      </p:sp>
      <p:sp>
        <p:nvSpPr>
          <p:cNvPr id="61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704850"/>
            <a:ext cx="4638675" cy="3478213"/>
          </a:xfrm>
          <a:ln/>
        </p:spPr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419600"/>
            <a:ext cx="5105400" cy="41894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69" tIns="45184" rIns="90369" bIns="45184"/>
          <a:lstStyle/>
          <a:p>
            <a:pPr eaLnBrk="1" hangingPunct="1"/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1117811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CFEE6-A0BB-4555-9020-DA56FA0DABBE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081756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78764-6F1F-4705-8019-5ED51B75CA2B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084031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039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039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5AA4E-6C2C-4C20-863B-F27B2E37B4E6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403069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F1856-2893-40ED-B402-30DE42003220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758190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0FF74-9E56-4386-93AF-AD512A747602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444484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125538"/>
            <a:ext cx="4064000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125538"/>
            <a:ext cx="4064000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6822D-11C8-4868-B43A-EA2CB46F7FF3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466909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EACFE-150A-4935-BA56-96C19EECB9CE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708542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9B034-32FD-44A0-90D9-43020D7474F8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595095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CFB4D-6DB2-429E-8FD4-0AC9BAED3486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063705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875F7-7280-432B-98C5-A5367D31F3EF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870006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8870F-56F7-4F69-9B0C-BF425304CF4A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535311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125538"/>
            <a:ext cx="8280400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text styles</a:t>
            </a:r>
          </a:p>
          <a:p>
            <a:pPr lvl="1"/>
            <a:r>
              <a:rPr lang="en-US" altLang="tr-TR" smtClean="0"/>
              <a:t>Second level</a:t>
            </a:r>
          </a:p>
          <a:p>
            <a:pPr lvl="2"/>
            <a:r>
              <a:rPr lang="en-US" altLang="tr-TR" smtClean="0"/>
              <a:t>Third level</a:t>
            </a:r>
          </a:p>
          <a:p>
            <a:pPr lvl="3"/>
            <a:r>
              <a:rPr lang="en-US" altLang="tr-TR" smtClean="0"/>
              <a:t>Fourth level</a:t>
            </a:r>
          </a:p>
          <a:p>
            <a:pPr lvl="4"/>
            <a:r>
              <a:rPr lang="en-US" altLang="tr-TR" smtClean="0"/>
              <a:t>Fifth level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24625"/>
            <a:ext cx="1905000" cy="3333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59C55BC-A9B0-4724-891C-DDAA64FA72D8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rgbClr val="FF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aydin@yildiz.edu.t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tr-TR" smtClean="0"/>
              <a:t>Statistical Data Analysis</a:t>
            </a:r>
            <a:endParaRPr lang="en-US" altLang="tr-TR" smtClean="0"/>
          </a:p>
        </p:txBody>
      </p:sp>
      <p:sp>
        <p:nvSpPr>
          <p:cNvPr id="5123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tr-TR" altLang="tr-TR" dirty="0" smtClean="0"/>
          </a:p>
          <a:p>
            <a:pPr algn="ctr" eaLnBrk="1" hangingPunct="1">
              <a:buFontTx/>
              <a:buNone/>
            </a:pPr>
            <a:r>
              <a:rPr lang="tr-TR" altLang="tr-TR" dirty="0" smtClean="0"/>
              <a:t>Prof. </a:t>
            </a:r>
            <a:r>
              <a:rPr lang="en-US" altLang="tr-TR" dirty="0" smtClean="0"/>
              <a:t>Dr. </a:t>
            </a:r>
            <a:r>
              <a:rPr lang="tr-TR" altLang="tr-TR" dirty="0" smtClean="0"/>
              <a:t>Nizamettin AYDIN</a:t>
            </a:r>
          </a:p>
          <a:p>
            <a:pPr algn="ctr" eaLnBrk="1" hangingPunct="1">
              <a:buFontTx/>
              <a:buNone/>
            </a:pPr>
            <a:endParaRPr lang="en-US" altLang="tr-TR" dirty="0" smtClean="0"/>
          </a:p>
          <a:p>
            <a:pPr algn="ctr">
              <a:buFontTx/>
              <a:buNone/>
            </a:pPr>
            <a:r>
              <a:rPr lang="tr-TR" altLang="tr-TR" dirty="0" smtClean="0">
                <a:cs typeface="Times New Roman" panose="02020603050405020304" pitchFamily="18" charset="0"/>
                <a:hlinkClick r:id="rId3"/>
              </a:rPr>
              <a:t>naydin</a:t>
            </a:r>
            <a:r>
              <a:rPr lang="en-US" altLang="tr-TR" dirty="0" smtClean="0">
                <a:cs typeface="Times New Roman" panose="02020603050405020304" pitchFamily="18" charset="0"/>
                <a:hlinkClick r:id="rId3"/>
              </a:rPr>
              <a:t>@</a:t>
            </a:r>
            <a:r>
              <a:rPr lang="en-GB" altLang="tr-TR" dirty="0" err="1" smtClean="0">
                <a:cs typeface="Times New Roman" panose="02020603050405020304" pitchFamily="18" charset="0"/>
                <a:hlinkClick r:id="rId3"/>
              </a:rPr>
              <a:t>yildiz</a:t>
            </a:r>
            <a:r>
              <a:rPr lang="tr-TR" altLang="tr-TR" dirty="0" smtClean="0">
                <a:cs typeface="Times New Roman" panose="02020603050405020304" pitchFamily="18" charset="0"/>
                <a:hlinkClick r:id="rId3"/>
              </a:rPr>
              <a:t>.edu.tr</a:t>
            </a:r>
            <a:endParaRPr lang="tr-TR" altLang="tr-TR" dirty="0" smtClean="0"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endParaRPr lang="en-US" altLang="tr-TR" dirty="0" smtClean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tr-TR" altLang="tr-TR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http://</a:t>
            </a:r>
            <a:r>
              <a:rPr lang="en-GB" altLang="tr-TR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www</a:t>
            </a:r>
            <a:r>
              <a:rPr lang="tr-TR" altLang="tr-TR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3</a:t>
            </a:r>
            <a:r>
              <a:rPr lang="en-GB" altLang="tr-TR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.</a:t>
            </a:r>
            <a:r>
              <a:rPr lang="en-GB" altLang="tr-TR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yildiz</a:t>
            </a:r>
            <a:r>
              <a:rPr lang="tr-TR" altLang="tr-TR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.edu.tr/~naydin</a:t>
            </a:r>
            <a:endParaRPr lang="en-US" altLang="tr-TR" dirty="0" smtClean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2C8971CE-6AC5-4565-A734-48DCE5EA97EF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</a:t>
            </a:fld>
            <a:endParaRPr kumimoji="0" lang="en-US" altLang="tr-TR" sz="1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Random variables</a:t>
            </a:r>
            <a:endParaRPr lang="tr-TR" altLang="tr-TR" dirty="0" smtClean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5"/>
            <a:ext cx="8280920" cy="539988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When </a:t>
            </a:r>
            <a:r>
              <a:rPr lang="en-US" dirty="0"/>
              <a:t>the underlying outcomes are numerical, the values the random </a:t>
            </a:r>
            <a:r>
              <a:rPr lang="en-US" dirty="0" smtClean="0"/>
              <a:t>variable</a:t>
            </a:r>
            <a:r>
              <a:rPr lang="tr-TR" dirty="0" smtClean="0"/>
              <a:t> </a:t>
            </a:r>
            <a:r>
              <a:rPr lang="en-US" dirty="0" smtClean="0"/>
              <a:t>assigns </a:t>
            </a:r>
            <a:r>
              <a:rPr lang="en-US" dirty="0"/>
              <a:t>to each outcome can be the same as the outcome itself</a:t>
            </a:r>
            <a:r>
              <a:rPr lang="en-US" dirty="0" smtClean="0"/>
              <a:t>.</a:t>
            </a:r>
            <a:endParaRPr lang="tr-TR" dirty="0" smtClean="0"/>
          </a:p>
          <a:p>
            <a:pPr lvl="1"/>
            <a:r>
              <a:rPr lang="en-US" dirty="0"/>
              <a:t>For the die </a:t>
            </a:r>
            <a:r>
              <a:rPr lang="en-US" dirty="0" smtClean="0"/>
              <a:t>Rolling</a:t>
            </a:r>
            <a:r>
              <a:rPr lang="tr-TR" dirty="0" smtClean="0"/>
              <a:t> </a:t>
            </a:r>
            <a:r>
              <a:rPr lang="en-US" dirty="0" smtClean="0"/>
              <a:t>example</a:t>
            </a:r>
            <a:r>
              <a:rPr lang="en-US" dirty="0"/>
              <a:t>, we can define a random variable </a:t>
            </a:r>
            <a:r>
              <a:rPr lang="en-US" i="1" dirty="0">
                <a:solidFill>
                  <a:schemeClr val="accent1"/>
                </a:solidFill>
              </a:rPr>
              <a:t>Z</a:t>
            </a:r>
            <a:r>
              <a:rPr lang="en-US" i="1" dirty="0"/>
              <a:t> </a:t>
            </a:r>
            <a:r>
              <a:rPr lang="en-US" dirty="0"/>
              <a:t>to be equal to </a:t>
            </a:r>
            <a:r>
              <a:rPr lang="en-US" dirty="0">
                <a:solidFill>
                  <a:schemeClr val="accent1"/>
                </a:solidFill>
              </a:rPr>
              <a:t>1</a:t>
            </a:r>
            <a:r>
              <a:rPr lang="en-US" i="1" dirty="0">
                <a:solidFill>
                  <a:schemeClr val="accent1"/>
                </a:solidFill>
              </a:rPr>
              <a:t>, </a:t>
            </a:r>
            <a:r>
              <a:rPr lang="en-US" dirty="0">
                <a:solidFill>
                  <a:schemeClr val="accent1"/>
                </a:solidFill>
              </a:rPr>
              <a:t>2</a:t>
            </a:r>
            <a:r>
              <a:rPr lang="en-US" i="1" dirty="0">
                <a:solidFill>
                  <a:schemeClr val="accent1"/>
                </a:solidFill>
              </a:rPr>
              <a:t>, . . . , </a:t>
            </a:r>
            <a:r>
              <a:rPr lang="en-US" dirty="0">
                <a:solidFill>
                  <a:schemeClr val="accent1"/>
                </a:solidFill>
              </a:rPr>
              <a:t>6 </a:t>
            </a:r>
            <a:r>
              <a:rPr lang="en-US" dirty="0"/>
              <a:t>for </a:t>
            </a:r>
            <a:r>
              <a:rPr lang="en-US" dirty="0" smtClean="0"/>
              <a:t>outcomes</a:t>
            </a:r>
            <a:r>
              <a:rPr lang="tr-TR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1</a:t>
            </a:r>
            <a:r>
              <a:rPr lang="en-US" i="1" dirty="0">
                <a:solidFill>
                  <a:schemeClr val="accent1"/>
                </a:solidFill>
              </a:rPr>
              <a:t>, </a:t>
            </a:r>
            <a:r>
              <a:rPr lang="en-US" dirty="0">
                <a:solidFill>
                  <a:schemeClr val="accent1"/>
                </a:solidFill>
              </a:rPr>
              <a:t>2</a:t>
            </a:r>
            <a:r>
              <a:rPr lang="en-US" i="1" dirty="0">
                <a:solidFill>
                  <a:schemeClr val="accent1"/>
                </a:solidFill>
              </a:rPr>
              <a:t>, . . . , </a:t>
            </a:r>
            <a:r>
              <a:rPr lang="en-US" dirty="0">
                <a:solidFill>
                  <a:schemeClr val="accent1"/>
                </a:solidFill>
              </a:rPr>
              <a:t>6</a:t>
            </a:r>
            <a:r>
              <a:rPr lang="en-US" dirty="0"/>
              <a:t>, respectively. </a:t>
            </a:r>
            <a:endParaRPr lang="tr-TR" dirty="0" smtClean="0"/>
          </a:p>
          <a:p>
            <a:pPr lvl="1"/>
            <a:r>
              <a:rPr lang="en-US" dirty="0" smtClean="0"/>
              <a:t>Alternatively</a:t>
            </a:r>
            <a:r>
              <a:rPr lang="en-US" dirty="0"/>
              <a:t>, we can define a random variable </a:t>
            </a:r>
            <a:r>
              <a:rPr lang="en-US" i="1" dirty="0">
                <a:solidFill>
                  <a:schemeClr val="accent1"/>
                </a:solidFill>
              </a:rPr>
              <a:t>W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dirty="0" smtClean="0"/>
              <a:t>set</a:t>
            </a:r>
            <a:r>
              <a:rPr lang="tr-TR" dirty="0" smtClean="0"/>
              <a:t> </a:t>
            </a:r>
            <a:r>
              <a:rPr lang="en-US" i="1" dirty="0" smtClean="0">
                <a:solidFill>
                  <a:schemeClr val="accent1"/>
                </a:solidFill>
              </a:rPr>
              <a:t>W</a:t>
            </a:r>
            <a:r>
              <a:rPr lang="en-US" i="1" dirty="0" smtClean="0"/>
              <a:t> </a:t>
            </a:r>
            <a:r>
              <a:rPr lang="en-US" dirty="0"/>
              <a:t>to </a:t>
            </a:r>
            <a:r>
              <a:rPr lang="en-US" dirty="0">
                <a:solidFill>
                  <a:schemeClr val="accent1"/>
                </a:solidFill>
              </a:rPr>
              <a:t>1</a:t>
            </a:r>
            <a:r>
              <a:rPr lang="en-US" dirty="0"/>
              <a:t> when the outcome is an odd number and to </a:t>
            </a:r>
            <a:r>
              <a:rPr lang="en-US" dirty="0">
                <a:solidFill>
                  <a:schemeClr val="accent1"/>
                </a:solidFill>
              </a:rPr>
              <a:t>2</a:t>
            </a:r>
            <a:r>
              <a:rPr lang="en-US" dirty="0"/>
              <a:t> when the outcome is an </a:t>
            </a:r>
            <a:r>
              <a:rPr lang="en-US" dirty="0" smtClean="0"/>
              <a:t>even</a:t>
            </a:r>
            <a:r>
              <a:rPr lang="tr-TR" dirty="0" smtClean="0"/>
              <a:t> </a:t>
            </a:r>
            <a:r>
              <a:rPr lang="en-US" dirty="0" smtClean="0"/>
              <a:t>number.</a:t>
            </a:r>
            <a:endParaRPr lang="tr-TR" dirty="0" smtClean="0"/>
          </a:p>
          <a:p>
            <a:pPr lvl="0"/>
            <a:r>
              <a:rPr lang="en-US" dirty="0"/>
              <a:t>The set of values that a random variable can assume is called its </a:t>
            </a:r>
            <a:r>
              <a:rPr lang="en-US" dirty="0">
                <a:solidFill>
                  <a:schemeClr val="accent1"/>
                </a:solidFill>
              </a:rPr>
              <a:t>range</a:t>
            </a:r>
            <a:r>
              <a:rPr lang="en-US" dirty="0"/>
              <a:t>. </a:t>
            </a:r>
            <a:endParaRPr lang="tr-TR" dirty="0"/>
          </a:p>
          <a:p>
            <a:pPr lvl="1"/>
            <a:r>
              <a:rPr lang="en-US" dirty="0"/>
              <a:t>For the</a:t>
            </a:r>
            <a:r>
              <a:rPr lang="tr-TR" dirty="0"/>
              <a:t> </a:t>
            </a:r>
            <a:r>
              <a:rPr lang="en-US" dirty="0"/>
              <a:t>above examples, the range of </a:t>
            </a:r>
            <a:r>
              <a:rPr lang="en-US" dirty="0">
                <a:solidFill>
                  <a:schemeClr val="accent1"/>
                </a:solidFill>
              </a:rPr>
              <a:t>X</a:t>
            </a:r>
            <a:r>
              <a:rPr lang="en-US" dirty="0"/>
              <a:t> is {</a:t>
            </a:r>
            <a:r>
              <a:rPr lang="en-US" dirty="0">
                <a:solidFill>
                  <a:schemeClr val="accent1"/>
                </a:solidFill>
              </a:rPr>
              <a:t>0, 1, 2</a:t>
            </a:r>
            <a:r>
              <a:rPr lang="en-US" dirty="0"/>
              <a:t>}, and the range of </a:t>
            </a:r>
            <a:r>
              <a:rPr lang="en-US" dirty="0">
                <a:solidFill>
                  <a:schemeClr val="accent1"/>
                </a:solidFill>
              </a:rPr>
              <a:t>Z</a:t>
            </a:r>
            <a:r>
              <a:rPr lang="en-US" dirty="0"/>
              <a:t> is {</a:t>
            </a:r>
            <a:r>
              <a:rPr lang="en-US" dirty="0">
                <a:solidFill>
                  <a:schemeClr val="accent1"/>
                </a:solidFill>
              </a:rPr>
              <a:t>1, 2, . . . , 6</a:t>
            </a:r>
            <a:r>
              <a:rPr lang="en-US" dirty="0"/>
              <a:t>}.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A773163-1B01-4833-88DA-068F74376D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10</a:t>
            </a:fld>
            <a:endParaRPr kumimoji="0" lang="en-US" altLang="tr-TR" sz="1200" dirty="0" smtClean="0"/>
          </a:p>
        </p:txBody>
      </p:sp>
    </p:spTree>
    <p:extLst>
      <p:ext uri="{BB962C8B-B14F-4D97-AF65-F5344CB8AC3E}">
        <p14:creationId xmlns:p14="http://schemas.microsoft.com/office/powerpoint/2010/main" val="229440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7"/>
            <a:ext cx="8353176" cy="539908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After we </a:t>
            </a:r>
            <a:r>
              <a:rPr lang="en-US" dirty="0" smtClean="0"/>
              <a:t>de</a:t>
            </a:r>
            <a:r>
              <a:rPr lang="tr-TR" dirty="0" smtClean="0"/>
              <a:t>fi</a:t>
            </a:r>
            <a:r>
              <a:rPr lang="en-US" dirty="0" smtClean="0"/>
              <a:t>ne </a:t>
            </a:r>
            <a:r>
              <a:rPr lang="en-US" dirty="0"/>
              <a:t>a random variable, we can </a:t>
            </a:r>
            <a:r>
              <a:rPr lang="tr-TR" dirty="0" smtClean="0"/>
              <a:t>fi</a:t>
            </a:r>
            <a:r>
              <a:rPr lang="en-US" dirty="0" err="1" smtClean="0"/>
              <a:t>nd</a:t>
            </a:r>
            <a:r>
              <a:rPr lang="en-US" dirty="0" smtClean="0"/>
              <a:t> the</a:t>
            </a:r>
            <a:r>
              <a:rPr lang="tr-TR" dirty="0" smtClean="0"/>
              <a:t> </a:t>
            </a:r>
            <a:r>
              <a:rPr lang="en-US" dirty="0" smtClean="0"/>
              <a:t>probabilities </a:t>
            </a:r>
            <a:r>
              <a:rPr lang="en-US" dirty="0"/>
              <a:t>for its possible values based on the </a:t>
            </a:r>
            <a:r>
              <a:rPr lang="en-US" dirty="0" smtClean="0"/>
              <a:t>probabilities</a:t>
            </a:r>
            <a:r>
              <a:rPr lang="tr-TR" dirty="0" smtClean="0"/>
              <a:t> </a:t>
            </a:r>
            <a:r>
              <a:rPr lang="en-US" dirty="0" smtClean="0"/>
              <a:t>for </a:t>
            </a:r>
            <a:r>
              <a:rPr lang="en-US" dirty="0"/>
              <a:t>its underlying random phenomenon.</a:t>
            </a:r>
          </a:p>
          <a:p>
            <a:r>
              <a:rPr lang="en-US" dirty="0" smtClean="0"/>
              <a:t>This </a:t>
            </a:r>
            <a:r>
              <a:rPr lang="en-US" dirty="0"/>
              <a:t>way, instead of talking about the probabilities </a:t>
            </a:r>
            <a:r>
              <a:rPr lang="en-US" dirty="0" smtClean="0"/>
              <a:t>for</a:t>
            </a:r>
            <a:r>
              <a:rPr lang="tr-TR" dirty="0" smtClean="0"/>
              <a:t> </a:t>
            </a:r>
            <a:r>
              <a:rPr lang="en-US" dirty="0" smtClean="0"/>
              <a:t>di</a:t>
            </a:r>
            <a:r>
              <a:rPr lang="tr-TR" dirty="0" err="1" smtClean="0"/>
              <a:t>ff</a:t>
            </a:r>
            <a:r>
              <a:rPr lang="en-US" dirty="0" err="1" smtClean="0"/>
              <a:t>erent</a:t>
            </a:r>
            <a:r>
              <a:rPr lang="en-US" dirty="0" smtClean="0"/>
              <a:t> </a:t>
            </a:r>
            <a:r>
              <a:rPr lang="en-US" dirty="0"/>
              <a:t>outcomes and events, </a:t>
            </a:r>
            <a:endParaRPr lang="tr-TR" dirty="0" smtClean="0"/>
          </a:p>
          <a:p>
            <a:pPr lvl="1"/>
            <a:r>
              <a:rPr lang="en-US" dirty="0" smtClean="0"/>
              <a:t>we </a:t>
            </a:r>
            <a:r>
              <a:rPr lang="en-US" dirty="0"/>
              <a:t>can talk about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probability </a:t>
            </a:r>
            <a:r>
              <a:rPr lang="en-US" dirty="0"/>
              <a:t>of </a:t>
            </a:r>
            <a:r>
              <a:rPr lang="en-US" dirty="0" smtClean="0"/>
              <a:t>di</a:t>
            </a:r>
            <a:r>
              <a:rPr lang="tr-TR" dirty="0" err="1" smtClean="0"/>
              <a:t>ff</a:t>
            </a:r>
            <a:r>
              <a:rPr lang="en-US" dirty="0" err="1" smtClean="0"/>
              <a:t>erent</a:t>
            </a:r>
            <a:r>
              <a:rPr lang="en-US" dirty="0" smtClean="0"/>
              <a:t> </a:t>
            </a:r>
            <a:r>
              <a:rPr lang="en-US" dirty="0"/>
              <a:t>values for a random variable.</a:t>
            </a:r>
          </a:p>
          <a:p>
            <a:r>
              <a:rPr lang="tr-TR" dirty="0" smtClean="0"/>
              <a:t>{</a:t>
            </a:r>
            <a:r>
              <a:rPr lang="en-US" dirty="0" smtClean="0"/>
              <a:t>For </a:t>
            </a:r>
            <a:r>
              <a:rPr lang="en-US" dirty="0"/>
              <a:t>example, </a:t>
            </a:r>
            <a:endParaRPr lang="tr-TR" dirty="0" smtClean="0"/>
          </a:p>
          <a:p>
            <a:pPr lvl="1"/>
            <a:r>
              <a:rPr lang="en-US" dirty="0" smtClean="0"/>
              <a:t>suppose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AA</a:t>
            </a:r>
            <a:r>
              <a:rPr lang="en-US" dirty="0"/>
              <a:t>) = </a:t>
            </a:r>
            <a:r>
              <a:rPr lang="en-US" dirty="0" smtClean="0"/>
              <a:t>0</a:t>
            </a:r>
            <a:r>
              <a:rPr lang="tr-TR" dirty="0" smtClean="0"/>
              <a:t>.</a:t>
            </a:r>
            <a:r>
              <a:rPr lang="en-US" dirty="0" smtClean="0"/>
              <a:t>49</a:t>
            </a:r>
            <a:r>
              <a:rPr lang="en-US" dirty="0"/>
              <a:t>,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Aa</a:t>
            </a:r>
            <a:r>
              <a:rPr lang="en-US" dirty="0"/>
              <a:t>) = </a:t>
            </a:r>
            <a:r>
              <a:rPr lang="en-US" dirty="0" smtClean="0"/>
              <a:t>0</a:t>
            </a:r>
            <a:r>
              <a:rPr lang="tr-TR" dirty="0" smtClean="0"/>
              <a:t>.</a:t>
            </a:r>
            <a:r>
              <a:rPr lang="en-US" dirty="0" smtClean="0"/>
              <a:t>42</a:t>
            </a:r>
            <a:r>
              <a:rPr lang="en-US" dirty="0"/>
              <a:t>, </a:t>
            </a:r>
            <a:r>
              <a:rPr lang="en-US" dirty="0" smtClean="0"/>
              <a:t>and</a:t>
            </a:r>
            <a:r>
              <a:rPr lang="tr-TR" dirty="0" smtClean="0"/>
              <a:t>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aa</a:t>
            </a:r>
            <a:r>
              <a:rPr lang="en-US" dirty="0"/>
              <a:t>) = </a:t>
            </a:r>
            <a:r>
              <a:rPr lang="en-US" dirty="0" smtClean="0"/>
              <a:t>0</a:t>
            </a:r>
            <a:r>
              <a:rPr lang="tr-TR" dirty="0" smtClean="0"/>
              <a:t>.</a:t>
            </a:r>
            <a:r>
              <a:rPr lang="en-US" dirty="0" smtClean="0"/>
              <a:t>09</a:t>
            </a:r>
            <a:r>
              <a:rPr lang="en-US" dirty="0"/>
              <a:t>.</a:t>
            </a:r>
          </a:p>
          <a:p>
            <a:pPr lvl="1"/>
            <a:r>
              <a:rPr lang="en-US" dirty="0" smtClean="0"/>
              <a:t>Then</a:t>
            </a:r>
            <a:r>
              <a:rPr lang="en-US" dirty="0"/>
              <a:t>, we can say that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 = 0) = </a:t>
            </a:r>
            <a:r>
              <a:rPr lang="en-US" dirty="0" smtClean="0"/>
              <a:t>0</a:t>
            </a:r>
            <a:r>
              <a:rPr lang="tr-TR" dirty="0" smtClean="0"/>
              <a:t>.</a:t>
            </a:r>
            <a:r>
              <a:rPr lang="en-US" dirty="0" smtClean="0"/>
              <a:t>49</a:t>
            </a:r>
            <a:r>
              <a:rPr lang="en-US" dirty="0"/>
              <a:t>, </a:t>
            </a:r>
            <a:endParaRPr lang="tr-TR" dirty="0" smtClean="0"/>
          </a:p>
          <a:p>
            <a:pPr lvl="2"/>
            <a:r>
              <a:rPr lang="en-US" dirty="0" smtClean="0"/>
              <a:t>i.e</a:t>
            </a:r>
            <a:r>
              <a:rPr lang="en-US" dirty="0"/>
              <a:t>., </a:t>
            </a:r>
            <a:r>
              <a:rPr lang="en-US" i="1" dirty="0"/>
              <a:t>X</a:t>
            </a:r>
            <a:r>
              <a:rPr lang="en-US" dirty="0"/>
              <a:t> is equal to </a:t>
            </a:r>
            <a:r>
              <a:rPr lang="en-US" dirty="0" smtClean="0"/>
              <a:t>0</a:t>
            </a:r>
            <a:r>
              <a:rPr lang="tr-TR" dirty="0" smtClean="0"/>
              <a:t> </a:t>
            </a:r>
            <a:r>
              <a:rPr lang="en-US" dirty="0" smtClean="0"/>
              <a:t>with </a:t>
            </a:r>
            <a:r>
              <a:rPr lang="en-US" dirty="0"/>
              <a:t>probability of 0.49</a:t>
            </a:r>
            <a:r>
              <a:rPr lang="en-US" dirty="0" smtClean="0"/>
              <a:t>.</a:t>
            </a:r>
            <a:r>
              <a:rPr lang="tr-TR" sz="3200" dirty="0">
                <a:solidFill>
                  <a:schemeClr val="tx1"/>
                </a:solidFill>
                <a:ea typeface="+mn-ea"/>
                <a:cs typeface="+mn-cs"/>
              </a:rPr>
              <a:t>}</a:t>
            </a:r>
            <a:endParaRPr lang="en-US" sz="3200" dirty="0">
              <a:solidFill>
                <a:schemeClr val="tx1"/>
              </a:solidFill>
              <a:ea typeface="+mn-ea"/>
              <a:cs typeface="+mn-cs"/>
            </a:endParaRPr>
          </a:p>
          <a:p>
            <a:pPr lvl="1"/>
            <a:r>
              <a:rPr lang="en-US" dirty="0" smtClean="0"/>
              <a:t>Note </a:t>
            </a:r>
            <a:r>
              <a:rPr lang="en-US" dirty="0"/>
              <a:t>that the total probability for the random variable is </a:t>
            </a:r>
            <a:r>
              <a:rPr lang="en-US" dirty="0" smtClean="0"/>
              <a:t>still</a:t>
            </a:r>
            <a:r>
              <a:rPr lang="tr-TR" dirty="0" smtClean="0"/>
              <a:t> </a:t>
            </a:r>
            <a:r>
              <a:rPr lang="en-US" dirty="0" smtClean="0"/>
              <a:t>1</a:t>
            </a:r>
            <a:r>
              <a:rPr lang="en-US" dirty="0"/>
              <a:t>.</a:t>
            </a:r>
            <a:endParaRPr lang="tr-T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11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77729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7"/>
            <a:ext cx="8280400" cy="5399087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probability distribution of a random variable </a:t>
            </a:r>
            <a:r>
              <a:rPr lang="en-US" dirty="0" err="1" smtClean="0"/>
              <a:t>speci</a:t>
            </a:r>
            <a:r>
              <a:rPr lang="tr-TR" dirty="0" err="1" smtClean="0"/>
              <a:t>fies</a:t>
            </a:r>
            <a:r>
              <a:rPr lang="en-US" dirty="0" smtClean="0"/>
              <a:t> its</a:t>
            </a:r>
            <a:r>
              <a:rPr lang="tr-TR" dirty="0" smtClean="0"/>
              <a:t> </a:t>
            </a:r>
            <a:r>
              <a:rPr lang="en-US" dirty="0" smtClean="0"/>
              <a:t>possible </a:t>
            </a:r>
            <a:r>
              <a:rPr lang="en-US" dirty="0"/>
              <a:t>values (i.e., its range) and their </a:t>
            </a:r>
            <a:r>
              <a:rPr lang="en-US" dirty="0" smtClean="0"/>
              <a:t>corresponding</a:t>
            </a:r>
            <a:r>
              <a:rPr lang="tr-TR" dirty="0" smtClean="0"/>
              <a:t> </a:t>
            </a:r>
            <a:r>
              <a:rPr lang="en-US" dirty="0" smtClean="0"/>
              <a:t>probabilities</a:t>
            </a:r>
            <a:r>
              <a:rPr lang="en-US" dirty="0"/>
              <a:t>.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the random variable </a:t>
            </a:r>
            <a:r>
              <a:rPr lang="en-US" i="1" dirty="0">
                <a:solidFill>
                  <a:schemeClr val="accent1"/>
                </a:solidFill>
              </a:rPr>
              <a:t>X</a:t>
            </a:r>
            <a:r>
              <a:rPr lang="en-US" dirty="0"/>
              <a:t> </a:t>
            </a:r>
            <a:r>
              <a:rPr lang="en-US" dirty="0" smtClean="0"/>
              <a:t>de</a:t>
            </a:r>
            <a:r>
              <a:rPr lang="tr-TR" dirty="0" smtClean="0"/>
              <a:t>fi</a:t>
            </a:r>
            <a:r>
              <a:rPr lang="en-US" dirty="0" err="1" smtClean="0"/>
              <a:t>ned</a:t>
            </a:r>
            <a:r>
              <a:rPr lang="en-US" dirty="0" smtClean="0"/>
              <a:t> </a:t>
            </a:r>
            <a:r>
              <a:rPr lang="en-US" dirty="0"/>
              <a:t>based on genotypes,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probability </a:t>
            </a:r>
            <a:r>
              <a:rPr lang="en-US" dirty="0"/>
              <a:t>distribution can be simply </a:t>
            </a:r>
            <a:r>
              <a:rPr lang="en-US" dirty="0" err="1" smtClean="0"/>
              <a:t>speci</a:t>
            </a:r>
            <a:r>
              <a:rPr lang="tr-TR" dirty="0" smtClean="0"/>
              <a:t>fi</a:t>
            </a:r>
            <a:r>
              <a:rPr lang="en-US" dirty="0" err="1" smtClean="0"/>
              <a:t>ed</a:t>
            </a:r>
            <a:r>
              <a:rPr lang="en-US" dirty="0" smtClean="0"/>
              <a:t> </a:t>
            </a:r>
            <a:r>
              <a:rPr lang="en-US" dirty="0"/>
              <a:t>as follows</a:t>
            </a:r>
            <a:r>
              <a:rPr lang="en-US" dirty="0" smtClean="0"/>
              <a:t>:</a:t>
            </a:r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pPr lvl="2"/>
            <a:r>
              <a:rPr lang="en-US" dirty="0" smtClean="0"/>
              <a:t>Here</a:t>
            </a:r>
            <a:r>
              <a:rPr lang="en-US" dirty="0"/>
              <a:t>, </a:t>
            </a:r>
            <a:r>
              <a:rPr lang="en-US" i="1" dirty="0"/>
              <a:t>x</a:t>
            </a:r>
            <a:r>
              <a:rPr lang="en-US" dirty="0"/>
              <a:t> denotes a </a:t>
            </a:r>
            <a:r>
              <a:rPr lang="en-US" dirty="0" smtClean="0"/>
              <a:t>spec</a:t>
            </a:r>
            <a:r>
              <a:rPr lang="tr-TR" dirty="0" err="1" smtClean="0"/>
              <a:t>if</a:t>
            </a:r>
            <a:r>
              <a:rPr lang="en-US" dirty="0" err="1" smtClean="0"/>
              <a:t>ic</a:t>
            </a:r>
            <a:r>
              <a:rPr lang="en-US" dirty="0" smtClean="0"/>
              <a:t> </a:t>
            </a:r>
            <a:r>
              <a:rPr lang="en-US" dirty="0"/>
              <a:t>value (i.e., 0, 1, or 2) of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random </a:t>
            </a:r>
            <a:r>
              <a:rPr lang="en-US" dirty="0"/>
              <a:t>variable.</a:t>
            </a:r>
            <a:endParaRPr lang="tr-T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12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5882" b="4796"/>
          <a:stretch/>
        </p:blipFill>
        <p:spPr>
          <a:xfrm>
            <a:off x="2497562" y="4077072"/>
            <a:ext cx="4075851" cy="109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01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vs. continuous random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55699"/>
            <a:ext cx="8280920" cy="5368925"/>
          </a:xfrm>
        </p:spPr>
        <p:txBody>
          <a:bodyPr/>
          <a:lstStyle/>
          <a:p>
            <a:r>
              <a:rPr lang="en-US" dirty="0"/>
              <a:t>We divide the random variables into two major groups</a:t>
            </a:r>
            <a:r>
              <a:rPr lang="en-US" dirty="0" smtClean="0"/>
              <a:t>:</a:t>
            </a:r>
            <a:r>
              <a:rPr lang="tr-TR" dirty="0" smtClean="0"/>
              <a:t> 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discrete</a:t>
            </a:r>
            <a:r>
              <a:rPr lang="en-US" b="1" dirty="0" smtClean="0"/>
              <a:t> </a:t>
            </a:r>
            <a:r>
              <a:rPr lang="en-US" dirty="0"/>
              <a:t>and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continuous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/>
              <a:t>When observations on a quantitative random variable can assume only </a:t>
            </a:r>
            <a:r>
              <a:rPr lang="en-US" dirty="0" smtClean="0"/>
              <a:t>a</a:t>
            </a:r>
            <a:r>
              <a:rPr lang="tr-TR" dirty="0" smtClean="0"/>
              <a:t> </a:t>
            </a:r>
            <a:r>
              <a:rPr lang="en-US" dirty="0" smtClean="0"/>
              <a:t>countable </a:t>
            </a:r>
            <a:r>
              <a:rPr lang="en-US" dirty="0"/>
              <a:t>number of values, the variable is called </a:t>
            </a:r>
            <a:r>
              <a:rPr lang="en-US" dirty="0" smtClean="0"/>
              <a:t>a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discrete random variable</a:t>
            </a:r>
            <a:r>
              <a:rPr lang="en-US" dirty="0" smtClean="0"/>
              <a:t>.</a:t>
            </a:r>
            <a:endParaRPr lang="tr-TR" dirty="0" smtClean="0"/>
          </a:p>
          <a:p>
            <a:pPr lvl="1"/>
            <a:r>
              <a:rPr lang="en-US" sz="2400" dirty="0"/>
              <a:t>These variables can be categorical (nominal or ordinal), </a:t>
            </a:r>
            <a:r>
              <a:rPr lang="en-US" sz="2400" dirty="0" smtClean="0"/>
              <a:t>such</a:t>
            </a:r>
            <a:r>
              <a:rPr lang="tr-TR" sz="2400" dirty="0" smtClean="0"/>
              <a:t> </a:t>
            </a:r>
            <a:r>
              <a:rPr lang="en-US" sz="2400" dirty="0" smtClean="0"/>
              <a:t>as </a:t>
            </a:r>
            <a:r>
              <a:rPr lang="en-US" sz="2400" dirty="0"/>
              <a:t>genotype, or counts, such as the number of </a:t>
            </a:r>
            <a:r>
              <a:rPr lang="en-US" sz="2400" dirty="0" smtClean="0"/>
              <a:t>patients</a:t>
            </a:r>
            <a:r>
              <a:rPr lang="tr-TR" sz="2400" dirty="0" smtClean="0"/>
              <a:t> </a:t>
            </a:r>
            <a:r>
              <a:rPr lang="en-US" sz="2400" dirty="0" smtClean="0"/>
              <a:t>visiting </a:t>
            </a:r>
            <a:r>
              <a:rPr lang="en-US" sz="2400" dirty="0"/>
              <a:t>an emergency room per </a:t>
            </a:r>
            <a:r>
              <a:rPr lang="en-US" sz="2400" dirty="0" smtClean="0"/>
              <a:t>day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13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9083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Discrete vs. continuous random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7"/>
            <a:ext cx="8353176" cy="5399087"/>
          </a:xfrm>
        </p:spPr>
        <p:txBody>
          <a:bodyPr>
            <a:normAutofit/>
          </a:bodyPr>
          <a:lstStyle/>
          <a:p>
            <a:r>
              <a:rPr lang="en-US" dirty="0"/>
              <a:t>When observations on a quantitative random variable can assume any one </a:t>
            </a:r>
            <a:r>
              <a:rPr lang="en-US" dirty="0" smtClean="0"/>
              <a:t>of</a:t>
            </a:r>
            <a:r>
              <a:rPr lang="tr-TR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uncountable number of values in a line interval, the variable is </a:t>
            </a:r>
            <a:r>
              <a:rPr lang="tr-TR" dirty="0" smtClean="0"/>
              <a:t>c</a:t>
            </a:r>
            <a:r>
              <a:rPr lang="en-US" dirty="0" err="1" smtClean="0"/>
              <a:t>alled</a:t>
            </a:r>
            <a:r>
              <a:rPr lang="en-US" dirty="0" smtClean="0"/>
              <a:t> a</a:t>
            </a:r>
            <a:r>
              <a:rPr lang="tr-TR" dirty="0" smtClean="0"/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continuous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random variable</a:t>
            </a:r>
            <a:r>
              <a:rPr lang="en-US" dirty="0" smtClean="0"/>
              <a:t>.</a:t>
            </a:r>
            <a:endParaRPr lang="tr-TR" dirty="0" smtClean="0"/>
          </a:p>
          <a:p>
            <a:pPr lvl="1"/>
            <a:r>
              <a:rPr lang="en-US" dirty="0"/>
              <a:t>Typical continuous random variables are temperature, pressure</a:t>
            </a:r>
            <a:r>
              <a:rPr lang="en-US" dirty="0" smtClean="0"/>
              <a:t>,</a:t>
            </a:r>
            <a:r>
              <a:rPr lang="tr-TR" dirty="0" smtClean="0"/>
              <a:t> </a:t>
            </a:r>
            <a:r>
              <a:rPr lang="en-US" dirty="0" smtClean="0"/>
              <a:t>height</a:t>
            </a:r>
            <a:r>
              <a:rPr lang="en-US" dirty="0"/>
              <a:t>, weight, and distance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en-US" dirty="0"/>
              <a:t>The distinction between discrete and continuous random variables </a:t>
            </a:r>
            <a:r>
              <a:rPr lang="en-US" dirty="0" smtClean="0"/>
              <a:t>is</a:t>
            </a:r>
            <a:r>
              <a:rPr lang="tr-TR" dirty="0" smtClean="0"/>
              <a:t> </a:t>
            </a:r>
            <a:r>
              <a:rPr lang="en-US" dirty="0" smtClean="0"/>
              <a:t>pertinent </a:t>
            </a:r>
            <a:r>
              <a:rPr lang="en-US" dirty="0"/>
              <a:t>when we are seeking the probabilities associated with specific values </a:t>
            </a:r>
            <a:r>
              <a:rPr lang="en-US" dirty="0" smtClean="0"/>
              <a:t>of</a:t>
            </a:r>
            <a:r>
              <a:rPr lang="tr-TR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random variable.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14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02492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Probability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8"/>
            <a:ext cx="8353176" cy="532779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probability distribution of a random variable provides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required </a:t>
            </a:r>
            <a:r>
              <a:rPr lang="en-US" dirty="0"/>
              <a:t>information to find the probability of its </a:t>
            </a:r>
            <a:r>
              <a:rPr lang="en-US" dirty="0" smtClean="0"/>
              <a:t>possible</a:t>
            </a:r>
            <a:r>
              <a:rPr lang="tr-TR" dirty="0" smtClean="0"/>
              <a:t> </a:t>
            </a:r>
            <a:r>
              <a:rPr lang="en-US" dirty="0" smtClean="0"/>
              <a:t>values.</a:t>
            </a:r>
            <a:endParaRPr lang="tr-TR" dirty="0" smtClean="0"/>
          </a:p>
          <a:p>
            <a:r>
              <a:rPr lang="tr-TR" dirty="0" smtClean="0"/>
              <a:t>W</a:t>
            </a:r>
            <a:r>
              <a:rPr lang="en-US" dirty="0" smtClean="0"/>
              <a:t>e </a:t>
            </a:r>
            <a:r>
              <a:rPr lang="en-US" dirty="0"/>
              <a:t>need to know the probability of observing a </a:t>
            </a:r>
            <a:r>
              <a:rPr lang="en-US" dirty="0" smtClean="0"/>
              <a:t>particular</a:t>
            </a:r>
            <a:r>
              <a:rPr lang="tr-TR" dirty="0" smtClean="0"/>
              <a:t> </a:t>
            </a:r>
            <a:r>
              <a:rPr lang="en-US" dirty="0" smtClean="0"/>
              <a:t>sample </a:t>
            </a:r>
            <a:r>
              <a:rPr lang="en-US" dirty="0"/>
              <a:t>outcome in order to make an inference about the population from </a:t>
            </a:r>
            <a:r>
              <a:rPr lang="en-US" dirty="0" smtClean="0"/>
              <a:t>which</a:t>
            </a:r>
            <a:r>
              <a:rPr lang="tr-TR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sample was drawn. </a:t>
            </a:r>
            <a:endParaRPr lang="tr-TR" dirty="0" smtClean="0"/>
          </a:p>
          <a:p>
            <a:r>
              <a:rPr lang="en-US" dirty="0" smtClean="0"/>
              <a:t>To </a:t>
            </a:r>
            <a:r>
              <a:rPr lang="en-US" dirty="0"/>
              <a:t>do this, we need to know the probability associated </a:t>
            </a:r>
            <a:r>
              <a:rPr lang="en-US" dirty="0" smtClean="0"/>
              <a:t>with</a:t>
            </a:r>
            <a:r>
              <a:rPr lang="tr-TR" dirty="0" smtClean="0"/>
              <a:t> </a:t>
            </a:r>
            <a:r>
              <a:rPr lang="en-US" dirty="0" smtClean="0"/>
              <a:t>each </a:t>
            </a:r>
            <a:r>
              <a:rPr lang="en-US" dirty="0"/>
              <a:t>value of the </a:t>
            </a:r>
            <a:r>
              <a:rPr lang="en-US" dirty="0" smtClean="0"/>
              <a:t>variable</a:t>
            </a:r>
            <a:r>
              <a:rPr lang="en-US" i="1" dirty="0" smtClean="0"/>
              <a:t>. </a:t>
            </a:r>
            <a:endParaRPr lang="tr-TR" i="1" dirty="0" smtClean="0"/>
          </a:p>
          <a:p>
            <a:r>
              <a:rPr lang="en-US" dirty="0" smtClean="0"/>
              <a:t>Viewed </a:t>
            </a:r>
            <a:r>
              <a:rPr lang="en-US" dirty="0"/>
              <a:t>as relative frequencies, these </a:t>
            </a:r>
            <a:r>
              <a:rPr lang="en-US" dirty="0" smtClean="0"/>
              <a:t>probabilities</a:t>
            </a:r>
            <a:r>
              <a:rPr lang="tr-TR" dirty="0" smtClean="0"/>
              <a:t> </a:t>
            </a:r>
            <a:r>
              <a:rPr lang="en-US" dirty="0" smtClean="0"/>
              <a:t>generate </a:t>
            </a:r>
            <a:r>
              <a:rPr lang="en-US" dirty="0"/>
              <a:t>a distribution of theoretical relative frequencies called the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probability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distribution </a:t>
            </a:r>
            <a:r>
              <a:rPr lang="en-US" dirty="0"/>
              <a:t>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variable</a:t>
            </a:r>
            <a:r>
              <a:rPr lang="en-US" i="1" dirty="0" smtClean="0"/>
              <a:t>. </a:t>
            </a:r>
            <a:endParaRPr lang="tr-TR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15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75585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Probability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7"/>
            <a:ext cx="8353176" cy="539908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Probability </a:t>
            </a:r>
            <a:r>
              <a:rPr lang="en-US" dirty="0"/>
              <a:t>distributions differ for discrete and continuous random variables. </a:t>
            </a:r>
            <a:endParaRPr lang="tr-TR" dirty="0" smtClean="0"/>
          </a:p>
          <a:p>
            <a:pPr lvl="1"/>
            <a:r>
              <a:rPr lang="en-US" dirty="0" smtClean="0"/>
              <a:t>For </a:t>
            </a:r>
            <a:r>
              <a:rPr lang="en-US" dirty="0"/>
              <a:t>discrete random variables, we will compute the probability </a:t>
            </a:r>
            <a:r>
              <a:rPr lang="en-US" dirty="0" smtClean="0"/>
              <a:t>of</a:t>
            </a:r>
            <a:r>
              <a:rPr lang="tr-TR" dirty="0" smtClean="0"/>
              <a:t> </a:t>
            </a:r>
            <a:r>
              <a:rPr lang="en-US" dirty="0" smtClean="0"/>
              <a:t>specific</a:t>
            </a:r>
            <a:r>
              <a:rPr lang="tr-TR" dirty="0" smtClean="0"/>
              <a:t> </a:t>
            </a:r>
            <a:r>
              <a:rPr lang="en-US" dirty="0" smtClean="0"/>
              <a:t>individual </a:t>
            </a:r>
            <a:r>
              <a:rPr lang="en-US" dirty="0"/>
              <a:t>values occurring. </a:t>
            </a:r>
            <a:endParaRPr lang="tr-TR" dirty="0" smtClean="0"/>
          </a:p>
          <a:p>
            <a:pPr lvl="1"/>
            <a:r>
              <a:rPr lang="en-US" dirty="0" smtClean="0"/>
              <a:t>For </a:t>
            </a:r>
            <a:r>
              <a:rPr lang="en-US" dirty="0"/>
              <a:t>continuous random variables, the probability of an interval of values is the event of interest. </a:t>
            </a:r>
          </a:p>
          <a:p>
            <a:r>
              <a:rPr lang="en-US" dirty="0" smtClean="0"/>
              <a:t>The </a:t>
            </a:r>
            <a:r>
              <a:rPr lang="en-US" dirty="0"/>
              <a:t>probability distributions discussed here are </a:t>
            </a:r>
            <a:r>
              <a:rPr lang="en-US" dirty="0" smtClean="0"/>
              <a:t>characterized</a:t>
            </a:r>
            <a:r>
              <a:rPr lang="tr-TR" dirty="0" smtClean="0"/>
              <a:t> </a:t>
            </a:r>
            <a:r>
              <a:rPr lang="en-US" dirty="0" smtClean="0"/>
              <a:t>by </a:t>
            </a:r>
            <a:r>
              <a:rPr lang="en-US" dirty="0"/>
              <a:t>one or more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parameters</a:t>
            </a:r>
            <a:r>
              <a:rPr lang="en-US" dirty="0"/>
              <a:t>.</a:t>
            </a:r>
          </a:p>
          <a:p>
            <a:r>
              <a:rPr lang="en-US" dirty="0" smtClean="0"/>
              <a:t>The </a:t>
            </a:r>
            <a:r>
              <a:rPr lang="en-US" dirty="0"/>
              <a:t>parameters of probability distributions we assume </a:t>
            </a:r>
            <a:r>
              <a:rPr lang="en-US" dirty="0" smtClean="0"/>
              <a:t>for</a:t>
            </a:r>
            <a:r>
              <a:rPr lang="tr-TR" dirty="0" smtClean="0"/>
              <a:t> </a:t>
            </a:r>
            <a:r>
              <a:rPr lang="en-US" dirty="0" smtClean="0"/>
              <a:t>random </a:t>
            </a:r>
            <a:r>
              <a:rPr lang="en-US" dirty="0"/>
              <a:t>variables are usually unknown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16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64994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Probability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7"/>
            <a:ext cx="8353176" cy="5399087"/>
          </a:xfrm>
        </p:spPr>
        <p:txBody>
          <a:bodyPr>
            <a:normAutofit/>
          </a:bodyPr>
          <a:lstStyle/>
          <a:p>
            <a:r>
              <a:rPr lang="en-US" dirty="0" smtClean="0"/>
              <a:t>Typically</a:t>
            </a:r>
            <a:r>
              <a:rPr lang="en-US" dirty="0"/>
              <a:t>, we use Greek alphabets such as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µ</a:t>
            </a:r>
            <a:r>
              <a:rPr lang="en-US" dirty="0"/>
              <a:t> and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σ</a:t>
            </a:r>
            <a:r>
              <a:rPr lang="en-US" dirty="0"/>
              <a:t> to </a:t>
            </a:r>
            <a:r>
              <a:rPr lang="en-US" dirty="0" smtClean="0"/>
              <a:t>denote</a:t>
            </a:r>
            <a:r>
              <a:rPr lang="tr-TR" dirty="0" smtClean="0"/>
              <a:t> </a:t>
            </a:r>
            <a:r>
              <a:rPr lang="en-US" dirty="0" smtClean="0"/>
              <a:t>these </a:t>
            </a:r>
            <a:r>
              <a:rPr lang="en-US" dirty="0"/>
              <a:t>parameters and distinguish them from known values.</a:t>
            </a:r>
          </a:p>
          <a:p>
            <a:pPr lvl="1"/>
            <a:r>
              <a:rPr lang="en-US" dirty="0" smtClean="0"/>
              <a:t>We </a:t>
            </a:r>
            <a:r>
              <a:rPr lang="en-US" dirty="0"/>
              <a:t>usually use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µ</a:t>
            </a:r>
            <a:r>
              <a:rPr lang="en-US" dirty="0"/>
              <a:t> to denote the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mean</a:t>
            </a:r>
            <a:r>
              <a:rPr lang="en-US" dirty="0"/>
              <a:t> of a random </a:t>
            </a:r>
            <a:r>
              <a:rPr lang="en-US" dirty="0" smtClean="0"/>
              <a:t>variable</a:t>
            </a:r>
            <a:r>
              <a:rPr lang="tr-TR" dirty="0" smtClean="0"/>
              <a:t> </a:t>
            </a:r>
            <a:r>
              <a:rPr lang="en-US" dirty="0" smtClean="0"/>
              <a:t>and </a:t>
            </a:r>
            <a:r>
              <a:rPr lang="en-US" dirty="0"/>
              <a:t>use </a:t>
            </a:r>
            <a:r>
              <a:rPr lang="en-US" i="1" dirty="0">
                <a:solidFill>
                  <a:schemeClr val="accent1"/>
                </a:solidFill>
              </a:rPr>
              <a:t>σ</a:t>
            </a:r>
            <a:r>
              <a:rPr lang="en-US" baseline="30000" dirty="0">
                <a:solidFill>
                  <a:schemeClr val="accent1"/>
                </a:solidFill>
              </a:rPr>
              <a:t>2</a:t>
            </a:r>
            <a:r>
              <a:rPr lang="en-US" dirty="0"/>
              <a:t> to denote its </a:t>
            </a:r>
            <a:r>
              <a:rPr lang="en-US" dirty="0">
                <a:solidFill>
                  <a:schemeClr val="accent1"/>
                </a:solidFill>
              </a:rPr>
              <a:t>variance</a:t>
            </a:r>
            <a:r>
              <a:rPr lang="en-US" dirty="0" smtClean="0"/>
              <a:t>.</a:t>
            </a:r>
            <a:endParaRPr lang="tr-TR" dirty="0"/>
          </a:p>
          <a:p>
            <a:pPr marL="342900" lvl="1" indent="-342900">
              <a:buChar char="•"/>
            </a:pPr>
            <a:r>
              <a:rPr lang="en-US" sz="3200" dirty="0">
                <a:solidFill>
                  <a:schemeClr val="tx1"/>
                </a:solidFill>
                <a:ea typeface="+mn-ea"/>
                <a:cs typeface="+mn-cs"/>
              </a:rPr>
              <a:t>For a population of size </a:t>
            </a:r>
            <a:r>
              <a:rPr lang="en-US" sz="3200" i="1" dirty="0">
                <a:solidFill>
                  <a:schemeClr val="accent1"/>
                </a:solidFill>
                <a:ea typeface="+mn-ea"/>
                <a:cs typeface="+mn-cs"/>
              </a:rPr>
              <a:t>N</a:t>
            </a:r>
            <a:r>
              <a:rPr lang="en-US" sz="3200" dirty="0">
                <a:solidFill>
                  <a:schemeClr val="tx1"/>
                </a:solidFill>
                <a:ea typeface="+mn-ea"/>
                <a:cs typeface="+mn-cs"/>
              </a:rPr>
              <a:t>, the </a:t>
            </a:r>
            <a:r>
              <a:rPr lang="en-US" sz="3200" dirty="0">
                <a:solidFill>
                  <a:schemeClr val="accent1"/>
                </a:solidFill>
                <a:ea typeface="+mn-ea"/>
                <a:cs typeface="+mn-cs"/>
              </a:rPr>
              <a:t>mean</a:t>
            </a:r>
            <a:r>
              <a:rPr lang="en-US" sz="3200" dirty="0">
                <a:solidFill>
                  <a:schemeClr val="tx1"/>
                </a:solidFill>
                <a:ea typeface="+mn-ea"/>
                <a:cs typeface="+mn-cs"/>
              </a:rPr>
              <a:t> and </a:t>
            </a:r>
            <a:r>
              <a:rPr lang="en-US" sz="3200" dirty="0">
                <a:solidFill>
                  <a:schemeClr val="accent1"/>
                </a:solidFill>
                <a:ea typeface="+mn-ea"/>
                <a:cs typeface="+mn-cs"/>
              </a:rPr>
              <a:t>variance</a:t>
            </a:r>
            <a:r>
              <a:rPr lang="en-US" sz="3200" dirty="0">
                <a:solidFill>
                  <a:schemeClr val="tx1"/>
                </a:solidFill>
                <a:ea typeface="+mn-ea"/>
                <a:cs typeface="+mn-cs"/>
              </a:rPr>
              <a:t> are calculated </a:t>
            </a:r>
            <a:r>
              <a:rPr lang="en-US" sz="3200" dirty="0" smtClean="0">
                <a:solidFill>
                  <a:schemeClr val="tx1"/>
                </a:solidFill>
                <a:ea typeface="+mn-ea"/>
                <a:cs typeface="+mn-cs"/>
              </a:rPr>
              <a:t>as</a:t>
            </a:r>
            <a:r>
              <a:rPr lang="tr-TR" sz="3200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ea typeface="+mn-ea"/>
                <a:cs typeface="+mn-cs"/>
              </a:rPr>
              <a:t>follows</a:t>
            </a:r>
            <a:r>
              <a:rPr lang="en-US" sz="3200" dirty="0">
                <a:solidFill>
                  <a:schemeClr val="tx1"/>
                </a:solidFill>
                <a:ea typeface="+mn-ea"/>
                <a:cs typeface="+mn-cs"/>
              </a:rPr>
              <a:t>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17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904" y="4941168"/>
            <a:ext cx="1950480" cy="8962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4941168"/>
            <a:ext cx="2925720" cy="88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84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Discrete probability distributions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7"/>
            <a:ext cx="8353176" cy="539908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probability distribution for a discrete random variable displays the probability </a:t>
            </a:r>
            <a:r>
              <a:rPr lang="en-US" i="1" dirty="0" smtClean="0">
                <a:solidFill>
                  <a:schemeClr val="accent1"/>
                </a:solidFill>
              </a:rPr>
              <a:t>P</a:t>
            </a:r>
            <a:r>
              <a:rPr lang="en-US" dirty="0" smtClean="0">
                <a:solidFill>
                  <a:schemeClr val="accent1"/>
                </a:solidFill>
              </a:rPr>
              <a:t>(</a:t>
            </a:r>
            <a:r>
              <a:rPr lang="en-US" i="1" dirty="0" smtClean="0">
                <a:solidFill>
                  <a:schemeClr val="accent1"/>
                </a:solidFill>
              </a:rPr>
              <a:t>y</a:t>
            </a:r>
            <a:r>
              <a:rPr lang="en-US" dirty="0" smtClean="0">
                <a:solidFill>
                  <a:schemeClr val="accent1"/>
                </a:solidFill>
              </a:rPr>
              <a:t>) </a:t>
            </a:r>
            <a:r>
              <a:rPr lang="en-US" dirty="0"/>
              <a:t>associated with each value of </a:t>
            </a:r>
            <a:r>
              <a:rPr lang="en-US" i="1" dirty="0" smtClean="0">
                <a:solidFill>
                  <a:schemeClr val="accent1"/>
                </a:solidFill>
              </a:rPr>
              <a:t>y</a:t>
            </a:r>
            <a:r>
              <a:rPr lang="en-US" dirty="0" smtClean="0"/>
              <a:t>. </a:t>
            </a:r>
            <a:endParaRPr lang="tr-TR" dirty="0" smtClean="0"/>
          </a:p>
          <a:p>
            <a:pPr lvl="1"/>
            <a:r>
              <a:rPr lang="en-US" dirty="0" smtClean="0"/>
              <a:t>This </a:t>
            </a:r>
            <a:r>
              <a:rPr lang="en-US" dirty="0"/>
              <a:t>display can be presented as a table</a:t>
            </a:r>
            <a:r>
              <a:rPr lang="en-US" dirty="0" smtClean="0"/>
              <a:t>,</a:t>
            </a:r>
            <a:r>
              <a:rPr lang="tr-TR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graph, or a formula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tr-TR" dirty="0" smtClean="0"/>
              <a:t>T</a:t>
            </a:r>
            <a:r>
              <a:rPr lang="en-US" dirty="0" smtClean="0"/>
              <a:t>he </a:t>
            </a:r>
            <a:r>
              <a:rPr lang="en-US" dirty="0"/>
              <a:t>probability </a:t>
            </a:r>
            <a:r>
              <a:rPr lang="en-US" dirty="0" smtClean="0"/>
              <a:t>distribution</a:t>
            </a:r>
            <a:r>
              <a:rPr lang="tr-TR" dirty="0" smtClean="0"/>
              <a:t> of a </a:t>
            </a:r>
            <a:r>
              <a:rPr lang="en-US" dirty="0" smtClean="0"/>
              <a:t>discrete </a:t>
            </a:r>
            <a:r>
              <a:rPr lang="en-US" dirty="0"/>
              <a:t>random </a:t>
            </a:r>
            <a:r>
              <a:rPr lang="en-US" dirty="0" smtClean="0"/>
              <a:t>variable is</a:t>
            </a:r>
            <a:r>
              <a:rPr lang="tr-TR" dirty="0" smtClean="0"/>
              <a:t> </a:t>
            </a:r>
            <a:r>
              <a:rPr lang="en-US" dirty="0" smtClean="0"/>
              <a:t>fully </a:t>
            </a:r>
            <a:r>
              <a:rPr lang="en-US" dirty="0"/>
              <a:t>defined by the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probability mass function </a:t>
            </a:r>
            <a:r>
              <a:rPr lang="en-US" dirty="0"/>
              <a:t>(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pmf</a:t>
            </a:r>
            <a:r>
              <a:rPr lang="en-US" dirty="0"/>
              <a:t>). </a:t>
            </a:r>
            <a:endParaRPr lang="tr-TR" dirty="0" smtClean="0"/>
          </a:p>
          <a:p>
            <a:pPr lvl="1"/>
            <a:r>
              <a:rPr lang="en-US" dirty="0"/>
              <a:t>This is a function that specifies the probability of </a:t>
            </a:r>
            <a:r>
              <a:rPr lang="en-US" dirty="0" smtClean="0"/>
              <a:t>each</a:t>
            </a:r>
            <a:r>
              <a:rPr lang="tr-TR" dirty="0" smtClean="0"/>
              <a:t> </a:t>
            </a:r>
            <a:r>
              <a:rPr lang="en-US" dirty="0" smtClean="0"/>
              <a:t>possible </a:t>
            </a:r>
            <a:r>
              <a:rPr lang="en-US" dirty="0"/>
              <a:t>value within range of random variable. </a:t>
            </a:r>
            <a:endParaRPr lang="tr-T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18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05034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Discrete probability distributions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7"/>
            <a:ext cx="8353176" cy="539908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For the genotype example, the </a:t>
            </a:r>
            <a:r>
              <a:rPr lang="en-US" dirty="0" err="1">
                <a:solidFill>
                  <a:schemeClr val="accent1"/>
                </a:solidFill>
              </a:rPr>
              <a:t>pmf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of the random variable </a:t>
            </a:r>
            <a:r>
              <a:rPr lang="en-US" i="1" dirty="0" smtClean="0">
                <a:solidFill>
                  <a:schemeClr val="accent1"/>
                </a:solidFill>
              </a:rPr>
              <a:t>X</a:t>
            </a:r>
            <a:r>
              <a:rPr lang="tr-TR" i="1" dirty="0" smtClean="0"/>
              <a:t> </a:t>
            </a:r>
            <a:r>
              <a:rPr lang="en-US" dirty="0" smtClean="0"/>
              <a:t>is</a:t>
            </a:r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r>
              <a:rPr lang="en-US" dirty="0"/>
              <a:t>As another example, suppose </a:t>
            </a:r>
            <a:r>
              <a:rPr lang="en-US" i="1" dirty="0">
                <a:solidFill>
                  <a:schemeClr val="accent1"/>
                </a:solidFill>
              </a:rPr>
              <a:t>Y</a:t>
            </a:r>
            <a:r>
              <a:rPr lang="en-US" i="1" dirty="0"/>
              <a:t> </a:t>
            </a:r>
            <a:r>
              <a:rPr lang="en-US" dirty="0"/>
              <a:t>is a random variable that is equal to </a:t>
            </a:r>
            <a:r>
              <a:rPr lang="en-US" dirty="0">
                <a:solidFill>
                  <a:schemeClr val="accent1"/>
                </a:solidFill>
              </a:rPr>
              <a:t>1</a:t>
            </a:r>
            <a:r>
              <a:rPr lang="en-US" dirty="0"/>
              <a:t> when </a:t>
            </a:r>
            <a:r>
              <a:rPr lang="en-US" dirty="0" smtClean="0"/>
              <a:t>a</a:t>
            </a:r>
            <a:r>
              <a:rPr lang="tr-TR" dirty="0" smtClean="0"/>
              <a:t> </a:t>
            </a:r>
            <a:r>
              <a:rPr lang="en-US" dirty="0" smtClean="0"/>
              <a:t>newborn </a:t>
            </a:r>
            <a:r>
              <a:rPr lang="en-US" dirty="0"/>
              <a:t>baby has low birthweight, and is equal to </a:t>
            </a:r>
            <a:r>
              <a:rPr lang="en-US" dirty="0">
                <a:solidFill>
                  <a:schemeClr val="accent1"/>
                </a:solidFill>
              </a:rPr>
              <a:t>0</a:t>
            </a:r>
            <a:r>
              <a:rPr lang="en-US" dirty="0"/>
              <a:t> otherwise. </a:t>
            </a:r>
            <a:endParaRPr lang="tr-TR" dirty="0" smtClean="0"/>
          </a:p>
          <a:p>
            <a:pPr lvl="1"/>
            <a:r>
              <a:rPr lang="en-US" dirty="0" smtClean="0"/>
              <a:t>We </a:t>
            </a:r>
            <a:r>
              <a:rPr lang="en-US" dirty="0"/>
              <a:t>say </a:t>
            </a:r>
            <a:r>
              <a:rPr lang="en-US" i="1" dirty="0">
                <a:solidFill>
                  <a:schemeClr val="accent1"/>
                </a:solidFill>
              </a:rPr>
              <a:t>Y</a:t>
            </a:r>
            <a:r>
              <a:rPr lang="en-US" i="1" dirty="0"/>
              <a:t> </a:t>
            </a:r>
            <a:r>
              <a:rPr lang="en-US" dirty="0"/>
              <a:t>is a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binary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random variable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smtClean="0"/>
              <a:t>Further</a:t>
            </a:r>
            <a:r>
              <a:rPr lang="en-US" dirty="0"/>
              <a:t>, assume that the probability of having a low </a:t>
            </a:r>
            <a:r>
              <a:rPr lang="en-US" dirty="0" smtClean="0"/>
              <a:t>birthweight</a:t>
            </a:r>
            <a:r>
              <a:rPr lang="tr-TR" dirty="0" smtClean="0"/>
              <a:t> </a:t>
            </a:r>
            <a:r>
              <a:rPr lang="en-US" dirty="0" smtClean="0"/>
              <a:t>for </a:t>
            </a:r>
            <a:r>
              <a:rPr lang="en-US" dirty="0"/>
              <a:t>babies is 0.3. </a:t>
            </a:r>
            <a:endParaRPr lang="tr-TR" dirty="0" smtClean="0"/>
          </a:p>
          <a:p>
            <a:pPr lvl="1"/>
            <a:r>
              <a:rPr lang="en-US" dirty="0" smtClean="0"/>
              <a:t>Then </a:t>
            </a:r>
            <a:r>
              <a:rPr lang="en-US" dirty="0"/>
              <a:t>the </a:t>
            </a:r>
            <a:r>
              <a:rPr lang="en-US" dirty="0" err="1">
                <a:solidFill>
                  <a:schemeClr val="accent1"/>
                </a:solidFill>
              </a:rPr>
              <a:t>pmf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for the random variable </a:t>
            </a:r>
            <a:r>
              <a:rPr lang="en-US" i="1" dirty="0">
                <a:solidFill>
                  <a:schemeClr val="accent1"/>
                </a:solidFill>
              </a:rPr>
              <a:t>Y</a:t>
            </a:r>
            <a:r>
              <a:rPr lang="en-US" i="1" dirty="0"/>
              <a:t> </a:t>
            </a:r>
            <a:r>
              <a:rPr lang="en-US" dirty="0"/>
              <a:t>is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tr-T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19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6331"/>
          <a:stretch/>
        </p:blipFill>
        <p:spPr>
          <a:xfrm>
            <a:off x="2843808" y="1628801"/>
            <a:ext cx="3888432" cy="1080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5674682"/>
            <a:ext cx="3716381" cy="82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91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tr-TR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endParaRPr lang="tr-TR" altLang="tr-TR" sz="6600" dirty="0" smtClean="0">
              <a:solidFill>
                <a:srgbClr val="000000"/>
              </a:solidFill>
            </a:endParaRPr>
          </a:p>
          <a:p>
            <a:pPr algn="ctr">
              <a:buFontTx/>
              <a:buNone/>
            </a:pPr>
            <a:r>
              <a:rPr lang="en-US" altLang="tr-TR" sz="6000" dirty="0">
                <a:solidFill>
                  <a:srgbClr val="000000"/>
                </a:solidFill>
              </a:rPr>
              <a:t>Random Variables </a:t>
            </a:r>
            <a:endParaRPr lang="tr-TR" altLang="tr-TR" sz="6000" dirty="0" smtClean="0">
              <a:solidFill>
                <a:srgbClr val="000000"/>
              </a:solidFill>
            </a:endParaRPr>
          </a:p>
          <a:p>
            <a:pPr algn="ctr">
              <a:buFontTx/>
              <a:buNone/>
            </a:pPr>
            <a:r>
              <a:rPr lang="en-US" altLang="tr-TR" sz="6000" dirty="0" smtClean="0">
                <a:solidFill>
                  <a:srgbClr val="000000"/>
                </a:solidFill>
              </a:rPr>
              <a:t>and </a:t>
            </a:r>
            <a:endParaRPr lang="tr-TR" altLang="tr-TR" sz="6000" dirty="0" smtClean="0">
              <a:solidFill>
                <a:srgbClr val="000000"/>
              </a:solidFill>
            </a:endParaRPr>
          </a:p>
          <a:p>
            <a:pPr algn="ctr">
              <a:buFontTx/>
              <a:buNone/>
            </a:pPr>
            <a:r>
              <a:rPr lang="en-US" altLang="tr-TR" sz="6000" dirty="0" smtClean="0">
                <a:solidFill>
                  <a:srgbClr val="000000"/>
                </a:solidFill>
              </a:rPr>
              <a:t>Probability </a:t>
            </a:r>
            <a:r>
              <a:rPr lang="en-US" altLang="tr-TR" sz="6000" dirty="0">
                <a:solidFill>
                  <a:srgbClr val="000000"/>
                </a:solidFill>
              </a:rPr>
              <a:t>Distributions</a:t>
            </a:r>
            <a:endParaRPr lang="tr-TR" altLang="tr-TR" sz="6000" dirty="0" smtClean="0">
              <a:solidFill>
                <a:srgbClr val="000000"/>
              </a:solidFill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CFD5FF07-CED9-478F-BDDC-E1999D506BCC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2</a:t>
            </a:fld>
            <a:endParaRPr kumimoji="0" lang="en-US" altLang="tr-TR" sz="1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Discrete probability distributions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7" y="1125537"/>
            <a:ext cx="8356181" cy="5399087"/>
          </a:xfrm>
        </p:spPr>
        <p:txBody>
          <a:bodyPr>
            <a:normAutofit/>
          </a:bodyPr>
          <a:lstStyle/>
          <a:p>
            <a:r>
              <a:rPr lang="tr-TR" dirty="0" err="1" smtClean="0"/>
              <a:t>Example</a:t>
            </a:r>
            <a:r>
              <a:rPr lang="tr-TR" dirty="0" smtClean="0"/>
              <a:t>:</a:t>
            </a:r>
          </a:p>
          <a:p>
            <a:pPr lvl="1"/>
            <a:r>
              <a:rPr lang="en-US" dirty="0"/>
              <a:t>Probability distribution </a:t>
            </a:r>
            <a:r>
              <a:rPr lang="en-US" dirty="0" smtClean="0"/>
              <a:t>for</a:t>
            </a:r>
            <a:r>
              <a:rPr lang="tr-TR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number of heads </a:t>
            </a:r>
            <a:r>
              <a:rPr lang="en-US" dirty="0" smtClean="0"/>
              <a:t>when</a:t>
            </a:r>
            <a:r>
              <a:rPr lang="tr-TR" dirty="0" smtClean="0"/>
              <a:t> </a:t>
            </a:r>
            <a:r>
              <a:rPr lang="en-US" dirty="0" smtClean="0"/>
              <a:t>two </a:t>
            </a:r>
            <a:r>
              <a:rPr lang="en-US" dirty="0"/>
              <a:t>coins are tossed</a:t>
            </a:r>
            <a:endParaRPr lang="tr-T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20</a:t>
            </a:fld>
            <a:endParaRPr lang="en-US" altLang="tr-T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357" y="3068960"/>
            <a:ext cx="5615856" cy="30960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3068960"/>
            <a:ext cx="1713902" cy="190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57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/>
              <a:t>Properties of </a:t>
            </a:r>
            <a:r>
              <a:rPr lang="en-US" altLang="en-US" dirty="0" smtClean="0"/>
              <a:t>Discrete</a:t>
            </a:r>
            <a:r>
              <a:rPr lang="tr-TR" altLang="en-US" dirty="0" smtClean="0"/>
              <a:t> </a:t>
            </a:r>
            <a:r>
              <a:rPr lang="en-US" altLang="en-US" dirty="0" smtClean="0"/>
              <a:t>Random </a:t>
            </a:r>
            <a:r>
              <a:rPr lang="en-US" altLang="en-US" dirty="0"/>
              <a:t>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5537"/>
            <a:ext cx="8280920" cy="5399087"/>
          </a:xfrm>
        </p:spPr>
        <p:txBody>
          <a:bodyPr>
            <a:normAutofit fontScale="92500"/>
          </a:bodyPr>
          <a:lstStyle/>
          <a:p>
            <a:r>
              <a:rPr lang="en-US" dirty="0"/>
              <a:t>The probability distribution for </a:t>
            </a:r>
            <a:r>
              <a:rPr lang="en-US" dirty="0" err="1" smtClean="0"/>
              <a:t>th</a:t>
            </a:r>
            <a:r>
              <a:rPr lang="tr-TR" dirty="0" smtClean="0"/>
              <a:t>e </a:t>
            </a:r>
            <a:r>
              <a:rPr lang="en-US" dirty="0" smtClean="0"/>
              <a:t>discrete </a:t>
            </a:r>
            <a:r>
              <a:rPr lang="en-US" dirty="0"/>
              <a:t>random variable </a:t>
            </a:r>
            <a:r>
              <a:rPr lang="tr-TR" dirty="0" err="1" smtClean="0"/>
              <a:t>given</a:t>
            </a:r>
            <a:r>
              <a:rPr lang="tr-TR" dirty="0" smtClean="0"/>
              <a:t> in </a:t>
            </a:r>
            <a:r>
              <a:rPr lang="tr-TR" dirty="0" err="1" smtClean="0"/>
              <a:t>previous</a:t>
            </a:r>
            <a:r>
              <a:rPr lang="tr-TR" dirty="0" smtClean="0"/>
              <a:t> </a:t>
            </a:r>
            <a:r>
              <a:rPr lang="tr-TR" dirty="0" err="1" smtClean="0"/>
              <a:t>slide</a:t>
            </a:r>
            <a:r>
              <a:rPr lang="tr-TR" dirty="0" smtClean="0"/>
              <a:t> </a:t>
            </a:r>
            <a:r>
              <a:rPr lang="en-US" dirty="0" smtClean="0"/>
              <a:t>illustrates </a:t>
            </a:r>
            <a:r>
              <a:rPr lang="en-US" dirty="0"/>
              <a:t>three important properties of discrete random variables. </a:t>
            </a:r>
            <a:endParaRPr lang="tr-TR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probability associated with every value of </a:t>
            </a:r>
            <a:r>
              <a:rPr lang="en-US" i="1" dirty="0">
                <a:solidFill>
                  <a:schemeClr val="accent1"/>
                </a:solidFill>
              </a:rPr>
              <a:t>y</a:t>
            </a:r>
            <a:r>
              <a:rPr lang="en-US" i="1" dirty="0"/>
              <a:t> </a:t>
            </a:r>
            <a:r>
              <a:rPr lang="en-US" dirty="0"/>
              <a:t>lies between </a:t>
            </a:r>
            <a:r>
              <a:rPr lang="en-US" dirty="0">
                <a:solidFill>
                  <a:schemeClr val="accent1"/>
                </a:solidFill>
              </a:rPr>
              <a:t>0</a:t>
            </a:r>
            <a:r>
              <a:rPr lang="en-US" dirty="0"/>
              <a:t> and </a:t>
            </a:r>
            <a:r>
              <a:rPr lang="en-US" dirty="0" smtClean="0">
                <a:solidFill>
                  <a:schemeClr val="accent1"/>
                </a:solidFill>
              </a:rPr>
              <a:t>1</a:t>
            </a:r>
            <a:r>
              <a:rPr lang="en-US" dirty="0" smtClean="0"/>
              <a:t>.</a:t>
            </a:r>
            <a:endParaRPr lang="tr-TR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sum of the probabilities for all values of </a:t>
            </a:r>
            <a:r>
              <a:rPr lang="en-US" i="1" dirty="0">
                <a:solidFill>
                  <a:schemeClr val="accent1"/>
                </a:solidFill>
              </a:rPr>
              <a:t>y</a:t>
            </a:r>
            <a:r>
              <a:rPr lang="en-US" i="1" dirty="0"/>
              <a:t> </a:t>
            </a:r>
            <a:r>
              <a:rPr lang="en-US" dirty="0"/>
              <a:t>is equal to </a:t>
            </a:r>
            <a:r>
              <a:rPr lang="en-US" dirty="0">
                <a:solidFill>
                  <a:schemeClr val="accent1"/>
                </a:solidFill>
              </a:rPr>
              <a:t>1</a:t>
            </a:r>
            <a:r>
              <a:rPr lang="en-US" dirty="0" smtClean="0"/>
              <a:t>.</a:t>
            </a:r>
            <a:endParaRPr lang="tr-TR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probabilities for a discrete random variable are additive. </a:t>
            </a:r>
            <a:endParaRPr lang="tr-TR" dirty="0" smtClean="0"/>
          </a:p>
          <a:p>
            <a:pPr lvl="2"/>
            <a:r>
              <a:rPr lang="en-US" dirty="0" smtClean="0"/>
              <a:t>Hence</a:t>
            </a:r>
            <a:r>
              <a:rPr lang="en-US" dirty="0"/>
              <a:t>,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probability </a:t>
            </a:r>
            <a:r>
              <a:rPr lang="en-US" dirty="0"/>
              <a:t>that </a:t>
            </a:r>
            <a:r>
              <a:rPr lang="en-US" i="1" dirty="0" smtClean="0">
                <a:solidFill>
                  <a:schemeClr val="accent1"/>
                </a:solidFill>
              </a:rPr>
              <a:t>y</a:t>
            </a:r>
            <a:r>
              <a:rPr lang="tr-TR" i="1" dirty="0" smtClean="0">
                <a:solidFill>
                  <a:schemeClr val="accent1"/>
                </a:solidFill>
              </a:rPr>
              <a:t> </a:t>
            </a:r>
            <a:r>
              <a:rPr lang="tr-TR" dirty="0" smtClean="0">
                <a:solidFill>
                  <a:schemeClr val="accent1"/>
                </a:solidFill>
              </a:rPr>
              <a:t>=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1 </a:t>
            </a:r>
            <a:r>
              <a:rPr lang="en-US" dirty="0"/>
              <a:t>or </a:t>
            </a:r>
            <a:r>
              <a:rPr lang="en-US" dirty="0">
                <a:solidFill>
                  <a:schemeClr val="accent1"/>
                </a:solidFill>
              </a:rPr>
              <a:t>2</a:t>
            </a:r>
            <a:r>
              <a:rPr lang="en-US" dirty="0"/>
              <a:t> is equal to </a:t>
            </a:r>
            <a:r>
              <a:rPr lang="en-US" i="1" dirty="0">
                <a:solidFill>
                  <a:schemeClr val="accent1"/>
                </a:solidFill>
              </a:rPr>
              <a:t>P</a:t>
            </a:r>
            <a:r>
              <a:rPr lang="en-US" dirty="0">
                <a:solidFill>
                  <a:schemeClr val="accent1"/>
                </a:solidFill>
              </a:rPr>
              <a:t>(1) </a:t>
            </a:r>
            <a:r>
              <a:rPr lang="tr-TR" dirty="0" smtClean="0">
                <a:solidFill>
                  <a:schemeClr val="accent1"/>
                </a:solidFill>
              </a:rPr>
              <a:t>+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i="1" dirty="0">
                <a:solidFill>
                  <a:schemeClr val="accent1"/>
                </a:solidFill>
              </a:rPr>
              <a:t>P</a:t>
            </a:r>
            <a:r>
              <a:rPr lang="en-US" dirty="0">
                <a:solidFill>
                  <a:schemeClr val="accent1"/>
                </a:solidFill>
              </a:rPr>
              <a:t>(2</a:t>
            </a:r>
            <a:r>
              <a:rPr lang="en-US" dirty="0" smtClean="0">
                <a:solidFill>
                  <a:schemeClr val="accent1"/>
                </a:solidFill>
              </a:rPr>
              <a:t>)</a:t>
            </a:r>
            <a:r>
              <a:rPr lang="en-US" dirty="0">
                <a:solidFill>
                  <a:schemeClr val="accent1"/>
                </a:solidFill>
              </a:rPr>
              <a:t/>
            </a:r>
            <a:br>
              <a:rPr lang="en-US" dirty="0">
                <a:solidFill>
                  <a:schemeClr val="accent1"/>
                </a:solidFill>
              </a:rPr>
            </a:br>
            <a:endParaRPr lang="tr-TR" dirty="0" smtClean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21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78963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Bernoulli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125537"/>
                <a:ext cx="8352928" cy="5399087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Binary random variables are </a:t>
                </a:r>
                <a:r>
                  <a:rPr lang="en-US" dirty="0"/>
                  <a:t>abundant in scientific studies</a:t>
                </a:r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/>
                  <a:t>Examples include disease status (healthy and diseased), gender (male and female), survival status (dead, survived), and a gene with two possible alleles (</a:t>
                </a:r>
                <a:r>
                  <a:rPr lang="en-US" i="1" dirty="0"/>
                  <a:t>A</a:t>
                </a:r>
                <a:r>
                  <a:rPr lang="en-US" dirty="0"/>
                  <a:t> and </a:t>
                </a:r>
                <a:r>
                  <a:rPr lang="en-US" i="1" dirty="0"/>
                  <a:t>a</a:t>
                </a:r>
                <a:r>
                  <a:rPr lang="en-US" dirty="0"/>
                  <a:t>). </a:t>
                </a:r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binary random variable </a:t>
                </a:r>
                <a:r>
                  <a:rPr lang="en-US" i="1" dirty="0"/>
                  <a:t>X</a:t>
                </a:r>
                <a:r>
                  <a:rPr lang="en-US" dirty="0"/>
                  <a:t> with possible values 0 and 1 has a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Bernoulli distribution </a:t>
                </a:r>
                <a:r>
                  <a:rPr lang="en-US" dirty="0"/>
                  <a:t>with parameter </a:t>
                </a:r>
                <a:r>
                  <a:rPr lang="en-US" i="1" dirty="0" smtClean="0">
                    <a:solidFill>
                      <a:schemeClr val="accent1"/>
                    </a:solidFill>
                  </a:rPr>
                  <a:t>θ</a:t>
                </a:r>
                <a:r>
                  <a:rPr lang="en-US" dirty="0" smtClean="0"/>
                  <a:t>,</a:t>
                </a:r>
                <a:endParaRPr lang="en-US" dirty="0"/>
              </a:p>
              <a:p>
                <a:pPr lvl="1"/>
                <a:r>
                  <a:rPr lang="en-US" dirty="0" smtClean="0"/>
                  <a:t>where</a:t>
                </a:r>
                <a:r>
                  <a:rPr lang="en-US" dirty="0"/>
                  <a:t>, </a:t>
                </a:r>
                <a:r>
                  <a:rPr lang="en-US" i="1" dirty="0">
                    <a:solidFill>
                      <a:schemeClr val="accent1"/>
                    </a:solidFill>
                  </a:rPr>
                  <a:t>P</a:t>
                </a:r>
                <a:r>
                  <a:rPr lang="en-US" dirty="0">
                    <a:solidFill>
                      <a:schemeClr val="accent1"/>
                    </a:solidFill>
                  </a:rPr>
                  <a:t>(</a:t>
                </a:r>
                <a:r>
                  <a:rPr lang="en-US" i="1" dirty="0">
                    <a:solidFill>
                      <a:schemeClr val="accent1"/>
                    </a:solidFill>
                  </a:rPr>
                  <a:t>X</a:t>
                </a:r>
                <a:r>
                  <a:rPr lang="en-US" dirty="0">
                    <a:solidFill>
                      <a:schemeClr val="accent1"/>
                    </a:solidFill>
                  </a:rPr>
                  <a:t> = 1) = </a:t>
                </a:r>
                <a:r>
                  <a:rPr lang="en-US" i="1" dirty="0">
                    <a:solidFill>
                      <a:schemeClr val="accent1"/>
                    </a:solidFill>
                  </a:rPr>
                  <a:t>θ</a:t>
                </a:r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and </a:t>
                </a:r>
                <a:r>
                  <a:rPr lang="en-US" i="1" dirty="0">
                    <a:solidFill>
                      <a:schemeClr val="accent1"/>
                    </a:solidFill>
                  </a:rPr>
                  <a:t>P</a:t>
                </a:r>
                <a:r>
                  <a:rPr lang="en-US" dirty="0">
                    <a:solidFill>
                      <a:schemeClr val="accent1"/>
                    </a:solidFill>
                  </a:rPr>
                  <a:t>(</a:t>
                </a:r>
                <a:r>
                  <a:rPr lang="en-US" i="1" dirty="0">
                    <a:solidFill>
                      <a:schemeClr val="accent1"/>
                    </a:solidFill>
                  </a:rPr>
                  <a:t>X</a:t>
                </a:r>
                <a:r>
                  <a:rPr lang="en-US" dirty="0">
                    <a:solidFill>
                      <a:schemeClr val="accent1"/>
                    </a:solidFill>
                  </a:rPr>
                  <a:t> = 0) = 1 − </a:t>
                </a:r>
                <a:r>
                  <a:rPr lang="en-US" i="1" dirty="0">
                    <a:solidFill>
                      <a:schemeClr val="accent1"/>
                    </a:solidFill>
                  </a:rPr>
                  <a:t>θ</a:t>
                </a:r>
                <a:r>
                  <a:rPr lang="en-US" dirty="0"/>
                  <a:t>. </a:t>
                </a:r>
                <a:endParaRPr lang="en-US" dirty="0" smtClean="0"/>
              </a:p>
              <a:p>
                <a:r>
                  <a:rPr lang="en-US" dirty="0" smtClean="0"/>
                  <a:t>We denote this as </a:t>
                </a:r>
                <a:r>
                  <a:rPr lang="en-US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X 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  <a:sym typeface="Symbol" panose="05050102010706020507" pitchFamily="18" charset="2"/>
                  </a:rPr>
                  <a:t>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Bernoulli (</a:t>
                </a:r>
                <a:r>
                  <a:rPr lang="el-GR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θ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)</a:t>
                </a:r>
                <a:r>
                  <a:rPr lang="en-US" dirty="0" smtClean="0"/>
                  <a:t>, where </a:t>
                </a:r>
                <a:r>
                  <a:rPr lang="el-GR" dirty="0">
                    <a:solidFill>
                      <a:schemeClr val="accent1"/>
                    </a:solidFill>
                  </a:rPr>
                  <a:t>0 ≤ </a:t>
                </a:r>
                <a:r>
                  <a:rPr lang="el-GR" i="1" dirty="0">
                    <a:solidFill>
                      <a:schemeClr val="accent1"/>
                    </a:solidFill>
                  </a:rPr>
                  <a:t>θ </a:t>
                </a:r>
                <a:r>
                  <a:rPr lang="el-GR" dirty="0">
                    <a:solidFill>
                      <a:schemeClr val="accent1"/>
                    </a:solidFill>
                  </a:rPr>
                  <a:t>≤ </a:t>
                </a:r>
                <a:r>
                  <a:rPr lang="el-GR" dirty="0" smtClean="0">
                    <a:solidFill>
                      <a:schemeClr val="accent1"/>
                    </a:solidFill>
                  </a:rPr>
                  <a:t>1</a:t>
                </a:r>
                <a:r>
                  <a:rPr lang="en-US" dirty="0" smtClean="0"/>
                  <a:t>.</a:t>
                </a:r>
                <a:r>
                  <a:rPr lang="el-GR" dirty="0" smtClean="0"/>
                  <a:t>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Here </a:t>
                </a:r>
                <a:r>
                  <a:rPr lang="el-GR" i="1" dirty="0">
                    <a:solidFill>
                      <a:schemeClr val="accent1"/>
                    </a:solidFill>
                  </a:rPr>
                  <a:t>θ</a:t>
                </a:r>
                <a:r>
                  <a:rPr lang="el-GR" i="1" dirty="0"/>
                  <a:t> </a:t>
                </a:r>
                <a:r>
                  <a:rPr lang="en-US" dirty="0" smtClean="0"/>
                  <a:t>is unknown parameter.</a:t>
                </a:r>
              </a:p>
              <a:p>
                <a:r>
                  <a:rPr lang="en-US" dirty="0"/>
                  <a:t>If </a:t>
                </a:r>
                <a:r>
                  <a:rPr lang="en-US" i="1" dirty="0">
                    <a:solidFill>
                      <a:schemeClr val="accent1"/>
                    </a:solidFill>
                  </a:rPr>
                  <a:t>θ</a:t>
                </a:r>
                <a:r>
                  <a:rPr lang="en-US" dirty="0"/>
                  <a:t> were known, we could fully specify the probability mass function</a:t>
                </a:r>
                <a:r>
                  <a:rPr lang="en-US" dirty="0" smtClean="0"/>
                  <a:t>:</a:t>
                </a:r>
                <a:endParaRPr lang="en-US" dirty="0"/>
              </a:p>
              <a:p>
                <a:pPr marL="457200" lvl="1" indent="0">
                  <a:buNone/>
                </a:pPr>
                <a:r>
                  <a:rPr lang="en-US" i="1" dirty="0" smtClean="0"/>
                  <a:t>	</a:t>
                </a:r>
                <a:r>
                  <a:rPr lang="en-US" i="1" dirty="0" smtClean="0">
                    <a:solidFill>
                      <a:schemeClr val="accent1"/>
                    </a:solidFill>
                  </a:rPr>
                  <a:t>P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(</a:t>
                </a:r>
                <a:r>
                  <a:rPr lang="en-US" i="1" dirty="0" smtClean="0">
                    <a:solidFill>
                      <a:schemeClr val="accent1"/>
                    </a:solidFill>
                  </a:rPr>
                  <a:t>X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= </a:t>
                </a:r>
                <a:r>
                  <a:rPr lang="en-US" i="1" dirty="0">
                    <a:solidFill>
                      <a:schemeClr val="accent1"/>
                    </a:solidFill>
                  </a:rPr>
                  <a:t>x</a:t>
                </a:r>
                <a:r>
                  <a:rPr lang="en-US" dirty="0">
                    <a:solidFill>
                      <a:schemeClr val="accent1"/>
                    </a:solidFill>
                  </a:rPr>
                  <a:t>)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dirty="0">
                                <a:solidFill>
                                  <a:schemeClr val="accent1"/>
                                </a:solidFill>
                              </a:rPr>
                              <m:t>1 − </m:t>
                            </m:r>
                            <m:r>
                              <m:rPr>
                                <m:nor/>
                              </m:rPr>
                              <a:rPr lang="en-US" i="1" dirty="0">
                                <a:solidFill>
                                  <a:schemeClr val="accent1"/>
                                </a:solidFill>
                              </a:rPr>
                              <m:t>θ</m:t>
                            </m:r>
                            <m:r>
                              <a:rPr lang="en-US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 i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for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 = 0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i="1" dirty="0">
                                <a:solidFill>
                                  <a:schemeClr val="accent1"/>
                                </a:solidFill>
                              </a:rPr>
                              <m:t>θ</m:t>
                            </m:r>
                            <m:r>
                              <a:rPr lang="en-US" b="0" i="1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  <m:r>
                              <a:rPr lang="en-US" b="0" i="0" dirty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i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for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 = 1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125537"/>
                <a:ext cx="8352928" cy="5399087"/>
              </a:xfrm>
              <a:blipFill rotWithShape="0">
                <a:blip r:embed="rId2"/>
                <a:stretch>
                  <a:fillRect l="-1241" t="-2599" r="-233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22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78841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Bernoulli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8"/>
            <a:ext cx="8353176" cy="2159446"/>
          </a:xfrm>
        </p:spPr>
        <p:txBody>
          <a:bodyPr>
            <a:normAutofit fontScale="55000" lnSpcReduction="20000"/>
          </a:bodyPr>
          <a:lstStyle/>
          <a:p>
            <a:r>
              <a:rPr lang="en-US" sz="4000" dirty="0" smtClean="0"/>
              <a:t>For </a:t>
            </a:r>
            <a:r>
              <a:rPr lang="en-US" sz="4000" dirty="0"/>
              <a:t>example, let </a:t>
            </a:r>
            <a:r>
              <a:rPr lang="en-US" sz="4000" i="1" dirty="0">
                <a:solidFill>
                  <a:schemeClr val="accent1"/>
                </a:solidFill>
              </a:rPr>
              <a:t>X</a:t>
            </a:r>
            <a:r>
              <a:rPr lang="en-US" sz="4000" dirty="0"/>
              <a:t> be a random variable representing the five-year survival </a:t>
            </a:r>
            <a:r>
              <a:rPr lang="en-US" sz="4000" dirty="0" smtClean="0"/>
              <a:t>status of </a:t>
            </a:r>
            <a:r>
              <a:rPr lang="en-US" sz="4000" dirty="0"/>
              <a:t>breast cancer patient, </a:t>
            </a:r>
            <a:endParaRPr lang="en-US" sz="4000" dirty="0" smtClean="0"/>
          </a:p>
          <a:p>
            <a:pPr lvl="1"/>
            <a:r>
              <a:rPr lang="en-US" sz="3600" dirty="0" smtClean="0"/>
              <a:t>where </a:t>
            </a:r>
            <a:r>
              <a:rPr lang="en-US" sz="3600" i="1" dirty="0">
                <a:solidFill>
                  <a:schemeClr val="accent1"/>
                </a:solidFill>
              </a:rPr>
              <a:t>X</a:t>
            </a:r>
            <a:r>
              <a:rPr lang="en-US" sz="3600" dirty="0">
                <a:solidFill>
                  <a:schemeClr val="accent1"/>
                </a:solidFill>
              </a:rPr>
              <a:t> = 1 </a:t>
            </a:r>
            <a:r>
              <a:rPr lang="en-US" sz="3600" dirty="0"/>
              <a:t>if the patient survived and </a:t>
            </a:r>
            <a:r>
              <a:rPr lang="en-US" sz="3600" i="1" dirty="0">
                <a:solidFill>
                  <a:schemeClr val="accent1"/>
                </a:solidFill>
              </a:rPr>
              <a:t>X</a:t>
            </a:r>
            <a:r>
              <a:rPr lang="en-US" sz="3600" dirty="0">
                <a:solidFill>
                  <a:schemeClr val="accent1"/>
                </a:solidFill>
              </a:rPr>
              <a:t> = 0 </a:t>
            </a:r>
            <a:r>
              <a:rPr lang="en-US" sz="3600" dirty="0"/>
              <a:t>otherwise. </a:t>
            </a:r>
            <a:endParaRPr lang="en-US" sz="3600" dirty="0" smtClean="0"/>
          </a:p>
          <a:p>
            <a:pPr marL="347663" indent="-338138">
              <a:tabLst>
                <a:tab pos="4572000" algn="l"/>
              </a:tabLst>
            </a:pPr>
            <a:r>
              <a:rPr lang="en-US" sz="4000" dirty="0" smtClean="0"/>
              <a:t>Suppose </a:t>
            </a:r>
            <a:r>
              <a:rPr lang="en-US" sz="4000" dirty="0"/>
              <a:t>that the probability of survival is </a:t>
            </a:r>
            <a:r>
              <a:rPr lang="en-US" sz="4000" i="1" dirty="0">
                <a:solidFill>
                  <a:schemeClr val="accent1"/>
                </a:solidFill>
              </a:rPr>
              <a:t>θ</a:t>
            </a:r>
            <a:r>
              <a:rPr lang="en-US" sz="4000" dirty="0">
                <a:solidFill>
                  <a:schemeClr val="accent1"/>
                </a:solidFill>
              </a:rPr>
              <a:t> = 0.8: </a:t>
            </a:r>
            <a:r>
              <a:rPr lang="en-US" sz="4000" i="1" dirty="0">
                <a:solidFill>
                  <a:schemeClr val="accent1"/>
                </a:solidFill>
              </a:rPr>
              <a:t>P</a:t>
            </a:r>
            <a:r>
              <a:rPr lang="en-US" sz="4000" dirty="0">
                <a:solidFill>
                  <a:schemeClr val="accent1"/>
                </a:solidFill>
              </a:rPr>
              <a:t>(</a:t>
            </a:r>
            <a:r>
              <a:rPr lang="en-US" sz="4000" i="1" dirty="0">
                <a:solidFill>
                  <a:schemeClr val="accent1"/>
                </a:solidFill>
              </a:rPr>
              <a:t>X</a:t>
            </a:r>
            <a:r>
              <a:rPr lang="en-US" sz="4000" dirty="0">
                <a:solidFill>
                  <a:schemeClr val="accent1"/>
                </a:solidFill>
              </a:rPr>
              <a:t> = 1) = </a:t>
            </a:r>
            <a:r>
              <a:rPr lang="en-US" sz="4000" dirty="0" smtClean="0">
                <a:solidFill>
                  <a:schemeClr val="accent1"/>
                </a:solidFill>
              </a:rPr>
              <a:t>0.8</a:t>
            </a:r>
          </a:p>
          <a:p>
            <a:pPr marL="4919663">
              <a:tabLst>
                <a:tab pos="627063" algn="l"/>
              </a:tabLst>
            </a:pPr>
            <a:endParaRPr lang="tr-TR" sz="1500" dirty="0" smtClean="0"/>
          </a:p>
          <a:p>
            <a:pPr marL="4919663">
              <a:tabLst>
                <a:tab pos="627063" algn="l"/>
              </a:tabLst>
            </a:pPr>
            <a:r>
              <a:rPr lang="en-US" sz="2900" dirty="0" smtClean="0"/>
              <a:t>Plot </a:t>
            </a:r>
            <a:r>
              <a:rPr lang="en-US" sz="2900" dirty="0"/>
              <a:t>of the </a:t>
            </a:r>
            <a:r>
              <a:rPr lang="en-US" sz="2900" dirty="0" err="1">
                <a:solidFill>
                  <a:schemeClr val="accent1"/>
                </a:solidFill>
              </a:rPr>
              <a:t>pmf</a:t>
            </a:r>
            <a:r>
              <a:rPr lang="en-US" sz="2900" dirty="0"/>
              <a:t> </a:t>
            </a:r>
            <a:r>
              <a:rPr lang="en-US" sz="2900" dirty="0" smtClean="0"/>
              <a:t>for </a:t>
            </a:r>
            <a:r>
              <a:rPr lang="en-US" sz="2900" dirty="0" smtClean="0">
                <a:solidFill>
                  <a:schemeClr val="accent1"/>
                </a:solidFill>
              </a:rPr>
              <a:t>Bernoulli(0.8</a:t>
            </a:r>
            <a:r>
              <a:rPr lang="en-US" sz="2900" dirty="0">
                <a:solidFill>
                  <a:schemeClr val="accent1"/>
                </a:solidFill>
              </a:rPr>
              <a:t>)</a:t>
            </a:r>
            <a:r>
              <a:rPr lang="en-US" sz="2900" dirty="0"/>
              <a:t> distribution</a:t>
            </a:r>
            <a:endParaRPr lang="en-US" sz="29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23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624" y="2924944"/>
            <a:ext cx="3947373" cy="36192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 bwMode="auto">
              <a:xfrm>
                <a:off x="395288" y="2420888"/>
                <a:ext cx="4090869" cy="3979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>
                    <a:solidFill>
                      <a:srgbClr val="FF3300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>
                    <a:solidFill>
                      <a:schemeClr val="accent2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sz="2200" kern="0" dirty="0"/>
                  <a:t>Therefore, the probability of not surviving is </a:t>
                </a:r>
                <a:endParaRPr lang="en-US" sz="2200" kern="0" dirty="0" smtClean="0"/>
              </a:p>
              <a:p>
                <a:pPr marL="457200" lvl="1" indent="0">
                  <a:buNone/>
                </a:pPr>
                <a:r>
                  <a:rPr lang="en-US" sz="2200" i="1" kern="0" dirty="0" smtClean="0"/>
                  <a:t>   </a:t>
                </a:r>
                <a:r>
                  <a:rPr lang="en-US" sz="2000" i="1" kern="0" dirty="0" smtClean="0"/>
                  <a:t>P</a:t>
                </a:r>
                <a:r>
                  <a:rPr lang="en-US" sz="2000" kern="0" dirty="0" smtClean="0"/>
                  <a:t>(</a:t>
                </a:r>
                <a:r>
                  <a:rPr lang="en-US" sz="2000" i="1" kern="0" dirty="0" smtClean="0"/>
                  <a:t>X</a:t>
                </a:r>
                <a:r>
                  <a:rPr lang="en-US" sz="2000" kern="0" dirty="0" smtClean="0"/>
                  <a:t> </a:t>
                </a:r>
                <a:r>
                  <a:rPr lang="en-US" sz="2000" kern="0" dirty="0"/>
                  <a:t>= 0) = 1 − θ = </a:t>
                </a:r>
                <a:r>
                  <a:rPr lang="en-US" sz="2000" kern="0" dirty="0" smtClean="0"/>
                  <a:t>0.2 </a:t>
                </a:r>
                <a:endParaRPr lang="en-US" sz="2000" kern="0" dirty="0"/>
              </a:p>
              <a:p>
                <a:pPr marL="338138" indent="-338138">
                  <a:tabLst>
                    <a:tab pos="4462463" algn="l"/>
                  </a:tabLst>
                </a:pPr>
                <a:r>
                  <a:rPr lang="en-US" sz="2200" kern="0" dirty="0" smtClean="0"/>
                  <a:t>Then </a:t>
                </a:r>
                <a:r>
                  <a:rPr lang="en-US" sz="2200" i="1" kern="0" dirty="0">
                    <a:solidFill>
                      <a:schemeClr val="accent1"/>
                    </a:solidFill>
                  </a:rPr>
                  <a:t>X</a:t>
                </a:r>
                <a:r>
                  <a:rPr lang="en-US" sz="2200" kern="0" dirty="0"/>
                  <a:t> has a Bernoulli distribution with parameter </a:t>
                </a:r>
                <a:endParaRPr lang="en-US" sz="2200" kern="0" dirty="0" smtClean="0"/>
              </a:p>
              <a:p>
                <a:pPr marL="0" indent="0">
                  <a:buNone/>
                  <a:tabLst>
                    <a:tab pos="4462463" algn="l"/>
                  </a:tabLst>
                </a:pPr>
                <a:r>
                  <a:rPr lang="en-US" sz="2200" i="1" kern="0" dirty="0"/>
                  <a:t> </a:t>
                </a:r>
                <a:r>
                  <a:rPr lang="en-US" sz="2200" i="1" kern="0" dirty="0" smtClean="0"/>
                  <a:t>    </a:t>
                </a:r>
                <a:r>
                  <a:rPr lang="en-US" sz="2200" i="1" kern="0" dirty="0" smtClean="0">
                    <a:solidFill>
                      <a:schemeClr val="accent1"/>
                    </a:solidFill>
                  </a:rPr>
                  <a:t>θ</a:t>
                </a:r>
                <a:r>
                  <a:rPr lang="en-US" sz="2200" kern="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sz="2200" kern="0" dirty="0">
                    <a:solidFill>
                      <a:schemeClr val="accent1"/>
                    </a:solidFill>
                  </a:rPr>
                  <a:t>= 0.8</a:t>
                </a:r>
                <a:r>
                  <a:rPr lang="en-US" sz="2200" kern="0" dirty="0"/>
                  <a:t>, and we denote this </a:t>
                </a:r>
                <a:r>
                  <a:rPr lang="en-US" sz="2200" kern="0" dirty="0" smtClean="0"/>
                  <a:t>as</a:t>
                </a:r>
              </a:p>
              <a:p>
                <a:pPr marL="400050" lvl="1" indent="0">
                  <a:buNone/>
                  <a:tabLst>
                    <a:tab pos="4462463" algn="l"/>
                  </a:tabLst>
                </a:pPr>
                <a:r>
                  <a:rPr lang="en-US" sz="2000" i="1" kern="0" dirty="0" smtClean="0"/>
                  <a:t>   X</a:t>
                </a:r>
                <a:r>
                  <a:rPr lang="en-US" sz="2000" kern="0" dirty="0" smtClean="0"/>
                  <a:t> ∼ Bernoulli(0.8).</a:t>
                </a:r>
              </a:p>
              <a:p>
                <a:pPr marL="338138" indent="-338138">
                  <a:tabLst>
                    <a:tab pos="4462463" algn="l"/>
                  </a:tabLst>
                </a:pPr>
                <a:r>
                  <a:rPr lang="en-US" sz="2200" kern="0" dirty="0" smtClean="0"/>
                  <a:t>The </a:t>
                </a:r>
                <a:r>
                  <a:rPr lang="en-US" sz="2200" kern="0" dirty="0" err="1">
                    <a:solidFill>
                      <a:schemeClr val="accent1"/>
                    </a:solidFill>
                  </a:rPr>
                  <a:t>pmf</a:t>
                </a:r>
                <a:r>
                  <a:rPr lang="en-US" sz="2200" kern="0" dirty="0">
                    <a:solidFill>
                      <a:schemeClr val="accent1"/>
                    </a:solidFill>
                  </a:rPr>
                  <a:t> </a:t>
                </a:r>
                <a:r>
                  <a:rPr lang="en-US" sz="2200" kern="0" dirty="0"/>
                  <a:t>for this distribution is</a:t>
                </a:r>
              </a:p>
              <a:p>
                <a:pPr marL="338138" lvl="1" indent="-338138">
                  <a:buFontTx/>
                  <a:buNone/>
                  <a:tabLst>
                    <a:tab pos="4462463" algn="l"/>
                  </a:tabLst>
                </a:pPr>
                <a:r>
                  <a:rPr lang="en-US" sz="2200" i="1" kern="0" dirty="0" smtClean="0"/>
                  <a:t>	</a:t>
                </a:r>
                <a:r>
                  <a:rPr lang="en-US" sz="2000" i="1" kern="0" dirty="0" smtClean="0"/>
                  <a:t>P</a:t>
                </a:r>
                <a:r>
                  <a:rPr lang="en-US" sz="2000" kern="0" dirty="0" smtClean="0"/>
                  <a:t>(</a:t>
                </a:r>
                <a:r>
                  <a:rPr lang="en-US" sz="2000" i="1" kern="0" dirty="0" smtClean="0"/>
                  <a:t>X</a:t>
                </a:r>
                <a:r>
                  <a:rPr lang="en-US" sz="2000" kern="0" dirty="0" smtClean="0"/>
                  <a:t> </a:t>
                </a:r>
                <a:r>
                  <a:rPr lang="en-US" sz="2000" kern="0" dirty="0"/>
                  <a:t>= </a:t>
                </a:r>
                <a:r>
                  <a:rPr lang="en-US" sz="2000" i="1" kern="0" dirty="0"/>
                  <a:t>x</a:t>
                </a:r>
                <a:r>
                  <a:rPr lang="en-US" sz="2000" kern="0" dirty="0"/>
                  <a:t>) </a:t>
                </a:r>
                <a:r>
                  <a:rPr lang="en-US" sz="2000" kern="0" dirty="0" smtClean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 kern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i="1" kern="0">
                                <a:latin typeface="Cambria Math" panose="02040503050406030204" pitchFamily="18" charset="0"/>
                              </a:rPr>
                              <m:t>0.2 </m:t>
                            </m:r>
                            <m:r>
                              <a:rPr lang="en-US" sz="2000" i="1" kern="0">
                                <a:latin typeface="Cambria Math" panose="02040503050406030204" pitchFamily="18" charset="0"/>
                              </a:rPr>
                              <m:t>𝑓𝑜𝑟</m:t>
                            </m:r>
                            <m:r>
                              <a:rPr lang="en-US" sz="2000" i="1" ker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i="1" ker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 kern="0">
                                <a:latin typeface="Cambria Math" panose="02040503050406030204" pitchFamily="18" charset="0"/>
                              </a:rPr>
                              <m:t> = 0</m:t>
                            </m:r>
                          </m:e>
                          <m:e>
                            <m:r>
                              <a:rPr lang="en-US" sz="2000" i="1" kern="0">
                                <a:latin typeface="Cambria Math" panose="02040503050406030204" pitchFamily="18" charset="0"/>
                              </a:rPr>
                              <m:t>0.8 </m:t>
                            </m:r>
                            <m:r>
                              <a:rPr lang="en-US" sz="2000" i="1" kern="0">
                                <a:latin typeface="Cambria Math" panose="02040503050406030204" pitchFamily="18" charset="0"/>
                              </a:rPr>
                              <m:t>𝑓𝑜𝑟</m:t>
                            </m:r>
                            <m:r>
                              <a:rPr lang="en-US" sz="2000" i="1" ker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i="1" ker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 kern="0">
                                <a:latin typeface="Cambria Math" panose="02040503050406030204" pitchFamily="18" charset="0"/>
                              </a:rPr>
                              <m:t> = 1</m:t>
                            </m:r>
                          </m:e>
                        </m:eqArr>
                      </m:e>
                    </m:d>
                  </m:oMath>
                </a14:m>
                <a:endParaRPr lang="en-US" sz="2000" kern="0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288" y="2420888"/>
                <a:ext cx="4090869" cy="3979336"/>
              </a:xfrm>
              <a:prstGeom prst="rect">
                <a:avLst/>
              </a:prstGeom>
              <a:blipFill rotWithShape="0">
                <a:blip r:embed="rId3"/>
                <a:stretch>
                  <a:fillRect l="-1639" t="-107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983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Bernoulli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The mean of a binary random variable, </a:t>
                </a:r>
                <a:r>
                  <a:rPr lang="en-US" i="1" dirty="0">
                    <a:solidFill>
                      <a:schemeClr val="accent1"/>
                    </a:solidFill>
                  </a:rPr>
                  <a:t>X</a:t>
                </a:r>
                <a:r>
                  <a:rPr lang="en-US" dirty="0"/>
                  <a:t>, with </a:t>
                </a:r>
                <a:r>
                  <a:rPr lang="en-US" dirty="0">
                    <a:solidFill>
                      <a:schemeClr val="accent1"/>
                    </a:solidFill>
                  </a:rPr>
                  <a:t>Bernoulli(</a:t>
                </a:r>
                <a:r>
                  <a:rPr lang="en-US" i="1" dirty="0">
                    <a:solidFill>
                      <a:schemeClr val="accent1"/>
                    </a:solidFill>
                  </a:rPr>
                  <a:t>θ</a:t>
                </a:r>
                <a:r>
                  <a:rPr lang="en-US" dirty="0">
                    <a:solidFill>
                      <a:schemeClr val="accent1"/>
                    </a:solidFill>
                  </a:rPr>
                  <a:t>)</a:t>
                </a:r>
                <a:r>
                  <a:rPr lang="en-US" i="1" dirty="0"/>
                  <a:t> </a:t>
                </a:r>
                <a:r>
                  <a:rPr lang="en-US" dirty="0" smtClean="0"/>
                  <a:t>distribution is </a:t>
                </a:r>
                <a:r>
                  <a:rPr lang="en-US" i="1" dirty="0">
                    <a:solidFill>
                      <a:schemeClr val="accent1"/>
                    </a:solidFill>
                  </a:rPr>
                  <a:t>θ</a:t>
                </a:r>
                <a:r>
                  <a:rPr lang="en-US" i="1" dirty="0"/>
                  <a:t> </a:t>
                </a:r>
                <a:r>
                  <a:rPr lang="en-US" dirty="0"/>
                  <a:t>.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We </a:t>
                </a:r>
                <a:r>
                  <a:rPr lang="en-US" dirty="0"/>
                  <a:t>show this as </a:t>
                </a:r>
                <a:r>
                  <a:rPr lang="en-US" i="1" dirty="0">
                    <a:solidFill>
                      <a:schemeClr val="accent1"/>
                    </a:solidFill>
                  </a:rPr>
                  <a:t>μ </a:t>
                </a:r>
                <a:r>
                  <a:rPr lang="en-US" dirty="0">
                    <a:solidFill>
                      <a:schemeClr val="accent1"/>
                    </a:solidFill>
                  </a:rPr>
                  <a:t>= </a:t>
                </a:r>
                <a:r>
                  <a:rPr lang="en-US" i="1" dirty="0">
                    <a:solidFill>
                      <a:schemeClr val="accent1"/>
                    </a:solidFill>
                  </a:rPr>
                  <a:t>θ </a:t>
                </a:r>
                <a:r>
                  <a:rPr lang="en-US" dirty="0"/>
                  <a:t>. </a:t>
                </a:r>
                <a:endParaRPr lang="en-US" dirty="0" smtClean="0"/>
              </a:p>
              <a:p>
                <a:pPr lvl="2"/>
                <a:r>
                  <a:rPr lang="en-US" dirty="0" smtClean="0"/>
                  <a:t>In </a:t>
                </a:r>
                <a:r>
                  <a:rPr lang="en-US" dirty="0"/>
                  <a:t>this case, the mean can be interpreted </a:t>
                </a:r>
                <a:r>
                  <a:rPr lang="en-US" dirty="0" smtClean="0"/>
                  <a:t>as the </a:t>
                </a:r>
                <a:r>
                  <a:rPr lang="en-US" dirty="0"/>
                  <a:t>proportion of the population who have the outcome of interest. </a:t>
                </a:r>
                <a:endParaRPr lang="en-US" dirty="0" smtClean="0"/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variance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of a random variable with Bernoulli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(θ) </a:t>
                </a:r>
                <a:r>
                  <a:rPr lang="en-US" dirty="0"/>
                  <a:t>distribution is</a:t>
                </a:r>
              </a:p>
              <a:p>
                <a:pPr marL="457200" lvl="1" indent="0">
                  <a:buNone/>
                </a:pPr>
                <a:r>
                  <a:rPr lang="en-US" i="1" dirty="0" smtClean="0"/>
                  <a:t>	σ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 </a:t>
                </a:r>
                <a:r>
                  <a:rPr lang="en-US" dirty="0"/>
                  <a:t>= </a:t>
                </a:r>
                <a:r>
                  <a:rPr lang="en-US" i="1" dirty="0"/>
                  <a:t>θ</a:t>
                </a:r>
                <a:r>
                  <a:rPr lang="en-US" dirty="0"/>
                  <a:t>(1 − </a:t>
                </a:r>
                <a:r>
                  <a:rPr lang="en-US" i="1" dirty="0"/>
                  <a:t>θ</a:t>
                </a:r>
                <a:r>
                  <a:rPr lang="en-US" dirty="0"/>
                  <a:t>) = </a:t>
                </a:r>
                <a:r>
                  <a:rPr lang="en-US" i="1" dirty="0"/>
                  <a:t>μ</a:t>
                </a:r>
                <a:r>
                  <a:rPr lang="en-US" dirty="0"/>
                  <a:t>(1 − </a:t>
                </a:r>
                <a:r>
                  <a:rPr lang="en-US" i="1" dirty="0"/>
                  <a:t>μ</a:t>
                </a:r>
                <a:r>
                  <a:rPr lang="en-US" dirty="0" smtClean="0"/>
                  <a:t>) </a:t>
                </a:r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standard deviation is obtained by taking </a:t>
                </a:r>
                <a:r>
                  <a:rPr lang="en-US" dirty="0" smtClean="0"/>
                  <a:t>the square </a:t>
                </a:r>
                <a:r>
                  <a:rPr lang="en-US" dirty="0"/>
                  <a:t>root of </a:t>
                </a:r>
                <a:r>
                  <a:rPr lang="en-US" dirty="0" smtClean="0"/>
                  <a:t>variance</a:t>
                </a:r>
              </a:p>
              <a:p>
                <a:pPr marL="457200" lvl="1" indent="0">
                  <a:buNone/>
                </a:pPr>
                <a:r>
                  <a:rPr lang="en-US" i="1" dirty="0"/>
                  <a:t>	</a:t>
                </a:r>
                <a:r>
                  <a:rPr lang="en-US" i="1" dirty="0" smtClean="0"/>
                  <a:t>σ </a:t>
                </a:r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(1 −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</m:oMath>
                </a14:m>
                <a:r>
                  <a:rPr lang="el-GR" i="1" dirty="0" smtClean="0"/>
                  <a:t> </a:t>
                </a:r>
                <a:r>
                  <a:rPr lang="el-GR" dirty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l-GR" i="1" dirty="0"/>
                          <m:t>μ</m:t>
                        </m:r>
                        <m:r>
                          <m:rPr>
                            <m:nor/>
                          </m:rPr>
                          <a:rPr lang="el-GR" dirty="0"/>
                          <m:t>(1− </m:t>
                        </m:r>
                        <m:r>
                          <m:rPr>
                            <m:nor/>
                          </m:rPr>
                          <a:rPr lang="el-GR" i="1" dirty="0"/>
                          <m:t>μ</m:t>
                        </m:r>
                        <m:r>
                          <m:rPr>
                            <m:nor/>
                          </m:rPr>
                          <a:rPr lang="el-GR" dirty="0"/>
                          <m:t>)</m:t>
                        </m:r>
                      </m:e>
                    </m:rad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46" t="-2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24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53826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Bernoulli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5537"/>
            <a:ext cx="8280920" cy="539908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 the above example, </a:t>
            </a:r>
            <a:r>
              <a:rPr lang="en-US" i="1" dirty="0">
                <a:solidFill>
                  <a:schemeClr val="accent1"/>
                </a:solidFill>
              </a:rPr>
              <a:t>μ </a:t>
            </a:r>
            <a:r>
              <a:rPr lang="en-US" dirty="0">
                <a:solidFill>
                  <a:schemeClr val="accent1"/>
                </a:solidFill>
              </a:rPr>
              <a:t>= 0</a:t>
            </a:r>
            <a:r>
              <a:rPr lang="en-US" i="1" dirty="0">
                <a:solidFill>
                  <a:schemeClr val="accent1"/>
                </a:solidFill>
              </a:rPr>
              <a:t>.</a:t>
            </a:r>
            <a:r>
              <a:rPr lang="en-US" dirty="0">
                <a:solidFill>
                  <a:schemeClr val="accent1"/>
                </a:solidFill>
              </a:rPr>
              <a:t>8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80</a:t>
            </a:r>
            <a:r>
              <a:rPr lang="en-US" dirty="0"/>
              <a:t>% of patients survive.</a:t>
            </a:r>
          </a:p>
          <a:p>
            <a:r>
              <a:rPr lang="en-US" dirty="0"/>
              <a:t>The variance of the random variable is </a:t>
            </a: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	σ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= 0</a:t>
            </a:r>
            <a:r>
              <a:rPr lang="en-US" i="1" dirty="0"/>
              <a:t>.</a:t>
            </a:r>
            <a:r>
              <a:rPr lang="en-US" dirty="0"/>
              <a:t>8 × 0</a:t>
            </a:r>
            <a:r>
              <a:rPr lang="en-US" i="1" dirty="0"/>
              <a:t>.</a:t>
            </a:r>
            <a:r>
              <a:rPr lang="en-US" dirty="0"/>
              <a:t>2 = 0</a:t>
            </a:r>
            <a:r>
              <a:rPr lang="en-US" i="1" dirty="0"/>
              <a:t>.</a:t>
            </a:r>
            <a:r>
              <a:rPr lang="en-US" dirty="0"/>
              <a:t>16, </a:t>
            </a:r>
            <a:endParaRPr lang="en-US" dirty="0" smtClean="0"/>
          </a:p>
          <a:p>
            <a:r>
              <a:rPr lang="en-US" dirty="0" smtClean="0"/>
              <a:t>Its </a:t>
            </a:r>
            <a:r>
              <a:rPr lang="en-US" dirty="0"/>
              <a:t>standard </a:t>
            </a:r>
            <a:r>
              <a:rPr lang="en-US" dirty="0" smtClean="0"/>
              <a:t>deviation is </a:t>
            </a:r>
            <a:r>
              <a:rPr lang="en-US" i="1" dirty="0">
                <a:solidFill>
                  <a:schemeClr val="accent1"/>
                </a:solidFill>
              </a:rPr>
              <a:t>σ </a:t>
            </a:r>
            <a:r>
              <a:rPr lang="en-US" dirty="0">
                <a:solidFill>
                  <a:schemeClr val="accent1"/>
                </a:solidFill>
              </a:rPr>
              <a:t>= 0</a:t>
            </a:r>
            <a:r>
              <a:rPr lang="en-US" i="1" dirty="0">
                <a:solidFill>
                  <a:schemeClr val="accent1"/>
                </a:solidFill>
              </a:rPr>
              <a:t>.</a:t>
            </a:r>
            <a:r>
              <a:rPr lang="en-US" dirty="0">
                <a:solidFill>
                  <a:schemeClr val="accent1"/>
                </a:solidFill>
              </a:rPr>
              <a:t>4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reflects the extent of variability in survival status from </a:t>
            </a:r>
            <a:r>
              <a:rPr lang="en-US" dirty="0" smtClean="0"/>
              <a:t>one person </a:t>
            </a:r>
            <a:r>
              <a:rPr lang="en-US" dirty="0"/>
              <a:t>to another. </a:t>
            </a:r>
            <a:endParaRPr lang="en-US" dirty="0" smtClean="0"/>
          </a:p>
          <a:p>
            <a:pPr lvl="1"/>
            <a:r>
              <a:rPr lang="en-US" dirty="0" smtClean="0"/>
              <a:t>For </a:t>
            </a:r>
            <a:r>
              <a:rPr lang="en-US" dirty="0"/>
              <a:t>this example, the amount of variation is rather small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Therefore, we </a:t>
            </a:r>
            <a:r>
              <a:rPr lang="en-US" dirty="0"/>
              <a:t>expect to see many survivals (</a:t>
            </a:r>
            <a:r>
              <a:rPr lang="en-US" i="1" dirty="0">
                <a:solidFill>
                  <a:schemeClr val="accent1"/>
                </a:solidFill>
              </a:rPr>
              <a:t>X </a:t>
            </a:r>
            <a:r>
              <a:rPr lang="en-US" dirty="0">
                <a:solidFill>
                  <a:schemeClr val="accent1"/>
                </a:solidFill>
              </a:rPr>
              <a:t>= 1</a:t>
            </a:r>
            <a:r>
              <a:rPr lang="en-US" dirty="0"/>
              <a:t>) with occasional death (</a:t>
            </a:r>
            <a:r>
              <a:rPr lang="en-US" i="1" dirty="0">
                <a:solidFill>
                  <a:schemeClr val="accent1"/>
                </a:solidFill>
              </a:rPr>
              <a:t>X </a:t>
            </a:r>
            <a:r>
              <a:rPr lang="en-US" dirty="0">
                <a:solidFill>
                  <a:schemeClr val="accent1"/>
                </a:solidFill>
              </a:rPr>
              <a:t>= 0</a:t>
            </a:r>
            <a:r>
              <a:rPr lang="en-US" dirty="0"/>
              <a:t>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25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77375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Bernoulli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comparison</a:t>
            </a:r>
            <a:r>
              <a:rPr lang="en-US" dirty="0"/>
              <a:t>, suppose that the probability of survival for bladder cancer is </a:t>
            </a:r>
            <a:r>
              <a:rPr lang="en-US" i="1" dirty="0">
                <a:solidFill>
                  <a:schemeClr val="accent1"/>
                </a:solidFill>
              </a:rPr>
              <a:t>θ</a:t>
            </a:r>
            <a:r>
              <a:rPr lang="en-US" dirty="0">
                <a:solidFill>
                  <a:schemeClr val="accent1"/>
                </a:solidFill>
              </a:rPr>
              <a:t> = 0.6</a:t>
            </a:r>
            <a:r>
              <a:rPr lang="en-US" dirty="0"/>
              <a:t>.</a:t>
            </a:r>
          </a:p>
          <a:p>
            <a:r>
              <a:rPr lang="en-US" dirty="0"/>
              <a:t>Then, the variance becomes </a:t>
            </a: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	σ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= 0.6×(1−0.6) = 0.24.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reflects a higher </a:t>
            </a:r>
            <a:r>
              <a:rPr lang="en-US" dirty="0" smtClean="0"/>
              <a:t>variability in </a:t>
            </a:r>
            <a:r>
              <a:rPr lang="en-US" dirty="0"/>
              <a:t>the survival status for bladder cancer patients compared to that of </a:t>
            </a:r>
            <a:r>
              <a:rPr lang="en-US" dirty="0" smtClean="0"/>
              <a:t>breast cancer </a:t>
            </a:r>
            <a:r>
              <a:rPr lang="en-US" dirty="0"/>
              <a:t>patients.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26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4115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5537"/>
            <a:ext cx="8280920" cy="5399087"/>
          </a:xfrm>
        </p:spPr>
        <p:txBody>
          <a:bodyPr>
            <a:normAutofit/>
          </a:bodyPr>
          <a:lstStyle/>
          <a:p>
            <a:r>
              <a:rPr lang="en-US" dirty="0"/>
              <a:t>A sequence of binary random variables </a:t>
            </a:r>
            <a:r>
              <a:rPr lang="en-US" i="1" dirty="0">
                <a:solidFill>
                  <a:schemeClr val="accent1"/>
                </a:solidFill>
              </a:rPr>
              <a:t>X</a:t>
            </a:r>
            <a:r>
              <a:rPr lang="en-US" baseline="-25000" dirty="0">
                <a:solidFill>
                  <a:schemeClr val="accent1"/>
                </a:solidFill>
              </a:rPr>
              <a:t>1</a:t>
            </a:r>
            <a:r>
              <a:rPr lang="en-US" i="1" dirty="0" smtClean="0">
                <a:solidFill>
                  <a:schemeClr val="accent1"/>
                </a:solidFill>
              </a:rPr>
              <a:t>, X</a:t>
            </a:r>
            <a:r>
              <a:rPr lang="en-US" baseline="-25000" dirty="0" smtClean="0">
                <a:solidFill>
                  <a:schemeClr val="accent1"/>
                </a:solidFill>
              </a:rPr>
              <a:t>2 </a:t>
            </a:r>
            <a:r>
              <a:rPr lang="en-US" i="1" dirty="0" smtClean="0">
                <a:solidFill>
                  <a:schemeClr val="accent1"/>
                </a:solidFill>
              </a:rPr>
              <a:t>, </a:t>
            </a:r>
            <a:r>
              <a:rPr lang="en-US" i="1" dirty="0">
                <a:solidFill>
                  <a:schemeClr val="accent1"/>
                </a:solidFill>
              </a:rPr>
              <a:t>. . . , </a:t>
            </a:r>
            <a:r>
              <a:rPr lang="en-US" i="1" dirty="0" err="1">
                <a:solidFill>
                  <a:schemeClr val="accent1"/>
                </a:solidFill>
              </a:rPr>
              <a:t>X</a:t>
            </a:r>
            <a:r>
              <a:rPr lang="en-US" i="1" baseline="-25000" dirty="0" err="1">
                <a:solidFill>
                  <a:schemeClr val="accent1"/>
                </a:solidFill>
              </a:rPr>
              <a:t>n</a:t>
            </a:r>
            <a:r>
              <a:rPr lang="en-US" i="1" dirty="0"/>
              <a:t> </a:t>
            </a:r>
            <a:r>
              <a:rPr lang="en-US" dirty="0"/>
              <a:t>is called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Bernoulli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trials 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they all have the same Bernoulli distribution </a:t>
            </a:r>
            <a:r>
              <a:rPr lang="en-US" dirty="0" smtClean="0"/>
              <a:t>and </a:t>
            </a:r>
            <a:r>
              <a:rPr lang="en-US" dirty="0"/>
              <a:t>are </a:t>
            </a:r>
            <a:r>
              <a:rPr lang="en-US" dirty="0" smtClean="0"/>
              <a:t>independent.</a:t>
            </a:r>
            <a:endParaRPr lang="en-US" dirty="0"/>
          </a:p>
          <a:p>
            <a:r>
              <a:rPr lang="en-US" dirty="0"/>
              <a:t>The random variable representing the number of times the outcome of </a:t>
            </a:r>
            <a:r>
              <a:rPr lang="en-US" dirty="0" smtClean="0"/>
              <a:t>interest occurs </a:t>
            </a:r>
            <a:r>
              <a:rPr lang="en-US" dirty="0"/>
              <a:t>in </a:t>
            </a:r>
            <a:r>
              <a:rPr lang="en-US" i="1" dirty="0">
                <a:solidFill>
                  <a:schemeClr val="accent1"/>
                </a:solidFill>
              </a:rPr>
              <a:t>n</a:t>
            </a:r>
            <a:r>
              <a:rPr lang="en-US" i="1" dirty="0"/>
              <a:t> </a:t>
            </a:r>
            <a:r>
              <a:rPr lang="en-US" dirty="0"/>
              <a:t>Bernoulli trials (i.e., the sum of Bernoulli trials) has </a:t>
            </a:r>
            <a:r>
              <a:rPr lang="en-US" dirty="0" smtClean="0"/>
              <a:t>a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Binomial(</a:t>
            </a:r>
            <a:r>
              <a:rPr lang="en-US" i="1" dirty="0" err="1" smtClean="0">
                <a:solidFill>
                  <a:schemeClr val="accent1">
                    <a:lumMod val="75000"/>
                  </a:schemeClr>
                </a:solidFill>
              </a:rPr>
              <a:t>n,θ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distribution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where </a:t>
            </a:r>
            <a:r>
              <a:rPr lang="en-US" i="1" dirty="0">
                <a:solidFill>
                  <a:schemeClr val="accent1"/>
                </a:solidFill>
              </a:rPr>
              <a:t>θ</a:t>
            </a:r>
            <a:r>
              <a:rPr lang="en-US" i="1" dirty="0"/>
              <a:t> </a:t>
            </a:r>
            <a:r>
              <a:rPr lang="en-US" dirty="0"/>
              <a:t>is the probability of the outcome of </a:t>
            </a:r>
            <a:r>
              <a:rPr lang="en-US" dirty="0" smtClean="0"/>
              <a:t>interest (</a:t>
            </a:r>
            <a:r>
              <a:rPr lang="en-US" dirty="0"/>
              <a:t>a.k.a. the </a:t>
            </a:r>
            <a:r>
              <a:rPr lang="en-US" dirty="0">
                <a:solidFill>
                  <a:schemeClr val="accent1"/>
                </a:solidFill>
              </a:rPr>
              <a:t>probability of success</a:t>
            </a:r>
            <a:r>
              <a:rPr lang="en-US" dirty="0"/>
              <a:t>).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27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27387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5537"/>
            <a:ext cx="8280920" cy="539908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binomial distribution </a:t>
            </a:r>
            <a:r>
              <a:rPr lang="en-US" dirty="0"/>
              <a:t>is defined by </a:t>
            </a:r>
            <a:r>
              <a:rPr lang="en-US" dirty="0" smtClean="0"/>
              <a:t>the number </a:t>
            </a:r>
            <a:r>
              <a:rPr lang="en-US" dirty="0"/>
              <a:t>of Bernoulli trials </a:t>
            </a:r>
            <a:r>
              <a:rPr lang="en-US" i="1" dirty="0">
                <a:solidFill>
                  <a:schemeClr val="accent1"/>
                </a:solidFill>
              </a:rPr>
              <a:t>n</a:t>
            </a:r>
            <a:r>
              <a:rPr lang="en-US" i="1" dirty="0"/>
              <a:t> </a:t>
            </a:r>
            <a:r>
              <a:rPr lang="en-US" dirty="0"/>
              <a:t>and the probability of the outcome of </a:t>
            </a:r>
            <a:r>
              <a:rPr lang="en-US" dirty="0" smtClean="0"/>
              <a:t>interest </a:t>
            </a:r>
            <a:r>
              <a:rPr lang="en-US" i="1" dirty="0" smtClean="0">
                <a:solidFill>
                  <a:schemeClr val="accent1"/>
                </a:solidFill>
              </a:rPr>
              <a:t>θ</a:t>
            </a:r>
            <a:r>
              <a:rPr lang="en-US" i="1" dirty="0" smtClean="0"/>
              <a:t> </a:t>
            </a:r>
            <a:r>
              <a:rPr lang="en-US" dirty="0" smtClean="0"/>
              <a:t>for </a:t>
            </a:r>
            <a:r>
              <a:rPr lang="en-US" dirty="0"/>
              <a:t>the underlying Bernoulli trials</a:t>
            </a:r>
            <a:r>
              <a:rPr lang="en-US" dirty="0" smtClean="0"/>
              <a:t>.</a:t>
            </a:r>
          </a:p>
          <a:p>
            <a:r>
              <a:rPr lang="en-US" dirty="0"/>
              <a:t>The </a:t>
            </a:r>
            <a:r>
              <a:rPr lang="en-US" dirty="0" err="1">
                <a:solidFill>
                  <a:schemeClr val="accent1"/>
                </a:solidFill>
              </a:rPr>
              <a:t>pmf</a:t>
            </a:r>
            <a:r>
              <a:rPr lang="en-US" dirty="0"/>
              <a:t> of a </a:t>
            </a:r>
            <a:r>
              <a:rPr lang="en-US" dirty="0" smtClean="0">
                <a:solidFill>
                  <a:schemeClr val="accent1"/>
                </a:solidFill>
              </a:rPr>
              <a:t>Binomial(</a:t>
            </a:r>
            <a:r>
              <a:rPr lang="en-US" i="1" dirty="0" err="1" smtClean="0">
                <a:solidFill>
                  <a:schemeClr val="accent1"/>
                </a:solidFill>
              </a:rPr>
              <a:t>n,θ</a:t>
            </a:r>
            <a:r>
              <a:rPr lang="en-US" dirty="0">
                <a:solidFill>
                  <a:schemeClr val="accent1"/>
                </a:solidFill>
              </a:rPr>
              <a:t>)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/>
              <a:t>specifies </a:t>
            </a:r>
            <a:r>
              <a:rPr lang="en-US" dirty="0"/>
              <a:t>the probability of </a:t>
            </a:r>
            <a:r>
              <a:rPr lang="en-US" dirty="0" smtClean="0"/>
              <a:t>each possible </a:t>
            </a:r>
            <a:r>
              <a:rPr lang="en-US" dirty="0"/>
              <a:t>value (integers from </a:t>
            </a:r>
            <a:r>
              <a:rPr lang="en-US" dirty="0">
                <a:solidFill>
                  <a:schemeClr val="accent1"/>
                </a:solidFill>
              </a:rPr>
              <a:t>0</a:t>
            </a:r>
            <a:r>
              <a:rPr lang="en-US" dirty="0"/>
              <a:t> through </a:t>
            </a:r>
            <a:r>
              <a:rPr lang="en-US" i="1" dirty="0">
                <a:solidFill>
                  <a:schemeClr val="accent1"/>
                </a:solidFill>
              </a:rPr>
              <a:t>n</a:t>
            </a:r>
            <a:r>
              <a:rPr lang="en-US" dirty="0"/>
              <a:t>) of the </a:t>
            </a:r>
            <a:r>
              <a:rPr lang="en-US" dirty="0" smtClean="0"/>
              <a:t>random variable</a:t>
            </a:r>
            <a:r>
              <a:rPr lang="en-US" dirty="0"/>
              <a:t>.</a:t>
            </a:r>
          </a:p>
          <a:p>
            <a:r>
              <a:rPr lang="en-US" dirty="0" smtClean="0"/>
              <a:t>The </a:t>
            </a:r>
            <a:r>
              <a:rPr lang="en-US" dirty="0"/>
              <a:t>theoretical (population) mean of a random variable </a:t>
            </a:r>
            <a:r>
              <a:rPr lang="en-US" i="1" dirty="0" smtClean="0">
                <a:solidFill>
                  <a:schemeClr val="accent1"/>
                </a:solidFill>
              </a:rPr>
              <a:t>Y</a:t>
            </a:r>
            <a:r>
              <a:rPr lang="en-US" i="1" dirty="0" smtClean="0"/>
              <a:t> </a:t>
            </a:r>
            <a:r>
              <a:rPr lang="en-US" dirty="0" smtClean="0"/>
              <a:t>with </a:t>
            </a:r>
            <a:r>
              <a:rPr lang="en-US" dirty="0">
                <a:solidFill>
                  <a:schemeClr val="accent1"/>
                </a:solidFill>
              </a:rPr>
              <a:t>Binomial(</a:t>
            </a:r>
            <a:r>
              <a:rPr lang="en-US" i="1" dirty="0" err="1">
                <a:solidFill>
                  <a:schemeClr val="accent1"/>
                </a:solidFill>
              </a:rPr>
              <a:t>n,θ</a:t>
            </a:r>
            <a:r>
              <a:rPr lang="en-US" dirty="0">
                <a:solidFill>
                  <a:schemeClr val="accent1"/>
                </a:solidFill>
              </a:rPr>
              <a:t>)</a:t>
            </a:r>
            <a:r>
              <a:rPr lang="en-US" dirty="0"/>
              <a:t> </a:t>
            </a:r>
            <a:r>
              <a:rPr lang="en-US" dirty="0" smtClean="0"/>
              <a:t>distribution </a:t>
            </a:r>
            <a:r>
              <a:rPr lang="en-US" dirty="0"/>
              <a:t>is  </a:t>
            </a:r>
            <a:r>
              <a:rPr lang="el-GR" i="1" dirty="0" smtClean="0">
                <a:solidFill>
                  <a:schemeClr val="accent1">
                    <a:lumMod val="75000"/>
                  </a:schemeClr>
                </a:solidFill>
              </a:rPr>
              <a:t>μ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l-GR" i="1" dirty="0" smtClean="0">
                <a:solidFill>
                  <a:schemeClr val="accent1">
                    <a:lumMod val="75000"/>
                  </a:schemeClr>
                </a:solidFill>
              </a:rPr>
              <a:t>θ</a:t>
            </a:r>
            <a:r>
              <a:rPr lang="en-US" sz="3100" dirty="0"/>
              <a:t>.</a:t>
            </a:r>
            <a:endParaRPr lang="el-GR" sz="3100" dirty="0"/>
          </a:p>
          <a:p>
            <a:r>
              <a:rPr lang="en-US" dirty="0" smtClean="0"/>
              <a:t>The theoretical (</a:t>
            </a:r>
            <a:r>
              <a:rPr lang="en-US" dirty="0"/>
              <a:t>population) variance of </a:t>
            </a:r>
            <a:r>
              <a:rPr lang="en-US" i="1" dirty="0" smtClean="0">
                <a:solidFill>
                  <a:schemeClr val="accent1"/>
                </a:solidFill>
              </a:rPr>
              <a:t>Y</a:t>
            </a:r>
            <a:r>
              <a:rPr lang="en-US" dirty="0" smtClean="0"/>
              <a:t> is 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</a:rPr>
              <a:t>σ</a:t>
            </a:r>
            <a:r>
              <a:rPr lang="el-GR" baseline="30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 =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l-GR" i="1" dirty="0" smtClean="0">
                <a:solidFill>
                  <a:schemeClr val="accent1">
                    <a:lumMod val="75000"/>
                  </a:schemeClr>
                </a:solidFill>
              </a:rPr>
              <a:t>θ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(1 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− </a:t>
            </a:r>
            <a:r>
              <a:rPr lang="el-GR" i="1" dirty="0" smtClean="0">
                <a:solidFill>
                  <a:schemeClr val="accent1">
                    <a:lumMod val="75000"/>
                  </a:schemeClr>
                </a:solidFill>
              </a:rPr>
              <a:t>θ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28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51722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5537"/>
            <a:ext cx="8280920" cy="5399087"/>
          </a:xfrm>
        </p:spPr>
        <p:txBody>
          <a:bodyPr>
            <a:normAutofit fontScale="92500"/>
          </a:bodyPr>
          <a:lstStyle/>
          <a:p>
            <a:r>
              <a:rPr lang="en-US" dirty="0"/>
              <a:t>A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binomial experiment </a:t>
            </a:r>
            <a:r>
              <a:rPr lang="en-US" dirty="0"/>
              <a:t>is one that has the following properties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experiment consists of </a:t>
            </a:r>
            <a:r>
              <a:rPr lang="en-US" i="1" dirty="0">
                <a:solidFill>
                  <a:schemeClr val="accent1"/>
                </a:solidFill>
              </a:rPr>
              <a:t>n</a:t>
            </a:r>
            <a:r>
              <a:rPr lang="en-US" dirty="0"/>
              <a:t> identical trials.</a:t>
            </a:r>
          </a:p>
          <a:p>
            <a:pPr lvl="1"/>
            <a:r>
              <a:rPr lang="en-US" dirty="0" smtClean="0"/>
              <a:t>Each </a:t>
            </a:r>
            <a:r>
              <a:rPr lang="en-US" dirty="0"/>
              <a:t>trial results in one of two outcomes. </a:t>
            </a:r>
            <a:endParaRPr lang="en-US" dirty="0" smtClean="0"/>
          </a:p>
          <a:p>
            <a:pPr lvl="2"/>
            <a:r>
              <a:rPr lang="en-US" dirty="0" smtClean="0"/>
              <a:t>We </a:t>
            </a:r>
            <a:r>
              <a:rPr lang="en-US" dirty="0"/>
              <a:t>will label one </a:t>
            </a:r>
            <a:r>
              <a:rPr lang="en-US" dirty="0" smtClean="0"/>
              <a:t>outcome </a:t>
            </a:r>
            <a:r>
              <a:rPr lang="en-US" dirty="0" smtClean="0">
                <a:solidFill>
                  <a:schemeClr val="accent1"/>
                </a:solidFill>
              </a:rPr>
              <a:t>a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success</a:t>
            </a:r>
            <a:r>
              <a:rPr lang="en-US" dirty="0" smtClean="0"/>
              <a:t> </a:t>
            </a:r>
            <a:r>
              <a:rPr lang="en-US" dirty="0"/>
              <a:t>and the other </a:t>
            </a:r>
            <a:r>
              <a:rPr lang="en-US" dirty="0">
                <a:solidFill>
                  <a:schemeClr val="accent1"/>
                </a:solidFill>
              </a:rPr>
              <a:t>a failure</a:t>
            </a:r>
            <a:r>
              <a:rPr lang="en-US" dirty="0"/>
              <a:t>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probability of success on a single trial is equal to </a:t>
            </a:r>
            <a:r>
              <a:rPr lang="en-US" i="1" dirty="0">
                <a:solidFill>
                  <a:schemeClr val="accent1"/>
                </a:solidFill>
              </a:rPr>
              <a:t>p</a:t>
            </a:r>
            <a:r>
              <a:rPr lang="en-US" dirty="0"/>
              <a:t>, and </a:t>
            </a:r>
            <a:r>
              <a:rPr lang="en-US" i="1" dirty="0">
                <a:solidFill>
                  <a:schemeClr val="accent1"/>
                </a:solidFill>
              </a:rPr>
              <a:t>p</a:t>
            </a:r>
            <a:r>
              <a:rPr lang="en-US" dirty="0"/>
              <a:t> </a:t>
            </a:r>
            <a:r>
              <a:rPr lang="en-US" dirty="0" smtClean="0"/>
              <a:t>remains the </a:t>
            </a:r>
            <a:r>
              <a:rPr lang="en-US" dirty="0"/>
              <a:t>same from trial to trial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trials are independent; </a:t>
            </a:r>
            <a:endParaRPr lang="en-US" dirty="0" smtClean="0"/>
          </a:p>
          <a:p>
            <a:pPr lvl="2"/>
            <a:r>
              <a:rPr lang="en-US" dirty="0" smtClean="0"/>
              <a:t>that </a:t>
            </a:r>
            <a:r>
              <a:rPr lang="en-US" dirty="0"/>
              <a:t>is, the outcome of one trial does </a:t>
            </a:r>
            <a:r>
              <a:rPr lang="en-US" dirty="0" smtClean="0"/>
              <a:t>not influence </a:t>
            </a:r>
            <a:r>
              <a:rPr lang="en-US" dirty="0"/>
              <a:t>the outcome of any other trial.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random variable </a:t>
            </a:r>
            <a:r>
              <a:rPr lang="en-US" i="1" dirty="0">
                <a:solidFill>
                  <a:schemeClr val="accent1"/>
                </a:solidFill>
              </a:rPr>
              <a:t>y</a:t>
            </a:r>
            <a:r>
              <a:rPr lang="en-US" dirty="0"/>
              <a:t> is the number of successes observed </a:t>
            </a:r>
            <a:r>
              <a:rPr lang="en-US" dirty="0" smtClean="0"/>
              <a:t>during the </a:t>
            </a:r>
            <a:r>
              <a:rPr lang="en-US" i="1" dirty="0">
                <a:solidFill>
                  <a:schemeClr val="accent1"/>
                </a:solidFill>
              </a:rPr>
              <a:t>n</a:t>
            </a:r>
            <a:r>
              <a:rPr lang="en-US" dirty="0"/>
              <a:t> trials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29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69104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Random variables</a:t>
            </a:r>
            <a:endParaRPr lang="tr-TR" altLang="tr-TR" dirty="0" smtClean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8"/>
            <a:ext cx="8497192" cy="4978400"/>
          </a:xfrm>
        </p:spPr>
        <p:txBody>
          <a:bodyPr>
            <a:noAutofit/>
          </a:bodyPr>
          <a:lstStyle/>
          <a:p>
            <a:r>
              <a:rPr lang="en-US" sz="2800" dirty="0"/>
              <a:t>We are interested in calculating the probabilities associated with </a:t>
            </a:r>
            <a:r>
              <a:rPr lang="en-US" sz="2800" dirty="0" smtClean="0"/>
              <a:t>both</a:t>
            </a:r>
            <a:r>
              <a:rPr lang="tr-TR" sz="2800" dirty="0" smtClean="0"/>
              <a:t>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quantitative </a:t>
            </a:r>
            <a:r>
              <a:rPr lang="en-US" sz="2800" dirty="0"/>
              <a:t>and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qualitative</a:t>
            </a:r>
            <a:r>
              <a:rPr lang="en-US" sz="2800" dirty="0"/>
              <a:t> events</a:t>
            </a:r>
            <a:r>
              <a:rPr lang="en-US" sz="2800" dirty="0" smtClean="0"/>
              <a:t>.</a:t>
            </a:r>
            <a:endParaRPr lang="tr-TR" sz="2800" dirty="0" smtClean="0"/>
          </a:p>
          <a:p>
            <a:r>
              <a:rPr lang="en-US" sz="2800" dirty="0" smtClean="0"/>
              <a:t>For </a:t>
            </a:r>
            <a:r>
              <a:rPr lang="en-US" sz="2800" dirty="0"/>
              <a:t>example, </a:t>
            </a:r>
            <a:endParaRPr lang="tr-TR" sz="2800" dirty="0" smtClean="0"/>
          </a:p>
          <a:p>
            <a:pPr lvl="1"/>
            <a:r>
              <a:rPr lang="en-US" sz="2400" dirty="0" smtClean="0"/>
              <a:t>we </a:t>
            </a:r>
            <a:r>
              <a:rPr lang="tr-TR" sz="2400" dirty="0" smtClean="0"/>
              <a:t>can </a:t>
            </a:r>
            <a:r>
              <a:rPr lang="en-US" sz="2400" dirty="0" smtClean="0"/>
              <a:t>determine </a:t>
            </a:r>
            <a:r>
              <a:rPr lang="en-US" sz="2400" dirty="0"/>
              <a:t>the probability that a machinist selected at random from </a:t>
            </a:r>
            <a:r>
              <a:rPr lang="en-US" sz="2400" dirty="0" smtClean="0"/>
              <a:t>the</a:t>
            </a:r>
            <a:r>
              <a:rPr lang="tr-TR" sz="2400" dirty="0" smtClean="0"/>
              <a:t> </a:t>
            </a:r>
            <a:r>
              <a:rPr lang="en-US" sz="2400" dirty="0" smtClean="0"/>
              <a:t>workers </a:t>
            </a:r>
            <a:r>
              <a:rPr lang="en-US" sz="2400" dirty="0"/>
              <a:t>in a large automotive plant would suffer an accident during an 8-hour shift.</a:t>
            </a:r>
          </a:p>
          <a:p>
            <a:pPr lvl="1"/>
            <a:r>
              <a:rPr lang="tr-TR" sz="2400" dirty="0" err="1" smtClean="0"/>
              <a:t>We</a:t>
            </a:r>
            <a:r>
              <a:rPr lang="tr-TR" sz="2400" dirty="0" smtClean="0"/>
              <a:t> can </a:t>
            </a:r>
            <a:r>
              <a:rPr lang="tr-TR" sz="2400" dirty="0" err="1" smtClean="0"/>
              <a:t>also</a:t>
            </a:r>
            <a:r>
              <a:rPr lang="tr-TR" sz="2400" dirty="0" smtClean="0"/>
              <a:t> </a:t>
            </a:r>
            <a:r>
              <a:rPr lang="tr-TR" sz="2400" dirty="0" err="1" smtClean="0"/>
              <a:t>find</a:t>
            </a:r>
            <a:r>
              <a:rPr lang="tr-TR" sz="2400" dirty="0" smtClean="0"/>
              <a:t> </a:t>
            </a:r>
            <a:r>
              <a:rPr lang="en-US" sz="2400" dirty="0" smtClean="0"/>
              <a:t>the </a:t>
            </a:r>
            <a:r>
              <a:rPr lang="en-US" sz="2400" dirty="0"/>
              <a:t>probability that a </a:t>
            </a:r>
            <a:r>
              <a:rPr lang="en-US" sz="2400" dirty="0" smtClean="0"/>
              <a:t>machinist</a:t>
            </a:r>
            <a:r>
              <a:rPr lang="tr-TR" sz="2400" dirty="0" smtClean="0"/>
              <a:t> </a:t>
            </a:r>
            <a:r>
              <a:rPr lang="en-US" sz="2400" dirty="0" smtClean="0"/>
              <a:t>selected </a:t>
            </a:r>
            <a:r>
              <a:rPr lang="en-US" sz="2400" dirty="0"/>
              <a:t>at random would work more than 80 hours without suffering an accident.</a:t>
            </a:r>
          </a:p>
          <a:p>
            <a:r>
              <a:rPr lang="en-US" sz="2800" dirty="0"/>
              <a:t>These qualitative and quantitative events can be classified as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events</a:t>
            </a:r>
            <a:r>
              <a:rPr lang="en-US" sz="2800" dirty="0"/>
              <a:t> (</a:t>
            </a:r>
            <a:r>
              <a:rPr lang="en-US" sz="2800" dirty="0" smtClean="0"/>
              <a:t>or</a:t>
            </a:r>
            <a:r>
              <a:rPr lang="tr-TR" sz="2800" dirty="0" smtClean="0"/>
              <a:t>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outcomes</a:t>
            </a:r>
            <a:r>
              <a:rPr lang="en-US" sz="2800" dirty="0"/>
              <a:t>) associated with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qualitative</a:t>
            </a:r>
            <a:r>
              <a:rPr lang="en-US" sz="2800" dirty="0"/>
              <a:t> and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quantitative variables</a:t>
            </a:r>
            <a:r>
              <a:rPr lang="en-US" sz="2800" dirty="0"/>
              <a:t>. </a:t>
            </a:r>
            <a:endParaRPr lang="tr-TR" sz="2800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A773163-1B01-4833-88DA-068F74376D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3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1082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</a:t>
            </a:r>
            <a:r>
              <a:rPr lang="en-US" dirty="0" smtClean="0"/>
              <a:t>Distribution -Example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7"/>
            <a:ext cx="8280400" cy="5399087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/>
              <a:t>A large power utility company uses gas turbines to generate electricity. </a:t>
            </a:r>
            <a:endParaRPr lang="tr-TR" dirty="0" smtClean="0"/>
          </a:p>
          <a:p>
            <a:pPr marL="347663" indent="0" algn="just">
              <a:buNone/>
            </a:pPr>
            <a:r>
              <a:rPr lang="en-US" dirty="0" smtClean="0"/>
              <a:t>The engineers employed </a:t>
            </a:r>
            <a:r>
              <a:rPr lang="en-US" dirty="0"/>
              <a:t>at the company monitor the reliability of each </a:t>
            </a:r>
            <a:r>
              <a:rPr lang="en-US" dirty="0" smtClean="0"/>
              <a:t>turbine</a:t>
            </a:r>
            <a:endParaRPr lang="tr-TR" dirty="0" smtClean="0"/>
          </a:p>
          <a:p>
            <a:pPr lvl="1" algn="just"/>
            <a:r>
              <a:rPr lang="en-US" dirty="0" smtClean="0"/>
              <a:t>that is, the </a:t>
            </a:r>
            <a:r>
              <a:rPr lang="en-US" dirty="0"/>
              <a:t>probability that the turbine will perform properly under standard </a:t>
            </a:r>
            <a:r>
              <a:rPr lang="en-US" dirty="0" smtClean="0"/>
              <a:t>operating conditions </a:t>
            </a:r>
            <a:r>
              <a:rPr lang="en-US" dirty="0"/>
              <a:t>over a specified period of time. </a:t>
            </a:r>
            <a:endParaRPr lang="tr-TR" dirty="0" smtClean="0"/>
          </a:p>
          <a:p>
            <a:pPr marL="347663" indent="0" algn="just">
              <a:buNone/>
            </a:pPr>
            <a:r>
              <a:rPr lang="en-US" dirty="0" smtClean="0"/>
              <a:t>The </a:t>
            </a:r>
            <a:r>
              <a:rPr lang="en-US" dirty="0"/>
              <a:t>engineers wanted to </a:t>
            </a:r>
            <a:r>
              <a:rPr lang="en-US" dirty="0" smtClean="0"/>
              <a:t>estimate the </a:t>
            </a:r>
            <a:r>
              <a:rPr lang="en-US" dirty="0"/>
              <a:t>probability a turbine will operate successfully for 30 days after being </a:t>
            </a:r>
            <a:r>
              <a:rPr lang="en-US" dirty="0" smtClean="0"/>
              <a:t>put into </a:t>
            </a:r>
            <a:r>
              <a:rPr lang="en-US" dirty="0"/>
              <a:t>service. </a:t>
            </a:r>
            <a:endParaRPr lang="tr-TR" dirty="0" smtClean="0"/>
          </a:p>
          <a:p>
            <a:pPr marL="347663" indent="0" algn="just">
              <a:buNone/>
            </a:pPr>
            <a:r>
              <a:rPr lang="en-US" dirty="0" smtClean="0"/>
              <a:t>The </a:t>
            </a:r>
            <a:r>
              <a:rPr lang="en-US" dirty="0"/>
              <a:t>engineers randomly selected 75 of the 100 turbines currently </a:t>
            </a:r>
            <a:r>
              <a:rPr lang="en-US" dirty="0" smtClean="0"/>
              <a:t>in use </a:t>
            </a:r>
            <a:r>
              <a:rPr lang="en-US" dirty="0"/>
              <a:t>and examined the maintenance records. </a:t>
            </a:r>
            <a:endParaRPr lang="tr-TR" dirty="0" smtClean="0"/>
          </a:p>
          <a:p>
            <a:pPr marL="347663" indent="0" algn="just">
              <a:buNone/>
            </a:pPr>
            <a:r>
              <a:rPr lang="en-US" dirty="0" smtClean="0"/>
              <a:t>They </a:t>
            </a:r>
            <a:r>
              <a:rPr lang="en-US" dirty="0"/>
              <a:t>recorded the number of </a:t>
            </a:r>
            <a:r>
              <a:rPr lang="en-US" dirty="0" smtClean="0"/>
              <a:t>turbines that </a:t>
            </a:r>
            <a:r>
              <a:rPr lang="en-US" dirty="0"/>
              <a:t>did not need repairs during the 30-day time period. </a:t>
            </a:r>
            <a:endParaRPr lang="en-US" dirty="0" smtClean="0"/>
          </a:p>
          <a:p>
            <a:pPr algn="just"/>
            <a:r>
              <a:rPr lang="en-US" dirty="0" smtClean="0"/>
              <a:t>Is </a:t>
            </a:r>
            <a:r>
              <a:rPr lang="en-US" dirty="0"/>
              <a:t>this a </a:t>
            </a:r>
            <a:r>
              <a:rPr lang="en-US" dirty="0" smtClean="0"/>
              <a:t>binomial experiment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30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08239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</a:t>
            </a:r>
            <a:r>
              <a:rPr lang="en-US" dirty="0" smtClean="0"/>
              <a:t>Distribution -Example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5537"/>
            <a:ext cx="8424936" cy="5399088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For solution, we check </a:t>
            </a:r>
            <a:r>
              <a:rPr lang="en-US" dirty="0"/>
              <a:t>this experiment against the five characteristics of a </a:t>
            </a:r>
            <a:r>
              <a:rPr lang="en-US" dirty="0" smtClean="0"/>
              <a:t>binomial experiment</a:t>
            </a:r>
            <a:r>
              <a:rPr lang="en-US" dirty="0"/>
              <a:t>.</a:t>
            </a:r>
          </a:p>
          <a:p>
            <a:pPr lvl="1"/>
            <a:r>
              <a:rPr lang="en-US" dirty="0" smtClean="0"/>
              <a:t>Are </a:t>
            </a:r>
            <a:r>
              <a:rPr lang="en-US" dirty="0"/>
              <a:t>there identical trials? </a:t>
            </a:r>
            <a:endParaRPr lang="en-US" dirty="0" smtClean="0"/>
          </a:p>
          <a:p>
            <a:pPr lvl="2"/>
            <a:r>
              <a:rPr lang="en-US" dirty="0" smtClean="0"/>
              <a:t>The </a:t>
            </a:r>
            <a:r>
              <a:rPr lang="en-US" dirty="0"/>
              <a:t>75 trials could be assumed </a:t>
            </a:r>
            <a:r>
              <a:rPr lang="en-US" dirty="0" smtClean="0"/>
              <a:t>identical only </a:t>
            </a:r>
            <a:r>
              <a:rPr lang="en-US" dirty="0"/>
              <a:t>if the 100 turbines are the same type of turbine, are the </a:t>
            </a:r>
            <a:r>
              <a:rPr lang="en-US" dirty="0" smtClean="0"/>
              <a:t>same age</a:t>
            </a:r>
            <a:r>
              <a:rPr lang="en-US" dirty="0"/>
              <a:t>, and are operated under the same conditions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 smtClean="0"/>
              <a:t>Does </a:t>
            </a:r>
            <a:r>
              <a:rPr lang="en-US" dirty="0"/>
              <a:t>each trial result in one of two outcomes? </a:t>
            </a:r>
            <a:endParaRPr lang="en-US" dirty="0" smtClean="0"/>
          </a:p>
          <a:p>
            <a:pPr lvl="2"/>
            <a:r>
              <a:rPr lang="en-US" dirty="0" smtClean="0"/>
              <a:t>Yes</a:t>
            </a:r>
            <a:r>
              <a:rPr lang="en-US" dirty="0"/>
              <a:t>. Each </a:t>
            </a:r>
            <a:r>
              <a:rPr lang="en-US" dirty="0" smtClean="0"/>
              <a:t>turbine either </a:t>
            </a:r>
            <a:r>
              <a:rPr lang="en-US" dirty="0"/>
              <a:t>does or does not need repairs in the 30-day time period.</a:t>
            </a:r>
          </a:p>
          <a:p>
            <a:pPr lvl="1"/>
            <a:r>
              <a:rPr lang="en-US" dirty="0" smtClean="0"/>
              <a:t>Is </a:t>
            </a:r>
            <a:r>
              <a:rPr lang="en-US" dirty="0"/>
              <a:t>the probability of success the same from trial to trial? </a:t>
            </a:r>
            <a:endParaRPr lang="en-US" dirty="0" smtClean="0"/>
          </a:p>
          <a:p>
            <a:pPr lvl="2"/>
            <a:r>
              <a:rPr lang="en-US" dirty="0" smtClean="0"/>
              <a:t>No</a:t>
            </a:r>
            <a:r>
              <a:rPr lang="en-US" dirty="0"/>
              <a:t>. If we </a:t>
            </a:r>
            <a:r>
              <a:rPr lang="en-US" dirty="0" smtClean="0"/>
              <a:t>let success </a:t>
            </a:r>
            <a:r>
              <a:rPr lang="en-US" dirty="0"/>
              <a:t>denote a turbine “did not need repairs,” then the </a:t>
            </a:r>
            <a:r>
              <a:rPr lang="en-US" dirty="0" smtClean="0"/>
              <a:t>probability of </a:t>
            </a:r>
            <a:r>
              <a:rPr lang="en-US" dirty="0"/>
              <a:t>success can change considerably from trial to trial. </a:t>
            </a:r>
            <a:endParaRPr lang="en-US" dirty="0" smtClean="0"/>
          </a:p>
          <a:p>
            <a:pPr lvl="3"/>
            <a:r>
              <a:rPr lang="en-US" sz="2900" dirty="0" smtClean="0"/>
              <a:t>For </a:t>
            </a:r>
            <a:r>
              <a:rPr lang="en-US" sz="2900" dirty="0"/>
              <a:t>example</a:t>
            </a:r>
            <a:r>
              <a:rPr lang="en-US" sz="2900" dirty="0" smtClean="0"/>
              <a:t>, suppose </a:t>
            </a:r>
            <a:r>
              <a:rPr lang="en-US" sz="2900" dirty="0"/>
              <a:t>that </a:t>
            </a:r>
            <a:r>
              <a:rPr lang="en-US" sz="2900" dirty="0">
                <a:solidFill>
                  <a:schemeClr val="accent1"/>
                </a:solidFill>
              </a:rPr>
              <a:t>15 </a:t>
            </a:r>
            <a:r>
              <a:rPr lang="en-US" sz="2900" dirty="0"/>
              <a:t>of the </a:t>
            </a:r>
            <a:r>
              <a:rPr lang="en-US" sz="2900" dirty="0">
                <a:solidFill>
                  <a:schemeClr val="accent1"/>
                </a:solidFill>
              </a:rPr>
              <a:t>100 </a:t>
            </a:r>
            <a:r>
              <a:rPr lang="en-US" sz="2900" dirty="0"/>
              <a:t>turbines needed repairs during the </a:t>
            </a:r>
            <a:r>
              <a:rPr lang="en-US" sz="2900" dirty="0" smtClean="0">
                <a:solidFill>
                  <a:schemeClr val="accent1"/>
                </a:solidFill>
              </a:rPr>
              <a:t>30-day</a:t>
            </a:r>
            <a:r>
              <a:rPr lang="en-US" sz="2900" dirty="0" smtClean="0"/>
              <a:t> inspection </a:t>
            </a:r>
            <a:r>
              <a:rPr lang="en-US" sz="2900" dirty="0"/>
              <a:t>period. </a:t>
            </a:r>
            <a:endParaRPr lang="tr-TR" sz="2900" dirty="0" smtClean="0"/>
          </a:p>
          <a:p>
            <a:pPr lvl="4"/>
            <a:r>
              <a:rPr lang="en-US" sz="2900" dirty="0" smtClean="0"/>
              <a:t>Then </a:t>
            </a:r>
            <a:r>
              <a:rPr lang="en-US" sz="2900" i="1" dirty="0">
                <a:solidFill>
                  <a:schemeClr val="accent1"/>
                </a:solidFill>
              </a:rPr>
              <a:t>p</a:t>
            </a:r>
            <a:r>
              <a:rPr lang="en-US" sz="2900" dirty="0"/>
              <a:t>, the probability of success for the </a:t>
            </a:r>
            <a:r>
              <a:rPr lang="en-US" sz="2900" dirty="0" smtClean="0"/>
              <a:t>first turbine </a:t>
            </a:r>
            <a:r>
              <a:rPr lang="en-US" sz="2900" dirty="0"/>
              <a:t>examined, would be </a:t>
            </a:r>
            <a:r>
              <a:rPr lang="en-US" sz="2900" dirty="0" smtClean="0">
                <a:solidFill>
                  <a:schemeClr val="accent1"/>
                </a:solidFill>
              </a:rPr>
              <a:t>85/100=0.85</a:t>
            </a:r>
            <a:r>
              <a:rPr lang="en-US" sz="2900" dirty="0"/>
              <a:t>. </a:t>
            </a:r>
            <a:endParaRPr lang="tr-TR" sz="2900" dirty="0" smtClean="0"/>
          </a:p>
          <a:p>
            <a:pPr lvl="4"/>
            <a:r>
              <a:rPr lang="en-US" sz="2900" dirty="0" smtClean="0"/>
              <a:t>If </a:t>
            </a:r>
            <a:r>
              <a:rPr lang="en-US" sz="2900" dirty="0"/>
              <a:t>the first trial is a </a:t>
            </a:r>
            <a:r>
              <a:rPr lang="en-US" sz="2900" dirty="0" smtClean="0"/>
              <a:t>failure (</a:t>
            </a:r>
            <a:r>
              <a:rPr lang="en-US" sz="2900" dirty="0"/>
              <a:t>turbine needed repairs), the probability that the second </a:t>
            </a:r>
            <a:r>
              <a:rPr lang="en-US" sz="2900" dirty="0" smtClean="0"/>
              <a:t>turbine  examined </a:t>
            </a:r>
            <a:r>
              <a:rPr lang="en-US" sz="2900" dirty="0"/>
              <a:t>did not need repairs is </a:t>
            </a:r>
            <a:r>
              <a:rPr lang="en-US" sz="2900" dirty="0" smtClean="0">
                <a:solidFill>
                  <a:schemeClr val="accent1"/>
                </a:solidFill>
              </a:rPr>
              <a:t>85/99=0.859</a:t>
            </a:r>
            <a:r>
              <a:rPr lang="en-US" sz="2900" dirty="0"/>
              <a:t>. </a:t>
            </a:r>
            <a:endParaRPr lang="tr-TR" sz="2900" dirty="0" smtClean="0"/>
          </a:p>
          <a:p>
            <a:pPr lvl="3"/>
            <a:r>
              <a:rPr lang="en-US" sz="2900" dirty="0" smtClean="0"/>
              <a:t>Suppose </a:t>
            </a:r>
            <a:r>
              <a:rPr lang="en-US" sz="2900" dirty="0"/>
              <a:t>that after </a:t>
            </a:r>
            <a:r>
              <a:rPr lang="en-US" sz="2900" dirty="0" smtClean="0">
                <a:solidFill>
                  <a:schemeClr val="accent1"/>
                </a:solidFill>
              </a:rPr>
              <a:t>60</a:t>
            </a:r>
            <a:r>
              <a:rPr lang="en-US" sz="2900" dirty="0" smtClean="0"/>
              <a:t> turbines </a:t>
            </a:r>
            <a:r>
              <a:rPr lang="en-US" sz="2900" dirty="0"/>
              <a:t>have been examined, </a:t>
            </a:r>
            <a:r>
              <a:rPr lang="en-US" sz="2900" dirty="0">
                <a:solidFill>
                  <a:schemeClr val="accent1"/>
                </a:solidFill>
              </a:rPr>
              <a:t>50</a:t>
            </a:r>
            <a:r>
              <a:rPr lang="en-US" sz="2900" dirty="0"/>
              <a:t> did not need repairs and </a:t>
            </a:r>
            <a:r>
              <a:rPr lang="en-US" sz="2900" dirty="0">
                <a:solidFill>
                  <a:schemeClr val="accent1"/>
                </a:solidFill>
              </a:rPr>
              <a:t>10</a:t>
            </a:r>
            <a:r>
              <a:rPr lang="en-US" sz="2900" dirty="0"/>
              <a:t> </a:t>
            </a:r>
            <a:r>
              <a:rPr lang="en-US" sz="2900" dirty="0" smtClean="0"/>
              <a:t>needed repairs</a:t>
            </a:r>
            <a:r>
              <a:rPr lang="en-US" sz="2900" dirty="0"/>
              <a:t>. </a:t>
            </a:r>
            <a:endParaRPr lang="tr-TR" sz="2900" dirty="0" smtClean="0"/>
          </a:p>
          <a:p>
            <a:pPr lvl="4"/>
            <a:r>
              <a:rPr lang="en-US" sz="2900" dirty="0" smtClean="0"/>
              <a:t>The </a:t>
            </a:r>
            <a:r>
              <a:rPr lang="en-US" sz="2900" dirty="0"/>
              <a:t>probability of success of the next (</a:t>
            </a:r>
            <a:r>
              <a:rPr lang="en-US" sz="2900" dirty="0">
                <a:solidFill>
                  <a:schemeClr val="accent1"/>
                </a:solidFill>
              </a:rPr>
              <a:t>61st</a:t>
            </a:r>
            <a:r>
              <a:rPr lang="en-US" sz="2900" dirty="0"/>
              <a:t>) turbine would </a:t>
            </a:r>
            <a:r>
              <a:rPr lang="en-US" sz="2900" dirty="0" smtClean="0"/>
              <a:t>be </a:t>
            </a:r>
            <a:r>
              <a:rPr lang="en-US" sz="2900" dirty="0" smtClean="0">
                <a:solidFill>
                  <a:schemeClr val="accent1"/>
                </a:solidFill>
              </a:rPr>
              <a:t>35/40=0.875</a:t>
            </a:r>
            <a:r>
              <a:rPr lang="en-US" sz="2900" dirty="0" smtClean="0"/>
              <a:t>.</a:t>
            </a:r>
            <a:endParaRPr lang="en-US" sz="2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31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55063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</a:t>
            </a:r>
            <a:r>
              <a:rPr lang="en-US" dirty="0" smtClean="0"/>
              <a:t>Distribution -Example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5537"/>
            <a:ext cx="8280920" cy="5399088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en-US" dirty="0" smtClean="0"/>
              <a:t>Were </a:t>
            </a:r>
            <a:r>
              <a:rPr lang="en-US" dirty="0"/>
              <a:t>the trials independent? </a:t>
            </a:r>
            <a:endParaRPr lang="en-US" dirty="0" smtClean="0"/>
          </a:p>
          <a:p>
            <a:pPr lvl="2"/>
            <a:r>
              <a:rPr lang="en-US" dirty="0" smtClean="0"/>
              <a:t>Yes</a:t>
            </a:r>
            <a:r>
              <a:rPr lang="en-US" dirty="0"/>
              <a:t>, provided that the failure </a:t>
            </a:r>
            <a:r>
              <a:rPr lang="en-US" dirty="0" smtClean="0"/>
              <a:t>of one </a:t>
            </a:r>
            <a:r>
              <a:rPr lang="en-US" dirty="0"/>
              <a:t>turbine does not affect the performance of any other </a:t>
            </a:r>
            <a:r>
              <a:rPr lang="en-US" dirty="0" smtClean="0"/>
              <a:t>turbine. </a:t>
            </a:r>
          </a:p>
          <a:p>
            <a:pPr lvl="3"/>
            <a:r>
              <a:rPr lang="en-US" dirty="0" smtClean="0"/>
              <a:t>However</a:t>
            </a:r>
            <a:r>
              <a:rPr lang="en-US" dirty="0"/>
              <a:t>, the trials may be dependent in certain situations. </a:t>
            </a:r>
            <a:r>
              <a:rPr lang="en-US" dirty="0" smtClean="0"/>
              <a:t>For example</a:t>
            </a:r>
            <a:r>
              <a:rPr lang="en-US" dirty="0"/>
              <a:t>, </a:t>
            </a:r>
            <a:endParaRPr lang="tr-TR" dirty="0" smtClean="0"/>
          </a:p>
          <a:p>
            <a:pPr lvl="4"/>
            <a:r>
              <a:rPr lang="en-US" dirty="0" smtClean="0"/>
              <a:t>suppose </a:t>
            </a:r>
            <a:r>
              <a:rPr lang="en-US" dirty="0"/>
              <a:t>that a major storm occurs that results in </a:t>
            </a:r>
            <a:r>
              <a:rPr lang="en-US" dirty="0" smtClean="0"/>
              <a:t>several turbines </a:t>
            </a:r>
            <a:r>
              <a:rPr lang="en-US" dirty="0"/>
              <a:t>being damaged. </a:t>
            </a:r>
            <a:endParaRPr lang="tr-TR" dirty="0" smtClean="0"/>
          </a:p>
          <a:p>
            <a:pPr lvl="4"/>
            <a:r>
              <a:rPr lang="en-US" dirty="0" smtClean="0"/>
              <a:t>Then </a:t>
            </a:r>
            <a:r>
              <a:rPr lang="en-US" dirty="0"/>
              <a:t>the common event, a storm, </a:t>
            </a:r>
            <a:r>
              <a:rPr lang="en-US" dirty="0" smtClean="0"/>
              <a:t>may result </a:t>
            </a:r>
            <a:r>
              <a:rPr lang="en-US" dirty="0"/>
              <a:t>in a common result, the simultaneous failure of </a:t>
            </a:r>
            <a:r>
              <a:rPr lang="en-US" dirty="0" smtClean="0"/>
              <a:t>several turbines</a:t>
            </a:r>
            <a:r>
              <a:rPr lang="en-US" dirty="0"/>
              <a:t>.</a:t>
            </a:r>
          </a:p>
          <a:p>
            <a:pPr lvl="1"/>
            <a:r>
              <a:rPr lang="en-US" dirty="0" smtClean="0"/>
              <a:t>Was </a:t>
            </a:r>
            <a:r>
              <a:rPr lang="en-US" dirty="0"/>
              <a:t>the random variable of interest to the engineers the </a:t>
            </a:r>
            <a:r>
              <a:rPr lang="en-US" dirty="0" smtClean="0"/>
              <a:t>number of </a:t>
            </a:r>
            <a:r>
              <a:rPr lang="en-US" dirty="0"/>
              <a:t>successes in the 75 trials? </a:t>
            </a:r>
            <a:endParaRPr lang="en-US" dirty="0" smtClean="0"/>
          </a:p>
          <a:p>
            <a:pPr lvl="2"/>
            <a:r>
              <a:rPr lang="en-US" dirty="0" smtClean="0"/>
              <a:t>Yes</a:t>
            </a:r>
            <a:r>
              <a:rPr lang="en-US" dirty="0"/>
              <a:t>. The number of turbines </a:t>
            </a:r>
            <a:r>
              <a:rPr lang="en-US" dirty="0" smtClean="0"/>
              <a:t>not needing repairs during </a:t>
            </a:r>
            <a:r>
              <a:rPr lang="en-US" dirty="0"/>
              <a:t>the 30-day period was the random </a:t>
            </a:r>
            <a:r>
              <a:rPr lang="en-US" dirty="0" smtClean="0"/>
              <a:t>variable of </a:t>
            </a:r>
            <a:r>
              <a:rPr lang="en-US" dirty="0"/>
              <a:t>interest</a:t>
            </a:r>
            <a:r>
              <a:rPr lang="en-US" dirty="0" smtClean="0"/>
              <a:t>.</a:t>
            </a:r>
          </a:p>
          <a:p>
            <a:r>
              <a:rPr lang="en-US" dirty="0"/>
              <a:t>This example shows how the probability of success can change </a:t>
            </a:r>
            <a:r>
              <a:rPr lang="en-US" dirty="0" smtClean="0"/>
              <a:t>substantially from </a:t>
            </a:r>
            <a:r>
              <a:rPr lang="en-US" dirty="0"/>
              <a:t>trial to trial in situations in which the sample size is a </a:t>
            </a:r>
            <a:r>
              <a:rPr lang="en-US" dirty="0" smtClean="0"/>
              <a:t>relatively large </a:t>
            </a:r>
            <a:r>
              <a:rPr lang="en-US" dirty="0"/>
              <a:t>portion of the total population size.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experiment does not satisfy </a:t>
            </a:r>
            <a:r>
              <a:rPr lang="en-US" dirty="0" smtClean="0"/>
              <a:t>the properties </a:t>
            </a:r>
            <a:r>
              <a:rPr lang="en-US" dirty="0"/>
              <a:t>of a </a:t>
            </a:r>
            <a:r>
              <a:rPr lang="en-US" dirty="0" smtClean="0"/>
              <a:t>binomial experiment</a:t>
            </a:r>
            <a:r>
              <a:rPr lang="en-US" dirty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32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98661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</a:t>
            </a:r>
            <a:r>
              <a:rPr lang="en-US" dirty="0" smtClean="0"/>
              <a:t>Distribution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288" y="1125537"/>
                <a:ext cx="8353176" cy="5399087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Although it is possible to approximate </a:t>
                </a:r>
                <a:r>
                  <a:rPr lang="en-US" i="1" dirty="0">
                    <a:solidFill>
                      <a:schemeClr val="accent1"/>
                    </a:solidFill>
                  </a:rPr>
                  <a:t>P</a:t>
                </a:r>
                <a:r>
                  <a:rPr lang="en-US" dirty="0">
                    <a:solidFill>
                      <a:schemeClr val="accent1"/>
                    </a:solidFill>
                  </a:rPr>
                  <a:t>(</a:t>
                </a:r>
                <a:r>
                  <a:rPr lang="en-US" i="1" dirty="0">
                    <a:solidFill>
                      <a:schemeClr val="accent1"/>
                    </a:solidFill>
                  </a:rPr>
                  <a:t>y</a:t>
                </a:r>
                <a:r>
                  <a:rPr lang="en-US" dirty="0">
                    <a:solidFill>
                      <a:schemeClr val="accent1"/>
                    </a:solidFill>
                  </a:rPr>
                  <a:t>)</a:t>
                </a:r>
                <a:r>
                  <a:rPr lang="en-US" dirty="0"/>
                  <a:t>, the probability associated with a value of </a:t>
                </a:r>
                <a:r>
                  <a:rPr lang="en-US" i="1" dirty="0">
                    <a:solidFill>
                      <a:schemeClr val="accent1"/>
                    </a:solidFill>
                  </a:rPr>
                  <a:t>y</a:t>
                </a:r>
                <a:r>
                  <a:rPr lang="en-US" i="1" dirty="0"/>
                  <a:t> </a:t>
                </a:r>
                <a:r>
                  <a:rPr lang="en-US" dirty="0"/>
                  <a:t>in a binomial experiment</a:t>
                </a:r>
                <a:r>
                  <a:rPr lang="en-US" dirty="0" smtClean="0"/>
                  <a:t>, by </a:t>
                </a:r>
                <a:r>
                  <a:rPr lang="en-US" dirty="0"/>
                  <a:t>using a relative frequency approach, it is easier to use a general </a:t>
                </a:r>
                <a:r>
                  <a:rPr lang="en-US" dirty="0" smtClean="0"/>
                  <a:t>formula for </a:t>
                </a:r>
                <a:r>
                  <a:rPr lang="en-US" dirty="0"/>
                  <a:t>binomial probabilities</a:t>
                </a:r>
                <a:r>
                  <a:rPr lang="en-US" dirty="0" smtClean="0"/>
                  <a:t>.</a:t>
                </a:r>
              </a:p>
              <a:p>
                <a:r>
                  <a:rPr lang="en-US" dirty="0"/>
                  <a:t>The probability of observing </a:t>
                </a:r>
                <a:r>
                  <a:rPr lang="en-US" i="1" dirty="0">
                    <a:solidFill>
                      <a:schemeClr val="accent1"/>
                    </a:solidFill>
                  </a:rPr>
                  <a:t>y</a:t>
                </a:r>
                <a:r>
                  <a:rPr lang="en-US" i="1" dirty="0"/>
                  <a:t> </a:t>
                </a:r>
                <a:r>
                  <a:rPr lang="en-US" dirty="0"/>
                  <a:t>successes in </a:t>
                </a:r>
                <a:r>
                  <a:rPr lang="en-US" i="1" dirty="0">
                    <a:solidFill>
                      <a:schemeClr val="accent1"/>
                    </a:solidFill>
                  </a:rPr>
                  <a:t>n</a:t>
                </a:r>
                <a:r>
                  <a:rPr lang="en-US" i="1" dirty="0"/>
                  <a:t> </a:t>
                </a:r>
                <a:r>
                  <a:rPr lang="en-US" dirty="0"/>
                  <a:t>trials of a binomial experiment </a:t>
                </a:r>
                <a:r>
                  <a:rPr lang="en-US" dirty="0" smtClean="0"/>
                  <a:t>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i="1" dirty="0"/>
                            <m:t>θ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dirty="0"/>
                            <m:t>(1−</m:t>
                          </m:r>
                          <m:r>
                            <m:rPr>
                              <m:nor/>
                            </m:rPr>
                            <a:rPr lang="en-US" i="1" dirty="0"/>
                            <m:t>θ</m:t>
                          </m:r>
                          <m:r>
                            <m:rPr>
                              <m:nor/>
                            </m:rPr>
                            <a:rPr lang="en-US" dirty="0"/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where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i="1" dirty="0"/>
                  <a:t>	</a:t>
                </a:r>
                <a:r>
                  <a:rPr lang="en-US" i="1" dirty="0" smtClean="0"/>
                  <a:t>n 	</a:t>
                </a:r>
                <a:r>
                  <a:rPr lang="en-US" dirty="0" smtClean="0"/>
                  <a:t>= </a:t>
                </a:r>
                <a:r>
                  <a:rPr lang="en-US" dirty="0"/>
                  <a:t>number of trials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i="1" dirty="0"/>
                  <a:t>θ</a:t>
                </a:r>
                <a:r>
                  <a:rPr lang="en-US" i="1" dirty="0" smtClean="0">
                    <a:latin typeface="Symbol" panose="05050102010706020507" pitchFamily="18" charset="2"/>
                  </a:rPr>
                  <a:t>	</a:t>
                </a:r>
                <a:r>
                  <a:rPr lang="en-US" dirty="0" smtClean="0"/>
                  <a:t>= </a:t>
                </a:r>
                <a:r>
                  <a:rPr lang="en-US" dirty="0"/>
                  <a:t>probability of success on a single trial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1 - </a:t>
                </a:r>
                <a:r>
                  <a:rPr lang="en-US" i="1" dirty="0" smtClean="0"/>
                  <a:t>θ</a:t>
                </a:r>
                <a:r>
                  <a:rPr lang="en-US" dirty="0" smtClean="0"/>
                  <a:t> 	= </a:t>
                </a:r>
                <a:r>
                  <a:rPr lang="en-US" dirty="0"/>
                  <a:t>probability of failure on a single trial</a:t>
                </a:r>
              </a:p>
              <a:p>
                <a:pPr marL="0" indent="0">
                  <a:buNone/>
                </a:pPr>
                <a:r>
                  <a:rPr lang="en-US" i="1" dirty="0" smtClean="0"/>
                  <a:t>	y 	</a:t>
                </a:r>
                <a:r>
                  <a:rPr lang="en-US" dirty="0" smtClean="0"/>
                  <a:t>= </a:t>
                </a:r>
                <a:r>
                  <a:rPr lang="en-US" dirty="0"/>
                  <a:t>number of successes in </a:t>
                </a:r>
                <a:r>
                  <a:rPr lang="en-US" i="1" dirty="0"/>
                  <a:t>n </a:t>
                </a:r>
                <a:r>
                  <a:rPr lang="en-US" dirty="0"/>
                  <a:t>trials</a:t>
                </a:r>
              </a:p>
              <a:p>
                <a:pPr marL="0" indent="0">
                  <a:buNone/>
                </a:pPr>
                <a:r>
                  <a:rPr lang="pt-BR" i="1" dirty="0"/>
                  <a:t>	</a:t>
                </a:r>
                <a:r>
                  <a:rPr lang="pt-BR" i="1" dirty="0" smtClean="0"/>
                  <a:t>n</a:t>
                </a:r>
                <a:r>
                  <a:rPr lang="pt-BR" dirty="0"/>
                  <a:t>! </a:t>
                </a:r>
                <a:r>
                  <a:rPr lang="pt-BR" dirty="0" smtClean="0"/>
                  <a:t>	= </a:t>
                </a:r>
                <a:r>
                  <a:rPr lang="pt-BR" i="1" dirty="0" smtClean="0"/>
                  <a:t>n</a:t>
                </a:r>
                <a:r>
                  <a:rPr lang="pt-BR" dirty="0" smtClean="0"/>
                  <a:t>(</a:t>
                </a:r>
                <a:r>
                  <a:rPr lang="pt-BR" i="1" dirty="0" smtClean="0"/>
                  <a:t>n</a:t>
                </a:r>
                <a:r>
                  <a:rPr lang="pt-BR" dirty="0" smtClean="0"/>
                  <a:t>-</a:t>
                </a:r>
                <a:r>
                  <a:rPr lang="tr-TR" dirty="0" smtClean="0"/>
                  <a:t>1</a:t>
                </a:r>
                <a:r>
                  <a:rPr lang="pt-BR" dirty="0" smtClean="0"/>
                  <a:t>)(</a:t>
                </a:r>
                <a:r>
                  <a:rPr lang="pt-BR" i="1" dirty="0" smtClean="0"/>
                  <a:t>n</a:t>
                </a:r>
                <a:r>
                  <a:rPr lang="pt-BR" dirty="0" smtClean="0"/>
                  <a:t>-2</a:t>
                </a:r>
                <a:r>
                  <a:rPr lang="pt-BR" dirty="0"/>
                  <a:t>) . . . (3)(2)(1</a:t>
                </a:r>
                <a:r>
                  <a:rPr lang="pt-BR" dirty="0" smtClean="0"/>
                  <a:t>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288" y="1125537"/>
                <a:ext cx="8353176" cy="5399087"/>
              </a:xfrm>
              <a:blipFill rotWithShape="0">
                <a:blip r:embed="rId2"/>
                <a:stretch>
                  <a:fillRect l="-1022" t="-237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33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23621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</a:t>
            </a:r>
            <a:r>
              <a:rPr lang="en-US" dirty="0" smtClean="0"/>
              <a:t>Distribution -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7"/>
            <a:ext cx="8353176" cy="539908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 new variety of turf grass has been developed for use on golf courses, with </a:t>
            </a:r>
            <a:r>
              <a:rPr lang="en-US" dirty="0" smtClean="0"/>
              <a:t>the goal </a:t>
            </a:r>
            <a:r>
              <a:rPr lang="en-US" dirty="0"/>
              <a:t>of obtaining a germination rate of </a:t>
            </a:r>
            <a:r>
              <a:rPr lang="en-US" dirty="0">
                <a:solidFill>
                  <a:schemeClr val="accent1"/>
                </a:solidFill>
              </a:rPr>
              <a:t>85%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smtClean="0"/>
              <a:t>To </a:t>
            </a:r>
            <a:r>
              <a:rPr lang="en-US" dirty="0"/>
              <a:t>evaluate the grass, </a:t>
            </a:r>
            <a:r>
              <a:rPr lang="en-US" dirty="0">
                <a:solidFill>
                  <a:schemeClr val="accent1"/>
                </a:solidFill>
              </a:rPr>
              <a:t>20</a:t>
            </a:r>
            <a:r>
              <a:rPr lang="en-US" dirty="0"/>
              <a:t> seeds </a:t>
            </a:r>
            <a:r>
              <a:rPr lang="en-US" dirty="0" smtClean="0"/>
              <a:t>are planted </a:t>
            </a:r>
            <a:r>
              <a:rPr lang="en-US" dirty="0"/>
              <a:t>in a greenhouse so that each seed will be exposed to identical conditions. </a:t>
            </a:r>
            <a:endParaRPr lang="en-US" dirty="0" smtClean="0"/>
          </a:p>
          <a:p>
            <a:r>
              <a:rPr lang="en-US" dirty="0" smtClean="0"/>
              <a:t>If the </a:t>
            </a:r>
            <a:r>
              <a:rPr lang="en-US" dirty="0">
                <a:solidFill>
                  <a:schemeClr val="accent1"/>
                </a:solidFill>
              </a:rPr>
              <a:t>85%</a:t>
            </a:r>
            <a:r>
              <a:rPr lang="en-US" dirty="0"/>
              <a:t> germination rate is correct, </a:t>
            </a:r>
            <a:endParaRPr lang="en-US" dirty="0" smtClean="0"/>
          </a:p>
          <a:p>
            <a:pPr lvl="1"/>
            <a:r>
              <a:rPr lang="en-US" dirty="0" smtClean="0"/>
              <a:t>what </a:t>
            </a:r>
            <a:r>
              <a:rPr lang="en-US" dirty="0"/>
              <a:t>is the probability that </a:t>
            </a:r>
            <a:r>
              <a:rPr lang="en-US" dirty="0">
                <a:solidFill>
                  <a:schemeClr val="accent1"/>
                </a:solidFill>
              </a:rPr>
              <a:t>18</a:t>
            </a:r>
            <a:r>
              <a:rPr lang="en-US" dirty="0"/>
              <a:t> or more of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chemeClr val="accent1"/>
                </a:solidFill>
              </a:rPr>
              <a:t>20</a:t>
            </a:r>
            <a:r>
              <a:rPr lang="en-US" dirty="0" smtClean="0"/>
              <a:t> </a:t>
            </a:r>
            <a:r>
              <a:rPr lang="en-US" dirty="0"/>
              <a:t>seeds will germinate</a:t>
            </a:r>
            <a:r>
              <a:rPr lang="en-US" dirty="0" smtClean="0"/>
              <a:t>?</a:t>
            </a:r>
          </a:p>
          <a:p>
            <a:pPr lvl="1"/>
            <a:r>
              <a:rPr lang="en-US" dirty="0"/>
              <a:t>what is </a:t>
            </a:r>
            <a:r>
              <a:rPr lang="en-US" dirty="0" smtClean="0"/>
              <a:t>the </a:t>
            </a:r>
            <a:r>
              <a:rPr lang="en-US" dirty="0"/>
              <a:t>average number </a:t>
            </a:r>
            <a:r>
              <a:rPr lang="en-US" dirty="0" smtClean="0"/>
              <a:t>of seeds </a:t>
            </a:r>
            <a:r>
              <a:rPr lang="en-US" dirty="0"/>
              <a:t>that will germinate in the sample of </a:t>
            </a:r>
            <a:r>
              <a:rPr lang="en-US" dirty="0">
                <a:solidFill>
                  <a:schemeClr val="accent1"/>
                </a:solidFill>
              </a:rPr>
              <a:t>20</a:t>
            </a:r>
            <a:r>
              <a:rPr lang="en-US" dirty="0"/>
              <a:t> </a:t>
            </a:r>
            <a:r>
              <a:rPr lang="en-US" dirty="0" smtClean="0"/>
              <a:t>seeds</a:t>
            </a:r>
            <a:r>
              <a:rPr lang="en-US" dirty="0"/>
              <a:t> ?</a:t>
            </a:r>
            <a:endParaRPr lang="en-US" dirty="0" smtClean="0"/>
          </a:p>
          <a:p>
            <a:pPr lvl="1"/>
            <a:r>
              <a:rPr lang="en-US" dirty="0"/>
              <a:t>what is the </a:t>
            </a:r>
            <a:r>
              <a:rPr lang="en-US" dirty="0" smtClean="0"/>
              <a:t>variance of </a:t>
            </a:r>
            <a:r>
              <a:rPr lang="en-US" dirty="0"/>
              <a:t>seeds that will germinate in the sample of </a:t>
            </a:r>
            <a:r>
              <a:rPr lang="en-US" dirty="0">
                <a:solidFill>
                  <a:schemeClr val="accent1"/>
                </a:solidFill>
              </a:rPr>
              <a:t>20</a:t>
            </a:r>
            <a:r>
              <a:rPr lang="en-US" dirty="0"/>
              <a:t> seeds ?</a:t>
            </a:r>
          </a:p>
          <a:p>
            <a:pPr lvl="1"/>
            <a:r>
              <a:rPr lang="en-US" dirty="0"/>
              <a:t>what is the standard deviation of seeds that will germinate in the sample of </a:t>
            </a:r>
            <a:r>
              <a:rPr lang="en-US" dirty="0">
                <a:solidFill>
                  <a:schemeClr val="accent1"/>
                </a:solidFill>
              </a:rPr>
              <a:t>20 </a:t>
            </a:r>
            <a:r>
              <a:rPr lang="en-US" dirty="0"/>
              <a:t>seeds </a:t>
            </a:r>
            <a:r>
              <a:rPr lang="en-US" dirty="0" smtClean="0"/>
              <a:t>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34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15036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Distribution -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288" y="1125538"/>
                <a:ext cx="8353176" cy="5399087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3000" b="1" dirty="0" smtClean="0"/>
                  <a:t>Solution: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i="1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θ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(1−</m:t>
                        </m:r>
                        <m:r>
                          <m:rPr>
                            <m:nor/>
                          </m:rPr>
                          <a:rPr lang="en-US" sz="2400" i="1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θ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en-US" sz="2400" dirty="0" smtClean="0"/>
                  <a:t> </a:t>
                </a:r>
              </a:p>
              <a:p>
                <a:r>
                  <a:rPr lang="en-US" sz="2400" i="1" dirty="0" smtClean="0">
                    <a:latin typeface="+mj-lt"/>
                  </a:rPr>
                  <a:t>n </a:t>
                </a:r>
                <a:r>
                  <a:rPr lang="en-US" sz="2400" dirty="0" smtClean="0">
                    <a:latin typeface="+mj-lt"/>
                  </a:rPr>
                  <a:t>= </a:t>
                </a:r>
                <a:r>
                  <a:rPr lang="en-US" sz="2400" dirty="0">
                    <a:latin typeface="+mj-lt"/>
                  </a:rPr>
                  <a:t>20, </a:t>
                </a:r>
                <a:r>
                  <a:rPr lang="en-US" sz="2400" dirty="0" smtClean="0">
                    <a:latin typeface="+mj-lt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1" dirty="0">
                        <a:solidFill>
                          <a:srgbClr val="000000"/>
                        </a:solidFill>
                        <a:latin typeface="+mj-lt"/>
                      </a:rPr>
                      <m:t>θ</m:t>
                    </m:r>
                  </m:oMath>
                </a14:m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smtClean="0">
                    <a:latin typeface="+mj-lt"/>
                  </a:rPr>
                  <a:t>= 0.85</a:t>
                </a:r>
                <a:r>
                  <a:rPr lang="en-US" sz="2400" dirty="0">
                    <a:latin typeface="+mj-lt"/>
                  </a:rPr>
                  <a:t>, </a:t>
                </a:r>
                <a:r>
                  <a:rPr lang="en-US" sz="2400" dirty="0" smtClean="0">
                    <a:latin typeface="+mj-lt"/>
                  </a:rPr>
                  <a:t>	</a:t>
                </a:r>
                <a:r>
                  <a:rPr lang="en-US" sz="2400" i="1" dirty="0" smtClean="0">
                    <a:latin typeface="+mj-lt"/>
                  </a:rPr>
                  <a:t>y </a:t>
                </a:r>
                <a:r>
                  <a:rPr lang="en-US" sz="2400" dirty="0" smtClean="0">
                    <a:latin typeface="+mj-lt"/>
                  </a:rPr>
                  <a:t>= </a:t>
                </a:r>
                <a:r>
                  <a:rPr lang="en-US" sz="2400" dirty="0">
                    <a:latin typeface="+mj-lt"/>
                  </a:rPr>
                  <a:t>18, 19, and </a:t>
                </a:r>
                <a:r>
                  <a:rPr lang="en-US" sz="2400" dirty="0" smtClean="0">
                    <a:latin typeface="+mj-lt"/>
                  </a:rPr>
                  <a:t>20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=18</m:t>
                        </m:r>
                      </m:e>
                    </m:d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20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18</m:t>
                            </m:r>
                          </m:e>
                        </m:d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00"/>
                            </a:solidFill>
                          </a:rPr>
                          <m:t>(0.85)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00"/>
                            </a:solidFill>
                          </a:rPr>
                          <m:t>(1−0.85)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20−18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=0.229</m:t>
                    </m:r>
                  </m:oMath>
                </a14:m>
                <a:endParaRPr lang="en-US" sz="2400" b="0" dirty="0" smtClean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=19</m:t>
                        </m:r>
                      </m:e>
                    </m:d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20!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20−1</m:t>
                            </m:r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e>
                        </m:d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00"/>
                            </a:solidFill>
                          </a:rPr>
                          <m:t>(0.85)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00"/>
                            </a:solidFill>
                          </a:rPr>
                          <m:t>(1−0.85)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20−1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137</m:t>
                    </m:r>
                  </m:oMath>
                </a14:m>
                <a:endParaRPr lang="en-US" sz="2400" dirty="0">
                  <a:solidFill>
                    <a:srgbClr val="000000"/>
                  </a:solidFill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=20</m:t>
                        </m:r>
                      </m:e>
                    </m:d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20!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20−</m:t>
                            </m:r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20</m:t>
                            </m:r>
                          </m:e>
                        </m:d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00"/>
                            </a:solidFill>
                          </a:rPr>
                          <m:t>(0.85)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00"/>
                            </a:solidFill>
                          </a:rPr>
                          <m:t>(1−0.85)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20−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sup>
                    </m:sSup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038</m:t>
                    </m:r>
                  </m:oMath>
                </a14:m>
                <a:endParaRPr lang="en-US" sz="2400" b="0" i="1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e>
                    </m:d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=18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=19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=20</m:t>
                        </m:r>
                      </m:e>
                    </m:d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405</m:t>
                    </m:r>
                  </m:oMath>
                </a14:m>
                <a:endParaRPr lang="en-US" sz="2400" dirty="0" smtClean="0"/>
              </a:p>
              <a:p>
                <a:r>
                  <a:rPr lang="en-US" sz="2400" dirty="0"/>
                  <a:t>The following commands in R </a:t>
                </a:r>
                <a:r>
                  <a:rPr lang="en-US" sz="2400" dirty="0" smtClean="0"/>
                  <a:t>will compute </a:t>
                </a:r>
                <a:r>
                  <a:rPr lang="en-US" sz="2400" dirty="0"/>
                  <a:t>the binomial probabilities:</a:t>
                </a:r>
              </a:p>
              <a:p>
                <a:pPr lvl="1"/>
                <a:r>
                  <a:rPr lang="en-US" sz="2000" dirty="0" smtClean="0"/>
                  <a:t>To </a:t>
                </a:r>
                <a:r>
                  <a:rPr lang="en-US" sz="2000" dirty="0"/>
                  <a:t>calculate </a:t>
                </a:r>
                <a:r>
                  <a:rPr lang="en-US" sz="2000" i="1" dirty="0"/>
                  <a:t>P</a:t>
                </a:r>
                <a:r>
                  <a:rPr lang="en-US" sz="2000" dirty="0"/>
                  <a:t>(</a:t>
                </a:r>
                <a:r>
                  <a:rPr lang="en-US" sz="2000" i="1" dirty="0"/>
                  <a:t>X </a:t>
                </a:r>
                <a:r>
                  <a:rPr lang="en-US" sz="2000" dirty="0" smtClean="0"/>
                  <a:t>= </a:t>
                </a:r>
                <a:r>
                  <a:rPr lang="en-US" sz="2000" dirty="0"/>
                  <a:t>18), use the command </a:t>
                </a:r>
                <a:r>
                  <a:rPr lang="en-US" sz="2000" dirty="0" err="1">
                    <a:solidFill>
                      <a:schemeClr val="accent1">
                        <a:lumMod val="75000"/>
                      </a:schemeClr>
                    </a:solidFill>
                  </a:rPr>
                  <a:t>dbinom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(18, 20, </a:t>
                </a:r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0.85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)</a:t>
                </a:r>
              </a:p>
              <a:p>
                <a:pPr lvl="1"/>
                <a:r>
                  <a:rPr lang="en-US" sz="2000" dirty="0" smtClean="0"/>
                  <a:t>To </a:t>
                </a:r>
                <a:r>
                  <a:rPr lang="en-US" sz="2000" dirty="0"/>
                  <a:t>calculate </a:t>
                </a:r>
                <a:r>
                  <a:rPr lang="en-US" sz="2000" i="1" dirty="0"/>
                  <a:t>P</a:t>
                </a:r>
                <a:r>
                  <a:rPr lang="en-US" sz="2000" dirty="0"/>
                  <a:t>(</a:t>
                </a:r>
                <a:r>
                  <a:rPr lang="en-US" sz="2000" i="1" dirty="0"/>
                  <a:t>X </a:t>
                </a:r>
                <a:r>
                  <a:rPr lang="en-US" sz="2000" dirty="0" smtClean="0"/>
                  <a:t>≤ </a:t>
                </a:r>
                <a:r>
                  <a:rPr lang="en-US" sz="2000" dirty="0"/>
                  <a:t>17), use the command </a:t>
                </a:r>
                <a:r>
                  <a:rPr lang="en-US" sz="2000" dirty="0" err="1">
                    <a:solidFill>
                      <a:schemeClr val="accent1">
                        <a:lumMod val="75000"/>
                      </a:schemeClr>
                    </a:solidFill>
                  </a:rPr>
                  <a:t>pbinom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 (17, 20, </a:t>
                </a:r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0.85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)</a:t>
                </a:r>
              </a:p>
              <a:p>
                <a:pPr lvl="1"/>
                <a:r>
                  <a:rPr lang="en-US" sz="2000" dirty="0" smtClean="0"/>
                  <a:t>To </a:t>
                </a:r>
                <a:r>
                  <a:rPr lang="en-US" sz="2000" dirty="0"/>
                  <a:t>calculate </a:t>
                </a:r>
                <a:r>
                  <a:rPr lang="en-US" sz="2000" i="1" dirty="0"/>
                  <a:t>P</a:t>
                </a:r>
                <a:r>
                  <a:rPr lang="en-US" sz="2000" dirty="0"/>
                  <a:t>(</a:t>
                </a:r>
                <a:r>
                  <a:rPr lang="en-US" sz="2000" i="1" dirty="0"/>
                  <a:t>X </a:t>
                </a:r>
                <a:r>
                  <a:rPr lang="en-US" sz="2000" dirty="0" smtClean="0"/>
                  <a:t>≥ </a:t>
                </a:r>
                <a:r>
                  <a:rPr lang="en-US" sz="2000" dirty="0"/>
                  <a:t>18), use the command 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1 </a:t>
                </a:r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- </a:t>
                </a:r>
                <a:r>
                  <a:rPr lang="en-US" sz="2000" dirty="0" err="1">
                    <a:solidFill>
                      <a:schemeClr val="accent1">
                        <a:lumMod val="75000"/>
                      </a:schemeClr>
                    </a:solidFill>
                  </a:rPr>
                  <a:t>pbinom</a:t>
                </a:r>
                <a:r>
                  <a:rPr lang="en-US" sz="2000" dirty="0">
                    <a:solidFill>
                      <a:schemeClr val="accent1">
                        <a:lumMod val="75000"/>
                      </a:schemeClr>
                    </a:solidFill>
                  </a:rPr>
                  <a:t>(17, 20, </a:t>
                </a:r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0.85)</a:t>
                </a:r>
                <a:endParaRPr lang="en-US" sz="2000" dirty="0" smtClean="0"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288" y="1125538"/>
                <a:ext cx="8353176" cy="5399087"/>
              </a:xfrm>
              <a:blipFill rotWithShape="0">
                <a:blip r:embed="rId2"/>
                <a:stretch>
                  <a:fillRect l="-1314" t="-2034" b="-33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35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41636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</a:t>
            </a:r>
            <a:r>
              <a:rPr lang="en-US" dirty="0" smtClean="0"/>
              <a:t>Distribution -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125537"/>
                <a:ext cx="8280920" cy="5399087"/>
              </a:xfrm>
            </p:spPr>
            <p:txBody>
              <a:bodyPr/>
              <a:lstStyle/>
              <a:p>
                <a:r>
                  <a:rPr lang="en-US" dirty="0" smtClean="0"/>
                  <a:t>The </a:t>
                </a:r>
                <a:r>
                  <a:rPr lang="en-US" dirty="0"/>
                  <a:t>average number </a:t>
                </a:r>
                <a:r>
                  <a:rPr lang="en-US" dirty="0" smtClean="0"/>
                  <a:t>of seeds </a:t>
                </a:r>
                <a:r>
                  <a:rPr lang="en-US" dirty="0"/>
                  <a:t>that will germinate in the sample of </a:t>
                </a:r>
                <a:r>
                  <a:rPr lang="en-US" dirty="0">
                    <a:solidFill>
                      <a:schemeClr val="accent1"/>
                    </a:solidFill>
                  </a:rPr>
                  <a:t>20</a:t>
                </a:r>
                <a:r>
                  <a:rPr lang="en-US" dirty="0"/>
                  <a:t> seeds </a:t>
                </a:r>
                <a:r>
                  <a:rPr lang="en-US" dirty="0" smtClean="0"/>
                  <a:t>is</a:t>
                </a:r>
              </a:p>
              <a:p>
                <a:pPr marL="457200" lvl="1" indent="0">
                  <a:buNone/>
                </a:pPr>
                <a:r>
                  <a:rPr lang="el-GR" i="1" dirty="0"/>
                  <a:t>μ</a:t>
                </a:r>
                <a:r>
                  <a:rPr lang="el-GR" dirty="0"/>
                  <a:t> = </a:t>
                </a:r>
                <a:r>
                  <a:rPr lang="en-US" i="1" dirty="0"/>
                  <a:t>n</a:t>
                </a:r>
                <a:r>
                  <a:rPr lang="el-GR" i="1" dirty="0" smtClean="0"/>
                  <a:t>θ</a:t>
                </a:r>
                <a:r>
                  <a:rPr lang="en-US" dirty="0" smtClean="0"/>
                  <a:t> = 20 </a:t>
                </a:r>
                <a:r>
                  <a:rPr lang="en-US" dirty="0" smtClean="0">
                    <a:sym typeface="Symbol" panose="05050102010706020507" pitchFamily="18" charset="2"/>
                  </a:rPr>
                  <a:t> </a:t>
                </a:r>
                <a:r>
                  <a:rPr lang="en-US" dirty="0" smtClean="0"/>
                  <a:t>0.85 = 17</a:t>
                </a:r>
              </a:p>
              <a:p>
                <a:r>
                  <a:rPr lang="en-US" dirty="0" smtClean="0"/>
                  <a:t>The variance </a:t>
                </a:r>
                <a:r>
                  <a:rPr lang="en-US" dirty="0"/>
                  <a:t>of </a:t>
                </a:r>
                <a:r>
                  <a:rPr lang="en-US" dirty="0" smtClean="0"/>
                  <a:t>seeds </a:t>
                </a:r>
                <a:r>
                  <a:rPr lang="en-US" dirty="0"/>
                  <a:t>that will germinate in the sample of </a:t>
                </a:r>
                <a:r>
                  <a:rPr lang="en-US" dirty="0">
                    <a:solidFill>
                      <a:schemeClr val="accent1"/>
                    </a:solidFill>
                  </a:rPr>
                  <a:t>20</a:t>
                </a:r>
                <a:r>
                  <a:rPr lang="en-US" dirty="0"/>
                  <a:t> seeds is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 </a:t>
                </a:r>
                <a:r>
                  <a:rPr lang="el-GR" i="1" dirty="0" smtClean="0"/>
                  <a:t>σ</a:t>
                </a:r>
                <a:r>
                  <a:rPr lang="el-GR" baseline="30000" dirty="0" smtClean="0"/>
                  <a:t>2</a:t>
                </a:r>
                <a:r>
                  <a:rPr lang="el-GR" dirty="0" smtClean="0"/>
                  <a:t> </a:t>
                </a:r>
                <a:r>
                  <a:rPr lang="el-GR" dirty="0"/>
                  <a:t>= </a:t>
                </a:r>
                <a:r>
                  <a:rPr lang="en-US" i="1" dirty="0"/>
                  <a:t>n</a:t>
                </a:r>
                <a:r>
                  <a:rPr lang="el-GR" i="1" dirty="0"/>
                  <a:t>θ</a:t>
                </a:r>
                <a:r>
                  <a:rPr lang="el-GR" dirty="0"/>
                  <a:t>(1 − </a:t>
                </a:r>
                <a:r>
                  <a:rPr lang="el-GR" i="1" dirty="0"/>
                  <a:t>θ</a:t>
                </a:r>
                <a:r>
                  <a:rPr lang="el-GR" dirty="0" smtClean="0"/>
                  <a:t>)</a:t>
                </a:r>
                <a:r>
                  <a:rPr lang="en-US" dirty="0" smtClean="0"/>
                  <a:t> =</a:t>
                </a:r>
                <a:r>
                  <a:rPr lang="en-US" dirty="0"/>
                  <a:t> 20 </a:t>
                </a:r>
                <a:r>
                  <a:rPr lang="en-US" dirty="0">
                    <a:sym typeface="Symbol" panose="05050102010706020507" pitchFamily="18" charset="2"/>
                  </a:rPr>
                  <a:t> </a:t>
                </a:r>
                <a:r>
                  <a:rPr lang="en-US" dirty="0"/>
                  <a:t>0.85 </a:t>
                </a:r>
                <a:r>
                  <a:rPr lang="en-US" dirty="0" smtClean="0"/>
                  <a:t>(1 – 0.85) = 2.55</a:t>
                </a:r>
              </a:p>
              <a:p>
                <a:r>
                  <a:rPr lang="en-US" dirty="0"/>
                  <a:t>The standard deviation</a:t>
                </a:r>
                <a:r>
                  <a:rPr lang="en-US" dirty="0" smtClean="0"/>
                  <a:t> </a:t>
                </a:r>
                <a:r>
                  <a:rPr lang="en-US" dirty="0"/>
                  <a:t>of seeds that will germinate in the sample of </a:t>
                </a:r>
                <a:r>
                  <a:rPr lang="en-US" dirty="0">
                    <a:solidFill>
                      <a:schemeClr val="accent1"/>
                    </a:solidFill>
                  </a:rPr>
                  <a:t>20</a:t>
                </a:r>
                <a:r>
                  <a:rPr lang="en-US" dirty="0"/>
                  <a:t> seeds </a:t>
                </a:r>
                <a:r>
                  <a:rPr lang="en-US" dirty="0" smtClean="0"/>
                  <a:t>is</a:t>
                </a:r>
              </a:p>
              <a:p>
                <a:pPr marL="457200" lvl="1" indent="0">
                  <a:buNone/>
                </a:pPr>
                <a:r>
                  <a:rPr lang="el-GR" i="1" dirty="0" smtClean="0"/>
                  <a:t>σ</a:t>
                </a:r>
                <a:r>
                  <a:rPr lang="el-GR" dirty="0" smtClean="0"/>
                  <a:t> </a:t>
                </a:r>
                <a:r>
                  <a:rPr lang="el-GR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(1 − </m:t>
                        </m:r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e>
                    </m:ra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l-GR" i="1" dirty="0"/>
                          <m:t>σ</m:t>
                        </m:r>
                        <m:r>
                          <m:rPr>
                            <m:nor/>
                          </m:rPr>
                          <a:rPr lang="el-GR" baseline="30000" dirty="0"/>
                          <m:t>2</m:t>
                        </m:r>
                      </m:e>
                    </m:rad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l-GR" i="1" dirty="0"/>
                          <m:t>σ</m:t>
                        </m:r>
                        <m:r>
                          <m:rPr>
                            <m:nor/>
                          </m:rPr>
                          <a:rPr lang="el-GR" baseline="30000" dirty="0"/>
                          <m:t>2</m:t>
                        </m:r>
                      </m:e>
                    </m:rad>
                  </m:oMath>
                </a14:m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 1.60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125537"/>
                <a:ext cx="8280920" cy="5399087"/>
              </a:xfrm>
              <a:blipFill rotWithShape="0">
                <a:blip r:embed="rId2"/>
                <a:stretch>
                  <a:fillRect l="-1694" t="-1582" r="-272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36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93952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Distribution -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7"/>
            <a:ext cx="8281168" cy="539908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Suppose we examine the germination records of a large number of samples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chemeClr val="accent1"/>
                </a:solidFill>
              </a:rPr>
              <a:t>20</a:t>
            </a:r>
            <a:r>
              <a:rPr lang="en-US" dirty="0" smtClean="0"/>
              <a:t> </a:t>
            </a:r>
            <a:r>
              <a:rPr lang="en-US" dirty="0"/>
              <a:t>seeds each.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the germination rate has remained constant at </a:t>
            </a:r>
            <a:r>
              <a:rPr lang="en-US" dirty="0">
                <a:solidFill>
                  <a:schemeClr val="accent1"/>
                </a:solidFill>
              </a:rPr>
              <a:t>85%</a:t>
            </a:r>
            <a:r>
              <a:rPr lang="en-US" dirty="0"/>
              <a:t>, then </a:t>
            </a:r>
            <a:r>
              <a:rPr lang="en-US" dirty="0" smtClean="0"/>
              <a:t>the average number </a:t>
            </a:r>
            <a:r>
              <a:rPr lang="en-US" dirty="0"/>
              <a:t>of seeds that germinate should be close to </a:t>
            </a:r>
            <a:r>
              <a:rPr lang="en-US" dirty="0">
                <a:solidFill>
                  <a:schemeClr val="accent1"/>
                </a:solidFill>
              </a:rPr>
              <a:t>17</a:t>
            </a:r>
            <a:r>
              <a:rPr lang="en-US" dirty="0"/>
              <a:t> per sample</a:t>
            </a:r>
            <a:r>
              <a:rPr lang="en-US" dirty="0" smtClean="0"/>
              <a:t>. </a:t>
            </a:r>
          </a:p>
          <a:p>
            <a:pPr marL="4691063"/>
            <a:r>
              <a:rPr lang="en-US" dirty="0" smtClean="0"/>
              <a:t>If </a:t>
            </a:r>
            <a:r>
              <a:rPr lang="en-US" dirty="0"/>
              <a:t>in </a:t>
            </a:r>
            <a:r>
              <a:rPr lang="en-US" dirty="0" smtClean="0"/>
              <a:t>a particular </a:t>
            </a:r>
            <a:r>
              <a:rPr lang="en-US" dirty="0"/>
              <a:t>sample of </a:t>
            </a:r>
            <a:r>
              <a:rPr lang="en-US" dirty="0">
                <a:solidFill>
                  <a:schemeClr val="accent1"/>
                </a:solidFill>
              </a:rPr>
              <a:t>20</a:t>
            </a:r>
            <a:r>
              <a:rPr lang="en-US" dirty="0"/>
              <a:t> seeds we determine that only </a:t>
            </a:r>
            <a:r>
              <a:rPr lang="en-US" dirty="0">
                <a:solidFill>
                  <a:schemeClr val="accent1"/>
                </a:solidFill>
              </a:rPr>
              <a:t>12</a:t>
            </a:r>
            <a:r>
              <a:rPr lang="en-US" dirty="0"/>
              <a:t> had germinated, </a:t>
            </a:r>
            <a:r>
              <a:rPr lang="en-US" dirty="0" smtClean="0"/>
              <a:t>would the germination rate </a:t>
            </a:r>
            <a:r>
              <a:rPr lang="en-US" dirty="0"/>
              <a:t>of </a:t>
            </a:r>
            <a:r>
              <a:rPr lang="en-US" dirty="0">
                <a:solidFill>
                  <a:schemeClr val="accent1"/>
                </a:solidFill>
              </a:rPr>
              <a:t>85%</a:t>
            </a:r>
            <a:r>
              <a:rPr lang="en-US" dirty="0"/>
              <a:t> seem consistent with our results? </a:t>
            </a:r>
            <a:endParaRPr lang="en-US" dirty="0" smtClean="0"/>
          </a:p>
          <a:p>
            <a:pPr marL="4691063"/>
            <a:r>
              <a:rPr lang="en-US" dirty="0" smtClean="0"/>
              <a:t>Using </a:t>
            </a:r>
            <a:r>
              <a:rPr lang="en-US" dirty="0"/>
              <a:t>a </a:t>
            </a:r>
            <a:r>
              <a:rPr lang="en-US" dirty="0" smtClean="0"/>
              <a:t>computer software </a:t>
            </a:r>
            <a:r>
              <a:rPr lang="en-US" dirty="0"/>
              <a:t>program, we can generate the probability distribution for the </a:t>
            </a:r>
            <a:r>
              <a:rPr lang="en-US" dirty="0" smtClean="0"/>
              <a:t>number of </a:t>
            </a:r>
            <a:r>
              <a:rPr lang="en-US" dirty="0"/>
              <a:t>seeds that germinate in the sample of </a:t>
            </a:r>
            <a:r>
              <a:rPr lang="en-US" dirty="0">
                <a:solidFill>
                  <a:schemeClr val="accent1"/>
                </a:solidFill>
              </a:rPr>
              <a:t>20</a:t>
            </a:r>
            <a:r>
              <a:rPr lang="en-US" dirty="0"/>
              <a:t> seeds, as shown in </a:t>
            </a:r>
            <a:r>
              <a:rPr lang="en-US" dirty="0" smtClean="0"/>
              <a:t>the Figure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37</a:t>
            </a:fld>
            <a:endParaRPr lang="en-US" alt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852936"/>
            <a:ext cx="4392736" cy="316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81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</a:t>
            </a:r>
            <a:r>
              <a:rPr lang="en-US" dirty="0" smtClean="0"/>
              <a:t>Distribution -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5537"/>
            <a:ext cx="8280920" cy="5399087"/>
          </a:xfrm>
        </p:spPr>
        <p:txBody>
          <a:bodyPr>
            <a:normAutofit fontScale="92500"/>
          </a:bodyPr>
          <a:lstStyle/>
          <a:p>
            <a:pPr algn="just"/>
            <a:r>
              <a:rPr lang="en-US" dirty="0"/>
              <a:t>Suppose that a sample of households is randomly selected from all the </a:t>
            </a:r>
            <a:r>
              <a:rPr lang="en-US" dirty="0" smtClean="0"/>
              <a:t>households in </a:t>
            </a:r>
            <a:r>
              <a:rPr lang="en-US" dirty="0"/>
              <a:t>the city in order to estimate the percentage in which the head of the </a:t>
            </a:r>
            <a:r>
              <a:rPr lang="en-US" dirty="0" smtClean="0"/>
              <a:t>household is </a:t>
            </a:r>
            <a:r>
              <a:rPr lang="en-US" dirty="0"/>
              <a:t>unemployed. </a:t>
            </a:r>
            <a:endParaRPr lang="en-US" dirty="0" smtClean="0"/>
          </a:p>
          <a:p>
            <a:pPr algn="just"/>
            <a:r>
              <a:rPr lang="en-US" dirty="0" smtClean="0"/>
              <a:t>To </a:t>
            </a:r>
            <a:r>
              <a:rPr lang="en-US" dirty="0"/>
              <a:t>illustrate the computation of a binomial probability, </a:t>
            </a:r>
            <a:r>
              <a:rPr lang="en-US" dirty="0" smtClean="0"/>
              <a:t>suppose that </a:t>
            </a:r>
            <a:r>
              <a:rPr lang="en-US" dirty="0"/>
              <a:t>the unknown percentage is actually </a:t>
            </a:r>
            <a:r>
              <a:rPr lang="en-US" dirty="0">
                <a:solidFill>
                  <a:schemeClr val="accent1"/>
                </a:solidFill>
              </a:rPr>
              <a:t>10%</a:t>
            </a:r>
            <a:r>
              <a:rPr lang="en-US" dirty="0"/>
              <a:t> and that a sample of </a:t>
            </a:r>
            <a:r>
              <a:rPr lang="en-US" i="1" dirty="0">
                <a:solidFill>
                  <a:schemeClr val="accent1"/>
                </a:solidFill>
              </a:rPr>
              <a:t>n </a:t>
            </a:r>
            <a:r>
              <a:rPr lang="en-US" dirty="0" smtClean="0">
                <a:solidFill>
                  <a:schemeClr val="accent1"/>
                </a:solidFill>
              </a:rPr>
              <a:t>= </a:t>
            </a:r>
            <a:r>
              <a:rPr lang="en-US" dirty="0">
                <a:solidFill>
                  <a:schemeClr val="accent1"/>
                </a:solidFill>
              </a:rPr>
              <a:t>5 </a:t>
            </a:r>
            <a:r>
              <a:rPr lang="en-US" dirty="0"/>
              <a:t>(we select </a:t>
            </a:r>
            <a:r>
              <a:rPr lang="en-US" dirty="0" smtClean="0"/>
              <a:t>a small </a:t>
            </a:r>
            <a:r>
              <a:rPr lang="en-US" dirty="0"/>
              <a:t>sample to make the calculation manageable) is selected from the population.</a:t>
            </a:r>
          </a:p>
          <a:p>
            <a:pPr algn="just"/>
            <a:r>
              <a:rPr lang="en-US" dirty="0"/>
              <a:t>What is the probability that all five heads of households are employed?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38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32943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Distribution -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125537"/>
                <a:ext cx="8280920" cy="5399087"/>
              </a:xfrm>
            </p:spPr>
            <p:txBody>
              <a:bodyPr>
                <a:noAutofit/>
              </a:bodyPr>
              <a:lstStyle/>
              <a:p>
                <a:r>
                  <a:rPr lang="en-US" sz="2400" b="1" dirty="0" smtClean="0"/>
                  <a:t>Solution:</a:t>
                </a:r>
              </a:p>
              <a:p>
                <a:r>
                  <a:rPr lang="en-US" sz="2400" dirty="0" smtClean="0"/>
                  <a:t>We </a:t>
                </a:r>
                <a:r>
                  <a:rPr lang="en-US" sz="2400" dirty="0"/>
                  <a:t>must carefully define which outcome we wish to call a success. </a:t>
                </a:r>
                <a:endParaRPr lang="en-US" sz="2400" dirty="0" smtClean="0"/>
              </a:p>
              <a:p>
                <a:pPr lvl="1"/>
                <a:r>
                  <a:rPr lang="en-US" sz="2000" dirty="0" smtClean="0"/>
                  <a:t>For this </a:t>
                </a:r>
                <a:r>
                  <a:rPr lang="en-US" sz="2000" dirty="0"/>
                  <a:t>example, we define a success as being employed. </a:t>
                </a:r>
                <a:endParaRPr lang="en-US" sz="2000" dirty="0" smtClean="0"/>
              </a:p>
              <a:p>
                <a:r>
                  <a:rPr lang="en-US" sz="2400" dirty="0" smtClean="0"/>
                  <a:t>Then </a:t>
                </a:r>
                <a:r>
                  <a:rPr lang="en-US" sz="2400" dirty="0"/>
                  <a:t>the probability of </a:t>
                </a:r>
                <a:r>
                  <a:rPr lang="en-US" sz="2400" dirty="0" smtClean="0"/>
                  <a:t>success when </a:t>
                </a:r>
                <a:r>
                  <a:rPr lang="en-US" sz="2400" dirty="0"/>
                  <a:t>one person is selected from the population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1" dirty="0" smtClean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θ</m:t>
                    </m:r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= 0.9 </a:t>
                </a:r>
                <a:r>
                  <a:rPr lang="en-US" sz="2400" dirty="0"/>
                  <a:t>(because the </a:t>
                </a:r>
                <a:r>
                  <a:rPr lang="en-US" sz="2400" dirty="0" smtClean="0"/>
                  <a:t>proportion unemployed </a:t>
                </a:r>
                <a:r>
                  <a:rPr lang="en-US" sz="2400" dirty="0"/>
                  <a:t>is </a:t>
                </a:r>
                <a:r>
                  <a:rPr lang="en-US" sz="2400" dirty="0" smtClean="0"/>
                  <a:t>0.1</a:t>
                </a:r>
                <a:r>
                  <a:rPr lang="en-US" sz="2400" dirty="0"/>
                  <a:t>). </a:t>
                </a:r>
                <a:endParaRPr lang="en-US" sz="2400" dirty="0" smtClean="0"/>
              </a:p>
              <a:p>
                <a:r>
                  <a:rPr lang="en-US" sz="2400" dirty="0" smtClean="0"/>
                  <a:t>We </a:t>
                </a:r>
                <a:r>
                  <a:rPr lang="en-US" sz="2400" dirty="0"/>
                  <a:t>wish to find the probability that </a:t>
                </a:r>
                <a:r>
                  <a:rPr lang="en-US" sz="2400" i="1" dirty="0">
                    <a:solidFill>
                      <a:schemeClr val="accent1"/>
                    </a:solidFill>
                  </a:rPr>
                  <a:t>y 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=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5 </a:t>
                </a:r>
                <a:r>
                  <a:rPr lang="en-US" sz="2400" dirty="0"/>
                  <a:t>(all five </a:t>
                </a:r>
                <a:r>
                  <a:rPr lang="en-US" sz="2400" dirty="0" smtClean="0"/>
                  <a:t>are employed</a:t>
                </a:r>
                <a:r>
                  <a:rPr lang="en-US" sz="2400" dirty="0"/>
                  <a:t>) in five trials</a:t>
                </a:r>
                <a:r>
                  <a:rPr lang="en-US" sz="2400" dirty="0" smtClean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i="1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θ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(1−</m:t>
                        </m:r>
                        <m:r>
                          <m:rPr>
                            <m:nor/>
                          </m:rPr>
                          <a:rPr lang="en-US" sz="2400" i="1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θ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endParaRPr lang="en-US" sz="2400" dirty="0" smtClean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=5</m:t>
                        </m:r>
                      </m:e>
                    </m:d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00"/>
                            </a:solidFill>
                          </a:rPr>
                          <m:t>(0.</m:t>
                        </m:r>
                        <m:r>
                          <m:rPr>
                            <m:nor/>
                          </m:rPr>
                          <a:rPr lang="en-US" sz="2400" b="0" i="0" dirty="0" smtClean="0">
                            <a:solidFill>
                              <a:srgbClr val="000000"/>
                            </a:solidFill>
                          </a:rPr>
                          <m:t>9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00"/>
                            </a:solidFill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00"/>
                            </a:solidFill>
                          </a:rPr>
                          <m:t>(1−0.</m:t>
                        </m:r>
                        <m:r>
                          <m:rPr>
                            <m:nor/>
                          </m:rPr>
                          <a:rPr lang="en-US" sz="2400" b="0" i="0" dirty="0" smtClean="0">
                            <a:solidFill>
                              <a:srgbClr val="000000"/>
                            </a:solidFill>
                          </a:rPr>
                          <m:t>9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00"/>
                            </a:solidFill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=0.59</m:t>
                    </m:r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125537"/>
                <a:ext cx="8280920" cy="5399087"/>
              </a:xfrm>
              <a:blipFill rotWithShape="0">
                <a:blip r:embed="rId2"/>
                <a:stretch>
                  <a:fillRect l="-1031" t="-90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39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98177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tx1"/>
                </a:solidFill>
              </a:rPr>
              <a:t>Qualitative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Random </a:t>
            </a:r>
            <a:r>
              <a:rPr lang="en-US" dirty="0">
                <a:solidFill>
                  <a:schemeClr val="tx1"/>
                </a:solidFill>
              </a:rPr>
              <a:t>variables</a:t>
            </a:r>
            <a:endParaRPr lang="tr-TR" altLang="tr-TR" dirty="0" smtClean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For </a:t>
            </a:r>
            <a:r>
              <a:rPr lang="en-US" sz="2800" dirty="0"/>
              <a:t>example, </a:t>
            </a:r>
            <a:endParaRPr lang="tr-TR" sz="2800" dirty="0" smtClean="0"/>
          </a:p>
          <a:p>
            <a:pPr lvl="1"/>
            <a:r>
              <a:rPr lang="en-US" sz="2400" dirty="0" smtClean="0"/>
              <a:t>in the</a:t>
            </a:r>
            <a:r>
              <a:rPr lang="tr-TR" sz="2400" dirty="0" smtClean="0"/>
              <a:t> </a:t>
            </a:r>
            <a:r>
              <a:rPr lang="en-US" sz="2400" dirty="0" smtClean="0"/>
              <a:t>automotive </a:t>
            </a:r>
            <a:r>
              <a:rPr lang="en-US" sz="2400" dirty="0"/>
              <a:t>plant accident study, the randomly selected machinist’s accident </a:t>
            </a:r>
            <a:r>
              <a:rPr lang="en-US" sz="2400" dirty="0" smtClean="0"/>
              <a:t>report</a:t>
            </a:r>
            <a:r>
              <a:rPr lang="tr-TR" sz="2400" dirty="0" smtClean="0"/>
              <a:t> </a:t>
            </a:r>
            <a:r>
              <a:rPr lang="en-US" sz="2400" dirty="0" smtClean="0"/>
              <a:t>would </a:t>
            </a:r>
            <a:r>
              <a:rPr lang="en-US" sz="2400" dirty="0"/>
              <a:t>consist of checking one of the following: </a:t>
            </a:r>
            <a:endParaRPr lang="tr-TR" sz="2400" dirty="0" smtClean="0"/>
          </a:p>
          <a:p>
            <a:pPr lvl="2"/>
            <a:r>
              <a:rPr lang="en-US" sz="2000" dirty="0" smtClean="0"/>
              <a:t>No </a:t>
            </a:r>
            <a:r>
              <a:rPr lang="en-US" sz="2000" dirty="0"/>
              <a:t>Accident, Minor Accident, </a:t>
            </a:r>
            <a:r>
              <a:rPr lang="en-US" sz="2000" dirty="0" smtClean="0"/>
              <a:t>or</a:t>
            </a:r>
            <a:r>
              <a:rPr lang="tr-TR" sz="2000" dirty="0" smtClean="0"/>
              <a:t> </a:t>
            </a:r>
            <a:r>
              <a:rPr lang="en-US" sz="2000" dirty="0"/>
              <a:t>Major Accident. </a:t>
            </a:r>
            <a:endParaRPr lang="tr-TR" sz="2000" dirty="0" smtClean="0"/>
          </a:p>
          <a:p>
            <a:pPr lvl="1"/>
            <a:r>
              <a:rPr lang="en-US" sz="2400" dirty="0" smtClean="0"/>
              <a:t>Thus</a:t>
            </a:r>
            <a:r>
              <a:rPr lang="en-US" sz="2400" dirty="0"/>
              <a:t>, the data on 100 machinists in the study would be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observations</a:t>
            </a: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on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a qualitative variable </a:t>
            </a:r>
            <a:r>
              <a:rPr lang="en-US" sz="2400" dirty="0"/>
              <a:t>because the possible responses are the different </a:t>
            </a:r>
            <a:r>
              <a:rPr lang="en-US" sz="2400" dirty="0" smtClean="0"/>
              <a:t>categories</a:t>
            </a:r>
            <a:r>
              <a:rPr lang="tr-TR" sz="2400" dirty="0" smtClean="0"/>
              <a:t> </a:t>
            </a:r>
            <a:r>
              <a:rPr lang="en-US" sz="2400" dirty="0" smtClean="0"/>
              <a:t>of </a:t>
            </a:r>
            <a:r>
              <a:rPr lang="en-US" sz="2400" dirty="0"/>
              <a:t>accident and are not different in any measurable, numerical amount. </a:t>
            </a:r>
            <a:endParaRPr lang="tr-TR" sz="2400" dirty="0" smtClean="0"/>
          </a:p>
          <a:p>
            <a:r>
              <a:rPr lang="en-US" sz="2800" dirty="0" smtClean="0"/>
              <a:t>Because we</a:t>
            </a:r>
            <a:r>
              <a:rPr lang="tr-TR" sz="2800" dirty="0" smtClean="0"/>
              <a:t> </a:t>
            </a:r>
            <a:r>
              <a:rPr lang="en-US" sz="2800" dirty="0" smtClean="0"/>
              <a:t>cannot </a:t>
            </a:r>
            <a:r>
              <a:rPr lang="en-US" sz="2800" dirty="0"/>
              <a:t>predict with certainty what type of accident a particular machinist will suffer</a:t>
            </a:r>
            <a:r>
              <a:rPr lang="en-US" sz="2800" dirty="0" smtClean="0"/>
              <a:t>,</a:t>
            </a:r>
            <a:r>
              <a:rPr lang="tr-TR" sz="2800" dirty="0" smtClean="0"/>
              <a:t> </a:t>
            </a:r>
            <a:r>
              <a:rPr lang="en-US" sz="2800" dirty="0" smtClean="0"/>
              <a:t>the </a:t>
            </a:r>
            <a:r>
              <a:rPr lang="en-US" sz="2800" dirty="0"/>
              <a:t>variable is classified as a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qualitative random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variable</a:t>
            </a:r>
            <a:r>
              <a:rPr lang="tr-TR" sz="2800" dirty="0" smtClean="0"/>
              <a:t>.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A773163-1B01-4833-88DA-068F74376D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4</a:t>
            </a:fld>
            <a:endParaRPr kumimoji="0" lang="en-US" altLang="tr-TR" sz="1200" dirty="0" smtClean="0"/>
          </a:p>
        </p:txBody>
      </p:sp>
    </p:spTree>
    <p:extLst>
      <p:ext uri="{BB962C8B-B14F-4D97-AF65-F5344CB8AC3E}">
        <p14:creationId xmlns:p14="http://schemas.microsoft.com/office/powerpoint/2010/main" val="153583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Distribution -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288" y="1125537"/>
                <a:ext cx="8353176" cy="539908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binomial probability distribution for </a:t>
                </a:r>
                <a:r>
                  <a:rPr lang="en-US" i="1" dirty="0">
                    <a:solidFill>
                      <a:schemeClr val="accent1"/>
                    </a:solidFill>
                  </a:rPr>
                  <a:t>n </a:t>
                </a:r>
                <a:r>
                  <a:rPr lang="en-US" dirty="0">
                    <a:solidFill>
                      <a:schemeClr val="accent1"/>
                    </a:solidFill>
                  </a:rPr>
                  <a:t>= 5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1" dirty="0" smtClean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θ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= 0.9 </a:t>
                </a:r>
                <a:r>
                  <a:rPr lang="en-US" dirty="0"/>
                  <a:t>is shown in the figure. </a:t>
                </a:r>
              </a:p>
              <a:p>
                <a:pPr marL="5827713" lvl="1"/>
                <a:r>
                  <a:rPr lang="en-US" dirty="0"/>
                  <a:t>Here, the probability of observing five employed in a sample of five is shown to be </a:t>
                </a:r>
                <a:r>
                  <a:rPr lang="en-US" dirty="0">
                    <a:solidFill>
                      <a:schemeClr val="accent1"/>
                    </a:solidFill>
                  </a:rPr>
                  <a:t>0.59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288" y="1125537"/>
                <a:ext cx="8353176" cy="5399087"/>
              </a:xfrm>
              <a:blipFill rotWithShape="0">
                <a:blip r:embed="rId2"/>
                <a:stretch>
                  <a:fillRect l="-1679" t="-1582" r="-94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40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88" y="2348880"/>
            <a:ext cx="5472856" cy="316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89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7"/>
            <a:ext cx="8353176" cy="539908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 1837, S. D. Poisson developed a discrete probability distribution, </a:t>
            </a:r>
            <a:r>
              <a:rPr lang="en-US" dirty="0" smtClean="0"/>
              <a:t>suitably called </a:t>
            </a:r>
            <a:r>
              <a:rPr lang="en-US" dirty="0"/>
              <a:t>the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Poisson distribution</a:t>
            </a:r>
            <a:r>
              <a:rPr lang="en-US" dirty="0"/>
              <a:t>, which has as one of its important applications </a:t>
            </a:r>
            <a:r>
              <a:rPr lang="en-US" dirty="0" smtClean="0"/>
              <a:t>the modeling </a:t>
            </a:r>
            <a:r>
              <a:rPr lang="en-US" dirty="0"/>
              <a:t>of events of a particular time over a unit of time or </a:t>
            </a:r>
            <a:r>
              <a:rPr lang="en-US" dirty="0" smtClean="0"/>
              <a:t>space</a:t>
            </a:r>
          </a:p>
          <a:p>
            <a:r>
              <a:rPr lang="en-US" dirty="0" smtClean="0"/>
              <a:t>For </a:t>
            </a:r>
            <a:r>
              <a:rPr lang="en-US" dirty="0"/>
              <a:t>example, </a:t>
            </a:r>
            <a:r>
              <a:rPr lang="en-US" dirty="0" smtClean="0"/>
              <a:t>the number </a:t>
            </a:r>
            <a:r>
              <a:rPr lang="en-US" dirty="0"/>
              <a:t>of automobiles arriving at a toll booth during a given </a:t>
            </a:r>
            <a:r>
              <a:rPr lang="en-US" dirty="0">
                <a:solidFill>
                  <a:schemeClr val="accent1"/>
                </a:solidFill>
              </a:rPr>
              <a:t>5-minute</a:t>
            </a:r>
            <a:r>
              <a:rPr lang="en-US" dirty="0"/>
              <a:t> period of time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The event of interest would be an arriving automobile, and the unit of time would </a:t>
            </a:r>
            <a:r>
              <a:rPr lang="en-US" dirty="0" smtClean="0"/>
              <a:t>be </a:t>
            </a:r>
            <a:r>
              <a:rPr lang="en-US" dirty="0" smtClean="0">
                <a:solidFill>
                  <a:schemeClr val="accent1"/>
                </a:solidFill>
              </a:rPr>
              <a:t>5 </a:t>
            </a:r>
            <a:r>
              <a:rPr lang="en-US" dirty="0">
                <a:solidFill>
                  <a:schemeClr val="accent1"/>
                </a:solidFill>
              </a:rPr>
              <a:t>minutes</a:t>
            </a:r>
            <a:r>
              <a:rPr lang="en-US" dirty="0"/>
              <a:t>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41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47024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7"/>
            <a:ext cx="8353176" cy="5399087"/>
          </a:xfrm>
        </p:spPr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/>
              <a:t>second example would be the situation in which an </a:t>
            </a:r>
            <a:r>
              <a:rPr lang="en-US" dirty="0" smtClean="0"/>
              <a:t>environmentalist measures </a:t>
            </a:r>
            <a:r>
              <a:rPr lang="en-US" dirty="0"/>
              <a:t>the number of PCB particles discovered in a liter of water sampled from </a:t>
            </a:r>
            <a:r>
              <a:rPr lang="en-US" dirty="0" smtClean="0"/>
              <a:t>a stream </a:t>
            </a:r>
            <a:r>
              <a:rPr lang="en-US" dirty="0"/>
              <a:t>contaminated by an electronics production plant.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event would be a </a:t>
            </a:r>
            <a:r>
              <a:rPr lang="en-US" dirty="0" smtClean="0"/>
              <a:t>PCB particle discovered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unit of space would be 1 liter of sampled water.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42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62662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5537"/>
            <a:ext cx="8352928" cy="539908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Let </a:t>
            </a:r>
            <a:r>
              <a:rPr lang="en-US" i="1" dirty="0">
                <a:solidFill>
                  <a:schemeClr val="accent1"/>
                </a:solidFill>
              </a:rPr>
              <a:t>y</a:t>
            </a:r>
            <a:r>
              <a:rPr lang="en-US" i="1" dirty="0"/>
              <a:t> </a:t>
            </a:r>
            <a:r>
              <a:rPr lang="en-US" dirty="0"/>
              <a:t>be the number of events occurring during a fixed time interval of </a:t>
            </a:r>
            <a:r>
              <a:rPr lang="en-US" dirty="0" smtClean="0"/>
              <a:t>length </a:t>
            </a:r>
            <a:r>
              <a:rPr lang="en-US" i="1" dirty="0" smtClean="0">
                <a:solidFill>
                  <a:schemeClr val="accent1"/>
                </a:solidFill>
              </a:rPr>
              <a:t>t</a:t>
            </a:r>
            <a:r>
              <a:rPr lang="en-US" i="1" dirty="0" smtClean="0"/>
              <a:t> </a:t>
            </a:r>
            <a:r>
              <a:rPr lang="en-US" dirty="0"/>
              <a:t>or a fixed region </a:t>
            </a:r>
            <a:r>
              <a:rPr lang="en-US" i="1" dirty="0">
                <a:solidFill>
                  <a:schemeClr val="accent1"/>
                </a:solidFill>
              </a:rPr>
              <a:t>R</a:t>
            </a:r>
            <a:r>
              <a:rPr lang="en-US" i="1" dirty="0"/>
              <a:t> </a:t>
            </a:r>
            <a:r>
              <a:rPr lang="en-US" dirty="0"/>
              <a:t>of area or volume </a:t>
            </a:r>
            <a:r>
              <a:rPr lang="en-US" i="1" dirty="0">
                <a:solidFill>
                  <a:schemeClr val="accent1"/>
                </a:solidFill>
              </a:rPr>
              <a:t>m</a:t>
            </a:r>
            <a:r>
              <a:rPr lang="en-US" dirty="0">
                <a:solidFill>
                  <a:schemeClr val="accent1"/>
                </a:solidFill>
              </a:rPr>
              <a:t>(</a:t>
            </a:r>
            <a:r>
              <a:rPr lang="en-US" i="1" dirty="0">
                <a:solidFill>
                  <a:schemeClr val="accent1"/>
                </a:solidFill>
              </a:rPr>
              <a:t>R</a:t>
            </a:r>
            <a:r>
              <a:rPr lang="en-US" dirty="0">
                <a:solidFill>
                  <a:schemeClr val="accent1"/>
                </a:solidFill>
              </a:rPr>
              <a:t>)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Then </a:t>
            </a:r>
            <a:r>
              <a:rPr lang="en-US" dirty="0"/>
              <a:t>the probability distribution </a:t>
            </a:r>
            <a:r>
              <a:rPr lang="en-US" dirty="0" smtClean="0"/>
              <a:t>of </a:t>
            </a:r>
            <a:r>
              <a:rPr lang="en-US" i="1" dirty="0" smtClean="0">
                <a:solidFill>
                  <a:schemeClr val="accent1"/>
                </a:solidFill>
              </a:rPr>
              <a:t>y</a:t>
            </a:r>
            <a:r>
              <a:rPr lang="en-US" i="1" dirty="0" smtClean="0"/>
              <a:t> </a:t>
            </a:r>
            <a:r>
              <a:rPr lang="en-US" dirty="0"/>
              <a:t>is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Poisson</a:t>
            </a:r>
            <a:r>
              <a:rPr lang="en-US" dirty="0"/>
              <a:t>, provided certain conditions are satisfied:</a:t>
            </a:r>
          </a:p>
          <a:p>
            <a:pPr lvl="1"/>
            <a:r>
              <a:rPr lang="en-US" dirty="0" smtClean="0"/>
              <a:t>Events </a:t>
            </a:r>
            <a:r>
              <a:rPr lang="en-US" dirty="0"/>
              <a:t>occur one at a time; two or more events do not </a:t>
            </a:r>
            <a:r>
              <a:rPr lang="en-US" dirty="0" smtClean="0"/>
              <a:t>occur precisely </a:t>
            </a:r>
            <a:r>
              <a:rPr lang="en-US" dirty="0"/>
              <a:t>at the same time or in the same space.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occurrence of an event in a given period of time or region </a:t>
            </a:r>
            <a:r>
              <a:rPr lang="en-US" dirty="0" smtClean="0"/>
              <a:t>of space </a:t>
            </a:r>
            <a:r>
              <a:rPr lang="en-US" dirty="0"/>
              <a:t>is independent of the occurrence of the event in a </a:t>
            </a:r>
            <a:r>
              <a:rPr lang="en-US" dirty="0" err="1" smtClean="0"/>
              <a:t>nonoverlapping</a:t>
            </a:r>
            <a:r>
              <a:rPr lang="en-US" dirty="0" smtClean="0"/>
              <a:t> time </a:t>
            </a:r>
            <a:r>
              <a:rPr lang="en-US" dirty="0"/>
              <a:t>period or region of space; </a:t>
            </a:r>
            <a:endParaRPr lang="tr-TR" dirty="0" smtClean="0"/>
          </a:p>
          <a:p>
            <a:pPr lvl="2"/>
            <a:r>
              <a:rPr lang="en-US" dirty="0" smtClean="0"/>
              <a:t>that </a:t>
            </a:r>
            <a:r>
              <a:rPr lang="en-US" dirty="0"/>
              <a:t>is, the occurrence (</a:t>
            </a:r>
            <a:r>
              <a:rPr lang="en-US" dirty="0" smtClean="0"/>
              <a:t>or nonoccurrence</a:t>
            </a:r>
            <a:r>
              <a:rPr lang="en-US" dirty="0"/>
              <a:t>) of an event during one period or in one region </a:t>
            </a:r>
            <a:r>
              <a:rPr lang="en-US" dirty="0" smtClean="0"/>
              <a:t>does not </a:t>
            </a:r>
            <a:r>
              <a:rPr lang="en-US" dirty="0"/>
              <a:t>affect the probability of an event occurring at some other </a:t>
            </a:r>
            <a:r>
              <a:rPr lang="en-US" dirty="0" smtClean="0"/>
              <a:t>time or </a:t>
            </a:r>
            <a:r>
              <a:rPr lang="en-US" dirty="0"/>
              <a:t>in some other region.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expected number of events during one period or in one region, </a:t>
            </a:r>
            <a:r>
              <a:rPr lang="en-US" i="1" dirty="0">
                <a:solidFill>
                  <a:schemeClr val="accent1"/>
                </a:solidFill>
                <a:latin typeface="Symbol" panose="05050102010706020507" pitchFamily="18" charset="2"/>
              </a:rPr>
              <a:t>m</a:t>
            </a:r>
            <a:r>
              <a:rPr lang="en-US" dirty="0" smtClean="0"/>
              <a:t>, is </a:t>
            </a:r>
            <a:r>
              <a:rPr lang="en-US" dirty="0"/>
              <a:t>the same as the expected number of events in any other period </a:t>
            </a:r>
            <a:r>
              <a:rPr lang="en-US" dirty="0" smtClean="0"/>
              <a:t>or region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43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10851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288" y="1125537"/>
                <a:ext cx="8353176" cy="5399087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Assuming that the above conditions hold, the Poisson probability of observing </a:t>
                </a:r>
                <a:r>
                  <a:rPr lang="en-US" i="1" dirty="0" smtClean="0">
                    <a:solidFill>
                      <a:schemeClr val="accent1"/>
                    </a:solidFill>
                  </a:rPr>
                  <a:t>y</a:t>
                </a:r>
                <a:r>
                  <a:rPr lang="en-US" i="1" dirty="0" smtClean="0"/>
                  <a:t> </a:t>
                </a:r>
                <a:r>
                  <a:rPr lang="en-US" dirty="0"/>
                  <a:t>events in a unit of time or space is given by the </a:t>
                </a:r>
                <a:r>
                  <a:rPr lang="en-US" dirty="0" smtClean="0"/>
                  <a:t>formula</a:t>
                </a:r>
                <a:endParaRPr lang="tr-TR" dirty="0" smtClean="0"/>
              </a:p>
              <a:p>
                <a:endParaRPr lang="en-US" sz="1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800" b="0" i="1" dirty="0" smtClean="0">
                                  <a:solidFill>
                                    <a:schemeClr val="accent1"/>
                                  </a:solidFill>
                                </a:rPr>
                                <m:t>e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</m:num>
                        <m:den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! </m:t>
                          </m:r>
                        </m:den>
                      </m:f>
                    </m:oMath>
                  </m:oMathPara>
                </a14:m>
                <a:endParaRPr lang="en-US" sz="2800" dirty="0" smtClean="0"/>
              </a:p>
              <a:p>
                <a:pPr marL="347663" indent="0">
                  <a:buNone/>
                </a:pPr>
                <a:r>
                  <a:rPr lang="en-US" dirty="0"/>
                  <a:t>where </a:t>
                </a:r>
                <a:r>
                  <a:rPr lang="en-US" i="1" dirty="0">
                    <a:solidFill>
                      <a:schemeClr val="accent1"/>
                    </a:solidFill>
                  </a:rPr>
                  <a:t>e</a:t>
                </a:r>
                <a:r>
                  <a:rPr lang="en-US" dirty="0"/>
                  <a:t> is a naturally occurring constant approximately equal to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2.71828</a:t>
                </a:r>
                <a:r>
                  <a:rPr lang="en-US" dirty="0" smtClean="0"/>
                  <a:t> </a:t>
                </a:r>
                <a:r>
                  <a:rPr lang="en-US" dirty="0"/>
                  <a:t>and </a:t>
                </a:r>
                <a:r>
                  <a:rPr lang="en-US" i="1" dirty="0">
                    <a:solidFill>
                      <a:schemeClr val="accent1"/>
                    </a:solidFill>
                    <a:latin typeface="Symbol" panose="05050102010706020507" pitchFamily="18" charset="2"/>
                  </a:rPr>
                  <a:t>m</a:t>
                </a:r>
                <a:r>
                  <a:rPr lang="en-US" dirty="0"/>
                  <a:t> is the </a:t>
                </a:r>
                <a:r>
                  <a:rPr lang="en-US" dirty="0" smtClean="0"/>
                  <a:t>average </a:t>
                </a:r>
                <a:r>
                  <a:rPr lang="en-US" dirty="0"/>
                  <a:t>value of </a:t>
                </a:r>
                <a:r>
                  <a:rPr lang="en-US" i="1" dirty="0">
                    <a:solidFill>
                      <a:schemeClr val="accent1"/>
                    </a:solidFill>
                  </a:rPr>
                  <a:t>y</a:t>
                </a:r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288" y="1125537"/>
                <a:ext cx="8353176" cy="5399087"/>
              </a:xfrm>
              <a:blipFill rotWithShape="0">
                <a:blip r:embed="rId2"/>
                <a:stretch>
                  <a:fillRect l="-1679" t="-158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44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86187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</a:t>
            </a:r>
            <a:r>
              <a:rPr lang="en-US" dirty="0" smtClean="0"/>
              <a:t>Distribution -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7"/>
            <a:ext cx="8280400" cy="539908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 large industrial plant is being planned in a rural area. As a part of the </a:t>
            </a:r>
            <a:r>
              <a:rPr lang="en-US" dirty="0" smtClean="0"/>
              <a:t>environmental impact </a:t>
            </a:r>
            <a:r>
              <a:rPr lang="en-US" dirty="0"/>
              <a:t>statement, a team of wildlife scientists is surveying the number </a:t>
            </a:r>
            <a:r>
              <a:rPr lang="en-US" dirty="0" smtClean="0"/>
              <a:t>and types </a:t>
            </a:r>
            <a:r>
              <a:rPr lang="en-US" dirty="0"/>
              <a:t>of small mammals in the region. </a:t>
            </a:r>
            <a:endParaRPr lang="tr-TR" dirty="0" smtClean="0"/>
          </a:p>
          <a:p>
            <a:r>
              <a:rPr lang="en-US" dirty="0" smtClean="0"/>
              <a:t>Let </a:t>
            </a:r>
            <a:r>
              <a:rPr lang="en-US" i="1" dirty="0">
                <a:solidFill>
                  <a:schemeClr val="accent1"/>
                </a:solidFill>
              </a:rPr>
              <a:t>y</a:t>
            </a:r>
            <a:r>
              <a:rPr lang="en-US" i="1" dirty="0"/>
              <a:t> </a:t>
            </a:r>
            <a:r>
              <a:rPr lang="en-US" dirty="0"/>
              <a:t>denote the number of field mice </a:t>
            </a:r>
            <a:r>
              <a:rPr lang="en-US" dirty="0" smtClean="0"/>
              <a:t>captured in </a:t>
            </a:r>
            <a:r>
              <a:rPr lang="en-US" dirty="0"/>
              <a:t>a trap over a 24-hour period. </a:t>
            </a:r>
            <a:endParaRPr lang="tr-TR" dirty="0" smtClean="0"/>
          </a:p>
          <a:p>
            <a:r>
              <a:rPr lang="en-US" dirty="0" smtClean="0"/>
              <a:t>Suppose </a:t>
            </a:r>
            <a:r>
              <a:rPr lang="en-US" dirty="0"/>
              <a:t>that </a:t>
            </a:r>
            <a:r>
              <a:rPr lang="en-US" i="1" dirty="0">
                <a:solidFill>
                  <a:schemeClr val="accent1"/>
                </a:solidFill>
              </a:rPr>
              <a:t>y</a:t>
            </a:r>
            <a:r>
              <a:rPr lang="en-US" i="1" dirty="0"/>
              <a:t> </a:t>
            </a:r>
            <a:r>
              <a:rPr lang="en-US" dirty="0"/>
              <a:t>has a Poisson distribution </a:t>
            </a:r>
            <a:r>
              <a:rPr lang="en-US" dirty="0" smtClean="0"/>
              <a:t>with </a:t>
            </a:r>
            <a:r>
              <a:rPr lang="en-US" i="1" dirty="0" smtClean="0">
                <a:solidFill>
                  <a:schemeClr val="accent1"/>
                </a:solidFill>
                <a:latin typeface="Symbol" panose="05050102010706020507" pitchFamily="18" charset="2"/>
              </a:rPr>
              <a:t>m</a:t>
            </a:r>
            <a:r>
              <a:rPr lang="en-US" dirty="0" smtClean="0">
                <a:solidFill>
                  <a:schemeClr val="accent1"/>
                </a:solidFill>
              </a:rPr>
              <a:t>= </a:t>
            </a:r>
            <a:r>
              <a:rPr lang="en-US" dirty="0">
                <a:solidFill>
                  <a:schemeClr val="accent1"/>
                </a:solidFill>
              </a:rPr>
              <a:t>2.3</a:t>
            </a:r>
            <a:r>
              <a:rPr lang="en-US" dirty="0"/>
              <a:t>; that is, the average number of field mice captured per trap is 2.3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What </a:t>
            </a:r>
            <a:r>
              <a:rPr lang="en-US" dirty="0"/>
              <a:t>is </a:t>
            </a:r>
            <a:r>
              <a:rPr lang="en-US" dirty="0" smtClean="0"/>
              <a:t>the probability </a:t>
            </a:r>
            <a:r>
              <a:rPr lang="en-US" dirty="0"/>
              <a:t>of finding exactly four field mice in a randomly selected trap? </a:t>
            </a:r>
            <a:endParaRPr lang="en-US" dirty="0" smtClean="0"/>
          </a:p>
          <a:p>
            <a:pPr lvl="1"/>
            <a:r>
              <a:rPr lang="en-US" dirty="0" smtClean="0"/>
              <a:t>What is the </a:t>
            </a:r>
            <a:r>
              <a:rPr lang="en-US" dirty="0"/>
              <a:t>probability of finding at most four field mice in a randomly </a:t>
            </a:r>
            <a:r>
              <a:rPr lang="en-US" dirty="0" smtClean="0"/>
              <a:t>selected trap</a:t>
            </a:r>
            <a:r>
              <a:rPr lang="en-US" dirty="0"/>
              <a:t>? </a:t>
            </a:r>
            <a:endParaRPr lang="en-US" dirty="0" smtClean="0"/>
          </a:p>
          <a:p>
            <a:pPr lvl="1"/>
            <a:r>
              <a:rPr lang="en-US" dirty="0" smtClean="0"/>
              <a:t>What is </a:t>
            </a:r>
            <a:r>
              <a:rPr lang="en-US" dirty="0"/>
              <a:t>the probability of finding more than four field mice in a </a:t>
            </a:r>
            <a:r>
              <a:rPr lang="en-US" dirty="0" smtClean="0"/>
              <a:t>randomly selected </a:t>
            </a:r>
            <a:r>
              <a:rPr lang="en-US" dirty="0"/>
              <a:t>trap</a:t>
            </a:r>
            <a:r>
              <a:rPr lang="en-US" dirty="0" smtClean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45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45798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</a:t>
            </a:r>
            <a:r>
              <a:rPr lang="en-US" dirty="0" smtClean="0"/>
              <a:t>Distribution -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288" y="1125537"/>
                <a:ext cx="8353176" cy="5399087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The probability that a trap contains exactly four field mice is computed to </a:t>
                </a:r>
                <a:r>
                  <a:rPr lang="en-US" dirty="0"/>
                  <a:t>be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=4</m:t>
                          </m:r>
                        </m:e>
                      </m:d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000" b="0" i="1" dirty="0" smtClean="0">
                                  <a:solidFill>
                                    <a:srgbClr val="000000"/>
                                  </a:solidFill>
                                </a:rPr>
                                <m:t>e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! 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2.3)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000" i="1" dirty="0">
                                  <a:solidFill>
                                    <a:srgbClr val="000000"/>
                                  </a:solidFill>
                                </a:rPr>
                                <m:t>e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2.3</m:t>
                              </m:r>
                            </m:sup>
                          </m:sSup>
                        </m:num>
                        <m:den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4!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(27.9841)(0.10002588)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=0.1169</m:t>
                      </m:r>
                    </m:oMath>
                  </m:oMathPara>
                </a14:m>
                <a:endParaRPr lang="en-US" sz="2000" dirty="0" smtClean="0"/>
              </a:p>
              <a:p>
                <a:r>
                  <a:rPr lang="en-US" dirty="0"/>
                  <a:t>The probability of finding at most four field mice in a randomly selected </a:t>
                </a:r>
                <a:r>
                  <a:rPr lang="en-US" dirty="0" smtClean="0"/>
                  <a:t>trap is</a:t>
                </a:r>
                <a:r>
                  <a:rPr lang="en-US" dirty="0"/>
                  <a:t>, </a:t>
                </a:r>
                <a:endParaRPr lang="en-US" dirty="0" smtClean="0"/>
              </a:p>
              <a:p>
                <a:pPr marL="457200" lvl="1" indent="0">
                  <a:buNone/>
                </a:pPr>
                <a:r>
                  <a:rPr lang="es-ES" sz="2000" i="1" dirty="0" smtClean="0"/>
                  <a:t>P</a:t>
                </a:r>
                <a:r>
                  <a:rPr lang="es-ES" sz="2000" dirty="0" smtClean="0"/>
                  <a:t>(</a:t>
                </a:r>
                <a:r>
                  <a:rPr lang="es-ES" sz="2000" i="1" dirty="0" smtClean="0"/>
                  <a:t>y </a:t>
                </a:r>
                <a:r>
                  <a:rPr lang="es-ES" sz="2000" dirty="0" smtClean="0"/>
                  <a:t>≤ 4) = </a:t>
                </a:r>
                <a:r>
                  <a:rPr lang="es-ES" sz="2000" i="1" dirty="0" smtClean="0"/>
                  <a:t>P</a:t>
                </a:r>
                <a:r>
                  <a:rPr lang="es-ES" sz="2000" dirty="0" smtClean="0"/>
                  <a:t>(</a:t>
                </a:r>
                <a:r>
                  <a:rPr lang="es-ES" sz="2000" i="1" dirty="0" smtClean="0"/>
                  <a:t>y </a:t>
                </a:r>
                <a:r>
                  <a:rPr lang="es-ES" sz="2000" dirty="0" smtClean="0"/>
                  <a:t>= 0)</a:t>
                </a:r>
                <a:r>
                  <a:rPr lang="es-ES" sz="2000" i="1" dirty="0" smtClean="0"/>
                  <a:t> + P</a:t>
                </a:r>
                <a:r>
                  <a:rPr lang="es-ES" sz="2000" dirty="0" smtClean="0"/>
                  <a:t>(</a:t>
                </a:r>
                <a:r>
                  <a:rPr lang="es-ES" sz="2000" i="1" dirty="0" smtClean="0"/>
                  <a:t>y </a:t>
                </a:r>
                <a:r>
                  <a:rPr lang="es-ES" sz="2000" dirty="0" smtClean="0"/>
                  <a:t>= 1)</a:t>
                </a:r>
                <a:r>
                  <a:rPr lang="es-ES" sz="2000" i="1" dirty="0" smtClean="0"/>
                  <a:t> + P</a:t>
                </a:r>
                <a:r>
                  <a:rPr lang="es-ES" sz="2000" dirty="0" smtClean="0"/>
                  <a:t>(</a:t>
                </a:r>
                <a:r>
                  <a:rPr lang="es-ES" sz="2000" i="1" dirty="0" smtClean="0"/>
                  <a:t>y </a:t>
                </a:r>
                <a:r>
                  <a:rPr lang="es-ES" sz="2000" dirty="0" smtClean="0"/>
                  <a:t>= 2)</a:t>
                </a:r>
                <a:r>
                  <a:rPr lang="es-ES" sz="2000" i="1" dirty="0" smtClean="0"/>
                  <a:t> + P</a:t>
                </a:r>
                <a:r>
                  <a:rPr lang="es-ES" sz="2000" dirty="0" smtClean="0"/>
                  <a:t>(</a:t>
                </a:r>
                <a:r>
                  <a:rPr lang="es-ES" sz="2000" i="1" dirty="0" smtClean="0"/>
                  <a:t>y </a:t>
                </a:r>
                <a:r>
                  <a:rPr lang="es-ES" sz="2000" dirty="0" smtClean="0"/>
                  <a:t>= 3) +</a:t>
                </a:r>
                <a:r>
                  <a:rPr lang="es-ES" sz="2000" i="1" dirty="0" smtClean="0"/>
                  <a:t> P</a:t>
                </a:r>
                <a:r>
                  <a:rPr lang="es-ES" sz="2000" dirty="0" smtClean="0"/>
                  <a:t>(</a:t>
                </a:r>
                <a:r>
                  <a:rPr lang="es-ES" sz="2000" i="1" dirty="0" smtClean="0"/>
                  <a:t>y </a:t>
                </a:r>
                <a:r>
                  <a:rPr lang="es-ES" sz="2000" dirty="0" smtClean="0"/>
                  <a:t>= 4</a:t>
                </a:r>
                <a:r>
                  <a:rPr lang="es-ES" sz="2000" dirty="0"/>
                  <a:t>)</a:t>
                </a:r>
                <a:endParaRPr lang="en-US" sz="2000" dirty="0" smtClean="0"/>
              </a:p>
              <a:p>
                <a:pPr marL="457200" lvl="1" indent="0">
                  <a:buNone/>
                </a:pPr>
                <a:r>
                  <a:rPr lang="es-ES" sz="2000" i="1" dirty="0"/>
                  <a:t>P</a:t>
                </a:r>
                <a:r>
                  <a:rPr lang="es-ES" sz="2000" dirty="0"/>
                  <a:t>(</a:t>
                </a:r>
                <a:r>
                  <a:rPr lang="es-ES" sz="2000" i="1" dirty="0"/>
                  <a:t>y </a:t>
                </a:r>
                <a:r>
                  <a:rPr lang="es-ES" sz="2000" dirty="0"/>
                  <a:t>≤ 4) </a:t>
                </a:r>
                <a:r>
                  <a:rPr lang="es-ES" sz="2000" dirty="0" smtClean="0"/>
                  <a:t>=0</a:t>
                </a:r>
                <a:r>
                  <a:rPr lang="en-US" sz="2000" dirty="0" smtClean="0"/>
                  <a:t>.1003 + 0.2306 + 0.2652 + 0.2033 + 0.1169 = 0.9163</a:t>
                </a:r>
              </a:p>
              <a:p>
                <a:r>
                  <a:rPr lang="en-US" dirty="0"/>
                  <a:t>The probability of finding more than four field mice in a randomly selected </a:t>
                </a:r>
                <a:r>
                  <a:rPr lang="en-US" dirty="0" smtClean="0"/>
                  <a:t>trap, using </a:t>
                </a:r>
                <a:r>
                  <a:rPr lang="en-US" dirty="0"/>
                  <a:t>the idea of complementary events, is</a:t>
                </a:r>
                <a:endParaRPr lang="en-US" dirty="0" smtClean="0">
                  <a:solidFill>
                    <a:srgbClr val="000000"/>
                  </a:solidFill>
                </a:endParaRPr>
              </a:p>
              <a:p>
                <a:pPr marL="457200" lvl="1" indent="0">
                  <a:buNone/>
                </a:pPr>
                <a:r>
                  <a:rPr lang="es-ES" sz="2000" i="1" dirty="0" smtClean="0"/>
                  <a:t>P</a:t>
                </a:r>
                <a:r>
                  <a:rPr lang="es-ES" sz="2000" dirty="0" smtClean="0"/>
                  <a:t>(</a:t>
                </a:r>
                <a:r>
                  <a:rPr lang="es-ES" sz="2000" i="1" dirty="0" smtClean="0"/>
                  <a:t>y </a:t>
                </a:r>
                <a:r>
                  <a:rPr lang="es-ES" sz="2000" dirty="0" smtClean="0"/>
                  <a:t>&gt; 4) = 1 - </a:t>
                </a:r>
                <a:r>
                  <a:rPr lang="es-ES" sz="2000" i="1" dirty="0" smtClean="0"/>
                  <a:t>P</a:t>
                </a:r>
                <a:r>
                  <a:rPr lang="es-ES" sz="2000" dirty="0" smtClean="0"/>
                  <a:t>(</a:t>
                </a:r>
                <a:r>
                  <a:rPr lang="es-ES" sz="2000" i="1" dirty="0" smtClean="0"/>
                  <a:t>y </a:t>
                </a:r>
                <a:r>
                  <a:rPr lang="es-ES" sz="2000" dirty="0" smtClean="0"/>
                  <a:t>≤ 4) = 1 – 0.9163 = 0.0837</a:t>
                </a:r>
              </a:p>
              <a:p>
                <a:pPr marL="457200" lvl="1" indent="0">
                  <a:buNone/>
                </a:pPr>
                <a:r>
                  <a:rPr lang="en-US" sz="1900" dirty="0">
                    <a:solidFill>
                      <a:schemeClr val="accent6"/>
                    </a:solidFill>
                  </a:rPr>
                  <a:t>Thus, it is a very unlikely event to find five or more field mice in a trap.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288" y="1125537"/>
                <a:ext cx="8353176" cy="5399087"/>
              </a:xfrm>
              <a:blipFill rotWithShape="0">
                <a:blip r:embed="rId2"/>
                <a:stretch>
                  <a:fillRect l="-1533" t="-2260" r="-124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46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39241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</a:t>
            </a:r>
            <a:r>
              <a:rPr lang="en-US" dirty="0" smtClean="0"/>
              <a:t>Distribution -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7"/>
            <a:ext cx="8353176" cy="539908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Poisson probabilities can be computed using the following R commands.</a:t>
            </a:r>
          </a:p>
          <a:p>
            <a:pPr marL="457200" lvl="1" indent="0">
              <a:buNone/>
            </a:pPr>
            <a:r>
              <a:rPr lang="es-ES" sz="2400" i="1" dirty="0"/>
              <a:t>P</a:t>
            </a:r>
            <a:r>
              <a:rPr lang="es-ES" sz="2400" dirty="0"/>
              <a:t>(</a:t>
            </a:r>
            <a:r>
              <a:rPr lang="es-ES" sz="2400" i="1" dirty="0"/>
              <a:t>y </a:t>
            </a:r>
            <a:r>
              <a:rPr lang="es-ES" sz="2400" dirty="0" smtClean="0"/>
              <a:t>= </a:t>
            </a:r>
            <a:r>
              <a:rPr lang="es-ES" sz="2400" dirty="0"/>
              <a:t>4) </a:t>
            </a:r>
            <a:r>
              <a:rPr lang="es-ES" sz="2400" dirty="0" smtClean="0"/>
              <a:t>= </a:t>
            </a:r>
            <a:r>
              <a:rPr lang="es-ES" sz="2400" dirty="0" err="1">
                <a:solidFill>
                  <a:schemeClr val="accent1"/>
                </a:solidFill>
              </a:rPr>
              <a:t>dpois</a:t>
            </a:r>
            <a:r>
              <a:rPr lang="es-ES" sz="2400" dirty="0">
                <a:solidFill>
                  <a:schemeClr val="accent1"/>
                </a:solidFill>
              </a:rPr>
              <a:t>(4, 2.3) </a:t>
            </a:r>
            <a:r>
              <a:rPr lang="es-ES" sz="2400" dirty="0" smtClean="0"/>
              <a:t>= 0.1169022</a:t>
            </a:r>
            <a:endParaRPr lang="es-ES" sz="2400" dirty="0"/>
          </a:p>
          <a:p>
            <a:pPr marL="457200" lvl="1" indent="0">
              <a:buNone/>
            </a:pPr>
            <a:r>
              <a:rPr lang="es-ES" sz="2400" i="1" dirty="0"/>
              <a:t>P</a:t>
            </a:r>
            <a:r>
              <a:rPr lang="es-ES" sz="2400" dirty="0"/>
              <a:t>(</a:t>
            </a:r>
            <a:r>
              <a:rPr lang="es-ES" sz="2400" i="1" dirty="0"/>
              <a:t>y </a:t>
            </a:r>
            <a:r>
              <a:rPr lang="es-ES" sz="2400" dirty="0" smtClean="0"/>
              <a:t>≤ </a:t>
            </a:r>
            <a:r>
              <a:rPr lang="es-ES" sz="2400" dirty="0"/>
              <a:t>3) </a:t>
            </a:r>
            <a:r>
              <a:rPr lang="es-ES" sz="2400" dirty="0" smtClean="0"/>
              <a:t>= </a:t>
            </a:r>
            <a:r>
              <a:rPr lang="es-ES" sz="2400" dirty="0" err="1">
                <a:solidFill>
                  <a:schemeClr val="accent1"/>
                </a:solidFill>
              </a:rPr>
              <a:t>ppois</a:t>
            </a:r>
            <a:r>
              <a:rPr lang="es-ES" sz="2400" dirty="0">
                <a:solidFill>
                  <a:schemeClr val="accent1"/>
                </a:solidFill>
              </a:rPr>
              <a:t>(3, 2.3) </a:t>
            </a:r>
            <a:r>
              <a:rPr lang="es-ES" sz="2400" dirty="0" smtClean="0"/>
              <a:t>= 0.7993471</a:t>
            </a:r>
            <a:endParaRPr lang="es-ES" sz="2400" dirty="0"/>
          </a:p>
          <a:p>
            <a:pPr marL="457200" lvl="1" indent="0">
              <a:buNone/>
            </a:pPr>
            <a:r>
              <a:rPr lang="es-ES" sz="2400" i="1" dirty="0"/>
              <a:t>P</a:t>
            </a:r>
            <a:r>
              <a:rPr lang="es-ES" sz="2400" dirty="0"/>
              <a:t>(</a:t>
            </a:r>
            <a:r>
              <a:rPr lang="es-ES" sz="2400" i="1" dirty="0"/>
              <a:t>y </a:t>
            </a:r>
            <a:r>
              <a:rPr lang="es-ES" sz="2400" dirty="0" smtClean="0"/>
              <a:t>&gt; </a:t>
            </a:r>
            <a:r>
              <a:rPr lang="es-ES" sz="2400" dirty="0"/>
              <a:t>4) </a:t>
            </a:r>
            <a:r>
              <a:rPr lang="es-ES" sz="2400" dirty="0" smtClean="0"/>
              <a:t>= </a:t>
            </a:r>
            <a:r>
              <a:rPr lang="es-ES" sz="2400" dirty="0"/>
              <a:t>1 </a:t>
            </a:r>
            <a:r>
              <a:rPr lang="es-ES" sz="2400" dirty="0" smtClean="0"/>
              <a:t>- </a:t>
            </a:r>
            <a:r>
              <a:rPr lang="es-ES" sz="2400" i="1" dirty="0"/>
              <a:t>P</a:t>
            </a:r>
            <a:r>
              <a:rPr lang="es-ES" sz="2400" dirty="0"/>
              <a:t>(</a:t>
            </a:r>
            <a:r>
              <a:rPr lang="es-ES" sz="2400" i="1" dirty="0"/>
              <a:t>y </a:t>
            </a:r>
            <a:r>
              <a:rPr lang="es-ES" sz="2400" dirty="0"/>
              <a:t>≤</a:t>
            </a:r>
            <a:r>
              <a:rPr lang="es-ES" sz="2400" dirty="0" smtClean="0"/>
              <a:t> </a:t>
            </a:r>
            <a:r>
              <a:rPr lang="es-ES" sz="2400" dirty="0"/>
              <a:t>4) </a:t>
            </a:r>
            <a:r>
              <a:rPr lang="es-ES" sz="2400" dirty="0" smtClean="0"/>
              <a:t>= </a:t>
            </a:r>
            <a:r>
              <a:rPr lang="es-ES" sz="2400" dirty="0" smtClean="0">
                <a:solidFill>
                  <a:schemeClr val="accent1"/>
                </a:solidFill>
              </a:rPr>
              <a:t>1 - </a:t>
            </a:r>
            <a:r>
              <a:rPr lang="es-ES" sz="2400" dirty="0" err="1">
                <a:solidFill>
                  <a:schemeClr val="accent1"/>
                </a:solidFill>
              </a:rPr>
              <a:t>ppois</a:t>
            </a:r>
            <a:r>
              <a:rPr lang="es-ES" sz="2400" dirty="0">
                <a:solidFill>
                  <a:schemeClr val="accent1"/>
                </a:solidFill>
              </a:rPr>
              <a:t>(4, 2.3) </a:t>
            </a:r>
            <a:r>
              <a:rPr lang="es-ES" sz="2400" dirty="0" smtClean="0"/>
              <a:t>= 0.08375072</a:t>
            </a:r>
          </a:p>
          <a:p>
            <a:endParaRPr lang="en-US" dirty="0" smtClean="0"/>
          </a:p>
          <a:p>
            <a:r>
              <a:rPr lang="en-US" dirty="0" smtClean="0"/>
              <a:t>When </a:t>
            </a:r>
            <a:r>
              <a:rPr lang="en-US" i="1" dirty="0">
                <a:solidFill>
                  <a:schemeClr val="accent1"/>
                </a:solidFill>
              </a:rPr>
              <a:t>n</a:t>
            </a:r>
            <a:r>
              <a:rPr lang="en-US" i="1" dirty="0"/>
              <a:t> </a:t>
            </a:r>
            <a:r>
              <a:rPr lang="en-US" dirty="0"/>
              <a:t>is large and </a:t>
            </a:r>
            <a:r>
              <a:rPr lang="el-GR" i="1" dirty="0">
                <a:solidFill>
                  <a:schemeClr val="accent1"/>
                </a:solidFill>
              </a:rPr>
              <a:t>θ</a:t>
            </a:r>
            <a:r>
              <a:rPr lang="en-US" dirty="0" smtClean="0"/>
              <a:t> </a:t>
            </a:r>
            <a:r>
              <a:rPr lang="en-US" dirty="0"/>
              <a:t>is small in a binomial </a:t>
            </a:r>
            <a:r>
              <a:rPr lang="en-US" dirty="0" smtClean="0"/>
              <a:t>experiment</a:t>
            </a:r>
            <a:r>
              <a:rPr lang="en-US" dirty="0"/>
              <a:t>, </a:t>
            </a:r>
            <a:r>
              <a:rPr lang="en-US" i="1" dirty="0">
                <a:solidFill>
                  <a:schemeClr val="accent1"/>
                </a:solidFill>
              </a:rPr>
              <a:t>n </a:t>
            </a:r>
            <a:r>
              <a:rPr lang="en-US" dirty="0" smtClean="0">
                <a:solidFill>
                  <a:schemeClr val="accent1"/>
                </a:solidFill>
              </a:rPr>
              <a:t>≥100</a:t>
            </a:r>
            <a:r>
              <a:rPr lang="en-US" dirty="0"/>
              <a:t>, </a:t>
            </a:r>
            <a:r>
              <a:rPr lang="el-GR" i="1" dirty="0">
                <a:solidFill>
                  <a:schemeClr val="accent1"/>
                </a:solidFill>
              </a:rPr>
              <a:t>θ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s-ES" dirty="0">
                <a:solidFill>
                  <a:schemeClr val="accent1"/>
                </a:solidFill>
              </a:rPr>
              <a:t>≤</a:t>
            </a:r>
            <a:r>
              <a:rPr lang="en-US" dirty="0" smtClean="0">
                <a:solidFill>
                  <a:schemeClr val="accent1"/>
                </a:solidFill>
              </a:rPr>
              <a:t> 0.01</a:t>
            </a:r>
            <a:r>
              <a:rPr lang="en-US" dirty="0" smtClean="0"/>
              <a:t>, and </a:t>
            </a:r>
            <a:r>
              <a:rPr lang="en-US" i="1" dirty="0" smtClean="0">
                <a:solidFill>
                  <a:schemeClr val="accent1"/>
                </a:solidFill>
              </a:rPr>
              <a:t>n</a:t>
            </a:r>
            <a:r>
              <a:rPr lang="el-GR" i="1" dirty="0">
                <a:solidFill>
                  <a:schemeClr val="accent1"/>
                </a:solidFill>
              </a:rPr>
              <a:t>θ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s-ES" dirty="0">
                <a:solidFill>
                  <a:schemeClr val="accent1"/>
                </a:solidFill>
              </a:rPr>
              <a:t>≤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20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Poisson distribution provides </a:t>
            </a:r>
            <a:r>
              <a:rPr lang="en-US" dirty="0" smtClean="0"/>
              <a:t>a </a:t>
            </a:r>
            <a:r>
              <a:rPr lang="en-US" dirty="0"/>
              <a:t>reasonable approximation </a:t>
            </a:r>
            <a:r>
              <a:rPr lang="en-US" dirty="0" smtClean="0"/>
              <a:t>to the </a:t>
            </a:r>
            <a:r>
              <a:rPr lang="en-US" dirty="0"/>
              <a:t>binomial distribution.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applying the Poisson approximation to the </a:t>
            </a:r>
            <a:r>
              <a:rPr lang="en-US" dirty="0" smtClean="0"/>
              <a:t>binomial distribution</a:t>
            </a:r>
            <a:r>
              <a:rPr lang="en-US" dirty="0"/>
              <a:t>, use </a:t>
            </a:r>
            <a:r>
              <a:rPr lang="en-US" i="1" dirty="0">
                <a:solidFill>
                  <a:schemeClr val="accent1"/>
                </a:solidFill>
                <a:latin typeface="Symbol" panose="05050102010706020507" pitchFamily="18" charset="2"/>
              </a:rPr>
              <a:t>m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= </a:t>
            </a:r>
            <a:r>
              <a:rPr lang="en-US" i="1" dirty="0" smtClean="0">
                <a:solidFill>
                  <a:schemeClr val="accent1"/>
                </a:solidFill>
              </a:rPr>
              <a:t>n</a:t>
            </a:r>
            <a:r>
              <a:rPr lang="el-GR" i="1" dirty="0">
                <a:solidFill>
                  <a:schemeClr val="accent1"/>
                </a:solidFill>
              </a:rPr>
              <a:t>θ</a:t>
            </a:r>
            <a:r>
              <a:rPr lang="en-US" dirty="0" smtClean="0"/>
              <a:t>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47</a:t>
            </a:fld>
            <a:endParaRPr lang="en-US" alt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1700808"/>
            <a:ext cx="158115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66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probability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5537"/>
            <a:ext cx="8280920" cy="5399087"/>
          </a:xfrm>
        </p:spPr>
        <p:txBody>
          <a:bodyPr>
            <a:normAutofit/>
          </a:bodyPr>
          <a:lstStyle/>
          <a:p>
            <a:r>
              <a:rPr lang="en-US" dirty="0"/>
              <a:t>For discrete random variables, the </a:t>
            </a:r>
            <a:r>
              <a:rPr lang="en-US" dirty="0" err="1">
                <a:solidFill>
                  <a:schemeClr val="accent1"/>
                </a:solidFill>
              </a:rPr>
              <a:t>pmf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provides the </a:t>
            </a:r>
            <a:r>
              <a:rPr lang="en-US" dirty="0" smtClean="0"/>
              <a:t>probability of </a:t>
            </a:r>
            <a:r>
              <a:rPr lang="en-US" dirty="0"/>
              <a:t>each possible value.</a:t>
            </a:r>
          </a:p>
          <a:p>
            <a:r>
              <a:rPr lang="en-US" dirty="0" smtClean="0"/>
              <a:t>For </a:t>
            </a:r>
            <a:r>
              <a:rPr lang="en-US" dirty="0"/>
              <a:t>continuous random variables, the number of </a:t>
            </a:r>
            <a:r>
              <a:rPr lang="en-US" dirty="0" smtClean="0"/>
              <a:t>possible values </a:t>
            </a:r>
            <a:r>
              <a:rPr lang="en-US" dirty="0"/>
              <a:t>is uncountable, and the probability of any </a:t>
            </a:r>
            <a:r>
              <a:rPr lang="en-US" dirty="0" smtClean="0"/>
              <a:t>specific value is </a:t>
            </a:r>
            <a:r>
              <a:rPr lang="en-US" dirty="0"/>
              <a:t>zero.</a:t>
            </a:r>
          </a:p>
          <a:p>
            <a:r>
              <a:rPr lang="en-US" dirty="0" smtClean="0"/>
              <a:t>For </a:t>
            </a:r>
            <a:r>
              <a:rPr lang="en-US" dirty="0"/>
              <a:t>these variables, we are interested in the probability </a:t>
            </a:r>
            <a:r>
              <a:rPr lang="en-US" dirty="0" smtClean="0"/>
              <a:t>that the </a:t>
            </a:r>
            <a:r>
              <a:rPr lang="en-US" dirty="0"/>
              <a:t>value of the random variable is within a </a:t>
            </a:r>
            <a:r>
              <a:rPr lang="en-US" dirty="0" smtClean="0"/>
              <a:t>specific interval from </a:t>
            </a:r>
            <a:r>
              <a:rPr lang="en-US" i="1" dirty="0">
                <a:solidFill>
                  <a:schemeClr val="accent1"/>
                </a:solidFill>
              </a:rPr>
              <a:t>x</a:t>
            </a:r>
            <a:r>
              <a:rPr lang="en-US" baseline="-25000" dirty="0">
                <a:solidFill>
                  <a:schemeClr val="accent1"/>
                </a:solidFill>
              </a:rPr>
              <a:t>1</a:t>
            </a:r>
            <a:r>
              <a:rPr lang="en-US" dirty="0"/>
              <a:t> to </a:t>
            </a:r>
            <a:r>
              <a:rPr lang="en-US" i="1" dirty="0">
                <a:solidFill>
                  <a:schemeClr val="accent1"/>
                </a:solidFill>
              </a:rPr>
              <a:t>x</a:t>
            </a:r>
            <a:r>
              <a:rPr lang="en-US" baseline="-25000" dirty="0">
                <a:solidFill>
                  <a:schemeClr val="accent1"/>
                </a:solidFill>
              </a:rPr>
              <a:t>2</a:t>
            </a:r>
            <a:r>
              <a:rPr lang="en-US" dirty="0"/>
              <a:t>; </a:t>
            </a:r>
            <a:endParaRPr lang="en-US" dirty="0" smtClean="0"/>
          </a:p>
          <a:p>
            <a:pPr lvl="1"/>
            <a:r>
              <a:rPr lang="en-US" dirty="0" smtClean="0"/>
              <a:t>we </a:t>
            </a:r>
            <a:r>
              <a:rPr lang="en-US" dirty="0"/>
              <a:t>show this probability as </a:t>
            </a:r>
            <a:r>
              <a:rPr lang="en-US" i="1" dirty="0">
                <a:solidFill>
                  <a:schemeClr val="accent1"/>
                </a:solidFill>
              </a:rPr>
              <a:t>P</a:t>
            </a:r>
            <a:r>
              <a:rPr lang="en-US" dirty="0">
                <a:solidFill>
                  <a:schemeClr val="accent1"/>
                </a:solidFill>
              </a:rPr>
              <a:t>(</a:t>
            </a:r>
            <a:r>
              <a:rPr lang="en-US" i="1" dirty="0">
                <a:solidFill>
                  <a:schemeClr val="accent1"/>
                </a:solidFill>
              </a:rPr>
              <a:t>x</a:t>
            </a:r>
            <a:r>
              <a:rPr lang="en-US" baseline="-25000" dirty="0">
                <a:solidFill>
                  <a:schemeClr val="accent1"/>
                </a:solidFill>
              </a:rPr>
              <a:t>1</a:t>
            </a:r>
            <a:r>
              <a:rPr lang="en-US" dirty="0">
                <a:solidFill>
                  <a:schemeClr val="accent1"/>
                </a:solidFill>
              </a:rPr>
              <a:t> &lt; </a:t>
            </a:r>
            <a:r>
              <a:rPr lang="en-US" i="1" dirty="0">
                <a:solidFill>
                  <a:schemeClr val="accent1"/>
                </a:solidFill>
              </a:rPr>
              <a:t>X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s-ES" dirty="0">
                <a:solidFill>
                  <a:schemeClr val="accent1"/>
                </a:solidFill>
              </a:rPr>
              <a:t>≤ </a:t>
            </a:r>
            <a:r>
              <a:rPr lang="en-US" i="1" dirty="0" smtClean="0">
                <a:solidFill>
                  <a:schemeClr val="accent1"/>
                </a:solidFill>
              </a:rPr>
              <a:t>x</a:t>
            </a:r>
            <a:r>
              <a:rPr lang="en-US" baseline="-25000" dirty="0" smtClean="0">
                <a:solidFill>
                  <a:schemeClr val="accent1"/>
                </a:solidFill>
              </a:rPr>
              <a:t>2</a:t>
            </a:r>
            <a:r>
              <a:rPr lang="en-US" dirty="0">
                <a:solidFill>
                  <a:schemeClr val="accent1"/>
                </a:solidFill>
              </a:rPr>
              <a:t>)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48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51370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probability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8"/>
            <a:ext cx="2952576" cy="4978400"/>
          </a:xfrm>
        </p:spPr>
        <p:txBody>
          <a:bodyPr/>
          <a:lstStyle/>
          <a:p>
            <a:r>
              <a:rPr lang="en-US" dirty="0"/>
              <a:t>Probability </a:t>
            </a:r>
            <a:r>
              <a:rPr lang="en-US" dirty="0" smtClean="0"/>
              <a:t>distribution for </a:t>
            </a:r>
            <a:r>
              <a:rPr lang="en-US" dirty="0"/>
              <a:t>a continuous </a:t>
            </a:r>
            <a:r>
              <a:rPr lang="en-US" dirty="0" smtClean="0"/>
              <a:t> random variable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49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148" y="1125539"/>
            <a:ext cx="5568695" cy="48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97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tx1"/>
                </a:solidFill>
              </a:rPr>
              <a:t>Qualitative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Random </a:t>
            </a:r>
            <a:r>
              <a:rPr lang="en-US" dirty="0">
                <a:solidFill>
                  <a:schemeClr val="tx1"/>
                </a:solidFill>
              </a:rPr>
              <a:t>variables</a:t>
            </a:r>
            <a:endParaRPr lang="tr-TR" altLang="tr-TR" dirty="0" smtClean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Other </a:t>
            </a:r>
            <a:r>
              <a:rPr lang="en-US" sz="2800" dirty="0"/>
              <a:t>examples of </a:t>
            </a:r>
            <a:r>
              <a:rPr lang="en-US" sz="2800" dirty="0" smtClean="0"/>
              <a:t>qualitative</a:t>
            </a:r>
            <a:r>
              <a:rPr lang="tr-TR" sz="2800" dirty="0" smtClean="0"/>
              <a:t> </a:t>
            </a:r>
            <a:r>
              <a:rPr lang="en-US" sz="2800" dirty="0" smtClean="0"/>
              <a:t>random </a:t>
            </a:r>
            <a:r>
              <a:rPr lang="en-US" sz="2800" dirty="0"/>
              <a:t>variables that are commonly measured are </a:t>
            </a:r>
            <a:endParaRPr lang="tr-TR" sz="2800" dirty="0" smtClean="0"/>
          </a:p>
          <a:p>
            <a:pPr lvl="1"/>
            <a:r>
              <a:rPr lang="en-US" sz="2400" dirty="0" smtClean="0"/>
              <a:t>political </a:t>
            </a:r>
            <a:r>
              <a:rPr lang="en-US" sz="2400" dirty="0"/>
              <a:t>party </a:t>
            </a:r>
            <a:r>
              <a:rPr lang="en-US" sz="2400" dirty="0" smtClean="0"/>
              <a:t>affiliation,</a:t>
            </a:r>
            <a:r>
              <a:rPr lang="tr-TR" sz="2400" dirty="0" smtClean="0"/>
              <a:t> </a:t>
            </a:r>
          </a:p>
          <a:p>
            <a:pPr lvl="1"/>
            <a:r>
              <a:rPr lang="en-US" sz="2400" dirty="0" smtClean="0"/>
              <a:t>socioeconomic </a:t>
            </a:r>
            <a:r>
              <a:rPr lang="en-US" sz="2400" dirty="0"/>
              <a:t>status, </a:t>
            </a:r>
            <a:endParaRPr lang="tr-TR" sz="2400" dirty="0" smtClean="0"/>
          </a:p>
          <a:p>
            <a:pPr lvl="1"/>
            <a:r>
              <a:rPr lang="en-US" sz="2400" dirty="0" smtClean="0"/>
              <a:t>the </a:t>
            </a:r>
            <a:r>
              <a:rPr lang="en-US" sz="2400" dirty="0"/>
              <a:t>species of insect discovered on an apple leaf, </a:t>
            </a:r>
            <a:endParaRPr lang="tr-TR" sz="2400" dirty="0" smtClean="0"/>
          </a:p>
          <a:p>
            <a:pPr lvl="1"/>
            <a:r>
              <a:rPr lang="en-US" sz="2400" dirty="0" smtClean="0"/>
              <a:t>the brand</a:t>
            </a:r>
            <a:r>
              <a:rPr lang="tr-TR" sz="2400" dirty="0" smtClean="0"/>
              <a:t> </a:t>
            </a:r>
            <a:r>
              <a:rPr lang="en-US" sz="2400" dirty="0" smtClean="0"/>
              <a:t>preferences </a:t>
            </a:r>
            <a:r>
              <a:rPr lang="en-US" sz="2400" dirty="0"/>
              <a:t>of customers</a:t>
            </a:r>
            <a:r>
              <a:rPr lang="en-US" sz="2400" dirty="0" smtClean="0"/>
              <a:t>.</a:t>
            </a:r>
            <a:endParaRPr lang="tr-TR" sz="2400" dirty="0" smtClean="0"/>
          </a:p>
          <a:p>
            <a:pPr lvl="1"/>
            <a:r>
              <a:rPr lang="tr-TR" sz="2400" dirty="0" smtClean="0"/>
              <a:t>…</a:t>
            </a:r>
          </a:p>
          <a:p>
            <a:r>
              <a:rPr lang="en-US" sz="2800" dirty="0"/>
              <a:t>There are a finite (and typically quite small) number </a:t>
            </a:r>
            <a:r>
              <a:rPr lang="en-US" sz="2800" dirty="0" smtClean="0"/>
              <a:t>of</a:t>
            </a:r>
            <a:r>
              <a:rPr lang="tr-TR" sz="2800" dirty="0" smtClean="0"/>
              <a:t> </a:t>
            </a:r>
            <a:r>
              <a:rPr lang="en-US" sz="2800" dirty="0" smtClean="0"/>
              <a:t>possible </a:t>
            </a:r>
            <a:r>
              <a:rPr lang="en-US" sz="2800" dirty="0"/>
              <a:t>outcomes associated with any qualitative variable.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A773163-1B01-4833-88DA-068F74376D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5</a:t>
            </a:fld>
            <a:endParaRPr kumimoji="0" lang="en-US" altLang="tr-TR" sz="1200" dirty="0" smtClean="0"/>
          </a:p>
        </p:txBody>
      </p:sp>
    </p:spTree>
    <p:extLst>
      <p:ext uri="{BB962C8B-B14F-4D97-AF65-F5344CB8AC3E}">
        <p14:creationId xmlns:p14="http://schemas.microsoft.com/office/powerpoint/2010/main" val="8266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probability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For continuous random variables, we use </a:t>
            </a:r>
            <a:r>
              <a:rPr lang="en-US" dirty="0">
                <a:solidFill>
                  <a:schemeClr val="accent1"/>
                </a:solidFill>
              </a:rPr>
              <a:t>probability </a:t>
            </a:r>
            <a:r>
              <a:rPr lang="en-US" dirty="0" smtClean="0">
                <a:solidFill>
                  <a:schemeClr val="accent1"/>
                </a:solidFill>
              </a:rPr>
              <a:t>density functions </a:t>
            </a:r>
            <a:r>
              <a:rPr lang="en-US" dirty="0"/>
              <a:t>(</a:t>
            </a:r>
            <a:r>
              <a:rPr lang="en-US" dirty="0">
                <a:solidFill>
                  <a:schemeClr val="accent1"/>
                </a:solidFill>
              </a:rPr>
              <a:t>pdf</a:t>
            </a:r>
            <a:r>
              <a:rPr lang="en-US" dirty="0"/>
              <a:t>) to specify the distribution. </a:t>
            </a:r>
            <a:endParaRPr lang="en-US" dirty="0" smtClean="0"/>
          </a:p>
          <a:p>
            <a:r>
              <a:rPr lang="en-US" dirty="0" smtClean="0"/>
              <a:t>Using </a:t>
            </a:r>
            <a:r>
              <a:rPr lang="en-US" dirty="0"/>
              <a:t>the </a:t>
            </a:r>
            <a:r>
              <a:rPr lang="en-US" dirty="0">
                <a:solidFill>
                  <a:schemeClr val="accent1"/>
                </a:solidFill>
              </a:rPr>
              <a:t>pdf</a:t>
            </a:r>
            <a:r>
              <a:rPr lang="en-US" dirty="0"/>
              <a:t>, </a:t>
            </a:r>
            <a:r>
              <a:rPr lang="en-US" dirty="0" smtClean="0"/>
              <a:t>we can </a:t>
            </a:r>
            <a:r>
              <a:rPr lang="en-US" dirty="0"/>
              <a:t>obtain the probability of any interval</a:t>
            </a:r>
            <a:r>
              <a:rPr lang="en-US" dirty="0" smtClean="0"/>
              <a:t>.</a:t>
            </a:r>
          </a:p>
          <a:p>
            <a:pPr marL="4230688"/>
            <a:r>
              <a:rPr lang="en-US" dirty="0"/>
              <a:t>The </a:t>
            </a:r>
            <a:r>
              <a:rPr lang="en-US" dirty="0" smtClean="0"/>
              <a:t>assumed probability </a:t>
            </a:r>
            <a:r>
              <a:rPr lang="en-US" dirty="0"/>
              <a:t>distribution </a:t>
            </a:r>
            <a:r>
              <a:rPr lang="en-US" dirty="0" smtClean="0"/>
              <a:t>for BMI (</a:t>
            </a:r>
            <a:r>
              <a:rPr lang="en-US" sz="2400" dirty="0" smtClean="0"/>
              <a:t>Body Mass Index</a:t>
            </a:r>
            <a:r>
              <a:rPr lang="en-US" dirty="0" smtClean="0"/>
              <a:t>), which </a:t>
            </a:r>
            <a:r>
              <a:rPr lang="en-US" dirty="0"/>
              <a:t>is denoted as </a:t>
            </a:r>
            <a:r>
              <a:rPr lang="en-US" i="1" dirty="0" smtClean="0">
                <a:solidFill>
                  <a:schemeClr val="accent1"/>
                </a:solidFill>
              </a:rPr>
              <a:t>X</a:t>
            </a:r>
            <a:r>
              <a:rPr lang="en-US" dirty="0" smtClean="0"/>
              <a:t>, along </a:t>
            </a:r>
            <a:r>
              <a:rPr lang="en-US" dirty="0"/>
              <a:t>with random sample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chemeClr val="accent1"/>
                </a:solidFill>
              </a:rPr>
              <a:t>100 </a:t>
            </a:r>
            <a:r>
              <a:rPr lang="en-US" dirty="0"/>
              <a:t>values, which are </a:t>
            </a:r>
            <a:r>
              <a:rPr lang="en-US" dirty="0" smtClean="0"/>
              <a:t>shown as </a:t>
            </a:r>
            <a:r>
              <a:rPr lang="en-US" dirty="0"/>
              <a:t>circles along the </a:t>
            </a:r>
            <a:r>
              <a:rPr lang="en-US" dirty="0" smtClean="0"/>
              <a:t>horizontal axis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50</a:t>
            </a:fld>
            <a:endParaRPr lang="en-US" alt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190" y="2780928"/>
            <a:ext cx="3733786" cy="332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76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probability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7"/>
            <a:ext cx="8280400" cy="539908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total area under the probability density curve is </a:t>
            </a:r>
            <a:r>
              <a:rPr lang="en-US" dirty="0" smtClean="0">
                <a:solidFill>
                  <a:schemeClr val="accent1"/>
                </a:solidFill>
              </a:rPr>
              <a:t>1</a:t>
            </a:r>
            <a:r>
              <a:rPr lang="en-US" dirty="0" smtClean="0"/>
              <a:t>.</a:t>
            </a:r>
            <a:endParaRPr lang="tr-TR" dirty="0" smtClean="0"/>
          </a:p>
          <a:p>
            <a:pPr marL="349250"/>
            <a:r>
              <a:rPr lang="en-US" dirty="0" smtClean="0"/>
              <a:t>The </a:t>
            </a:r>
            <a:r>
              <a:rPr lang="en-US" dirty="0"/>
              <a:t>curve (and its corresponding function) gives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probability </a:t>
            </a:r>
            <a:r>
              <a:rPr lang="en-US" dirty="0"/>
              <a:t>of the random variable falling within an </a:t>
            </a:r>
            <a:r>
              <a:rPr lang="en-US" dirty="0" smtClean="0"/>
              <a:t>interval.</a:t>
            </a:r>
            <a:endParaRPr lang="tr-TR" dirty="0"/>
          </a:p>
          <a:p>
            <a:pPr marL="4464050"/>
            <a:r>
              <a:rPr lang="en-US" dirty="0" smtClean="0"/>
              <a:t>This </a:t>
            </a:r>
            <a:r>
              <a:rPr lang="en-US" dirty="0"/>
              <a:t>probability is equal to the area under the </a:t>
            </a:r>
            <a:r>
              <a:rPr lang="en-US" dirty="0" smtClean="0"/>
              <a:t>probability</a:t>
            </a:r>
            <a:r>
              <a:rPr lang="tr-TR" dirty="0" smtClean="0"/>
              <a:t> </a:t>
            </a:r>
            <a:r>
              <a:rPr lang="en-US" dirty="0" smtClean="0"/>
              <a:t>density </a:t>
            </a:r>
            <a:r>
              <a:rPr lang="en-US" dirty="0"/>
              <a:t>curve over the interval</a:t>
            </a:r>
            <a:r>
              <a:rPr lang="en-US" dirty="0" smtClean="0"/>
              <a:t>.</a:t>
            </a:r>
            <a:endParaRPr lang="tr-TR" dirty="0" smtClean="0"/>
          </a:p>
          <a:p>
            <a:pPr marL="4464050"/>
            <a:r>
              <a:rPr lang="en-US" dirty="0" smtClean="0"/>
              <a:t>The </a:t>
            </a:r>
            <a:r>
              <a:rPr lang="en-US" dirty="0"/>
              <a:t>shaded area </a:t>
            </a:r>
            <a:r>
              <a:rPr lang="en-US" dirty="0" smtClean="0"/>
              <a:t>is</a:t>
            </a:r>
            <a:r>
              <a:rPr lang="tr-TR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probability that a </a:t>
            </a:r>
            <a:r>
              <a:rPr lang="en-US" dirty="0" smtClean="0"/>
              <a:t>person’s</a:t>
            </a:r>
            <a:r>
              <a:rPr lang="tr-TR" dirty="0" smtClean="0"/>
              <a:t> </a:t>
            </a:r>
            <a:r>
              <a:rPr lang="en-US" dirty="0" smtClean="0"/>
              <a:t>BMI </a:t>
            </a:r>
            <a:r>
              <a:rPr lang="en-US" dirty="0"/>
              <a:t>is between 25 and 30.</a:t>
            </a:r>
          </a:p>
          <a:p>
            <a:pPr marL="4464050"/>
            <a:r>
              <a:rPr lang="en-US" dirty="0"/>
              <a:t>People whose BMI is in </a:t>
            </a:r>
            <a:r>
              <a:rPr lang="en-US" dirty="0" smtClean="0"/>
              <a:t>this</a:t>
            </a:r>
            <a:r>
              <a:rPr lang="tr-TR" dirty="0" smtClean="0"/>
              <a:t> </a:t>
            </a:r>
            <a:r>
              <a:rPr lang="en-US" dirty="0" smtClean="0"/>
              <a:t>range </a:t>
            </a:r>
            <a:r>
              <a:rPr lang="en-US" dirty="0"/>
              <a:t>are considered </a:t>
            </a:r>
            <a:r>
              <a:rPr lang="en-US" dirty="0" smtClean="0"/>
              <a:t>as</a:t>
            </a:r>
            <a:r>
              <a:rPr lang="tr-TR" dirty="0" smtClean="0"/>
              <a:t> </a:t>
            </a:r>
            <a:r>
              <a:rPr lang="en-US" dirty="0" smtClean="0"/>
              <a:t>overweight</a:t>
            </a:r>
            <a:r>
              <a:rPr lang="en-US" dirty="0"/>
              <a:t>. </a:t>
            </a:r>
            <a:endParaRPr lang="tr-TR" dirty="0" smtClean="0"/>
          </a:p>
          <a:p>
            <a:pPr marL="4464050"/>
            <a:r>
              <a:rPr lang="en-US" dirty="0" smtClean="0"/>
              <a:t>Therefore</a:t>
            </a:r>
            <a:r>
              <a:rPr lang="en-US" dirty="0"/>
              <a:t>,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shaded </a:t>
            </a:r>
            <a:r>
              <a:rPr lang="en-US" dirty="0"/>
              <a:t>area gives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probability </a:t>
            </a:r>
            <a:r>
              <a:rPr lang="en-US" dirty="0"/>
              <a:t>of </a:t>
            </a:r>
            <a:r>
              <a:rPr lang="en-US" dirty="0" smtClean="0"/>
              <a:t>being</a:t>
            </a:r>
            <a:r>
              <a:rPr lang="tr-TR" dirty="0" smtClean="0"/>
              <a:t> </a:t>
            </a:r>
            <a:r>
              <a:rPr lang="en-US" dirty="0" smtClean="0"/>
              <a:t>overweight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51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338" y="2636912"/>
            <a:ext cx="386715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7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Lower tail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7"/>
            <a:ext cx="8353176" cy="5399087"/>
          </a:xfrm>
        </p:spPr>
        <p:txBody>
          <a:bodyPr>
            <a:normAutofit fontScale="85000" lnSpcReduction="20000"/>
          </a:bodyPr>
          <a:lstStyle/>
          <a:p>
            <a:r>
              <a:rPr lang="tr-TR" dirty="0" smtClean="0"/>
              <a:t>T</a:t>
            </a:r>
            <a:r>
              <a:rPr lang="en-US" dirty="0" smtClean="0"/>
              <a:t>he </a:t>
            </a:r>
            <a:r>
              <a:rPr lang="en-US" dirty="0"/>
              <a:t>probability of observing values less </a:t>
            </a:r>
            <a:r>
              <a:rPr lang="en-US" dirty="0" smtClean="0"/>
              <a:t>than</a:t>
            </a:r>
            <a:r>
              <a:rPr lang="tr-TR" dirty="0" smtClean="0"/>
              <a:t> </a:t>
            </a:r>
            <a:r>
              <a:rPr lang="en-US" dirty="0" smtClean="0"/>
              <a:t>or </a:t>
            </a:r>
            <a:r>
              <a:rPr lang="en-US" dirty="0"/>
              <a:t>equal to a specific value </a:t>
            </a:r>
            <a:r>
              <a:rPr lang="en-US" i="1" dirty="0">
                <a:solidFill>
                  <a:schemeClr val="accent1"/>
                </a:solidFill>
              </a:rPr>
              <a:t>x</a:t>
            </a:r>
            <a:r>
              <a:rPr lang="en-US" dirty="0"/>
              <a:t>, is called the lower tail probability and is </a:t>
            </a:r>
            <a:r>
              <a:rPr lang="en-US" dirty="0" smtClean="0"/>
              <a:t>denoted</a:t>
            </a:r>
            <a:r>
              <a:rPr lang="tr-TR" dirty="0" smtClean="0"/>
              <a:t> </a:t>
            </a:r>
            <a:r>
              <a:rPr lang="en-US" dirty="0" smtClean="0"/>
              <a:t>as </a:t>
            </a:r>
            <a:r>
              <a:rPr lang="en-US" i="1" dirty="0">
                <a:solidFill>
                  <a:schemeClr val="accent1"/>
                </a:solidFill>
              </a:rPr>
              <a:t>P</a:t>
            </a:r>
            <a:r>
              <a:rPr lang="en-US" dirty="0">
                <a:solidFill>
                  <a:schemeClr val="accent1"/>
                </a:solidFill>
              </a:rPr>
              <a:t>(</a:t>
            </a:r>
            <a:r>
              <a:rPr lang="en-US" i="1" dirty="0">
                <a:solidFill>
                  <a:schemeClr val="accent1"/>
                </a:solidFill>
              </a:rPr>
              <a:t>X</a:t>
            </a:r>
            <a:r>
              <a:rPr lang="en-US" dirty="0">
                <a:solidFill>
                  <a:schemeClr val="accent1"/>
                </a:solidFill>
              </a:rPr>
              <a:t> ≤ </a:t>
            </a:r>
            <a:r>
              <a:rPr lang="en-US" i="1" dirty="0">
                <a:solidFill>
                  <a:schemeClr val="accent1"/>
                </a:solidFill>
              </a:rPr>
              <a:t>x</a:t>
            </a:r>
            <a:r>
              <a:rPr lang="en-US" dirty="0" smtClean="0">
                <a:solidFill>
                  <a:schemeClr val="accent1"/>
                </a:solidFill>
              </a:rPr>
              <a:t>)</a:t>
            </a:r>
            <a:endParaRPr lang="tr-TR" dirty="0" smtClean="0">
              <a:solidFill>
                <a:schemeClr val="accent1"/>
              </a:solidFill>
            </a:endParaRPr>
          </a:p>
          <a:p>
            <a:pPr marL="4464050">
              <a:tabLst>
                <a:tab pos="403225" algn="l"/>
              </a:tabLst>
            </a:pPr>
            <a:r>
              <a:rPr lang="en-US" dirty="0"/>
              <a:t>This probability is found by measuring the area under the </a:t>
            </a:r>
            <a:r>
              <a:rPr lang="en-US" dirty="0" smtClean="0"/>
              <a:t>curve</a:t>
            </a:r>
            <a:r>
              <a:rPr lang="tr-TR" dirty="0" smtClean="0"/>
              <a:t> </a:t>
            </a:r>
            <a:r>
              <a:rPr lang="en-US" dirty="0" smtClean="0"/>
              <a:t>to </a:t>
            </a:r>
            <a:r>
              <a:rPr lang="en-US" dirty="0"/>
              <a:t>the left of </a:t>
            </a:r>
            <a:r>
              <a:rPr lang="en-US" i="1" dirty="0">
                <a:solidFill>
                  <a:schemeClr val="accent1"/>
                </a:solidFill>
              </a:rPr>
              <a:t>x</a:t>
            </a:r>
            <a:r>
              <a:rPr lang="en-US" dirty="0"/>
              <a:t>. </a:t>
            </a:r>
            <a:endParaRPr lang="tr-TR" dirty="0" smtClean="0"/>
          </a:p>
          <a:p>
            <a:pPr marL="4464050">
              <a:tabLst>
                <a:tab pos="403225" algn="l"/>
              </a:tabLst>
            </a:pPr>
            <a:r>
              <a:rPr lang="en-US" dirty="0" smtClean="0"/>
              <a:t>For </a:t>
            </a:r>
            <a:r>
              <a:rPr lang="en-US" dirty="0"/>
              <a:t>example, the shaded area in the left panel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figure</a:t>
            </a:r>
            <a:r>
              <a:rPr lang="en-US" dirty="0" smtClean="0"/>
              <a:t> is the</a:t>
            </a:r>
            <a:r>
              <a:rPr lang="tr-TR" dirty="0" smtClean="0"/>
              <a:t> </a:t>
            </a:r>
            <a:r>
              <a:rPr lang="en-US" dirty="0" smtClean="0"/>
              <a:t>lower </a:t>
            </a:r>
            <a:r>
              <a:rPr lang="en-US" dirty="0"/>
              <a:t>tail probability of having a BMI less than or equal to </a:t>
            </a:r>
            <a:r>
              <a:rPr lang="en-US" dirty="0">
                <a:solidFill>
                  <a:schemeClr val="accent1"/>
                </a:solidFill>
              </a:rPr>
              <a:t>18.5</a:t>
            </a:r>
            <a:r>
              <a:rPr lang="en-US" dirty="0"/>
              <a:t> (i.e., being underweight), </a:t>
            </a:r>
            <a:r>
              <a:rPr lang="en-US" i="1" dirty="0">
                <a:solidFill>
                  <a:schemeClr val="accent1"/>
                </a:solidFill>
              </a:rPr>
              <a:t>P</a:t>
            </a:r>
            <a:r>
              <a:rPr lang="en-US" dirty="0">
                <a:solidFill>
                  <a:schemeClr val="accent1"/>
                </a:solidFill>
              </a:rPr>
              <a:t>(</a:t>
            </a:r>
            <a:r>
              <a:rPr lang="en-US" i="1" dirty="0">
                <a:solidFill>
                  <a:schemeClr val="accent1"/>
                </a:solidFill>
              </a:rPr>
              <a:t>X </a:t>
            </a:r>
            <a:r>
              <a:rPr lang="en-US" dirty="0">
                <a:solidFill>
                  <a:schemeClr val="accent1"/>
                </a:solidFill>
              </a:rPr>
              <a:t>≤ 18</a:t>
            </a:r>
            <a:r>
              <a:rPr lang="en-US" i="1" dirty="0">
                <a:solidFill>
                  <a:schemeClr val="accent1"/>
                </a:solidFill>
              </a:rPr>
              <a:t>.</a:t>
            </a:r>
            <a:r>
              <a:rPr lang="en-US" dirty="0">
                <a:solidFill>
                  <a:schemeClr val="accent1"/>
                </a:solidFill>
              </a:rPr>
              <a:t>5</a:t>
            </a:r>
            <a:r>
              <a:rPr lang="en-US" dirty="0" smtClean="0">
                <a:solidFill>
                  <a:schemeClr val="accent1"/>
                </a:solidFill>
              </a:rPr>
              <a:t>)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52</a:t>
            </a:fld>
            <a:endParaRPr lang="en-US" altLang="tr-T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816" y="2636912"/>
            <a:ext cx="3888432" cy="364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61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Upper tail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7"/>
            <a:ext cx="8353176" cy="5399087"/>
          </a:xfrm>
        </p:spPr>
        <p:txBody>
          <a:bodyPr>
            <a:normAutofit fontScale="85000" lnSpcReduction="10000"/>
          </a:bodyPr>
          <a:lstStyle/>
          <a:p>
            <a:r>
              <a:rPr lang="tr-TR" sz="3100" dirty="0" smtClean="0"/>
              <a:t>T</a:t>
            </a:r>
            <a:r>
              <a:rPr lang="en-US" sz="3100" dirty="0" smtClean="0"/>
              <a:t>he </a:t>
            </a:r>
            <a:r>
              <a:rPr lang="en-US" sz="3100" dirty="0"/>
              <a:t>probability of observing values greater than </a:t>
            </a:r>
            <a:r>
              <a:rPr lang="en-US" sz="3100" i="1" dirty="0" smtClean="0">
                <a:solidFill>
                  <a:schemeClr val="accent1"/>
                </a:solidFill>
              </a:rPr>
              <a:t>x</a:t>
            </a:r>
            <a:r>
              <a:rPr lang="en-US" sz="3100" dirty="0" smtClean="0"/>
              <a:t>, </a:t>
            </a:r>
            <a:r>
              <a:rPr lang="en-US" sz="3100" dirty="0"/>
              <a:t>is called the </a:t>
            </a:r>
            <a:r>
              <a:rPr lang="tr-TR" sz="3100" dirty="0" err="1" smtClean="0"/>
              <a:t>upper</a:t>
            </a:r>
            <a:r>
              <a:rPr lang="en-US" sz="3100" dirty="0" smtClean="0"/>
              <a:t> </a:t>
            </a:r>
            <a:r>
              <a:rPr lang="en-US" sz="3100" dirty="0"/>
              <a:t>tail probability and is </a:t>
            </a:r>
            <a:r>
              <a:rPr lang="en-US" sz="3100" dirty="0" smtClean="0"/>
              <a:t>denoted</a:t>
            </a:r>
            <a:r>
              <a:rPr lang="tr-TR" sz="3100" dirty="0" smtClean="0"/>
              <a:t> </a:t>
            </a:r>
            <a:r>
              <a:rPr lang="en-US" sz="3100" dirty="0" smtClean="0"/>
              <a:t>as </a:t>
            </a:r>
            <a:r>
              <a:rPr lang="en-US" sz="3100" i="1" dirty="0">
                <a:solidFill>
                  <a:schemeClr val="accent1"/>
                </a:solidFill>
              </a:rPr>
              <a:t>P</a:t>
            </a:r>
            <a:r>
              <a:rPr lang="en-US" sz="3100" dirty="0">
                <a:solidFill>
                  <a:schemeClr val="accent1"/>
                </a:solidFill>
              </a:rPr>
              <a:t>(</a:t>
            </a:r>
            <a:r>
              <a:rPr lang="en-US" sz="3100" i="1" dirty="0">
                <a:solidFill>
                  <a:schemeClr val="accent1"/>
                </a:solidFill>
              </a:rPr>
              <a:t>X</a:t>
            </a:r>
            <a:r>
              <a:rPr lang="en-US" sz="3100" dirty="0">
                <a:solidFill>
                  <a:schemeClr val="accent1"/>
                </a:solidFill>
              </a:rPr>
              <a:t> </a:t>
            </a:r>
            <a:r>
              <a:rPr lang="tr-TR" sz="3100" dirty="0" smtClean="0">
                <a:solidFill>
                  <a:schemeClr val="accent1"/>
                </a:solidFill>
              </a:rPr>
              <a:t>&gt;</a:t>
            </a:r>
            <a:r>
              <a:rPr lang="en-US" sz="3100" dirty="0" smtClean="0">
                <a:solidFill>
                  <a:schemeClr val="accent1"/>
                </a:solidFill>
              </a:rPr>
              <a:t> </a:t>
            </a:r>
            <a:r>
              <a:rPr lang="en-US" sz="3100" i="1" dirty="0">
                <a:solidFill>
                  <a:schemeClr val="accent1"/>
                </a:solidFill>
              </a:rPr>
              <a:t>x</a:t>
            </a:r>
            <a:r>
              <a:rPr lang="en-US" sz="3100" dirty="0" smtClean="0">
                <a:solidFill>
                  <a:schemeClr val="accent1"/>
                </a:solidFill>
              </a:rPr>
              <a:t>)</a:t>
            </a:r>
            <a:endParaRPr lang="tr-TR" sz="3100" dirty="0" smtClean="0">
              <a:solidFill>
                <a:schemeClr val="accent1"/>
              </a:solidFill>
            </a:endParaRPr>
          </a:p>
          <a:p>
            <a:pPr marL="4464050">
              <a:tabLst>
                <a:tab pos="403225" algn="l"/>
              </a:tabLst>
            </a:pPr>
            <a:r>
              <a:rPr lang="en-US" dirty="0"/>
              <a:t>This probability is found by measuring the area under the </a:t>
            </a:r>
            <a:r>
              <a:rPr lang="en-US" dirty="0" smtClean="0"/>
              <a:t>curve</a:t>
            </a:r>
            <a:r>
              <a:rPr lang="tr-TR" dirty="0" smtClean="0"/>
              <a:t> </a:t>
            </a:r>
            <a:r>
              <a:rPr lang="en-US" dirty="0" smtClean="0"/>
              <a:t>to </a:t>
            </a:r>
            <a:r>
              <a:rPr lang="en-US" dirty="0"/>
              <a:t>the </a:t>
            </a:r>
            <a:r>
              <a:rPr lang="tr-TR" dirty="0" err="1" smtClean="0"/>
              <a:t>right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i="1" dirty="0">
                <a:solidFill>
                  <a:schemeClr val="accent1"/>
                </a:solidFill>
              </a:rPr>
              <a:t>x</a:t>
            </a:r>
            <a:r>
              <a:rPr lang="en-US" dirty="0"/>
              <a:t>. </a:t>
            </a:r>
            <a:endParaRPr lang="tr-TR" dirty="0" smtClean="0"/>
          </a:p>
          <a:p>
            <a:pPr marL="4464050">
              <a:tabLst>
                <a:tab pos="403225" algn="l"/>
              </a:tabLst>
            </a:pPr>
            <a:r>
              <a:rPr lang="en-US" dirty="0" smtClean="0"/>
              <a:t>For </a:t>
            </a:r>
            <a:r>
              <a:rPr lang="en-US" dirty="0"/>
              <a:t>example, the shaded area in the </a:t>
            </a:r>
            <a:r>
              <a:rPr lang="tr-TR" dirty="0" err="1" smtClean="0"/>
              <a:t>right</a:t>
            </a:r>
            <a:r>
              <a:rPr lang="en-US" dirty="0" smtClean="0"/>
              <a:t> </a:t>
            </a:r>
            <a:r>
              <a:rPr lang="en-US" dirty="0"/>
              <a:t>panel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figure</a:t>
            </a:r>
            <a:r>
              <a:rPr lang="en-US" dirty="0" smtClean="0"/>
              <a:t> </a:t>
            </a:r>
            <a:r>
              <a:rPr lang="en-US" dirty="0"/>
              <a:t>is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upper</a:t>
            </a:r>
            <a:r>
              <a:rPr lang="en-US" dirty="0" smtClean="0"/>
              <a:t> </a:t>
            </a:r>
            <a:r>
              <a:rPr lang="en-US" dirty="0"/>
              <a:t>tail probability of having a BMI </a:t>
            </a:r>
            <a:r>
              <a:rPr lang="tr-TR" dirty="0" err="1" smtClean="0"/>
              <a:t>greater</a:t>
            </a:r>
            <a:r>
              <a:rPr lang="en-US" dirty="0" smtClean="0"/>
              <a:t> </a:t>
            </a:r>
            <a:r>
              <a:rPr lang="en-US" dirty="0"/>
              <a:t>than </a:t>
            </a:r>
            <a:r>
              <a:rPr lang="tr-TR" dirty="0" smtClean="0">
                <a:solidFill>
                  <a:schemeClr val="accent1"/>
                </a:solidFill>
              </a:rPr>
              <a:t>30 </a:t>
            </a:r>
            <a:r>
              <a:rPr lang="en-US" dirty="0" smtClean="0"/>
              <a:t>(i.e</a:t>
            </a:r>
            <a:r>
              <a:rPr lang="en-US" dirty="0"/>
              <a:t>., being </a:t>
            </a:r>
            <a:r>
              <a:rPr lang="tr-TR" dirty="0" err="1" smtClean="0"/>
              <a:t>obese</a:t>
            </a:r>
            <a:r>
              <a:rPr lang="en-US" dirty="0" smtClean="0"/>
              <a:t>), </a:t>
            </a:r>
            <a:r>
              <a:rPr lang="en-US" i="1" dirty="0">
                <a:solidFill>
                  <a:schemeClr val="accent1"/>
                </a:solidFill>
              </a:rPr>
              <a:t>P</a:t>
            </a:r>
            <a:r>
              <a:rPr lang="en-US" dirty="0">
                <a:solidFill>
                  <a:schemeClr val="accent1"/>
                </a:solidFill>
              </a:rPr>
              <a:t>(</a:t>
            </a:r>
            <a:r>
              <a:rPr lang="en-US" i="1" dirty="0">
                <a:solidFill>
                  <a:schemeClr val="accent1"/>
                </a:solidFill>
              </a:rPr>
              <a:t>X </a:t>
            </a:r>
            <a:r>
              <a:rPr lang="tr-TR" dirty="0" smtClean="0">
                <a:solidFill>
                  <a:schemeClr val="accent1"/>
                </a:solidFill>
              </a:rPr>
              <a:t>&gt;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tr-TR" dirty="0" smtClean="0">
                <a:solidFill>
                  <a:schemeClr val="accent1"/>
                </a:solidFill>
              </a:rPr>
              <a:t>30</a:t>
            </a:r>
            <a:r>
              <a:rPr lang="en-US" dirty="0" smtClean="0">
                <a:solidFill>
                  <a:schemeClr val="accent1"/>
                </a:solidFill>
              </a:rPr>
              <a:t>)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53</a:t>
            </a:fld>
            <a:endParaRPr lang="en-US" alt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685" y="2348880"/>
            <a:ext cx="3911674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72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of intervals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7"/>
            <a:ext cx="8353176" cy="5399087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T</a:t>
            </a:r>
            <a:r>
              <a:rPr lang="en-US" dirty="0" smtClean="0"/>
              <a:t>he </a:t>
            </a:r>
            <a:r>
              <a:rPr lang="en-US" dirty="0"/>
              <a:t>probability of any interval from </a:t>
            </a:r>
            <a:r>
              <a:rPr lang="en-US" i="1" dirty="0">
                <a:solidFill>
                  <a:schemeClr val="accent1"/>
                </a:solidFill>
              </a:rPr>
              <a:t>x</a:t>
            </a:r>
            <a:r>
              <a:rPr lang="en-US" baseline="-25000" dirty="0">
                <a:solidFill>
                  <a:schemeClr val="accent1"/>
                </a:solidFill>
              </a:rPr>
              <a:t>1</a:t>
            </a:r>
            <a:r>
              <a:rPr lang="en-US" dirty="0"/>
              <a:t> to </a:t>
            </a:r>
            <a:r>
              <a:rPr lang="en-US" i="1" dirty="0">
                <a:solidFill>
                  <a:schemeClr val="accent1"/>
                </a:solidFill>
              </a:rPr>
              <a:t>x</a:t>
            </a:r>
            <a:r>
              <a:rPr lang="en-US" baseline="-25000" dirty="0">
                <a:solidFill>
                  <a:schemeClr val="accent1"/>
                </a:solidFill>
              </a:rPr>
              <a:t>2</a:t>
            </a:r>
            <a:r>
              <a:rPr lang="en-US" dirty="0"/>
              <a:t>, where </a:t>
            </a:r>
            <a:r>
              <a:rPr lang="en-US" i="1" dirty="0">
                <a:solidFill>
                  <a:schemeClr val="accent1"/>
                </a:solidFill>
              </a:rPr>
              <a:t>x</a:t>
            </a:r>
            <a:r>
              <a:rPr lang="en-US" baseline="-25000" dirty="0">
                <a:solidFill>
                  <a:schemeClr val="accent1"/>
                </a:solidFill>
              </a:rPr>
              <a:t>1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i="1" dirty="0">
                <a:solidFill>
                  <a:schemeClr val="accent1"/>
                </a:solidFill>
              </a:rPr>
              <a:t>&lt; x</a:t>
            </a:r>
            <a:r>
              <a:rPr lang="en-US" baseline="-25000" dirty="0">
                <a:solidFill>
                  <a:schemeClr val="accent1"/>
                </a:solidFill>
              </a:rPr>
              <a:t>2</a:t>
            </a:r>
            <a:r>
              <a:rPr lang="en-US" dirty="0"/>
              <a:t>, can </a:t>
            </a:r>
            <a:r>
              <a:rPr lang="en-US" dirty="0" smtClean="0"/>
              <a:t>be</a:t>
            </a:r>
            <a:r>
              <a:rPr lang="tr-TR" dirty="0" smtClean="0"/>
              <a:t> </a:t>
            </a:r>
            <a:r>
              <a:rPr lang="en-US" dirty="0" smtClean="0"/>
              <a:t>obtained </a:t>
            </a:r>
            <a:r>
              <a:rPr lang="en-US" dirty="0"/>
              <a:t>using the corresponding lower tail probabilities for these two points </a:t>
            </a:r>
            <a:r>
              <a:rPr lang="en-US" dirty="0" smtClean="0"/>
              <a:t>as</a:t>
            </a:r>
            <a:r>
              <a:rPr lang="tr-TR" dirty="0" smtClean="0"/>
              <a:t> </a:t>
            </a:r>
            <a:r>
              <a:rPr lang="en-US" dirty="0" smtClean="0"/>
              <a:t>follows</a:t>
            </a:r>
            <a:r>
              <a:rPr lang="en-US" dirty="0"/>
              <a:t>: </a:t>
            </a:r>
            <a:endParaRPr lang="tr-TR" dirty="0" smtClean="0"/>
          </a:p>
          <a:p>
            <a:pPr marL="457200" lvl="1" indent="0">
              <a:buNone/>
            </a:pP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1 </a:t>
            </a:r>
            <a:r>
              <a:rPr lang="en-US" i="1" dirty="0"/>
              <a:t>&lt; X </a:t>
            </a:r>
            <a:r>
              <a:rPr lang="en-US" dirty="0"/>
              <a:t>≤ </a:t>
            </a:r>
            <a:r>
              <a:rPr lang="en-US" i="1" dirty="0"/>
              <a:t>x</a:t>
            </a:r>
            <a:r>
              <a:rPr lang="en-US" dirty="0"/>
              <a:t>2)</a:t>
            </a:r>
            <a:r>
              <a:rPr lang="en-US" i="1" dirty="0"/>
              <a:t> </a:t>
            </a:r>
            <a:r>
              <a:rPr lang="en-US" dirty="0"/>
              <a:t>=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X </a:t>
            </a:r>
            <a:r>
              <a:rPr lang="en-US" dirty="0"/>
              <a:t>≤ </a:t>
            </a:r>
            <a:r>
              <a:rPr lang="en-US" i="1" dirty="0"/>
              <a:t>x</a:t>
            </a:r>
            <a:r>
              <a:rPr lang="en-US" dirty="0"/>
              <a:t>2)</a:t>
            </a:r>
            <a:r>
              <a:rPr lang="en-US" i="1" dirty="0"/>
              <a:t> </a:t>
            </a:r>
            <a:r>
              <a:rPr lang="en-US" dirty="0"/>
              <a:t>-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X </a:t>
            </a:r>
            <a:r>
              <a:rPr lang="en-US" dirty="0"/>
              <a:t>≤ </a:t>
            </a:r>
            <a:r>
              <a:rPr lang="en-US" i="1" dirty="0"/>
              <a:t>x</a:t>
            </a:r>
            <a:r>
              <a:rPr lang="en-US" dirty="0"/>
              <a:t>1)</a:t>
            </a:r>
            <a:r>
              <a:rPr lang="en-US" i="1" dirty="0"/>
              <a:t>.</a:t>
            </a:r>
            <a:r>
              <a:rPr lang="en-US" dirty="0"/>
              <a:t> </a:t>
            </a:r>
            <a:endParaRPr lang="tr-TR" dirty="0" smtClean="0"/>
          </a:p>
          <a:p>
            <a:r>
              <a:rPr lang="en-US" dirty="0"/>
              <a:t>For example, suppose that we wanted to know the probability of a BMI between </a:t>
            </a:r>
            <a:r>
              <a:rPr lang="en-US" dirty="0" smtClean="0">
                <a:solidFill>
                  <a:schemeClr val="accent1"/>
                </a:solidFill>
              </a:rPr>
              <a:t>25</a:t>
            </a:r>
            <a:r>
              <a:rPr lang="tr-TR" dirty="0" smtClean="0"/>
              <a:t>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chemeClr val="accent1"/>
                </a:solidFill>
              </a:rPr>
              <a:t>30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en-US" dirty="0" smtClean="0"/>
              <a:t>This </a:t>
            </a:r>
            <a:r>
              <a:rPr lang="en-US" dirty="0"/>
              <a:t>probability </a:t>
            </a:r>
            <a:r>
              <a:rPr lang="en-US" i="1" dirty="0">
                <a:solidFill>
                  <a:schemeClr val="accent1"/>
                </a:solidFill>
              </a:rPr>
              <a:t>P</a:t>
            </a:r>
            <a:r>
              <a:rPr lang="en-US" dirty="0">
                <a:solidFill>
                  <a:schemeClr val="accent1"/>
                </a:solidFill>
              </a:rPr>
              <a:t>(25 </a:t>
            </a:r>
            <a:r>
              <a:rPr lang="en-US" i="1" dirty="0">
                <a:solidFill>
                  <a:schemeClr val="accent1"/>
                </a:solidFill>
              </a:rPr>
              <a:t>&lt; X </a:t>
            </a:r>
            <a:r>
              <a:rPr lang="en-US" dirty="0">
                <a:solidFill>
                  <a:schemeClr val="accent1"/>
                </a:solidFill>
              </a:rPr>
              <a:t>≤ 30) </a:t>
            </a:r>
            <a:r>
              <a:rPr lang="en-US" dirty="0"/>
              <a:t>is obtained by subtracting the lower </a:t>
            </a:r>
            <a:r>
              <a:rPr lang="en-US" dirty="0" smtClean="0"/>
              <a:t>tail</a:t>
            </a:r>
            <a:r>
              <a:rPr lang="tr-TR" dirty="0" smtClean="0"/>
              <a:t> </a:t>
            </a:r>
            <a:r>
              <a:rPr lang="en-US" dirty="0" smtClean="0"/>
              <a:t>probability </a:t>
            </a:r>
            <a:r>
              <a:rPr lang="en-US" dirty="0"/>
              <a:t>of </a:t>
            </a:r>
            <a:r>
              <a:rPr lang="en-US" dirty="0">
                <a:solidFill>
                  <a:schemeClr val="accent1"/>
                </a:solidFill>
              </a:rPr>
              <a:t>25</a:t>
            </a:r>
            <a:r>
              <a:rPr lang="en-US" dirty="0"/>
              <a:t> from the lower tail probability of </a:t>
            </a:r>
            <a:r>
              <a:rPr lang="en-US" dirty="0" smtClean="0">
                <a:solidFill>
                  <a:schemeClr val="accent1"/>
                </a:solidFill>
              </a:rPr>
              <a:t>30</a:t>
            </a:r>
            <a:r>
              <a:rPr lang="en-US" dirty="0" smtClean="0"/>
              <a:t>:</a:t>
            </a:r>
            <a:endParaRPr lang="tr-TR" dirty="0" smtClean="0"/>
          </a:p>
          <a:p>
            <a:pPr marL="457200" lvl="1" indent="0">
              <a:buNone/>
            </a:pPr>
            <a:r>
              <a:rPr lang="en-US" i="1" dirty="0" smtClean="0"/>
              <a:t>P</a:t>
            </a:r>
            <a:r>
              <a:rPr lang="en-US" dirty="0" smtClean="0"/>
              <a:t>(25 </a:t>
            </a:r>
            <a:r>
              <a:rPr lang="en-US" i="1" dirty="0"/>
              <a:t>&lt; X </a:t>
            </a:r>
            <a:r>
              <a:rPr lang="en-US" dirty="0"/>
              <a:t>≤ 30) =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X </a:t>
            </a:r>
            <a:r>
              <a:rPr lang="en-US" dirty="0"/>
              <a:t>≤ 30)</a:t>
            </a:r>
            <a:r>
              <a:rPr lang="en-US" i="1" dirty="0"/>
              <a:t> </a:t>
            </a:r>
            <a:r>
              <a:rPr lang="en-US" dirty="0"/>
              <a:t>-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X </a:t>
            </a:r>
            <a:r>
              <a:rPr lang="en-US" dirty="0"/>
              <a:t>≤ 25)</a:t>
            </a:r>
            <a:r>
              <a:rPr lang="en-US" i="1" dirty="0"/>
              <a:t>.</a:t>
            </a:r>
            <a:r>
              <a:rPr lang="en-US" dirty="0"/>
              <a:t> </a:t>
            </a:r>
            <a:endParaRPr lang="tr-TR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54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19278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Probability Density Curves and Density Histograms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4175123"/>
            <a:ext cx="8569200" cy="2349502"/>
          </a:xfrm>
        </p:spPr>
        <p:txBody>
          <a:bodyPr>
            <a:normAutofit fontScale="47500" lnSpcReduction="20000"/>
          </a:bodyPr>
          <a:lstStyle/>
          <a:p>
            <a:r>
              <a:rPr lang="en-US" i="1" dirty="0"/>
              <a:t>Left panel</a:t>
            </a:r>
            <a:r>
              <a:rPr lang="en-US" dirty="0"/>
              <a:t>: Histogram of BMI for 1000 observations. </a:t>
            </a:r>
            <a:endParaRPr lang="tr-TR" dirty="0" smtClean="0"/>
          </a:p>
          <a:p>
            <a:pPr lvl="1"/>
            <a:r>
              <a:rPr lang="en-US" dirty="0" smtClean="0"/>
              <a:t>The </a:t>
            </a:r>
            <a:r>
              <a:rPr lang="en-US" i="1" dirty="0"/>
              <a:t>dashed line </a:t>
            </a:r>
            <a:r>
              <a:rPr lang="en-US" dirty="0"/>
              <a:t>connects the </a:t>
            </a:r>
            <a:r>
              <a:rPr lang="en-US" dirty="0" smtClean="0"/>
              <a:t>height</a:t>
            </a:r>
            <a:r>
              <a:rPr lang="tr-TR" dirty="0" smtClean="0"/>
              <a:t> </a:t>
            </a:r>
            <a:r>
              <a:rPr lang="en-US" dirty="0" smtClean="0"/>
              <a:t>of </a:t>
            </a:r>
            <a:r>
              <a:rPr lang="en-US" dirty="0"/>
              <a:t>each bar at the midpoint of the corresponding </a:t>
            </a:r>
            <a:r>
              <a:rPr lang="en-US" dirty="0" smtClean="0"/>
              <a:t>interval </a:t>
            </a:r>
            <a:endParaRPr lang="tr-TR" dirty="0" smtClean="0"/>
          </a:p>
          <a:p>
            <a:pPr lvl="1"/>
            <a:r>
              <a:rPr lang="en-US" dirty="0" smtClean="0"/>
              <a:t>The </a:t>
            </a:r>
            <a:r>
              <a:rPr lang="en-US" i="1" dirty="0"/>
              <a:t>smooth solid curve </a:t>
            </a:r>
            <a:r>
              <a:rPr lang="en-US" dirty="0"/>
              <a:t>is the </a:t>
            </a:r>
            <a:r>
              <a:rPr lang="en-US" dirty="0" smtClean="0"/>
              <a:t>density</a:t>
            </a:r>
            <a:r>
              <a:rPr lang="tr-TR" dirty="0" smtClean="0"/>
              <a:t> </a:t>
            </a:r>
            <a:r>
              <a:rPr lang="en-US" dirty="0" smtClean="0"/>
              <a:t>curve </a:t>
            </a:r>
            <a:r>
              <a:rPr lang="en-US" dirty="0"/>
              <a:t>for the probability distribution of </a:t>
            </a:r>
            <a:r>
              <a:rPr lang="en-US" dirty="0" smtClean="0"/>
              <a:t>BMI </a:t>
            </a:r>
            <a:endParaRPr lang="tr-TR" dirty="0" smtClean="0"/>
          </a:p>
          <a:p>
            <a:r>
              <a:rPr lang="en-US" i="1" dirty="0" smtClean="0"/>
              <a:t>Right </a:t>
            </a:r>
            <a:r>
              <a:rPr lang="en-US" i="1" dirty="0"/>
              <a:t>panel</a:t>
            </a:r>
            <a:r>
              <a:rPr lang="en-US" dirty="0"/>
              <a:t>: Histogram of BMI for 5000 observations. </a:t>
            </a:r>
            <a:endParaRPr lang="tr-TR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histogram and its corresponding </a:t>
            </a:r>
            <a:r>
              <a:rPr lang="en-US" i="1" dirty="0"/>
              <a:t>dashed line </a:t>
            </a:r>
            <a:r>
              <a:rPr lang="en-US" dirty="0"/>
              <a:t>provide better approximations to the </a:t>
            </a:r>
            <a:r>
              <a:rPr lang="en-US" dirty="0" smtClean="0"/>
              <a:t>density</a:t>
            </a:r>
            <a:r>
              <a:rPr lang="tr-TR" dirty="0" smtClean="0"/>
              <a:t> </a:t>
            </a:r>
            <a:r>
              <a:rPr lang="en-US" dirty="0" smtClean="0"/>
              <a:t>curve </a:t>
            </a:r>
            <a:endParaRPr lang="tr-TR" dirty="0" smtClean="0"/>
          </a:p>
          <a:p>
            <a:pPr lvl="1"/>
            <a:endParaRPr lang="tr-TR" dirty="0" smtClean="0"/>
          </a:p>
          <a:p>
            <a:pPr lvl="2"/>
            <a:r>
              <a:rPr lang="en-US" dirty="0" smtClean="0"/>
              <a:t>Recall</a:t>
            </a:r>
            <a:r>
              <a:rPr lang="tr-TR" dirty="0" smtClean="0"/>
              <a:t> </a:t>
            </a:r>
            <a:r>
              <a:rPr lang="en-US" dirty="0" smtClean="0"/>
              <a:t>that </a:t>
            </a:r>
            <a:r>
              <a:rPr lang="en-US" dirty="0"/>
              <a:t>the height of each bar is the density for the corresponding interval, and the area</a:t>
            </a:r>
            <a:br>
              <a:rPr lang="en-US" dirty="0"/>
            </a:br>
            <a:r>
              <a:rPr lang="en-US" dirty="0"/>
              <a:t>of each bar is the relative frequency for that interval</a:t>
            </a:r>
            <a:r>
              <a:rPr lang="en-US" dirty="0" smtClean="0"/>
              <a:t>.</a:t>
            </a:r>
            <a:endParaRPr lang="tr-TR" dirty="0" smtClean="0"/>
          </a:p>
          <a:p>
            <a:pPr lvl="2"/>
            <a:r>
              <a:rPr lang="tr-TR" dirty="0" smtClean="0"/>
              <a:t>T</a:t>
            </a:r>
            <a:r>
              <a:rPr lang="en-US" dirty="0" smtClean="0"/>
              <a:t>he </a:t>
            </a:r>
            <a:r>
              <a:rPr lang="en-US" dirty="0"/>
              <a:t>density histogram and the dashed line, which shows the density for each interval based on the observed data, provide reasonable approximations to the </a:t>
            </a:r>
            <a:r>
              <a:rPr lang="en-US" dirty="0" smtClean="0"/>
              <a:t>density</a:t>
            </a:r>
            <a:r>
              <a:rPr lang="tr-TR" dirty="0" smtClean="0"/>
              <a:t> </a:t>
            </a:r>
            <a:r>
              <a:rPr lang="en-US" dirty="0" smtClean="0"/>
              <a:t>curve</a:t>
            </a:r>
            <a:r>
              <a:rPr lang="en-US" dirty="0"/>
              <a:t>. </a:t>
            </a:r>
            <a:endParaRPr lang="tr-TR" dirty="0" smtClean="0"/>
          </a:p>
          <a:p>
            <a:pPr lvl="2"/>
            <a:r>
              <a:rPr lang="en-US" dirty="0" smtClean="0"/>
              <a:t>Also</a:t>
            </a:r>
            <a:r>
              <a:rPr lang="en-US" dirty="0"/>
              <a:t>, the area of each bar, which is equal to the relative frequency for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corresponding </a:t>
            </a:r>
            <a:r>
              <a:rPr lang="en-US" dirty="0"/>
              <a:t>interval, is approximately equal to the area under the curve over </a:t>
            </a:r>
            <a:r>
              <a:rPr lang="en-US" dirty="0" smtClean="0"/>
              <a:t>that</a:t>
            </a:r>
            <a:r>
              <a:rPr lang="tr-TR" dirty="0" smtClean="0"/>
              <a:t> </a:t>
            </a:r>
            <a:r>
              <a:rPr lang="en-US" dirty="0" smtClean="0"/>
              <a:t>interval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55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37" y="765175"/>
            <a:ext cx="7553325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22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7"/>
            <a:ext cx="8353176" cy="539908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normal distribution </a:t>
            </a:r>
            <a:r>
              <a:rPr lang="en-US" dirty="0"/>
              <a:t>and its corresponding pdf are fully specified by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mean </a:t>
            </a:r>
            <a:r>
              <a:rPr lang="en-US" i="1" dirty="0">
                <a:solidFill>
                  <a:schemeClr val="accent1"/>
                </a:solidFill>
              </a:rPr>
              <a:t>μ</a:t>
            </a:r>
            <a:r>
              <a:rPr lang="en-US" i="1" dirty="0"/>
              <a:t> </a:t>
            </a:r>
            <a:r>
              <a:rPr lang="en-US" dirty="0"/>
              <a:t>and variance </a:t>
            </a:r>
            <a:r>
              <a:rPr lang="en-US" i="1" dirty="0" smtClean="0">
                <a:solidFill>
                  <a:schemeClr val="accent1"/>
                </a:solidFill>
              </a:rPr>
              <a:t>σ</a:t>
            </a:r>
            <a:r>
              <a:rPr lang="en-US" baseline="30000" dirty="0" smtClean="0">
                <a:solidFill>
                  <a:schemeClr val="accent1"/>
                </a:solidFill>
              </a:rPr>
              <a:t>2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smtClean="0"/>
              <a:t>A </a:t>
            </a:r>
            <a:r>
              <a:rPr lang="en-US" dirty="0"/>
              <a:t>random variable </a:t>
            </a:r>
            <a:r>
              <a:rPr lang="en-US" i="1" dirty="0">
                <a:solidFill>
                  <a:schemeClr val="accent1"/>
                </a:solidFill>
              </a:rPr>
              <a:t>X</a:t>
            </a:r>
            <a:r>
              <a:rPr lang="en-US" i="1" dirty="0"/>
              <a:t> </a:t>
            </a:r>
            <a:r>
              <a:rPr lang="en-US" dirty="0"/>
              <a:t>with normal distribution </a:t>
            </a:r>
            <a:r>
              <a:rPr lang="en-US" dirty="0" smtClean="0"/>
              <a:t>is</a:t>
            </a:r>
            <a:r>
              <a:rPr lang="tr-TR" dirty="0" smtClean="0"/>
              <a:t> </a:t>
            </a:r>
            <a:r>
              <a:rPr lang="en-US" dirty="0" smtClean="0"/>
              <a:t>denoted </a:t>
            </a:r>
            <a:r>
              <a:rPr lang="en-US" i="1" dirty="0">
                <a:solidFill>
                  <a:schemeClr val="accent1"/>
                </a:solidFill>
              </a:rPr>
              <a:t>X </a:t>
            </a:r>
            <a:r>
              <a:rPr lang="en-US" dirty="0">
                <a:solidFill>
                  <a:schemeClr val="accent1"/>
                </a:solidFill>
              </a:rPr>
              <a:t>∼ </a:t>
            </a:r>
            <a:r>
              <a:rPr lang="en-US" i="1" dirty="0" smtClean="0">
                <a:solidFill>
                  <a:schemeClr val="accent1"/>
                </a:solidFill>
              </a:rPr>
              <a:t>N</a:t>
            </a:r>
            <a:r>
              <a:rPr lang="en-US" dirty="0" smtClean="0">
                <a:solidFill>
                  <a:schemeClr val="accent1"/>
                </a:solidFill>
              </a:rPr>
              <a:t>(</a:t>
            </a:r>
            <a:r>
              <a:rPr lang="en-US" i="1" dirty="0" smtClean="0">
                <a:solidFill>
                  <a:schemeClr val="accent1"/>
                </a:solidFill>
              </a:rPr>
              <a:t>μ,σ</a:t>
            </a:r>
            <a:r>
              <a:rPr lang="en-US" baseline="30000" dirty="0" smtClean="0">
                <a:solidFill>
                  <a:schemeClr val="accent1"/>
                </a:solidFill>
              </a:rPr>
              <a:t>2</a:t>
            </a:r>
            <a:r>
              <a:rPr lang="en-US" dirty="0" smtClean="0">
                <a:solidFill>
                  <a:schemeClr val="accent1"/>
                </a:solidFill>
              </a:rPr>
              <a:t>)</a:t>
            </a:r>
            <a:r>
              <a:rPr lang="en-US" dirty="0" smtClean="0"/>
              <a:t>, </a:t>
            </a:r>
            <a:endParaRPr lang="tr-TR" dirty="0" smtClean="0"/>
          </a:p>
          <a:p>
            <a:pPr lvl="1"/>
            <a:r>
              <a:rPr lang="en-US" dirty="0" smtClean="0"/>
              <a:t>where </a:t>
            </a:r>
            <a:r>
              <a:rPr lang="en-US" i="1" dirty="0">
                <a:solidFill>
                  <a:schemeClr val="accent1"/>
                </a:solidFill>
              </a:rPr>
              <a:t>μ</a:t>
            </a:r>
            <a:r>
              <a:rPr lang="en-US" i="1" dirty="0"/>
              <a:t> </a:t>
            </a:r>
            <a:r>
              <a:rPr lang="en-US" dirty="0"/>
              <a:t>is a real number, but </a:t>
            </a:r>
            <a:r>
              <a:rPr lang="en-US" i="1" dirty="0" smtClean="0">
                <a:solidFill>
                  <a:schemeClr val="accent1"/>
                </a:solidFill>
              </a:rPr>
              <a:t>σ</a:t>
            </a:r>
            <a:r>
              <a:rPr lang="en-US" baseline="30000" dirty="0">
                <a:solidFill>
                  <a:schemeClr val="accent1"/>
                </a:solidFill>
              </a:rPr>
              <a:t>2</a:t>
            </a:r>
            <a:r>
              <a:rPr lang="en-US" i="1" dirty="0" smtClean="0"/>
              <a:t> </a:t>
            </a:r>
            <a:r>
              <a:rPr lang="en-US" dirty="0" smtClean="0"/>
              <a:t>can </a:t>
            </a:r>
            <a:r>
              <a:rPr lang="en-US" dirty="0"/>
              <a:t>take positive</a:t>
            </a:r>
            <a:br>
              <a:rPr lang="en-US" dirty="0"/>
            </a:br>
            <a:r>
              <a:rPr lang="en-US" dirty="0"/>
              <a:t>values only. </a:t>
            </a:r>
            <a:endParaRPr lang="tr-TR" dirty="0" smtClean="0"/>
          </a:p>
          <a:p>
            <a:r>
              <a:rPr lang="en-US" dirty="0" smtClean="0"/>
              <a:t>The </a:t>
            </a:r>
            <a:r>
              <a:rPr lang="en-US" dirty="0"/>
              <a:t>normal density curve is always symmetric about its mean </a:t>
            </a:r>
            <a:r>
              <a:rPr lang="en-US" i="1" dirty="0">
                <a:solidFill>
                  <a:schemeClr val="accent1"/>
                </a:solidFill>
              </a:rPr>
              <a:t>μ</a:t>
            </a:r>
            <a:r>
              <a:rPr lang="en-US" dirty="0" smtClean="0"/>
              <a:t>,</a:t>
            </a:r>
            <a:r>
              <a:rPr lang="tr-TR" dirty="0" smtClean="0"/>
              <a:t> </a:t>
            </a:r>
            <a:r>
              <a:rPr lang="en-US" dirty="0" smtClean="0"/>
              <a:t>and </a:t>
            </a:r>
            <a:r>
              <a:rPr lang="en-US" dirty="0"/>
              <a:t>its spread is determined by the variance </a:t>
            </a:r>
            <a:r>
              <a:rPr lang="en-US" i="1" dirty="0" smtClean="0">
                <a:solidFill>
                  <a:schemeClr val="accent1"/>
                </a:solidFill>
              </a:rPr>
              <a:t>σ</a:t>
            </a:r>
            <a:r>
              <a:rPr lang="en-US" baseline="30000" dirty="0" smtClean="0">
                <a:solidFill>
                  <a:schemeClr val="accent1"/>
                </a:solidFill>
              </a:rPr>
              <a:t>2</a:t>
            </a:r>
            <a:r>
              <a:rPr lang="en-US" dirty="0" smtClean="0"/>
              <a:t>. </a:t>
            </a:r>
            <a:endParaRPr lang="tr-TR" dirty="0" smtClean="0"/>
          </a:p>
          <a:p>
            <a:r>
              <a:rPr lang="en-US" dirty="0"/>
              <a:t>A normal distribution with a mean of </a:t>
            </a:r>
            <a:r>
              <a:rPr lang="en-US" dirty="0">
                <a:solidFill>
                  <a:schemeClr val="accent1"/>
                </a:solidFill>
              </a:rPr>
              <a:t>0</a:t>
            </a:r>
            <a:r>
              <a:rPr lang="en-US" dirty="0"/>
              <a:t> and a standard deviation (or variance</a:t>
            </a:r>
            <a:r>
              <a:rPr lang="en-US" dirty="0" smtClean="0"/>
              <a:t>)</a:t>
            </a:r>
            <a:r>
              <a:rPr lang="tr-TR" dirty="0" smtClean="0"/>
              <a:t> </a:t>
            </a:r>
            <a:r>
              <a:rPr lang="en-US" dirty="0" smtClean="0"/>
              <a:t>of </a:t>
            </a:r>
            <a:r>
              <a:rPr lang="en-US" dirty="0">
                <a:solidFill>
                  <a:schemeClr val="accent1"/>
                </a:solidFill>
              </a:rPr>
              <a:t>1</a:t>
            </a:r>
            <a:r>
              <a:rPr lang="en-US" dirty="0"/>
              <a:t> is called the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standard normal distribution </a:t>
            </a:r>
            <a:r>
              <a:rPr lang="en-US" dirty="0"/>
              <a:t>and denoted </a:t>
            </a:r>
            <a:r>
              <a:rPr lang="en-US" i="1" dirty="0">
                <a:solidFill>
                  <a:schemeClr val="accent1"/>
                </a:solidFill>
              </a:rPr>
              <a:t>N</a:t>
            </a:r>
            <a:r>
              <a:rPr lang="en-US" dirty="0">
                <a:solidFill>
                  <a:schemeClr val="accent1"/>
                </a:solidFill>
              </a:rPr>
              <a:t>(0</a:t>
            </a:r>
            <a:r>
              <a:rPr lang="en-US" i="1" dirty="0">
                <a:solidFill>
                  <a:schemeClr val="accent1"/>
                </a:solidFill>
              </a:rPr>
              <a:t>,</a:t>
            </a:r>
            <a:r>
              <a:rPr lang="en-US" dirty="0">
                <a:solidFill>
                  <a:schemeClr val="accent1"/>
                </a:solidFill>
              </a:rPr>
              <a:t>1)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56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55038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68-95-99.7%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7"/>
            <a:ext cx="8353176" cy="5399087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chemeClr val="accent1"/>
                </a:solidFill>
              </a:rPr>
              <a:t>68–95–99.7% </a:t>
            </a:r>
            <a:r>
              <a:rPr lang="en-US" dirty="0"/>
              <a:t>rule for normal distributions specifies </a:t>
            </a:r>
            <a:r>
              <a:rPr lang="en-US" dirty="0" smtClean="0"/>
              <a:t>that</a:t>
            </a:r>
            <a:endParaRPr lang="tr-TR" dirty="0"/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68</a:t>
            </a:r>
            <a:r>
              <a:rPr lang="en-US" dirty="0">
                <a:solidFill>
                  <a:schemeClr val="accent1"/>
                </a:solidFill>
              </a:rPr>
              <a:t>%</a:t>
            </a:r>
            <a:r>
              <a:rPr lang="en-US" dirty="0"/>
              <a:t> of values fall within </a:t>
            </a:r>
            <a:r>
              <a:rPr lang="en-US" dirty="0">
                <a:solidFill>
                  <a:schemeClr val="accent1"/>
                </a:solidFill>
              </a:rPr>
              <a:t>1</a:t>
            </a:r>
            <a:r>
              <a:rPr lang="en-US" dirty="0"/>
              <a:t> standard deviation of the mean:</a:t>
            </a:r>
            <a:br>
              <a:rPr lang="en-US" dirty="0"/>
            </a:b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μ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σ &lt; X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≤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μ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+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σ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0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68</a:t>
            </a:r>
            <a:endParaRPr lang="tr-TR" i="1" dirty="0"/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95</a:t>
            </a:r>
            <a:r>
              <a:rPr lang="en-US" dirty="0">
                <a:solidFill>
                  <a:schemeClr val="accent1"/>
                </a:solidFill>
              </a:rPr>
              <a:t>%</a:t>
            </a:r>
            <a:r>
              <a:rPr lang="en-US" dirty="0"/>
              <a:t> of values fall within </a:t>
            </a:r>
            <a:r>
              <a:rPr lang="en-US" dirty="0">
                <a:solidFill>
                  <a:schemeClr val="accent1"/>
                </a:solidFill>
              </a:rPr>
              <a:t>2</a:t>
            </a:r>
            <a:r>
              <a:rPr lang="en-US" dirty="0"/>
              <a:t> standard deviations of the mean:</a:t>
            </a:r>
            <a:br>
              <a:rPr lang="en-US" dirty="0"/>
            </a:b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μ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- 2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σ &lt; X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≤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μ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+ 2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σ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0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95</a:t>
            </a:r>
            <a:endParaRPr lang="tr-TR" i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99.7</a:t>
            </a:r>
            <a:r>
              <a:rPr lang="en-US" dirty="0">
                <a:solidFill>
                  <a:schemeClr val="accent1"/>
                </a:solidFill>
              </a:rPr>
              <a:t>%</a:t>
            </a:r>
            <a:r>
              <a:rPr lang="en-US" dirty="0"/>
              <a:t> of values fall within </a:t>
            </a:r>
            <a:r>
              <a:rPr lang="en-US" dirty="0">
                <a:solidFill>
                  <a:schemeClr val="accent1"/>
                </a:solidFill>
              </a:rPr>
              <a:t>3</a:t>
            </a:r>
            <a:r>
              <a:rPr lang="en-US" dirty="0"/>
              <a:t> standard deviations of the mean:</a:t>
            </a:r>
            <a:br>
              <a:rPr lang="en-US" dirty="0"/>
            </a:b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μ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- 3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σ &lt; X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≤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μ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+ 3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σ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0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997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57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51610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68-95-99.7%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58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926399"/>
            <a:ext cx="7056784" cy="570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85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7"/>
            <a:ext cx="8353176" cy="5399087"/>
          </a:xfrm>
        </p:spPr>
        <p:txBody>
          <a:bodyPr>
            <a:normAutofit/>
          </a:bodyPr>
          <a:lstStyle/>
          <a:p>
            <a:r>
              <a:rPr lang="en-US" dirty="0"/>
              <a:t>For example, suppose we know that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population </a:t>
            </a:r>
            <a:r>
              <a:rPr lang="en-US" dirty="0"/>
              <a:t>mean and standard </a:t>
            </a:r>
            <a:r>
              <a:rPr lang="en-US" dirty="0" smtClean="0"/>
              <a:t>deviation</a:t>
            </a:r>
            <a:r>
              <a:rPr lang="tr-TR" dirty="0" smtClean="0"/>
              <a:t> </a:t>
            </a:r>
            <a:r>
              <a:rPr lang="en-US" dirty="0" smtClean="0"/>
              <a:t>for </a:t>
            </a:r>
            <a:r>
              <a:rPr lang="en-US" dirty="0"/>
              <a:t>SBP are </a:t>
            </a:r>
            <a:r>
              <a:rPr lang="en-US" i="1" dirty="0">
                <a:solidFill>
                  <a:schemeClr val="accent1"/>
                </a:solidFill>
              </a:rPr>
              <a:t>μ </a:t>
            </a:r>
            <a:r>
              <a:rPr lang="en-US" dirty="0">
                <a:solidFill>
                  <a:schemeClr val="accent1"/>
                </a:solidFill>
              </a:rPr>
              <a:t>= 125 </a:t>
            </a:r>
            <a:r>
              <a:rPr lang="en-US" dirty="0"/>
              <a:t>and </a:t>
            </a:r>
            <a:r>
              <a:rPr lang="en-US" i="1" dirty="0">
                <a:solidFill>
                  <a:schemeClr val="accent1"/>
                </a:solidFill>
              </a:rPr>
              <a:t>σ </a:t>
            </a:r>
            <a:r>
              <a:rPr lang="en-US" dirty="0">
                <a:solidFill>
                  <a:schemeClr val="accent1"/>
                </a:solidFill>
              </a:rPr>
              <a:t>= 15</a:t>
            </a:r>
            <a:r>
              <a:rPr lang="en-US" dirty="0"/>
              <a:t>, </a:t>
            </a:r>
            <a:r>
              <a:rPr lang="en-US" dirty="0" smtClean="0"/>
              <a:t>respectively.</a:t>
            </a:r>
            <a:endParaRPr lang="tr-TR" dirty="0" smtClean="0"/>
          </a:p>
          <a:p>
            <a:pPr lvl="1"/>
            <a:r>
              <a:rPr lang="en-US" dirty="0" smtClean="0"/>
              <a:t>That </a:t>
            </a:r>
            <a:r>
              <a:rPr lang="en-US" dirty="0"/>
              <a:t>is, </a:t>
            </a:r>
            <a:r>
              <a:rPr lang="en-US" i="1" dirty="0"/>
              <a:t>X </a:t>
            </a:r>
            <a:r>
              <a:rPr lang="en-US" dirty="0"/>
              <a:t>∼ </a:t>
            </a:r>
            <a:r>
              <a:rPr lang="en-US" i="1" dirty="0"/>
              <a:t>N</a:t>
            </a:r>
            <a:r>
              <a:rPr lang="en-US" dirty="0"/>
              <a:t>(125</a:t>
            </a:r>
            <a:r>
              <a:rPr lang="en-US" i="1" dirty="0"/>
              <a:t>,</a:t>
            </a:r>
            <a:r>
              <a:rPr lang="en-US" dirty="0"/>
              <a:t>15</a:t>
            </a:r>
            <a:r>
              <a:rPr lang="en-US" baseline="30000" dirty="0"/>
              <a:t>2</a:t>
            </a:r>
            <a:r>
              <a:rPr lang="en-US" dirty="0"/>
              <a:t>), </a:t>
            </a:r>
            <a:endParaRPr lang="tr-TR" dirty="0" smtClean="0"/>
          </a:p>
          <a:p>
            <a:pPr lvl="2"/>
            <a:r>
              <a:rPr lang="en-US" dirty="0" smtClean="0"/>
              <a:t>where</a:t>
            </a:r>
            <a:r>
              <a:rPr lang="tr-TR" dirty="0" smtClean="0"/>
              <a:t> </a:t>
            </a:r>
            <a:r>
              <a:rPr lang="en-US" i="1" dirty="0" smtClean="0">
                <a:solidFill>
                  <a:schemeClr val="accent1"/>
                </a:solidFill>
              </a:rPr>
              <a:t>X</a:t>
            </a:r>
            <a:r>
              <a:rPr lang="en-US" i="1" dirty="0" smtClean="0"/>
              <a:t> </a:t>
            </a:r>
            <a:r>
              <a:rPr lang="en-US" dirty="0"/>
              <a:t>is the random variable representing SBP. </a:t>
            </a:r>
            <a:endParaRPr lang="tr-TR" dirty="0" smtClean="0"/>
          </a:p>
          <a:p>
            <a:r>
              <a:rPr lang="en-US" dirty="0" smtClean="0"/>
              <a:t>Therefore</a:t>
            </a:r>
            <a:r>
              <a:rPr lang="en-US" dirty="0"/>
              <a:t>, the probability of </a:t>
            </a:r>
            <a:r>
              <a:rPr lang="en-US" dirty="0" smtClean="0"/>
              <a:t>observing</a:t>
            </a:r>
            <a:r>
              <a:rPr lang="tr-TR" dirty="0" smtClean="0"/>
              <a:t> </a:t>
            </a:r>
            <a:r>
              <a:rPr lang="en-US" dirty="0" smtClean="0"/>
              <a:t>an </a:t>
            </a:r>
            <a:r>
              <a:rPr lang="en-US" dirty="0"/>
              <a:t>SBP in the range </a:t>
            </a:r>
            <a:r>
              <a:rPr lang="en-US" i="1" dirty="0">
                <a:solidFill>
                  <a:schemeClr val="accent1"/>
                </a:solidFill>
              </a:rPr>
              <a:t>μ </a:t>
            </a:r>
            <a:r>
              <a:rPr lang="en-US" dirty="0">
                <a:solidFill>
                  <a:schemeClr val="accent1"/>
                </a:solidFill>
              </a:rPr>
              <a:t>± </a:t>
            </a:r>
            <a:r>
              <a:rPr lang="en-US" i="1" dirty="0">
                <a:solidFill>
                  <a:schemeClr val="accent1"/>
                </a:solidFill>
              </a:rPr>
              <a:t>σ </a:t>
            </a:r>
            <a:r>
              <a:rPr lang="en-US" dirty="0"/>
              <a:t>is 0.68:</a:t>
            </a:r>
            <a:br>
              <a:rPr lang="en-US" dirty="0"/>
            </a:b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(125 - 15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&lt; X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≤ 125 + 15)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(110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&lt; X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≤ 140)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= 0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68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tr-TR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/>
              <a:t>This </a:t>
            </a:r>
            <a:r>
              <a:rPr lang="en-US" dirty="0"/>
              <a:t>probability corresponds to the central area shown in the </a:t>
            </a:r>
            <a:r>
              <a:rPr lang="en-US" dirty="0" smtClean="0"/>
              <a:t>Fig</a:t>
            </a:r>
            <a:r>
              <a:rPr lang="en-US" dirty="0"/>
              <a:t>. </a:t>
            </a:r>
            <a:r>
              <a:rPr lang="tr-TR" dirty="0"/>
              <a:t>b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previous</a:t>
            </a:r>
            <a:r>
              <a:rPr lang="tr-TR" dirty="0"/>
              <a:t> </a:t>
            </a:r>
            <a:r>
              <a:rPr lang="tr-TR" dirty="0" err="1"/>
              <a:t>slide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59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77225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tx1"/>
                </a:solidFill>
              </a:rPr>
              <a:t>Quantitative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Random </a:t>
            </a:r>
            <a:r>
              <a:rPr lang="en-US" dirty="0">
                <a:solidFill>
                  <a:schemeClr val="tx1"/>
                </a:solidFill>
              </a:rPr>
              <a:t>variables</a:t>
            </a:r>
            <a:endParaRPr lang="tr-TR" altLang="tr-TR" dirty="0" smtClean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Many times the events of interest in an experiment are quantitative </a:t>
            </a:r>
            <a:r>
              <a:rPr lang="en-US" sz="2800" dirty="0" smtClean="0"/>
              <a:t>outcomes</a:t>
            </a:r>
            <a:r>
              <a:rPr lang="tr-TR" sz="2800" dirty="0" smtClean="0"/>
              <a:t> </a:t>
            </a:r>
            <a:r>
              <a:rPr lang="en-US" sz="2800" dirty="0" smtClean="0"/>
              <a:t>associated </a:t>
            </a:r>
            <a:r>
              <a:rPr lang="en-US" sz="2800" dirty="0"/>
              <a:t>with a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quantitative random variable</a:t>
            </a:r>
            <a:r>
              <a:rPr lang="en-US" sz="2800" dirty="0"/>
              <a:t>, since the possible responses </a:t>
            </a:r>
            <a:r>
              <a:rPr lang="en-US" sz="2800" dirty="0" smtClean="0"/>
              <a:t>vary</a:t>
            </a:r>
            <a:r>
              <a:rPr lang="tr-TR" sz="2800" dirty="0" smtClean="0"/>
              <a:t> </a:t>
            </a:r>
            <a:r>
              <a:rPr lang="en-US" sz="2800" dirty="0" smtClean="0"/>
              <a:t>in </a:t>
            </a:r>
            <a:r>
              <a:rPr lang="en-US" sz="2800" dirty="0"/>
              <a:t>numerical magnitude. </a:t>
            </a:r>
            <a:endParaRPr lang="tr-TR" sz="2800" dirty="0" smtClean="0"/>
          </a:p>
          <a:p>
            <a:pPr lvl="1"/>
            <a:r>
              <a:rPr lang="en-US" sz="2400" dirty="0" smtClean="0"/>
              <a:t>For </a:t>
            </a:r>
            <a:r>
              <a:rPr lang="en-US" sz="2400" dirty="0"/>
              <a:t>example, in the automotive plant accident study, </a:t>
            </a:r>
            <a:r>
              <a:rPr lang="en-US" sz="2400" dirty="0" smtClean="0"/>
              <a:t>the</a:t>
            </a:r>
            <a:r>
              <a:rPr lang="tr-TR" sz="2400" dirty="0" smtClean="0"/>
              <a:t> </a:t>
            </a:r>
            <a:r>
              <a:rPr lang="en-US" sz="2400" dirty="0" smtClean="0"/>
              <a:t>number </a:t>
            </a:r>
            <a:r>
              <a:rPr lang="en-US" sz="2400" dirty="0"/>
              <a:t>of consecutive 8-hour shifts between accidents for a randomly </a:t>
            </a:r>
            <a:r>
              <a:rPr lang="en-US" sz="2400" dirty="0" smtClean="0"/>
              <a:t>selected</a:t>
            </a:r>
            <a:r>
              <a:rPr lang="tr-TR" sz="2400" dirty="0" smtClean="0"/>
              <a:t> </a:t>
            </a:r>
            <a:r>
              <a:rPr lang="en-US" sz="2400" dirty="0" smtClean="0"/>
              <a:t>machinist </a:t>
            </a:r>
            <a:r>
              <a:rPr lang="en-US" sz="2400" dirty="0"/>
              <a:t>is an observation on a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quantitative random variable</a:t>
            </a:r>
            <a:r>
              <a:rPr lang="en-US" sz="2400" dirty="0"/>
              <a:t>. </a:t>
            </a:r>
            <a:endParaRPr lang="tr-TR" sz="2400" dirty="0" smtClean="0"/>
          </a:p>
          <a:p>
            <a:pPr lvl="1"/>
            <a:r>
              <a:rPr lang="en-US" sz="2400" dirty="0" smtClean="0"/>
              <a:t>Events </a:t>
            </a:r>
            <a:r>
              <a:rPr lang="en-US" sz="2400" dirty="0"/>
              <a:t>of interest</a:t>
            </a:r>
            <a:r>
              <a:rPr lang="en-US" sz="2400" dirty="0" smtClean="0"/>
              <a:t>,</a:t>
            </a:r>
            <a:r>
              <a:rPr lang="tr-TR" sz="2400" dirty="0" smtClean="0"/>
              <a:t> </a:t>
            </a:r>
            <a:r>
              <a:rPr lang="en-US" sz="2400" dirty="0" smtClean="0"/>
              <a:t>such </a:t>
            </a:r>
            <a:r>
              <a:rPr lang="en-US" sz="2400" dirty="0"/>
              <a:t>as the number of 8-hour shifts between accidents for a randomly </a:t>
            </a:r>
            <a:r>
              <a:rPr lang="en-US" sz="2400" dirty="0" smtClean="0"/>
              <a:t>selected</a:t>
            </a:r>
            <a:r>
              <a:rPr lang="tr-TR" sz="2400" dirty="0" smtClean="0"/>
              <a:t> </a:t>
            </a:r>
            <a:r>
              <a:rPr lang="en-US" sz="2400" dirty="0" smtClean="0"/>
              <a:t>machinist</a:t>
            </a:r>
            <a:r>
              <a:rPr lang="en-US" sz="2400" dirty="0"/>
              <a:t>, are observations on a quantitative random variable. </a:t>
            </a:r>
            <a:endParaRPr lang="tr-TR" sz="2400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A773163-1B01-4833-88DA-068F74376D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6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240882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7"/>
            <a:ext cx="8353176" cy="5399087"/>
          </a:xfrm>
        </p:spPr>
        <p:txBody>
          <a:bodyPr>
            <a:normAutofit fontScale="92500"/>
          </a:bodyPr>
          <a:lstStyle/>
          <a:p>
            <a:r>
              <a:rPr lang="tr-TR" dirty="0" smtClean="0"/>
              <a:t>T</a:t>
            </a:r>
            <a:r>
              <a:rPr lang="en-US" dirty="0" smtClean="0"/>
              <a:t>he </a:t>
            </a:r>
            <a:r>
              <a:rPr lang="en-US" dirty="0"/>
              <a:t>probability of observing an SBP in the range </a:t>
            </a:r>
            <a:r>
              <a:rPr lang="en-US" i="1" dirty="0">
                <a:solidFill>
                  <a:schemeClr val="accent1"/>
                </a:solidFill>
              </a:rPr>
              <a:t>μ </a:t>
            </a:r>
            <a:r>
              <a:rPr lang="en-US" dirty="0">
                <a:solidFill>
                  <a:schemeClr val="accent1"/>
                </a:solidFill>
              </a:rPr>
              <a:t>± 2</a:t>
            </a:r>
            <a:r>
              <a:rPr lang="en-US" i="1" dirty="0">
                <a:solidFill>
                  <a:schemeClr val="accent1"/>
                </a:solidFill>
              </a:rPr>
              <a:t>σ</a:t>
            </a:r>
            <a:r>
              <a:rPr lang="en-US" i="1" dirty="0"/>
              <a:t> </a:t>
            </a:r>
            <a:r>
              <a:rPr lang="en-US" dirty="0"/>
              <a:t>is </a:t>
            </a:r>
            <a:r>
              <a:rPr lang="en-US" dirty="0">
                <a:solidFill>
                  <a:schemeClr val="accent1"/>
                </a:solidFill>
              </a:rPr>
              <a:t>0.95</a:t>
            </a:r>
            <a:r>
              <a:rPr lang="en-US" dirty="0"/>
              <a:t>:</a:t>
            </a:r>
            <a:br>
              <a:rPr lang="en-US" dirty="0"/>
            </a:br>
            <a:r>
              <a:rPr lang="en-US" sz="2600" i="1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(125 - 2 × 15 </a:t>
            </a:r>
            <a:r>
              <a:rPr lang="en-US" sz="2600" i="1" dirty="0">
                <a:solidFill>
                  <a:schemeClr val="accent1">
                    <a:lumMod val="75000"/>
                  </a:schemeClr>
                </a:solidFill>
              </a:rPr>
              <a:t>&lt; X </a:t>
            </a: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≤ 125 + 2 × 15)</a:t>
            </a:r>
            <a:r>
              <a:rPr lang="en-US" sz="26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en-US" sz="2600" i="1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(95 </a:t>
            </a:r>
            <a:r>
              <a:rPr lang="en-US" sz="2600" i="1" dirty="0">
                <a:solidFill>
                  <a:schemeClr val="accent1">
                    <a:lumMod val="75000"/>
                  </a:schemeClr>
                </a:solidFill>
              </a:rPr>
              <a:t>&lt; X </a:t>
            </a: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≤ 145)</a:t>
            </a:r>
            <a:r>
              <a:rPr lang="en-US" sz="26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= 0</a:t>
            </a:r>
            <a:r>
              <a:rPr lang="en-US" sz="2600" i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95</a:t>
            </a:r>
            <a:r>
              <a:rPr lang="en-US" sz="2600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tr-TR" sz="2600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/>
              <a:t>This </a:t>
            </a:r>
            <a:r>
              <a:rPr lang="en-US" dirty="0"/>
              <a:t>probability is shown in the Fig. </a:t>
            </a:r>
            <a:r>
              <a:rPr lang="tr-TR" dirty="0" smtClean="0"/>
              <a:t>c </a:t>
            </a:r>
            <a:r>
              <a:rPr lang="tr-TR" dirty="0"/>
              <a:t>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previous</a:t>
            </a:r>
            <a:r>
              <a:rPr lang="tr-TR" dirty="0"/>
              <a:t> </a:t>
            </a:r>
            <a:r>
              <a:rPr lang="tr-TR" dirty="0" err="1"/>
              <a:t>slide</a:t>
            </a:r>
            <a:r>
              <a:rPr lang="en-US" dirty="0" smtClean="0"/>
              <a:t>. </a:t>
            </a:r>
            <a:endParaRPr lang="tr-TR" dirty="0" smtClean="0"/>
          </a:p>
          <a:p>
            <a:r>
              <a:rPr lang="en-US" dirty="0" smtClean="0"/>
              <a:t>Lastly</a:t>
            </a:r>
            <a:r>
              <a:rPr lang="en-US" dirty="0"/>
              <a:t>, the probability </a:t>
            </a:r>
            <a:r>
              <a:rPr lang="en-US" dirty="0" smtClean="0"/>
              <a:t>of</a:t>
            </a:r>
            <a:r>
              <a:rPr lang="tr-TR" dirty="0" smtClean="0"/>
              <a:t> </a:t>
            </a:r>
            <a:r>
              <a:rPr lang="en-US" dirty="0" smtClean="0"/>
              <a:t>observing </a:t>
            </a:r>
            <a:r>
              <a:rPr lang="en-US" dirty="0"/>
              <a:t>an SBP is in the range </a:t>
            </a:r>
            <a:r>
              <a:rPr lang="en-US" i="1" dirty="0">
                <a:solidFill>
                  <a:schemeClr val="accent1"/>
                </a:solidFill>
              </a:rPr>
              <a:t>μ </a:t>
            </a:r>
            <a:r>
              <a:rPr lang="en-US" dirty="0">
                <a:solidFill>
                  <a:schemeClr val="accent1"/>
                </a:solidFill>
              </a:rPr>
              <a:t>± 3</a:t>
            </a:r>
            <a:r>
              <a:rPr lang="en-US" i="1" dirty="0">
                <a:solidFill>
                  <a:schemeClr val="accent1"/>
                </a:solidFill>
              </a:rPr>
              <a:t>σ </a:t>
            </a:r>
            <a:r>
              <a:rPr lang="en-US" dirty="0"/>
              <a:t>is </a:t>
            </a:r>
            <a:r>
              <a:rPr lang="en-US" dirty="0">
                <a:solidFill>
                  <a:schemeClr val="accent1"/>
                </a:solidFill>
              </a:rPr>
              <a:t>0.997</a:t>
            </a:r>
            <a:r>
              <a:rPr lang="en-US" dirty="0"/>
              <a:t>:</a:t>
            </a:r>
            <a:br>
              <a:rPr lang="en-US" dirty="0"/>
            </a:br>
            <a:r>
              <a:rPr lang="en-US" sz="2600" i="1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(125 - 3 × 15 </a:t>
            </a:r>
            <a:r>
              <a:rPr lang="en-US" sz="2600" i="1" dirty="0">
                <a:solidFill>
                  <a:schemeClr val="accent1">
                    <a:lumMod val="75000"/>
                  </a:schemeClr>
                </a:solidFill>
              </a:rPr>
              <a:t>&lt; X </a:t>
            </a: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≤ 125 + 3 × 15)</a:t>
            </a:r>
            <a:r>
              <a:rPr lang="en-US" sz="26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en-US" sz="2600" i="1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(80 </a:t>
            </a:r>
            <a:r>
              <a:rPr lang="en-US" sz="2600" i="1" dirty="0">
                <a:solidFill>
                  <a:schemeClr val="accent1">
                    <a:lumMod val="75000"/>
                  </a:schemeClr>
                </a:solidFill>
              </a:rPr>
              <a:t>&lt; X </a:t>
            </a: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≤ 170)</a:t>
            </a:r>
            <a:r>
              <a:rPr lang="en-US" sz="26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= 0</a:t>
            </a:r>
            <a:r>
              <a:rPr lang="en-US" sz="2600" i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997</a:t>
            </a:r>
            <a:r>
              <a:rPr lang="en-US" sz="2600" i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br>
              <a:rPr lang="en-US" sz="2600" i="1" dirty="0">
                <a:solidFill>
                  <a:schemeClr val="accent1">
                    <a:lumMod val="75000"/>
                  </a:schemeClr>
                </a:solidFill>
              </a:rPr>
            </a:br>
            <a:endParaRPr lang="tr-TR" sz="26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/>
              <a:t>Therefore</a:t>
            </a:r>
            <a:r>
              <a:rPr lang="en-US" dirty="0"/>
              <a:t>, we rarely (probability of </a:t>
            </a:r>
            <a:r>
              <a:rPr lang="en-US" dirty="0">
                <a:solidFill>
                  <a:schemeClr val="accent1"/>
                </a:solidFill>
              </a:rPr>
              <a:t>0.003</a:t>
            </a:r>
            <a:r>
              <a:rPr lang="en-US" dirty="0"/>
              <a:t>) expect to see SBP values less than </a:t>
            </a:r>
            <a:r>
              <a:rPr lang="en-US" dirty="0">
                <a:solidFill>
                  <a:schemeClr val="accent1"/>
                </a:solidFill>
              </a:rPr>
              <a:t>80</a:t>
            </a:r>
            <a:r>
              <a:rPr lang="en-US" dirty="0"/>
              <a:t> or</a:t>
            </a:r>
            <a:r>
              <a:rPr lang="tr-TR" dirty="0"/>
              <a:t> </a:t>
            </a:r>
            <a:r>
              <a:rPr lang="en-US" dirty="0"/>
              <a:t>greater than </a:t>
            </a:r>
            <a:r>
              <a:rPr lang="en-US" dirty="0">
                <a:solidFill>
                  <a:schemeClr val="accent1"/>
                </a:solidFill>
              </a:rPr>
              <a:t>170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60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76089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Student’s t-distribution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7"/>
            <a:ext cx="8353176" cy="539908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Another continuous probability distribution that is used </a:t>
            </a:r>
            <a:r>
              <a:rPr lang="en-US" dirty="0" smtClean="0"/>
              <a:t>very</a:t>
            </a:r>
            <a:r>
              <a:rPr lang="tr-TR" dirty="0" smtClean="0"/>
              <a:t> </a:t>
            </a:r>
            <a:r>
              <a:rPr lang="en-US" dirty="0" smtClean="0"/>
              <a:t>often </a:t>
            </a:r>
            <a:r>
              <a:rPr lang="en-US" dirty="0"/>
              <a:t>in statistics is the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Student’s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-distribution </a:t>
            </a:r>
            <a:r>
              <a:rPr lang="en-US" dirty="0"/>
              <a:t>or </a:t>
            </a:r>
            <a:r>
              <a:rPr lang="en-US" dirty="0" smtClean="0"/>
              <a:t>simply</a:t>
            </a:r>
            <a:r>
              <a:rPr lang="tr-TR" dirty="0" smtClean="0"/>
              <a:t> </a:t>
            </a:r>
            <a:r>
              <a:rPr lang="en-US" dirty="0" smtClean="0"/>
              <a:t>the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-distribution</a:t>
            </a:r>
            <a:r>
              <a:rPr lang="en-US" dirty="0" smtClean="0"/>
              <a:t>.</a:t>
            </a:r>
            <a:endParaRPr lang="tr-TR" dirty="0" smtClean="0"/>
          </a:p>
          <a:p>
            <a:pPr marL="4460875"/>
            <a:r>
              <a:rPr lang="en-US" dirty="0"/>
              <a:t>Comparing the </a:t>
            </a:r>
            <a:r>
              <a:rPr lang="en-US" dirty="0" smtClean="0">
                <a:solidFill>
                  <a:schemeClr val="accent1"/>
                </a:solidFill>
              </a:rPr>
              <a:t>pdf</a:t>
            </a:r>
            <a:r>
              <a:rPr lang="tr-TR" dirty="0" smtClean="0"/>
              <a:t> </a:t>
            </a:r>
            <a:r>
              <a:rPr lang="en-US" dirty="0" smtClean="0"/>
              <a:t>of </a:t>
            </a:r>
            <a:r>
              <a:rPr lang="en-US" dirty="0"/>
              <a:t>a </a:t>
            </a:r>
            <a:r>
              <a:rPr lang="en-US" dirty="0">
                <a:solidFill>
                  <a:schemeClr val="accent1"/>
                </a:solidFill>
              </a:rPr>
              <a:t>standard </a:t>
            </a:r>
            <a:r>
              <a:rPr lang="en-US" dirty="0" smtClean="0">
                <a:solidFill>
                  <a:schemeClr val="accent1"/>
                </a:solidFill>
              </a:rPr>
              <a:t>normal</a:t>
            </a:r>
            <a:r>
              <a:rPr lang="tr-TR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distribution </a:t>
            </a:r>
            <a:r>
              <a:rPr lang="en-US" dirty="0"/>
              <a:t>to </a:t>
            </a:r>
            <a:r>
              <a:rPr lang="en-US" i="1" dirty="0" smtClean="0">
                <a:solidFill>
                  <a:schemeClr val="accent1"/>
                </a:solidFill>
              </a:rPr>
              <a:t>t</a:t>
            </a:r>
            <a:r>
              <a:rPr lang="en-US" dirty="0" smtClean="0">
                <a:solidFill>
                  <a:schemeClr val="accent1"/>
                </a:solidFill>
              </a:rPr>
              <a:t>-distributions</a:t>
            </a:r>
            <a:r>
              <a:rPr lang="tr-TR" dirty="0" smtClean="0"/>
              <a:t> </a:t>
            </a:r>
            <a:r>
              <a:rPr lang="en-US" dirty="0" smtClean="0"/>
              <a:t>with </a:t>
            </a:r>
            <a:r>
              <a:rPr lang="en-US" dirty="0">
                <a:solidFill>
                  <a:schemeClr val="accent1"/>
                </a:solidFill>
              </a:rPr>
              <a:t>1 degree </a:t>
            </a:r>
            <a:r>
              <a:rPr lang="en-US" dirty="0" smtClean="0">
                <a:solidFill>
                  <a:schemeClr val="accent1"/>
                </a:solidFill>
              </a:rPr>
              <a:t>of</a:t>
            </a:r>
            <a:r>
              <a:rPr lang="tr-TR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freedom </a:t>
            </a:r>
            <a:r>
              <a:rPr lang="en-US" dirty="0" smtClean="0"/>
              <a:t>and</a:t>
            </a:r>
            <a:r>
              <a:rPr lang="tr-TR" dirty="0" smtClean="0"/>
              <a:t> </a:t>
            </a:r>
            <a:r>
              <a:rPr lang="en-US" dirty="0" smtClean="0"/>
              <a:t>then </a:t>
            </a:r>
            <a:r>
              <a:rPr lang="en-US" dirty="0"/>
              <a:t>with </a:t>
            </a:r>
            <a:r>
              <a:rPr lang="en-US" dirty="0">
                <a:solidFill>
                  <a:schemeClr val="accent1"/>
                </a:solidFill>
              </a:rPr>
              <a:t>4 degrees </a:t>
            </a:r>
            <a:r>
              <a:rPr lang="en-US" dirty="0" smtClean="0">
                <a:solidFill>
                  <a:schemeClr val="accent1"/>
                </a:solidFill>
              </a:rPr>
              <a:t>of</a:t>
            </a:r>
            <a:r>
              <a:rPr lang="tr-TR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freedom</a:t>
            </a:r>
            <a:r>
              <a:rPr lang="en-US" dirty="0" smtClean="0"/>
              <a:t>.</a:t>
            </a:r>
            <a:r>
              <a:rPr lang="tr-TR" dirty="0" smtClean="0"/>
              <a:t> </a:t>
            </a:r>
          </a:p>
          <a:p>
            <a:pPr marL="4460875"/>
            <a:r>
              <a:rPr lang="en-US" dirty="0" smtClean="0"/>
              <a:t>The </a:t>
            </a:r>
            <a:r>
              <a:rPr lang="en-US" i="1" dirty="0" smtClean="0">
                <a:solidFill>
                  <a:schemeClr val="accent1"/>
                </a:solidFill>
              </a:rPr>
              <a:t>t</a:t>
            </a:r>
            <a:r>
              <a:rPr lang="en-US" dirty="0" smtClean="0">
                <a:solidFill>
                  <a:schemeClr val="accent1"/>
                </a:solidFill>
              </a:rPr>
              <a:t>-distribution</a:t>
            </a:r>
            <a:r>
              <a:rPr lang="tr-TR" dirty="0" smtClean="0"/>
              <a:t> </a:t>
            </a:r>
            <a:r>
              <a:rPr lang="en-US" dirty="0" smtClean="0"/>
              <a:t>has </a:t>
            </a:r>
            <a:r>
              <a:rPr lang="en-US" dirty="0"/>
              <a:t>heavier tails than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standard </a:t>
            </a:r>
            <a:r>
              <a:rPr lang="en-US" dirty="0">
                <a:solidFill>
                  <a:schemeClr val="accent1"/>
                </a:solidFill>
              </a:rPr>
              <a:t>normal</a:t>
            </a:r>
            <a:r>
              <a:rPr lang="en-US" dirty="0"/>
              <a:t>; </a:t>
            </a:r>
            <a:endParaRPr lang="tr-TR" dirty="0" smtClean="0"/>
          </a:p>
          <a:p>
            <a:pPr marL="4860925" lvl="1"/>
            <a:r>
              <a:rPr lang="en-US" dirty="0" smtClean="0"/>
              <a:t>however,</a:t>
            </a:r>
            <a:r>
              <a:rPr lang="tr-TR" dirty="0" smtClean="0"/>
              <a:t> </a:t>
            </a:r>
            <a:r>
              <a:rPr lang="en-US" dirty="0" smtClean="0"/>
              <a:t>as </a:t>
            </a:r>
            <a:r>
              <a:rPr lang="en-US" dirty="0"/>
              <a:t>the degrees of </a:t>
            </a:r>
            <a:r>
              <a:rPr lang="en-US" dirty="0" smtClean="0"/>
              <a:t>freedom</a:t>
            </a:r>
            <a:r>
              <a:rPr lang="tr-TR" dirty="0" smtClean="0"/>
              <a:t> </a:t>
            </a:r>
            <a:r>
              <a:rPr lang="en-US" dirty="0" smtClean="0"/>
              <a:t>increase</a:t>
            </a:r>
            <a:r>
              <a:rPr lang="en-US" dirty="0"/>
              <a:t>, the </a:t>
            </a:r>
            <a:r>
              <a:rPr lang="en-US" i="1" dirty="0" smtClean="0">
                <a:solidFill>
                  <a:schemeClr val="accent1"/>
                </a:solidFill>
              </a:rPr>
              <a:t>t</a:t>
            </a:r>
            <a:r>
              <a:rPr lang="en-US" dirty="0" smtClean="0">
                <a:solidFill>
                  <a:schemeClr val="accent1"/>
                </a:solidFill>
              </a:rPr>
              <a:t>-distribution</a:t>
            </a:r>
            <a:r>
              <a:rPr lang="tr-TR" dirty="0" smtClean="0"/>
              <a:t> </a:t>
            </a:r>
            <a:r>
              <a:rPr lang="en-US" dirty="0" smtClean="0"/>
              <a:t>approaches </a:t>
            </a:r>
            <a:r>
              <a:rPr lang="en-US" dirty="0"/>
              <a:t>the </a:t>
            </a:r>
            <a:r>
              <a:rPr lang="en-US" dirty="0" smtClean="0"/>
              <a:t>standard</a:t>
            </a:r>
            <a:r>
              <a:rPr lang="tr-TR" dirty="0" smtClean="0"/>
              <a:t> </a:t>
            </a:r>
            <a:r>
              <a:rPr lang="en-US" dirty="0" smtClean="0"/>
              <a:t>normal </a:t>
            </a:r>
            <a:endParaRPr lang="tr-T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61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16" y="2204864"/>
            <a:ext cx="4248472" cy="382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60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Student’s t-distribution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7"/>
            <a:ext cx="8353176" cy="5399087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i="1" dirty="0">
                <a:solidFill>
                  <a:schemeClr val="accent1"/>
                </a:solidFill>
              </a:rPr>
              <a:t>t</a:t>
            </a:r>
            <a:r>
              <a:rPr lang="en-US" dirty="0">
                <a:solidFill>
                  <a:schemeClr val="accent1"/>
                </a:solidFill>
              </a:rPr>
              <a:t>-distribution</a:t>
            </a:r>
            <a:r>
              <a:rPr lang="en-US" dirty="0"/>
              <a:t> is specified by only one parameter called the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degrees of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freedom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i="1" dirty="0" err="1" smtClean="0">
                <a:solidFill>
                  <a:schemeClr val="accent1"/>
                </a:solidFill>
              </a:rPr>
              <a:t>df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en-US" dirty="0" smtClean="0"/>
              <a:t>The </a:t>
            </a:r>
            <a:r>
              <a:rPr lang="en-US" i="1" dirty="0">
                <a:solidFill>
                  <a:schemeClr val="accent1"/>
                </a:solidFill>
              </a:rPr>
              <a:t>t</a:t>
            </a:r>
            <a:r>
              <a:rPr lang="en-US" dirty="0">
                <a:solidFill>
                  <a:schemeClr val="accent1"/>
                </a:solidFill>
              </a:rPr>
              <a:t>-distribution</a:t>
            </a:r>
            <a:r>
              <a:rPr lang="en-US" dirty="0"/>
              <a:t> with </a:t>
            </a:r>
            <a:r>
              <a:rPr lang="en-US" i="1" dirty="0" err="1">
                <a:solidFill>
                  <a:schemeClr val="accent1"/>
                </a:solidFill>
              </a:rPr>
              <a:t>df</a:t>
            </a:r>
            <a:r>
              <a:rPr lang="en-US" i="1" dirty="0">
                <a:solidFill>
                  <a:schemeClr val="accent1"/>
                </a:solidFill>
              </a:rPr>
              <a:t> </a:t>
            </a:r>
            <a:r>
              <a:rPr lang="en-US" dirty="0"/>
              <a:t>degrees of freedom is usually denoted </a:t>
            </a:r>
            <a:r>
              <a:rPr lang="en-US" dirty="0" smtClean="0"/>
              <a:t>as</a:t>
            </a:r>
            <a:r>
              <a:rPr lang="tr-TR" dirty="0" smtClean="0"/>
              <a:t> </a:t>
            </a:r>
            <a:r>
              <a:rPr lang="en-US" i="1" dirty="0" smtClean="0">
                <a:solidFill>
                  <a:schemeClr val="accent1"/>
                </a:solidFill>
              </a:rPr>
              <a:t>t</a:t>
            </a:r>
            <a:r>
              <a:rPr lang="en-US" dirty="0" smtClean="0">
                <a:solidFill>
                  <a:schemeClr val="accent1"/>
                </a:solidFill>
              </a:rPr>
              <a:t>(</a:t>
            </a:r>
            <a:r>
              <a:rPr lang="en-US" i="1" dirty="0" err="1" smtClean="0">
                <a:solidFill>
                  <a:schemeClr val="accent1"/>
                </a:solidFill>
              </a:rPr>
              <a:t>df</a:t>
            </a:r>
            <a:r>
              <a:rPr lang="en-US" i="1" dirty="0" smtClean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)</a:t>
            </a:r>
            <a:r>
              <a:rPr lang="en-US" i="1" dirty="0"/>
              <a:t> </a:t>
            </a:r>
            <a:r>
              <a:rPr lang="en-US" dirty="0"/>
              <a:t>or </a:t>
            </a:r>
            <a:r>
              <a:rPr lang="en-US" i="1" dirty="0" err="1">
                <a:solidFill>
                  <a:schemeClr val="accent1"/>
                </a:solidFill>
              </a:rPr>
              <a:t>tdf</a:t>
            </a:r>
            <a:r>
              <a:rPr lang="en-US" i="1" dirty="0"/>
              <a:t> </a:t>
            </a:r>
            <a:r>
              <a:rPr lang="en-US" dirty="0"/>
              <a:t>, where </a:t>
            </a:r>
            <a:r>
              <a:rPr lang="en-US" i="1" dirty="0" err="1">
                <a:solidFill>
                  <a:schemeClr val="accent1"/>
                </a:solidFill>
              </a:rPr>
              <a:t>df</a:t>
            </a:r>
            <a:r>
              <a:rPr lang="en-US" i="1" dirty="0"/>
              <a:t> </a:t>
            </a:r>
            <a:r>
              <a:rPr lang="en-US" dirty="0"/>
              <a:t>is a positive real number </a:t>
            </a:r>
            <a:r>
              <a:rPr lang="en-US" dirty="0">
                <a:solidFill>
                  <a:schemeClr val="accent1"/>
                </a:solidFill>
              </a:rPr>
              <a:t>(</a:t>
            </a:r>
            <a:r>
              <a:rPr lang="en-US" i="1" dirty="0" err="1">
                <a:solidFill>
                  <a:schemeClr val="accent1"/>
                </a:solidFill>
              </a:rPr>
              <a:t>df</a:t>
            </a:r>
            <a:r>
              <a:rPr lang="en-US" i="1" dirty="0">
                <a:solidFill>
                  <a:schemeClr val="accent1"/>
                </a:solidFill>
              </a:rPr>
              <a:t> &gt; </a:t>
            </a:r>
            <a:r>
              <a:rPr lang="en-US" dirty="0">
                <a:solidFill>
                  <a:schemeClr val="accent1"/>
                </a:solidFill>
              </a:rPr>
              <a:t>0)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smtClean="0"/>
              <a:t>The </a:t>
            </a:r>
            <a:r>
              <a:rPr lang="en-US" dirty="0"/>
              <a:t>mean of </a:t>
            </a:r>
            <a:r>
              <a:rPr lang="en-US" dirty="0" smtClean="0"/>
              <a:t>this</a:t>
            </a:r>
            <a:r>
              <a:rPr lang="tr-TR" dirty="0" smtClean="0"/>
              <a:t> </a:t>
            </a:r>
            <a:r>
              <a:rPr lang="en-US" dirty="0" smtClean="0"/>
              <a:t>distribution </a:t>
            </a:r>
            <a:r>
              <a:rPr lang="en-US" dirty="0"/>
              <a:t>is </a:t>
            </a:r>
            <a:r>
              <a:rPr lang="en-US" i="1" dirty="0">
                <a:solidFill>
                  <a:schemeClr val="accent1"/>
                </a:solidFill>
              </a:rPr>
              <a:t>μ </a:t>
            </a:r>
            <a:r>
              <a:rPr lang="en-US" dirty="0">
                <a:solidFill>
                  <a:schemeClr val="accent1"/>
                </a:solidFill>
              </a:rPr>
              <a:t>= 0</a:t>
            </a:r>
            <a:r>
              <a:rPr lang="en-US" dirty="0"/>
              <a:t>, </a:t>
            </a:r>
            <a:endParaRPr lang="tr-TR" dirty="0" smtClean="0"/>
          </a:p>
          <a:p>
            <a:r>
              <a:rPr lang="tr-TR" dirty="0" smtClean="0"/>
              <a:t>T</a:t>
            </a:r>
            <a:r>
              <a:rPr lang="en-US" dirty="0" smtClean="0"/>
              <a:t>he </a:t>
            </a:r>
            <a:r>
              <a:rPr lang="en-US" dirty="0"/>
              <a:t>variance is determined by the degrees of freedom parameter, </a:t>
            </a:r>
            <a:r>
              <a:rPr lang="en-US" i="1" dirty="0" smtClean="0">
                <a:solidFill>
                  <a:schemeClr val="accent1"/>
                </a:solidFill>
              </a:rPr>
              <a:t>σ</a:t>
            </a:r>
            <a:r>
              <a:rPr lang="en-US" baseline="30000" dirty="0" smtClean="0">
                <a:solidFill>
                  <a:schemeClr val="accent1"/>
                </a:solidFill>
              </a:rPr>
              <a:t>2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= </a:t>
            </a:r>
            <a:r>
              <a:rPr lang="en-US" i="1" dirty="0" err="1">
                <a:solidFill>
                  <a:schemeClr val="accent1"/>
                </a:solidFill>
              </a:rPr>
              <a:t>df</a:t>
            </a:r>
            <a:r>
              <a:rPr lang="en-US" i="1" dirty="0">
                <a:solidFill>
                  <a:schemeClr val="accent1"/>
                </a:solidFill>
              </a:rPr>
              <a:t>/</a:t>
            </a:r>
            <a:r>
              <a:rPr lang="en-US" dirty="0">
                <a:solidFill>
                  <a:schemeClr val="accent1"/>
                </a:solidFill>
              </a:rPr>
              <a:t>(</a:t>
            </a:r>
            <a:r>
              <a:rPr lang="en-US" i="1" dirty="0" err="1">
                <a:solidFill>
                  <a:schemeClr val="accent1"/>
                </a:solidFill>
              </a:rPr>
              <a:t>df</a:t>
            </a:r>
            <a:r>
              <a:rPr lang="en-US" i="1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- 2)</a:t>
            </a:r>
            <a:r>
              <a:rPr lang="en-US" dirty="0"/>
              <a:t>, </a:t>
            </a:r>
            <a:endParaRPr lang="tr-TR" dirty="0" smtClean="0"/>
          </a:p>
          <a:p>
            <a:pPr lvl="1"/>
            <a:r>
              <a:rPr lang="en-US" dirty="0" smtClean="0"/>
              <a:t>which </a:t>
            </a:r>
            <a:r>
              <a:rPr lang="en-US" dirty="0"/>
              <a:t>is of course defined when </a:t>
            </a:r>
            <a:r>
              <a:rPr lang="en-US" i="1" dirty="0" err="1">
                <a:solidFill>
                  <a:schemeClr val="accent1"/>
                </a:solidFill>
              </a:rPr>
              <a:t>df</a:t>
            </a:r>
            <a:r>
              <a:rPr lang="en-US" i="1" dirty="0">
                <a:solidFill>
                  <a:schemeClr val="accent1"/>
                </a:solidFill>
              </a:rPr>
              <a:t> &gt; </a:t>
            </a:r>
            <a:r>
              <a:rPr lang="en-US" dirty="0">
                <a:solidFill>
                  <a:schemeClr val="accent1"/>
                </a:solidFill>
              </a:rPr>
              <a:t>2</a:t>
            </a:r>
            <a:r>
              <a:rPr lang="en-US" dirty="0"/>
              <a:t>. 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62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95307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Cumulative distribution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7"/>
            <a:ext cx="8353176" cy="5399087"/>
          </a:xfrm>
        </p:spPr>
        <p:txBody>
          <a:bodyPr/>
          <a:lstStyle/>
          <a:p>
            <a:r>
              <a:rPr lang="en-US" dirty="0"/>
              <a:t>We saw that by using lower tail probabilities, we can find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probability </a:t>
            </a:r>
            <a:r>
              <a:rPr lang="en-US" dirty="0"/>
              <a:t>of any given interval.</a:t>
            </a:r>
          </a:p>
          <a:p>
            <a:r>
              <a:rPr lang="en-US" dirty="0" smtClean="0"/>
              <a:t>Indeed</a:t>
            </a:r>
            <a:r>
              <a:rPr lang="en-US" dirty="0"/>
              <a:t>, all we need to find the probabilities of any interval is </a:t>
            </a:r>
            <a:r>
              <a:rPr lang="en-US" dirty="0" smtClean="0"/>
              <a:t>a</a:t>
            </a:r>
            <a:r>
              <a:rPr lang="tr-TR" dirty="0" smtClean="0"/>
              <a:t> </a:t>
            </a:r>
            <a:r>
              <a:rPr lang="en-US" dirty="0" smtClean="0"/>
              <a:t>function </a:t>
            </a:r>
            <a:r>
              <a:rPr lang="en-US" dirty="0"/>
              <a:t>that returns the lower tail probability at any </a:t>
            </a:r>
            <a:r>
              <a:rPr lang="en-US" dirty="0" smtClean="0"/>
              <a:t>given</a:t>
            </a:r>
            <a:r>
              <a:rPr lang="tr-TR" dirty="0" smtClean="0"/>
              <a:t> </a:t>
            </a:r>
            <a:r>
              <a:rPr lang="en-US" dirty="0" smtClean="0"/>
              <a:t>value </a:t>
            </a:r>
            <a:r>
              <a:rPr lang="en-US" dirty="0"/>
              <a:t>of the random variable: </a:t>
            </a:r>
            <a:r>
              <a:rPr lang="en-US" i="1" dirty="0">
                <a:solidFill>
                  <a:schemeClr val="accent1"/>
                </a:solidFill>
              </a:rPr>
              <a:t>P</a:t>
            </a:r>
            <a:r>
              <a:rPr lang="en-US" dirty="0">
                <a:solidFill>
                  <a:schemeClr val="accent1"/>
                </a:solidFill>
              </a:rPr>
              <a:t>(</a:t>
            </a:r>
            <a:r>
              <a:rPr lang="en-US" i="1" dirty="0">
                <a:solidFill>
                  <a:schemeClr val="accent1"/>
                </a:solidFill>
              </a:rPr>
              <a:t>X</a:t>
            </a:r>
            <a:r>
              <a:rPr lang="en-US" dirty="0">
                <a:solidFill>
                  <a:schemeClr val="accent1"/>
                </a:solidFill>
              </a:rPr>
              <a:t> ≤ </a:t>
            </a:r>
            <a:r>
              <a:rPr lang="en-US" i="1" dirty="0">
                <a:solidFill>
                  <a:schemeClr val="accent1"/>
                </a:solidFill>
              </a:rPr>
              <a:t>x</a:t>
            </a:r>
            <a:r>
              <a:rPr lang="en-US" dirty="0">
                <a:solidFill>
                  <a:schemeClr val="accent1"/>
                </a:solidFill>
              </a:rPr>
              <a:t>)</a:t>
            </a:r>
            <a:r>
              <a:rPr lang="en-US" dirty="0"/>
              <a:t>.</a:t>
            </a:r>
          </a:p>
          <a:p>
            <a:r>
              <a:rPr lang="en-US" dirty="0" smtClean="0"/>
              <a:t>This </a:t>
            </a:r>
            <a:r>
              <a:rPr lang="en-US" dirty="0"/>
              <a:t>function is called the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cumulative distribution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function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cdf</a:t>
            </a:r>
            <a:r>
              <a:rPr lang="en-US" dirty="0"/>
              <a:t>) or simply the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distribution function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63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94634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4744"/>
            <a:ext cx="8280400" cy="5399087"/>
          </a:xfrm>
        </p:spPr>
        <p:txBody>
          <a:bodyPr/>
          <a:lstStyle/>
          <a:p>
            <a:r>
              <a:rPr lang="en-US" dirty="0"/>
              <a:t>We can use the </a:t>
            </a:r>
            <a:r>
              <a:rPr lang="en-US" dirty="0" err="1">
                <a:solidFill>
                  <a:schemeClr val="accent1"/>
                </a:solidFill>
              </a:rPr>
              <a:t>cdf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plot in the reverse direction to find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value </a:t>
            </a:r>
            <a:r>
              <a:rPr lang="en-US" dirty="0"/>
              <a:t>of the random variable for a given lower tail probability.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64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963" y="2780928"/>
            <a:ext cx="7959972" cy="353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96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7"/>
            <a:ext cx="8280400" cy="5399087"/>
          </a:xfrm>
        </p:spPr>
        <p:txBody>
          <a:bodyPr>
            <a:normAutofit/>
          </a:bodyPr>
          <a:lstStyle/>
          <a:p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previous</a:t>
            </a:r>
            <a:r>
              <a:rPr lang="tr-TR" dirty="0" smtClean="0"/>
              <a:t> </a:t>
            </a:r>
            <a:r>
              <a:rPr lang="tr-TR" dirty="0" err="1" smtClean="0"/>
              <a:t>slide</a:t>
            </a:r>
            <a:r>
              <a:rPr lang="tr-TR" dirty="0" smtClean="0"/>
              <a:t>:</a:t>
            </a:r>
          </a:p>
          <a:p>
            <a:pPr lvl="1"/>
            <a:r>
              <a:rPr lang="en-US" b="1" dirty="0" smtClean="0"/>
              <a:t>Left </a:t>
            </a:r>
            <a:r>
              <a:rPr lang="en-US" b="1" dirty="0"/>
              <a:t>panel</a:t>
            </a:r>
            <a:r>
              <a:rPr lang="en-US" dirty="0"/>
              <a:t>: </a:t>
            </a:r>
            <a:endParaRPr lang="tr-TR" dirty="0" smtClean="0"/>
          </a:p>
          <a:p>
            <a:pPr lvl="2"/>
            <a:r>
              <a:rPr lang="en-US" dirty="0" smtClean="0"/>
              <a:t>Plot </a:t>
            </a:r>
            <a:r>
              <a:rPr lang="en-US" dirty="0"/>
              <a:t>of the </a:t>
            </a:r>
            <a:r>
              <a:rPr lang="en-US" dirty="0" err="1">
                <a:solidFill>
                  <a:schemeClr val="accent1"/>
                </a:solidFill>
              </a:rPr>
              <a:t>cdf</a:t>
            </a:r>
            <a:r>
              <a:rPr lang="en-US" dirty="0"/>
              <a:t> for the standard normal distribution, </a:t>
            </a:r>
            <a:r>
              <a:rPr lang="en-US" i="1" dirty="0">
                <a:solidFill>
                  <a:schemeClr val="accent1"/>
                </a:solidFill>
              </a:rPr>
              <a:t>N</a:t>
            </a:r>
            <a:r>
              <a:rPr lang="en-US" dirty="0">
                <a:solidFill>
                  <a:schemeClr val="accent1"/>
                </a:solidFill>
              </a:rPr>
              <a:t>(0</a:t>
            </a:r>
            <a:r>
              <a:rPr lang="en-US" i="1" dirty="0">
                <a:solidFill>
                  <a:schemeClr val="accent1"/>
                </a:solidFill>
              </a:rPr>
              <a:t>,</a:t>
            </a:r>
            <a:r>
              <a:rPr lang="en-US" dirty="0">
                <a:solidFill>
                  <a:schemeClr val="accent1"/>
                </a:solidFill>
              </a:rPr>
              <a:t>1)</a:t>
            </a:r>
            <a:r>
              <a:rPr lang="en-US" dirty="0"/>
              <a:t>. </a:t>
            </a:r>
            <a:endParaRPr lang="tr-TR" dirty="0" smtClean="0"/>
          </a:p>
          <a:p>
            <a:pPr lvl="3"/>
            <a:r>
              <a:rPr lang="en-US" dirty="0" smtClean="0"/>
              <a:t>The </a:t>
            </a:r>
            <a:r>
              <a:rPr lang="en-US" dirty="0" err="1">
                <a:solidFill>
                  <a:schemeClr val="accent1"/>
                </a:solidFill>
              </a:rPr>
              <a:t>cdf</a:t>
            </a:r>
            <a:r>
              <a:rPr lang="en-US" dirty="0"/>
              <a:t> </a:t>
            </a:r>
            <a:r>
              <a:rPr lang="en-US" dirty="0" smtClean="0"/>
              <a:t>plot</a:t>
            </a:r>
            <a:r>
              <a:rPr lang="tr-TR" dirty="0" smtClean="0"/>
              <a:t> </a:t>
            </a:r>
            <a:r>
              <a:rPr lang="en-US" dirty="0" smtClean="0"/>
              <a:t>of </a:t>
            </a:r>
            <a:r>
              <a:rPr lang="en-US" dirty="0"/>
              <a:t>the </a:t>
            </a:r>
            <a:r>
              <a:rPr lang="en-US" dirty="0" err="1">
                <a:solidFill>
                  <a:schemeClr val="accent1"/>
                </a:solidFill>
              </a:rPr>
              <a:t>cdf</a:t>
            </a:r>
            <a:r>
              <a:rPr lang="en-US" dirty="0"/>
              <a:t> can be used to find the lower tail probability. </a:t>
            </a:r>
            <a:endParaRPr lang="tr-TR" dirty="0" smtClean="0"/>
          </a:p>
          <a:p>
            <a:pPr lvl="4"/>
            <a:r>
              <a:rPr lang="en-US" dirty="0" smtClean="0"/>
              <a:t>For </a:t>
            </a:r>
            <a:r>
              <a:rPr lang="en-US" dirty="0"/>
              <a:t>instance, following the </a:t>
            </a:r>
            <a:r>
              <a:rPr lang="en-US" i="1" dirty="0"/>
              <a:t>arrow </a:t>
            </a:r>
            <a:r>
              <a:rPr lang="en-US" dirty="0" smtClean="0"/>
              <a:t>from</a:t>
            </a:r>
            <a:r>
              <a:rPr lang="tr-TR" dirty="0" smtClean="0"/>
              <a:t> </a:t>
            </a:r>
            <a:r>
              <a:rPr lang="en-US" i="1" dirty="0" smtClean="0">
                <a:solidFill>
                  <a:schemeClr val="accent1"/>
                </a:solidFill>
              </a:rPr>
              <a:t>x </a:t>
            </a:r>
            <a:r>
              <a:rPr lang="en-US" dirty="0">
                <a:solidFill>
                  <a:schemeClr val="accent1"/>
                </a:solidFill>
              </a:rPr>
              <a:t>= 0 </a:t>
            </a:r>
            <a:r>
              <a:rPr lang="en-US" dirty="0"/>
              <a:t>(on the horizontal axis) to the </a:t>
            </a:r>
            <a:r>
              <a:rPr lang="en-US" dirty="0" smtClean="0"/>
              <a:t>cumulative </a:t>
            </a:r>
            <a:r>
              <a:rPr lang="en-US" dirty="0"/>
              <a:t>probability (on the vertical axis) gives us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probability </a:t>
            </a:r>
            <a:r>
              <a:rPr lang="en-US" i="1" dirty="0">
                <a:solidFill>
                  <a:schemeClr val="accent1"/>
                </a:solidFill>
              </a:rPr>
              <a:t>P</a:t>
            </a:r>
            <a:r>
              <a:rPr lang="en-US" dirty="0">
                <a:solidFill>
                  <a:schemeClr val="accent1"/>
                </a:solidFill>
              </a:rPr>
              <a:t>(</a:t>
            </a:r>
            <a:r>
              <a:rPr lang="en-US" i="1" dirty="0">
                <a:solidFill>
                  <a:schemeClr val="accent1"/>
                </a:solidFill>
              </a:rPr>
              <a:t>X </a:t>
            </a:r>
            <a:r>
              <a:rPr lang="en-US" dirty="0">
                <a:solidFill>
                  <a:schemeClr val="accent1"/>
                </a:solidFill>
              </a:rPr>
              <a:t>≤ 0)</a:t>
            </a:r>
            <a:r>
              <a:rPr lang="en-US" i="1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= 0</a:t>
            </a:r>
            <a:r>
              <a:rPr lang="en-US" i="1" dirty="0">
                <a:solidFill>
                  <a:schemeClr val="accent1"/>
                </a:solidFill>
              </a:rPr>
              <a:t>.</a:t>
            </a:r>
            <a:r>
              <a:rPr lang="en-US" dirty="0">
                <a:solidFill>
                  <a:schemeClr val="accent1"/>
                </a:solidFill>
              </a:rPr>
              <a:t>5</a:t>
            </a:r>
            <a:r>
              <a:rPr lang="en-US" dirty="0"/>
              <a:t>. </a:t>
            </a:r>
            <a:endParaRPr lang="tr-TR" dirty="0" smtClean="0"/>
          </a:p>
          <a:p>
            <a:pPr lvl="1"/>
            <a:r>
              <a:rPr lang="en-US" b="1" dirty="0" smtClean="0"/>
              <a:t>Right </a:t>
            </a:r>
            <a:r>
              <a:rPr lang="en-US" b="1" dirty="0"/>
              <a:t>panel</a:t>
            </a:r>
            <a:r>
              <a:rPr lang="en-US" dirty="0"/>
              <a:t>: </a:t>
            </a:r>
            <a:endParaRPr lang="tr-TR" dirty="0" smtClean="0"/>
          </a:p>
          <a:p>
            <a:pPr lvl="2"/>
            <a:r>
              <a:rPr lang="en-US" dirty="0" smtClean="0"/>
              <a:t>Given </a:t>
            </a:r>
            <a:r>
              <a:rPr lang="en-US" dirty="0"/>
              <a:t>the lower tail probability of </a:t>
            </a:r>
            <a:r>
              <a:rPr lang="en-US" dirty="0">
                <a:solidFill>
                  <a:schemeClr val="accent1"/>
                </a:solidFill>
              </a:rPr>
              <a:t>0.5</a:t>
            </a:r>
            <a:r>
              <a:rPr lang="en-US" dirty="0"/>
              <a:t> on the </a:t>
            </a:r>
            <a:r>
              <a:rPr lang="en-US" dirty="0" smtClean="0"/>
              <a:t>vertical</a:t>
            </a:r>
            <a:r>
              <a:rPr lang="tr-TR" dirty="0" smtClean="0"/>
              <a:t> </a:t>
            </a:r>
            <a:r>
              <a:rPr lang="en-US" dirty="0" smtClean="0"/>
              <a:t>axis</a:t>
            </a:r>
            <a:r>
              <a:rPr lang="en-US" dirty="0"/>
              <a:t>, </a:t>
            </a:r>
            <a:r>
              <a:rPr lang="en-US" dirty="0" smtClean="0"/>
              <a:t>we </a:t>
            </a:r>
            <a:r>
              <a:rPr lang="en-US" dirty="0"/>
              <a:t>obtain the </a:t>
            </a:r>
            <a:r>
              <a:rPr lang="en-US" dirty="0" smtClean="0"/>
              <a:t>corresponding </a:t>
            </a:r>
            <a:r>
              <a:rPr lang="en-US" dirty="0"/>
              <a:t>quantile </a:t>
            </a:r>
            <a:r>
              <a:rPr lang="en-US" i="1" dirty="0">
                <a:solidFill>
                  <a:schemeClr val="accent1"/>
                </a:solidFill>
              </a:rPr>
              <a:t>x </a:t>
            </a:r>
            <a:r>
              <a:rPr lang="en-US" dirty="0">
                <a:solidFill>
                  <a:schemeClr val="accent1"/>
                </a:solidFill>
              </a:rPr>
              <a:t>= 0 </a:t>
            </a:r>
            <a:r>
              <a:rPr lang="en-US" dirty="0"/>
              <a:t>on the horizontal axis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65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21956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Scaling and shifting random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7"/>
            <a:ext cx="8280400" cy="539908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If </a:t>
            </a:r>
            <a:r>
              <a:rPr lang="en-US" i="1" dirty="0">
                <a:solidFill>
                  <a:schemeClr val="accent1"/>
                </a:solidFill>
              </a:rPr>
              <a:t>Y </a:t>
            </a:r>
            <a:r>
              <a:rPr lang="en-US" dirty="0">
                <a:solidFill>
                  <a:schemeClr val="accent1"/>
                </a:solidFill>
              </a:rPr>
              <a:t>= </a:t>
            </a:r>
            <a:r>
              <a:rPr lang="en-US" i="1" dirty="0" err="1">
                <a:solidFill>
                  <a:schemeClr val="accent1"/>
                </a:solidFill>
              </a:rPr>
              <a:t>aX</a:t>
            </a:r>
            <a:r>
              <a:rPr lang="en-US" i="1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+ </a:t>
            </a:r>
            <a:r>
              <a:rPr lang="en-US" i="1" dirty="0">
                <a:solidFill>
                  <a:schemeClr val="accent1"/>
                </a:solidFill>
              </a:rPr>
              <a:t>b</a:t>
            </a:r>
            <a:r>
              <a:rPr lang="en-US" dirty="0"/>
              <a:t>, then</a:t>
            </a:r>
            <a:br>
              <a:rPr lang="en-US" dirty="0"/>
            </a:br>
            <a:r>
              <a:rPr lang="tr-TR" dirty="0" smtClean="0"/>
              <a:t>			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µ</a:t>
            </a:r>
            <a:r>
              <a:rPr lang="en-US" i="1" baseline="-25000" dirty="0" smtClean="0">
                <a:solidFill>
                  <a:schemeClr val="accent1">
                    <a:lumMod val="75000"/>
                  </a:schemeClr>
                </a:solidFill>
              </a:rPr>
              <a:t>Y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</a:rPr>
              <a:t>aµ</a:t>
            </a:r>
            <a:r>
              <a:rPr lang="en-US" i="1" baseline="-25000" dirty="0" err="1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+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tr-TR" i="1" dirty="0" smtClean="0">
                <a:solidFill>
                  <a:schemeClr val="accent1">
                    <a:lumMod val="75000"/>
                  </a:schemeClr>
                </a:solidFill>
              </a:rPr>
              <a:t>			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σ</a:t>
            </a:r>
            <a:r>
              <a:rPr lang="en-US" i="1" baseline="-25000" dirty="0" smtClean="0">
                <a:solidFill>
                  <a:schemeClr val="accent1">
                    <a:lumMod val="75000"/>
                  </a:schemeClr>
                </a:solidFill>
              </a:rPr>
              <a:t>Y</a:t>
            </a:r>
            <a:r>
              <a:rPr lang="en-US" baseline="30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baseline="30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σ</a:t>
            </a:r>
            <a:r>
              <a:rPr lang="en-US" i="1" baseline="-25000" dirty="0" smtClean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baseline="30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tr-TR" i="1" dirty="0" smtClean="0">
                <a:solidFill>
                  <a:schemeClr val="accent1">
                    <a:lumMod val="75000"/>
                  </a:schemeClr>
                </a:solidFill>
              </a:rPr>
              <a:t>			</a:t>
            </a:r>
            <a:r>
              <a:rPr lang="en-US" i="1" dirty="0" err="1" smtClean="0">
                <a:solidFill>
                  <a:schemeClr val="accent1">
                    <a:lumMod val="75000"/>
                  </a:schemeClr>
                </a:solidFill>
              </a:rPr>
              <a:t>σ</a:t>
            </a:r>
            <a:r>
              <a:rPr lang="en-US" i="1" baseline="-25000" dirty="0" err="1" smtClean="0">
                <a:solidFill>
                  <a:schemeClr val="accent1">
                    <a:lumMod val="75000"/>
                  </a:schemeClr>
                </a:solidFill>
              </a:rPr>
              <a:t>Y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|</a:t>
            </a:r>
            <a:r>
              <a:rPr lang="en-US" i="1" dirty="0" err="1" smtClean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|</a:t>
            </a:r>
            <a:r>
              <a:rPr lang="en-US" i="1" dirty="0" err="1" smtClean="0">
                <a:solidFill>
                  <a:schemeClr val="accent1">
                    <a:lumMod val="75000"/>
                  </a:schemeClr>
                </a:solidFill>
              </a:rPr>
              <a:t>σ</a:t>
            </a:r>
            <a:r>
              <a:rPr lang="en-US" i="1" baseline="-25000" dirty="0" err="1" smtClean="0">
                <a:solidFill>
                  <a:schemeClr val="accent1">
                    <a:lumMod val="75000"/>
                  </a:schemeClr>
                </a:solidFill>
              </a:rPr>
              <a:t>X</a:t>
            </a:r>
            <a:endParaRPr lang="tr-TR" i="1" baseline="-25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/>
              <a:t>The </a:t>
            </a:r>
            <a:r>
              <a:rPr lang="en-US" dirty="0"/>
              <a:t>process of shifting and scaling a random variable </a:t>
            </a:r>
            <a:r>
              <a:rPr lang="en-US" dirty="0" smtClean="0"/>
              <a:t>to</a:t>
            </a:r>
            <a:r>
              <a:rPr lang="tr-TR" dirty="0" smtClean="0"/>
              <a:t> </a:t>
            </a:r>
            <a:r>
              <a:rPr lang="en-US" dirty="0" smtClean="0"/>
              <a:t>create </a:t>
            </a:r>
            <a:r>
              <a:rPr lang="en-US" dirty="0"/>
              <a:t>a new random variable with </a:t>
            </a:r>
            <a:r>
              <a:rPr lang="en-US" dirty="0">
                <a:solidFill>
                  <a:schemeClr val="accent1"/>
                </a:solidFill>
              </a:rPr>
              <a:t>mean zero </a:t>
            </a:r>
            <a:r>
              <a:rPr lang="en-US" dirty="0"/>
              <a:t>and </a:t>
            </a:r>
            <a:r>
              <a:rPr lang="en-US" dirty="0" smtClean="0">
                <a:solidFill>
                  <a:schemeClr val="accent1"/>
                </a:solidFill>
              </a:rPr>
              <a:t>variance</a:t>
            </a:r>
            <a:r>
              <a:rPr lang="tr-TR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one </a:t>
            </a:r>
            <a:r>
              <a:rPr lang="en-US" dirty="0"/>
              <a:t>is called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standardization</a:t>
            </a:r>
            <a:r>
              <a:rPr lang="en-US" dirty="0" smtClean="0"/>
              <a:t>.</a:t>
            </a:r>
            <a:endParaRPr lang="tr-TR" dirty="0"/>
          </a:p>
          <a:p>
            <a:pPr lvl="1"/>
            <a:r>
              <a:rPr lang="en-US" dirty="0" smtClean="0"/>
              <a:t>For </a:t>
            </a:r>
            <a:r>
              <a:rPr lang="en-US" dirty="0"/>
              <a:t>this, we first subtract the mean </a:t>
            </a:r>
            <a:r>
              <a:rPr lang="en-US" i="1" dirty="0">
                <a:solidFill>
                  <a:schemeClr val="accent1"/>
                </a:solidFill>
              </a:rPr>
              <a:t>µ</a:t>
            </a:r>
            <a:r>
              <a:rPr lang="en-US" i="1" dirty="0"/>
              <a:t> </a:t>
            </a:r>
            <a:r>
              <a:rPr lang="en-US" dirty="0"/>
              <a:t>and then divide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result </a:t>
            </a:r>
            <a:r>
              <a:rPr lang="en-US" dirty="0"/>
              <a:t>by the standard deviation </a:t>
            </a:r>
            <a:r>
              <a:rPr lang="en-US" i="1" dirty="0">
                <a:solidFill>
                  <a:schemeClr val="accent1"/>
                </a:solidFill>
              </a:rPr>
              <a:t>σ</a:t>
            </a:r>
            <a:r>
              <a:rPr lang="en-US" dirty="0"/>
              <a:t>.</a:t>
            </a:r>
            <a:br>
              <a:rPr lang="en-US" dirty="0"/>
            </a:br>
            <a:r>
              <a:rPr lang="tr-TR" dirty="0" smtClean="0"/>
              <a:t>			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Z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X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µ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)/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σ</a:t>
            </a:r>
            <a:endParaRPr lang="tr-TR" i="1" dirty="0">
              <a:solidFill>
                <a:schemeClr val="accent1">
                  <a:lumMod val="75000"/>
                </a:schemeClr>
              </a:solidFill>
            </a:endParaRPr>
          </a:p>
          <a:p>
            <a:pPr lvl="2"/>
            <a:r>
              <a:rPr lang="en-US" dirty="0" smtClean="0"/>
              <a:t>If </a:t>
            </a:r>
            <a:r>
              <a:rPr lang="en-US" i="1" dirty="0">
                <a:solidFill>
                  <a:schemeClr val="accent1"/>
                </a:solidFill>
              </a:rPr>
              <a:t>X ∼ </a:t>
            </a:r>
            <a:r>
              <a:rPr lang="en-US" i="1" dirty="0" smtClean="0">
                <a:solidFill>
                  <a:schemeClr val="accent1"/>
                </a:solidFill>
              </a:rPr>
              <a:t>N</a:t>
            </a:r>
            <a:r>
              <a:rPr lang="en-US" dirty="0" smtClean="0">
                <a:solidFill>
                  <a:schemeClr val="accent1"/>
                </a:solidFill>
              </a:rPr>
              <a:t>(</a:t>
            </a:r>
            <a:r>
              <a:rPr lang="en-US" i="1" dirty="0" smtClean="0">
                <a:solidFill>
                  <a:schemeClr val="accent1"/>
                </a:solidFill>
              </a:rPr>
              <a:t>µ</a:t>
            </a:r>
            <a:r>
              <a:rPr lang="tr-TR" i="1" dirty="0" smtClean="0">
                <a:solidFill>
                  <a:schemeClr val="accent1"/>
                </a:solidFill>
              </a:rPr>
              <a:t>,</a:t>
            </a:r>
            <a:r>
              <a:rPr lang="en-US" i="1" dirty="0" smtClean="0">
                <a:solidFill>
                  <a:schemeClr val="accent1"/>
                </a:solidFill>
              </a:rPr>
              <a:t> </a:t>
            </a:r>
            <a:r>
              <a:rPr lang="en-US" i="1" dirty="0">
                <a:solidFill>
                  <a:schemeClr val="accent1"/>
                </a:solidFill>
              </a:rPr>
              <a:t>σ</a:t>
            </a:r>
            <a:r>
              <a:rPr lang="en-US" baseline="30000" dirty="0">
                <a:solidFill>
                  <a:schemeClr val="accent1"/>
                </a:solidFill>
              </a:rPr>
              <a:t>2</a:t>
            </a:r>
            <a:r>
              <a:rPr lang="en-US" dirty="0">
                <a:solidFill>
                  <a:schemeClr val="accent1"/>
                </a:solidFill>
              </a:rPr>
              <a:t>)</a:t>
            </a:r>
            <a:r>
              <a:rPr lang="en-US" dirty="0"/>
              <a:t>, then </a:t>
            </a:r>
            <a:r>
              <a:rPr lang="en-US" i="1" dirty="0">
                <a:solidFill>
                  <a:schemeClr val="accent1"/>
                </a:solidFill>
              </a:rPr>
              <a:t>Z ∼ </a:t>
            </a:r>
            <a:r>
              <a:rPr lang="en-US" i="1" dirty="0" smtClean="0">
                <a:solidFill>
                  <a:schemeClr val="accent1"/>
                </a:solidFill>
              </a:rPr>
              <a:t>N</a:t>
            </a:r>
            <a:r>
              <a:rPr lang="en-US" dirty="0" smtClean="0">
                <a:solidFill>
                  <a:schemeClr val="accent1"/>
                </a:solidFill>
              </a:rPr>
              <a:t>(0</a:t>
            </a:r>
            <a:r>
              <a:rPr lang="tr-TR" i="1" dirty="0" smtClean="0">
                <a:solidFill>
                  <a:schemeClr val="accent1"/>
                </a:solidFill>
              </a:rPr>
              <a:t>,</a:t>
            </a:r>
            <a:r>
              <a:rPr lang="en-US" i="1" dirty="0" smtClean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1)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66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08914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Adding/subtracting random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7"/>
            <a:ext cx="8280400" cy="539908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If </a:t>
            </a:r>
            <a:r>
              <a:rPr lang="en-US" i="1" dirty="0">
                <a:solidFill>
                  <a:schemeClr val="accent1"/>
                </a:solidFill>
              </a:rPr>
              <a:t>W</a:t>
            </a:r>
            <a:r>
              <a:rPr lang="en-US" dirty="0">
                <a:solidFill>
                  <a:schemeClr val="accent1"/>
                </a:solidFill>
              </a:rPr>
              <a:t> = </a:t>
            </a:r>
            <a:r>
              <a:rPr lang="en-US" i="1" dirty="0">
                <a:solidFill>
                  <a:schemeClr val="accent1"/>
                </a:solidFill>
              </a:rPr>
              <a:t>X</a:t>
            </a:r>
            <a:r>
              <a:rPr lang="en-US" dirty="0">
                <a:solidFill>
                  <a:schemeClr val="accent1"/>
                </a:solidFill>
              </a:rPr>
              <a:t> + </a:t>
            </a:r>
            <a:r>
              <a:rPr lang="en-US" i="1" dirty="0">
                <a:solidFill>
                  <a:schemeClr val="accent1"/>
                </a:solidFill>
              </a:rPr>
              <a:t>Y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, then</a:t>
            </a:r>
            <a:br>
              <a:rPr lang="en-US" dirty="0"/>
            </a:br>
            <a:r>
              <a:rPr lang="tr-TR" dirty="0" smtClean="0"/>
              <a:t>			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µ</a:t>
            </a:r>
            <a:r>
              <a:rPr lang="tr-TR" i="1" baseline="-25000" dirty="0" smtClean="0">
                <a:solidFill>
                  <a:schemeClr val="accent1">
                    <a:lumMod val="75000"/>
                  </a:schemeClr>
                </a:solidFill>
              </a:rPr>
              <a:t>W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µ</a:t>
            </a:r>
            <a:r>
              <a:rPr lang="en-US" i="1" baseline="-25000" dirty="0" smtClean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+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µ</a:t>
            </a:r>
            <a:r>
              <a:rPr lang="tr-TR" i="1" baseline="-25000" dirty="0" smtClean="0">
                <a:solidFill>
                  <a:schemeClr val="accent1">
                    <a:lumMod val="75000"/>
                  </a:schemeClr>
                </a:solidFill>
              </a:rPr>
              <a:t>Y</a:t>
            </a:r>
            <a:endParaRPr lang="tr-TR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/>
              <a:t>If the random variables </a:t>
            </a:r>
            <a:r>
              <a:rPr lang="en-US" i="1" dirty="0">
                <a:solidFill>
                  <a:schemeClr val="accent1"/>
                </a:solidFill>
              </a:rPr>
              <a:t>X</a:t>
            </a:r>
            <a:r>
              <a:rPr lang="en-US" dirty="0"/>
              <a:t> and </a:t>
            </a:r>
            <a:r>
              <a:rPr lang="en-US" i="1" dirty="0">
                <a:solidFill>
                  <a:schemeClr val="accent1"/>
                </a:solidFill>
              </a:rPr>
              <a:t>Y</a:t>
            </a:r>
            <a:r>
              <a:rPr lang="en-US" dirty="0"/>
              <a:t> are </a:t>
            </a:r>
            <a:r>
              <a:rPr lang="en-US" dirty="0" smtClean="0"/>
              <a:t>independent</a:t>
            </a:r>
            <a:r>
              <a:rPr lang="tr-TR" dirty="0" smtClean="0"/>
              <a:t>,</a:t>
            </a:r>
            <a:r>
              <a:rPr lang="en-US" dirty="0" smtClean="0"/>
              <a:t> then </a:t>
            </a:r>
            <a:r>
              <a:rPr lang="en-US" dirty="0"/>
              <a:t>we can find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variance </a:t>
            </a:r>
            <a:r>
              <a:rPr lang="en-US" dirty="0"/>
              <a:t>of </a:t>
            </a:r>
            <a:r>
              <a:rPr lang="en-US" i="1" dirty="0">
                <a:solidFill>
                  <a:schemeClr val="accent1"/>
                </a:solidFill>
              </a:rPr>
              <a:t>W</a:t>
            </a:r>
            <a:r>
              <a:rPr lang="en-US" dirty="0"/>
              <a:t> as follows</a:t>
            </a:r>
            <a:r>
              <a:rPr lang="en-US" dirty="0" smtClean="0"/>
              <a:t>:</a:t>
            </a:r>
            <a:endParaRPr lang="tr-TR" dirty="0"/>
          </a:p>
          <a:p>
            <a:pPr marL="0" indent="0">
              <a:buNone/>
            </a:pPr>
            <a:r>
              <a:rPr lang="tr-TR" i="1" dirty="0" smtClean="0">
                <a:solidFill>
                  <a:schemeClr val="accent1">
                    <a:lumMod val="75000"/>
                  </a:schemeClr>
                </a:solidFill>
              </a:rPr>
              <a:t>			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σ</a:t>
            </a:r>
            <a:r>
              <a:rPr lang="tr-TR" i="1" baseline="-25000" dirty="0" smtClean="0">
                <a:solidFill>
                  <a:schemeClr val="accent1">
                    <a:lumMod val="75000"/>
                  </a:schemeClr>
                </a:solidFill>
              </a:rPr>
              <a:t>W</a:t>
            </a:r>
            <a:r>
              <a:rPr lang="en-US" baseline="30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σ</a:t>
            </a:r>
            <a:r>
              <a:rPr lang="en-US" i="1" baseline="-25000" dirty="0" smtClean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baseline="30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tr-TR" baseline="30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+</a:t>
            </a:r>
            <a:r>
              <a:rPr lang="tr-TR" baseline="30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σ</a:t>
            </a:r>
            <a:r>
              <a:rPr lang="tr-TR" i="1" baseline="-25000" dirty="0" smtClean="0">
                <a:solidFill>
                  <a:schemeClr val="accent1">
                    <a:lumMod val="75000"/>
                  </a:schemeClr>
                </a:solidFill>
              </a:rPr>
              <a:t>Y</a:t>
            </a:r>
            <a:r>
              <a:rPr lang="en-US" baseline="30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i="1" dirty="0">
                <a:solidFill>
                  <a:schemeClr val="accent1">
                    <a:lumMod val="75000"/>
                  </a:schemeClr>
                </a:solidFill>
              </a:rPr>
            </a:br>
            <a:endParaRPr lang="tr-TR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dirty="0"/>
              <a:t>If </a:t>
            </a:r>
            <a:r>
              <a:rPr lang="en-US" i="1" dirty="0">
                <a:solidFill>
                  <a:schemeClr val="accent1"/>
                </a:solidFill>
              </a:rPr>
              <a:t>X</a:t>
            </a:r>
            <a:r>
              <a:rPr lang="en-US" dirty="0">
                <a:solidFill>
                  <a:schemeClr val="accent1"/>
                </a:solidFill>
              </a:rPr>
              <a:t> ∼ </a:t>
            </a:r>
            <a:r>
              <a:rPr lang="en-US" i="1" dirty="0" smtClean="0">
                <a:solidFill>
                  <a:schemeClr val="accent1"/>
                </a:solidFill>
              </a:rPr>
              <a:t>N</a:t>
            </a:r>
            <a:r>
              <a:rPr lang="en-US" dirty="0" smtClean="0">
                <a:solidFill>
                  <a:schemeClr val="accent1"/>
                </a:solidFill>
              </a:rPr>
              <a:t>(</a:t>
            </a:r>
            <a:r>
              <a:rPr lang="en-US" i="1" dirty="0" smtClean="0">
                <a:solidFill>
                  <a:schemeClr val="accent1"/>
                </a:solidFill>
              </a:rPr>
              <a:t>µ</a:t>
            </a:r>
            <a:r>
              <a:rPr lang="en-US" i="1" baseline="-25000" dirty="0">
                <a:solidFill>
                  <a:schemeClr val="accent1"/>
                </a:solidFill>
              </a:rPr>
              <a:t>X</a:t>
            </a:r>
            <a:r>
              <a:rPr lang="tr-TR" dirty="0" smtClean="0">
                <a:solidFill>
                  <a:schemeClr val="accent1"/>
                </a:solidFill>
              </a:rPr>
              <a:t>,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i="1" dirty="0">
                <a:solidFill>
                  <a:schemeClr val="accent1"/>
                </a:solidFill>
              </a:rPr>
              <a:t>σ</a:t>
            </a:r>
            <a:r>
              <a:rPr lang="en-US" i="1" baseline="-25000" dirty="0">
                <a:solidFill>
                  <a:schemeClr val="accent1"/>
                </a:solidFill>
              </a:rPr>
              <a:t>X</a:t>
            </a:r>
            <a:r>
              <a:rPr lang="en-US" baseline="30000" dirty="0">
                <a:solidFill>
                  <a:schemeClr val="accent1"/>
                </a:solidFill>
              </a:rPr>
              <a:t>2</a:t>
            </a:r>
            <a:r>
              <a:rPr lang="en-US" dirty="0" smtClean="0">
                <a:solidFill>
                  <a:schemeClr val="accent1"/>
                </a:solidFill>
              </a:rPr>
              <a:t>)</a:t>
            </a:r>
            <a:r>
              <a:rPr lang="en-US" dirty="0" smtClean="0"/>
              <a:t>, </a:t>
            </a:r>
            <a:r>
              <a:rPr lang="tr-TR" dirty="0" err="1" smtClean="0"/>
              <a:t>and</a:t>
            </a:r>
            <a:r>
              <a:rPr lang="en-US" dirty="0" smtClean="0"/>
              <a:t> </a:t>
            </a:r>
            <a:r>
              <a:rPr lang="tr-TR" i="1" dirty="0" smtClean="0">
                <a:solidFill>
                  <a:schemeClr val="accent1"/>
                </a:solidFill>
              </a:rPr>
              <a:t>Y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∼ </a:t>
            </a:r>
            <a:r>
              <a:rPr lang="en-US" i="1" dirty="0" smtClean="0">
                <a:solidFill>
                  <a:schemeClr val="accent1"/>
                </a:solidFill>
              </a:rPr>
              <a:t>N</a:t>
            </a:r>
            <a:r>
              <a:rPr lang="en-US" dirty="0" smtClean="0">
                <a:solidFill>
                  <a:schemeClr val="accent1"/>
                </a:solidFill>
              </a:rPr>
              <a:t>(</a:t>
            </a:r>
            <a:r>
              <a:rPr lang="en-US" i="1" dirty="0" smtClean="0">
                <a:solidFill>
                  <a:schemeClr val="accent1"/>
                </a:solidFill>
              </a:rPr>
              <a:t>µ</a:t>
            </a:r>
            <a:r>
              <a:rPr lang="tr-TR" i="1" baseline="-25000" dirty="0" smtClean="0">
                <a:solidFill>
                  <a:schemeClr val="accent1"/>
                </a:solidFill>
              </a:rPr>
              <a:t>Y</a:t>
            </a:r>
            <a:r>
              <a:rPr lang="tr-TR" dirty="0" smtClean="0">
                <a:solidFill>
                  <a:schemeClr val="accent1"/>
                </a:solidFill>
              </a:rPr>
              <a:t>,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i="1" dirty="0" smtClean="0">
                <a:solidFill>
                  <a:schemeClr val="accent1"/>
                </a:solidFill>
              </a:rPr>
              <a:t>σ</a:t>
            </a:r>
            <a:r>
              <a:rPr lang="tr-TR" i="1" baseline="-25000" dirty="0" smtClean="0">
                <a:solidFill>
                  <a:schemeClr val="accent1"/>
                </a:solidFill>
              </a:rPr>
              <a:t>Y</a:t>
            </a:r>
            <a:r>
              <a:rPr lang="en-US" baseline="30000" dirty="0" smtClean="0">
                <a:solidFill>
                  <a:schemeClr val="accent1"/>
                </a:solidFill>
              </a:rPr>
              <a:t>2</a:t>
            </a:r>
            <a:r>
              <a:rPr lang="en-US" dirty="0" smtClean="0">
                <a:solidFill>
                  <a:schemeClr val="accent1"/>
                </a:solidFill>
              </a:rPr>
              <a:t>)</a:t>
            </a:r>
            <a:r>
              <a:rPr lang="tr-TR" dirty="0" smtClean="0"/>
              <a:t>, </a:t>
            </a:r>
            <a:r>
              <a:rPr lang="en-US" dirty="0"/>
              <a:t>then assuming </a:t>
            </a:r>
            <a:r>
              <a:rPr lang="en-US" dirty="0" smtClean="0"/>
              <a:t>that</a:t>
            </a:r>
            <a:r>
              <a:rPr lang="tr-TR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two random variables are independent, we have </a:t>
            </a:r>
            <a:r>
              <a:rPr lang="en-US" dirty="0" smtClean="0"/>
              <a:t> </a:t>
            </a:r>
            <a:r>
              <a:rPr lang="tr-TR" dirty="0" smtClean="0"/>
              <a:t>	</a:t>
            </a:r>
          </a:p>
          <a:p>
            <a:pPr marL="0" indent="0">
              <a:buNone/>
            </a:pPr>
            <a:r>
              <a:rPr lang="tr-TR" i="1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W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X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+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Y ∼ 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µ</a:t>
            </a:r>
            <a:r>
              <a:rPr lang="en-US" i="1" baseline="-25000" dirty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+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µ</a:t>
            </a:r>
            <a:r>
              <a:rPr lang="tr-TR" i="1" baseline="-25000" dirty="0" smtClean="0">
                <a:solidFill>
                  <a:schemeClr val="accent1">
                    <a:lumMod val="75000"/>
                  </a:schemeClr>
                </a:solidFill>
              </a:rPr>
              <a:t>Y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σ</a:t>
            </a:r>
            <a:r>
              <a:rPr lang="en-US" i="1" baseline="-25000" dirty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baseline="30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tr-TR" baseline="30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+</a:t>
            </a:r>
            <a:r>
              <a:rPr lang="tr-TR" baseline="30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σ</a:t>
            </a:r>
            <a:r>
              <a:rPr lang="tr-TR" i="1" baseline="-25000" dirty="0">
                <a:solidFill>
                  <a:schemeClr val="accent1">
                    <a:lumMod val="75000"/>
                  </a:schemeClr>
                </a:solidFill>
              </a:rPr>
              <a:t>Y</a:t>
            </a:r>
            <a:r>
              <a:rPr lang="en-US" baseline="30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67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93043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Adding/subtracting random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7"/>
            <a:ext cx="8280400" cy="539908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If we subtract </a:t>
            </a:r>
            <a:r>
              <a:rPr lang="en-US" i="1" dirty="0">
                <a:solidFill>
                  <a:schemeClr val="accent1"/>
                </a:solidFill>
              </a:rPr>
              <a:t>Y</a:t>
            </a:r>
            <a:r>
              <a:rPr lang="en-US" i="1" dirty="0"/>
              <a:t> </a:t>
            </a:r>
            <a:r>
              <a:rPr lang="en-US" dirty="0"/>
              <a:t>from </a:t>
            </a:r>
            <a:r>
              <a:rPr lang="en-US" i="1" dirty="0" smtClean="0">
                <a:solidFill>
                  <a:schemeClr val="accent1"/>
                </a:solidFill>
              </a:rPr>
              <a:t>X</a:t>
            </a:r>
            <a:r>
              <a:rPr lang="en-US" dirty="0" smtClean="0"/>
              <a:t>, </a:t>
            </a:r>
            <a:r>
              <a:rPr lang="en-US" dirty="0"/>
              <a:t>then</a:t>
            </a:r>
            <a:br>
              <a:rPr lang="en-US" dirty="0"/>
            </a:br>
            <a:r>
              <a:rPr lang="tr-TR" dirty="0" smtClean="0"/>
              <a:t>			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µ</a:t>
            </a:r>
            <a:r>
              <a:rPr lang="tr-TR" i="1" baseline="-25000" dirty="0" smtClean="0">
                <a:solidFill>
                  <a:schemeClr val="accent1">
                    <a:lumMod val="75000"/>
                  </a:schemeClr>
                </a:solidFill>
              </a:rPr>
              <a:t>W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µ</a:t>
            </a:r>
            <a:r>
              <a:rPr lang="en-US" i="1" baseline="-25000" dirty="0" smtClean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µ</a:t>
            </a:r>
            <a:r>
              <a:rPr lang="tr-TR" i="1" baseline="-25000" dirty="0" smtClean="0">
                <a:solidFill>
                  <a:schemeClr val="accent1">
                    <a:lumMod val="75000"/>
                  </a:schemeClr>
                </a:solidFill>
              </a:rPr>
              <a:t>Y</a:t>
            </a:r>
            <a:endParaRPr lang="tr-TR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/>
              <a:t>If the random variables </a:t>
            </a:r>
            <a:r>
              <a:rPr lang="en-US" i="1" dirty="0">
                <a:solidFill>
                  <a:schemeClr val="accent1"/>
                </a:solidFill>
              </a:rPr>
              <a:t>X</a:t>
            </a:r>
            <a:r>
              <a:rPr lang="en-US" dirty="0"/>
              <a:t> and </a:t>
            </a:r>
            <a:r>
              <a:rPr lang="en-US" i="1" dirty="0">
                <a:solidFill>
                  <a:schemeClr val="accent1"/>
                </a:solidFill>
              </a:rPr>
              <a:t>Y</a:t>
            </a:r>
            <a:r>
              <a:rPr lang="en-US" dirty="0"/>
              <a:t> are </a:t>
            </a:r>
            <a:r>
              <a:rPr lang="en-US" dirty="0" smtClean="0"/>
              <a:t>independent</a:t>
            </a:r>
            <a:r>
              <a:rPr lang="tr-TR" dirty="0" smtClean="0"/>
              <a:t>,</a:t>
            </a:r>
            <a:r>
              <a:rPr lang="en-US" dirty="0" smtClean="0"/>
              <a:t> then </a:t>
            </a:r>
            <a:r>
              <a:rPr lang="en-US" dirty="0"/>
              <a:t>we can find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variance </a:t>
            </a:r>
            <a:r>
              <a:rPr lang="en-US" dirty="0"/>
              <a:t>of </a:t>
            </a:r>
            <a:r>
              <a:rPr lang="en-US" i="1" dirty="0">
                <a:solidFill>
                  <a:schemeClr val="accent1"/>
                </a:solidFill>
              </a:rPr>
              <a:t>W</a:t>
            </a:r>
            <a:r>
              <a:rPr lang="en-US" dirty="0"/>
              <a:t> as follows</a:t>
            </a:r>
            <a:r>
              <a:rPr lang="en-US" dirty="0" smtClean="0"/>
              <a:t>:</a:t>
            </a:r>
            <a:endParaRPr lang="tr-TR" dirty="0"/>
          </a:p>
          <a:p>
            <a:pPr marL="0" indent="0">
              <a:buNone/>
            </a:pPr>
            <a:r>
              <a:rPr lang="tr-TR" i="1" dirty="0" smtClean="0">
                <a:solidFill>
                  <a:schemeClr val="accent1">
                    <a:lumMod val="75000"/>
                  </a:schemeClr>
                </a:solidFill>
              </a:rPr>
              <a:t>			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σ</a:t>
            </a:r>
            <a:r>
              <a:rPr lang="tr-TR" i="1" baseline="-25000" dirty="0" smtClean="0">
                <a:solidFill>
                  <a:schemeClr val="accent1">
                    <a:lumMod val="75000"/>
                  </a:schemeClr>
                </a:solidFill>
              </a:rPr>
              <a:t>W</a:t>
            </a:r>
            <a:r>
              <a:rPr lang="en-US" baseline="30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σ</a:t>
            </a:r>
            <a:r>
              <a:rPr lang="en-US" i="1" baseline="-25000" dirty="0" smtClean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baseline="30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tr-TR" baseline="30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+</a:t>
            </a:r>
            <a:r>
              <a:rPr lang="tr-TR" baseline="30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σ</a:t>
            </a:r>
            <a:r>
              <a:rPr lang="tr-TR" i="1" baseline="-25000" dirty="0" smtClean="0">
                <a:solidFill>
                  <a:schemeClr val="accent1">
                    <a:lumMod val="75000"/>
                  </a:schemeClr>
                </a:solidFill>
              </a:rPr>
              <a:t>Y</a:t>
            </a:r>
            <a:r>
              <a:rPr lang="en-US" baseline="30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i="1" dirty="0">
                <a:solidFill>
                  <a:schemeClr val="accent1">
                    <a:lumMod val="75000"/>
                  </a:schemeClr>
                </a:solidFill>
              </a:rPr>
            </a:br>
            <a:endParaRPr lang="tr-TR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dirty="0"/>
              <a:t>If </a:t>
            </a:r>
            <a:r>
              <a:rPr lang="en-US" i="1" dirty="0">
                <a:solidFill>
                  <a:schemeClr val="accent1"/>
                </a:solidFill>
              </a:rPr>
              <a:t>X</a:t>
            </a:r>
            <a:r>
              <a:rPr lang="en-US" dirty="0">
                <a:solidFill>
                  <a:schemeClr val="accent1"/>
                </a:solidFill>
              </a:rPr>
              <a:t> ∼ </a:t>
            </a:r>
            <a:r>
              <a:rPr lang="en-US" i="1" dirty="0" smtClean="0">
                <a:solidFill>
                  <a:schemeClr val="accent1"/>
                </a:solidFill>
              </a:rPr>
              <a:t>N</a:t>
            </a:r>
            <a:r>
              <a:rPr lang="en-US" dirty="0" smtClean="0">
                <a:solidFill>
                  <a:schemeClr val="accent1"/>
                </a:solidFill>
              </a:rPr>
              <a:t>(</a:t>
            </a:r>
            <a:r>
              <a:rPr lang="en-US" i="1" dirty="0" smtClean="0">
                <a:solidFill>
                  <a:schemeClr val="accent1"/>
                </a:solidFill>
              </a:rPr>
              <a:t>µ</a:t>
            </a:r>
            <a:r>
              <a:rPr lang="en-US" i="1" baseline="-25000" dirty="0">
                <a:solidFill>
                  <a:schemeClr val="accent1"/>
                </a:solidFill>
              </a:rPr>
              <a:t>X</a:t>
            </a:r>
            <a:r>
              <a:rPr lang="tr-TR" dirty="0" smtClean="0">
                <a:solidFill>
                  <a:schemeClr val="accent1"/>
                </a:solidFill>
              </a:rPr>
              <a:t>,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i="1" dirty="0">
                <a:solidFill>
                  <a:schemeClr val="accent1"/>
                </a:solidFill>
              </a:rPr>
              <a:t>σ</a:t>
            </a:r>
            <a:r>
              <a:rPr lang="en-US" i="1" baseline="-25000" dirty="0">
                <a:solidFill>
                  <a:schemeClr val="accent1"/>
                </a:solidFill>
              </a:rPr>
              <a:t>X</a:t>
            </a:r>
            <a:r>
              <a:rPr lang="en-US" baseline="30000" dirty="0">
                <a:solidFill>
                  <a:schemeClr val="accent1"/>
                </a:solidFill>
              </a:rPr>
              <a:t>2</a:t>
            </a:r>
            <a:r>
              <a:rPr lang="en-US" dirty="0" smtClean="0">
                <a:solidFill>
                  <a:schemeClr val="accent1"/>
                </a:solidFill>
              </a:rPr>
              <a:t>)</a:t>
            </a:r>
            <a:r>
              <a:rPr lang="en-US" dirty="0" smtClean="0"/>
              <a:t>, </a:t>
            </a:r>
            <a:r>
              <a:rPr lang="tr-TR" dirty="0" err="1" smtClean="0"/>
              <a:t>and</a:t>
            </a:r>
            <a:r>
              <a:rPr lang="en-US" dirty="0" smtClean="0"/>
              <a:t> </a:t>
            </a:r>
            <a:r>
              <a:rPr lang="tr-TR" i="1" dirty="0" smtClean="0">
                <a:solidFill>
                  <a:schemeClr val="accent1"/>
                </a:solidFill>
              </a:rPr>
              <a:t>Y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∼ </a:t>
            </a:r>
            <a:r>
              <a:rPr lang="en-US" i="1" dirty="0" smtClean="0">
                <a:solidFill>
                  <a:schemeClr val="accent1"/>
                </a:solidFill>
              </a:rPr>
              <a:t>N</a:t>
            </a:r>
            <a:r>
              <a:rPr lang="en-US" dirty="0" smtClean="0">
                <a:solidFill>
                  <a:schemeClr val="accent1"/>
                </a:solidFill>
              </a:rPr>
              <a:t>(</a:t>
            </a:r>
            <a:r>
              <a:rPr lang="en-US" i="1" dirty="0" smtClean="0">
                <a:solidFill>
                  <a:schemeClr val="accent1"/>
                </a:solidFill>
              </a:rPr>
              <a:t>µ</a:t>
            </a:r>
            <a:r>
              <a:rPr lang="tr-TR" i="1" baseline="-25000" dirty="0" smtClean="0">
                <a:solidFill>
                  <a:schemeClr val="accent1"/>
                </a:solidFill>
              </a:rPr>
              <a:t>Y</a:t>
            </a:r>
            <a:r>
              <a:rPr lang="tr-TR" dirty="0" smtClean="0">
                <a:solidFill>
                  <a:schemeClr val="accent1"/>
                </a:solidFill>
              </a:rPr>
              <a:t>,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i="1" dirty="0" smtClean="0">
                <a:solidFill>
                  <a:schemeClr val="accent1"/>
                </a:solidFill>
              </a:rPr>
              <a:t>σ</a:t>
            </a:r>
            <a:r>
              <a:rPr lang="tr-TR" i="1" baseline="-25000" dirty="0" smtClean="0">
                <a:solidFill>
                  <a:schemeClr val="accent1"/>
                </a:solidFill>
              </a:rPr>
              <a:t>Y</a:t>
            </a:r>
            <a:r>
              <a:rPr lang="en-US" baseline="30000" dirty="0" smtClean="0">
                <a:solidFill>
                  <a:schemeClr val="accent1"/>
                </a:solidFill>
              </a:rPr>
              <a:t>2</a:t>
            </a:r>
            <a:r>
              <a:rPr lang="en-US" dirty="0" smtClean="0">
                <a:solidFill>
                  <a:schemeClr val="accent1"/>
                </a:solidFill>
              </a:rPr>
              <a:t>)</a:t>
            </a:r>
            <a:r>
              <a:rPr lang="tr-TR" dirty="0" smtClean="0"/>
              <a:t>, </a:t>
            </a:r>
            <a:r>
              <a:rPr lang="en-US" dirty="0"/>
              <a:t>then assuming </a:t>
            </a:r>
            <a:r>
              <a:rPr lang="en-US" dirty="0" smtClean="0"/>
              <a:t>that</a:t>
            </a:r>
            <a:r>
              <a:rPr lang="tr-TR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two random variables are independent, we have </a:t>
            </a:r>
            <a:r>
              <a:rPr lang="en-US" dirty="0" smtClean="0"/>
              <a:t> </a:t>
            </a:r>
            <a:r>
              <a:rPr lang="tr-TR" dirty="0" smtClean="0"/>
              <a:t>	</a:t>
            </a:r>
          </a:p>
          <a:p>
            <a:pPr marL="0" indent="0">
              <a:buNone/>
            </a:pPr>
            <a:r>
              <a:rPr lang="tr-TR" i="1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W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X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Y ∼ 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µ</a:t>
            </a:r>
            <a:r>
              <a:rPr lang="en-US" i="1" baseline="-25000" dirty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µ</a:t>
            </a:r>
            <a:r>
              <a:rPr lang="tr-TR" i="1" baseline="-25000" dirty="0" smtClean="0">
                <a:solidFill>
                  <a:schemeClr val="accent1">
                    <a:lumMod val="75000"/>
                  </a:schemeClr>
                </a:solidFill>
              </a:rPr>
              <a:t>Y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σ</a:t>
            </a:r>
            <a:r>
              <a:rPr lang="en-US" i="1" baseline="-25000" dirty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baseline="30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tr-TR" baseline="30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+</a:t>
            </a:r>
            <a:r>
              <a:rPr lang="tr-TR" baseline="30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σ</a:t>
            </a:r>
            <a:r>
              <a:rPr lang="tr-TR" i="1" baseline="-25000" dirty="0">
                <a:solidFill>
                  <a:schemeClr val="accent1">
                    <a:lumMod val="75000"/>
                  </a:schemeClr>
                </a:solidFill>
              </a:rPr>
              <a:t>Y</a:t>
            </a:r>
            <a:r>
              <a:rPr lang="en-US" baseline="30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68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5091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tx1"/>
                </a:solidFill>
              </a:rPr>
              <a:t>Quantitative</a:t>
            </a:r>
            <a:r>
              <a:rPr lang="tr-TR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Random </a:t>
            </a:r>
            <a:r>
              <a:rPr lang="en-US" dirty="0">
                <a:solidFill>
                  <a:schemeClr val="tx1"/>
                </a:solidFill>
              </a:rPr>
              <a:t>variables</a:t>
            </a:r>
            <a:endParaRPr lang="tr-TR" altLang="tr-TR" dirty="0" smtClean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Other examples</a:t>
            </a:r>
            <a:r>
              <a:rPr lang="tr-TR" sz="2800" dirty="0" smtClean="0"/>
              <a:t> </a:t>
            </a:r>
            <a:r>
              <a:rPr lang="en-US" sz="2800" dirty="0" smtClean="0"/>
              <a:t>of </a:t>
            </a:r>
            <a:r>
              <a:rPr lang="en-US" sz="2800" dirty="0"/>
              <a:t>quantitative random variables </a:t>
            </a:r>
            <a:r>
              <a:rPr lang="en-US" sz="2800" dirty="0" smtClean="0"/>
              <a:t>are</a:t>
            </a:r>
            <a:r>
              <a:rPr lang="tr-TR" sz="2800" dirty="0" smtClean="0"/>
              <a:t>:</a:t>
            </a:r>
          </a:p>
          <a:p>
            <a:pPr lvl="1"/>
            <a:r>
              <a:rPr lang="en-US" sz="2400" dirty="0" smtClean="0"/>
              <a:t>the </a:t>
            </a:r>
            <a:r>
              <a:rPr lang="en-US" sz="2400" dirty="0"/>
              <a:t>change in earnings per share of a </a:t>
            </a:r>
            <a:r>
              <a:rPr lang="en-US" sz="2400" dirty="0" smtClean="0"/>
              <a:t>stock</a:t>
            </a:r>
            <a:r>
              <a:rPr lang="tr-TR" sz="2400" dirty="0" smtClean="0"/>
              <a:t> </a:t>
            </a:r>
            <a:r>
              <a:rPr lang="en-US" sz="2400" dirty="0" smtClean="0"/>
              <a:t>over </a:t>
            </a:r>
            <a:r>
              <a:rPr lang="en-US" sz="2400" dirty="0"/>
              <a:t>the next quarter, </a:t>
            </a:r>
            <a:endParaRPr lang="tr-TR" sz="2400" dirty="0" smtClean="0"/>
          </a:p>
          <a:p>
            <a:pPr lvl="1"/>
            <a:r>
              <a:rPr lang="en-US" sz="2400" dirty="0" smtClean="0"/>
              <a:t>the </a:t>
            </a:r>
            <a:r>
              <a:rPr lang="en-US" sz="2400" dirty="0"/>
              <a:t>length of time a patient is in remission after a </a:t>
            </a:r>
            <a:r>
              <a:rPr lang="en-US" sz="2400" dirty="0" smtClean="0"/>
              <a:t>cancer</a:t>
            </a:r>
            <a:r>
              <a:rPr lang="tr-TR" sz="2400" dirty="0" smtClean="0"/>
              <a:t> </a:t>
            </a:r>
            <a:r>
              <a:rPr lang="en-US" sz="2400" dirty="0" smtClean="0"/>
              <a:t>treatment</a:t>
            </a:r>
            <a:r>
              <a:rPr lang="en-US" sz="2400" dirty="0"/>
              <a:t>, </a:t>
            </a:r>
            <a:endParaRPr lang="tr-TR" sz="2400" dirty="0" smtClean="0"/>
          </a:p>
          <a:p>
            <a:pPr lvl="1"/>
            <a:r>
              <a:rPr lang="en-US" sz="2400" dirty="0" smtClean="0"/>
              <a:t>the </a:t>
            </a:r>
            <a:r>
              <a:rPr lang="en-US" sz="2400" dirty="0"/>
              <a:t>yield per acre </a:t>
            </a:r>
            <a:r>
              <a:rPr lang="en-US" sz="2400" dirty="0" smtClean="0"/>
              <a:t>of </a:t>
            </a:r>
            <a:r>
              <a:rPr lang="en-US" sz="2400" dirty="0"/>
              <a:t>a new variety of wheat, </a:t>
            </a:r>
            <a:endParaRPr lang="tr-TR" sz="2400" dirty="0" smtClean="0"/>
          </a:p>
          <a:p>
            <a:pPr lvl="1"/>
            <a:r>
              <a:rPr lang="en-US" sz="2400" dirty="0" smtClean="0"/>
              <a:t>the </a:t>
            </a:r>
            <a:r>
              <a:rPr lang="en-US" sz="2400" dirty="0"/>
              <a:t>number of </a:t>
            </a:r>
            <a:r>
              <a:rPr lang="en-US" sz="2400" dirty="0" smtClean="0"/>
              <a:t>persons</a:t>
            </a:r>
            <a:r>
              <a:rPr lang="tr-TR" sz="2400" dirty="0" smtClean="0"/>
              <a:t> </a:t>
            </a:r>
            <a:r>
              <a:rPr lang="en-US" sz="2400" dirty="0" smtClean="0"/>
              <a:t>voting </a:t>
            </a:r>
            <a:r>
              <a:rPr lang="en-US" sz="2400" dirty="0"/>
              <a:t>for the incumbent in an upcoming election</a:t>
            </a:r>
            <a:r>
              <a:rPr lang="en-US" sz="2400" dirty="0" smtClean="0"/>
              <a:t>.</a:t>
            </a:r>
            <a:endParaRPr lang="tr-TR" sz="2400" dirty="0" smtClean="0"/>
          </a:p>
          <a:p>
            <a:pPr lvl="1"/>
            <a:r>
              <a:rPr lang="tr-TR" sz="2400" dirty="0" smtClean="0"/>
              <a:t>…</a:t>
            </a:r>
            <a:endParaRPr lang="en-US" sz="2400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A773163-1B01-4833-88DA-068F74376D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7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208290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Random variables</a:t>
            </a:r>
            <a:endParaRPr lang="tr-TR" altLang="tr-TR" dirty="0" smtClean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5537"/>
            <a:ext cx="8208144" cy="5399087"/>
          </a:xfrm>
        </p:spPr>
        <p:txBody>
          <a:bodyPr>
            <a:noAutofit/>
          </a:bodyPr>
          <a:lstStyle/>
          <a:p>
            <a:r>
              <a:rPr lang="en-US" sz="2800" dirty="0" smtClean="0"/>
              <a:t>Formally</a:t>
            </a:r>
            <a:r>
              <a:rPr lang="en-US" sz="2800" dirty="0"/>
              <a:t>, a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random variable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/>
              <a:t>assigns a numerical value </a:t>
            </a:r>
            <a:r>
              <a:rPr lang="en-US" sz="2800" dirty="0" smtClean="0"/>
              <a:t>to</a:t>
            </a:r>
            <a:r>
              <a:rPr lang="tr-TR" sz="2800" dirty="0" smtClean="0"/>
              <a:t> </a:t>
            </a:r>
            <a:r>
              <a:rPr lang="en-US" sz="2800" dirty="0" smtClean="0"/>
              <a:t>each </a:t>
            </a:r>
            <a:r>
              <a:rPr lang="en-US" sz="2800" dirty="0"/>
              <a:t>possible outcome (and event) of a </a:t>
            </a:r>
            <a:r>
              <a:rPr lang="en-US" sz="2800" dirty="0">
                <a:solidFill>
                  <a:schemeClr val="accent1"/>
                </a:solidFill>
              </a:rPr>
              <a:t>random phenomenon</a:t>
            </a:r>
            <a:r>
              <a:rPr lang="en-US" sz="2800" dirty="0"/>
              <a:t>.</a:t>
            </a:r>
          </a:p>
          <a:p>
            <a:r>
              <a:rPr lang="en-US" sz="2800" dirty="0" smtClean="0"/>
              <a:t>For </a:t>
            </a:r>
            <a:r>
              <a:rPr lang="en-US" sz="2800" dirty="0"/>
              <a:t>instance, we can </a:t>
            </a:r>
            <a:r>
              <a:rPr lang="en-US" sz="2800" dirty="0" smtClean="0"/>
              <a:t>de</a:t>
            </a:r>
            <a:r>
              <a:rPr lang="tr-TR" sz="2800" dirty="0" smtClean="0"/>
              <a:t>fi</a:t>
            </a:r>
            <a:r>
              <a:rPr lang="en-US" sz="2800" dirty="0" smtClean="0"/>
              <a:t>ne </a:t>
            </a:r>
            <a:r>
              <a:rPr lang="en-US" sz="2800" i="1" dirty="0">
                <a:solidFill>
                  <a:schemeClr val="accent1"/>
                </a:solidFill>
              </a:rPr>
              <a:t>X</a:t>
            </a:r>
            <a:r>
              <a:rPr lang="en-US" sz="2800" dirty="0"/>
              <a:t> based on possible genotypes </a:t>
            </a:r>
            <a:r>
              <a:rPr lang="en-US" sz="2800" dirty="0" smtClean="0"/>
              <a:t>of</a:t>
            </a:r>
            <a:r>
              <a:rPr lang="tr-TR" sz="2800" dirty="0" smtClean="0"/>
              <a:t> </a:t>
            </a:r>
            <a:r>
              <a:rPr lang="en-US" sz="2800" dirty="0" smtClean="0"/>
              <a:t>a </a:t>
            </a:r>
            <a:r>
              <a:rPr lang="en-US" sz="2800" dirty="0"/>
              <a:t>bi-allelic gene </a:t>
            </a:r>
            <a:r>
              <a:rPr lang="en-US" sz="2800" b="1" dirty="0">
                <a:solidFill>
                  <a:schemeClr val="accent1"/>
                </a:solidFill>
              </a:rPr>
              <a:t>A</a:t>
            </a:r>
            <a:r>
              <a:rPr lang="en-US" sz="2800" dirty="0"/>
              <a:t> as </a:t>
            </a:r>
            <a:r>
              <a:rPr lang="en-US" sz="2800" dirty="0" smtClean="0"/>
              <a:t>follows:</a:t>
            </a:r>
            <a:endParaRPr lang="tr-TR" sz="2800" dirty="0" smtClean="0"/>
          </a:p>
          <a:p>
            <a:endParaRPr lang="tr-TR" sz="2800" dirty="0" smtClean="0"/>
          </a:p>
          <a:p>
            <a:endParaRPr lang="tr-TR" sz="2800" dirty="0"/>
          </a:p>
          <a:p>
            <a:endParaRPr lang="tr-TR" sz="2800" dirty="0" smtClean="0"/>
          </a:p>
          <a:p>
            <a:r>
              <a:rPr lang="en-US" sz="2800" dirty="0"/>
              <a:t>In this case, the random variable assigns </a:t>
            </a:r>
            <a:r>
              <a:rPr lang="en-US" sz="2800" dirty="0">
                <a:solidFill>
                  <a:schemeClr val="accent1"/>
                </a:solidFill>
              </a:rPr>
              <a:t>0</a:t>
            </a:r>
            <a:r>
              <a:rPr lang="en-US" sz="2800" dirty="0"/>
              <a:t> to the outcome </a:t>
            </a:r>
            <a:r>
              <a:rPr lang="en-US" sz="2800" i="1" dirty="0">
                <a:solidFill>
                  <a:schemeClr val="accent1"/>
                </a:solidFill>
              </a:rPr>
              <a:t>AA</a:t>
            </a:r>
            <a:r>
              <a:rPr lang="en-US" sz="2800" dirty="0"/>
              <a:t>, </a:t>
            </a:r>
            <a:r>
              <a:rPr lang="en-US" sz="2800" dirty="0">
                <a:solidFill>
                  <a:schemeClr val="accent1"/>
                </a:solidFill>
              </a:rPr>
              <a:t>1</a:t>
            </a:r>
            <a:r>
              <a:rPr lang="en-US" sz="2800" dirty="0"/>
              <a:t> to the outcome </a:t>
            </a:r>
            <a:r>
              <a:rPr lang="en-US" sz="2800" i="1" dirty="0" smtClean="0">
                <a:solidFill>
                  <a:schemeClr val="accent1"/>
                </a:solidFill>
              </a:rPr>
              <a:t>Aa</a:t>
            </a:r>
            <a:r>
              <a:rPr lang="en-US" sz="2800" dirty="0" smtClean="0"/>
              <a:t>,</a:t>
            </a:r>
            <a:r>
              <a:rPr lang="tr-TR" sz="2800" dirty="0" smtClean="0"/>
              <a:t> </a:t>
            </a:r>
            <a:r>
              <a:rPr lang="en-US" sz="2800" dirty="0" smtClean="0"/>
              <a:t>and </a:t>
            </a:r>
            <a:r>
              <a:rPr lang="en-US" sz="2800" dirty="0">
                <a:solidFill>
                  <a:schemeClr val="accent1"/>
                </a:solidFill>
              </a:rPr>
              <a:t>2</a:t>
            </a:r>
            <a:r>
              <a:rPr lang="en-US" sz="2800" dirty="0"/>
              <a:t> to the outcome </a:t>
            </a:r>
            <a:r>
              <a:rPr lang="en-US" sz="2800" i="1" dirty="0">
                <a:solidFill>
                  <a:schemeClr val="accent1"/>
                </a:solidFill>
              </a:rPr>
              <a:t>aa</a:t>
            </a:r>
            <a:r>
              <a:rPr lang="en-US" sz="2800" dirty="0"/>
              <a:t>.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A773163-1B01-4833-88DA-068F74376D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8</a:t>
            </a:fld>
            <a:endParaRPr kumimoji="0" lang="en-US" altLang="tr-TR" sz="120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3614738"/>
            <a:ext cx="3959165" cy="122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03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Random variables</a:t>
            </a:r>
            <a:endParaRPr lang="tr-TR" altLang="tr-TR" dirty="0" smtClean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way we specify random variables based on a </a:t>
            </a:r>
            <a:r>
              <a:rPr lang="en-US" dirty="0" smtClean="0"/>
              <a:t>specific</a:t>
            </a:r>
            <a:r>
              <a:rPr lang="tr-TR" dirty="0" smtClean="0"/>
              <a:t> </a:t>
            </a:r>
            <a:r>
              <a:rPr lang="en-US" dirty="0" smtClean="0"/>
              <a:t>random </a:t>
            </a:r>
            <a:r>
              <a:rPr lang="en-US" dirty="0"/>
              <a:t>phenomenon is not unique</a:t>
            </a:r>
            <a:r>
              <a:rPr lang="en-US" dirty="0" smtClean="0"/>
              <a:t>.</a:t>
            </a:r>
            <a:r>
              <a:rPr lang="tr-TR" dirty="0" smtClean="0"/>
              <a:t> </a:t>
            </a:r>
            <a:endParaRPr lang="tr-TR" dirty="0"/>
          </a:p>
          <a:p>
            <a:r>
              <a:rPr lang="en-US" dirty="0" smtClean="0"/>
              <a:t>Alternatively</a:t>
            </a:r>
            <a:r>
              <a:rPr lang="en-US" dirty="0"/>
              <a:t>, we can </a:t>
            </a:r>
            <a:r>
              <a:rPr lang="en-US" dirty="0" smtClean="0"/>
              <a:t>de</a:t>
            </a:r>
            <a:r>
              <a:rPr lang="tr-TR" dirty="0" smtClean="0"/>
              <a:t>fi</a:t>
            </a:r>
            <a:r>
              <a:rPr lang="en-US" dirty="0" smtClean="0"/>
              <a:t>ne </a:t>
            </a:r>
            <a:r>
              <a:rPr lang="en-US" dirty="0"/>
              <a:t>a </a:t>
            </a:r>
            <a:r>
              <a:rPr lang="en-US" dirty="0" smtClean="0"/>
              <a:t>random </a:t>
            </a:r>
            <a:r>
              <a:rPr lang="en-US" dirty="0"/>
              <a:t>variable </a:t>
            </a:r>
            <a:r>
              <a:rPr lang="en-US" i="1" dirty="0">
                <a:solidFill>
                  <a:schemeClr val="accent1"/>
                </a:solidFill>
              </a:rPr>
              <a:t>Y</a:t>
            </a:r>
            <a:r>
              <a:rPr lang="en-US" dirty="0"/>
              <a:t> </a:t>
            </a:r>
            <a:r>
              <a:rPr lang="tr-TR" dirty="0" smtClean="0"/>
              <a:t> as</a:t>
            </a:r>
            <a:r>
              <a:rPr lang="en-US" dirty="0" smtClean="0"/>
              <a:t>:</a:t>
            </a:r>
            <a:endParaRPr lang="tr-TR" dirty="0" smtClean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r>
              <a:rPr lang="en-US" dirty="0"/>
              <a:t>In this case, </a:t>
            </a:r>
            <a:r>
              <a:rPr lang="en-US" i="1" dirty="0">
                <a:solidFill>
                  <a:schemeClr val="accent1"/>
                </a:solidFill>
              </a:rPr>
              <a:t>Y</a:t>
            </a:r>
            <a:r>
              <a:rPr lang="en-US" i="1" dirty="0"/>
              <a:t> </a:t>
            </a:r>
            <a:r>
              <a:rPr lang="en-US" dirty="0"/>
              <a:t>assigns </a:t>
            </a:r>
            <a:r>
              <a:rPr lang="en-US" dirty="0">
                <a:solidFill>
                  <a:schemeClr val="accent1"/>
                </a:solidFill>
              </a:rPr>
              <a:t>0</a:t>
            </a:r>
            <a:r>
              <a:rPr lang="en-US" dirty="0"/>
              <a:t> to the homozygous event and assigns </a:t>
            </a:r>
            <a:r>
              <a:rPr lang="en-US" dirty="0">
                <a:solidFill>
                  <a:schemeClr val="accent1"/>
                </a:solidFill>
              </a:rPr>
              <a:t>1</a:t>
            </a:r>
            <a:r>
              <a:rPr lang="en-US" dirty="0"/>
              <a:t> to the </a:t>
            </a:r>
            <a:r>
              <a:rPr lang="en-US" dirty="0" smtClean="0"/>
              <a:t>heterozygous</a:t>
            </a:r>
            <a:r>
              <a:rPr lang="tr-TR" dirty="0" smtClean="0"/>
              <a:t> </a:t>
            </a:r>
            <a:r>
              <a:rPr lang="en-US" dirty="0" smtClean="0"/>
              <a:t>event.</a:t>
            </a:r>
            <a:endParaRPr lang="tr-TR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A773163-1B01-4833-88DA-068F74376D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9</a:t>
            </a:fld>
            <a:endParaRPr kumimoji="0" lang="en-US" altLang="tr-TR" sz="120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3429000"/>
            <a:ext cx="6583011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18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Bahcesehir master slide">
  <a:themeElements>
    <a:clrScheme name="Bahcesehir master slide 2">
      <a:dk1>
        <a:srgbClr val="000000"/>
      </a:dk1>
      <a:lt1>
        <a:srgbClr val="FFFFFF"/>
      </a:lt1>
      <a:dk2>
        <a:srgbClr val="000000"/>
      </a:dk2>
      <a:lt2>
        <a:srgbClr val="868686"/>
      </a:lt2>
      <a:accent1>
        <a:srgbClr val="3366FF"/>
      </a:accent1>
      <a:accent2>
        <a:srgbClr val="009900"/>
      </a:accent2>
      <a:accent3>
        <a:srgbClr val="FFFFFF"/>
      </a:accent3>
      <a:accent4>
        <a:srgbClr val="000000"/>
      </a:accent4>
      <a:accent5>
        <a:srgbClr val="ADB8FF"/>
      </a:accent5>
      <a:accent6>
        <a:srgbClr val="008A00"/>
      </a:accent6>
      <a:hlink>
        <a:srgbClr val="FF0033"/>
      </a:hlink>
      <a:folHlink>
        <a:srgbClr val="CCCCCC"/>
      </a:folHlink>
    </a:clrScheme>
    <a:fontScheme name="Bahcesehir master slid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ahcesehir master slide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hcesehir master slide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hcesehir master slide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6368</TotalTime>
  <Words>5082</Words>
  <Application>Microsoft Office PowerPoint</Application>
  <PresentationFormat>Letter Paper (8.5x11 in)</PresentationFormat>
  <Paragraphs>496</Paragraphs>
  <Slides>68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3" baseType="lpstr">
      <vt:lpstr>Arial</vt:lpstr>
      <vt:lpstr>Cambria Math</vt:lpstr>
      <vt:lpstr>Symbol</vt:lpstr>
      <vt:lpstr>Times New Roman</vt:lpstr>
      <vt:lpstr>Bahcesehir master slide</vt:lpstr>
      <vt:lpstr>Statistical Data Analysis</vt:lpstr>
      <vt:lpstr>PowerPoint Presentation</vt:lpstr>
      <vt:lpstr>Random variables</vt:lpstr>
      <vt:lpstr>Qualitative Random variables</vt:lpstr>
      <vt:lpstr>Qualitative Random variables</vt:lpstr>
      <vt:lpstr>Quantitative Random variables</vt:lpstr>
      <vt:lpstr>Quantitative Random variables</vt:lpstr>
      <vt:lpstr>Random variables</vt:lpstr>
      <vt:lpstr>Random variables</vt:lpstr>
      <vt:lpstr>Random variables</vt:lpstr>
      <vt:lpstr>Random variables</vt:lpstr>
      <vt:lpstr>Random variables</vt:lpstr>
      <vt:lpstr>Discrete vs. continuous random variables</vt:lpstr>
      <vt:lpstr>Discrete vs. continuous random variables</vt:lpstr>
      <vt:lpstr>Probability distribution</vt:lpstr>
      <vt:lpstr>Probability distribution</vt:lpstr>
      <vt:lpstr>Probability distribution</vt:lpstr>
      <vt:lpstr>Discrete probability distributions</vt:lpstr>
      <vt:lpstr>Discrete probability distributions</vt:lpstr>
      <vt:lpstr>Discrete probability distributions</vt:lpstr>
      <vt:lpstr>Properties of Discrete Random Variables</vt:lpstr>
      <vt:lpstr>Bernoulli Distribution</vt:lpstr>
      <vt:lpstr>Bernoulli Distribution</vt:lpstr>
      <vt:lpstr>Bernoulli Distribution</vt:lpstr>
      <vt:lpstr>Bernoulli Distribution</vt:lpstr>
      <vt:lpstr>Bernoulli Distribution</vt:lpstr>
      <vt:lpstr>Binomial Distribution</vt:lpstr>
      <vt:lpstr>Binomial Distribution</vt:lpstr>
      <vt:lpstr>Binomial Distribution</vt:lpstr>
      <vt:lpstr>Binomial Distribution -Example</vt:lpstr>
      <vt:lpstr>Binomial Distribution -Example</vt:lpstr>
      <vt:lpstr>Binomial Distribution -Example</vt:lpstr>
      <vt:lpstr>Binomial Distribution</vt:lpstr>
      <vt:lpstr>Binomial Distribution - Example</vt:lpstr>
      <vt:lpstr>Binomial Distribution - Example</vt:lpstr>
      <vt:lpstr>Binomial Distribution - Example</vt:lpstr>
      <vt:lpstr>Binomial Distribution - Example</vt:lpstr>
      <vt:lpstr>Binomial Distribution - Example</vt:lpstr>
      <vt:lpstr>Binomial Distribution - Example</vt:lpstr>
      <vt:lpstr>Binomial Distribution - Example</vt:lpstr>
      <vt:lpstr>Poisson Distribution</vt:lpstr>
      <vt:lpstr>Poisson Distribution</vt:lpstr>
      <vt:lpstr>Poisson Distribution</vt:lpstr>
      <vt:lpstr>Poisson Distribution</vt:lpstr>
      <vt:lpstr>Poisson Distribution - Example</vt:lpstr>
      <vt:lpstr>Poisson Distribution - Example</vt:lpstr>
      <vt:lpstr>Poisson Distribution - Example</vt:lpstr>
      <vt:lpstr>Continuous probability distributions</vt:lpstr>
      <vt:lpstr>Continuous probability distributions</vt:lpstr>
      <vt:lpstr>Continuous probability distributions</vt:lpstr>
      <vt:lpstr>Continuous probability distributions</vt:lpstr>
      <vt:lpstr>Lower tail probability</vt:lpstr>
      <vt:lpstr>Upper tail probability</vt:lpstr>
      <vt:lpstr>Probability of intervals</vt:lpstr>
      <vt:lpstr>Probability Density Curves and Density Histograms</vt:lpstr>
      <vt:lpstr>Normal distribution</vt:lpstr>
      <vt:lpstr>The 68-95-99.7% rule</vt:lpstr>
      <vt:lpstr>The 68-95-99.7% rule</vt:lpstr>
      <vt:lpstr>Example</vt:lpstr>
      <vt:lpstr>Example</vt:lpstr>
      <vt:lpstr>Student’s t-distribution</vt:lpstr>
      <vt:lpstr>Student’s t-distribution</vt:lpstr>
      <vt:lpstr>Cumulative distribution function</vt:lpstr>
      <vt:lpstr>Quantiles</vt:lpstr>
      <vt:lpstr>Quantiles</vt:lpstr>
      <vt:lpstr>Scaling and shifting random variables</vt:lpstr>
      <vt:lpstr>Adding/subtracting random variables</vt:lpstr>
      <vt:lpstr>Adding/subtracting random variables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UTP Cable Connectors</dc:title>
  <dc:creator>N AYDIN</dc:creator>
  <cp:lastModifiedBy>Windows User</cp:lastModifiedBy>
  <cp:revision>496</cp:revision>
  <cp:lastPrinted>2017-10-30T12:28:19Z</cp:lastPrinted>
  <dcterms:created xsi:type="dcterms:W3CDTF">2004-11-05T11:30:37Z</dcterms:created>
  <dcterms:modified xsi:type="dcterms:W3CDTF">2020-11-16T12:35:03Z</dcterms:modified>
</cp:coreProperties>
</file>