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6" r:id="rId2"/>
    <p:sldId id="377" r:id="rId3"/>
    <p:sldId id="432" r:id="rId4"/>
    <p:sldId id="383" r:id="rId5"/>
    <p:sldId id="385" r:id="rId6"/>
    <p:sldId id="386" r:id="rId7"/>
    <p:sldId id="387" r:id="rId8"/>
    <p:sldId id="390" r:id="rId9"/>
    <p:sldId id="391" r:id="rId10"/>
    <p:sldId id="392" r:id="rId11"/>
    <p:sldId id="381" r:id="rId12"/>
    <p:sldId id="388" r:id="rId13"/>
    <p:sldId id="389" r:id="rId14"/>
    <p:sldId id="400" r:id="rId15"/>
    <p:sldId id="393" r:id="rId16"/>
    <p:sldId id="394" r:id="rId17"/>
    <p:sldId id="397" r:id="rId18"/>
    <p:sldId id="398" r:id="rId19"/>
    <p:sldId id="395" r:id="rId20"/>
    <p:sldId id="399" r:id="rId21"/>
    <p:sldId id="396" r:id="rId22"/>
    <p:sldId id="401" r:id="rId23"/>
    <p:sldId id="402" r:id="rId24"/>
    <p:sldId id="403" r:id="rId25"/>
    <p:sldId id="404" r:id="rId26"/>
    <p:sldId id="406" r:id="rId27"/>
    <p:sldId id="405" r:id="rId28"/>
    <p:sldId id="407" r:id="rId29"/>
    <p:sldId id="408" r:id="rId30"/>
    <p:sldId id="410" r:id="rId31"/>
    <p:sldId id="412" r:id="rId32"/>
    <p:sldId id="411" r:id="rId33"/>
    <p:sldId id="409" r:id="rId34"/>
    <p:sldId id="416" r:id="rId35"/>
    <p:sldId id="417" r:id="rId36"/>
    <p:sldId id="413" r:id="rId37"/>
    <p:sldId id="414" r:id="rId38"/>
    <p:sldId id="418" r:id="rId39"/>
    <p:sldId id="440" r:id="rId40"/>
    <p:sldId id="441" r:id="rId41"/>
    <p:sldId id="420" r:id="rId42"/>
    <p:sldId id="415" r:id="rId43"/>
    <p:sldId id="419" r:id="rId44"/>
    <p:sldId id="421" r:id="rId45"/>
    <p:sldId id="422" r:id="rId46"/>
    <p:sldId id="423" r:id="rId47"/>
    <p:sldId id="424" r:id="rId48"/>
    <p:sldId id="425" r:id="rId49"/>
    <p:sldId id="426" r:id="rId50"/>
    <p:sldId id="427" r:id="rId51"/>
    <p:sldId id="428" r:id="rId52"/>
    <p:sldId id="429" r:id="rId53"/>
    <p:sldId id="430" r:id="rId54"/>
    <p:sldId id="431" r:id="rId55"/>
    <p:sldId id="433" r:id="rId56"/>
    <p:sldId id="434" r:id="rId57"/>
    <p:sldId id="435" r:id="rId58"/>
    <p:sldId id="436" r:id="rId59"/>
    <p:sldId id="437" r:id="rId60"/>
    <p:sldId id="438" r:id="rId61"/>
    <p:sldId id="439" r:id="rId62"/>
    <p:sldId id="442" r:id="rId63"/>
  </p:sldIdLst>
  <p:sldSz cx="9144000" cy="6858000" type="letter"/>
  <p:notesSz cx="6954838" cy="93091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CC00"/>
    <a:srgbClr val="FFFF99"/>
    <a:srgbClr val="00CCFF"/>
    <a:srgbClr val="00FF00"/>
    <a:srgbClr val="996633"/>
    <a:srgbClr val="FF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>
      <p:cViewPr varScale="1">
        <p:scale>
          <a:sx n="97" d="100"/>
          <a:sy n="97" d="100"/>
        </p:scale>
        <p:origin x="12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2000 N. AYDIN. All rights reserved.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7B600A2-75B3-4E06-9E78-F8CA5E9C631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37916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5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21188"/>
            <a:ext cx="5564188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Copyright 2000 N. AYDIN. All rights reserved.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5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46E268-886A-4EA5-A5F0-2F503346A00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757771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B0C3C01F-13D2-441A-AB04-643023192DFB}" type="slidenum">
              <a:rPr lang="tr-TR" altLang="tr-TR" smtClean="0">
                <a:solidFill>
                  <a:schemeClr val="tx1"/>
                </a:solidFill>
              </a:rPr>
              <a:pPr/>
              <a:t>1</a:t>
            </a:fld>
            <a:endParaRPr lang="tr-TR" altLang="tr-TR" smtClean="0">
              <a:solidFill>
                <a:schemeClr val="tx1"/>
              </a:solidFill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704850"/>
            <a:ext cx="4638675" cy="3478213"/>
          </a:xfrm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19600"/>
            <a:ext cx="5105400" cy="4189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117811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an example, we use the “sweat test” to diagnose Cystic Fibrosis (CF). It is well</a:t>
            </a:r>
            <a:r>
              <a:rPr lang="tr-TR" dirty="0" smtClean="0"/>
              <a:t> </a:t>
            </a:r>
            <a:r>
              <a:rPr lang="en-US" dirty="0" smtClean="0"/>
              <a:t>known that patients with CF have a high concentration of chloride in their sweat.</a:t>
            </a:r>
          </a:p>
          <a:p>
            <a:r>
              <a:rPr lang="en-US" dirty="0" smtClean="0"/>
              <a:t>The sweat test is a simple procedure to detect CF by measuring the concentration</a:t>
            </a:r>
            <a:r>
              <a:rPr lang="tr-TR" dirty="0" smtClean="0"/>
              <a:t> </a:t>
            </a:r>
            <a:r>
              <a:rPr lang="en-US" dirty="0" smtClean="0"/>
              <a:t>of salt in a person’s sweat. A high level of salt above a certain cutoff indicates CF.</a:t>
            </a:r>
            <a:r>
              <a:rPr lang="tr-TR" dirty="0" smtClean="0"/>
              <a:t> </a:t>
            </a:r>
            <a:r>
              <a:rPr lang="en-US" dirty="0" smtClean="0"/>
              <a:t>The possible outcomes from this medical test are shown schematically in </a:t>
            </a:r>
            <a:r>
              <a:rPr lang="tr-TR" dirty="0" smtClean="0"/>
              <a:t>the figure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vertical line represents the boundary between the disease event D (i.e., people</a:t>
            </a:r>
            <a:r>
              <a:rPr lang="tr-TR" dirty="0" smtClean="0"/>
              <a:t> </a:t>
            </a:r>
            <a:r>
              <a:rPr lang="en-US" dirty="0" smtClean="0"/>
              <a:t>with CF) and its complementary event H (i.e., people without CF). The shaded</a:t>
            </a:r>
            <a:r>
              <a:rPr lang="tr-TR" dirty="0" smtClean="0"/>
              <a:t> </a:t>
            </a:r>
            <a:r>
              <a:rPr lang="en-US" dirty="0" smtClean="0"/>
              <a:t>area represents the positive test results T+, while the unshaded area represents the</a:t>
            </a:r>
            <a:r>
              <a:rPr lang="tr-TR" dirty="0" smtClean="0"/>
              <a:t> </a:t>
            </a:r>
            <a:r>
              <a:rPr lang="en-US" dirty="0" smtClean="0"/>
              <a:t>negative test results T−.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Copyright 2000 N. AYDIN. All rights reserved.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946E268-886A-4EA5-A5F0-2F503346A002}" type="slidenum">
              <a:rPr lang="tr-TR" altLang="tr-TR" smtClean="0"/>
              <a:pPr>
                <a:defRPr/>
              </a:pPr>
              <a:t>45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80018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CFEE6-A0BB-4555-9020-DA56FA0DABB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8175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78764-6F1F-4705-8019-5ED51B75CA2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8403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5AA4E-6C2C-4C20-863B-F27B2E37B4E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0306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F1856-2893-40ED-B402-30DE4200322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5819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0FF74-9E56-4386-93AF-AD512A74760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4448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822D-11C8-4868-B43A-EA2CB46F7FF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6690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EACFE-150A-4935-BA56-96C19EECB9C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0854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9B034-32FD-44A0-90D9-43020D7474F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9509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CFB4D-6DB2-429E-8FD4-0AC9BAED348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6370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875F7-7280-432B-98C5-A5367D31F3E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7000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8870F-56F7-4F69-9B0C-BF425304CF4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3531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9C55BC-A9B0-4724-891C-DDAA64FA72D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tr-TR" smtClean="0"/>
              <a:t>Statistical Data Analysis</a:t>
            </a:r>
            <a:endParaRPr lang="en-US" altLang="tr-TR" smtClean="0"/>
          </a:p>
        </p:txBody>
      </p:sp>
      <p:sp>
        <p:nvSpPr>
          <p:cNvPr id="51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 dirty="0" smtClean="0"/>
          </a:p>
          <a:p>
            <a:pPr algn="ctr" eaLnBrk="1" hangingPunct="1">
              <a:buFontTx/>
              <a:buNone/>
            </a:pPr>
            <a:r>
              <a:rPr lang="tr-TR" altLang="tr-TR" dirty="0" smtClean="0"/>
              <a:t>Prof. </a:t>
            </a:r>
            <a:r>
              <a:rPr lang="en-US" altLang="tr-TR" dirty="0" smtClean="0"/>
              <a:t>Dr. </a:t>
            </a:r>
            <a:r>
              <a:rPr lang="tr-TR" altLang="tr-TR" dirty="0" smtClean="0"/>
              <a:t>Nizamettin AYDIN</a:t>
            </a:r>
          </a:p>
          <a:p>
            <a:pPr algn="ctr" eaLnBrk="1" hangingPunct="1">
              <a:buFontTx/>
              <a:buNone/>
            </a:pPr>
            <a:endParaRPr lang="en-US" altLang="tr-TR" dirty="0" smtClean="0"/>
          </a:p>
          <a:p>
            <a:pPr algn="ctr">
              <a:buFontTx/>
              <a:buNone/>
            </a:pPr>
            <a:r>
              <a:rPr lang="tr-TR" altLang="tr-TR" dirty="0" err="1" smtClean="0">
                <a:cs typeface="Times New Roman" panose="02020603050405020304" pitchFamily="18" charset="0"/>
                <a:hlinkClick r:id="rId3"/>
              </a:rPr>
              <a:t>naydin</a:t>
            </a:r>
            <a:r>
              <a:rPr lang="en-US" altLang="tr-TR" dirty="0" smtClean="0">
                <a:cs typeface="Times New Roman" panose="02020603050405020304" pitchFamily="18" charset="0"/>
                <a:hlinkClick r:id="rId3"/>
              </a:rPr>
              <a:t>@</a:t>
            </a:r>
            <a:r>
              <a:rPr lang="en-GB" altLang="tr-TR" dirty="0" err="1" smtClean="0">
                <a:cs typeface="Times New Roman" panose="02020603050405020304" pitchFamily="18" charset="0"/>
                <a:hlinkClick r:id="rId3"/>
              </a:rPr>
              <a:t>yildiz</a:t>
            </a:r>
            <a:r>
              <a:rPr lang="tr-TR" altLang="tr-TR" dirty="0" smtClean="0">
                <a:cs typeface="Times New Roman" panose="02020603050405020304" pitchFamily="18" charset="0"/>
                <a:hlinkClick r:id="rId3"/>
              </a:rPr>
              <a:t>.edu.tr</a:t>
            </a:r>
            <a:endParaRPr lang="tr-TR" altLang="tr-TR" dirty="0" smtClean="0"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dirty="0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tr-TR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http://</a:t>
            </a:r>
            <a:r>
              <a:rPr lang="en-GB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www</a:t>
            </a:r>
            <a:r>
              <a:rPr lang="tr-TR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3</a:t>
            </a:r>
            <a:r>
              <a:rPr lang="en-GB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  <a:r>
              <a:rPr lang="en-GB" altLang="tr-TR" dirty="0" err="1" smtClean="0">
                <a:solidFill>
                  <a:srgbClr val="0000FF"/>
                </a:solidFill>
                <a:cs typeface="Times New Roman" panose="02020603050405020304" pitchFamily="18" charset="0"/>
              </a:rPr>
              <a:t>yildiz</a:t>
            </a:r>
            <a:r>
              <a:rPr lang="tr-TR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.edu.tr/~</a:t>
            </a:r>
            <a:r>
              <a:rPr lang="tr-TR" altLang="tr-TR" dirty="0" err="1" smtClean="0">
                <a:solidFill>
                  <a:srgbClr val="0000FF"/>
                </a:solidFill>
                <a:cs typeface="Times New Roman" panose="02020603050405020304" pitchFamily="18" charset="0"/>
              </a:rPr>
              <a:t>naydin</a:t>
            </a:r>
            <a:endParaRPr lang="en-US" altLang="tr-TR" dirty="0" smtClean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C8971CE-6AC5-4565-A734-48DCE5EA97EF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Random phenomena and their sample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80400" cy="4978400"/>
          </a:xfrm>
        </p:spPr>
        <p:txBody>
          <a:bodyPr>
            <a:normAutofit fontScale="62500" lnSpcReduction="20000"/>
          </a:bodyPr>
          <a:lstStyle/>
          <a:p>
            <a:pPr marL="5829300"/>
            <a:r>
              <a:rPr lang="en-US" dirty="0" smtClean="0"/>
              <a:t>Genotypes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i="1" dirty="0"/>
              <a:t>AA</a:t>
            </a:r>
            <a:r>
              <a:rPr lang="en-US" dirty="0"/>
              <a:t>, </a:t>
            </a:r>
            <a:r>
              <a:rPr lang="en-US" i="1" dirty="0" err="1"/>
              <a:t>Aa</a:t>
            </a:r>
            <a:r>
              <a:rPr lang="en-US" dirty="0"/>
              <a:t>, and </a:t>
            </a:r>
            <a:r>
              <a:rPr lang="en-US" i="1" dirty="0" err="1"/>
              <a:t>aa</a:t>
            </a:r>
            <a:r>
              <a:rPr lang="en-US" dirty="0"/>
              <a:t>)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represented </a:t>
            </a:r>
            <a:r>
              <a:rPr lang="en-US" dirty="0"/>
              <a:t>by the first set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branches</a:t>
            </a:r>
            <a:endParaRPr lang="tr-TR" dirty="0" smtClean="0"/>
          </a:p>
          <a:p>
            <a:pPr marL="5829300"/>
            <a:r>
              <a:rPr lang="tr-TR" dirty="0" smtClean="0"/>
              <a:t>S</a:t>
            </a:r>
            <a:r>
              <a:rPr lang="en-US" dirty="0" err="1" smtClean="0"/>
              <a:t>moking</a:t>
            </a:r>
            <a:r>
              <a:rPr lang="en-US" dirty="0" smtClean="0"/>
              <a:t> </a:t>
            </a:r>
            <a:r>
              <a:rPr lang="en-US" dirty="0"/>
              <a:t>status</a:t>
            </a:r>
            <a:br>
              <a:rPr lang="en-US" dirty="0"/>
            </a:br>
            <a:r>
              <a:rPr lang="en-US" dirty="0"/>
              <a:t>(Y</a:t>
            </a:r>
            <a:r>
              <a:rPr lang="en-US" i="1" dirty="0"/>
              <a:t> </a:t>
            </a:r>
            <a:r>
              <a:rPr lang="en-US" dirty="0"/>
              <a:t>for smokers and N</a:t>
            </a:r>
            <a:r>
              <a:rPr lang="en-US" i="1" dirty="0"/>
              <a:t>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nonsmokers</a:t>
            </a:r>
            <a:r>
              <a:rPr lang="en-US" dirty="0"/>
              <a:t>) is </a:t>
            </a:r>
            <a:r>
              <a:rPr lang="en-US" dirty="0" smtClean="0"/>
              <a:t>represented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the second set of </a:t>
            </a:r>
            <a:r>
              <a:rPr lang="en-US" dirty="0" smtClean="0"/>
              <a:t>branches</a:t>
            </a:r>
            <a:endParaRPr lang="tr-TR" dirty="0" smtClean="0"/>
          </a:p>
          <a:p>
            <a:pPr marL="5829300"/>
            <a:r>
              <a:rPr lang="en-US" dirty="0"/>
              <a:t>Following each branch from root to tip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we </a:t>
            </a:r>
            <a:r>
              <a:rPr lang="en-US" dirty="0"/>
              <a:t>obtain the </a:t>
            </a:r>
            <a:r>
              <a:rPr lang="tr-TR" dirty="0" smtClean="0"/>
              <a:t>following </a:t>
            </a:r>
            <a:r>
              <a:rPr lang="en-US" dirty="0" smtClean="0"/>
              <a:t>sample space</a:t>
            </a:r>
            <a:r>
              <a:rPr lang="tr-TR" dirty="0" smtClean="0"/>
              <a:t>;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endParaRPr lang="tr-TR" i="1" dirty="0" smtClean="0"/>
          </a:p>
          <a:p>
            <a:pPr lvl="1"/>
            <a:r>
              <a:rPr lang="en-US" i="1" dirty="0" smtClean="0"/>
              <a:t>S </a:t>
            </a:r>
            <a:r>
              <a:rPr lang="en-US" dirty="0"/>
              <a:t>= {</a:t>
            </a:r>
            <a:r>
              <a:rPr lang="en-US" i="1" dirty="0"/>
              <a:t>AA</a:t>
            </a:r>
            <a:r>
              <a:rPr lang="en-US" dirty="0"/>
              <a:t>-</a:t>
            </a:r>
            <a:r>
              <a:rPr lang="en-US" i="1" dirty="0"/>
              <a:t>Y,AA</a:t>
            </a:r>
            <a:r>
              <a:rPr lang="en-US" dirty="0"/>
              <a:t>-</a:t>
            </a:r>
            <a:r>
              <a:rPr lang="en-US" i="1" dirty="0" err="1"/>
              <a:t>N,Aa</a:t>
            </a:r>
            <a:r>
              <a:rPr lang="en-US" dirty="0"/>
              <a:t>-</a:t>
            </a:r>
            <a:r>
              <a:rPr lang="en-US" i="1" dirty="0" err="1"/>
              <a:t>Y,Aa</a:t>
            </a:r>
            <a:r>
              <a:rPr lang="en-US" dirty="0"/>
              <a:t>-</a:t>
            </a:r>
            <a:r>
              <a:rPr lang="en-US" i="1" dirty="0" err="1"/>
              <a:t>N,aa</a:t>
            </a:r>
            <a:r>
              <a:rPr lang="en-US" dirty="0"/>
              <a:t>-</a:t>
            </a:r>
            <a:r>
              <a:rPr lang="en-US" i="1" dirty="0" err="1"/>
              <a:t>Y,aa</a:t>
            </a:r>
            <a:r>
              <a:rPr lang="en-US" dirty="0"/>
              <a:t>-</a:t>
            </a:r>
            <a:r>
              <a:rPr lang="en-US" i="1" dirty="0"/>
              <a:t>N</a:t>
            </a:r>
            <a:r>
              <a:rPr lang="en-US" dirty="0" smtClean="0"/>
              <a:t>}.</a:t>
            </a:r>
            <a:endParaRPr lang="tr-TR" dirty="0" smtClean="0"/>
          </a:p>
          <a:p>
            <a:pPr lvl="2"/>
            <a:r>
              <a:rPr lang="en-US" dirty="0" smtClean="0"/>
              <a:t>For </a:t>
            </a:r>
            <a:r>
              <a:rPr lang="en-US" dirty="0"/>
              <a:t>example, </a:t>
            </a:r>
            <a:r>
              <a:rPr lang="en-US" i="1" dirty="0" err="1"/>
              <a:t>Aa</a:t>
            </a:r>
            <a:r>
              <a:rPr lang="en-US" i="1" dirty="0"/>
              <a:t> </a:t>
            </a:r>
            <a:r>
              <a:rPr lang="en-US" dirty="0"/>
              <a:t>- </a:t>
            </a:r>
            <a:r>
              <a:rPr lang="en-US" i="1" dirty="0"/>
              <a:t>Y </a:t>
            </a:r>
            <a:r>
              <a:rPr lang="en-US" dirty="0"/>
              <a:t>represents the outcome of having heterozygous genotype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smoking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10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1578" b="11409"/>
          <a:stretch/>
        </p:blipFill>
        <p:spPr>
          <a:xfrm>
            <a:off x="539552" y="1268760"/>
            <a:ext cx="5133975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13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Probability</a:t>
            </a:r>
            <a:r>
              <a:rPr lang="tr-TR" altLang="en-US" dirty="0" smtClean="0"/>
              <a:t> Measure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dirty="0"/>
              <a:t>To each possible outcome in the sample space, we assign a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probability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altLang="en-US" dirty="0"/>
              <a:t>, </a:t>
            </a:r>
            <a:endParaRPr lang="tr-TR" altLang="en-US" dirty="0" smtClean="0"/>
          </a:p>
          <a:p>
            <a:pPr lvl="1">
              <a:defRPr/>
            </a:pPr>
            <a:r>
              <a:rPr lang="en-US" altLang="en-US" dirty="0" smtClean="0"/>
              <a:t>which </a:t>
            </a:r>
            <a:r>
              <a:rPr lang="en-US" altLang="en-US" dirty="0"/>
              <a:t>represents how certain we are about the occurrence of the corresponding outcome.</a:t>
            </a:r>
          </a:p>
          <a:p>
            <a:pPr lvl="2">
              <a:defRPr/>
            </a:pPr>
            <a:r>
              <a:rPr lang="en-US" altLang="en-US" dirty="0" smtClean="0"/>
              <a:t>For </a:t>
            </a:r>
            <a:r>
              <a:rPr lang="en-US" altLang="en-US" dirty="0"/>
              <a:t>an outcome </a:t>
            </a:r>
            <a:r>
              <a:rPr lang="en-US" altLang="en-US" i="1" dirty="0"/>
              <a:t>o</a:t>
            </a:r>
            <a:r>
              <a:rPr lang="en-US" altLang="en-US" dirty="0"/>
              <a:t>, we denote the probability as </a:t>
            </a: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), </a:t>
            </a:r>
            <a:endParaRPr lang="tr-TR" altLang="en-US" dirty="0" smtClean="0"/>
          </a:p>
          <a:p>
            <a:pPr lvl="3">
              <a:defRPr/>
            </a:pPr>
            <a:r>
              <a:rPr lang="en-US" altLang="en-US" dirty="0" smtClean="0"/>
              <a:t>where </a:t>
            </a:r>
            <a:r>
              <a:rPr lang="en-US" altLang="en-US" dirty="0"/>
              <a:t>0 ≤ </a:t>
            </a: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≤ 1. </a:t>
            </a:r>
            <a:endParaRPr lang="tr-TR" altLang="en-US" dirty="0" smtClean="0"/>
          </a:p>
          <a:p>
            <a:pPr>
              <a:defRPr/>
            </a:pPr>
            <a:r>
              <a:rPr lang="en-US" altLang="en-US" dirty="0" smtClean="0"/>
              <a:t>The </a:t>
            </a:r>
            <a:r>
              <a:rPr lang="en-US" altLang="en-US" dirty="0"/>
              <a:t>total probability of all outcomes in the sample space is always 1.</a:t>
            </a:r>
          </a:p>
          <a:p>
            <a:pPr lvl="1">
              <a:defRPr/>
            </a:pPr>
            <a:r>
              <a:rPr lang="en-US" altLang="en-US" dirty="0"/>
              <a:t>Coin </a:t>
            </a:r>
            <a:r>
              <a:rPr lang="en-US" altLang="en-US" dirty="0" smtClean="0"/>
              <a:t>tossing</a:t>
            </a:r>
            <a:r>
              <a:rPr lang="tr-TR" altLang="en-US" dirty="0" smtClean="0"/>
              <a:t> </a:t>
            </a:r>
            <a:r>
              <a:rPr lang="en-US" altLang="en-US" dirty="0" smtClean="0"/>
              <a:t>: </a:t>
            </a:r>
            <a:r>
              <a:rPr lang="tr-TR" altLang="en-US" dirty="0" smtClean="0"/>
              <a:t>	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H</a:t>
            </a:r>
            <a:r>
              <a:rPr lang="en-US" altLang="en-US" dirty="0"/>
              <a:t>) + </a:t>
            </a: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T</a:t>
            </a:r>
            <a:r>
              <a:rPr lang="en-US" altLang="en-US" dirty="0"/>
              <a:t>) = </a:t>
            </a:r>
            <a:r>
              <a:rPr lang="en-US" altLang="en-US" dirty="0" smtClean="0"/>
              <a:t>1 </a:t>
            </a:r>
            <a:endParaRPr lang="tr-TR" altLang="en-US" dirty="0" smtClean="0"/>
          </a:p>
          <a:p>
            <a:pPr lvl="1">
              <a:defRPr/>
            </a:pPr>
            <a:r>
              <a:rPr lang="en-US" altLang="en-US" dirty="0" smtClean="0"/>
              <a:t>Die rolling</a:t>
            </a:r>
            <a:r>
              <a:rPr lang="tr-TR" altLang="en-US" dirty="0"/>
              <a:t> </a:t>
            </a:r>
            <a:r>
              <a:rPr lang="tr-TR" altLang="en-US" dirty="0" smtClean="0"/>
              <a:t>   </a:t>
            </a:r>
            <a:r>
              <a:rPr lang="en-US" altLang="en-US" dirty="0" smtClean="0"/>
              <a:t>: </a:t>
            </a:r>
            <a:r>
              <a:rPr lang="tr-TR" altLang="en-US" dirty="0" smtClean="0"/>
              <a:t>	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(1</a:t>
            </a:r>
            <a:r>
              <a:rPr lang="en-US" altLang="en-US" dirty="0"/>
              <a:t>) + </a:t>
            </a:r>
            <a:r>
              <a:rPr lang="en-US" altLang="en-US" i="1" dirty="0"/>
              <a:t>P</a:t>
            </a:r>
            <a:r>
              <a:rPr lang="en-US" altLang="en-US" dirty="0"/>
              <a:t>(2) + </a:t>
            </a:r>
            <a:r>
              <a:rPr lang="en-US" altLang="en-US" i="1" dirty="0"/>
              <a:t>P</a:t>
            </a:r>
            <a:r>
              <a:rPr lang="en-US" altLang="en-US" dirty="0"/>
              <a:t>(3) + </a:t>
            </a:r>
            <a:r>
              <a:rPr lang="en-US" altLang="en-US" i="1" dirty="0"/>
              <a:t>P</a:t>
            </a:r>
            <a:r>
              <a:rPr lang="en-US" altLang="en-US" dirty="0"/>
              <a:t>(4) + </a:t>
            </a:r>
            <a:r>
              <a:rPr lang="en-US" altLang="en-US" i="1" dirty="0"/>
              <a:t>P</a:t>
            </a:r>
            <a:r>
              <a:rPr lang="en-US" altLang="en-US" dirty="0"/>
              <a:t>(5) + </a:t>
            </a:r>
            <a:r>
              <a:rPr lang="en-US" altLang="en-US" i="1" dirty="0"/>
              <a:t>P</a:t>
            </a:r>
            <a:r>
              <a:rPr lang="en-US" altLang="en-US" dirty="0"/>
              <a:t>(6) = </a:t>
            </a:r>
            <a:r>
              <a:rPr lang="en-US" altLang="en-US" dirty="0" smtClean="0"/>
              <a:t>1</a:t>
            </a:r>
            <a:endParaRPr lang="en-US" altLang="en-US" dirty="0"/>
          </a:p>
          <a:p>
            <a:pPr>
              <a:defRPr/>
            </a:pPr>
            <a:r>
              <a:rPr lang="en-US" altLang="en-US" dirty="0" smtClean="0"/>
              <a:t>Therefore</a:t>
            </a:r>
            <a:r>
              <a:rPr lang="en-US" altLang="en-US" dirty="0"/>
              <a:t>, if the outcomes are equally probable, </a:t>
            </a:r>
            <a:endParaRPr lang="tr-TR" altLang="en-US" dirty="0" smtClean="0"/>
          </a:p>
          <a:p>
            <a:pPr lvl="1">
              <a:defRPr/>
            </a:pPr>
            <a:r>
              <a:rPr lang="en-US" altLang="en-US" dirty="0" smtClean="0"/>
              <a:t>the </a:t>
            </a:r>
            <a:r>
              <a:rPr lang="en-US" altLang="en-US" dirty="0"/>
              <a:t>probability of each outcome is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1/</a:t>
            </a:r>
            <a:r>
              <a:rPr lang="en-US" altLang="en-US" i="1" dirty="0" err="1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altLang="en-US" i="1" baseline="-25000" dirty="0" err="1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altLang="en-US" dirty="0"/>
              <a:t>, </a:t>
            </a:r>
            <a:endParaRPr lang="tr-TR" altLang="en-US" dirty="0" smtClean="0"/>
          </a:p>
          <a:p>
            <a:pPr lvl="2">
              <a:defRPr/>
            </a:pPr>
            <a:r>
              <a:rPr lang="en-US" altLang="en-US" dirty="0" smtClean="0"/>
              <a:t>where </a:t>
            </a:r>
            <a:r>
              <a:rPr lang="en-US" altLang="en-US" i="1" dirty="0" err="1"/>
              <a:t>n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 is the number of possible outcomes.</a:t>
            </a:r>
            <a:endParaRPr lang="en-US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11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Random events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dirty="0"/>
              <a:t>An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event </a:t>
            </a:r>
            <a:r>
              <a:rPr lang="en-US" altLang="en-US" dirty="0"/>
              <a:t>is a subset of the sample space </a:t>
            </a:r>
            <a:r>
              <a:rPr lang="en-US" altLang="en-US" i="1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altLang="en-US" dirty="0"/>
              <a:t>. </a:t>
            </a:r>
            <a:endParaRPr lang="tr-TR" altLang="en-US" dirty="0" smtClean="0"/>
          </a:p>
          <a:p>
            <a:pPr lvl="1">
              <a:defRPr/>
            </a:pPr>
            <a:r>
              <a:rPr lang="en-US" altLang="en-US" dirty="0" smtClean="0"/>
              <a:t>A </a:t>
            </a:r>
            <a:r>
              <a:rPr lang="en-US" altLang="en-US" dirty="0"/>
              <a:t>possible event for die rolling is </a:t>
            </a:r>
            <a:endParaRPr lang="tr-TR" altLang="en-US" dirty="0" smtClean="0"/>
          </a:p>
          <a:p>
            <a:pPr lvl="2">
              <a:defRPr/>
            </a:pPr>
            <a:r>
              <a:rPr lang="en-US" altLang="en-US" i="1" dirty="0" smtClean="0"/>
              <a:t>E</a:t>
            </a:r>
            <a:r>
              <a:rPr lang="en-US" altLang="en-US" dirty="0" smtClean="0"/>
              <a:t> </a:t>
            </a:r>
            <a:r>
              <a:rPr lang="en-US" altLang="en-US" dirty="0"/>
              <a:t>= {1,3,5}. </a:t>
            </a:r>
            <a:endParaRPr lang="tr-TR" altLang="en-US" dirty="0" smtClean="0"/>
          </a:p>
          <a:p>
            <a:pPr lvl="3">
              <a:defRPr/>
            </a:pPr>
            <a:r>
              <a:rPr lang="en-US" altLang="en-US" dirty="0" smtClean="0"/>
              <a:t>This </a:t>
            </a:r>
            <a:r>
              <a:rPr lang="en-US" altLang="en-US" dirty="0"/>
              <a:t>is the event of rolling an odd number.</a:t>
            </a:r>
          </a:p>
          <a:p>
            <a:pPr lvl="1">
              <a:defRPr/>
            </a:pPr>
            <a:r>
              <a:rPr lang="en-US" altLang="en-US" dirty="0" smtClean="0"/>
              <a:t>For </a:t>
            </a:r>
            <a:r>
              <a:rPr lang="en-US" altLang="en-US" dirty="0"/>
              <a:t>the genotype example, </a:t>
            </a:r>
            <a:endParaRPr lang="tr-TR" altLang="en-US" dirty="0" smtClean="0"/>
          </a:p>
          <a:p>
            <a:pPr lvl="2">
              <a:defRPr/>
            </a:pPr>
            <a:r>
              <a:rPr lang="en-US" altLang="en-US" i="1" dirty="0" smtClean="0"/>
              <a:t>E</a:t>
            </a:r>
            <a:r>
              <a:rPr lang="en-US" altLang="en-US" dirty="0" smtClean="0"/>
              <a:t> </a:t>
            </a:r>
            <a:r>
              <a:rPr lang="en-US" altLang="en-US" dirty="0"/>
              <a:t>= {</a:t>
            </a:r>
            <a:r>
              <a:rPr lang="en-US" altLang="en-US" i="1" dirty="0"/>
              <a:t>AA</a:t>
            </a:r>
            <a:r>
              <a:rPr lang="en-US" altLang="en-US" dirty="0" smtClean="0"/>
              <a:t>,</a:t>
            </a:r>
            <a:r>
              <a:rPr lang="tr-TR" altLang="en-US" dirty="0" smtClean="0"/>
              <a:t> </a:t>
            </a:r>
            <a:r>
              <a:rPr lang="en-US" altLang="en-US" i="1" dirty="0" err="1" smtClean="0"/>
              <a:t>aa</a:t>
            </a:r>
            <a:r>
              <a:rPr lang="en-US" altLang="en-US" dirty="0"/>
              <a:t>} </a:t>
            </a:r>
            <a:endParaRPr lang="tr-TR" altLang="en-US" dirty="0" smtClean="0"/>
          </a:p>
          <a:p>
            <a:pPr lvl="3">
              <a:defRPr/>
            </a:pPr>
            <a:r>
              <a:rPr lang="en-US" altLang="en-US" dirty="0"/>
              <a:t>This </a:t>
            </a:r>
            <a:r>
              <a:rPr lang="en-US" altLang="en-US" dirty="0" smtClean="0"/>
              <a:t>is </a:t>
            </a:r>
            <a:r>
              <a:rPr lang="en-US" altLang="en-US" dirty="0"/>
              <a:t>the event that a person is homozygous.</a:t>
            </a:r>
          </a:p>
          <a:p>
            <a:pPr>
              <a:defRPr/>
            </a:pPr>
            <a:r>
              <a:rPr lang="en-US" altLang="en-US" dirty="0" smtClean="0"/>
              <a:t>An </a:t>
            </a:r>
            <a:r>
              <a:rPr lang="en-US" altLang="en-US" dirty="0"/>
              <a:t>event occurs when any outcome within that event occurs. </a:t>
            </a:r>
            <a:endParaRPr lang="tr-TR" altLang="en-US" dirty="0" smtClean="0"/>
          </a:p>
          <a:p>
            <a:pPr>
              <a:defRPr/>
            </a:pPr>
            <a:r>
              <a:rPr lang="en-US" altLang="en-US" dirty="0" smtClean="0"/>
              <a:t>We </a:t>
            </a:r>
            <a:r>
              <a:rPr lang="en-US" altLang="en-US" dirty="0"/>
              <a:t>denote the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probability of event </a:t>
            </a:r>
            <a:r>
              <a:rPr lang="en-US" alt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dirty="0"/>
              <a:t>as </a:t>
            </a:r>
            <a:r>
              <a:rPr lang="en-US" altLang="en-US" i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alt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altLang="en-US" dirty="0"/>
              <a:t>. </a:t>
            </a:r>
            <a:endParaRPr lang="tr-TR" altLang="en-US" dirty="0" smtClean="0"/>
          </a:p>
          <a:p>
            <a:pPr>
              <a:defRPr/>
            </a:pPr>
            <a:r>
              <a:rPr lang="en-US" altLang="en-US" dirty="0" smtClean="0"/>
              <a:t>The </a:t>
            </a:r>
            <a:r>
              <a:rPr lang="en-US" altLang="en-US" dirty="0"/>
              <a:t>probability of an event is the sum of the probabilities for all individual outcomes included in that event.</a:t>
            </a:r>
            <a:endParaRPr lang="en-US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12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340968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Random </a:t>
            </a:r>
            <a:r>
              <a:rPr lang="en-US" altLang="en-US" dirty="0" smtClean="0"/>
              <a:t>events</a:t>
            </a:r>
            <a:r>
              <a:rPr lang="tr-TR" altLang="en-US" dirty="0" smtClean="0"/>
              <a:t> – Example 1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tr-TR" altLang="en-US" dirty="0" smtClean="0"/>
              <a:t>C</a:t>
            </a:r>
            <a:r>
              <a:rPr lang="en-US" altLang="en-US" dirty="0" err="1" smtClean="0"/>
              <a:t>onsider</a:t>
            </a:r>
            <a:r>
              <a:rPr lang="en-US" altLang="en-US" dirty="0" smtClean="0"/>
              <a:t> </a:t>
            </a:r>
            <a:r>
              <a:rPr lang="en-US" dirty="0"/>
              <a:t>the die rolling example presented in the form of a Venn </a:t>
            </a:r>
            <a:r>
              <a:rPr lang="en-US" dirty="0" smtClean="0"/>
              <a:t>diagram</a:t>
            </a:r>
            <a:r>
              <a:rPr lang="tr-TR" dirty="0" smtClean="0"/>
              <a:t> below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marL="4057650">
              <a:defRPr/>
            </a:pPr>
            <a:r>
              <a:rPr lang="en-US" dirty="0"/>
              <a:t>All the possible outcomes are contained inside the sample space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dirty="0"/>
              <a:t>, </a:t>
            </a:r>
            <a:r>
              <a:rPr lang="en-US" dirty="0" smtClean="0"/>
              <a:t>which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represented by the rectangle. </a:t>
            </a: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en-US" dirty="0" smtClean="0"/>
              <a:t>We </a:t>
            </a:r>
            <a:r>
              <a:rPr lang="en-US" dirty="0"/>
              <a:t>define two events.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event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i="1" dirty="0"/>
              <a:t> </a:t>
            </a:r>
            <a:r>
              <a:rPr lang="en-US" dirty="0"/>
              <a:t>(shown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triangle) occurs when the outcome is less than 4.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event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i="1" dirty="0"/>
              <a:t> </a:t>
            </a:r>
            <a:r>
              <a:rPr lang="en-US" dirty="0"/>
              <a:t>(shown as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oval</a:t>
            </a:r>
            <a:r>
              <a:rPr lang="en-US" dirty="0"/>
              <a:t>) occurs when the outcome is an odd number.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In </a:t>
            </a:r>
            <a:r>
              <a:rPr lang="en-US" dirty="0"/>
              <a:t>this example, </a:t>
            </a:r>
            <a:r>
              <a:rPr lang="en-US" i="1" dirty="0"/>
              <a:t>P(M) </a:t>
            </a:r>
            <a:r>
              <a:rPr lang="en-US" dirty="0"/>
              <a:t>= </a:t>
            </a:r>
            <a:r>
              <a:rPr lang="en-US" dirty="0" smtClean="0"/>
              <a:t>1</a:t>
            </a:r>
            <a:r>
              <a:rPr lang="tr-TR" dirty="0" smtClean="0"/>
              <a:t>/</a:t>
            </a:r>
            <a:r>
              <a:rPr lang="en-US" dirty="0" smtClean="0"/>
              <a:t>2 and</a:t>
            </a:r>
            <a:r>
              <a:rPr lang="tr-TR" dirty="0" smtClean="0"/>
              <a:t> </a:t>
            </a:r>
            <a:r>
              <a:rPr lang="en-US" i="1" dirty="0" smtClean="0"/>
              <a:t>P(N</a:t>
            </a:r>
            <a:r>
              <a:rPr lang="en-US" i="1" dirty="0"/>
              <a:t>) </a:t>
            </a:r>
            <a:r>
              <a:rPr lang="en-US" dirty="0"/>
              <a:t>= </a:t>
            </a:r>
            <a:r>
              <a:rPr lang="en-US" dirty="0" smtClean="0"/>
              <a:t>1</a:t>
            </a:r>
            <a:r>
              <a:rPr lang="tr-TR" dirty="0" smtClean="0"/>
              <a:t>/2</a:t>
            </a:r>
            <a:endParaRPr lang="en-US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13</a:t>
            </a:fld>
            <a:endParaRPr kumimoji="0" lang="en-US" altLang="tr-TR" sz="120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844824"/>
            <a:ext cx="2888117" cy="172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2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Random </a:t>
            </a:r>
            <a:r>
              <a:rPr lang="en-US" altLang="en-US" dirty="0" smtClean="0"/>
              <a:t>events</a:t>
            </a:r>
            <a:r>
              <a:rPr lang="tr-TR" altLang="en-US" dirty="0" smtClean="0"/>
              <a:t> – Example 2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altLang="en-US" dirty="0" smtClean="0"/>
              <a:t>As </a:t>
            </a:r>
            <a:r>
              <a:rPr lang="en-US" altLang="en-US" dirty="0"/>
              <a:t>a running example, we consider a bi-allelic gene </a:t>
            </a:r>
            <a:r>
              <a:rPr lang="en-US" altLang="en-US" b="1" dirty="0"/>
              <a:t>A</a:t>
            </a:r>
            <a:r>
              <a:rPr lang="en-US" altLang="en-US" dirty="0"/>
              <a:t> with two alleles </a:t>
            </a:r>
            <a:r>
              <a:rPr lang="en-US" altLang="en-US" i="1" dirty="0"/>
              <a:t>A</a:t>
            </a:r>
            <a:r>
              <a:rPr lang="en-US" altLang="en-US" dirty="0"/>
              <a:t> and </a:t>
            </a:r>
            <a:r>
              <a:rPr lang="en-US" altLang="en-US" i="1" dirty="0"/>
              <a:t>a</a:t>
            </a:r>
            <a:r>
              <a:rPr lang="en-US" altLang="en-US" dirty="0"/>
              <a:t>.</a:t>
            </a:r>
          </a:p>
          <a:p>
            <a:pPr>
              <a:defRPr/>
            </a:pPr>
            <a:r>
              <a:rPr lang="en-US" altLang="en-US" dirty="0" smtClean="0"/>
              <a:t>We </a:t>
            </a:r>
            <a:r>
              <a:rPr lang="en-US" altLang="en-US" dirty="0"/>
              <a:t>assume that allele </a:t>
            </a:r>
            <a:r>
              <a:rPr lang="en-US" altLang="en-US" i="1" dirty="0"/>
              <a:t>a</a:t>
            </a:r>
            <a:r>
              <a:rPr lang="en-US" altLang="en-US" dirty="0"/>
              <a:t> is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recessive</a:t>
            </a:r>
            <a:r>
              <a:rPr lang="en-US" altLang="en-US" dirty="0"/>
              <a:t> and causes a speciﬁc disease.</a:t>
            </a:r>
          </a:p>
          <a:p>
            <a:pPr lvl="1">
              <a:defRPr/>
            </a:pPr>
            <a:r>
              <a:rPr lang="en-US" altLang="en-US" dirty="0" smtClean="0"/>
              <a:t>Then </a:t>
            </a:r>
            <a:r>
              <a:rPr lang="en-US" altLang="en-US" dirty="0"/>
              <a:t>only people with the genotype </a:t>
            </a:r>
            <a:r>
              <a:rPr lang="en-US" altLang="en-US" i="1" dirty="0" err="1"/>
              <a:t>aa</a:t>
            </a:r>
            <a:r>
              <a:rPr lang="en-US" altLang="en-US" dirty="0"/>
              <a:t> have the disease</a:t>
            </a:r>
            <a:r>
              <a:rPr lang="en-US" altLang="en-US" dirty="0" smtClean="0"/>
              <a:t>.</a:t>
            </a:r>
            <a:endParaRPr lang="tr-TR" altLang="en-US" dirty="0" smtClean="0"/>
          </a:p>
          <a:p>
            <a:pPr marL="1200150" lvl="2">
              <a:defRPr/>
            </a:pPr>
            <a:r>
              <a:rPr lang="en-US" dirty="0"/>
              <a:t>A schematic representation for a bi-allelic gene with a recessive allele </a:t>
            </a:r>
            <a:r>
              <a:rPr lang="en-US" i="1" dirty="0"/>
              <a:t>a </a:t>
            </a:r>
            <a:r>
              <a:rPr lang="en-US" dirty="0"/>
              <a:t>that causes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specific </a:t>
            </a:r>
            <a:r>
              <a:rPr lang="en-US" dirty="0"/>
              <a:t>disease. </a:t>
            </a:r>
            <a:endParaRPr lang="tr-TR" dirty="0" smtClean="0"/>
          </a:p>
          <a:p>
            <a:pPr marL="3543300" lvl="3">
              <a:defRPr/>
            </a:pPr>
            <a:r>
              <a:rPr lang="en-US" dirty="0" smtClean="0"/>
              <a:t>The </a:t>
            </a:r>
            <a:r>
              <a:rPr lang="en-US" i="1" dirty="0"/>
              <a:t>shaded area </a:t>
            </a:r>
            <a:r>
              <a:rPr lang="en-US" dirty="0"/>
              <a:t>shows the </a:t>
            </a:r>
            <a:r>
              <a:rPr lang="en-US" dirty="0" smtClean="0"/>
              <a:t>disease</a:t>
            </a:r>
            <a:r>
              <a:rPr lang="tr-TR" dirty="0" smtClean="0"/>
              <a:t> </a:t>
            </a:r>
            <a:r>
              <a:rPr lang="en-US" dirty="0" smtClean="0"/>
              <a:t>event 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). </a:t>
            </a:r>
            <a:endParaRPr lang="tr-TR" dirty="0" smtClean="0"/>
          </a:p>
          <a:p>
            <a:pPr marL="3543300" lvl="3">
              <a:defRPr/>
            </a:pPr>
            <a:r>
              <a:rPr lang="en-US" dirty="0" smtClean="0"/>
              <a:t>The </a:t>
            </a:r>
            <a:r>
              <a:rPr lang="en-US" i="1" dirty="0"/>
              <a:t>unshaded area </a:t>
            </a:r>
            <a:r>
              <a:rPr lang="en-US" dirty="0"/>
              <a:t>shows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no-disease </a:t>
            </a:r>
            <a:r>
              <a:rPr lang="en-US" dirty="0"/>
              <a:t>event (</a:t>
            </a:r>
            <a:r>
              <a:rPr lang="en-US" i="1" dirty="0"/>
              <a:t>ND</a:t>
            </a:r>
            <a:r>
              <a:rPr lang="en-US" dirty="0"/>
              <a:t>). </a:t>
            </a:r>
            <a:endParaRPr lang="tr-TR" dirty="0" smtClean="0"/>
          </a:p>
          <a:p>
            <a:pPr marL="3543300" lvl="3">
              <a:defRPr/>
            </a:pPr>
            <a:r>
              <a:rPr lang="en-US" dirty="0" smtClean="0"/>
              <a:t>The </a:t>
            </a:r>
            <a:r>
              <a:rPr lang="en-US" i="1" dirty="0"/>
              <a:t>area with shaded border lines </a:t>
            </a:r>
            <a:r>
              <a:rPr lang="en-US" dirty="0"/>
              <a:t>shows the homozygous event (</a:t>
            </a:r>
            <a:r>
              <a:rPr lang="en-US" i="1" dirty="0"/>
              <a:t>HM</a:t>
            </a:r>
            <a:r>
              <a:rPr lang="en-US" dirty="0" smtClean="0"/>
              <a:t>).</a:t>
            </a:r>
            <a:endParaRPr lang="tr-TR" dirty="0" smtClean="0"/>
          </a:p>
          <a:p>
            <a:pPr marL="3543300" lvl="3">
              <a:defRPr/>
            </a:pPr>
            <a:r>
              <a:rPr lang="en-US" dirty="0" smtClean="0"/>
              <a:t>The </a:t>
            </a:r>
            <a:r>
              <a:rPr lang="en-US" i="1" dirty="0"/>
              <a:t>remaining part </a:t>
            </a:r>
            <a:r>
              <a:rPr lang="en-US" dirty="0"/>
              <a:t>of the sample space, which includes the outcome </a:t>
            </a:r>
            <a:r>
              <a:rPr lang="en-US" i="1" dirty="0" err="1"/>
              <a:t>Aa</a:t>
            </a:r>
            <a:r>
              <a:rPr lang="en-US" i="1" dirty="0"/>
              <a:t> </a:t>
            </a:r>
            <a:r>
              <a:rPr lang="en-US" dirty="0"/>
              <a:t>only, corresponds to the</a:t>
            </a:r>
            <a:br>
              <a:rPr lang="en-US" dirty="0"/>
            </a:br>
            <a:r>
              <a:rPr lang="en-US" dirty="0"/>
              <a:t>heterozygous event </a:t>
            </a:r>
            <a:endParaRPr lang="en-US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14</a:t>
            </a:fld>
            <a:endParaRPr kumimoji="0" lang="en-US" altLang="tr-TR" sz="12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789040"/>
            <a:ext cx="3076575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01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Random </a:t>
            </a:r>
            <a:r>
              <a:rPr lang="en-US" altLang="en-US" dirty="0" smtClean="0"/>
              <a:t>events</a:t>
            </a:r>
            <a:r>
              <a:rPr lang="tr-TR" altLang="en-US" dirty="0" smtClean="0"/>
              <a:t> - Example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We can define four events as </a:t>
            </a:r>
            <a:r>
              <a:rPr lang="en-US" dirty="0" smtClean="0"/>
              <a:t>follows: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/>
              <a:t>homozygous </a:t>
            </a:r>
            <a:r>
              <a:rPr lang="en-US" dirty="0" smtClean="0"/>
              <a:t>event</a:t>
            </a:r>
            <a:r>
              <a:rPr lang="tr-TR" dirty="0" smtClean="0"/>
              <a:t>  </a:t>
            </a:r>
            <a:r>
              <a:rPr lang="en-US" dirty="0" smtClean="0"/>
              <a:t>:</a:t>
            </a:r>
            <a:r>
              <a:rPr lang="tr-TR" dirty="0" smtClean="0"/>
              <a:t>	</a:t>
            </a:r>
            <a:r>
              <a:rPr lang="en-US" i="1" dirty="0" smtClean="0"/>
              <a:t>HM </a:t>
            </a:r>
            <a:r>
              <a:rPr lang="en-US" dirty="0"/>
              <a:t>= </a:t>
            </a:r>
            <a:r>
              <a:rPr lang="tr-TR" dirty="0" smtClean="0"/>
              <a:t>{</a:t>
            </a:r>
            <a:r>
              <a:rPr lang="en-US" i="1" dirty="0" smtClean="0"/>
              <a:t>AA</a:t>
            </a:r>
            <a:r>
              <a:rPr lang="tr-TR" dirty="0" smtClean="0"/>
              <a:t>,</a:t>
            </a:r>
            <a:r>
              <a:rPr lang="en-US" i="1" dirty="0" smtClean="0"/>
              <a:t> </a:t>
            </a:r>
            <a:r>
              <a:rPr lang="en-US" i="1" dirty="0" err="1" smtClean="0"/>
              <a:t>aa</a:t>
            </a:r>
            <a:r>
              <a:rPr lang="tr-TR" dirty="0" smtClean="0"/>
              <a:t>}</a:t>
            </a:r>
            <a:r>
              <a:rPr lang="en-US" dirty="0" smtClean="0"/>
              <a:t>;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/>
              <a:t>heterozygous </a:t>
            </a:r>
            <a:r>
              <a:rPr lang="en-US" dirty="0" smtClean="0"/>
              <a:t>event</a:t>
            </a:r>
            <a:r>
              <a:rPr lang="tr-TR" dirty="0" smtClean="0"/>
              <a:t> </a:t>
            </a:r>
            <a:r>
              <a:rPr lang="en-US" dirty="0" smtClean="0"/>
              <a:t>:</a:t>
            </a:r>
            <a:r>
              <a:rPr lang="tr-TR" dirty="0" smtClean="0"/>
              <a:t>	</a:t>
            </a:r>
            <a:r>
              <a:rPr lang="en-US" i="1" dirty="0" smtClean="0"/>
              <a:t>HT </a:t>
            </a:r>
            <a:r>
              <a:rPr lang="tr-TR" i="1" dirty="0" smtClean="0"/>
              <a:t> </a:t>
            </a:r>
            <a:r>
              <a:rPr lang="en-US" dirty="0" smtClean="0"/>
              <a:t>= </a:t>
            </a:r>
            <a:r>
              <a:rPr lang="tr-TR" dirty="0" smtClean="0"/>
              <a:t>{</a:t>
            </a:r>
            <a:r>
              <a:rPr lang="en-US" i="1" dirty="0" err="1" smtClean="0"/>
              <a:t>Aa</a:t>
            </a:r>
            <a:r>
              <a:rPr lang="tr-TR" dirty="0" smtClean="0"/>
              <a:t>}</a:t>
            </a:r>
            <a:r>
              <a:rPr lang="en-US" dirty="0" smtClean="0"/>
              <a:t>;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/>
              <a:t>no-disease </a:t>
            </a:r>
            <a:r>
              <a:rPr lang="en-US" dirty="0" smtClean="0"/>
              <a:t>event</a:t>
            </a:r>
            <a:r>
              <a:rPr lang="tr-TR" dirty="0" smtClean="0"/>
              <a:t>     </a:t>
            </a:r>
            <a:r>
              <a:rPr lang="en-US" dirty="0" smtClean="0"/>
              <a:t>:</a:t>
            </a:r>
            <a:r>
              <a:rPr lang="tr-TR" dirty="0" smtClean="0"/>
              <a:t>	</a:t>
            </a:r>
            <a:r>
              <a:rPr lang="en-US" i="1" dirty="0" smtClean="0"/>
              <a:t>ND </a:t>
            </a:r>
            <a:r>
              <a:rPr lang="en-US" dirty="0"/>
              <a:t>= </a:t>
            </a:r>
            <a:r>
              <a:rPr lang="tr-TR" dirty="0" smtClean="0"/>
              <a:t>{</a:t>
            </a:r>
            <a:r>
              <a:rPr lang="en-US" i="1" dirty="0" smtClean="0"/>
              <a:t>AA</a:t>
            </a:r>
            <a:r>
              <a:rPr lang="tr-TR" dirty="0" smtClean="0"/>
              <a:t>,</a:t>
            </a:r>
            <a:r>
              <a:rPr lang="en-US" i="1" dirty="0" err="1" smtClean="0"/>
              <a:t>Aa</a:t>
            </a:r>
            <a:r>
              <a:rPr lang="tr-TR" dirty="0" smtClean="0"/>
              <a:t>}</a:t>
            </a:r>
            <a:r>
              <a:rPr lang="en-US" dirty="0" smtClean="0"/>
              <a:t>;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/>
              <a:t>disease </a:t>
            </a:r>
            <a:r>
              <a:rPr lang="en-US" dirty="0" smtClean="0"/>
              <a:t>event</a:t>
            </a:r>
            <a:r>
              <a:rPr lang="tr-TR" dirty="0" smtClean="0"/>
              <a:t>          </a:t>
            </a:r>
            <a:r>
              <a:rPr lang="en-US" dirty="0" smtClean="0"/>
              <a:t>:</a:t>
            </a:r>
            <a:r>
              <a:rPr lang="tr-TR" dirty="0" smtClean="0"/>
              <a:t>	</a:t>
            </a:r>
            <a:r>
              <a:rPr lang="en-US" i="1" dirty="0" smtClean="0"/>
              <a:t>D</a:t>
            </a:r>
            <a:r>
              <a:rPr lang="tr-TR" i="1" dirty="0" smtClean="0"/>
              <a:t>   </a:t>
            </a:r>
            <a:r>
              <a:rPr lang="en-US" i="1" dirty="0" smtClean="0"/>
              <a:t> </a:t>
            </a:r>
            <a:r>
              <a:rPr lang="en-US" dirty="0"/>
              <a:t>= </a:t>
            </a:r>
            <a:r>
              <a:rPr lang="tr-TR" dirty="0" smtClean="0"/>
              <a:t>{</a:t>
            </a:r>
            <a:r>
              <a:rPr lang="en-US" i="1" dirty="0" err="1" smtClean="0"/>
              <a:t>aa</a:t>
            </a:r>
            <a:r>
              <a:rPr lang="tr-TR" dirty="0" smtClean="0"/>
              <a:t>}</a:t>
            </a:r>
            <a:r>
              <a:rPr lang="en-US" dirty="0" smtClean="0"/>
              <a:t>: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Assume </a:t>
            </a:r>
            <a:r>
              <a:rPr lang="en-US" dirty="0"/>
              <a:t>that the probabilities for different genotypes </a:t>
            </a:r>
            <a:r>
              <a:rPr lang="en-US" dirty="0" smtClean="0"/>
              <a:t>are</a:t>
            </a:r>
            <a:endParaRPr lang="tr-TR" dirty="0" smtClean="0"/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AA</a:t>
            </a:r>
            <a:r>
              <a:rPr lang="en-US" dirty="0"/>
              <a:t>) = </a:t>
            </a:r>
            <a:r>
              <a:rPr lang="en-US" dirty="0" smtClean="0"/>
              <a:t>0</a:t>
            </a:r>
            <a:r>
              <a:rPr lang="tr-TR" dirty="0" smtClean="0"/>
              <a:t>.</a:t>
            </a:r>
            <a:r>
              <a:rPr lang="en-US" dirty="0" smtClean="0"/>
              <a:t>49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 err="1"/>
              <a:t>Aa</a:t>
            </a:r>
            <a:r>
              <a:rPr lang="en-US" dirty="0"/>
              <a:t>) = </a:t>
            </a:r>
            <a:r>
              <a:rPr lang="en-US" dirty="0" smtClean="0"/>
              <a:t>0</a:t>
            </a:r>
            <a:r>
              <a:rPr lang="tr-TR" dirty="0" smtClean="0"/>
              <a:t>.</a:t>
            </a:r>
            <a:r>
              <a:rPr lang="en-US" dirty="0" smtClean="0"/>
              <a:t>42</a:t>
            </a:r>
            <a:r>
              <a:rPr lang="en-US" dirty="0"/>
              <a:t>, and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 err="1"/>
              <a:t>aa</a:t>
            </a:r>
            <a:r>
              <a:rPr lang="en-US" dirty="0"/>
              <a:t>) = </a:t>
            </a:r>
            <a:r>
              <a:rPr lang="en-US" dirty="0" smtClean="0"/>
              <a:t>0</a:t>
            </a:r>
            <a:r>
              <a:rPr lang="tr-TR" dirty="0" smtClean="0"/>
              <a:t>.</a:t>
            </a:r>
            <a:r>
              <a:rPr lang="en-US" dirty="0" smtClean="0"/>
              <a:t>09.</a:t>
            </a:r>
            <a:endParaRPr lang="tr-TR" dirty="0"/>
          </a:p>
          <a:p>
            <a:pPr>
              <a:defRPr/>
            </a:pPr>
            <a:r>
              <a:rPr lang="en-US" dirty="0" smtClean="0"/>
              <a:t>Then,</a:t>
            </a:r>
            <a:endParaRPr lang="tr-TR" dirty="0" smtClean="0"/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HM</a:t>
            </a:r>
            <a:r>
              <a:rPr lang="en-US" dirty="0"/>
              <a:t>) = </a:t>
            </a:r>
            <a:r>
              <a:rPr lang="en-US" dirty="0" smtClean="0"/>
              <a:t>0</a:t>
            </a:r>
            <a:r>
              <a:rPr lang="tr-TR" dirty="0" smtClean="0"/>
              <a:t>.</a:t>
            </a:r>
            <a:r>
              <a:rPr lang="en-US" dirty="0" smtClean="0"/>
              <a:t>49 </a:t>
            </a:r>
            <a:r>
              <a:rPr lang="en-US" dirty="0"/>
              <a:t>+ </a:t>
            </a:r>
            <a:r>
              <a:rPr lang="en-US" dirty="0" smtClean="0"/>
              <a:t>0</a:t>
            </a:r>
            <a:r>
              <a:rPr lang="tr-TR" dirty="0" smtClean="0"/>
              <a:t>.</a:t>
            </a:r>
            <a:r>
              <a:rPr lang="en-US" dirty="0" smtClean="0"/>
              <a:t>09 </a:t>
            </a:r>
            <a:r>
              <a:rPr lang="en-US" dirty="0"/>
              <a:t>= </a:t>
            </a:r>
            <a:r>
              <a:rPr lang="en-US" dirty="0" smtClean="0"/>
              <a:t>0</a:t>
            </a:r>
            <a:r>
              <a:rPr lang="tr-TR" dirty="0" smtClean="0"/>
              <a:t>.</a:t>
            </a:r>
            <a:r>
              <a:rPr lang="en-US" dirty="0" smtClean="0"/>
              <a:t>58</a:t>
            </a:r>
            <a:r>
              <a:rPr lang="en-US" i="1" dirty="0" smtClean="0"/>
              <a:t>;</a:t>
            </a:r>
            <a:endParaRPr lang="tr-TR" i="1" dirty="0" smtClean="0"/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HT</a:t>
            </a:r>
            <a:r>
              <a:rPr lang="en-US" dirty="0"/>
              <a:t>) </a:t>
            </a:r>
            <a:r>
              <a:rPr lang="tr-TR" dirty="0" smtClean="0"/>
              <a:t> </a:t>
            </a:r>
            <a:r>
              <a:rPr lang="en-US" dirty="0" smtClean="0"/>
              <a:t>= 0</a:t>
            </a:r>
            <a:r>
              <a:rPr lang="tr-TR" dirty="0" smtClean="0"/>
              <a:t>.</a:t>
            </a:r>
            <a:r>
              <a:rPr lang="en-US" dirty="0" smtClean="0"/>
              <a:t>42</a:t>
            </a:r>
            <a:r>
              <a:rPr lang="en-US" i="1" dirty="0" smtClean="0"/>
              <a:t>;</a:t>
            </a:r>
            <a:endParaRPr lang="tr-TR" i="1" dirty="0" smtClean="0"/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ND</a:t>
            </a:r>
            <a:r>
              <a:rPr lang="en-US" dirty="0"/>
              <a:t>) = </a:t>
            </a:r>
            <a:r>
              <a:rPr lang="en-US" dirty="0" smtClean="0"/>
              <a:t>0</a:t>
            </a:r>
            <a:r>
              <a:rPr lang="tr-TR" dirty="0" smtClean="0"/>
              <a:t>.</a:t>
            </a:r>
            <a:r>
              <a:rPr lang="en-US" dirty="0" smtClean="0"/>
              <a:t>49 </a:t>
            </a:r>
            <a:r>
              <a:rPr lang="en-US" dirty="0"/>
              <a:t>+ </a:t>
            </a:r>
            <a:r>
              <a:rPr lang="en-US" dirty="0" smtClean="0"/>
              <a:t>0</a:t>
            </a:r>
            <a:r>
              <a:rPr lang="tr-TR" dirty="0" smtClean="0"/>
              <a:t>.</a:t>
            </a:r>
            <a:r>
              <a:rPr lang="en-US" dirty="0" smtClean="0"/>
              <a:t>42 </a:t>
            </a:r>
            <a:r>
              <a:rPr lang="en-US" dirty="0"/>
              <a:t>= </a:t>
            </a:r>
            <a:r>
              <a:rPr lang="en-US" dirty="0" smtClean="0"/>
              <a:t>0</a:t>
            </a:r>
            <a:r>
              <a:rPr lang="tr-TR" dirty="0" smtClean="0"/>
              <a:t>.</a:t>
            </a:r>
            <a:r>
              <a:rPr lang="en-US" dirty="0" smtClean="0"/>
              <a:t>91</a:t>
            </a:r>
            <a:r>
              <a:rPr lang="en-US" i="1" dirty="0" smtClean="0"/>
              <a:t>;</a:t>
            </a:r>
            <a:endParaRPr lang="tr-TR" i="1" dirty="0" smtClean="0"/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dirty="0" smtClean="0"/>
              <a:t>)</a:t>
            </a:r>
            <a:r>
              <a:rPr lang="tr-TR" dirty="0" smtClean="0"/>
              <a:t>   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</a:t>
            </a:r>
            <a:r>
              <a:rPr lang="tr-TR" dirty="0" smtClean="0"/>
              <a:t>.</a:t>
            </a:r>
            <a:r>
              <a:rPr lang="en-US" dirty="0" smtClean="0"/>
              <a:t>09</a:t>
            </a:r>
            <a:r>
              <a:rPr lang="tr-TR" i="1" dirty="0" smtClean="0"/>
              <a:t>.</a:t>
            </a:r>
            <a:r>
              <a:rPr lang="en-US" dirty="0" smtClean="0"/>
              <a:t> </a:t>
            </a:r>
            <a:endParaRPr lang="en-US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15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375192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Complement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For </a:t>
            </a:r>
            <a:r>
              <a:rPr lang="en-US" dirty="0"/>
              <a:t>any event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dirty="0"/>
              <a:t>, we deﬁne its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complement</a:t>
            </a:r>
            <a:r>
              <a:rPr lang="en-US" dirty="0"/>
              <a:t>,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i="1" baseline="30000" dirty="0" err="1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dirty="0"/>
              <a:t>, as the set of all outcomes that are in the sample space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dirty="0"/>
              <a:t> but not in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dirty="0"/>
              <a:t>.</a:t>
            </a:r>
          </a:p>
          <a:p>
            <a:pPr lvl="1">
              <a:defRPr/>
            </a:pPr>
            <a:r>
              <a:rPr lang="en-US" dirty="0" smtClean="0"/>
              <a:t>For </a:t>
            </a:r>
            <a:r>
              <a:rPr lang="en-US" dirty="0"/>
              <a:t>the gene-disease example, the complement of the homozygous event </a:t>
            </a:r>
            <a:r>
              <a:rPr lang="en-US" i="1" dirty="0"/>
              <a:t>HM</a:t>
            </a:r>
            <a:r>
              <a:rPr lang="en-US" dirty="0"/>
              <a:t> = {</a:t>
            </a:r>
            <a:r>
              <a:rPr lang="en-US" i="1" dirty="0"/>
              <a:t>AA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i="1" dirty="0" err="1" smtClean="0"/>
              <a:t>aa</a:t>
            </a:r>
            <a:r>
              <a:rPr lang="en-US" dirty="0"/>
              <a:t>} is the heterozygous event {</a:t>
            </a:r>
            <a:r>
              <a:rPr lang="en-US" i="1" dirty="0" err="1"/>
              <a:t>Aa</a:t>
            </a:r>
            <a:r>
              <a:rPr lang="en-US" dirty="0"/>
              <a:t>}; </a:t>
            </a:r>
            <a:endParaRPr lang="tr-TR" dirty="0" smtClean="0"/>
          </a:p>
          <a:p>
            <a:pPr lvl="2">
              <a:defRPr/>
            </a:pPr>
            <a:r>
              <a:rPr lang="en-US" dirty="0" smtClean="0"/>
              <a:t>we </a:t>
            </a:r>
            <a:r>
              <a:rPr lang="en-US" dirty="0"/>
              <a:t>show this as </a:t>
            </a:r>
            <a:r>
              <a:rPr lang="en-US" i="1" dirty="0" err="1"/>
              <a:t>HM</a:t>
            </a:r>
            <a:r>
              <a:rPr lang="en-US" i="1" baseline="30000" dirty="0" err="1"/>
              <a:t>c</a:t>
            </a:r>
            <a:r>
              <a:rPr lang="en-US" dirty="0"/>
              <a:t> = </a:t>
            </a:r>
            <a:r>
              <a:rPr lang="en-US" i="1" dirty="0"/>
              <a:t>HT</a:t>
            </a:r>
            <a:r>
              <a:rPr lang="en-US" dirty="0"/>
              <a:t>.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Likewise</a:t>
            </a:r>
            <a:r>
              <a:rPr lang="en-US" dirty="0"/>
              <a:t>, the complement of the disease event, </a:t>
            </a:r>
            <a:r>
              <a:rPr lang="tr-TR" dirty="0" smtClean="0"/>
              <a:t>		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en-US" dirty="0"/>
              <a:t>= {</a:t>
            </a:r>
            <a:r>
              <a:rPr lang="en-US" i="1" dirty="0" err="1"/>
              <a:t>aa</a:t>
            </a:r>
            <a:r>
              <a:rPr lang="en-US" dirty="0"/>
              <a:t>}, is the no-disease event, </a:t>
            </a:r>
            <a:r>
              <a:rPr lang="en-US" i="1" dirty="0"/>
              <a:t>ND</a:t>
            </a:r>
            <a:r>
              <a:rPr lang="en-US" dirty="0"/>
              <a:t> = {</a:t>
            </a:r>
            <a:r>
              <a:rPr lang="en-US" i="1" dirty="0"/>
              <a:t>AA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i="1" dirty="0" err="1" smtClean="0"/>
              <a:t>Aa</a:t>
            </a:r>
            <a:r>
              <a:rPr lang="en-US" dirty="0"/>
              <a:t>}; </a:t>
            </a:r>
            <a:endParaRPr lang="tr-TR" dirty="0" smtClean="0"/>
          </a:p>
          <a:p>
            <a:pPr lvl="2">
              <a:defRPr/>
            </a:pPr>
            <a:r>
              <a:rPr lang="en-US" dirty="0" smtClean="0"/>
              <a:t>we </a:t>
            </a:r>
            <a:r>
              <a:rPr lang="en-US" dirty="0"/>
              <a:t>show this as </a:t>
            </a:r>
            <a:r>
              <a:rPr lang="en-US" i="1" dirty="0"/>
              <a:t>D</a:t>
            </a:r>
            <a:r>
              <a:rPr lang="en-US" i="1" baseline="30000" dirty="0"/>
              <a:t>c</a:t>
            </a:r>
            <a:r>
              <a:rPr lang="en-US" dirty="0"/>
              <a:t> = </a:t>
            </a:r>
            <a:r>
              <a:rPr lang="en-US" i="1" dirty="0"/>
              <a:t>ND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probability of the complement event is </a:t>
            </a:r>
            <a:endParaRPr lang="tr-TR" dirty="0" smtClean="0"/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>
                <a:solidFill>
                  <a:srgbClr val="FF0000"/>
                </a:solidFill>
              </a:rPr>
              <a:t>minus the probability of the event</a:t>
            </a:r>
            <a:r>
              <a:rPr lang="en-US" dirty="0"/>
              <a:t>: </a:t>
            </a:r>
            <a:endParaRPr lang="tr-TR" dirty="0" smtClean="0"/>
          </a:p>
          <a:p>
            <a:pPr marL="0" indent="0">
              <a:buNone/>
              <a:defRPr/>
            </a:pPr>
            <a:r>
              <a:rPr lang="tr-TR" i="1" dirty="0" smtClean="0"/>
              <a:t>		</a:t>
            </a:r>
            <a:r>
              <a:rPr lang="en-US" i="1" dirty="0" smtClean="0"/>
              <a:t>P</a:t>
            </a:r>
            <a:r>
              <a:rPr lang="tr-TR" dirty="0" smtClean="0"/>
              <a:t>(</a:t>
            </a:r>
            <a:r>
              <a:rPr lang="en-US" i="1" dirty="0" err="1" smtClean="0"/>
              <a:t>E</a:t>
            </a:r>
            <a:r>
              <a:rPr lang="en-US" i="1" baseline="30000" dirty="0" err="1"/>
              <a:t>c</a:t>
            </a:r>
            <a:r>
              <a:rPr lang="tr-TR" dirty="0" smtClean="0"/>
              <a:t>) </a:t>
            </a:r>
            <a:r>
              <a:rPr lang="en-US" dirty="0" smtClean="0"/>
              <a:t>= </a:t>
            </a:r>
            <a:r>
              <a:rPr lang="en-US" dirty="0"/>
              <a:t>1</a:t>
            </a:r>
            <a:r>
              <a:rPr lang="en-US" dirty="0" smtClean="0"/>
              <a:t>−</a:t>
            </a:r>
            <a:r>
              <a:rPr lang="tr-TR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en-US" dirty="0" smtClean="0"/>
              <a:t>)</a:t>
            </a:r>
            <a:endParaRPr lang="en-US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16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146833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Complement</a:t>
            </a:r>
            <a:r>
              <a:rPr lang="tr-TR" altLang="en-US" dirty="0" smtClean="0"/>
              <a:t> - example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For the event that the outcome is an odd number, we have</a:t>
            </a:r>
          </a:p>
          <a:p>
            <a:pPr lvl="1"/>
            <a:r>
              <a:rPr lang="pt-BR" i="1" dirty="0" smtClean="0"/>
              <a:t>P</a:t>
            </a:r>
            <a:r>
              <a:rPr lang="tr-TR" dirty="0"/>
              <a:t>(</a:t>
            </a:r>
            <a:r>
              <a:rPr lang="pt-BR" i="1" dirty="0" smtClean="0"/>
              <a:t>N</a:t>
            </a:r>
            <a:r>
              <a:rPr lang="pt-BR" i="1" baseline="30000" dirty="0" smtClean="0"/>
              <a:t>c</a:t>
            </a:r>
            <a:r>
              <a:rPr lang="tr-TR" dirty="0" smtClean="0"/>
              <a:t>)</a:t>
            </a:r>
            <a:r>
              <a:rPr lang="pt-BR" dirty="0" smtClean="0"/>
              <a:t> </a:t>
            </a:r>
            <a:r>
              <a:rPr lang="pt-BR" dirty="0"/>
              <a:t>= 1−</a:t>
            </a:r>
            <a:r>
              <a:rPr lang="pt-BR" i="1" dirty="0"/>
              <a:t>P</a:t>
            </a:r>
            <a:r>
              <a:rPr lang="pt-BR" dirty="0"/>
              <a:t>(</a:t>
            </a:r>
            <a:r>
              <a:rPr lang="pt-BR" i="1" dirty="0"/>
              <a:t>N</a:t>
            </a:r>
            <a:r>
              <a:rPr lang="pt-BR" dirty="0"/>
              <a:t>)</a:t>
            </a:r>
            <a:r>
              <a:rPr lang="pt-BR" i="1" dirty="0"/>
              <a:t> </a:t>
            </a:r>
            <a:r>
              <a:rPr lang="pt-BR" dirty="0"/>
              <a:t>= 1− </a:t>
            </a:r>
            <a:r>
              <a:rPr lang="tr-TR" dirty="0" smtClean="0"/>
              <a:t>(</a:t>
            </a:r>
            <a:r>
              <a:rPr lang="pt-BR" dirty="0" smtClean="0"/>
              <a:t>1</a:t>
            </a:r>
            <a:r>
              <a:rPr lang="tr-TR" dirty="0" smtClean="0"/>
              <a:t>/2) </a:t>
            </a:r>
            <a:r>
              <a:rPr lang="en-US" dirty="0" smtClean="0"/>
              <a:t>= 1</a:t>
            </a:r>
            <a:r>
              <a:rPr lang="tr-TR" dirty="0" smtClean="0"/>
              <a:t>/2</a:t>
            </a:r>
            <a:endParaRPr lang="en-US" dirty="0"/>
          </a:p>
          <a:p>
            <a:pPr lvl="2"/>
            <a:r>
              <a:rPr lang="en-US" dirty="0" smtClean="0"/>
              <a:t>equal </a:t>
            </a:r>
            <a:r>
              <a:rPr lang="en-US" dirty="0"/>
              <a:t>to the probability that the outcome is an even number. </a:t>
            </a:r>
            <a:endParaRPr lang="tr-TR" dirty="0" smtClean="0"/>
          </a:p>
          <a:p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gene</a:t>
            </a:r>
            <a:r>
              <a:rPr lang="tr-TR" dirty="0" smtClean="0"/>
              <a:t> </a:t>
            </a:r>
            <a:r>
              <a:rPr lang="en-US" dirty="0" smtClean="0"/>
              <a:t>disease</a:t>
            </a:r>
            <a:r>
              <a:rPr lang="tr-TR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the probability of the complement of the homozygous event is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 err="1"/>
              <a:t>HM</a:t>
            </a:r>
            <a:r>
              <a:rPr lang="en-US" i="1" baseline="30000" dirty="0" err="1"/>
              <a:t>c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1 −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HM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1 − 0</a:t>
            </a:r>
            <a:r>
              <a:rPr lang="en-US" i="1" dirty="0"/>
              <a:t>.</a:t>
            </a:r>
            <a:r>
              <a:rPr lang="en-US" dirty="0"/>
              <a:t>58 = 0</a:t>
            </a:r>
            <a:r>
              <a:rPr lang="en-US" i="1" dirty="0"/>
              <a:t>.</a:t>
            </a:r>
            <a:r>
              <a:rPr lang="en-US" dirty="0"/>
              <a:t>42. </a:t>
            </a:r>
            <a:endParaRPr lang="tr-TR" dirty="0" smtClean="0"/>
          </a:p>
          <a:p>
            <a:pPr lvl="2"/>
            <a:r>
              <a:rPr lang="en-US" dirty="0" smtClean="0"/>
              <a:t>equal </a:t>
            </a:r>
            <a:r>
              <a:rPr lang="en-US" dirty="0"/>
              <a:t>to the </a:t>
            </a:r>
            <a:r>
              <a:rPr lang="en-US" dirty="0" smtClean="0"/>
              <a:t>probability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heterozygous event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HT 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42. </a:t>
            </a:r>
            <a:endParaRPr lang="tr-TR" dirty="0" smtClean="0"/>
          </a:p>
          <a:p>
            <a:r>
              <a:rPr lang="en-US" dirty="0" smtClean="0"/>
              <a:t>Likewise</a:t>
            </a:r>
            <a:r>
              <a:rPr lang="en-US" dirty="0"/>
              <a:t>, the probability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complement </a:t>
            </a:r>
            <a:r>
              <a:rPr lang="en-US" dirty="0"/>
              <a:t>of the disease event </a:t>
            </a:r>
            <a:r>
              <a:rPr lang="en-US" dirty="0" smtClean="0"/>
              <a:t>is</a:t>
            </a:r>
            <a:endParaRPr lang="tr-TR" dirty="0" smtClean="0"/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i="1" baseline="30000" dirty="0" smtClean="0"/>
              <a:t>c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1−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1</a:t>
            </a:r>
            <a:r>
              <a:rPr lang="en-US" dirty="0" smtClean="0"/>
              <a:t>−</a:t>
            </a:r>
            <a:r>
              <a:rPr lang="tr-TR" dirty="0" smtClean="0"/>
              <a:t> </a:t>
            </a:r>
            <a:r>
              <a:rPr lang="en-US" dirty="0" smtClean="0"/>
              <a:t>0</a:t>
            </a:r>
            <a:r>
              <a:rPr lang="en-US" i="1" dirty="0" smtClean="0"/>
              <a:t>.</a:t>
            </a:r>
            <a:r>
              <a:rPr lang="en-US" dirty="0" smtClean="0"/>
              <a:t>09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91 </a:t>
            </a:r>
            <a:endParaRPr lang="tr-TR" dirty="0" smtClean="0"/>
          </a:p>
          <a:p>
            <a:pPr lvl="2"/>
            <a:r>
              <a:rPr lang="en-US" dirty="0" smtClean="0"/>
              <a:t>equal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probability of the no-disease event, </a:t>
            </a:r>
            <a:r>
              <a:rPr lang="en-US" i="1" dirty="0"/>
              <a:t>P(ND)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91.</a:t>
            </a:r>
            <a:endParaRPr lang="en-US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17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352009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Complement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80400" cy="525579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chemeClr val="accent1"/>
                </a:solidFill>
              </a:rPr>
              <a:t>odds</a:t>
            </a:r>
            <a:r>
              <a:rPr lang="en-US" b="1" dirty="0"/>
              <a:t> </a:t>
            </a:r>
            <a:r>
              <a:rPr lang="en-US" dirty="0"/>
              <a:t>of an event shows how much more certain we are that the </a:t>
            </a:r>
            <a:r>
              <a:rPr lang="en-US" dirty="0" smtClean="0"/>
              <a:t>event</a:t>
            </a:r>
            <a:r>
              <a:rPr lang="tr-TR" dirty="0" smtClean="0"/>
              <a:t> </a:t>
            </a:r>
            <a:r>
              <a:rPr lang="en-US" dirty="0" smtClean="0"/>
              <a:t>occurs </a:t>
            </a:r>
            <a:r>
              <a:rPr lang="en-US" dirty="0"/>
              <a:t>than we are that it does not occur. </a:t>
            </a:r>
            <a:endParaRPr lang="tr-TR" dirty="0" smtClean="0"/>
          </a:p>
          <a:p>
            <a:r>
              <a:rPr lang="en-US" dirty="0" smtClean="0"/>
              <a:t>For </a:t>
            </a:r>
            <a:r>
              <a:rPr lang="en-US" dirty="0"/>
              <a:t>event </a:t>
            </a:r>
            <a:r>
              <a:rPr lang="en-US" i="1" dirty="0"/>
              <a:t>E</a:t>
            </a:r>
            <a:r>
              <a:rPr lang="en-US" dirty="0"/>
              <a:t>, we calculate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the odds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follows</a:t>
            </a:r>
            <a:r>
              <a:rPr lang="en-US" dirty="0" smtClean="0"/>
              <a:t>:</a:t>
            </a:r>
            <a:endParaRPr lang="tr-TR" dirty="0" smtClean="0"/>
          </a:p>
          <a:p>
            <a:r>
              <a:rPr lang="en-US" dirty="0"/>
              <a:t>For the gene-disease example, the odds for </a:t>
            </a:r>
            <a:r>
              <a:rPr lang="en-US" i="1" dirty="0"/>
              <a:t>ND </a:t>
            </a:r>
            <a:r>
              <a:rPr lang="en-US" dirty="0"/>
              <a:t>(i.e., not having the disease) </a:t>
            </a:r>
            <a:r>
              <a:rPr lang="en-US" dirty="0" smtClean="0"/>
              <a:t>are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Therefore</a:t>
            </a:r>
            <a:r>
              <a:rPr lang="en-US" dirty="0"/>
              <a:t>, it is almost 10 times more likely that a person is not affected by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disease </a:t>
            </a:r>
            <a:r>
              <a:rPr lang="en-US" dirty="0"/>
              <a:t>than it is for having the disease. </a:t>
            </a:r>
            <a:endParaRPr lang="tr-TR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this case, we say that the odds for </a:t>
            </a:r>
            <a:r>
              <a:rPr lang="en-US" dirty="0" smtClean="0"/>
              <a:t>not</a:t>
            </a:r>
            <a:r>
              <a:rPr lang="tr-TR" dirty="0" smtClean="0"/>
              <a:t> </a:t>
            </a:r>
            <a:r>
              <a:rPr lang="en-US" dirty="0" smtClean="0"/>
              <a:t>having </a:t>
            </a:r>
            <a:r>
              <a:rPr lang="en-US" dirty="0"/>
              <a:t>the disease are 10 to 1. </a:t>
            </a:r>
            <a:endParaRPr lang="en-US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18</a:t>
            </a:fld>
            <a:endParaRPr kumimoji="0" lang="en-US" altLang="tr-TR" sz="12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175" y="2348880"/>
            <a:ext cx="2028825" cy="5429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538" y="3861048"/>
            <a:ext cx="4181475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68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Union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For two events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/>
              <a:t> and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/>
              <a:t> in a sample space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dirty="0"/>
              <a:t>, we deﬁne their union </a:t>
            </a:r>
            <a:r>
              <a:rPr lang="en-US" i="1" dirty="0">
                <a:solidFill>
                  <a:schemeClr val="accent1"/>
                </a:solidFill>
              </a:rPr>
              <a:t>E</a:t>
            </a:r>
            <a:r>
              <a:rPr lang="en-US" baseline="-25000" dirty="0">
                <a:solidFill>
                  <a:schemeClr val="accent1"/>
                </a:solidFill>
              </a:rPr>
              <a:t>1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∪</a:t>
            </a:r>
            <a:r>
              <a:rPr lang="tr-TR" dirty="0" smtClean="0">
                <a:solidFill>
                  <a:schemeClr val="accent1"/>
                </a:solidFill>
              </a:rPr>
              <a:t> </a:t>
            </a:r>
            <a:r>
              <a:rPr lang="en-US" i="1" dirty="0" smtClean="0">
                <a:solidFill>
                  <a:schemeClr val="accent1"/>
                </a:solidFill>
              </a:rPr>
              <a:t>E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/>
              <a:t>as the set of all outcomes that are at least in one of the events.</a:t>
            </a:r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union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∪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is an event by itself, and it occurs when either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/>
              <a:t> or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/>
              <a:t> (or both) occurs.</a:t>
            </a:r>
          </a:p>
          <a:p>
            <a:pPr lvl="1">
              <a:defRPr/>
            </a:pPr>
            <a:r>
              <a:rPr lang="en-US" dirty="0" smtClean="0"/>
              <a:t>For </a:t>
            </a:r>
            <a:r>
              <a:rPr lang="en-US" dirty="0"/>
              <a:t>example, the union of the heterozygous event, </a:t>
            </a:r>
            <a:r>
              <a:rPr lang="en-US" i="1" dirty="0"/>
              <a:t>HT</a:t>
            </a:r>
            <a:r>
              <a:rPr lang="en-US" dirty="0"/>
              <a:t>, and the disease event, </a:t>
            </a:r>
            <a:r>
              <a:rPr lang="en-US" i="1" dirty="0"/>
              <a:t>D</a:t>
            </a:r>
            <a:r>
              <a:rPr lang="en-US" dirty="0"/>
              <a:t>, is </a:t>
            </a:r>
            <a:endParaRPr lang="tr-TR" dirty="0" smtClean="0"/>
          </a:p>
          <a:p>
            <a:pPr lvl="2">
              <a:defRPr/>
            </a:pPr>
            <a:r>
              <a:rPr lang="en-US" dirty="0" smtClean="0"/>
              <a:t>{</a:t>
            </a:r>
            <a:r>
              <a:rPr lang="en-US" i="1" dirty="0" err="1"/>
              <a:t>Aa</a:t>
            </a:r>
            <a:r>
              <a:rPr lang="en-US" dirty="0"/>
              <a:t>}∪{</a:t>
            </a:r>
            <a:r>
              <a:rPr lang="en-US" i="1" dirty="0" err="1"/>
              <a:t>aa</a:t>
            </a:r>
            <a:r>
              <a:rPr lang="en-US" dirty="0"/>
              <a:t>} = {</a:t>
            </a:r>
            <a:r>
              <a:rPr lang="en-US" i="1" dirty="0" err="1"/>
              <a:t>Aa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i="1" dirty="0" err="1" smtClean="0"/>
              <a:t>aa</a:t>
            </a:r>
            <a:r>
              <a:rPr lang="en-US" dirty="0"/>
              <a:t>}.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When </a:t>
            </a:r>
            <a:r>
              <a:rPr lang="en-US" dirty="0"/>
              <a:t>possible, we can identify the outcomes in the union of the two events and ﬁnd the </a:t>
            </a:r>
            <a:r>
              <a:rPr lang="tr-TR" dirty="0" smtClean="0"/>
              <a:t>p</a:t>
            </a:r>
            <a:r>
              <a:rPr lang="en-US" dirty="0" err="1" smtClean="0"/>
              <a:t>robability</a:t>
            </a:r>
            <a:r>
              <a:rPr lang="en-US" dirty="0" smtClean="0"/>
              <a:t> </a:t>
            </a:r>
            <a:r>
              <a:rPr lang="en-US" dirty="0"/>
              <a:t>by adding the probabilities of those outcomes.</a:t>
            </a:r>
            <a:endParaRPr lang="en-US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19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8761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tr-TR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tr-TR" altLang="tr-TR" sz="6600" dirty="0" smtClean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tr-TR" altLang="tr-TR" sz="6600" dirty="0" err="1" smtClean="0">
                <a:solidFill>
                  <a:srgbClr val="000000"/>
                </a:solidFill>
              </a:rPr>
              <a:t>Probability</a:t>
            </a:r>
            <a:endParaRPr lang="tr-TR" altLang="tr-TR" sz="6600" dirty="0" smtClean="0">
              <a:solidFill>
                <a:srgbClr val="000000"/>
              </a:solidFill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FD5FF07-CED9-478F-BDDC-E1999D506BCC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Union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For the </a:t>
            </a:r>
            <a:r>
              <a:rPr lang="en-US" dirty="0" smtClean="0"/>
              <a:t>die</a:t>
            </a:r>
            <a:r>
              <a:rPr lang="tr-TR" dirty="0" smtClean="0"/>
              <a:t> </a:t>
            </a:r>
            <a:r>
              <a:rPr lang="en-US" dirty="0" smtClean="0"/>
              <a:t>rolling example</a:t>
            </a:r>
            <a:r>
              <a:rPr lang="tr-TR" dirty="0" smtClean="0"/>
              <a:t> (slide 13)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en-US" dirty="0" smtClean="0"/>
              <a:t>Note </a:t>
            </a:r>
            <a:r>
              <a:rPr lang="en-US" dirty="0"/>
              <a:t>that in general this is not equal to the sum of the probabilities of the two events: 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en-US" dirty="0" smtClean="0"/>
              <a:t>Only </a:t>
            </a:r>
            <a:r>
              <a:rPr lang="en-US" dirty="0"/>
              <a:t>under a specific </a:t>
            </a:r>
            <a:r>
              <a:rPr lang="en-US" dirty="0" smtClean="0"/>
              <a:t>condition, </a:t>
            </a:r>
            <a:r>
              <a:rPr lang="en-US" dirty="0"/>
              <a:t>we can write the probability of the union of two events as the sum of their probabilities.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For the</a:t>
            </a:r>
            <a:r>
              <a:rPr lang="tr-TR" dirty="0" smtClean="0"/>
              <a:t> </a:t>
            </a:r>
            <a:r>
              <a:rPr lang="en-US" dirty="0" smtClean="0"/>
              <a:t>union </a:t>
            </a:r>
            <a:r>
              <a:rPr lang="en-US" dirty="0"/>
              <a:t>of the heterozygous event, </a:t>
            </a:r>
            <a:r>
              <a:rPr lang="en-US" i="1" dirty="0"/>
              <a:t>HT </a:t>
            </a:r>
            <a:r>
              <a:rPr lang="en-US" dirty="0"/>
              <a:t>, and the disease event, </a:t>
            </a:r>
            <a:r>
              <a:rPr lang="en-US" i="1" dirty="0"/>
              <a:t>D</a:t>
            </a:r>
            <a:r>
              <a:rPr lang="en-US" dirty="0"/>
              <a:t>, </a:t>
            </a:r>
            <a:endParaRPr lang="tr-TR" dirty="0" smtClean="0"/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en-US" dirty="0"/>
              <a:t>In this special case, the probability of the union of the two events is equal to the </a:t>
            </a:r>
            <a:r>
              <a:rPr lang="en-US" dirty="0" smtClean="0"/>
              <a:t>sum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their individual probabilities. </a:t>
            </a:r>
            <a:endParaRPr lang="en-US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20</a:t>
            </a:fld>
            <a:endParaRPr kumimoji="0" lang="en-US" altLang="tr-TR" sz="12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150" y="1463332"/>
            <a:ext cx="4044850" cy="6797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3229" y="2979291"/>
            <a:ext cx="2145429" cy="3942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760" y="4725144"/>
            <a:ext cx="5934473" cy="36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15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Intersection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For two events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/>
              <a:t> and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/>
              <a:t> in a sample space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dirty="0"/>
              <a:t>, we deﬁne their intersection </a:t>
            </a:r>
            <a:r>
              <a:rPr lang="en-US" i="1" dirty="0" smtClean="0">
                <a:solidFill>
                  <a:schemeClr val="accent1"/>
                </a:solidFill>
              </a:rPr>
              <a:t>E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 ∩</a:t>
            </a:r>
            <a:r>
              <a:rPr lang="tr-TR" dirty="0" smtClean="0">
                <a:solidFill>
                  <a:schemeClr val="accent1"/>
                </a:solidFill>
              </a:rPr>
              <a:t> </a:t>
            </a:r>
            <a:r>
              <a:rPr lang="en-US" i="1" dirty="0" smtClean="0">
                <a:solidFill>
                  <a:schemeClr val="accent1"/>
                </a:solidFill>
              </a:rPr>
              <a:t>E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/>
              <a:t>as the set of outcomes that are in both events.</a:t>
            </a:r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intersection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∩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is an event by itself, and it occurs when both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/>
              <a:t> and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/>
              <a:t> occur.</a:t>
            </a:r>
          </a:p>
          <a:p>
            <a:pPr lvl="1">
              <a:defRPr/>
            </a:pPr>
            <a:r>
              <a:rPr lang="en-US" dirty="0"/>
              <a:t>For example, </a:t>
            </a: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intersection of the heterozygous event and the no-disease event is </a:t>
            </a:r>
            <a:r>
              <a:rPr lang="en-US" i="1" dirty="0" smtClean="0"/>
              <a:t>HM</a:t>
            </a:r>
            <a:r>
              <a:rPr lang="en-US" dirty="0" smtClean="0"/>
              <a:t> ∩</a:t>
            </a:r>
            <a:r>
              <a:rPr lang="tr-TR" dirty="0" smtClean="0"/>
              <a:t> </a:t>
            </a:r>
            <a:r>
              <a:rPr lang="en-US" i="1" dirty="0" smtClean="0"/>
              <a:t>ND</a:t>
            </a:r>
            <a:r>
              <a:rPr lang="en-US" dirty="0" smtClean="0"/>
              <a:t> </a:t>
            </a:r>
            <a:r>
              <a:rPr lang="en-US" dirty="0"/>
              <a:t>= {</a:t>
            </a:r>
            <a:r>
              <a:rPr lang="en-US" i="1" dirty="0"/>
              <a:t>AA</a:t>
            </a:r>
            <a:r>
              <a:rPr lang="en-US" dirty="0"/>
              <a:t>}. </a:t>
            </a:r>
          </a:p>
          <a:p>
            <a:pPr>
              <a:defRPr/>
            </a:pPr>
            <a:r>
              <a:rPr lang="en-US" dirty="0"/>
              <a:t>The intersection of </a:t>
            </a:r>
            <a:r>
              <a:rPr lang="en-US" i="1" dirty="0"/>
              <a:t>M </a:t>
            </a:r>
            <a:r>
              <a:rPr lang="en-US" dirty="0"/>
              <a:t>and </a:t>
            </a:r>
            <a:r>
              <a:rPr lang="en-US" i="1" dirty="0"/>
              <a:t>N </a:t>
            </a:r>
            <a:r>
              <a:rPr lang="en-US" dirty="0"/>
              <a:t>in the </a:t>
            </a:r>
            <a:r>
              <a:rPr lang="tr-TR" dirty="0" smtClean="0"/>
              <a:t>dye rolling example (slide 13) </a:t>
            </a:r>
            <a:r>
              <a:rPr lang="en-US" dirty="0" smtClean="0"/>
              <a:t>is</a:t>
            </a:r>
            <a:endParaRPr lang="tr-TR" dirty="0"/>
          </a:p>
          <a:p>
            <a:pPr marL="457200" lvl="1" indent="0">
              <a:buNone/>
              <a:defRPr/>
            </a:pPr>
            <a:r>
              <a:rPr lang="tr-TR" i="1" dirty="0"/>
              <a:t>	</a:t>
            </a:r>
            <a:r>
              <a:rPr lang="tr-TR" i="1" dirty="0" smtClean="0"/>
              <a:t>	</a:t>
            </a:r>
            <a:r>
              <a:rPr lang="en-US" i="1" dirty="0" smtClean="0"/>
              <a:t>M </a:t>
            </a:r>
            <a:r>
              <a:rPr lang="en-US" dirty="0"/>
              <a:t>∩ </a:t>
            </a:r>
            <a:r>
              <a:rPr lang="en-US" i="1" dirty="0"/>
              <a:t>N </a:t>
            </a:r>
            <a:r>
              <a:rPr lang="en-US" dirty="0"/>
              <a:t>= {</a:t>
            </a:r>
            <a:r>
              <a:rPr lang="en-US" dirty="0" smtClean="0"/>
              <a:t>1</a:t>
            </a:r>
            <a:r>
              <a:rPr lang="en-US" i="1" dirty="0" smtClean="0"/>
              <a:t>,</a:t>
            </a:r>
            <a:r>
              <a:rPr lang="en-US" dirty="0" smtClean="0"/>
              <a:t>3} </a:t>
            </a:r>
            <a:endParaRPr lang="tr-TR" dirty="0" smtClean="0"/>
          </a:p>
          <a:p>
            <a:pPr lvl="2">
              <a:defRPr/>
            </a:pPr>
            <a:r>
              <a:rPr lang="en-US" dirty="0" smtClean="0"/>
              <a:t>In </a:t>
            </a:r>
            <a:r>
              <a:rPr lang="en-US" dirty="0"/>
              <a:t>this case, the intersection of the two events includes </a:t>
            </a:r>
            <a:r>
              <a:rPr lang="en-US" dirty="0" smtClean="0"/>
              <a:t>outcomes </a:t>
            </a:r>
            <a:r>
              <a:rPr lang="en-US" dirty="0"/>
              <a:t>that are </a:t>
            </a:r>
            <a:r>
              <a:rPr lang="en-US" dirty="0" smtClean="0"/>
              <a:t>less</a:t>
            </a:r>
            <a:r>
              <a:rPr lang="tr-TR" dirty="0" smtClean="0"/>
              <a:t> </a:t>
            </a:r>
            <a:r>
              <a:rPr lang="en-US" dirty="0" smtClean="0"/>
              <a:t>than </a:t>
            </a:r>
            <a:r>
              <a:rPr lang="en-US" dirty="0"/>
              <a:t>4 and </a:t>
            </a:r>
            <a:r>
              <a:rPr lang="en-US" dirty="0" smtClean="0"/>
              <a:t>odd</a:t>
            </a:r>
            <a:r>
              <a:rPr lang="tr-TR" dirty="0" smtClean="0"/>
              <a:t>.</a:t>
            </a:r>
          </a:p>
          <a:p>
            <a:pPr marL="342900" lvl="2" indent="-342900">
              <a:defRPr/>
            </a:pP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The intersection of the heterozygous event and the no-disease event is </a:t>
            </a:r>
            <a:r>
              <a:rPr lang="en-US" sz="3200" i="1" dirty="0">
                <a:solidFill>
                  <a:schemeClr val="tx1"/>
                </a:solidFill>
                <a:ea typeface="+mn-ea"/>
                <a:cs typeface="+mn-cs"/>
              </a:rPr>
              <a:t>HM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 ∩</a:t>
            </a:r>
            <a:r>
              <a:rPr lang="tr-TR" sz="32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3200" i="1" dirty="0">
                <a:solidFill>
                  <a:schemeClr val="tx1"/>
                </a:solidFill>
                <a:ea typeface="+mn-ea"/>
                <a:cs typeface="+mn-cs"/>
              </a:rPr>
              <a:t>ND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 = {</a:t>
            </a:r>
            <a:r>
              <a:rPr lang="en-US" sz="3200" i="1" dirty="0">
                <a:solidFill>
                  <a:schemeClr val="tx1"/>
                </a:solidFill>
                <a:ea typeface="+mn-ea"/>
                <a:cs typeface="+mn-cs"/>
              </a:rPr>
              <a:t>AA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}. </a:t>
            </a:r>
            <a:endParaRPr lang="en-US" altLang="en-US" sz="32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21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125271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Intersection</a:t>
            </a:r>
            <a:r>
              <a:rPr lang="tr-TR" altLang="en-US" dirty="0" smtClean="0"/>
              <a:t> - Example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For the die</a:t>
            </a:r>
            <a:r>
              <a:rPr lang="tr-TR" dirty="0"/>
              <a:t> </a:t>
            </a:r>
            <a:r>
              <a:rPr lang="en-US" dirty="0"/>
              <a:t>rolling example</a:t>
            </a:r>
            <a:r>
              <a:rPr lang="tr-TR" dirty="0"/>
              <a:t> (slide 13</a:t>
            </a:r>
            <a:r>
              <a:rPr lang="tr-TR" dirty="0" smtClean="0"/>
              <a:t>)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en-US" dirty="0"/>
              <a:t>For the gene-disease </a:t>
            </a:r>
            <a:r>
              <a:rPr lang="en-US" dirty="0" smtClean="0"/>
              <a:t>example</a:t>
            </a:r>
            <a:r>
              <a:rPr lang="tr-TR" dirty="0" smtClean="0"/>
              <a:t> (slide 14)</a:t>
            </a:r>
            <a:endParaRPr lang="tr-TR" dirty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en-US" dirty="0" smtClean="0"/>
              <a:t>Now </a:t>
            </a:r>
            <a:r>
              <a:rPr lang="en-US" dirty="0"/>
              <a:t>consider the intersection of the heterozygous event and the disease </a:t>
            </a:r>
            <a:r>
              <a:rPr lang="en-US" dirty="0" smtClean="0"/>
              <a:t>event.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There </a:t>
            </a:r>
            <a:r>
              <a:rPr lang="en-US" dirty="0"/>
              <a:t>is no common element between </a:t>
            </a:r>
            <a:r>
              <a:rPr lang="en-US" i="1" dirty="0"/>
              <a:t>HT </a:t>
            </a:r>
            <a:r>
              <a:rPr lang="en-US" dirty="0"/>
              <a:t>and </a:t>
            </a:r>
            <a:r>
              <a:rPr lang="en-US" i="1" dirty="0" smtClean="0"/>
              <a:t>D</a:t>
            </a:r>
            <a:r>
              <a:rPr lang="en-US" dirty="0" smtClean="0"/>
              <a:t>.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Therefore</a:t>
            </a:r>
            <a:r>
              <a:rPr lang="en-US" dirty="0"/>
              <a:t>, the intersection is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empty </a:t>
            </a:r>
            <a:r>
              <a:rPr lang="en-US" dirty="0"/>
              <a:t>set </a:t>
            </a:r>
            <a:endParaRPr lang="tr-TR" dirty="0" smtClean="0"/>
          </a:p>
          <a:p>
            <a:pPr lvl="2">
              <a:defRPr/>
            </a:pPr>
            <a:r>
              <a:rPr lang="en-US" i="1" dirty="0" smtClean="0"/>
              <a:t>HT </a:t>
            </a:r>
            <a:r>
              <a:rPr lang="en-US" dirty="0"/>
              <a:t>∩ </a:t>
            </a:r>
            <a:r>
              <a:rPr lang="en-US" i="1" dirty="0"/>
              <a:t>D </a:t>
            </a:r>
            <a:r>
              <a:rPr lang="en-US" dirty="0"/>
              <a:t>= {},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its </a:t>
            </a:r>
            <a:r>
              <a:rPr lang="en-US" dirty="0"/>
              <a:t>probability </a:t>
            </a:r>
            <a:r>
              <a:rPr lang="tr-TR" dirty="0" smtClean="0"/>
              <a:t>is</a:t>
            </a:r>
          </a:p>
          <a:p>
            <a:pPr lvl="2">
              <a:defRPr/>
            </a:pPr>
            <a:r>
              <a:rPr lang="en-US" i="1" dirty="0" smtClean="0"/>
              <a:t>P(HT </a:t>
            </a:r>
            <a:r>
              <a:rPr lang="en-US" dirty="0"/>
              <a:t>∩ </a:t>
            </a:r>
            <a:r>
              <a:rPr lang="en-US" i="1" dirty="0"/>
              <a:t>D) </a:t>
            </a:r>
            <a:r>
              <a:rPr lang="en-US" dirty="0"/>
              <a:t>= </a:t>
            </a:r>
            <a:r>
              <a:rPr lang="en-US" i="1" dirty="0"/>
              <a:t>P(</a:t>
            </a:r>
            <a:r>
              <a:rPr lang="en-US" dirty="0"/>
              <a:t>∅</a:t>
            </a:r>
            <a:r>
              <a:rPr lang="en-US" i="1" dirty="0"/>
              <a:t>) </a:t>
            </a:r>
            <a:r>
              <a:rPr lang="en-US" dirty="0"/>
              <a:t>= 0. </a:t>
            </a:r>
            <a:endParaRPr lang="tr-TR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22</a:t>
            </a:fld>
            <a:endParaRPr kumimoji="0" lang="en-US" altLang="tr-TR" sz="12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653" y="1533293"/>
            <a:ext cx="3686774" cy="6713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6630" y="2780928"/>
            <a:ext cx="4297715" cy="35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22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Joint vs. marginal probability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/>
              <a:t>We refer to the probability of the intersection of two events,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∩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dirty="0"/>
              <a:t>, as their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joint probability</a:t>
            </a:r>
            <a:r>
              <a:rPr lang="en-US" dirty="0"/>
              <a:t>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In </a:t>
            </a:r>
            <a:r>
              <a:rPr lang="en-US" dirty="0"/>
              <a:t>contrast, we refer to probabilities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/>
              <a:t>as the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marginal probabilities </a:t>
            </a:r>
            <a:r>
              <a:rPr lang="en-US" dirty="0"/>
              <a:t>of events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tr-TR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 smtClean="0"/>
              <a:t>.</a:t>
            </a:r>
            <a:endParaRPr lang="en-US" dirty="0"/>
          </a:p>
          <a:p>
            <a:pPr>
              <a:defRPr/>
            </a:pPr>
            <a:r>
              <a:rPr lang="en-US" dirty="0" smtClean="0"/>
              <a:t>For </a:t>
            </a:r>
            <a:r>
              <a:rPr lang="en-US" dirty="0"/>
              <a:t>any two events </a:t>
            </a:r>
            <a:r>
              <a:rPr lang="en-US" i="1" dirty="0" smtClean="0"/>
              <a:t>E</a:t>
            </a:r>
            <a:r>
              <a:rPr lang="tr-TR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 smtClean="0"/>
              <a:t>, </a:t>
            </a:r>
            <a:r>
              <a:rPr lang="en-US" dirty="0"/>
              <a:t>we have </a:t>
            </a:r>
            <a:endParaRPr lang="tr-TR" dirty="0" smtClean="0"/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tr-TR" baseline="-25000" dirty="0" smtClean="0"/>
              <a:t>1</a:t>
            </a:r>
            <a:r>
              <a:rPr lang="en-US" dirty="0" smtClean="0"/>
              <a:t> ∪</a:t>
            </a:r>
            <a:r>
              <a:rPr lang="tr-TR" dirty="0" smtClean="0"/>
              <a:t> 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tr-TR" baseline="-25000" dirty="0" smtClean="0"/>
              <a:t>1</a:t>
            </a:r>
            <a:r>
              <a:rPr lang="en-US" dirty="0" smtClean="0"/>
              <a:t>) </a:t>
            </a:r>
            <a:r>
              <a:rPr lang="en-US" dirty="0"/>
              <a:t>+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 smtClean="0"/>
              <a:t>)</a:t>
            </a:r>
            <a:r>
              <a:rPr lang="tr-TR" dirty="0" smtClean="0"/>
              <a:t> </a:t>
            </a:r>
            <a:r>
              <a:rPr lang="en-US" dirty="0" smtClean="0"/>
              <a:t>−</a:t>
            </a:r>
            <a:r>
              <a:rPr lang="tr-TR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tr-TR" baseline="-25000" dirty="0" smtClean="0"/>
              <a:t>1</a:t>
            </a:r>
            <a:r>
              <a:rPr lang="en-US" dirty="0" smtClean="0"/>
              <a:t> ∩</a:t>
            </a:r>
            <a:r>
              <a:rPr lang="tr-TR" dirty="0" smtClean="0"/>
              <a:t> 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 smtClean="0"/>
              <a:t>). </a:t>
            </a:r>
            <a:endParaRPr lang="tr-TR" dirty="0" smtClean="0"/>
          </a:p>
          <a:p>
            <a:pPr lvl="2">
              <a:defRPr/>
            </a:pPr>
            <a:r>
              <a:rPr lang="en-US" dirty="0" smtClean="0"/>
              <a:t>That </a:t>
            </a:r>
            <a:r>
              <a:rPr lang="en-US" dirty="0"/>
              <a:t>is, the probability of the union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  <a:r>
              <a:rPr lang="en-US" dirty="0"/>
              <a:t> ∩</a:t>
            </a:r>
            <a:r>
              <a:rPr lang="tr-TR" dirty="0"/>
              <a:t> 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 smtClean="0"/>
              <a:t>)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the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sum of their marginal probabilities minus their joint probability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tr-TR" dirty="0" smtClean="0"/>
              <a:t>{</a:t>
            </a:r>
            <a:r>
              <a:rPr lang="en-US" dirty="0" smtClean="0"/>
              <a:t>The </a:t>
            </a:r>
            <a:r>
              <a:rPr lang="en-US" dirty="0"/>
              <a:t>union of the heterozygous and the no-disease events is </a:t>
            </a:r>
            <a:endParaRPr lang="tr-TR" dirty="0" smtClean="0"/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HM</a:t>
            </a:r>
            <a:r>
              <a:rPr lang="en-US" dirty="0" smtClean="0"/>
              <a:t> ∪</a:t>
            </a:r>
            <a:r>
              <a:rPr lang="tr-TR" dirty="0" smtClean="0"/>
              <a:t> </a:t>
            </a:r>
            <a:r>
              <a:rPr lang="en-US" i="1" dirty="0" smtClean="0"/>
              <a:t>ND</a:t>
            </a:r>
            <a:r>
              <a:rPr lang="en-US" dirty="0"/>
              <a:t>) =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HM</a:t>
            </a:r>
            <a:r>
              <a:rPr lang="en-US" dirty="0"/>
              <a:t>) +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ND</a:t>
            </a:r>
            <a:r>
              <a:rPr lang="en-US" dirty="0" smtClean="0"/>
              <a:t>)</a:t>
            </a:r>
            <a:r>
              <a:rPr lang="tr-TR" dirty="0" smtClean="0"/>
              <a:t> </a:t>
            </a:r>
            <a:r>
              <a:rPr lang="en-US" dirty="0" smtClean="0"/>
              <a:t>−</a:t>
            </a:r>
            <a:r>
              <a:rPr lang="tr-TR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HM</a:t>
            </a:r>
            <a:r>
              <a:rPr lang="en-US" dirty="0" smtClean="0"/>
              <a:t> ∩</a:t>
            </a:r>
            <a:r>
              <a:rPr lang="tr-TR" dirty="0" smtClean="0"/>
              <a:t> </a:t>
            </a:r>
            <a:r>
              <a:rPr lang="en-US" i="1" dirty="0" smtClean="0"/>
              <a:t>ND</a:t>
            </a:r>
            <a:r>
              <a:rPr lang="en-US" dirty="0"/>
              <a:t>) </a:t>
            </a:r>
            <a:endParaRPr lang="tr-TR" dirty="0" smtClean="0"/>
          </a:p>
          <a:p>
            <a:pPr marL="457200" lvl="1" indent="0">
              <a:buNone/>
              <a:defRPr/>
            </a:pPr>
            <a:r>
              <a:rPr lang="tr-TR" dirty="0"/>
              <a:t>	</a:t>
            </a:r>
            <a:r>
              <a:rPr lang="tr-TR" dirty="0" smtClean="0"/>
              <a:t>	         </a:t>
            </a:r>
            <a:r>
              <a:rPr lang="en-US" dirty="0" smtClean="0"/>
              <a:t>= </a:t>
            </a:r>
            <a:r>
              <a:rPr lang="en-US" dirty="0"/>
              <a:t>0.58 + 0.91−0.49 = </a:t>
            </a:r>
            <a:r>
              <a:rPr lang="en-US" dirty="0" smtClean="0"/>
              <a:t>1</a:t>
            </a:r>
            <a:r>
              <a:rPr lang="tr-TR" dirty="0" smtClean="0"/>
              <a:t>}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23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4008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Disjoint events 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/>
              <a:t>Two events are called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disjoint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or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mutually exclusive </a:t>
            </a:r>
            <a:r>
              <a:rPr lang="en-US" dirty="0"/>
              <a:t>if they never occur together: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if </a:t>
            </a:r>
            <a:r>
              <a:rPr lang="en-US" dirty="0"/>
              <a:t>we know that one of them has occurred, we can conclude that the other event has not.</a:t>
            </a:r>
          </a:p>
          <a:p>
            <a:pPr>
              <a:defRPr/>
            </a:pPr>
            <a:r>
              <a:rPr lang="en-US" dirty="0" smtClean="0"/>
              <a:t>Disjoint </a:t>
            </a:r>
            <a:r>
              <a:rPr lang="en-US" dirty="0"/>
              <a:t>events have no elements (outcomes) in common, and their intersection is the empty set.</a:t>
            </a:r>
          </a:p>
          <a:p>
            <a:pPr>
              <a:defRPr/>
            </a:pPr>
            <a:r>
              <a:rPr lang="tr-TR" dirty="0" smtClean="0"/>
              <a:t>{</a:t>
            </a:r>
            <a:r>
              <a:rPr lang="en-US" dirty="0" smtClean="0"/>
              <a:t>For </a:t>
            </a:r>
            <a:r>
              <a:rPr lang="en-US" dirty="0"/>
              <a:t>the above </a:t>
            </a:r>
            <a:r>
              <a:rPr lang="en-US" dirty="0" smtClean="0"/>
              <a:t>example</a:t>
            </a:r>
            <a:r>
              <a:rPr lang="tr-TR" dirty="0" smtClean="0"/>
              <a:t> (slide 14)</a:t>
            </a:r>
            <a:r>
              <a:rPr lang="en-US" dirty="0" smtClean="0"/>
              <a:t>, </a:t>
            </a:r>
            <a:r>
              <a:rPr lang="en-US" dirty="0"/>
              <a:t>if a person is </a:t>
            </a:r>
            <a:r>
              <a:rPr lang="tr-TR" dirty="0" smtClean="0"/>
              <a:t>h</a:t>
            </a:r>
            <a:r>
              <a:rPr lang="en-US" dirty="0" err="1" smtClean="0"/>
              <a:t>eterozygous</a:t>
            </a:r>
            <a:r>
              <a:rPr lang="en-US" dirty="0"/>
              <a:t>, we know that he does not have the disease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so </a:t>
            </a:r>
            <a:r>
              <a:rPr lang="en-US" dirty="0"/>
              <a:t>the two events HT and ND are disjoint</a:t>
            </a:r>
            <a:r>
              <a:rPr lang="en-US" dirty="0" smtClean="0"/>
              <a:t>.</a:t>
            </a:r>
            <a:r>
              <a:rPr lang="tr-TR" dirty="0" smtClean="0"/>
              <a:t>}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24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276316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Disjoint events 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For </a:t>
            </a:r>
            <a:r>
              <a:rPr lang="en-US" dirty="0"/>
              <a:t>two disjoint events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tr-TR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/>
              <a:t>, the probability of their intersection (i.e., their joint probability) is zero:</a:t>
            </a:r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tr-TR" baseline="-25000" dirty="0" smtClean="0"/>
              <a:t>1</a:t>
            </a:r>
            <a:r>
              <a:rPr lang="en-US" dirty="0" smtClean="0"/>
              <a:t> ∩</a:t>
            </a:r>
            <a:r>
              <a:rPr lang="tr-TR" dirty="0" smtClean="0"/>
              <a:t> 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i="1" dirty="0"/>
              <a:t>P</a:t>
            </a:r>
            <a:r>
              <a:rPr lang="en-US" dirty="0"/>
              <a:t>(φ) = </a:t>
            </a:r>
            <a:r>
              <a:rPr lang="tr-TR" dirty="0"/>
              <a:t>0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Therefore</a:t>
            </a:r>
            <a:r>
              <a:rPr lang="en-US" dirty="0"/>
              <a:t>, the probability of the union of the two disjoint events is simply the sum of their marginal probabilities:</a:t>
            </a:r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/>
              <a:t>E</a:t>
            </a:r>
            <a:r>
              <a:rPr lang="tr-TR" baseline="-25000" dirty="0"/>
              <a:t>1</a:t>
            </a:r>
            <a:r>
              <a:rPr lang="en-US" dirty="0" smtClean="0"/>
              <a:t> ∪</a:t>
            </a:r>
            <a:r>
              <a:rPr lang="en-US" i="1" dirty="0"/>
              <a:t> </a:t>
            </a:r>
            <a:r>
              <a:rPr lang="en-US" i="1" dirty="0" smtClean="0"/>
              <a:t>E</a:t>
            </a:r>
            <a:r>
              <a:rPr lang="tr-TR" baseline="-25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/>
              <a:t>E</a:t>
            </a:r>
            <a:r>
              <a:rPr lang="tr-TR" baseline="-25000" dirty="0"/>
              <a:t>1</a:t>
            </a:r>
            <a:r>
              <a:rPr lang="en-US" dirty="0" smtClean="0"/>
              <a:t>) </a:t>
            </a:r>
            <a:r>
              <a:rPr lang="en-US" dirty="0"/>
              <a:t>+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 smtClean="0"/>
              <a:t>)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In </a:t>
            </a:r>
            <a:r>
              <a:rPr lang="en-US" dirty="0"/>
              <a:t>general, if we have multiple disjoint events,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tr-TR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tr-TR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 smtClean="0"/>
              <a:t>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...</a:t>
            </a:r>
            <a:r>
              <a:rPr lang="en-US" dirty="0"/>
              <a:t>,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i="1" baseline="-250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dirty="0"/>
              <a:t>, then the probability of their union is the sum of the marginal probabilities:</a:t>
            </a:r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/>
              <a:t>E</a:t>
            </a:r>
            <a:r>
              <a:rPr lang="tr-TR" baseline="-25000" dirty="0"/>
              <a:t>1</a:t>
            </a:r>
            <a:r>
              <a:rPr lang="en-US" dirty="0" smtClean="0"/>
              <a:t> ∪</a:t>
            </a:r>
            <a:r>
              <a:rPr lang="en-US" i="1" dirty="0"/>
              <a:t> E</a:t>
            </a:r>
            <a:r>
              <a:rPr lang="en-US" baseline="-25000" dirty="0"/>
              <a:t>2</a:t>
            </a:r>
            <a:r>
              <a:rPr lang="en-US" dirty="0" smtClean="0"/>
              <a:t> </a:t>
            </a:r>
            <a:r>
              <a:rPr lang="en-US" dirty="0"/>
              <a:t>∪...</a:t>
            </a:r>
            <a:r>
              <a:rPr lang="en-US" dirty="0" smtClean="0"/>
              <a:t>∪</a:t>
            </a:r>
            <a:r>
              <a:rPr lang="tr-TR" dirty="0" smtClean="0"/>
              <a:t> </a:t>
            </a:r>
            <a:r>
              <a:rPr lang="en-US" i="1" dirty="0" smtClean="0"/>
              <a:t>E</a:t>
            </a:r>
            <a:r>
              <a:rPr lang="tr-TR" baseline="-25000" dirty="0" smtClean="0"/>
              <a:t>n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/>
              <a:t>E</a:t>
            </a:r>
            <a:r>
              <a:rPr lang="tr-TR" baseline="-25000" dirty="0"/>
              <a:t>1</a:t>
            </a:r>
            <a:r>
              <a:rPr lang="en-US" dirty="0" smtClean="0"/>
              <a:t>) </a:t>
            </a:r>
            <a:r>
              <a:rPr lang="en-US" dirty="0"/>
              <a:t>+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 smtClean="0"/>
              <a:t>) </a:t>
            </a:r>
            <a:r>
              <a:rPr lang="en-US" dirty="0"/>
              <a:t>+ ... +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tr-TR" baseline="-25000" dirty="0" smtClean="0"/>
              <a:t>n</a:t>
            </a:r>
            <a:r>
              <a:rPr lang="en-US" dirty="0" smtClean="0"/>
              <a:t>)</a:t>
            </a:r>
            <a:endParaRPr lang="tr-TR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25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209908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Disjoint events </a:t>
            </a:r>
            <a:r>
              <a:rPr lang="tr-TR" altLang="en-US" dirty="0" smtClean="0"/>
              <a:t>- Example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probability of the union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heterozygous </a:t>
            </a:r>
            <a:r>
              <a:rPr lang="en-US" dirty="0"/>
              <a:t>and disease events is </a:t>
            </a:r>
            <a:endParaRPr lang="tr-TR" dirty="0" smtClean="0"/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HT</a:t>
            </a:r>
            <a:r>
              <a:rPr lang="tr-TR" i="1" dirty="0" smtClean="0"/>
              <a:t> </a:t>
            </a:r>
            <a:r>
              <a:rPr lang="en-US" dirty="0" smtClean="0"/>
              <a:t>∪</a:t>
            </a:r>
            <a:r>
              <a:rPr lang="tr-TR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)</a:t>
            </a:r>
            <a:r>
              <a:rPr lang="tr-TR" dirty="0" smtClean="0"/>
              <a:t> </a:t>
            </a:r>
            <a:r>
              <a:rPr lang="en-US" dirty="0" smtClean="0"/>
              <a:t>=</a:t>
            </a:r>
            <a:r>
              <a:rPr lang="tr-TR" dirty="0" smtClean="0"/>
              <a:t> </a:t>
            </a:r>
            <a:r>
              <a:rPr lang="en-US" dirty="0" smtClean="0"/>
              <a:t>0.42</a:t>
            </a:r>
            <a:r>
              <a:rPr lang="tr-TR" dirty="0" smtClean="0"/>
              <a:t> </a:t>
            </a:r>
            <a:r>
              <a:rPr lang="en-US" dirty="0" smtClean="0"/>
              <a:t>+</a:t>
            </a:r>
            <a:r>
              <a:rPr lang="tr-TR" dirty="0" smtClean="0"/>
              <a:t> </a:t>
            </a:r>
            <a:r>
              <a:rPr lang="en-US" dirty="0" smtClean="0"/>
              <a:t>0.09</a:t>
            </a:r>
            <a:r>
              <a:rPr lang="tr-TR" dirty="0" smtClean="0"/>
              <a:t> </a:t>
            </a:r>
            <a:r>
              <a:rPr lang="en-US" dirty="0" smtClean="0"/>
              <a:t>=</a:t>
            </a:r>
            <a:r>
              <a:rPr lang="tr-TR" dirty="0" smtClean="0"/>
              <a:t> </a:t>
            </a:r>
            <a:r>
              <a:rPr lang="en-US" dirty="0" smtClean="0"/>
              <a:t>0.51.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Likewise,</a:t>
            </a:r>
            <a:r>
              <a:rPr lang="tr-TR" dirty="0" smtClean="0"/>
              <a:t> </a:t>
            </a:r>
            <a:r>
              <a:rPr lang="en-US" dirty="0" smtClean="0"/>
              <a:t>when</a:t>
            </a:r>
            <a:r>
              <a:rPr lang="tr-TR" dirty="0" smtClean="0"/>
              <a:t> </a:t>
            </a:r>
            <a:r>
              <a:rPr lang="en-US" dirty="0" smtClean="0"/>
              <a:t>we</a:t>
            </a:r>
            <a:r>
              <a:rPr lang="tr-TR" dirty="0" smtClean="0"/>
              <a:t> </a:t>
            </a:r>
            <a:r>
              <a:rPr lang="en-US" dirty="0" smtClean="0"/>
              <a:t>roll</a:t>
            </a:r>
            <a:r>
              <a:rPr lang="tr-TR" dirty="0" smtClean="0"/>
              <a:t>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die,</a:t>
            </a:r>
            <a:r>
              <a:rPr lang="tr-TR" dirty="0" smtClean="0"/>
              <a:t>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events</a:t>
            </a:r>
            <a:r>
              <a:rPr lang="tr-TR" dirty="0" smtClean="0"/>
              <a:t> </a:t>
            </a:r>
            <a:r>
              <a:rPr lang="en-US" dirty="0" smtClean="0"/>
              <a:t>{1,</a:t>
            </a:r>
            <a:r>
              <a:rPr lang="tr-TR" dirty="0" smtClean="0"/>
              <a:t> </a:t>
            </a:r>
            <a:r>
              <a:rPr lang="en-US" dirty="0" smtClean="0"/>
              <a:t>2},</a:t>
            </a:r>
            <a:r>
              <a:rPr lang="tr-TR" dirty="0" smtClean="0"/>
              <a:t> </a:t>
            </a:r>
            <a:r>
              <a:rPr lang="en-US" dirty="0" smtClean="0"/>
              <a:t> </a:t>
            </a:r>
            <a:r>
              <a:rPr lang="en-US" dirty="0"/>
              <a:t>{4}, and{5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6}are </a:t>
            </a:r>
            <a:r>
              <a:rPr lang="en-US" dirty="0"/>
              <a:t>disjoint.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occurrence of one event prevents the </a:t>
            </a:r>
            <a:r>
              <a:rPr lang="tr-TR" dirty="0" smtClean="0"/>
              <a:t> </a:t>
            </a:r>
            <a:r>
              <a:rPr lang="en-US" dirty="0" smtClean="0"/>
              <a:t>occurrence </a:t>
            </a:r>
            <a:r>
              <a:rPr lang="en-US" dirty="0"/>
              <a:t>of the others.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Therefore</a:t>
            </a:r>
            <a:r>
              <a:rPr lang="en-US" dirty="0"/>
              <a:t>, the probability of their union is </a:t>
            </a:r>
            <a:endParaRPr lang="tr-TR" dirty="0" smtClean="0"/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tr-TR" dirty="0" smtClean="0"/>
              <a:t>(</a:t>
            </a:r>
            <a:r>
              <a:rPr lang="en-US" dirty="0" smtClean="0"/>
              <a:t>{</a:t>
            </a:r>
            <a:r>
              <a:rPr lang="en-US" dirty="0"/>
              <a:t>1</a:t>
            </a:r>
            <a:r>
              <a:rPr lang="en-US" i="1" dirty="0"/>
              <a:t>,</a:t>
            </a:r>
            <a:r>
              <a:rPr lang="en-US" dirty="0"/>
              <a:t>2} ∪ {4} ∪ {5</a:t>
            </a:r>
            <a:r>
              <a:rPr lang="en-US" i="1" dirty="0"/>
              <a:t>,</a:t>
            </a:r>
            <a:r>
              <a:rPr lang="en-US" dirty="0"/>
              <a:t>6</a:t>
            </a:r>
            <a:r>
              <a:rPr lang="en-US" dirty="0" smtClean="0"/>
              <a:t>}</a:t>
            </a:r>
            <a:r>
              <a:rPr lang="tr-TR" dirty="0" smtClean="0"/>
              <a:t>) </a:t>
            </a:r>
            <a:r>
              <a:rPr lang="en-US" dirty="0" smtClean="0"/>
              <a:t>= </a:t>
            </a:r>
            <a:r>
              <a:rPr lang="en-US" dirty="0"/>
              <a:t>1</a:t>
            </a:r>
            <a:r>
              <a:rPr lang="en-US" i="1" dirty="0"/>
              <a:t>/</a:t>
            </a:r>
            <a:r>
              <a:rPr lang="en-US" dirty="0"/>
              <a:t>3 + 1</a:t>
            </a:r>
            <a:r>
              <a:rPr lang="en-US" i="1" dirty="0"/>
              <a:t>/</a:t>
            </a:r>
            <a:r>
              <a:rPr lang="en-US" dirty="0"/>
              <a:t>6 + 1</a:t>
            </a:r>
            <a:r>
              <a:rPr lang="en-US" i="1" dirty="0"/>
              <a:t>/</a:t>
            </a:r>
            <a:r>
              <a:rPr lang="en-US" dirty="0"/>
              <a:t>3 = 5</a:t>
            </a:r>
            <a:r>
              <a:rPr lang="en-US" i="1" dirty="0"/>
              <a:t>/</a:t>
            </a:r>
            <a:r>
              <a:rPr lang="en-US" dirty="0"/>
              <a:t>6 </a:t>
            </a:r>
            <a:endParaRPr lang="tr-TR" dirty="0"/>
          </a:p>
          <a:p>
            <a:pPr>
              <a:defRPr/>
            </a:pPr>
            <a:r>
              <a:rPr lang="en-US" dirty="0" smtClean="0"/>
              <a:t>Now </a:t>
            </a:r>
            <a:r>
              <a:rPr lang="en-US" dirty="0"/>
              <a:t>consider the three events{1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2,</a:t>
            </a:r>
            <a:r>
              <a:rPr lang="tr-TR" dirty="0" smtClean="0"/>
              <a:t> </a:t>
            </a:r>
            <a:r>
              <a:rPr lang="en-US" dirty="0" smtClean="0"/>
              <a:t>3</a:t>
            </a:r>
            <a:r>
              <a:rPr lang="en-US" dirty="0"/>
              <a:t>},{4}, and{5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6</a:t>
            </a:r>
            <a:r>
              <a:rPr lang="en-US" dirty="0"/>
              <a:t>}.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These </a:t>
            </a:r>
            <a:r>
              <a:rPr lang="en-US" dirty="0"/>
              <a:t>events are disjoint, and their union is the sample space </a:t>
            </a:r>
            <a:r>
              <a:rPr lang="en-US" i="1" dirty="0"/>
              <a:t>S</a:t>
            </a:r>
            <a:r>
              <a:rPr lang="en-US" dirty="0"/>
              <a:t>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26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212586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Partition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When two or more events are disjoint and their union is the sample space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dirty="0"/>
              <a:t>,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we </a:t>
            </a:r>
            <a:r>
              <a:rPr lang="en-US" dirty="0"/>
              <a:t>say that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events </a:t>
            </a:r>
            <a:r>
              <a:rPr lang="en-US" dirty="0"/>
              <a:t>form a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partition</a:t>
            </a:r>
            <a:r>
              <a:rPr lang="en-US" dirty="0"/>
              <a:t> of the sample space.</a:t>
            </a:r>
          </a:p>
          <a:p>
            <a:pPr>
              <a:defRPr/>
            </a:pPr>
            <a:r>
              <a:rPr lang="en-US" dirty="0" smtClean="0"/>
              <a:t>Two </a:t>
            </a:r>
            <a:r>
              <a:rPr lang="en-US" dirty="0"/>
              <a:t>complementary events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dirty="0"/>
              <a:t> and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i="1" baseline="30000" dirty="0" err="1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dirty="0"/>
              <a:t> </a:t>
            </a:r>
            <a:r>
              <a:rPr lang="en-US" dirty="0" smtClean="0"/>
              <a:t>always</a:t>
            </a:r>
            <a:r>
              <a:rPr lang="tr-TR" dirty="0" smtClean="0"/>
              <a:t> </a:t>
            </a:r>
            <a:r>
              <a:rPr lang="en-US" dirty="0" smtClean="0"/>
              <a:t>form </a:t>
            </a:r>
            <a:r>
              <a:rPr lang="en-US" dirty="0"/>
              <a:t>a partition of the sample space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since </a:t>
            </a:r>
            <a:r>
              <a:rPr lang="en-US" dirty="0"/>
              <a:t>they are disjoint and their union is the sample space.</a:t>
            </a:r>
            <a:endParaRPr lang="tr-TR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27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198565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</a:t>
            </a:r>
            <a:r>
              <a:rPr lang="en-US" dirty="0" err="1" smtClean="0"/>
              <a:t>Probabilit</a:t>
            </a:r>
            <a:r>
              <a:rPr lang="tr-TR" dirty="0" smtClean="0"/>
              <a:t>y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Very </a:t>
            </a:r>
            <a:r>
              <a:rPr lang="en-US" dirty="0"/>
              <a:t>often, we need to discuss possible changes in the</a:t>
            </a:r>
            <a:br>
              <a:rPr lang="en-US" dirty="0"/>
            </a:br>
            <a:r>
              <a:rPr lang="en-US" dirty="0"/>
              <a:t>probability of one event based on our knowledge regarding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occurrence </a:t>
            </a:r>
            <a:r>
              <a:rPr lang="en-US" dirty="0"/>
              <a:t>of another </a:t>
            </a:r>
            <a:r>
              <a:rPr lang="en-US" dirty="0" smtClean="0"/>
              <a:t>event.</a:t>
            </a:r>
            <a:endParaRPr lang="tr-TR" dirty="0"/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conditional probability</a:t>
            </a:r>
            <a:r>
              <a:rPr lang="en-US" dirty="0"/>
              <a:t>, denoted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dirty="0"/>
              <a:t>, is </a:t>
            </a:r>
            <a:endParaRPr lang="tr-TR" dirty="0" smtClean="0"/>
          </a:p>
          <a:p>
            <a:pPr lvl="1">
              <a:defRPr/>
            </a:pPr>
            <a:r>
              <a:rPr lang="tr-TR" dirty="0" smtClean="0"/>
              <a:t>t</a:t>
            </a:r>
            <a:r>
              <a:rPr lang="en-US" dirty="0" smtClean="0"/>
              <a:t>he</a:t>
            </a:r>
            <a:r>
              <a:rPr lang="tr-TR" dirty="0" smtClean="0"/>
              <a:t> </a:t>
            </a:r>
            <a:r>
              <a:rPr lang="en-US" dirty="0" smtClean="0"/>
              <a:t>probability </a:t>
            </a:r>
            <a:r>
              <a:rPr lang="en-US" dirty="0"/>
              <a:t>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event</a:t>
            </a:r>
            <a:r>
              <a:rPr lang="en-US" dirty="0"/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/>
              <a:t>given that another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event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has</a:t>
            </a:r>
            <a:br>
              <a:rPr lang="en-US" dirty="0"/>
            </a:br>
            <a:r>
              <a:rPr lang="en-US" dirty="0" smtClean="0"/>
              <a:t>occurred.</a:t>
            </a:r>
            <a:endParaRPr lang="tr-TR" dirty="0"/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conditional probability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event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dirty="0"/>
              <a:t>given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event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can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calculated </a:t>
            </a:r>
            <a:r>
              <a:rPr lang="en-US" dirty="0"/>
              <a:t>as follows: (assuming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≠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dirty="0"/>
              <a:t>)</a:t>
            </a:r>
            <a:br>
              <a:rPr lang="en-US" dirty="0"/>
            </a:br>
            <a:endParaRPr lang="tr-TR" dirty="0" smtClean="0"/>
          </a:p>
          <a:p>
            <a:pPr>
              <a:defRPr/>
            </a:pPr>
            <a:endParaRPr lang="tr-TR" i="1" dirty="0"/>
          </a:p>
          <a:p>
            <a:pPr lvl="1">
              <a:defRPr/>
            </a:pPr>
            <a:r>
              <a:rPr lang="en-US" dirty="0" smtClean="0"/>
              <a:t>This </a:t>
            </a:r>
            <a:r>
              <a:rPr lang="en-US" dirty="0"/>
              <a:t>is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joint probability </a:t>
            </a:r>
            <a:r>
              <a:rPr lang="en-US" dirty="0"/>
              <a:t>of the two events divided by </a:t>
            </a:r>
            <a:r>
              <a:rPr lang="en-US" dirty="0" err="1" smtClean="0"/>
              <a:t>th</a:t>
            </a:r>
            <a:r>
              <a:rPr lang="tr-TR" dirty="0" smtClean="0"/>
              <a:t>e </a:t>
            </a:r>
            <a:r>
              <a:rPr lang="en-US" dirty="0" smtClean="0"/>
              <a:t>marginal </a:t>
            </a:r>
            <a:r>
              <a:rPr lang="en-US" dirty="0"/>
              <a:t>probability of the event on which we are conditioning </a:t>
            </a:r>
            <a:r>
              <a:rPr lang="tr-TR" dirty="0" smtClean="0"/>
              <a:t>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28</a:t>
            </a:fld>
            <a:endParaRPr kumimoji="0" lang="en-US" altLang="tr-TR" sz="12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4005064"/>
            <a:ext cx="2736304" cy="72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75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</a:t>
            </a:r>
            <a:r>
              <a:rPr lang="en-US" dirty="0" err="1" smtClean="0"/>
              <a:t>Probabilit</a:t>
            </a:r>
            <a:r>
              <a:rPr lang="tr-TR" dirty="0" smtClean="0"/>
              <a:t>y - Example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Consider the die rolling example </a:t>
            </a:r>
            <a:r>
              <a:rPr lang="tr-TR" dirty="0" smtClean="0"/>
              <a:t>(slide 13)</a:t>
            </a:r>
            <a:r>
              <a:rPr lang="en-US" dirty="0" smtClean="0"/>
              <a:t>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intersection of the two events is </a:t>
            </a:r>
            <a:endParaRPr lang="tr-TR" dirty="0" smtClean="0"/>
          </a:p>
          <a:p>
            <a:pPr lvl="1">
              <a:defRPr/>
            </a:pPr>
            <a:r>
              <a:rPr lang="en-US" i="1" dirty="0" smtClean="0"/>
              <a:t>M </a:t>
            </a:r>
            <a:r>
              <a:rPr lang="en-US" dirty="0"/>
              <a:t>∩ </a:t>
            </a:r>
            <a:r>
              <a:rPr lang="en-US" i="1" dirty="0"/>
              <a:t>N </a:t>
            </a:r>
            <a:r>
              <a:rPr lang="en-US" dirty="0"/>
              <a:t>= {1</a:t>
            </a:r>
            <a:r>
              <a:rPr lang="en-US" i="1" dirty="0" smtClean="0"/>
              <a:t>,</a:t>
            </a:r>
            <a:r>
              <a:rPr lang="tr-TR" i="1" dirty="0" smtClean="0"/>
              <a:t> </a:t>
            </a:r>
            <a:r>
              <a:rPr lang="en-US" dirty="0" smtClean="0"/>
              <a:t>3}</a:t>
            </a:r>
            <a:endParaRPr lang="tr-TR" dirty="0" smtClean="0"/>
          </a:p>
          <a:p>
            <a:pPr marL="0" indent="0">
              <a:buNone/>
              <a:defRPr/>
            </a:pPr>
            <a:r>
              <a:rPr lang="tr-TR" dirty="0" smtClean="0"/>
              <a:t>    </a:t>
            </a:r>
            <a:r>
              <a:rPr lang="en-US" dirty="0" smtClean="0"/>
              <a:t>with </a:t>
            </a:r>
            <a:r>
              <a:rPr lang="en-US" dirty="0"/>
              <a:t>probability </a:t>
            </a:r>
            <a:endParaRPr lang="tr-TR" dirty="0" smtClean="0"/>
          </a:p>
          <a:p>
            <a:pPr lvl="1">
              <a:defRPr/>
            </a:pPr>
            <a:r>
              <a:rPr lang="en-US" i="1" dirty="0" smtClean="0"/>
              <a:t>P(E</a:t>
            </a:r>
            <a:r>
              <a:rPr lang="en-US" baseline="-25000" dirty="0" smtClean="0"/>
              <a:t>1</a:t>
            </a:r>
            <a:r>
              <a:rPr lang="en-US" dirty="0" smtClean="0"/>
              <a:t> ∩</a:t>
            </a:r>
            <a:r>
              <a:rPr lang="tr-TR" dirty="0" smtClean="0"/>
              <a:t> </a:t>
            </a:r>
            <a:r>
              <a:rPr lang="en-US" i="1" dirty="0" smtClean="0"/>
              <a:t>E</a:t>
            </a:r>
            <a:r>
              <a:rPr lang="en-US" baseline="-25000" dirty="0" smtClean="0"/>
              <a:t>2</a:t>
            </a:r>
            <a:r>
              <a:rPr lang="en-US" i="1" dirty="0"/>
              <a:t>) </a:t>
            </a:r>
            <a:r>
              <a:rPr lang="en-US" dirty="0"/>
              <a:t>= 2</a:t>
            </a:r>
            <a:r>
              <a:rPr lang="en-US" i="1" dirty="0"/>
              <a:t>/</a:t>
            </a:r>
            <a:r>
              <a:rPr lang="en-US" dirty="0"/>
              <a:t>6 = 1</a:t>
            </a:r>
            <a:r>
              <a:rPr lang="en-US" i="1" dirty="0"/>
              <a:t>/</a:t>
            </a:r>
            <a:r>
              <a:rPr lang="en-US" dirty="0"/>
              <a:t>3.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Therefore</a:t>
            </a:r>
            <a:r>
              <a:rPr lang="en-US" dirty="0"/>
              <a:t>, the conditional probability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outcome less than 4, given that the outcome is an odd number, is </a:t>
            </a:r>
            <a:endParaRPr lang="tr-TR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29</a:t>
            </a:fld>
            <a:endParaRPr kumimoji="0" lang="en-US" altLang="tr-TR" sz="120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1888" y="5360987"/>
            <a:ext cx="5097290" cy="94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4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C00000"/>
                </a:solidFill>
              </a:rPr>
              <a:t>Probability as a Measure of Uncertainty</a:t>
            </a:r>
            <a:endParaRPr lang="tr-TR" altLang="tr-TR" sz="3600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defRPr/>
            </a:pPr>
            <a:r>
              <a:rPr lang="en-US" sz="3400" dirty="0" smtClean="0">
                <a:solidFill>
                  <a:schemeClr val="accent1"/>
                </a:solidFill>
              </a:rPr>
              <a:t>Plots</a:t>
            </a:r>
            <a:r>
              <a:rPr lang="en-US" sz="3400" dirty="0" smtClean="0"/>
              <a:t> </a:t>
            </a:r>
            <a:r>
              <a:rPr lang="en-US" sz="3400" dirty="0"/>
              <a:t>and </a:t>
            </a:r>
            <a:r>
              <a:rPr lang="en-US" sz="3400" dirty="0">
                <a:solidFill>
                  <a:schemeClr val="accent1"/>
                </a:solidFill>
              </a:rPr>
              <a:t>summary statistics </a:t>
            </a:r>
            <a:r>
              <a:rPr lang="en-US" sz="3400" dirty="0" smtClean="0"/>
              <a:t>are used to </a:t>
            </a:r>
            <a:r>
              <a:rPr lang="en-US" sz="3400" dirty="0"/>
              <a:t>learn about </a:t>
            </a:r>
            <a:r>
              <a:rPr lang="en-US" sz="3400" dirty="0" smtClean="0"/>
              <a:t>the distribution </a:t>
            </a:r>
            <a:r>
              <a:rPr lang="en-US" sz="3400" dirty="0"/>
              <a:t>of variables and to investigate their relationships</a:t>
            </a:r>
            <a:r>
              <a:rPr lang="en-US" sz="3400" dirty="0" smtClean="0"/>
              <a:t>.</a:t>
            </a:r>
            <a:endParaRPr lang="tr-TR" sz="3400" dirty="0" smtClean="0"/>
          </a:p>
          <a:p>
            <a:pPr lvl="1" algn="just">
              <a:defRPr/>
            </a:pPr>
            <a:r>
              <a:rPr lang="en-US" sz="3000" dirty="0" smtClean="0"/>
              <a:t>However, we </a:t>
            </a:r>
            <a:r>
              <a:rPr lang="en-US" sz="3000" dirty="0"/>
              <a:t>always remain uncertain about the true </a:t>
            </a:r>
            <a:r>
              <a:rPr lang="en-US" sz="3000" dirty="0" smtClean="0"/>
              <a:t>distributions and </a:t>
            </a:r>
            <a:r>
              <a:rPr lang="en-US" sz="3000" dirty="0"/>
              <a:t>relationships in the population since we almost never have access to all of </a:t>
            </a:r>
            <a:r>
              <a:rPr lang="en-US" sz="3000" dirty="0" smtClean="0"/>
              <a:t>its members.</a:t>
            </a:r>
          </a:p>
          <a:p>
            <a:pPr lvl="1" algn="just">
              <a:defRPr/>
            </a:pPr>
            <a:r>
              <a:rPr lang="en-US" sz="3000" dirty="0"/>
              <a:t>Furthermore, our findings based on the observed sample can change </a:t>
            </a:r>
            <a:r>
              <a:rPr lang="en-US" sz="3000" dirty="0" smtClean="0"/>
              <a:t>if different </a:t>
            </a:r>
            <a:r>
              <a:rPr lang="en-US" sz="3000" dirty="0"/>
              <a:t>samples from the population were obtained. </a:t>
            </a:r>
            <a:endParaRPr lang="en-US" sz="3000" dirty="0" smtClean="0"/>
          </a:p>
          <a:p>
            <a:pPr algn="just">
              <a:defRPr/>
            </a:pPr>
            <a:r>
              <a:rPr lang="en-US" sz="3400" dirty="0" smtClean="0"/>
              <a:t>Therefore</a:t>
            </a:r>
            <a:r>
              <a:rPr lang="en-US" sz="3400" dirty="0"/>
              <a:t>, when we </a:t>
            </a:r>
            <a:r>
              <a:rPr lang="en-US" sz="3400" dirty="0" smtClean="0"/>
              <a:t>generalize our </a:t>
            </a:r>
            <a:r>
              <a:rPr lang="en-US" sz="3400" dirty="0"/>
              <a:t>findings from a sample to the whole population, we should explicitly specify </a:t>
            </a:r>
            <a:r>
              <a:rPr lang="en-US" sz="3400" dirty="0" smtClean="0"/>
              <a:t>the extent </a:t>
            </a:r>
            <a:r>
              <a:rPr lang="en-US" sz="3400" dirty="0"/>
              <a:t>of our uncertainty.</a:t>
            </a:r>
          </a:p>
          <a:p>
            <a:pPr lvl="1" algn="just">
              <a:defRPr/>
            </a:pPr>
            <a:r>
              <a:rPr lang="en-US" sz="3000" dirty="0" smtClean="0"/>
              <a:t>We use </a:t>
            </a:r>
            <a:r>
              <a:rPr lang="en-US" sz="3000" dirty="0">
                <a:solidFill>
                  <a:schemeClr val="accent1"/>
                </a:solidFill>
              </a:rPr>
              <a:t>probability</a:t>
            </a:r>
            <a:r>
              <a:rPr lang="en-US" sz="3000" dirty="0"/>
              <a:t> as a measure of </a:t>
            </a:r>
            <a:r>
              <a:rPr lang="en-US" sz="3000" dirty="0" smtClean="0"/>
              <a:t>uncertainty.</a:t>
            </a:r>
            <a:endParaRPr lang="en-US" sz="30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338418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</a:t>
            </a:r>
            <a:r>
              <a:rPr lang="en-US" dirty="0" err="1" smtClean="0"/>
              <a:t>Probabilit</a:t>
            </a:r>
            <a:r>
              <a:rPr lang="tr-TR" dirty="0" smtClean="0"/>
              <a:t>y </a:t>
            </a:r>
            <a:r>
              <a:rPr lang="tr-TR" dirty="0"/>
              <a:t>- Example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Consider the gene-disease </a:t>
            </a:r>
            <a:r>
              <a:rPr lang="en-US" dirty="0" smtClean="0"/>
              <a:t>example</a:t>
            </a:r>
            <a:r>
              <a:rPr lang="tr-TR" dirty="0" smtClean="0"/>
              <a:t> (slide 14)</a:t>
            </a:r>
            <a:r>
              <a:rPr lang="en-US" dirty="0" smtClean="0"/>
              <a:t>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Suppose </a:t>
            </a:r>
            <a:r>
              <a:rPr lang="en-US" dirty="0"/>
              <a:t>we know that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person </a:t>
            </a:r>
            <a:r>
              <a:rPr lang="en-US" dirty="0"/>
              <a:t>is homozygous and are interested in the </a:t>
            </a:r>
            <a:r>
              <a:rPr lang="en-US" dirty="0" smtClean="0"/>
              <a:t>probability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this person has the disease,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dirty="0" smtClean="0"/>
              <a:t>|</a:t>
            </a:r>
            <a:r>
              <a:rPr lang="en-US" i="1" dirty="0" smtClean="0"/>
              <a:t>HM</a:t>
            </a:r>
            <a:r>
              <a:rPr lang="en-US" dirty="0" smtClean="0"/>
              <a:t>).</a:t>
            </a:r>
            <a:endParaRPr lang="tr-TR" dirty="0"/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probability of the intersection of </a:t>
            </a:r>
            <a:r>
              <a:rPr lang="en-US" i="1" dirty="0"/>
              <a:t>D </a:t>
            </a:r>
            <a:r>
              <a:rPr lang="en-US" dirty="0"/>
              <a:t>and </a:t>
            </a:r>
            <a:r>
              <a:rPr lang="en-US" i="1" dirty="0"/>
              <a:t>HM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D ∩</a:t>
            </a:r>
            <a:r>
              <a:rPr lang="tr-TR" i="1" dirty="0" smtClean="0"/>
              <a:t> </a:t>
            </a:r>
            <a:r>
              <a:rPr lang="en-US" i="1" dirty="0" smtClean="0"/>
              <a:t>HM</a:t>
            </a:r>
            <a:r>
              <a:rPr lang="en-US" dirty="0"/>
              <a:t>)</a:t>
            </a:r>
            <a:r>
              <a:rPr lang="en-US" i="1" dirty="0"/>
              <a:t> = P</a:t>
            </a:r>
            <a:r>
              <a:rPr lang="en-US" dirty="0"/>
              <a:t>({</a:t>
            </a:r>
            <a:r>
              <a:rPr lang="en-US" i="1" dirty="0" err="1"/>
              <a:t>aa</a:t>
            </a:r>
            <a:r>
              <a:rPr lang="en-US" dirty="0"/>
              <a:t>})</a:t>
            </a:r>
            <a:r>
              <a:rPr lang="en-US" i="1" dirty="0"/>
              <a:t> = </a:t>
            </a:r>
            <a:r>
              <a:rPr lang="en-US" dirty="0" smtClean="0"/>
              <a:t>0.09</a:t>
            </a:r>
            <a:endParaRPr lang="tr-TR" dirty="0" smtClean="0"/>
          </a:p>
          <a:p>
            <a:pPr>
              <a:defRPr/>
            </a:pPr>
            <a:r>
              <a:rPr lang="en-US" dirty="0"/>
              <a:t>Therefore, the conditional probability of having the disease knowing that the genotype is </a:t>
            </a:r>
            <a:r>
              <a:rPr lang="en-US" dirty="0" smtClean="0"/>
              <a:t>homozygous </a:t>
            </a:r>
            <a:r>
              <a:rPr lang="en-US" dirty="0"/>
              <a:t>can be obtained as follows: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en-US" dirty="0" smtClean="0"/>
              <a:t>In </a:t>
            </a:r>
            <a:r>
              <a:rPr lang="en-US" dirty="0"/>
              <a:t>this case, the probability of the disease has increased from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) = 0.09 to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|</a:t>
            </a:r>
            <a:r>
              <a:rPr lang="en-US" i="1" dirty="0"/>
              <a:t>HM</a:t>
            </a:r>
            <a:r>
              <a:rPr lang="en-US" dirty="0"/>
              <a:t>) = 0.16. </a:t>
            </a:r>
            <a:endParaRPr lang="tr-TR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30</a:t>
            </a:fld>
            <a:endParaRPr kumimoji="0" lang="en-US" altLang="tr-TR" sz="12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168" y="4509120"/>
            <a:ext cx="4768832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94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</a:t>
            </a:r>
            <a:r>
              <a:rPr lang="en-US" dirty="0" err="1" smtClean="0"/>
              <a:t>Probabilit</a:t>
            </a:r>
            <a:r>
              <a:rPr lang="tr-TR" dirty="0" smtClean="0"/>
              <a:t>y </a:t>
            </a:r>
            <a:r>
              <a:rPr lang="tr-TR" dirty="0"/>
              <a:t>- Example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425184" cy="49784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tr-TR" dirty="0" smtClean="0"/>
              <a:t>Now let us </a:t>
            </a:r>
            <a:r>
              <a:rPr lang="en-US" dirty="0" smtClean="0"/>
              <a:t>find </a:t>
            </a:r>
            <a:r>
              <a:rPr lang="en-US" dirty="0"/>
              <a:t>the conditional probability of not having the disease </a:t>
            </a:r>
            <a:r>
              <a:rPr lang="en-US" dirty="0" smtClean="0"/>
              <a:t>knowing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the person has a homozygous genotype: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ND</a:t>
            </a:r>
            <a:r>
              <a:rPr lang="en-US" dirty="0" smtClean="0"/>
              <a:t>|</a:t>
            </a:r>
            <a:r>
              <a:rPr lang="en-US" i="1" dirty="0" smtClean="0"/>
              <a:t>HM</a:t>
            </a:r>
            <a:r>
              <a:rPr lang="en-US" dirty="0"/>
              <a:t>).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joint probability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i="1" dirty="0" smtClean="0"/>
              <a:t>ND </a:t>
            </a:r>
            <a:r>
              <a:rPr lang="en-US" dirty="0"/>
              <a:t>and </a:t>
            </a:r>
            <a:r>
              <a:rPr lang="en-US" i="1" dirty="0"/>
              <a:t>HM </a:t>
            </a:r>
            <a:r>
              <a:rPr lang="en-US" dirty="0"/>
              <a:t>is </a:t>
            </a:r>
            <a:endParaRPr lang="tr-TR" dirty="0" smtClean="0"/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ND </a:t>
            </a:r>
            <a:r>
              <a:rPr lang="en-US" dirty="0"/>
              <a:t>∩ </a:t>
            </a:r>
            <a:r>
              <a:rPr lang="en-US" i="1" dirty="0"/>
              <a:t>HM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P</a:t>
            </a:r>
            <a:r>
              <a:rPr lang="en-US" dirty="0"/>
              <a:t>({</a:t>
            </a:r>
            <a:r>
              <a:rPr lang="en-US" i="1" dirty="0"/>
              <a:t>AA</a:t>
            </a:r>
            <a:r>
              <a:rPr lang="en-US" dirty="0"/>
              <a:t>})</a:t>
            </a:r>
            <a:r>
              <a:rPr lang="en-US" i="1" dirty="0"/>
              <a:t>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49.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conditional probability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therefore </a:t>
            </a: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information that the person is homozygous decreases the probability of </a:t>
            </a:r>
            <a:r>
              <a:rPr lang="en-US" dirty="0" smtClean="0"/>
              <a:t>no</a:t>
            </a:r>
            <a:r>
              <a:rPr lang="tr-TR" dirty="0" smtClean="0"/>
              <a:t> </a:t>
            </a:r>
            <a:r>
              <a:rPr lang="en-US" dirty="0" smtClean="0"/>
              <a:t>disease </a:t>
            </a:r>
            <a:r>
              <a:rPr lang="en-US" dirty="0"/>
              <a:t>from </a:t>
            </a:r>
            <a:r>
              <a:rPr lang="en-US" dirty="0" smtClean="0"/>
              <a:t>its 0</a:t>
            </a:r>
            <a:r>
              <a:rPr lang="en-US" i="1" dirty="0" smtClean="0"/>
              <a:t>.</a:t>
            </a:r>
            <a:r>
              <a:rPr lang="en-US" dirty="0" smtClean="0"/>
              <a:t>91 </a:t>
            </a:r>
            <a:r>
              <a:rPr lang="en-US" dirty="0"/>
              <a:t>to </a:t>
            </a:r>
            <a:r>
              <a:rPr lang="en-US" dirty="0" smtClean="0"/>
              <a:t>0</a:t>
            </a:r>
            <a:r>
              <a:rPr lang="en-US" i="1" dirty="0" smtClean="0"/>
              <a:t>.</a:t>
            </a:r>
            <a:r>
              <a:rPr lang="en-US" dirty="0" smtClean="0"/>
              <a:t>84.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Note </a:t>
            </a:r>
            <a:r>
              <a:rPr lang="en-US" dirty="0"/>
              <a:t>that the two events </a:t>
            </a:r>
            <a:r>
              <a:rPr lang="en-US" i="1" dirty="0"/>
              <a:t>ND </a:t>
            </a:r>
            <a:r>
              <a:rPr lang="en-US" dirty="0"/>
              <a:t>and </a:t>
            </a:r>
            <a:r>
              <a:rPr lang="en-US" i="1" dirty="0"/>
              <a:t>D </a:t>
            </a:r>
            <a:r>
              <a:rPr lang="en-US" dirty="0"/>
              <a:t>are complementary, and the </a:t>
            </a:r>
            <a:r>
              <a:rPr lang="en-US" dirty="0" smtClean="0"/>
              <a:t>conditional</a:t>
            </a:r>
            <a:r>
              <a:rPr lang="tr-TR" dirty="0" smtClean="0"/>
              <a:t> </a:t>
            </a:r>
            <a:r>
              <a:rPr lang="en-US" dirty="0" smtClean="0"/>
              <a:t>probability </a:t>
            </a:r>
            <a:r>
              <a:rPr lang="en-US" dirty="0"/>
              <a:t>of </a:t>
            </a:r>
            <a:r>
              <a:rPr lang="en-US" i="1" dirty="0"/>
              <a:t>ND </a:t>
            </a:r>
            <a:r>
              <a:rPr lang="en-US" dirty="0"/>
              <a:t>given </a:t>
            </a:r>
            <a:r>
              <a:rPr lang="en-US" i="1" dirty="0"/>
              <a:t>HM </a:t>
            </a:r>
            <a:r>
              <a:rPr lang="en-US" dirty="0" smtClean="0"/>
              <a:t>is</a:t>
            </a:r>
            <a:endParaRPr lang="tr-TR" dirty="0" smtClean="0"/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ND</a:t>
            </a:r>
            <a:r>
              <a:rPr lang="en-US" dirty="0" smtClean="0"/>
              <a:t>|</a:t>
            </a:r>
            <a:r>
              <a:rPr lang="en-US" i="1" dirty="0" smtClean="0"/>
              <a:t>HM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1 -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|</a:t>
            </a:r>
            <a:r>
              <a:rPr lang="en-US" i="1" dirty="0"/>
              <a:t>HM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1 - 0</a:t>
            </a:r>
            <a:r>
              <a:rPr lang="en-US" i="1" dirty="0"/>
              <a:t>.</a:t>
            </a:r>
            <a:r>
              <a:rPr lang="en-US" dirty="0"/>
              <a:t>16 = 0</a:t>
            </a:r>
            <a:r>
              <a:rPr lang="en-US" i="1" dirty="0"/>
              <a:t>.</a:t>
            </a:r>
            <a:r>
              <a:rPr lang="en-US" dirty="0"/>
              <a:t>84</a:t>
            </a:r>
            <a:r>
              <a:rPr lang="en-US" i="1" dirty="0" smtClean="0"/>
              <a:t>.</a:t>
            </a:r>
            <a:endParaRPr lang="tr-TR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31</a:t>
            </a:fld>
            <a:endParaRPr kumimoji="0" lang="en-US" altLang="tr-TR" sz="120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6355"/>
          <a:stretch/>
        </p:blipFill>
        <p:spPr>
          <a:xfrm>
            <a:off x="1575897" y="3429000"/>
            <a:ext cx="5667876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22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</a:t>
            </a:r>
            <a:r>
              <a:rPr lang="en-US" dirty="0" err="1" smtClean="0"/>
              <a:t>Probabilit</a:t>
            </a:r>
            <a:r>
              <a:rPr lang="tr-TR" dirty="0" smtClean="0"/>
              <a:t>y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81168" cy="4978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In general, all the probability rules we discussed so far apply to conditional probabilities. </a:t>
            </a:r>
            <a:endParaRPr lang="tr-TR" sz="2800" dirty="0" smtClean="0"/>
          </a:p>
          <a:p>
            <a:pPr marL="3429000">
              <a:defRPr/>
            </a:pPr>
            <a:r>
              <a:rPr lang="en-US" sz="2800" dirty="0" smtClean="0"/>
              <a:t>Conditioning </a:t>
            </a:r>
            <a:r>
              <a:rPr lang="en-US" sz="2800" dirty="0"/>
              <a:t>on an event only reduces the sample space (e.g., from </a:t>
            </a:r>
            <a:r>
              <a:rPr lang="en-US" sz="2800" dirty="0" smtClean="0"/>
              <a:t>the</a:t>
            </a:r>
            <a:r>
              <a:rPr lang="tr-TR" sz="2800" dirty="0" smtClean="0"/>
              <a:t> </a:t>
            </a:r>
            <a:r>
              <a:rPr lang="en-US" sz="2800" dirty="0" smtClean="0"/>
              <a:t>large </a:t>
            </a:r>
            <a:r>
              <a:rPr lang="en-US" sz="2800" dirty="0"/>
              <a:t>rectangle to the shaded oval in </a:t>
            </a:r>
            <a:r>
              <a:rPr lang="tr-TR" sz="2800" dirty="0" smtClean="0"/>
              <a:t>in the figure</a:t>
            </a:r>
            <a:r>
              <a:rPr lang="en-US" sz="2800" dirty="0" smtClean="0"/>
              <a:t>). </a:t>
            </a:r>
            <a:endParaRPr lang="tr-TR" sz="2800" dirty="0" smtClean="0"/>
          </a:p>
          <a:p>
            <a:pPr>
              <a:defRPr/>
            </a:pPr>
            <a:r>
              <a:rPr lang="en-US" sz="2800" dirty="0" smtClean="0"/>
              <a:t>Within </a:t>
            </a:r>
            <a:r>
              <a:rPr lang="en-US" sz="2800" dirty="0"/>
              <a:t>this shrunken sample space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smtClean="0"/>
              <a:t>all </a:t>
            </a:r>
            <a:r>
              <a:rPr lang="en-US" sz="2800" dirty="0"/>
              <a:t>probability rules are valid. </a:t>
            </a:r>
            <a:endParaRPr lang="tr-TR" sz="2800" dirty="0" smtClean="0"/>
          </a:p>
          <a:p>
            <a:pPr>
              <a:defRPr/>
            </a:pPr>
            <a:r>
              <a:rPr lang="en-US" sz="2800" dirty="0" smtClean="0"/>
              <a:t>For </a:t>
            </a:r>
            <a:r>
              <a:rPr lang="en-US" sz="2800" dirty="0"/>
              <a:t>example,</a:t>
            </a:r>
            <a:br>
              <a:rPr lang="en-US" sz="2800" dirty="0"/>
            </a:br>
            <a:endParaRPr lang="tr-TR" sz="2800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32</a:t>
            </a:fld>
            <a:endParaRPr kumimoji="0" lang="en-US" altLang="tr-TR" sz="120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234139"/>
            <a:ext cx="2664296" cy="15549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111" y="5272171"/>
            <a:ext cx="6700345" cy="831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94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law of total probability 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80400" cy="532779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By rearranging the equation for conditional probabilities, we have </a:t>
            </a:r>
            <a:endParaRPr lang="tr-TR" dirty="0" smtClean="0"/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 ∩</a:t>
            </a:r>
            <a:r>
              <a:rPr lang="tr-TR" dirty="0" smtClean="0"/>
              <a:t> </a:t>
            </a:r>
            <a:r>
              <a:rPr lang="en-US" i="1" dirty="0" smtClean="0"/>
              <a:t>E</a:t>
            </a:r>
            <a:r>
              <a:rPr lang="en-US" baseline="-25000" dirty="0" smtClean="0"/>
              <a:t>2</a:t>
            </a:r>
            <a:r>
              <a:rPr lang="en-US" dirty="0"/>
              <a:t>) =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  <a:r>
              <a:rPr lang="en-US" dirty="0"/>
              <a:t>|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/>
              <a:t>)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/>
              <a:t>).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Now </a:t>
            </a:r>
            <a:r>
              <a:rPr lang="en-US" dirty="0"/>
              <a:t>suppose that a set of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i="1" dirty="0"/>
              <a:t> </a:t>
            </a:r>
            <a:r>
              <a:rPr lang="en-US" dirty="0"/>
              <a:t>events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tr-TR" dirty="0" smtClean="0"/>
              <a:t>,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...</a:t>
            </a:r>
            <a:r>
              <a:rPr lang="tr-TR" dirty="0" smtClean="0"/>
              <a:t> 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i="1" dirty="0" smtClean="0"/>
              <a:t> </a:t>
            </a:r>
            <a:r>
              <a:rPr lang="en-US" dirty="0"/>
              <a:t>forms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partition </a:t>
            </a:r>
            <a:r>
              <a:rPr lang="en-US" dirty="0"/>
              <a:t>of the sample space. </a:t>
            </a:r>
            <a:endParaRPr lang="tr-TR" dirty="0" smtClean="0"/>
          </a:p>
          <a:p>
            <a:pPr>
              <a:defRPr/>
            </a:pPr>
            <a:endParaRPr lang="tr-TR" dirty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en-US" dirty="0" smtClean="0"/>
              <a:t>Using </a:t>
            </a:r>
            <a:r>
              <a:rPr lang="en-US" dirty="0"/>
              <a:t>the above equation, we </a:t>
            </a:r>
            <a:r>
              <a:rPr lang="en-US" dirty="0" smtClean="0"/>
              <a:t>have</a:t>
            </a:r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/>
              <a:t>) =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/>
              <a:t>|</a:t>
            </a:r>
            <a:r>
              <a:rPr lang="en-US" i="1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B</a:t>
            </a:r>
            <a:r>
              <a:rPr lang="en-US" baseline="-25000" dirty="0" smtClean="0"/>
              <a:t>1</a:t>
            </a:r>
            <a:r>
              <a:rPr lang="en-US" dirty="0"/>
              <a:t>) + </a:t>
            </a:r>
            <a:r>
              <a:rPr lang="en-US" i="1" dirty="0"/>
              <a:t>· · · </a:t>
            </a:r>
            <a:r>
              <a:rPr lang="en-US" dirty="0"/>
              <a:t>+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/>
              <a:t>|</a:t>
            </a:r>
            <a:r>
              <a:rPr lang="en-US" i="1" dirty="0" smtClean="0"/>
              <a:t>B</a:t>
            </a:r>
            <a:r>
              <a:rPr lang="en-US" baseline="-25000" dirty="0" smtClean="0"/>
              <a:t>K</a:t>
            </a:r>
            <a:r>
              <a:rPr lang="en-US" dirty="0" smtClean="0"/>
              <a:t>)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B</a:t>
            </a:r>
            <a:r>
              <a:rPr lang="en-US" baseline="-25000" dirty="0" smtClean="0"/>
              <a:t>K</a:t>
            </a:r>
            <a:r>
              <a:rPr lang="en-US" dirty="0" smtClean="0"/>
              <a:t>)</a:t>
            </a:r>
            <a:endParaRPr lang="tr-TR" dirty="0"/>
          </a:p>
          <a:p>
            <a:pPr>
              <a:defRPr/>
            </a:pPr>
            <a:r>
              <a:rPr lang="en-US" dirty="0" smtClean="0"/>
              <a:t>This </a:t>
            </a:r>
            <a:r>
              <a:rPr lang="en-US" dirty="0"/>
              <a:t>is known as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law of total probability</a:t>
            </a:r>
            <a:r>
              <a:rPr lang="en-US" dirty="0"/>
              <a:t> </a:t>
            </a:r>
            <a:endParaRPr lang="tr-TR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33</a:t>
            </a:fld>
            <a:endParaRPr kumimoji="0" lang="en-US" altLang="tr-TR" sz="12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3758"/>
          <a:stretch/>
        </p:blipFill>
        <p:spPr>
          <a:xfrm>
            <a:off x="2411760" y="3140968"/>
            <a:ext cx="3670176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28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law of total probability 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353176" cy="532779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law of total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probability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dirty="0" smtClean="0"/>
              <a:t>written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 marL="349250" indent="0">
              <a:buNone/>
              <a:tabLst>
                <a:tab pos="349250" algn="l"/>
              </a:tabLst>
              <a:defRPr/>
            </a:pPr>
            <a:endParaRPr lang="tr-TR" dirty="0" smtClean="0"/>
          </a:p>
          <a:p>
            <a:pPr marL="349250" indent="0">
              <a:buNone/>
              <a:tabLst>
                <a:tab pos="349250" algn="l"/>
              </a:tabLst>
              <a:defRPr/>
            </a:pPr>
            <a:r>
              <a:rPr lang="en-US" dirty="0" smtClean="0"/>
              <a:t>where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tr-TR" dirty="0"/>
              <a:t>,</a:t>
            </a:r>
            <a:r>
              <a:rPr lang="en-US" i="1" dirty="0"/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...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,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i="1" dirty="0"/>
              <a:t> </a:t>
            </a:r>
            <a:r>
              <a:rPr lang="en-US" dirty="0" smtClean="0"/>
              <a:t>form </a:t>
            </a:r>
            <a:r>
              <a:rPr lang="en-US" dirty="0"/>
              <a:t>a partition of the sample space, and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i="1" dirty="0"/>
              <a:t> </a:t>
            </a:r>
            <a:r>
              <a:rPr lang="en-US" dirty="0"/>
              <a:t>is an </a:t>
            </a:r>
            <a:r>
              <a:rPr lang="en-US" dirty="0" smtClean="0"/>
              <a:t>event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sample space. </a:t>
            </a:r>
            <a:endParaRPr lang="tr-TR" dirty="0" smtClean="0"/>
          </a:p>
          <a:p>
            <a:pPr>
              <a:defRPr/>
            </a:pPr>
            <a:r>
              <a:rPr lang="en-US" dirty="0"/>
              <a:t>For die rolling example, consider the three events </a:t>
            </a:r>
            <a:endParaRPr lang="tr-TR" dirty="0" smtClean="0"/>
          </a:p>
          <a:p>
            <a:pPr lvl="1">
              <a:defRPr/>
            </a:pPr>
            <a:r>
              <a:rPr lang="en-US" i="1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= {1</a:t>
            </a:r>
            <a:r>
              <a:rPr lang="en-US" i="1" dirty="0" smtClean="0"/>
              <a:t>,</a:t>
            </a:r>
            <a:r>
              <a:rPr lang="tr-TR" i="1" dirty="0" smtClean="0"/>
              <a:t> </a:t>
            </a:r>
            <a:r>
              <a:rPr lang="en-US" dirty="0" smtClean="0"/>
              <a:t>2</a:t>
            </a:r>
            <a:r>
              <a:rPr lang="en-US" dirty="0"/>
              <a:t>}, </a:t>
            </a:r>
            <a:r>
              <a:rPr lang="en-US" i="1" dirty="0"/>
              <a:t>B</a:t>
            </a:r>
            <a:r>
              <a:rPr lang="en-US" baseline="-25000" dirty="0"/>
              <a:t>2</a:t>
            </a:r>
            <a:r>
              <a:rPr lang="en-US" dirty="0"/>
              <a:t> = {3</a:t>
            </a:r>
            <a:r>
              <a:rPr lang="en-US" i="1" dirty="0"/>
              <a:t>,</a:t>
            </a:r>
            <a:r>
              <a:rPr lang="en-US" dirty="0"/>
              <a:t>4},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i="1" dirty="0" smtClean="0"/>
              <a:t>B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= {5</a:t>
            </a:r>
            <a:r>
              <a:rPr lang="en-US" i="1" dirty="0" smtClean="0"/>
              <a:t>,</a:t>
            </a:r>
            <a:r>
              <a:rPr lang="tr-TR" i="1" dirty="0" smtClean="0"/>
              <a:t> </a:t>
            </a:r>
            <a:r>
              <a:rPr lang="en-US" dirty="0" smtClean="0"/>
              <a:t>6</a:t>
            </a:r>
            <a:r>
              <a:rPr lang="en-US" dirty="0"/>
              <a:t>}, </a:t>
            </a:r>
            <a:endParaRPr lang="tr-TR" dirty="0" smtClean="0"/>
          </a:p>
          <a:p>
            <a:pPr lvl="2">
              <a:defRPr/>
            </a:pPr>
            <a:r>
              <a:rPr lang="en-US" dirty="0" smtClean="0"/>
              <a:t>whose </a:t>
            </a:r>
            <a:r>
              <a:rPr lang="en-US" dirty="0"/>
              <a:t>probabilities are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B</a:t>
            </a:r>
            <a:r>
              <a:rPr lang="en-US" baseline="-25000" dirty="0"/>
              <a:t>2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B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1</a:t>
            </a:r>
            <a:r>
              <a:rPr lang="en-US" i="1" dirty="0"/>
              <a:t>/</a:t>
            </a:r>
            <a:r>
              <a:rPr lang="en-US" dirty="0"/>
              <a:t>3.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These events</a:t>
            </a:r>
            <a:r>
              <a:rPr lang="tr-TR" dirty="0" smtClean="0"/>
              <a:t> </a:t>
            </a:r>
            <a:r>
              <a:rPr lang="en-US" dirty="0" smtClean="0"/>
              <a:t>form </a:t>
            </a:r>
            <a:r>
              <a:rPr lang="en-US" dirty="0"/>
              <a:t>a partition of the sample space.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conditional probabilities of </a:t>
            </a:r>
            <a:r>
              <a:rPr lang="en-US" i="1" dirty="0"/>
              <a:t>M </a:t>
            </a:r>
            <a:r>
              <a:rPr lang="en-US" dirty="0"/>
              <a:t>(</a:t>
            </a:r>
            <a:r>
              <a:rPr lang="en-US" dirty="0" smtClean="0"/>
              <a:t>outcome</a:t>
            </a:r>
            <a:r>
              <a:rPr lang="tr-TR" dirty="0" smtClean="0"/>
              <a:t> </a:t>
            </a:r>
            <a:r>
              <a:rPr lang="en-US" dirty="0" smtClean="0"/>
              <a:t>less </a:t>
            </a:r>
            <a:r>
              <a:rPr lang="en-US" dirty="0"/>
              <a:t>than four) given either of these three events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dirty="0" smtClean="0"/>
              <a:t>|</a:t>
            </a:r>
            <a:r>
              <a:rPr lang="en-US" i="1" dirty="0" smtClean="0"/>
              <a:t>B</a:t>
            </a:r>
            <a:r>
              <a:rPr lang="en-US" baseline="-25000" dirty="0" smtClean="0"/>
              <a:t>1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1</a:t>
            </a:r>
            <a:r>
              <a:rPr lang="en-US" i="1" dirty="0"/>
              <a:t>, P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|</a:t>
            </a:r>
            <a:r>
              <a:rPr lang="en-US" i="1" dirty="0"/>
              <a:t>B</a:t>
            </a:r>
            <a:r>
              <a:rPr lang="en-US" baseline="-25000" dirty="0"/>
              <a:t>2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1</a:t>
            </a:r>
            <a:r>
              <a:rPr lang="en-US" i="1" dirty="0"/>
              <a:t>/</a:t>
            </a:r>
            <a:r>
              <a:rPr lang="en-US" dirty="0"/>
              <a:t>2</a:t>
            </a:r>
            <a:r>
              <a:rPr lang="en-US" i="1" dirty="0"/>
              <a:t>, P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|</a:t>
            </a:r>
            <a:r>
              <a:rPr lang="en-US" i="1" dirty="0"/>
              <a:t>B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 </a:t>
            </a:r>
            <a:endParaRPr lang="tr-TR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34</a:t>
            </a:fld>
            <a:endParaRPr kumimoji="0" lang="en-US" altLang="tr-TR" sz="120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4861" y="1628800"/>
            <a:ext cx="3334278" cy="85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30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law of total probability 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80400" cy="5327798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If we know that the event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= {1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tr-T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} </a:t>
            </a:r>
            <a:r>
              <a:rPr lang="en-US" dirty="0"/>
              <a:t>has occurred, we know for sure that the outcome is less than 4.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Given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= {3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tr-T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}</a:t>
            </a:r>
            <a:r>
              <a:rPr lang="en-US" dirty="0"/>
              <a:t>, the possible outcomes are now 3 and 4.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One </a:t>
            </a:r>
            <a:r>
              <a:rPr lang="en-US" dirty="0"/>
              <a:t>of two possible outcomes corresponds to the event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dirty="0"/>
              <a:t>, that is, the conditional probability of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dirty="0"/>
              <a:t> given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is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/>
              <a:t>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If </a:t>
            </a:r>
            <a:r>
              <a:rPr lang="en-US" dirty="0"/>
              <a:t>we know that the event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= {5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tr-T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} </a:t>
            </a:r>
            <a:r>
              <a:rPr lang="en-US" dirty="0"/>
              <a:t>has occurred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</a:p>
          <a:p>
            <a:pPr lvl="1">
              <a:defRPr/>
            </a:pPr>
            <a:r>
              <a:rPr lang="en-US" dirty="0" smtClean="0"/>
              <a:t>then </a:t>
            </a:r>
            <a:r>
              <a:rPr lang="en-US" dirty="0"/>
              <a:t>the probability that the number is less than 4 is zero: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|</a:t>
            </a:r>
            <a:r>
              <a:rPr lang="en-US" i="1" dirty="0"/>
              <a:t>B</a:t>
            </a:r>
            <a:r>
              <a:rPr lang="en-US" dirty="0"/>
              <a:t>3)</a:t>
            </a:r>
            <a:r>
              <a:rPr lang="en-US" i="1" dirty="0"/>
              <a:t> </a:t>
            </a:r>
            <a:r>
              <a:rPr lang="en-US" dirty="0"/>
              <a:t>= 0.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Using the</a:t>
            </a:r>
            <a:r>
              <a:rPr lang="tr-TR" dirty="0" smtClean="0"/>
              <a:t> </a:t>
            </a:r>
            <a:r>
              <a:rPr lang="en-US" dirty="0" smtClean="0"/>
              <a:t>law </a:t>
            </a:r>
            <a:r>
              <a:rPr lang="en-US" dirty="0"/>
              <a:t>of total probability, we have </a:t>
            </a:r>
            <a:br>
              <a:rPr lang="en-US" dirty="0"/>
            </a:br>
            <a:endParaRPr lang="tr-TR" dirty="0" smtClean="0"/>
          </a:p>
          <a:p>
            <a:pPr>
              <a:defRPr/>
            </a:pPr>
            <a:endParaRPr lang="tr-TR" dirty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/>
          </a:p>
          <a:p>
            <a:pPr marL="349250" indent="0">
              <a:buNone/>
              <a:defRPr/>
            </a:pPr>
            <a:r>
              <a:rPr lang="en-US" dirty="0" smtClean="0"/>
              <a:t>which </a:t>
            </a:r>
            <a:r>
              <a:rPr lang="en-US" dirty="0"/>
              <a:t>is the same as the probability we found directly based on the outcomes included in </a:t>
            </a:r>
            <a:r>
              <a:rPr lang="en-US" i="1" dirty="0"/>
              <a:t>M</a:t>
            </a:r>
            <a:r>
              <a:rPr lang="en-US" dirty="0"/>
              <a:t>. </a:t>
            </a:r>
            <a:endParaRPr lang="tr-TR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35</a:t>
            </a:fld>
            <a:endParaRPr kumimoji="0" lang="en-US" altLang="tr-TR" sz="12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268" y="4365104"/>
            <a:ext cx="7171589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87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Independent events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Two events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/>
              <a:t> are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independent</a:t>
            </a:r>
            <a:r>
              <a:rPr lang="en-US" b="1" dirty="0"/>
              <a:t> </a:t>
            </a:r>
            <a:r>
              <a:rPr lang="en-US" dirty="0"/>
              <a:t>if our knowledge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occurrence of one event does not change the probability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occurrence </a:t>
            </a:r>
            <a:r>
              <a:rPr lang="en-US" dirty="0"/>
              <a:t>of the other </a:t>
            </a:r>
            <a:r>
              <a:rPr lang="en-US" dirty="0" smtClean="0"/>
              <a:t>event.</a:t>
            </a:r>
            <a:endParaRPr lang="tr-TR" dirty="0"/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|</a:t>
            </a:r>
            <a:r>
              <a:rPr lang="en-US" i="1" dirty="0" smtClean="0"/>
              <a:t>E</a:t>
            </a:r>
            <a:r>
              <a:rPr lang="en-US" baseline="-25000" dirty="0" smtClean="0"/>
              <a:t>2</a:t>
            </a:r>
            <a:r>
              <a:rPr lang="en-US" dirty="0"/>
              <a:t>) =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tr-TR" i="1" dirty="0"/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|</a:t>
            </a:r>
            <a:r>
              <a:rPr lang="en-US" i="1" dirty="0" smtClean="0"/>
              <a:t>E</a:t>
            </a:r>
            <a:r>
              <a:rPr lang="en-US" baseline="-25000" dirty="0" smtClean="0"/>
              <a:t>1</a:t>
            </a:r>
            <a:r>
              <a:rPr lang="en-US" dirty="0"/>
              <a:t>) =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 smtClean="0"/>
              <a:t>)</a:t>
            </a:r>
            <a:endParaRPr lang="tr-TR" i="1" dirty="0" smtClean="0"/>
          </a:p>
          <a:p>
            <a:pPr>
              <a:defRPr/>
            </a:pPr>
            <a:r>
              <a:rPr lang="en-US" dirty="0" smtClean="0"/>
              <a:t>For </a:t>
            </a:r>
            <a:r>
              <a:rPr lang="en-US" dirty="0"/>
              <a:t>example, if a disease is not genetic, knowing a person </a:t>
            </a:r>
            <a:r>
              <a:rPr lang="en-US" dirty="0" smtClean="0"/>
              <a:t>has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specific genotype (e.g., </a:t>
            </a:r>
            <a:r>
              <a:rPr lang="en-US" i="1" dirty="0"/>
              <a:t>AA</a:t>
            </a:r>
            <a:r>
              <a:rPr lang="en-US" dirty="0"/>
              <a:t>) does not change the </a:t>
            </a:r>
            <a:r>
              <a:rPr lang="en-US" dirty="0" smtClean="0"/>
              <a:t>probability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having that disease. </a:t>
            </a:r>
            <a:endParaRPr lang="tr-TR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36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80373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Independent events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425184" cy="525579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When two events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/>
              <a:t> and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/>
              <a:t> are independent, the </a:t>
            </a:r>
            <a:r>
              <a:rPr lang="en-US" dirty="0" smtClean="0"/>
              <a:t>probability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/>
              <a:t> and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occur simultaneously, i.e., their </a:t>
            </a:r>
            <a:r>
              <a:rPr lang="en-US" dirty="0" smtClean="0"/>
              <a:t>joint</a:t>
            </a:r>
            <a:r>
              <a:rPr lang="tr-TR" dirty="0" smtClean="0"/>
              <a:t> </a:t>
            </a:r>
            <a:r>
              <a:rPr lang="en-US" dirty="0" smtClean="0"/>
              <a:t>probability</a:t>
            </a:r>
            <a:r>
              <a:rPr lang="en-US" dirty="0"/>
              <a:t>, is the product of their marginal probabilities</a:t>
            </a:r>
            <a:r>
              <a:rPr lang="en-US" dirty="0" smtClean="0"/>
              <a:t>:</a:t>
            </a:r>
            <a:endParaRPr lang="tr-TR" dirty="0" smtClean="0"/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∩</a:t>
            </a:r>
            <a:r>
              <a:rPr lang="en-US" i="1" dirty="0" smtClean="0"/>
              <a:t> 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/>
              <a:t>) =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  <a:r>
              <a:rPr lang="en-US" dirty="0"/>
              <a:t>) </a:t>
            </a:r>
            <a:r>
              <a:rPr lang="en-US" i="1" dirty="0"/>
              <a:t>× P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 smtClean="0"/>
              <a:t>)</a:t>
            </a:r>
            <a:endParaRPr lang="tr-TR" i="1" dirty="0" smtClean="0"/>
          </a:p>
          <a:p>
            <a:pPr>
              <a:defRPr/>
            </a:pPr>
            <a:r>
              <a:rPr lang="en-US" dirty="0" smtClean="0"/>
              <a:t>Therefore</a:t>
            </a:r>
            <a:r>
              <a:rPr lang="en-US" dirty="0"/>
              <a:t>, the probability of the union of two </a:t>
            </a:r>
            <a:r>
              <a:rPr lang="en-US" dirty="0" smtClean="0"/>
              <a:t>independent</a:t>
            </a:r>
            <a:r>
              <a:rPr lang="tr-TR" dirty="0" smtClean="0"/>
              <a:t> </a:t>
            </a:r>
            <a:r>
              <a:rPr lang="en-US" dirty="0" smtClean="0"/>
              <a:t>events </a:t>
            </a:r>
            <a:r>
              <a:rPr lang="en-US" dirty="0"/>
              <a:t>is as follows</a:t>
            </a:r>
            <a:r>
              <a:rPr lang="en-US" dirty="0" smtClean="0"/>
              <a:t>:</a:t>
            </a:r>
            <a:r>
              <a:rPr lang="tr-TR" dirty="0" smtClean="0"/>
              <a:t> </a:t>
            </a:r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∪</a:t>
            </a:r>
            <a:r>
              <a:rPr lang="en-US" i="1" dirty="0" smtClean="0"/>
              <a:t> 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/>
              <a:t>) =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  <a:r>
              <a:rPr lang="en-US" dirty="0"/>
              <a:t>) +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i="1" dirty="0"/>
              <a:t>- P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  <a:r>
              <a:rPr lang="en-US" dirty="0"/>
              <a:t>) </a:t>
            </a:r>
            <a:r>
              <a:rPr lang="en-US" i="1" dirty="0"/>
              <a:t>× P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 smtClean="0"/>
              <a:t>)</a:t>
            </a:r>
            <a:endParaRPr lang="tr-TR" dirty="0" smtClean="0"/>
          </a:p>
          <a:p>
            <a:pPr>
              <a:defRPr/>
            </a:pPr>
            <a:r>
              <a:rPr lang="en-US" dirty="0"/>
              <a:t>In general, if </a:t>
            </a:r>
            <a:r>
              <a:rPr lang="en-US" dirty="0" smtClean="0"/>
              <a:t>events</a:t>
            </a:r>
            <a:r>
              <a:rPr lang="tr-TR" dirty="0" smtClean="0"/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/>
              <a:t> </a:t>
            </a:r>
            <a:r>
              <a:rPr lang="tr-TR" dirty="0" smtClean="0"/>
              <a:t>, ... ,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tr-TR" baseline="-25000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/>
              <a:t>are independent </a:t>
            </a:r>
            <a:endParaRPr lang="tr-TR" dirty="0"/>
          </a:p>
          <a:p>
            <a:pPr lvl="1">
              <a:defRPr/>
            </a:pP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  <a:r>
              <a:rPr lang="en-US" dirty="0"/>
              <a:t> ∩</a:t>
            </a:r>
            <a:r>
              <a:rPr lang="en-US" i="1" dirty="0"/>
              <a:t> </a:t>
            </a:r>
            <a:r>
              <a:rPr lang="en-US" i="1" dirty="0" smtClean="0"/>
              <a:t>E</a:t>
            </a:r>
            <a:r>
              <a:rPr lang="en-US" baseline="-25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∩</a:t>
            </a:r>
            <a:r>
              <a:rPr lang="tr-TR" dirty="0" smtClean="0"/>
              <a:t> ...</a:t>
            </a:r>
            <a:r>
              <a:rPr lang="en-US" dirty="0" smtClean="0"/>
              <a:t> </a:t>
            </a:r>
            <a:r>
              <a:rPr lang="en-US" dirty="0"/>
              <a:t>∩</a:t>
            </a:r>
            <a:r>
              <a:rPr lang="en-US" i="1" dirty="0" smtClean="0"/>
              <a:t> 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  <a:r>
              <a:rPr lang="en-US" dirty="0"/>
              <a:t>) </a:t>
            </a:r>
            <a:r>
              <a:rPr lang="en-US" i="1" dirty="0"/>
              <a:t>× P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 smtClean="0"/>
              <a:t>)</a:t>
            </a:r>
            <a:r>
              <a:rPr lang="tr-TR" dirty="0"/>
              <a:t> </a:t>
            </a:r>
            <a:r>
              <a:rPr lang="en-US" i="1" dirty="0" smtClean="0"/>
              <a:t>×</a:t>
            </a:r>
            <a:r>
              <a:rPr lang="tr-TR" i="1" dirty="0" smtClean="0"/>
              <a:t> </a:t>
            </a:r>
            <a:r>
              <a:rPr lang="tr-TR" dirty="0" smtClean="0"/>
              <a:t>...</a:t>
            </a:r>
            <a:r>
              <a:rPr lang="en-US" i="1" dirty="0" smtClean="0"/>
              <a:t> </a:t>
            </a:r>
            <a:r>
              <a:rPr lang="en-US" i="1" dirty="0"/>
              <a:t>×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tr-TR" baseline="-25000" dirty="0" smtClean="0"/>
              <a:t>n</a:t>
            </a:r>
            <a:r>
              <a:rPr lang="en-US" dirty="0" smtClean="0"/>
              <a:t>)</a:t>
            </a:r>
            <a:endParaRPr lang="tr-TR" i="1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37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350508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Independent </a:t>
            </a:r>
            <a:r>
              <a:rPr lang="en-US" altLang="en-US" dirty="0" smtClean="0"/>
              <a:t>events</a:t>
            </a:r>
            <a:r>
              <a:rPr lang="tr-TR" altLang="en-US" dirty="0" smtClean="0"/>
              <a:t> - Example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tr-TR" dirty="0" smtClean="0"/>
              <a:t>I</a:t>
            </a:r>
            <a:r>
              <a:rPr lang="en-US" dirty="0" smtClean="0"/>
              <a:t>f </a:t>
            </a:r>
            <a:r>
              <a:rPr lang="en-US" dirty="0"/>
              <a:t>we toss two fair coins simultaneously, then the probability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observing </a:t>
            </a:r>
            <a:r>
              <a:rPr lang="en-US" dirty="0"/>
              <a:t>heads on both coins is </a:t>
            </a:r>
            <a:endParaRPr lang="tr-TR" dirty="0" smtClean="0"/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∩ </a:t>
            </a:r>
            <a:r>
              <a:rPr lang="en-US" i="1" dirty="0"/>
              <a:t>H</a:t>
            </a:r>
            <a:r>
              <a:rPr lang="en-US" baseline="-25000" dirty="0"/>
              <a:t>2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1</a:t>
            </a:r>
            <a:r>
              <a:rPr lang="en-US" i="1" dirty="0"/>
              <a:t>/</a:t>
            </a:r>
            <a:r>
              <a:rPr lang="en-US" dirty="0"/>
              <a:t>2 × 1</a:t>
            </a:r>
            <a:r>
              <a:rPr lang="en-US" i="1" dirty="0"/>
              <a:t>/</a:t>
            </a:r>
            <a:r>
              <a:rPr lang="en-US" dirty="0"/>
              <a:t>2 = 1</a:t>
            </a:r>
            <a:r>
              <a:rPr lang="en-US" i="1" dirty="0"/>
              <a:t>/</a:t>
            </a:r>
            <a:r>
              <a:rPr lang="en-US" dirty="0"/>
              <a:t>4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probability of the </a:t>
            </a:r>
            <a:r>
              <a:rPr lang="en-US" dirty="0" smtClean="0"/>
              <a:t>union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two independent events as follows: </a:t>
            </a:r>
            <a:endParaRPr lang="tr-TR" dirty="0" smtClean="0"/>
          </a:p>
          <a:p>
            <a:pPr lvl="1">
              <a:defRPr/>
            </a:pP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  <a:r>
              <a:rPr lang="en-US" dirty="0"/>
              <a:t> ∪</a:t>
            </a:r>
            <a:r>
              <a:rPr lang="en-US" i="1" dirty="0"/>
              <a:t> E</a:t>
            </a:r>
            <a:r>
              <a:rPr lang="en-US" baseline="-25000" dirty="0"/>
              <a:t>2</a:t>
            </a:r>
            <a:r>
              <a:rPr lang="en-US" dirty="0"/>
              <a:t>) =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  <a:r>
              <a:rPr lang="en-US" dirty="0"/>
              <a:t>) +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i="1" dirty="0"/>
              <a:t>- P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  <a:r>
              <a:rPr lang="en-US" dirty="0"/>
              <a:t>) </a:t>
            </a:r>
            <a:r>
              <a:rPr lang="en-US" i="1" dirty="0"/>
              <a:t>× P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tr-TR" dirty="0"/>
          </a:p>
          <a:p>
            <a:pPr>
              <a:defRPr/>
            </a:pPr>
            <a:r>
              <a:rPr lang="en-US" dirty="0"/>
              <a:t>For the above coin tossing example, the probability that at least one of the two </a:t>
            </a:r>
            <a:r>
              <a:rPr lang="en-US" dirty="0" smtClean="0"/>
              <a:t>coins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heads is </a:t>
            </a:r>
            <a:endParaRPr lang="tr-TR" dirty="0" smtClean="0"/>
          </a:p>
          <a:p>
            <a:pPr lvl="1">
              <a:defRPr/>
            </a:pP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tr-TR" i="1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∪</a:t>
            </a:r>
            <a:r>
              <a:rPr lang="en-US" i="1" dirty="0" smtClean="0"/>
              <a:t> </a:t>
            </a:r>
            <a:r>
              <a:rPr lang="tr-TR" i="1" dirty="0"/>
              <a:t>H</a:t>
            </a:r>
            <a:r>
              <a:rPr lang="en-US" baseline="-25000" dirty="0" smtClean="0"/>
              <a:t>2</a:t>
            </a:r>
            <a:r>
              <a:rPr lang="en-US" dirty="0"/>
              <a:t>) = </a:t>
            </a:r>
            <a:r>
              <a:rPr lang="tr-TR" dirty="0" smtClean="0"/>
              <a:t>1/2 </a:t>
            </a:r>
            <a:r>
              <a:rPr lang="en-US" dirty="0" smtClean="0"/>
              <a:t>+ </a:t>
            </a:r>
            <a:r>
              <a:rPr lang="tr-TR" dirty="0"/>
              <a:t>1/2</a:t>
            </a:r>
            <a:r>
              <a:rPr lang="en-US" dirty="0" smtClean="0"/>
              <a:t> </a:t>
            </a:r>
            <a:r>
              <a:rPr lang="en-US" i="1" dirty="0"/>
              <a:t>- </a:t>
            </a:r>
            <a:r>
              <a:rPr lang="tr-TR" dirty="0" smtClean="0"/>
              <a:t>1/2</a:t>
            </a:r>
            <a:r>
              <a:rPr lang="tr-TR" dirty="0"/>
              <a:t> </a:t>
            </a:r>
            <a:r>
              <a:rPr lang="en-US" i="1" dirty="0" smtClean="0"/>
              <a:t>× </a:t>
            </a:r>
            <a:r>
              <a:rPr lang="tr-TR" dirty="0" smtClean="0"/>
              <a:t>1/2 </a:t>
            </a:r>
          </a:p>
          <a:p>
            <a:pPr marL="457200" lvl="1" indent="0">
              <a:buNone/>
              <a:defRPr/>
            </a:pPr>
            <a:r>
              <a:rPr lang="tr-TR" dirty="0"/>
              <a:t>	</a:t>
            </a:r>
            <a:r>
              <a:rPr lang="tr-TR" dirty="0" smtClean="0"/>
              <a:t>	      = 1 - 1/4 = 3/4 = 0.75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38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131305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Disjoint vs Independent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Events are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disjoined</a:t>
            </a:r>
            <a:r>
              <a:rPr lang="en-US" dirty="0" smtClean="0"/>
              <a:t> (mutually exclusive) if </a:t>
            </a:r>
            <a:r>
              <a:rPr lang="en-US" dirty="0"/>
              <a:t>the occurrence of one event excludes the occurrence of the other(s). </a:t>
            </a:r>
            <a:endParaRPr lang="en-US" dirty="0" smtClean="0"/>
          </a:p>
          <a:p>
            <a:pPr lvl="1"/>
            <a:r>
              <a:rPr lang="en-US" dirty="0" smtClean="0"/>
              <a:t>They </a:t>
            </a:r>
            <a:r>
              <a:rPr lang="en-US" dirty="0"/>
              <a:t>cannot happen at the same time. </a:t>
            </a:r>
            <a:endParaRPr lang="en-US" dirty="0" smtClean="0"/>
          </a:p>
          <a:p>
            <a:pPr lvl="2"/>
            <a:r>
              <a:rPr lang="en-US" dirty="0" smtClean="0"/>
              <a:t>For </a:t>
            </a:r>
            <a:r>
              <a:rPr lang="en-US" dirty="0"/>
              <a:t>example: when tossing a coin, the result can either </a:t>
            </a:r>
            <a:r>
              <a:rPr lang="en-US" dirty="0" smtClean="0"/>
              <a:t>be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en-US" dirty="0"/>
              <a:t>but cannot be both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Therefore</a:t>
            </a:r>
          </a:p>
          <a:p>
            <a:pPr lvl="3"/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H ∩ T</a:t>
            </a:r>
            <a:r>
              <a:rPr lang="en-US" dirty="0" smtClean="0"/>
              <a:t>) = 0</a:t>
            </a:r>
          </a:p>
          <a:p>
            <a:pPr lvl="3"/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 ∪ </a:t>
            </a:r>
            <a:r>
              <a:rPr lang="en-US" i="1" dirty="0" smtClean="0"/>
              <a:t>T</a:t>
            </a:r>
            <a:r>
              <a:rPr lang="en-US" dirty="0" smtClean="0"/>
              <a:t>) =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</a:t>
            </a:r>
            <a:r>
              <a:rPr lang="en-US" i="1" dirty="0" smtClean="0"/>
              <a:t> +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</a:p>
          <a:p>
            <a:pPr lvl="3"/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H </a:t>
            </a:r>
            <a:r>
              <a:rPr lang="en-US" dirty="0" smtClean="0"/>
              <a:t>∣ </a:t>
            </a:r>
            <a:r>
              <a:rPr lang="en-US" i="1" dirty="0" smtClean="0"/>
              <a:t>T</a:t>
            </a:r>
            <a:r>
              <a:rPr lang="en-US" dirty="0" smtClean="0"/>
              <a:t>)  = 0 </a:t>
            </a:r>
          </a:p>
          <a:p>
            <a:pPr lvl="3"/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H </a:t>
            </a:r>
            <a:r>
              <a:rPr lang="en-US" dirty="0" smtClean="0"/>
              <a:t>∣ </a:t>
            </a:r>
            <a:r>
              <a:rPr lang="en-US" i="1" dirty="0" smtClean="0"/>
              <a:t>T</a:t>
            </a:r>
            <a:r>
              <a:rPr lang="en-US" i="1" baseline="30000" dirty="0" smtClean="0"/>
              <a:t>c</a:t>
            </a:r>
            <a:r>
              <a:rPr lang="en-US" dirty="0" smtClean="0"/>
              <a:t>) =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/ {1 −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39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9739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Commonly Used Genetic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7"/>
            <a:ext cx="8280400" cy="539908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Gene </a:t>
            </a:r>
            <a:endParaRPr lang="tr-TR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segment of double-stranded DNA, which itself is made of a sequence of four different nucleotides: </a:t>
            </a:r>
            <a:endParaRPr lang="tr-TR" dirty="0" smtClean="0"/>
          </a:p>
          <a:p>
            <a:pPr lvl="2"/>
            <a:r>
              <a:rPr lang="en-US" dirty="0" smtClean="0"/>
              <a:t>adenine </a:t>
            </a:r>
            <a:r>
              <a:rPr lang="en-US" dirty="0"/>
              <a:t>(A), guanine (G), thymine (T), or cytosine (C</a:t>
            </a:r>
            <a:r>
              <a:rPr lang="en-US" dirty="0" smtClean="0"/>
              <a:t>).</a:t>
            </a:r>
            <a:endParaRPr lang="tr-TR" dirty="0" smtClean="0"/>
          </a:p>
          <a:p>
            <a:r>
              <a:rPr lang="en-US" dirty="0" smtClean="0"/>
              <a:t>Single </a:t>
            </a:r>
            <a:r>
              <a:rPr lang="en-US" dirty="0"/>
              <a:t>Nucleotide Polymorphisms (SNPs</a:t>
            </a:r>
            <a:r>
              <a:rPr lang="en-US" dirty="0" smtClean="0"/>
              <a:t>)</a:t>
            </a:r>
            <a:endParaRPr lang="tr-TR" dirty="0" smtClean="0"/>
          </a:p>
          <a:p>
            <a:pPr lvl="1"/>
            <a:r>
              <a:rPr lang="en-US" dirty="0"/>
              <a:t>Genetic variation is caused by changes in the DNA sequence of a gene. </a:t>
            </a:r>
            <a:endParaRPr lang="tr-TR" dirty="0" smtClean="0"/>
          </a:p>
          <a:p>
            <a:pPr lvl="1"/>
            <a:r>
              <a:rPr lang="en-US" dirty="0" smtClean="0"/>
              <a:t>SNPs </a:t>
            </a:r>
            <a:r>
              <a:rPr lang="en-US" dirty="0"/>
              <a:t>are the most common type of genetic variation. </a:t>
            </a:r>
            <a:endParaRPr lang="tr-TR" dirty="0" smtClean="0"/>
          </a:p>
          <a:p>
            <a:pPr lvl="1"/>
            <a:r>
              <a:rPr lang="en-US" dirty="0" smtClean="0"/>
              <a:t>SNPs occur </a:t>
            </a:r>
            <a:r>
              <a:rPr lang="en-US" dirty="0"/>
              <a:t>when a single nucleotide is replaced by another one. </a:t>
            </a:r>
            <a:endParaRPr lang="tr-TR" dirty="0" smtClean="0"/>
          </a:p>
          <a:p>
            <a:pPr lvl="2"/>
            <a:r>
              <a:rPr lang="en-US" dirty="0" smtClean="0"/>
              <a:t>An </a:t>
            </a:r>
            <a:r>
              <a:rPr lang="en-US" dirty="0"/>
              <a:t>example of a SNP would be replacing “G” in the sequence {TAGCAAT} by “T” to create {TATCAAT}.  </a:t>
            </a:r>
            <a:endParaRPr lang="tr-TR" dirty="0" smtClean="0"/>
          </a:p>
          <a:p>
            <a:r>
              <a:rPr lang="en-US" dirty="0" smtClean="0"/>
              <a:t>Alleles </a:t>
            </a:r>
            <a:endParaRPr lang="tr-TR" dirty="0" smtClean="0"/>
          </a:p>
          <a:p>
            <a:pPr lvl="1"/>
            <a:r>
              <a:rPr lang="tr-TR" dirty="0" smtClean="0"/>
              <a:t>alternate forms of a gene</a:t>
            </a:r>
          </a:p>
          <a:p>
            <a:pPr lvl="1"/>
            <a:r>
              <a:rPr lang="tr-TR" dirty="0" smtClean="0"/>
              <a:t>responsible </a:t>
            </a:r>
            <a:r>
              <a:rPr lang="tr-TR" dirty="0"/>
              <a:t>for variation in phenotypes. </a:t>
            </a:r>
            <a:endParaRPr lang="tr-TR" dirty="0" smtClean="0"/>
          </a:p>
          <a:p>
            <a:pPr lvl="2"/>
            <a:r>
              <a:rPr lang="tr-TR" dirty="0" smtClean="0"/>
              <a:t>Phenotypes</a:t>
            </a:r>
            <a:r>
              <a:rPr lang="tr-TR" dirty="0"/>
              <a:t>, in general, are observable traits, such as eye color, disease status,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blood</a:t>
            </a:r>
            <a:r>
              <a:rPr lang="en-US" dirty="0" smtClean="0"/>
              <a:t> </a:t>
            </a:r>
            <a:r>
              <a:rPr lang="tr-TR" dirty="0" err="1" smtClean="0"/>
              <a:t>pressure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tr-TR" dirty="0" err="1" smtClean="0"/>
              <a:t>due</a:t>
            </a:r>
            <a:r>
              <a:rPr lang="en-US" dirty="0" smtClean="0"/>
              <a:t> </a:t>
            </a:r>
            <a:r>
              <a:rPr lang="tr-TR" dirty="0" err="1" smtClean="0"/>
              <a:t>to</a:t>
            </a:r>
            <a:r>
              <a:rPr lang="en-US" dirty="0" smtClean="0"/>
              <a:t> </a:t>
            </a:r>
            <a:r>
              <a:rPr lang="tr-TR" dirty="0" err="1" smtClean="0"/>
              <a:t>genetic</a:t>
            </a:r>
            <a:r>
              <a:rPr lang="en-US" dirty="0" smtClean="0"/>
              <a:t> </a:t>
            </a:r>
            <a:r>
              <a:rPr lang="tr-TR" dirty="0" err="1" smtClean="0"/>
              <a:t>factors</a:t>
            </a:r>
            <a:r>
              <a:rPr lang="en-US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/</a:t>
            </a:r>
            <a:r>
              <a:rPr lang="tr-TR" dirty="0" err="1" smtClean="0"/>
              <a:t>or</a:t>
            </a:r>
            <a:r>
              <a:rPr lang="en-US" dirty="0" smtClean="0"/>
              <a:t> </a:t>
            </a:r>
            <a:r>
              <a:rPr lang="tr-TR" dirty="0" err="1" smtClean="0"/>
              <a:t>environmental</a:t>
            </a:r>
            <a:r>
              <a:rPr lang="en-US" dirty="0" smtClean="0"/>
              <a:t> </a:t>
            </a:r>
            <a:r>
              <a:rPr lang="tr-TR" dirty="0" err="1" smtClean="0"/>
              <a:t>factors</a:t>
            </a:r>
            <a:endParaRPr lang="tr-TR" dirty="0" smtClean="0"/>
          </a:p>
          <a:p>
            <a:pPr lvl="1"/>
            <a:r>
              <a:rPr lang="tr-TR" dirty="0" smtClean="0"/>
              <a:t>In the above example, the alleles </a:t>
            </a:r>
            <a:r>
              <a:rPr lang="tr-TR" dirty="0"/>
              <a:t>could be denoted as T and </a:t>
            </a:r>
            <a:r>
              <a:rPr lang="tr-TR" dirty="0" smtClean="0"/>
              <a:t>G. </a:t>
            </a:r>
          </a:p>
          <a:p>
            <a:pPr lvl="2"/>
            <a:r>
              <a:rPr lang="en-US" dirty="0"/>
              <a:t>We denote the genes with bold face letters (e.g., </a:t>
            </a:r>
            <a:r>
              <a:rPr lang="en-US" b="1" dirty="0"/>
              <a:t>A</a:t>
            </a:r>
            <a:r>
              <a:rPr lang="en-US" dirty="0"/>
              <a:t>) and the two different alleles as capital and small letters (e.g.,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a</a:t>
            </a:r>
            <a:r>
              <a:rPr lang="en-US" dirty="0"/>
              <a:t>).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7729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Disjoint vs Independent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Events </a:t>
            </a:r>
            <a:r>
              <a:rPr lang="en-US" dirty="0"/>
              <a:t>are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independent</a:t>
            </a:r>
            <a:r>
              <a:rPr lang="en-US" dirty="0"/>
              <a:t> if the occurrence of one event does not influence (and is not influenced by) the occurrence of the other(s). </a:t>
            </a:r>
            <a:endParaRPr lang="en-US" dirty="0" smtClean="0"/>
          </a:p>
          <a:p>
            <a:pPr lvl="1"/>
            <a:r>
              <a:rPr lang="en-US" dirty="0"/>
              <a:t>They </a:t>
            </a:r>
            <a:r>
              <a:rPr lang="en-US" dirty="0" smtClean="0"/>
              <a:t>can </a:t>
            </a:r>
            <a:r>
              <a:rPr lang="en-US" dirty="0"/>
              <a:t>happen at the same time. </a:t>
            </a:r>
          </a:p>
          <a:p>
            <a:pPr lvl="2"/>
            <a:r>
              <a:rPr lang="en-US" dirty="0" smtClean="0"/>
              <a:t>For example, </a:t>
            </a:r>
            <a:r>
              <a:rPr lang="en-US" dirty="0"/>
              <a:t>when tossing two coins, the result can </a:t>
            </a:r>
            <a:r>
              <a:rPr lang="en-US" dirty="0" smtClean="0"/>
              <a:t>be </a:t>
            </a:r>
            <a:r>
              <a:rPr lang="en-US" i="1" dirty="0" smtClean="0"/>
              <a:t>H</a:t>
            </a:r>
            <a:r>
              <a:rPr lang="en-US" baseline="-25000" dirty="0" smtClean="0"/>
              <a:t>1</a:t>
            </a:r>
            <a:r>
              <a:rPr lang="en-US" i="1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, </a:t>
            </a:r>
            <a:r>
              <a:rPr lang="en-US" i="1" dirty="0" smtClean="0"/>
              <a:t>H</a:t>
            </a:r>
            <a:r>
              <a:rPr lang="en-US" baseline="-25000" dirty="0" smtClean="0"/>
              <a:t>1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,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i="1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, </a:t>
            </a:r>
            <a:r>
              <a:rPr lang="en-US" dirty="0" smtClean="0"/>
              <a:t>or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Considering probability of coming </a:t>
            </a:r>
            <a:r>
              <a:rPr lang="en-US" i="1" dirty="0" smtClean="0"/>
              <a:t>H</a:t>
            </a:r>
            <a:r>
              <a:rPr lang="en-US" baseline="-25000" dirty="0" smtClean="0"/>
              <a:t>1</a:t>
            </a:r>
            <a:r>
              <a:rPr lang="en-US" i="1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:</a:t>
            </a:r>
            <a:endParaRPr lang="en-US" dirty="0"/>
          </a:p>
          <a:p>
            <a:pPr lvl="3"/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/>
              <a:t>H</a:t>
            </a:r>
            <a:r>
              <a:rPr lang="en-US" baseline="-25000" dirty="0"/>
              <a:t>1</a:t>
            </a:r>
            <a:r>
              <a:rPr lang="en-US" i="1" dirty="0" smtClean="0"/>
              <a:t> </a:t>
            </a:r>
            <a:r>
              <a:rPr lang="en-US" i="1" dirty="0"/>
              <a:t>∩ H</a:t>
            </a:r>
            <a:r>
              <a:rPr lang="en-US" baseline="-25000" dirty="0"/>
              <a:t>2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 smtClean="0"/>
              <a:t>H</a:t>
            </a:r>
            <a:r>
              <a:rPr lang="en-US" baseline="-25000" dirty="0" smtClean="0"/>
              <a:t>2</a:t>
            </a:r>
            <a:r>
              <a:rPr lang="en-US" dirty="0"/>
              <a:t>) </a:t>
            </a:r>
          </a:p>
          <a:p>
            <a:pPr lvl="3"/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/>
              <a:t>H</a:t>
            </a:r>
            <a:r>
              <a:rPr lang="en-US" baseline="-25000" dirty="0"/>
              <a:t>1</a:t>
            </a:r>
            <a:r>
              <a:rPr lang="en-US" dirty="0" smtClean="0"/>
              <a:t> </a:t>
            </a:r>
            <a:r>
              <a:rPr lang="en-US" dirty="0"/>
              <a:t>∪ </a:t>
            </a:r>
            <a:r>
              <a:rPr lang="en-US" i="1" dirty="0"/>
              <a:t>H</a:t>
            </a:r>
            <a:r>
              <a:rPr lang="en-US" baseline="-25000" dirty="0"/>
              <a:t>2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/>
              <a:t>H</a:t>
            </a:r>
            <a:r>
              <a:rPr lang="en-US" baseline="-25000" dirty="0"/>
              <a:t>1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i="1" dirty="0"/>
              <a:t>+</a:t>
            </a:r>
            <a:r>
              <a:rPr lang="en-US" dirty="0"/>
              <a:t>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/>
              <a:t>H</a:t>
            </a:r>
            <a:r>
              <a:rPr lang="en-US" baseline="-25000" dirty="0"/>
              <a:t>2</a:t>
            </a:r>
            <a:r>
              <a:rPr lang="en-US" dirty="0" smtClean="0"/>
              <a:t>) -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H</a:t>
            </a:r>
            <a:r>
              <a:rPr lang="en-US" baseline="-25000" dirty="0"/>
              <a:t>1</a:t>
            </a:r>
            <a:r>
              <a:rPr lang="en-US" dirty="0"/>
              <a:t>)</a:t>
            </a:r>
            <a:r>
              <a:rPr lang="en-US" i="1" dirty="0"/>
              <a:t> P</a:t>
            </a:r>
            <a:r>
              <a:rPr lang="en-US" dirty="0"/>
              <a:t>(</a:t>
            </a:r>
            <a:r>
              <a:rPr lang="en-US" i="1" dirty="0"/>
              <a:t>H</a:t>
            </a:r>
            <a:r>
              <a:rPr lang="en-US" baseline="-25000" dirty="0"/>
              <a:t>2</a:t>
            </a:r>
            <a:r>
              <a:rPr lang="en-US" dirty="0"/>
              <a:t>) </a:t>
            </a:r>
          </a:p>
          <a:p>
            <a:pPr lvl="3"/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/>
              <a:t>H</a:t>
            </a:r>
            <a:r>
              <a:rPr lang="en-US" baseline="-25000" dirty="0"/>
              <a:t>1</a:t>
            </a:r>
            <a:r>
              <a:rPr lang="en-US" i="1" dirty="0" smtClean="0"/>
              <a:t> </a:t>
            </a:r>
            <a:r>
              <a:rPr lang="en-US" dirty="0"/>
              <a:t>∣ </a:t>
            </a:r>
            <a:r>
              <a:rPr lang="en-US" i="1" dirty="0"/>
              <a:t>H</a:t>
            </a:r>
            <a:r>
              <a:rPr lang="en-US" baseline="-25000" dirty="0"/>
              <a:t>2</a:t>
            </a:r>
            <a:r>
              <a:rPr lang="en-US" dirty="0" smtClean="0"/>
              <a:t>)  </a:t>
            </a:r>
            <a:r>
              <a:rPr lang="en-US" dirty="0"/>
              <a:t>=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H</a:t>
            </a:r>
            <a:r>
              <a:rPr lang="en-US" baseline="-25000" dirty="0"/>
              <a:t>1</a:t>
            </a:r>
            <a:r>
              <a:rPr lang="en-US" dirty="0"/>
              <a:t>)</a:t>
            </a:r>
            <a:r>
              <a:rPr lang="en-US" dirty="0" smtClean="0"/>
              <a:t> </a:t>
            </a:r>
            <a:endParaRPr lang="en-US" dirty="0"/>
          </a:p>
          <a:p>
            <a:pPr lvl="3"/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/>
              <a:t>H</a:t>
            </a:r>
            <a:r>
              <a:rPr lang="en-US" baseline="-25000" dirty="0"/>
              <a:t>1</a:t>
            </a:r>
            <a:r>
              <a:rPr lang="en-US" i="1" dirty="0" smtClean="0"/>
              <a:t> </a:t>
            </a:r>
            <a:r>
              <a:rPr lang="en-US" dirty="0"/>
              <a:t>∣ </a:t>
            </a:r>
            <a:r>
              <a:rPr lang="en-US" i="1" dirty="0" smtClean="0"/>
              <a:t>H</a:t>
            </a:r>
            <a:r>
              <a:rPr lang="en-US" baseline="-25000" dirty="0" smtClean="0"/>
              <a:t>2</a:t>
            </a:r>
            <a:r>
              <a:rPr lang="en-US" i="1" baseline="30000" dirty="0" smtClean="0"/>
              <a:t>c</a:t>
            </a:r>
            <a:r>
              <a:rPr lang="en-US" dirty="0"/>
              <a:t>) =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H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This means that disjoint </a:t>
            </a:r>
            <a:r>
              <a:rPr lang="en-US" dirty="0"/>
              <a:t>events are not independent, and independent events cannot be </a:t>
            </a:r>
            <a:r>
              <a:rPr lang="en-US" dirty="0" smtClean="0"/>
              <a:t>disjoint.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40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8235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Bayes</a:t>
            </a:r>
            <a:r>
              <a:rPr lang="tr-TR" altLang="en-US" dirty="0" smtClean="0"/>
              <a:t>’</a:t>
            </a:r>
            <a:r>
              <a:rPr lang="en-US" altLang="en-US" dirty="0" smtClean="0"/>
              <a:t> </a:t>
            </a:r>
            <a:r>
              <a:rPr lang="en-US" altLang="en-US" dirty="0"/>
              <a:t>theorem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Sometimes</a:t>
            </a:r>
            <a:r>
              <a:rPr lang="en-US" dirty="0"/>
              <a:t>, we know the conditional probability of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/>
              <a:t> given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/>
              <a:t>, but we are interested in the conditional probability of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/>
              <a:t> given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/>
              <a:t>.</a:t>
            </a:r>
          </a:p>
          <a:p>
            <a:r>
              <a:rPr lang="en-US" dirty="0" smtClean="0"/>
              <a:t>For </a:t>
            </a:r>
            <a:r>
              <a:rPr lang="en-US" dirty="0"/>
              <a:t>example, suppose that the probability of having lung cancer is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C</a:t>
            </a:r>
            <a:r>
              <a:rPr lang="en-US" dirty="0"/>
              <a:t>) = 0.001 and that the probability of being a smoker is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SM</a:t>
            </a:r>
            <a:r>
              <a:rPr lang="en-US" dirty="0"/>
              <a:t>) = 0.25.</a:t>
            </a:r>
          </a:p>
          <a:p>
            <a:r>
              <a:rPr lang="en-US" dirty="0" smtClean="0"/>
              <a:t>Further</a:t>
            </a:r>
            <a:r>
              <a:rPr lang="en-US" dirty="0"/>
              <a:t>, suppose we know that if a person has lung cancer, the probability of being a smoker increases to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SM</a:t>
            </a:r>
            <a:r>
              <a:rPr lang="en-US" dirty="0"/>
              <a:t>|</a:t>
            </a:r>
            <a:r>
              <a:rPr lang="en-US" i="1" dirty="0"/>
              <a:t>C</a:t>
            </a:r>
            <a:r>
              <a:rPr lang="en-US" dirty="0"/>
              <a:t>) = 0.40. </a:t>
            </a:r>
            <a:endParaRPr lang="tr-TR" dirty="0" smtClean="0"/>
          </a:p>
          <a:p>
            <a:r>
              <a:rPr lang="en-US" dirty="0" smtClean="0"/>
              <a:t>We </a:t>
            </a:r>
            <a:r>
              <a:rPr lang="en-US" dirty="0"/>
              <a:t>are, however, interested in the probability of developing lung cancer if a person is a smoker,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SM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dirty="0"/>
              <a:t>.</a:t>
            </a:r>
            <a:endParaRPr lang="tr-TR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41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84592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Bayes</a:t>
            </a:r>
            <a:r>
              <a:rPr lang="tr-TR" altLang="en-US" dirty="0" smtClean="0"/>
              <a:t>’</a:t>
            </a:r>
            <a:r>
              <a:rPr lang="en-US" altLang="en-US" dirty="0" smtClean="0"/>
              <a:t> </a:t>
            </a:r>
            <a:r>
              <a:rPr lang="en-US" altLang="en-US" dirty="0"/>
              <a:t>theorem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general, for two events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/>
              <a:t>, the following equation shows the relationship between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dirty="0"/>
              <a:t> and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dirty="0"/>
              <a:t>: 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en-US" dirty="0"/>
              <a:t>This formula is known as </a:t>
            </a:r>
            <a:r>
              <a:rPr lang="en-US" dirty="0">
                <a:solidFill>
                  <a:schemeClr val="accent1"/>
                </a:solidFill>
              </a:rPr>
              <a:t>Bayes’ theorem </a:t>
            </a:r>
            <a:r>
              <a:rPr lang="en-US" dirty="0"/>
              <a:t>or </a:t>
            </a:r>
            <a:r>
              <a:rPr lang="en-US" dirty="0">
                <a:solidFill>
                  <a:schemeClr val="accent1"/>
                </a:solidFill>
              </a:rPr>
              <a:t>Bayes’ </a:t>
            </a:r>
            <a:r>
              <a:rPr lang="en-US" dirty="0" smtClean="0">
                <a:solidFill>
                  <a:schemeClr val="accent1"/>
                </a:solidFill>
              </a:rPr>
              <a:t>rule</a:t>
            </a:r>
            <a:r>
              <a:rPr lang="en-US" dirty="0" smtClean="0"/>
              <a:t>.</a:t>
            </a:r>
            <a:endParaRPr lang="tr-TR" dirty="0"/>
          </a:p>
          <a:p>
            <a:r>
              <a:rPr lang="en-US" dirty="0" smtClean="0"/>
              <a:t>For </a:t>
            </a:r>
            <a:r>
              <a:rPr lang="en-US" dirty="0"/>
              <a:t>the above example, 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r>
              <a:rPr lang="en-US" dirty="0"/>
              <a:t>Therefore, the probability of lung cancer for smokers </a:t>
            </a:r>
            <a:r>
              <a:rPr lang="en-US" dirty="0" smtClean="0"/>
              <a:t>increases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0.001 to 0.0016. </a:t>
            </a:r>
            <a:br>
              <a:rPr lang="en-US" dirty="0"/>
            </a:br>
            <a:endParaRPr lang="tr-TR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4FCA9E-73AB-4ADC-B49A-6DFBD2CF2C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42</a:t>
            </a:fld>
            <a:endParaRPr kumimoji="0" lang="en-US" altLang="tr-TR" sz="12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5723" y="2132856"/>
            <a:ext cx="3412553" cy="7200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0887" y="4171823"/>
            <a:ext cx="6291513" cy="77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29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Bayes</a:t>
            </a:r>
            <a:r>
              <a:rPr lang="tr-TR" altLang="en-US" dirty="0"/>
              <a:t>’</a:t>
            </a:r>
            <a:r>
              <a:rPr lang="en-US" altLang="en-US" dirty="0"/>
              <a:t>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suppose that a set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i="1" dirty="0"/>
              <a:t> </a:t>
            </a:r>
            <a:r>
              <a:rPr lang="en-US" dirty="0"/>
              <a:t>events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i="1" dirty="0" smtClean="0"/>
              <a:t>,</a:t>
            </a:r>
            <a:r>
              <a:rPr lang="tr-TR" i="1" dirty="0" smtClean="0"/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i="1" dirty="0" smtClean="0"/>
              <a:t>,</a:t>
            </a:r>
            <a:r>
              <a:rPr lang="tr-TR" i="1" dirty="0" smtClean="0"/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...</a:t>
            </a:r>
            <a:r>
              <a:rPr lang="en-US" i="1" dirty="0" smtClean="0"/>
              <a:t>,</a:t>
            </a:r>
            <a:r>
              <a:rPr lang="tr-TR" i="1" dirty="0" smtClean="0"/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i="1" dirty="0" smtClean="0"/>
              <a:t> </a:t>
            </a:r>
            <a:r>
              <a:rPr lang="en-US" dirty="0"/>
              <a:t>forms a partition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sample </a:t>
            </a:r>
            <a:r>
              <a:rPr lang="en-US" dirty="0"/>
              <a:t>space. </a:t>
            </a:r>
            <a:endParaRPr lang="tr-TR" dirty="0" smtClean="0"/>
          </a:p>
          <a:p>
            <a:r>
              <a:rPr lang="en-US" dirty="0" smtClean="0"/>
              <a:t>We </a:t>
            </a:r>
            <a:r>
              <a:rPr lang="en-US" dirty="0"/>
              <a:t>can write the Bayes’ theorem for each of the partitioning </a:t>
            </a:r>
            <a:r>
              <a:rPr lang="en-US" dirty="0" smtClean="0"/>
              <a:t>events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follows: </a:t>
            </a:r>
            <a:br>
              <a:rPr lang="en-US" dirty="0"/>
            </a:b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Here</a:t>
            </a:r>
            <a:r>
              <a:rPr lang="en-US" dirty="0"/>
              <a:t>,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i="1" baseline="-25000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i="1" dirty="0"/>
              <a:t> </a:t>
            </a:r>
            <a:r>
              <a:rPr lang="en-US" dirty="0"/>
              <a:t>is one of the partitioning events, and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i="1" dirty="0"/>
              <a:t> </a:t>
            </a:r>
            <a:r>
              <a:rPr lang="en-US" dirty="0"/>
              <a:t>is an event in the sample </a:t>
            </a:r>
            <a:r>
              <a:rPr lang="en-US" dirty="0" smtClean="0"/>
              <a:t>space</a:t>
            </a:r>
            <a:r>
              <a:rPr lang="tr-TR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43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5385" b="7692"/>
          <a:stretch/>
        </p:blipFill>
        <p:spPr>
          <a:xfrm>
            <a:off x="1907704" y="3614738"/>
            <a:ext cx="4591778" cy="94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1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Bayes</a:t>
            </a:r>
            <a:r>
              <a:rPr lang="tr-TR" altLang="en-US" dirty="0"/>
              <a:t>’</a:t>
            </a:r>
            <a:r>
              <a:rPr lang="en-US" altLang="en-US" dirty="0"/>
              <a:t>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/>
              <a:t>the law of total probability </a:t>
            </a:r>
            <a:r>
              <a:rPr lang="en-US" dirty="0" smtClean="0"/>
              <a:t>(</a:t>
            </a:r>
            <a:r>
              <a:rPr lang="tr-TR" dirty="0" smtClean="0"/>
              <a:t>slide 34</a:t>
            </a:r>
            <a:r>
              <a:rPr lang="en-US" dirty="0" smtClean="0"/>
              <a:t>), </a:t>
            </a:r>
            <a:r>
              <a:rPr lang="en-US" dirty="0"/>
              <a:t>we have </a:t>
            </a:r>
            <a:br>
              <a:rPr lang="en-US" dirty="0"/>
            </a:br>
            <a:endParaRPr lang="tr-TR" dirty="0" smtClean="0"/>
          </a:p>
          <a:p>
            <a:endParaRPr lang="tr-TR" dirty="0"/>
          </a:p>
          <a:p>
            <a:r>
              <a:rPr lang="en-US" dirty="0"/>
              <a:t>Therefore, we can write the general form of Bayes’ theorem as 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44</a:t>
            </a:fld>
            <a:endParaRPr lang="en-US" altLang="tr-T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1844824"/>
            <a:ext cx="4104456" cy="12287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4621" y="4509120"/>
            <a:ext cx="5321734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9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Bayes’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80400" cy="5255790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/>
              <a:t>A Venn diagram illustrating a typical medical diagnosis </a:t>
            </a:r>
            <a:r>
              <a:rPr lang="en-US" sz="3300" dirty="0" smtClean="0"/>
              <a:t>test</a:t>
            </a:r>
            <a:r>
              <a:rPr lang="tr-TR" sz="3300" dirty="0" smtClean="0"/>
              <a:t> (</a:t>
            </a:r>
            <a:r>
              <a:rPr lang="en-US" sz="2600" dirty="0">
                <a:solidFill>
                  <a:srgbClr val="00B0F0"/>
                </a:solidFill>
              </a:rPr>
              <a:t>“sweat test” to diagnose Cystic Fibrosis</a:t>
            </a:r>
            <a:r>
              <a:rPr lang="en-US" sz="2600" dirty="0"/>
              <a:t> </a:t>
            </a:r>
            <a:r>
              <a:rPr lang="tr-TR" dirty="0" smtClean="0"/>
              <a:t>)</a:t>
            </a:r>
            <a:r>
              <a:rPr lang="en-US" dirty="0"/>
              <a:t/>
            </a:r>
            <a:br>
              <a:rPr lang="en-US" dirty="0"/>
            </a:br>
            <a:endParaRPr lang="tr-TR" sz="3300" dirty="0"/>
          </a:p>
          <a:p>
            <a:pPr marL="3940175" lvl="1"/>
            <a:r>
              <a:rPr lang="en-US" dirty="0"/>
              <a:t>Here, the following abbreviations</a:t>
            </a:r>
            <a:r>
              <a:rPr lang="tr-TR" dirty="0"/>
              <a:t> </a:t>
            </a:r>
            <a:r>
              <a:rPr lang="en-US" dirty="0"/>
              <a:t>are used </a:t>
            </a:r>
            <a:endParaRPr lang="tr-TR" dirty="0"/>
          </a:p>
          <a:p>
            <a:pPr marL="4289425" lvl="2"/>
            <a:r>
              <a:rPr lang="en-US" i="1" dirty="0" smtClean="0">
                <a:solidFill>
                  <a:schemeClr val="accent1"/>
                </a:solidFill>
              </a:rPr>
              <a:t>S</a:t>
            </a:r>
            <a:r>
              <a:rPr lang="en-US" i="1" dirty="0" smtClean="0"/>
              <a:t> </a:t>
            </a:r>
            <a:r>
              <a:rPr lang="tr-TR" dirty="0"/>
              <a:t>: </a:t>
            </a:r>
            <a:r>
              <a:rPr lang="en-US" dirty="0"/>
              <a:t>sample space, </a:t>
            </a:r>
            <a:endParaRPr lang="tr-TR" dirty="0"/>
          </a:p>
          <a:p>
            <a:pPr marL="4289425" lvl="2"/>
            <a:r>
              <a:rPr lang="en-US" dirty="0">
                <a:solidFill>
                  <a:schemeClr val="accent1"/>
                </a:solidFill>
              </a:rPr>
              <a:t>H</a:t>
            </a:r>
            <a:r>
              <a:rPr lang="en-US" i="1" dirty="0"/>
              <a:t> </a:t>
            </a:r>
            <a:r>
              <a:rPr lang="tr-TR" dirty="0"/>
              <a:t>:</a:t>
            </a:r>
            <a:r>
              <a:rPr lang="en-US" dirty="0"/>
              <a:t> healthy,</a:t>
            </a:r>
            <a:endParaRPr lang="tr-TR" dirty="0"/>
          </a:p>
          <a:p>
            <a:pPr marL="4340225" lvl="2" indent="-282575"/>
            <a:r>
              <a:rPr lang="en-US" dirty="0" smtClean="0">
                <a:solidFill>
                  <a:schemeClr val="accent1"/>
                </a:solidFill>
              </a:rPr>
              <a:t>D</a:t>
            </a:r>
            <a:r>
              <a:rPr lang="en-US" dirty="0" smtClean="0"/>
              <a:t> </a:t>
            </a:r>
            <a:r>
              <a:rPr lang="tr-TR" dirty="0"/>
              <a:t>:</a:t>
            </a:r>
            <a:r>
              <a:rPr lang="en-US" dirty="0"/>
              <a:t> diseased, </a:t>
            </a:r>
            <a:endParaRPr lang="tr-TR" dirty="0"/>
          </a:p>
          <a:p>
            <a:pPr marL="4340225" lvl="2" indent="-282575"/>
            <a:r>
              <a:rPr lang="en-US" dirty="0" smtClean="0">
                <a:solidFill>
                  <a:schemeClr val="accent1"/>
                </a:solidFill>
              </a:rPr>
              <a:t>T</a:t>
            </a:r>
            <a:r>
              <a:rPr lang="tr-TR" baseline="30000" dirty="0" smtClean="0">
                <a:solidFill>
                  <a:schemeClr val="accent1"/>
                </a:solidFill>
              </a:rPr>
              <a:t>−</a:t>
            </a:r>
            <a:r>
              <a:rPr lang="tr-TR" dirty="0" smtClean="0"/>
              <a:t>  </a:t>
            </a:r>
            <a:r>
              <a:rPr lang="tr-TR" dirty="0"/>
              <a:t>: negative test result,</a:t>
            </a:r>
          </a:p>
          <a:p>
            <a:pPr marL="4340225" lvl="2" indent="-282575"/>
            <a:r>
              <a:rPr lang="tr-TR" dirty="0">
                <a:solidFill>
                  <a:schemeClr val="accent1"/>
                </a:solidFill>
              </a:rPr>
              <a:t>T</a:t>
            </a:r>
            <a:r>
              <a:rPr lang="en-US" baseline="30000" dirty="0">
                <a:solidFill>
                  <a:schemeClr val="accent1"/>
                </a:solidFill>
              </a:rPr>
              <a:t>+</a:t>
            </a:r>
            <a:r>
              <a:rPr lang="en-US" dirty="0"/>
              <a:t> </a:t>
            </a:r>
            <a:r>
              <a:rPr lang="tr-TR" dirty="0"/>
              <a:t>:</a:t>
            </a:r>
            <a:r>
              <a:rPr lang="en-US" dirty="0"/>
              <a:t> positive test result. </a:t>
            </a:r>
            <a:endParaRPr lang="tr-TR" dirty="0"/>
          </a:p>
          <a:p>
            <a:pPr lvl="2" indent="-282575"/>
            <a:r>
              <a:rPr lang="tr-TR" dirty="0"/>
              <a:t>T</a:t>
            </a:r>
            <a:r>
              <a:rPr lang="en-US" dirty="0"/>
              <a:t>he true positive </a:t>
            </a:r>
            <a:r>
              <a:rPr lang="en-US" dirty="0">
                <a:solidFill>
                  <a:schemeClr val="accent1"/>
                </a:solidFill>
              </a:rPr>
              <a:t>TP</a:t>
            </a:r>
            <a:r>
              <a:rPr lang="en-US" dirty="0"/>
              <a:t> </a:t>
            </a:r>
            <a:r>
              <a:rPr lang="tr-TR" dirty="0"/>
              <a:t>: </a:t>
            </a:r>
            <a:r>
              <a:rPr lang="en-US" dirty="0"/>
              <a:t>The shaded area to the right of vertical line  </a:t>
            </a:r>
            <a:endParaRPr lang="tr-TR" dirty="0"/>
          </a:p>
          <a:p>
            <a:pPr marL="1139825" lvl="2" indent="-282575"/>
            <a:r>
              <a:rPr lang="tr-TR" dirty="0"/>
              <a:t>T</a:t>
            </a:r>
            <a:r>
              <a:rPr lang="en-US" dirty="0"/>
              <a:t>he false positive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F</a:t>
            </a:r>
            <a:r>
              <a:rPr lang="tr-TR" dirty="0" smtClean="0">
                <a:solidFill>
                  <a:schemeClr val="accent1"/>
                </a:solidFill>
              </a:rPr>
              <a:t>P</a:t>
            </a:r>
            <a:r>
              <a:rPr lang="en-US" dirty="0" smtClean="0"/>
              <a:t> </a:t>
            </a:r>
            <a:r>
              <a:rPr lang="tr-TR" dirty="0"/>
              <a:t>: </a:t>
            </a:r>
            <a:r>
              <a:rPr lang="en-US" dirty="0"/>
              <a:t>The</a:t>
            </a:r>
            <a:r>
              <a:rPr lang="tr-TR" dirty="0"/>
              <a:t> </a:t>
            </a:r>
            <a:r>
              <a:rPr lang="en-US" dirty="0"/>
              <a:t>shaded area to the left of the vertical line  </a:t>
            </a:r>
            <a:endParaRPr lang="tr-TR" dirty="0"/>
          </a:p>
          <a:p>
            <a:pPr marL="1085850" lvl="2"/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true negative </a:t>
            </a:r>
            <a:r>
              <a:rPr lang="en-US" dirty="0">
                <a:solidFill>
                  <a:schemeClr val="accent1"/>
                </a:solidFill>
              </a:rPr>
              <a:t>TN</a:t>
            </a:r>
            <a:r>
              <a:rPr lang="en-US" dirty="0"/>
              <a:t> </a:t>
            </a:r>
            <a:r>
              <a:rPr lang="tr-TR" dirty="0"/>
              <a:t>: </a:t>
            </a: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unshaded area to the left of</a:t>
            </a:r>
            <a:r>
              <a:rPr lang="tr-TR" dirty="0"/>
              <a:t>  </a:t>
            </a:r>
            <a:r>
              <a:rPr lang="en-US" dirty="0"/>
              <a:t>the vertical line </a:t>
            </a:r>
            <a:endParaRPr lang="tr-TR" dirty="0"/>
          </a:p>
          <a:p>
            <a:pPr marL="1085850" lvl="2"/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false negative </a:t>
            </a:r>
            <a:r>
              <a:rPr lang="en-US" dirty="0">
                <a:solidFill>
                  <a:schemeClr val="accent1"/>
                </a:solidFill>
              </a:rPr>
              <a:t>FN</a:t>
            </a:r>
            <a:r>
              <a:rPr lang="en-US" dirty="0"/>
              <a:t> </a:t>
            </a:r>
            <a:r>
              <a:rPr lang="tr-TR" dirty="0"/>
              <a:t>: </a:t>
            </a: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unshaded area to the right of the vertical </a:t>
            </a:r>
            <a:r>
              <a:rPr lang="en-US" dirty="0" smtClean="0"/>
              <a:t>line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45</a:t>
            </a:fld>
            <a:endParaRPr lang="en-US" altLang="tr-T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4" t="5501" r="6616" b="6915"/>
          <a:stretch/>
        </p:blipFill>
        <p:spPr bwMode="auto">
          <a:xfrm>
            <a:off x="694938" y="1924833"/>
            <a:ext cx="3373006" cy="2373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81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Bayes’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7"/>
            <a:ext cx="8280400" cy="539908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sweat test is a simple procedure to detect CF by measuring the concentration</a:t>
            </a:r>
            <a:r>
              <a:rPr lang="tr-TR" dirty="0" smtClean="0"/>
              <a:t> </a:t>
            </a:r>
            <a:r>
              <a:rPr lang="en-US" dirty="0" smtClean="0"/>
              <a:t>of salt in a person’s sweat. </a:t>
            </a:r>
            <a:endParaRPr lang="tr-TR" dirty="0" smtClean="0"/>
          </a:p>
          <a:p>
            <a:pPr lvl="1"/>
            <a:r>
              <a:rPr lang="en-US" dirty="0" smtClean="0"/>
              <a:t>A high level of salt above a certain cutoff indicates CF.</a:t>
            </a:r>
            <a:endParaRPr lang="tr-TR" dirty="0" smtClean="0"/>
          </a:p>
          <a:p>
            <a:r>
              <a:rPr lang="tr-TR" dirty="0" smtClean="0"/>
              <a:t>The conditional probability of a positive diagnosis for CF patient, </a:t>
            </a:r>
            <a:r>
              <a:rPr lang="tr-TR" i="1" dirty="0" smtClean="0"/>
              <a:t>P</a:t>
            </a:r>
            <a:r>
              <a:rPr lang="tr-TR" dirty="0" smtClean="0"/>
              <a:t>(</a:t>
            </a:r>
            <a:r>
              <a:rPr lang="tr-TR" i="1" dirty="0" smtClean="0"/>
              <a:t>T</a:t>
            </a:r>
            <a:r>
              <a:rPr lang="en-US" baseline="30000" dirty="0" smtClean="0"/>
              <a:t>+</a:t>
            </a:r>
            <a:r>
              <a:rPr lang="en-US" dirty="0" smtClean="0"/>
              <a:t>|</a:t>
            </a:r>
            <a:r>
              <a:rPr lang="en-US" i="1" dirty="0" smtClean="0"/>
              <a:t>D</a:t>
            </a:r>
            <a:r>
              <a:rPr lang="en-US" dirty="0" smtClean="0"/>
              <a:t>), is called the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sensitivity</a:t>
            </a:r>
            <a:r>
              <a:rPr lang="en-US" b="1" dirty="0" smtClean="0"/>
              <a:t> </a:t>
            </a:r>
            <a:r>
              <a:rPr lang="en-US" dirty="0" smtClean="0"/>
              <a:t>of</a:t>
            </a:r>
            <a:r>
              <a:rPr lang="tr-TR" dirty="0" smtClean="0"/>
              <a:t> the test.</a:t>
            </a:r>
          </a:p>
          <a:p>
            <a:r>
              <a:rPr lang="tr-TR" dirty="0" smtClean="0"/>
              <a:t>The conditional probability of  </a:t>
            </a:r>
            <a:r>
              <a:rPr lang="en-US" dirty="0" smtClean="0"/>
              <a:t>a negative result for a healthy person,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baseline="30000" dirty="0" smtClean="0"/>
              <a:t>−</a:t>
            </a:r>
            <a:r>
              <a:rPr lang="en-US" dirty="0" smtClean="0"/>
              <a:t>|</a:t>
            </a:r>
            <a:r>
              <a:rPr lang="en-US" i="1" dirty="0" smtClean="0"/>
              <a:t>H</a:t>
            </a:r>
            <a:r>
              <a:rPr lang="en-US" dirty="0" smtClean="0"/>
              <a:t>), is called the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specificity</a:t>
            </a:r>
            <a:r>
              <a:rPr lang="en-US" b="1" dirty="0" smtClean="0"/>
              <a:t> </a:t>
            </a:r>
            <a:r>
              <a:rPr lang="en-US" dirty="0" smtClean="0"/>
              <a:t>of the</a:t>
            </a:r>
            <a:r>
              <a:rPr lang="tr-TR" dirty="0" smtClean="0"/>
              <a:t> test.</a:t>
            </a:r>
          </a:p>
          <a:p>
            <a:r>
              <a:rPr lang="en-US" dirty="0" smtClean="0"/>
              <a:t>The probability of the CF disease for a child whose parents are both carriers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= 0</a:t>
            </a:r>
            <a:r>
              <a:rPr lang="en-US" i="1" dirty="0" smtClean="0"/>
              <a:t>.</a:t>
            </a:r>
            <a:r>
              <a:rPr lang="en-US" dirty="0" smtClean="0"/>
              <a:t>25. </a:t>
            </a:r>
            <a:endParaRPr lang="tr-TR" dirty="0" smtClean="0"/>
          </a:p>
          <a:p>
            <a:pPr lvl="1"/>
            <a:r>
              <a:rPr lang="en-US" dirty="0" smtClean="0"/>
              <a:t>Note that the gene causing CF is recessive. </a:t>
            </a:r>
            <a:endParaRPr lang="tr-TR" dirty="0" smtClean="0"/>
          </a:p>
          <a:p>
            <a:r>
              <a:rPr lang="en-US" dirty="0" smtClean="0"/>
              <a:t>Therefore, if we denote</a:t>
            </a:r>
            <a:r>
              <a:rPr lang="tr-TR" dirty="0" smtClean="0"/>
              <a:t> </a:t>
            </a:r>
            <a:r>
              <a:rPr lang="en-US" dirty="0" smtClean="0"/>
              <a:t>the allele causing CF as </a:t>
            </a:r>
            <a:r>
              <a:rPr lang="en-US" i="1" dirty="0" smtClean="0"/>
              <a:t>a </a:t>
            </a:r>
            <a:r>
              <a:rPr lang="en-US" dirty="0" smtClean="0"/>
              <a:t>and the normal allele as </a:t>
            </a:r>
            <a:r>
              <a:rPr lang="en-US" i="1" dirty="0" smtClean="0"/>
              <a:t>A</a:t>
            </a:r>
            <a:r>
              <a:rPr lang="en-US" dirty="0" smtClean="0"/>
              <a:t>, only people with </a:t>
            </a:r>
            <a:r>
              <a:rPr lang="en-US" i="1" dirty="0" err="1" smtClean="0"/>
              <a:t>aa</a:t>
            </a:r>
            <a:r>
              <a:rPr lang="tr-TR" i="1" dirty="0" smtClean="0"/>
              <a:t> </a:t>
            </a:r>
            <a:r>
              <a:rPr lang="tr-TR" dirty="0" smtClean="0"/>
              <a:t>genotype have CF.</a:t>
            </a:r>
          </a:p>
          <a:p>
            <a:r>
              <a:rPr lang="en-US" dirty="0" smtClean="0"/>
              <a:t>People with </a:t>
            </a:r>
            <a:r>
              <a:rPr lang="en-US" i="1" dirty="0" err="1" smtClean="0"/>
              <a:t>Aa</a:t>
            </a:r>
            <a:r>
              <a:rPr lang="en-US" i="1" dirty="0" smtClean="0"/>
              <a:t> </a:t>
            </a:r>
            <a:r>
              <a:rPr lang="en-US" dirty="0" smtClean="0"/>
              <a:t>genotype are carriers. </a:t>
            </a:r>
            <a:endParaRPr lang="tr-TR" dirty="0" smtClean="0"/>
          </a:p>
          <a:p>
            <a:pPr lvl="1"/>
            <a:r>
              <a:rPr lang="en-US" dirty="0" smtClean="0"/>
              <a:t>If both parents are carriers, the chance of transmitting </a:t>
            </a:r>
            <a:r>
              <a:rPr lang="en-US" i="1" dirty="0" smtClean="0"/>
              <a:t>a </a:t>
            </a:r>
            <a:r>
              <a:rPr lang="en-US" dirty="0" smtClean="0"/>
              <a:t>is 0.5 for each parent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46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0759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Bayes’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80400" cy="4978400"/>
          </a:xfrm>
        </p:spPr>
        <p:txBody>
          <a:bodyPr>
            <a:normAutofit/>
          </a:bodyPr>
          <a:lstStyle/>
          <a:p>
            <a:r>
              <a:rPr lang="tr-TR" sz="2400" dirty="0"/>
              <a:t>Assuming that chromosomes  </a:t>
            </a:r>
            <a:r>
              <a:rPr lang="en-US" sz="2400" dirty="0"/>
              <a:t>from two parents are transmitted independently, there is the probability</a:t>
            </a:r>
            <a:r>
              <a:rPr lang="tr-TR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D</a:t>
            </a:r>
            <a:r>
              <a:rPr lang="en-US" sz="2400" dirty="0"/>
              <a:t>)</a:t>
            </a:r>
            <a:r>
              <a:rPr lang="en-US" sz="2400" i="1" dirty="0"/>
              <a:t> </a:t>
            </a:r>
            <a:r>
              <a:rPr lang="en-US" sz="2400" dirty="0"/>
              <a:t>= 0</a:t>
            </a:r>
            <a:r>
              <a:rPr lang="en-US" sz="2400" i="1" dirty="0"/>
              <a:t>.</a:t>
            </a:r>
            <a:r>
              <a:rPr lang="en-US" sz="2400" dirty="0"/>
              <a:t>5×0</a:t>
            </a:r>
            <a:r>
              <a:rPr lang="en-US" sz="2400" i="1" dirty="0"/>
              <a:t>.</a:t>
            </a:r>
            <a:r>
              <a:rPr lang="en-US" sz="2400" dirty="0"/>
              <a:t>5 = 0</a:t>
            </a:r>
            <a:r>
              <a:rPr lang="en-US" sz="2400" i="1" dirty="0"/>
              <a:t>.</a:t>
            </a:r>
            <a:r>
              <a:rPr lang="en-US" sz="2400" dirty="0"/>
              <a:t>25 that the child becomes affected (i.e., </a:t>
            </a:r>
            <a:r>
              <a:rPr lang="en-US" sz="2400" i="1" dirty="0" err="1"/>
              <a:t>aa</a:t>
            </a:r>
            <a:r>
              <a:rPr lang="en-US" sz="2400" i="1" dirty="0"/>
              <a:t> </a:t>
            </a:r>
            <a:r>
              <a:rPr lang="en-US" sz="2400" dirty="0"/>
              <a:t>genotype). </a:t>
            </a:r>
            <a:endParaRPr lang="tr-TR" sz="2400" dirty="0"/>
          </a:p>
          <a:p>
            <a:pPr lvl="1"/>
            <a:r>
              <a:rPr lang="en-US" sz="2400" dirty="0"/>
              <a:t>Then,</a:t>
            </a:r>
            <a:r>
              <a:rPr lang="tr-TR" sz="2400" dirty="0"/>
              <a:t> </a:t>
            </a:r>
            <a:r>
              <a:rPr lang="en-US" sz="2400" dirty="0"/>
              <a:t>the probability of being healthy is </a:t>
            </a:r>
            <a:endParaRPr lang="tr-TR" sz="2400" dirty="0" smtClean="0"/>
          </a:p>
          <a:p>
            <a:pPr lvl="2"/>
            <a:r>
              <a:rPr lang="en-US" sz="2000" i="1" dirty="0" smtClean="0"/>
              <a:t>P</a:t>
            </a:r>
            <a:r>
              <a:rPr lang="en-US" sz="2000" dirty="0" smtClean="0"/>
              <a:t>(</a:t>
            </a:r>
            <a:r>
              <a:rPr lang="en-US" sz="2000" i="1" dirty="0" smtClean="0"/>
              <a:t>H</a:t>
            </a:r>
            <a:r>
              <a:rPr lang="en-US" sz="2000" dirty="0"/>
              <a:t>)</a:t>
            </a:r>
            <a:r>
              <a:rPr lang="en-US" sz="2000" i="1" dirty="0"/>
              <a:t> </a:t>
            </a:r>
            <a:r>
              <a:rPr lang="en-US" sz="2000" dirty="0"/>
              <a:t>= 1 </a:t>
            </a:r>
            <a:r>
              <a:rPr lang="en-US" sz="2000" dirty="0" smtClean="0"/>
              <a:t>−</a:t>
            </a:r>
            <a:r>
              <a:rPr lang="tr-TR" sz="2000" dirty="0" smtClean="0"/>
              <a:t> </a:t>
            </a:r>
            <a:r>
              <a:rPr lang="en-US" sz="2000" dirty="0" smtClean="0"/>
              <a:t>0</a:t>
            </a:r>
            <a:r>
              <a:rPr lang="en-US" sz="2000" i="1" dirty="0" smtClean="0"/>
              <a:t>.</a:t>
            </a:r>
            <a:r>
              <a:rPr lang="en-US" sz="2000" dirty="0" smtClean="0"/>
              <a:t>25 </a:t>
            </a:r>
            <a:r>
              <a:rPr lang="en-US" sz="2000" dirty="0"/>
              <a:t>= 0</a:t>
            </a:r>
            <a:r>
              <a:rPr lang="en-US" sz="2000" i="1" dirty="0"/>
              <a:t>.</a:t>
            </a:r>
            <a:r>
              <a:rPr lang="en-US" sz="2000" dirty="0"/>
              <a:t>75.</a:t>
            </a:r>
            <a:endParaRPr lang="tr-TR" sz="2000" dirty="0"/>
          </a:p>
          <a:p>
            <a:r>
              <a:rPr lang="tr-TR" sz="2400" dirty="0" smtClean="0"/>
              <a:t>Assuming </a:t>
            </a:r>
            <a:r>
              <a:rPr lang="tr-TR" sz="2400" dirty="0"/>
              <a:t>that the probability </a:t>
            </a:r>
            <a:r>
              <a:rPr lang="en-US" sz="2400" dirty="0"/>
              <a:t>of false positive for the sweat test is </a:t>
            </a: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tr-TR" sz="2400" baseline="30000" dirty="0"/>
              <a:t>+</a:t>
            </a:r>
            <a:r>
              <a:rPr lang="tr-TR" sz="2400" dirty="0"/>
              <a:t>|</a:t>
            </a:r>
            <a:r>
              <a:rPr lang="tr-TR" sz="2400" i="1" dirty="0"/>
              <a:t>H</a:t>
            </a:r>
            <a:r>
              <a:rPr lang="tr-TR" sz="2400" dirty="0"/>
              <a:t>)</a:t>
            </a:r>
            <a:r>
              <a:rPr lang="tr-TR" sz="2400" i="1" dirty="0"/>
              <a:t> </a:t>
            </a:r>
            <a:r>
              <a:rPr lang="tr-TR" sz="2400" dirty="0"/>
              <a:t>= 0</a:t>
            </a:r>
            <a:r>
              <a:rPr lang="tr-TR" sz="2400" i="1" dirty="0"/>
              <a:t>.</a:t>
            </a:r>
            <a:r>
              <a:rPr lang="tr-TR" sz="2400" dirty="0"/>
              <a:t>04 </a:t>
            </a:r>
            <a:r>
              <a:rPr lang="en-US" sz="2400" dirty="0"/>
              <a:t>and the probability of false</a:t>
            </a:r>
            <a:r>
              <a:rPr lang="tr-TR" sz="2400" dirty="0"/>
              <a:t> negative is </a:t>
            </a:r>
            <a:r>
              <a:rPr lang="tr-TR" sz="2400" i="1" dirty="0"/>
              <a:t>P</a:t>
            </a:r>
            <a:r>
              <a:rPr lang="tr-TR" sz="2400" dirty="0"/>
              <a:t>(</a:t>
            </a:r>
            <a:r>
              <a:rPr lang="tr-TR" sz="2400" i="1" dirty="0"/>
              <a:t>T</a:t>
            </a:r>
            <a:r>
              <a:rPr lang="tr-TR" sz="2400" baseline="30000" dirty="0"/>
              <a:t>−</a:t>
            </a:r>
            <a:r>
              <a:rPr lang="tr-TR" sz="2400" dirty="0"/>
              <a:t>|</a:t>
            </a:r>
            <a:r>
              <a:rPr lang="tr-TR" sz="2400" i="1" dirty="0"/>
              <a:t>D</a:t>
            </a:r>
            <a:r>
              <a:rPr lang="tr-TR" sz="2400" dirty="0"/>
              <a:t>)</a:t>
            </a:r>
            <a:r>
              <a:rPr lang="tr-TR" sz="2400" i="1" dirty="0"/>
              <a:t> </a:t>
            </a:r>
            <a:r>
              <a:rPr lang="tr-TR" sz="2400" dirty="0"/>
              <a:t>= 0</a:t>
            </a:r>
            <a:r>
              <a:rPr lang="tr-TR" sz="2400" i="1" dirty="0"/>
              <a:t>.</a:t>
            </a:r>
            <a:r>
              <a:rPr lang="tr-TR" sz="2400" dirty="0"/>
              <a:t>07</a:t>
            </a:r>
          </a:p>
          <a:p>
            <a:r>
              <a:rPr lang="tr-TR" sz="2400" dirty="0"/>
              <a:t>Because </a:t>
            </a:r>
            <a:r>
              <a:rPr lang="tr-TR" sz="2400" i="1" dirty="0"/>
              <a:t>T</a:t>
            </a:r>
            <a:r>
              <a:rPr lang="tr-TR" sz="2400" baseline="30000" dirty="0"/>
              <a:t>+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i="1" dirty="0" smtClean="0"/>
              <a:t>T</a:t>
            </a:r>
            <a:r>
              <a:rPr lang="tr-TR" sz="2400" baseline="30000" dirty="0" smtClean="0"/>
              <a:t>−</a:t>
            </a:r>
            <a:r>
              <a:rPr lang="tr-TR" sz="2400" dirty="0" smtClean="0"/>
              <a:t> </a:t>
            </a:r>
            <a:r>
              <a:rPr lang="tr-TR" sz="2400" dirty="0"/>
              <a:t>are complementary </a:t>
            </a:r>
            <a:r>
              <a:rPr lang="tr-TR" sz="2400" dirty="0" err="1"/>
              <a:t>events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tr-TR" sz="2400" dirty="0" err="1" smtClean="0"/>
              <a:t>we</a:t>
            </a:r>
            <a:r>
              <a:rPr lang="tr-TR" sz="2400" dirty="0" smtClean="0"/>
              <a:t> have</a:t>
            </a:r>
            <a:endParaRPr lang="tr-T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47</a:t>
            </a:fld>
            <a:endParaRPr lang="en-US" altLang="tr-T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869160"/>
            <a:ext cx="4896544" cy="846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718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Bayes’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497192" cy="4978400"/>
          </a:xfrm>
        </p:spPr>
        <p:txBody>
          <a:bodyPr/>
          <a:lstStyle/>
          <a:p>
            <a:r>
              <a:rPr lang="en-US" sz="2800" dirty="0"/>
              <a:t>Now we can calculate the updated probability of the disease knowing that </a:t>
            </a:r>
            <a:r>
              <a:rPr lang="en-US" sz="2800" dirty="0" smtClean="0"/>
              <a:t>the</a:t>
            </a:r>
            <a:r>
              <a:rPr lang="tr-TR" sz="2800" dirty="0" smtClean="0"/>
              <a:t> </a:t>
            </a:r>
            <a:r>
              <a:rPr lang="en-US" sz="2800" dirty="0" smtClean="0"/>
              <a:t>outcome </a:t>
            </a:r>
            <a:r>
              <a:rPr lang="en-US" sz="2800" dirty="0"/>
              <a:t>of the test is positive. </a:t>
            </a:r>
            <a:endParaRPr lang="tr-TR" sz="2800" dirty="0" smtClean="0"/>
          </a:p>
          <a:p>
            <a:r>
              <a:rPr lang="en-US" sz="2800" dirty="0" smtClean="0"/>
              <a:t>Using </a:t>
            </a:r>
            <a:r>
              <a:rPr lang="en-US" sz="2800" dirty="0"/>
              <a:t>the general form of Bayes’ theorem, the</a:t>
            </a:r>
            <a:br>
              <a:rPr lang="en-US" sz="2800" dirty="0"/>
            </a:br>
            <a:r>
              <a:rPr lang="en-US" sz="2800" dirty="0"/>
              <a:t>conditional probability of the disease given a positive test result is </a:t>
            </a:r>
            <a:endParaRPr lang="tr-TR" sz="2800" dirty="0" smtClean="0"/>
          </a:p>
          <a:p>
            <a:endParaRPr lang="tr-TR" sz="2800" dirty="0"/>
          </a:p>
          <a:p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pPr lvl="1"/>
            <a:r>
              <a:rPr lang="en-US" sz="2400" dirty="0" smtClean="0"/>
              <a:t>Therefore</a:t>
            </a:r>
            <a:r>
              <a:rPr lang="en-US" sz="2400" dirty="0"/>
              <a:t>, the positive test result increases the probability of having the </a:t>
            </a:r>
            <a:r>
              <a:rPr lang="en-US" sz="2400" dirty="0" smtClean="0"/>
              <a:t>disease</a:t>
            </a:r>
            <a:r>
              <a:rPr lang="tr-TR" sz="2400" dirty="0" smtClean="0"/>
              <a:t> </a:t>
            </a:r>
            <a:r>
              <a:rPr lang="en-US" sz="2400" dirty="0" smtClean="0"/>
              <a:t>from </a:t>
            </a: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D</a:t>
            </a:r>
            <a:r>
              <a:rPr lang="en-US" sz="2400" dirty="0"/>
              <a:t>)</a:t>
            </a:r>
            <a:r>
              <a:rPr lang="en-US" sz="2400" i="1" dirty="0"/>
              <a:t> </a:t>
            </a:r>
            <a:r>
              <a:rPr lang="en-US" sz="2400" dirty="0"/>
              <a:t>= 0</a:t>
            </a:r>
            <a:r>
              <a:rPr lang="en-US" sz="2400" i="1" dirty="0"/>
              <a:t>.</a:t>
            </a:r>
            <a:r>
              <a:rPr lang="en-US" sz="2400" dirty="0"/>
              <a:t>25 to </a:t>
            </a: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D</a:t>
            </a:r>
            <a:r>
              <a:rPr lang="en-US" sz="2400" dirty="0" smtClean="0"/>
              <a:t>|</a:t>
            </a:r>
            <a:r>
              <a:rPr lang="en-US" sz="2400" i="1" dirty="0" smtClean="0"/>
              <a:t>T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)</a:t>
            </a:r>
            <a:r>
              <a:rPr lang="en-US" sz="2400" i="1" dirty="0" smtClean="0"/>
              <a:t> </a:t>
            </a:r>
            <a:r>
              <a:rPr lang="en-US" sz="2400" dirty="0"/>
              <a:t>= 0</a:t>
            </a:r>
            <a:r>
              <a:rPr lang="en-US" sz="2400" i="1" dirty="0"/>
              <a:t>.</a:t>
            </a:r>
            <a:r>
              <a:rPr lang="en-US" sz="2400" dirty="0"/>
              <a:t>89.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48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3284984"/>
            <a:ext cx="5427493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97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497192" cy="4978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the CF diagnosis example </a:t>
            </a:r>
            <a:r>
              <a:rPr lang="en-US" dirty="0" smtClean="0"/>
              <a:t>discussed, </a:t>
            </a:r>
            <a:r>
              <a:rPr lang="en-US" dirty="0"/>
              <a:t>we assigned the probability</a:t>
            </a:r>
            <a:r>
              <a:rPr lang="tr-TR" dirty="0"/>
              <a:t> </a:t>
            </a:r>
            <a:r>
              <a:rPr lang="en-US" dirty="0"/>
              <a:t>of 0.25 to the disease event before seeing any new empirical </a:t>
            </a:r>
            <a:r>
              <a:rPr lang="en-US" dirty="0" smtClean="0"/>
              <a:t>data.</a:t>
            </a:r>
            <a:r>
              <a:rPr lang="tr-TR" dirty="0" smtClean="0"/>
              <a:t> 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probability is called the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prior probability</a:t>
            </a:r>
            <a:r>
              <a:rPr lang="en-US" dirty="0"/>
              <a:t>. </a:t>
            </a:r>
            <a:endParaRPr lang="tr-TR" dirty="0" smtClean="0"/>
          </a:p>
          <a:p>
            <a:pPr lvl="2"/>
            <a:r>
              <a:rPr lang="en-US" dirty="0" smtClean="0"/>
              <a:t>In </a:t>
            </a:r>
            <a:r>
              <a:rPr lang="en-US" dirty="0"/>
              <a:t>this case, the prior probability</a:t>
            </a:r>
            <a:r>
              <a:rPr lang="tr-TR" dirty="0"/>
              <a:t> </a:t>
            </a:r>
            <a:r>
              <a:rPr lang="en-US" dirty="0"/>
              <a:t>of disease was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25. </a:t>
            </a:r>
            <a:endParaRPr lang="tr-TR" dirty="0"/>
          </a:p>
          <a:p>
            <a:r>
              <a:rPr lang="en-US" dirty="0"/>
              <a:t>After obtaining new evidence, namely positive test</a:t>
            </a:r>
            <a:r>
              <a:rPr lang="tr-TR" dirty="0"/>
              <a:t>  </a:t>
            </a:r>
            <a:r>
              <a:rPr lang="en-US" dirty="0"/>
              <a:t>results, we updated the probability of the disease from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|</a:t>
            </a:r>
            <a:r>
              <a:rPr lang="en-US" i="1" dirty="0"/>
              <a:t>T</a:t>
            </a:r>
            <a:r>
              <a:rPr lang="tr-TR" baseline="30000" dirty="0"/>
              <a:t>+</a:t>
            </a:r>
            <a:r>
              <a:rPr lang="tr-TR" dirty="0"/>
              <a:t>). </a:t>
            </a:r>
          </a:p>
          <a:p>
            <a:pPr lvl="1"/>
            <a:r>
              <a:rPr lang="tr-TR" dirty="0"/>
              <a:t>We call </a:t>
            </a:r>
            <a:r>
              <a:rPr lang="en-US" dirty="0"/>
              <a:t>this updated probability the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posterior probability</a:t>
            </a:r>
            <a:r>
              <a:rPr lang="en-US" dirty="0"/>
              <a:t>. </a:t>
            </a:r>
            <a:endParaRPr lang="tr-TR" dirty="0" smtClean="0"/>
          </a:p>
          <a:p>
            <a:pPr lvl="2"/>
            <a:r>
              <a:rPr lang="en-US" dirty="0" smtClean="0"/>
              <a:t>In </a:t>
            </a:r>
            <a:r>
              <a:rPr lang="en-US" dirty="0"/>
              <a:t>this case, the posterior probability</a:t>
            </a:r>
            <a:r>
              <a:rPr lang="tr-TR" dirty="0"/>
              <a:t> </a:t>
            </a:r>
            <a:r>
              <a:rPr lang="en-US" dirty="0"/>
              <a:t>of the disease was </a:t>
            </a:r>
            <a:endParaRPr lang="en-US" dirty="0" smtClean="0"/>
          </a:p>
          <a:p>
            <a:pPr marL="914400" lvl="2" indent="0">
              <a:buNone/>
            </a:pPr>
            <a:r>
              <a:rPr lang="en-US" i="1" dirty="0" smtClean="0"/>
              <a:t>    P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dirty="0" smtClean="0"/>
              <a:t>|</a:t>
            </a:r>
            <a:r>
              <a:rPr lang="en-US" i="1" dirty="0" smtClean="0"/>
              <a:t>T</a:t>
            </a:r>
            <a:r>
              <a:rPr lang="tr-TR" baseline="30000" dirty="0"/>
              <a:t>+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dirty="0" smtClean="0"/>
              <a:t>0</a:t>
            </a:r>
            <a:r>
              <a:rPr lang="en-US" i="1" dirty="0" smtClean="0"/>
              <a:t>.</a:t>
            </a:r>
            <a:r>
              <a:rPr lang="en-US" dirty="0" smtClean="0"/>
              <a:t>89</a:t>
            </a:r>
            <a:endParaRPr lang="tr-TR" dirty="0"/>
          </a:p>
          <a:p>
            <a:r>
              <a:rPr lang="en-US" dirty="0"/>
              <a:t>Therefore, based on the test result, we</a:t>
            </a:r>
            <a:r>
              <a:rPr lang="tr-TR" dirty="0"/>
              <a:t> </a:t>
            </a:r>
            <a:r>
              <a:rPr lang="en-US" dirty="0"/>
              <a:t>become more certain that the child is affected by the disease</a:t>
            </a:r>
            <a:r>
              <a:rPr lang="en-US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49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236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Commonly Used Genetic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tr-TR" dirty="0" smtClean="0"/>
          </a:p>
          <a:p>
            <a:pPr marL="342900" lvl="1" indent="-342900">
              <a:buChar char="•"/>
            </a:pPr>
            <a:r>
              <a:rPr lang="en-US" sz="5100" dirty="0">
                <a:solidFill>
                  <a:schemeClr val="tx1"/>
                </a:solidFill>
                <a:ea typeface="+mn-ea"/>
                <a:cs typeface="+mn-cs"/>
              </a:rPr>
              <a:t>Genotype </a:t>
            </a:r>
            <a:endParaRPr lang="tr-TR" sz="5100" dirty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r>
              <a:rPr lang="en-US" sz="4200" dirty="0"/>
              <a:t>Genetic materials are stored on </a:t>
            </a:r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chromosomes</a:t>
            </a:r>
            <a:r>
              <a:rPr lang="en-US" sz="4200" dirty="0"/>
              <a:t>. </a:t>
            </a:r>
            <a:endParaRPr lang="tr-TR" sz="4200" dirty="0"/>
          </a:p>
          <a:p>
            <a:pPr lvl="1"/>
            <a:r>
              <a:rPr lang="en-US" sz="4200" dirty="0"/>
              <a:t>Human somatic cells have two copies of each chromosome </a:t>
            </a:r>
            <a:endParaRPr lang="tr-TR" sz="4200" dirty="0"/>
          </a:p>
          <a:p>
            <a:pPr lvl="2"/>
            <a:r>
              <a:rPr lang="en-US" sz="3600" dirty="0"/>
              <a:t>one inherited from each parent; </a:t>
            </a:r>
            <a:r>
              <a:rPr lang="tr-TR" sz="3600" dirty="0"/>
              <a:t> </a:t>
            </a:r>
            <a:r>
              <a:rPr lang="en-US" sz="3600" dirty="0"/>
              <a:t>hence, they are called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diploid</a:t>
            </a:r>
            <a:r>
              <a:rPr lang="en-US" sz="3600" dirty="0"/>
              <a:t>. </a:t>
            </a:r>
            <a:endParaRPr lang="tr-TR" sz="3600" dirty="0"/>
          </a:p>
          <a:p>
            <a:pPr lvl="1"/>
            <a:r>
              <a:rPr lang="en-US" sz="4200" dirty="0"/>
              <a:t>Each pair of similar chromosomes are called </a:t>
            </a:r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homologous chromosomes</a:t>
            </a:r>
            <a:r>
              <a:rPr lang="en-US" sz="4200" dirty="0"/>
              <a:t>. </a:t>
            </a:r>
            <a:endParaRPr lang="tr-TR" sz="4200" dirty="0"/>
          </a:p>
          <a:p>
            <a:pPr lvl="1"/>
            <a:r>
              <a:rPr lang="en-US" sz="4200" dirty="0"/>
              <a:t>The </a:t>
            </a:r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genotype</a:t>
            </a:r>
            <a:r>
              <a:rPr lang="en-US" sz="4200" dirty="0"/>
              <a:t> (i.e., genetic makeup) of an individual for the bi-allelic gene </a:t>
            </a:r>
            <a:r>
              <a:rPr lang="en-US" sz="4200" b="1" dirty="0"/>
              <a:t>A</a:t>
            </a:r>
            <a:r>
              <a:rPr lang="en-US" sz="4200" dirty="0"/>
              <a:t> can take one of the three possible forms: </a:t>
            </a:r>
            <a:endParaRPr lang="tr-TR" sz="4200" dirty="0"/>
          </a:p>
          <a:p>
            <a:pPr lvl="2"/>
            <a:r>
              <a:rPr lang="en-US" sz="3600" dirty="0"/>
              <a:t>AA, </a:t>
            </a:r>
            <a:r>
              <a:rPr lang="en-US" sz="3600" dirty="0" err="1"/>
              <a:t>aa</a:t>
            </a:r>
            <a:r>
              <a:rPr lang="en-US" sz="3600" dirty="0"/>
              <a:t>, </a:t>
            </a:r>
            <a:r>
              <a:rPr lang="en-US" sz="3600" dirty="0" smtClean="0"/>
              <a:t>or</a:t>
            </a:r>
            <a:r>
              <a:rPr lang="tr-TR" sz="3600" dirty="0" smtClean="0"/>
              <a:t> </a:t>
            </a:r>
            <a:r>
              <a:rPr lang="en-US" sz="3600" dirty="0" err="1" smtClean="0"/>
              <a:t>Aa</a:t>
            </a:r>
            <a:r>
              <a:rPr lang="en-US" sz="3600" dirty="0"/>
              <a:t>. </a:t>
            </a:r>
            <a:endParaRPr lang="tr-TR" sz="3600" dirty="0"/>
          </a:p>
          <a:p>
            <a:pPr marL="342900" lvl="1" indent="-342900">
              <a:buFontTx/>
              <a:buChar char="•"/>
            </a:pPr>
            <a:r>
              <a:rPr lang="en-US" sz="5100" dirty="0">
                <a:solidFill>
                  <a:schemeClr val="tx1"/>
                </a:solidFill>
                <a:ea typeface="+mn-ea"/>
                <a:cs typeface="+mn-cs"/>
              </a:rPr>
              <a:t>Homozygous vs. heterozygous </a:t>
            </a:r>
            <a:endParaRPr lang="tr-TR" sz="5100" dirty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r>
              <a:rPr lang="en-US" sz="4200" dirty="0"/>
              <a:t>The ﬁrst two genotypes, AA and </a:t>
            </a:r>
            <a:r>
              <a:rPr lang="en-US" sz="4200" dirty="0" err="1"/>
              <a:t>aa</a:t>
            </a:r>
            <a:r>
              <a:rPr lang="en-US" sz="4200" dirty="0"/>
              <a:t>, are called </a:t>
            </a:r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homozygous</a:t>
            </a:r>
            <a:r>
              <a:rPr lang="en-US" sz="4200" dirty="0"/>
              <a:t>, </a:t>
            </a:r>
            <a:endParaRPr lang="tr-TR" sz="4200" dirty="0" smtClean="0"/>
          </a:p>
          <a:p>
            <a:pPr lvl="2"/>
            <a:r>
              <a:rPr lang="en-US" sz="3800" dirty="0" smtClean="0"/>
              <a:t>which </a:t>
            </a:r>
            <a:r>
              <a:rPr lang="en-US" sz="3800" dirty="0"/>
              <a:t>means the same version of the allele was inherited from both parents. </a:t>
            </a:r>
            <a:endParaRPr lang="tr-TR" sz="3800" dirty="0"/>
          </a:p>
          <a:p>
            <a:pPr lvl="3"/>
            <a:r>
              <a:rPr lang="en-US" sz="3100" dirty="0"/>
              <a:t>That is, both homologous chromosomes have the same allele. </a:t>
            </a:r>
            <a:endParaRPr lang="tr-TR" sz="3100" dirty="0"/>
          </a:p>
          <a:p>
            <a:pPr lvl="1"/>
            <a:r>
              <a:rPr lang="en-US" sz="4200" dirty="0"/>
              <a:t>The last genotype, </a:t>
            </a:r>
            <a:r>
              <a:rPr lang="en-US" sz="4200" dirty="0" err="1"/>
              <a:t>Aa</a:t>
            </a:r>
            <a:r>
              <a:rPr lang="en-US" sz="4200" dirty="0"/>
              <a:t>, is called </a:t>
            </a:r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heterozygous</a:t>
            </a:r>
            <a:r>
              <a:rPr lang="en-US" sz="4200" dirty="0"/>
              <a:t>, </a:t>
            </a:r>
            <a:endParaRPr lang="tr-TR" sz="4200" dirty="0" smtClean="0"/>
          </a:p>
          <a:p>
            <a:pPr lvl="2"/>
            <a:r>
              <a:rPr lang="en-US" sz="3800" dirty="0" smtClean="0"/>
              <a:t>which </a:t>
            </a:r>
            <a:r>
              <a:rPr lang="en-US" sz="3800" dirty="0"/>
              <a:t>means different alleles were inherited. </a:t>
            </a:r>
            <a:endParaRPr lang="tr-TR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2801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Interpretation of Probability as the </a:t>
            </a:r>
            <a:r>
              <a:rPr lang="en-US" sz="2800" dirty="0" smtClean="0"/>
              <a:t>Relative</a:t>
            </a:r>
            <a:r>
              <a:rPr lang="tr-TR" sz="2800" dirty="0" smtClean="0"/>
              <a:t> </a:t>
            </a:r>
            <a:r>
              <a:rPr lang="en-US" sz="2800" dirty="0" smtClean="0"/>
              <a:t>Frequency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4744"/>
            <a:ext cx="8280400" cy="49791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random phenomena we have been discussing so far can be observed repeatedly.</a:t>
            </a:r>
          </a:p>
          <a:p>
            <a:pPr lvl="1"/>
            <a:r>
              <a:rPr lang="en-US" dirty="0"/>
              <a:t>A coin can be tossed or a die can be rolled many times. </a:t>
            </a:r>
            <a:endParaRPr lang="tr-TR" dirty="0" smtClean="0"/>
          </a:p>
          <a:p>
            <a:pPr lvl="1"/>
            <a:r>
              <a:rPr lang="tr-TR" dirty="0" smtClean="0"/>
              <a:t>W</a:t>
            </a:r>
            <a:r>
              <a:rPr lang="en-US" dirty="0" smtClean="0"/>
              <a:t>e </a:t>
            </a:r>
            <a:r>
              <a:rPr lang="en-US" dirty="0"/>
              <a:t>can observe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genotypes </a:t>
            </a:r>
            <a:r>
              <a:rPr lang="en-US" dirty="0"/>
              <a:t>of many people. </a:t>
            </a:r>
            <a:endParaRPr lang="tr-TR" dirty="0" smtClean="0"/>
          </a:p>
          <a:p>
            <a:r>
              <a:rPr lang="en-US" dirty="0" smtClean="0"/>
              <a:t>These </a:t>
            </a:r>
            <a:r>
              <a:rPr lang="en-US" dirty="0"/>
              <a:t>repeated experiments or observations are </a:t>
            </a:r>
            <a:r>
              <a:rPr lang="en-US" dirty="0" smtClean="0"/>
              <a:t>called</a:t>
            </a:r>
            <a:r>
              <a:rPr lang="tr-TR" dirty="0" smtClean="0"/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trials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For </a:t>
            </a:r>
            <a:r>
              <a:rPr lang="en-US" dirty="0"/>
              <a:t>such random phenomena, the probability of an event can be </a:t>
            </a:r>
            <a:r>
              <a:rPr lang="en-US" dirty="0" smtClean="0"/>
              <a:t>interpreted</a:t>
            </a:r>
            <a:r>
              <a:rPr lang="tr-TR" dirty="0" smtClean="0"/>
              <a:t> </a:t>
            </a:r>
            <a:r>
              <a:rPr lang="en-US" dirty="0"/>
              <a:t>in terms of the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relative frequency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above view of probability is the basis of</a:t>
            </a:r>
            <a:br>
              <a:rPr lang="en-US" dirty="0"/>
            </a:b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Frequentist Statistics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50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1339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Interpretation of Probability as the Relative</a:t>
            </a:r>
            <a:r>
              <a:rPr lang="tr-TR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As an example, s</a:t>
            </a:r>
            <a:r>
              <a:rPr lang="en-US" dirty="0" err="1" smtClean="0"/>
              <a:t>uppose</a:t>
            </a:r>
            <a:r>
              <a:rPr lang="en-US" dirty="0" smtClean="0"/>
              <a:t> </a:t>
            </a:r>
            <a:r>
              <a:rPr lang="en-US" dirty="0"/>
              <a:t>that the probability of genotype </a:t>
            </a:r>
            <a:r>
              <a:rPr lang="en-US" i="1" dirty="0"/>
              <a:t>AA</a:t>
            </a:r>
            <a:r>
              <a:rPr lang="en-US" dirty="0"/>
              <a:t> is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AA</a:t>
            </a:r>
            <a:r>
              <a:rPr lang="en-US" dirty="0"/>
              <a:t>) = 1/4.</a:t>
            </a:r>
          </a:p>
          <a:p>
            <a:pPr lvl="1"/>
            <a:r>
              <a:rPr lang="en-US" dirty="0"/>
              <a:t>This probability could be interpreted as 1 out of 4 people in the population </a:t>
            </a:r>
            <a:r>
              <a:rPr lang="en-US" dirty="0" smtClean="0"/>
              <a:t>have</a:t>
            </a:r>
            <a:r>
              <a:rPr lang="tr-TR" dirty="0" smtClean="0"/>
              <a:t> </a:t>
            </a:r>
            <a:r>
              <a:rPr lang="en-US" dirty="0" smtClean="0"/>
              <a:t>genotype </a:t>
            </a:r>
            <a:r>
              <a:rPr lang="en-US" i="1" dirty="0"/>
              <a:t>AA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Suppose </a:t>
            </a:r>
            <a:r>
              <a:rPr lang="en-US" dirty="0"/>
              <a:t>that we take a simple random sample of size </a:t>
            </a:r>
            <a:r>
              <a:rPr lang="en-US" i="1" dirty="0"/>
              <a:t>n</a:t>
            </a:r>
            <a:r>
              <a:rPr lang="en-US" dirty="0"/>
              <a:t> from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population</a:t>
            </a:r>
            <a:r>
              <a:rPr lang="en-US" dirty="0"/>
              <a:t>. </a:t>
            </a:r>
            <a:endParaRPr lang="tr-TR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genotype </a:t>
            </a:r>
            <a:r>
              <a:rPr lang="en-US" i="1" dirty="0"/>
              <a:t>AA</a:t>
            </a:r>
            <a:r>
              <a:rPr lang="en-US" dirty="0"/>
              <a:t> is observed </a:t>
            </a:r>
            <a:r>
              <a:rPr lang="en-US" i="1" dirty="0" err="1"/>
              <a:t>n</a:t>
            </a:r>
            <a:r>
              <a:rPr lang="en-US" i="1" baseline="-25000" dirty="0" err="1"/>
              <a:t>AA</a:t>
            </a:r>
            <a:r>
              <a:rPr lang="en-US" dirty="0"/>
              <a:t> times in the sample, the </a:t>
            </a:r>
            <a:r>
              <a:rPr lang="en-US" dirty="0" smtClean="0"/>
              <a:t>relative</a:t>
            </a:r>
            <a:r>
              <a:rPr lang="tr-TR" dirty="0" smtClean="0"/>
              <a:t> </a:t>
            </a:r>
            <a:r>
              <a:rPr lang="en-US" dirty="0" smtClean="0"/>
              <a:t>frequency </a:t>
            </a:r>
            <a:r>
              <a:rPr lang="en-US" dirty="0"/>
              <a:t>of </a:t>
            </a:r>
            <a:r>
              <a:rPr lang="en-US" i="1" dirty="0"/>
              <a:t>AA</a:t>
            </a:r>
            <a:r>
              <a:rPr lang="en-US" dirty="0"/>
              <a:t> in the sample is </a:t>
            </a:r>
            <a:r>
              <a:rPr lang="en-US" i="1" dirty="0" err="1"/>
              <a:t>n</a:t>
            </a:r>
            <a:r>
              <a:rPr lang="en-US" i="1" baseline="-25000" dirty="0" err="1"/>
              <a:t>AA</a:t>
            </a:r>
            <a:r>
              <a:rPr lang="en-US" dirty="0"/>
              <a:t>/</a:t>
            </a:r>
            <a:r>
              <a:rPr lang="en-US" i="1" dirty="0"/>
              <a:t>n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If </a:t>
            </a:r>
            <a:r>
              <a:rPr lang="en-US" dirty="0"/>
              <a:t>our probability assumption is true (i.e</a:t>
            </a:r>
            <a:r>
              <a:rPr lang="en-US" dirty="0" smtClean="0"/>
              <a:t>.,</a:t>
            </a:r>
            <a:r>
              <a:rPr lang="tr-TR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AA</a:t>
            </a:r>
            <a:r>
              <a:rPr lang="en-US" dirty="0"/>
              <a:t>) = 1/4), this sample relative frequency would be approximately 1/4. </a:t>
            </a:r>
            <a:endParaRPr lang="tr-TR" dirty="0" smtClean="0"/>
          </a:p>
          <a:p>
            <a:pPr lvl="1"/>
            <a:r>
              <a:rPr lang="en-US" dirty="0" smtClean="0"/>
              <a:t>In this</a:t>
            </a:r>
            <a:r>
              <a:rPr lang="tr-TR" dirty="0" smtClean="0"/>
              <a:t> </a:t>
            </a:r>
            <a:r>
              <a:rPr lang="en-US" dirty="0" smtClean="0"/>
              <a:t>case</a:t>
            </a:r>
            <a:r>
              <a:rPr lang="en-US" dirty="0"/>
              <a:t>, as our sample size </a:t>
            </a:r>
            <a:r>
              <a:rPr lang="en-US" i="1" dirty="0"/>
              <a:t>n</a:t>
            </a:r>
            <a:r>
              <a:rPr lang="en-US" dirty="0"/>
              <a:t> increases, the sample relative frequency becomes </a:t>
            </a:r>
            <a:r>
              <a:rPr lang="en-US" dirty="0" smtClean="0"/>
              <a:t>closer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probability of 1/4; </a:t>
            </a:r>
            <a:endParaRPr lang="tr-TR" dirty="0" smtClean="0"/>
          </a:p>
          <a:p>
            <a:pPr lvl="2"/>
            <a:r>
              <a:rPr lang="en-US" dirty="0" smtClean="0"/>
              <a:t>that </a:t>
            </a:r>
            <a:r>
              <a:rPr lang="en-US" dirty="0"/>
              <a:t>is, it reaches the probability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AA</a:t>
            </a:r>
            <a:r>
              <a:rPr lang="en-US" dirty="0"/>
              <a:t>) = 1/4.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51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0199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Interpretation of Probability as the Relative</a:t>
            </a:r>
            <a:r>
              <a:rPr lang="tr-TR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Simulation study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relative frequency of </a:t>
            </a:r>
            <a:r>
              <a:rPr lang="en-US" i="1" dirty="0" smtClean="0"/>
              <a:t>AA</a:t>
            </a:r>
            <a:r>
              <a:rPr lang="tr-TR" i="1" dirty="0" smtClean="0"/>
              <a:t> </a:t>
            </a:r>
            <a:r>
              <a:rPr lang="en-US" dirty="0" smtClean="0"/>
              <a:t>genotype </a:t>
            </a:r>
            <a:r>
              <a:rPr lang="en-US" dirty="0"/>
              <a:t>for different </a:t>
            </a:r>
            <a:r>
              <a:rPr lang="en-US" dirty="0" smtClean="0"/>
              <a:t>sample</a:t>
            </a:r>
            <a:r>
              <a:rPr lang="tr-TR" dirty="0" smtClean="0"/>
              <a:t> </a:t>
            </a:r>
            <a:r>
              <a:rPr lang="en-US" dirty="0" smtClean="0"/>
              <a:t>size values</a:t>
            </a:r>
            <a:r>
              <a:rPr lang="tr-TR" dirty="0" smtClean="0"/>
              <a:t>.</a:t>
            </a:r>
          </a:p>
          <a:p>
            <a:pPr marL="5026025" lvl="1"/>
            <a:r>
              <a:rPr lang="en-US" dirty="0" smtClean="0"/>
              <a:t>The </a:t>
            </a:r>
            <a:r>
              <a:rPr lang="en-US" dirty="0"/>
              <a:t>plot </a:t>
            </a:r>
            <a:r>
              <a:rPr lang="en-US" dirty="0" smtClean="0"/>
              <a:t>shows </a:t>
            </a:r>
            <a:r>
              <a:rPr lang="en-US" dirty="0"/>
              <a:t>how the sample relative frequency of </a:t>
            </a:r>
            <a:r>
              <a:rPr lang="en-US" i="1" dirty="0" smtClean="0"/>
              <a:t>AA</a:t>
            </a:r>
            <a:r>
              <a:rPr lang="tr-TR" i="1" dirty="0" smtClean="0"/>
              <a:t> </a:t>
            </a:r>
            <a:r>
              <a:rPr lang="en-US" dirty="0" smtClean="0"/>
              <a:t>genotype </a:t>
            </a:r>
            <a:r>
              <a:rPr lang="en-US" dirty="0"/>
              <a:t>approaches the probability </a:t>
            </a:r>
            <a:r>
              <a:rPr lang="en-US" i="1" dirty="0"/>
              <a:t>P(AA) </a:t>
            </a:r>
            <a:r>
              <a:rPr lang="en-US" dirty="0"/>
              <a:t>= 1</a:t>
            </a:r>
            <a:r>
              <a:rPr lang="en-US" i="1" dirty="0"/>
              <a:t>/</a:t>
            </a:r>
            <a:r>
              <a:rPr lang="en-US" dirty="0"/>
              <a:t>4 as the sample size increases.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52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303284"/>
            <a:ext cx="4177685" cy="371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22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Interpretation of Probability as the Relative</a:t>
            </a:r>
            <a:r>
              <a:rPr lang="tr-TR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that the above interpretation of probability requires two important </a:t>
            </a:r>
            <a:r>
              <a:rPr lang="en-US" dirty="0" smtClean="0"/>
              <a:t>assumptions</a:t>
            </a:r>
            <a:r>
              <a:rPr lang="en-US" dirty="0"/>
              <a:t>. </a:t>
            </a:r>
            <a:endParaRPr lang="tr-TR" dirty="0" smtClean="0"/>
          </a:p>
          <a:p>
            <a:pPr lvl="1"/>
            <a:r>
              <a:rPr lang="tr-TR" dirty="0" smtClean="0"/>
              <a:t>W</a:t>
            </a:r>
            <a:r>
              <a:rPr lang="en-US" dirty="0" smtClean="0"/>
              <a:t>e </a:t>
            </a:r>
            <a:r>
              <a:rPr lang="en-US" dirty="0"/>
              <a:t>assume that the probability of events does not change from one </a:t>
            </a:r>
            <a:r>
              <a:rPr lang="en-US" dirty="0" smtClean="0"/>
              <a:t>trial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another. </a:t>
            </a:r>
            <a:endParaRPr lang="tr-TR" dirty="0" smtClean="0"/>
          </a:p>
          <a:p>
            <a:pPr lvl="2"/>
            <a:r>
              <a:rPr lang="en-US" dirty="0" smtClean="0"/>
              <a:t>For </a:t>
            </a:r>
            <a:r>
              <a:rPr lang="en-US" dirty="0"/>
              <a:t>example, the probability of </a:t>
            </a:r>
            <a:r>
              <a:rPr lang="en-US" i="1" dirty="0"/>
              <a:t>AA</a:t>
            </a:r>
            <a:r>
              <a:rPr lang="en-US" dirty="0"/>
              <a:t> must remain 1/4. </a:t>
            </a:r>
            <a:endParaRPr lang="tr-TR" dirty="0" smtClean="0"/>
          </a:p>
          <a:p>
            <a:pPr lvl="3"/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smtClean="0"/>
              <a:t>population</a:t>
            </a:r>
            <a:r>
              <a:rPr lang="tr-TR" dirty="0" smtClean="0"/>
              <a:t> </a:t>
            </a:r>
            <a:r>
              <a:rPr lang="en-US" dirty="0" smtClean="0"/>
              <a:t>changes </a:t>
            </a:r>
            <a:r>
              <a:rPr lang="en-US" dirty="0"/>
              <a:t>as we are sampling people (e.g., genotype </a:t>
            </a:r>
            <a:r>
              <a:rPr lang="en-US" i="1" dirty="0"/>
              <a:t>AA</a:t>
            </a:r>
            <a:r>
              <a:rPr lang="en-US" dirty="0"/>
              <a:t> becomes more prevalent</a:t>
            </a:r>
            <a:r>
              <a:rPr lang="en-US" dirty="0" smtClean="0"/>
              <a:t>),</a:t>
            </a:r>
            <a:r>
              <a:rPr lang="tr-TR" dirty="0" smtClean="0"/>
              <a:t> </a:t>
            </a:r>
            <a:r>
              <a:rPr lang="en-US" dirty="0" smtClean="0"/>
              <a:t>then </a:t>
            </a:r>
            <a:r>
              <a:rPr lang="en-US" dirty="0"/>
              <a:t>the sample relative frequency will not converge to 1/4. </a:t>
            </a:r>
            <a:endParaRPr lang="tr-TR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also assume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outcome of one trial does not affect the outcome of another trial.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53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4945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Using Tree Diagrams to Obtain Joint Probabilities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Previously, we used tree diagrams to find the sample space for the </a:t>
            </a:r>
            <a:r>
              <a:rPr lang="en-US" dirty="0" smtClean="0"/>
              <a:t>combination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two random phenomena. </a:t>
            </a:r>
            <a:endParaRPr lang="tr-TR" dirty="0" smtClean="0"/>
          </a:p>
          <a:p>
            <a:r>
              <a:rPr lang="tr-TR" dirty="0" smtClean="0"/>
              <a:t>T</a:t>
            </a:r>
            <a:r>
              <a:rPr lang="en-US" dirty="0" err="1" smtClean="0"/>
              <a:t>ree</a:t>
            </a:r>
            <a:r>
              <a:rPr lang="en-US" dirty="0" smtClean="0"/>
              <a:t> </a:t>
            </a:r>
            <a:r>
              <a:rPr lang="en-US" dirty="0"/>
              <a:t>diagrams </a:t>
            </a:r>
            <a:r>
              <a:rPr lang="tr-TR" dirty="0" smtClean="0"/>
              <a:t>can also be used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calculating </a:t>
            </a:r>
            <a:r>
              <a:rPr lang="en-US" dirty="0"/>
              <a:t>their joint probabilities. </a:t>
            </a:r>
            <a:endParaRPr lang="tr-TR" dirty="0" smtClean="0"/>
          </a:p>
          <a:p>
            <a:r>
              <a:rPr lang="en-US" dirty="0" smtClean="0"/>
              <a:t>As </a:t>
            </a:r>
            <a:r>
              <a:rPr lang="en-US" dirty="0"/>
              <a:t>an example, assume that the alleles on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homologous </a:t>
            </a:r>
            <a:r>
              <a:rPr lang="en-US" dirty="0"/>
              <a:t>chromosomes are independent </a:t>
            </a:r>
            <a:endParaRPr lang="tr-TR" dirty="0" smtClean="0"/>
          </a:p>
          <a:p>
            <a:pPr lvl="1"/>
            <a:r>
              <a:rPr lang="en-US" dirty="0" smtClean="0"/>
              <a:t>i.e</a:t>
            </a:r>
            <a:r>
              <a:rPr lang="en-US" dirty="0"/>
              <a:t>., the allele inherited from the </a:t>
            </a:r>
            <a:r>
              <a:rPr lang="en-US" dirty="0" smtClean="0"/>
              <a:t>mother</a:t>
            </a:r>
            <a:r>
              <a:rPr lang="tr-TR" dirty="0" smtClean="0"/>
              <a:t> </a:t>
            </a:r>
            <a:r>
              <a:rPr lang="en-US" dirty="0" smtClean="0"/>
              <a:t>has </a:t>
            </a:r>
            <a:r>
              <a:rPr lang="en-US" dirty="0"/>
              <a:t>no influence on the allele inherited from the </a:t>
            </a:r>
            <a:r>
              <a:rPr lang="en-US" dirty="0" smtClean="0"/>
              <a:t>father. </a:t>
            </a:r>
            <a:endParaRPr lang="tr-TR" dirty="0" smtClean="0"/>
          </a:p>
          <a:p>
            <a:r>
              <a:rPr lang="en-US" dirty="0" smtClean="0"/>
              <a:t>Also </a:t>
            </a:r>
            <a:r>
              <a:rPr lang="en-US" dirty="0"/>
              <a:t>assume that for a </a:t>
            </a:r>
            <a:r>
              <a:rPr lang="en-US" dirty="0" err="1" smtClean="0"/>
              <a:t>biallelic</a:t>
            </a:r>
            <a:r>
              <a:rPr lang="tr-TR" dirty="0" smtClean="0"/>
              <a:t> </a:t>
            </a:r>
            <a:r>
              <a:rPr lang="en-US" dirty="0" smtClean="0"/>
              <a:t>gene </a:t>
            </a:r>
            <a:r>
              <a:rPr lang="en-US" b="1" dirty="0"/>
              <a:t>A</a:t>
            </a:r>
            <a:r>
              <a:rPr lang="en-US" dirty="0"/>
              <a:t>, the allele probabilities are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7 and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3. </a:t>
            </a:r>
            <a:endParaRPr lang="tr-TR" dirty="0" smtClean="0"/>
          </a:p>
          <a:p>
            <a:r>
              <a:rPr lang="en-US" dirty="0" smtClean="0"/>
              <a:t>Then </a:t>
            </a:r>
            <a:r>
              <a:rPr lang="en-US" dirty="0"/>
              <a:t>to </a:t>
            </a:r>
            <a:r>
              <a:rPr lang="en-US" dirty="0" smtClean="0"/>
              <a:t>find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genotype probabilities, we can use the tree diagram </a:t>
            </a:r>
            <a:r>
              <a:rPr lang="tr-TR" dirty="0" smtClean="0"/>
              <a:t>(</a:t>
            </a:r>
            <a:r>
              <a:rPr lang="en-US" dirty="0" smtClean="0"/>
              <a:t>shown </a:t>
            </a:r>
            <a:r>
              <a:rPr lang="en-US" dirty="0"/>
              <a:t>in </a:t>
            </a:r>
            <a:r>
              <a:rPr lang="tr-TR" dirty="0" smtClean="0"/>
              <a:t>next slide)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54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968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Using Tree Diagrams to Obtain Joint Probabilities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first set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branches </a:t>
            </a:r>
            <a:r>
              <a:rPr lang="en-US" dirty="0"/>
              <a:t>represents possible alleles for one chromosome (</a:t>
            </a:r>
            <a:r>
              <a:rPr lang="en-US" i="1" dirty="0"/>
              <a:t>Ch</a:t>
            </a:r>
            <a:r>
              <a:rPr lang="en-US" baseline="-25000" dirty="0"/>
              <a:t>1</a:t>
            </a:r>
            <a:r>
              <a:rPr lang="en-US" dirty="0"/>
              <a:t>), and the second </a:t>
            </a:r>
            <a:r>
              <a:rPr lang="en-US" dirty="0" smtClean="0"/>
              <a:t>set</a:t>
            </a:r>
            <a:r>
              <a:rPr lang="tr-TR" dirty="0" smtClean="0"/>
              <a:t> </a:t>
            </a:r>
            <a:r>
              <a:rPr lang="en-US" dirty="0" smtClean="0"/>
              <a:t>represents </a:t>
            </a:r>
            <a:r>
              <a:rPr lang="en-US" dirty="0"/>
              <a:t>possible alleles for the other chromosome (</a:t>
            </a:r>
            <a:r>
              <a:rPr lang="en-US" i="1" dirty="0"/>
              <a:t>Ch</a:t>
            </a:r>
            <a:r>
              <a:rPr lang="en-US" baseline="-25000" dirty="0"/>
              <a:t>2</a:t>
            </a:r>
            <a:r>
              <a:rPr lang="en-US" dirty="0"/>
              <a:t>). </a:t>
            </a:r>
            <a:endParaRPr lang="tr-TR" dirty="0" smtClean="0"/>
          </a:p>
          <a:p>
            <a:r>
              <a:rPr lang="en-US" dirty="0" smtClean="0"/>
              <a:t>Since </a:t>
            </a:r>
            <a:r>
              <a:rPr lang="en-US" dirty="0"/>
              <a:t>these events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independent</a:t>
            </a:r>
            <a:r>
              <a:rPr lang="en-US" dirty="0"/>
              <a:t>, knowing the allele on the first chromosome has no influence on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probability </a:t>
            </a:r>
            <a:r>
              <a:rPr lang="en-US" dirty="0"/>
              <a:t>of the allele on the second chromosome.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55</a:t>
            </a:fld>
            <a:endParaRPr lang="en-US" altLang="tr-T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980728"/>
            <a:ext cx="6305471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30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Using Tree Diagrams to Obtain Joint Probabilities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80400" cy="5183782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sample space is obtained by following a branch from root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tip</a:t>
            </a:r>
            <a:r>
              <a:rPr lang="en-US" dirty="0"/>
              <a:t>: </a:t>
            </a:r>
            <a:endParaRPr lang="tr-TR" dirty="0" smtClean="0"/>
          </a:p>
          <a:p>
            <a:pPr lvl="1"/>
            <a:r>
              <a:rPr lang="en-US" i="1" dirty="0" smtClean="0"/>
              <a:t>S </a:t>
            </a:r>
            <a:r>
              <a:rPr lang="en-US" dirty="0"/>
              <a:t>= {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i="1" dirty="0" smtClean="0"/>
              <a:t>,</a:t>
            </a:r>
            <a:r>
              <a:rPr lang="tr-TR" i="1" dirty="0" smtClean="0"/>
              <a:t>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i="1" dirty="0"/>
              <a:t>, a</a:t>
            </a:r>
            <a:r>
              <a:rPr lang="en-US" baseline="-25000" dirty="0"/>
              <a:t>1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i="1" dirty="0"/>
              <a:t>, a</a:t>
            </a:r>
            <a:r>
              <a:rPr lang="en-US" baseline="-25000" dirty="0"/>
              <a:t>1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 smtClean="0"/>
              <a:t>} </a:t>
            </a:r>
            <a:endParaRPr lang="tr-TR" dirty="0" smtClean="0"/>
          </a:p>
          <a:p>
            <a:r>
              <a:rPr lang="en-US" dirty="0" smtClean="0"/>
              <a:t>Since </a:t>
            </a:r>
            <a:r>
              <a:rPr lang="en-US" dirty="0"/>
              <a:t>these events are independent, their </a:t>
            </a:r>
            <a:r>
              <a:rPr lang="en-US" dirty="0" smtClean="0"/>
              <a:t>joint</a:t>
            </a:r>
            <a:r>
              <a:rPr lang="tr-TR" dirty="0" smtClean="0"/>
              <a:t> </a:t>
            </a:r>
            <a:r>
              <a:rPr lang="en-US" dirty="0" smtClean="0"/>
              <a:t>probabilities </a:t>
            </a:r>
            <a:r>
              <a:rPr lang="en-US" dirty="0"/>
              <a:t>are obtained by multiplying their marginal probabilities: </a:t>
            </a:r>
            <a:endParaRPr lang="tr-TR" dirty="0" smtClean="0"/>
          </a:p>
          <a:p>
            <a:pPr lvl="1"/>
            <a:r>
              <a:rPr lang="en-US" i="1" dirty="0" smtClean="0"/>
              <a:t>P(A</a:t>
            </a:r>
            <a:r>
              <a:rPr lang="en-US" baseline="-25000" dirty="0" smtClean="0"/>
              <a:t>1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i="1" dirty="0"/>
              <a:t>) </a:t>
            </a:r>
            <a:r>
              <a:rPr lang="en-US" dirty="0" smtClean="0"/>
              <a:t>=</a:t>
            </a:r>
            <a:r>
              <a:rPr lang="tr-TR" dirty="0" smtClean="0"/>
              <a:t> </a:t>
            </a:r>
            <a:r>
              <a:rPr lang="en-US" dirty="0" smtClean="0"/>
              <a:t>0</a:t>
            </a:r>
            <a:r>
              <a:rPr lang="en-US" i="1" dirty="0" smtClean="0"/>
              <a:t>.</a:t>
            </a:r>
            <a:r>
              <a:rPr lang="en-US" dirty="0" smtClean="0"/>
              <a:t>7 </a:t>
            </a:r>
            <a:r>
              <a:rPr lang="en-US" dirty="0"/>
              <a:t>× 0</a:t>
            </a:r>
            <a:r>
              <a:rPr lang="en-US" i="1" dirty="0"/>
              <a:t>.</a:t>
            </a:r>
            <a:r>
              <a:rPr lang="en-US" dirty="0"/>
              <a:t>7 = </a:t>
            </a:r>
            <a:r>
              <a:rPr lang="en-US" dirty="0" smtClean="0"/>
              <a:t>0</a:t>
            </a:r>
            <a:r>
              <a:rPr lang="en-US" i="1" dirty="0" smtClean="0"/>
              <a:t>.</a:t>
            </a:r>
            <a:r>
              <a:rPr lang="en-US" dirty="0" smtClean="0"/>
              <a:t>49</a:t>
            </a:r>
            <a:endParaRPr lang="tr-TR" dirty="0" smtClean="0"/>
          </a:p>
          <a:p>
            <a:r>
              <a:rPr lang="en-US" dirty="0" smtClean="0"/>
              <a:t>Likewise</a:t>
            </a:r>
            <a:r>
              <a:rPr lang="en-US" dirty="0"/>
              <a:t>, the probability of having </a:t>
            </a:r>
            <a:r>
              <a:rPr lang="en-US" i="1" dirty="0"/>
              <a:t>a </a:t>
            </a:r>
            <a:r>
              <a:rPr lang="en-US" dirty="0"/>
              <a:t>on the first </a:t>
            </a:r>
            <a:r>
              <a:rPr lang="en-US" dirty="0" smtClean="0"/>
              <a:t>chromosome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allele </a:t>
            </a:r>
            <a:r>
              <a:rPr lang="en-US" i="1" dirty="0"/>
              <a:t>A </a:t>
            </a:r>
            <a:r>
              <a:rPr lang="en-US" dirty="0"/>
              <a:t>on the second chromosome is </a:t>
            </a:r>
            <a:endParaRPr lang="tr-TR" dirty="0" smtClean="0"/>
          </a:p>
          <a:p>
            <a:pPr lvl="1"/>
            <a:r>
              <a:rPr lang="en-US" i="1" dirty="0" smtClean="0"/>
              <a:t>P(a</a:t>
            </a:r>
            <a:r>
              <a:rPr lang="en-US" baseline="-25000" dirty="0" smtClean="0"/>
              <a:t>1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i="1" dirty="0"/>
              <a:t>)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3 × 0</a:t>
            </a:r>
            <a:r>
              <a:rPr lang="en-US" i="1" dirty="0"/>
              <a:t>.</a:t>
            </a:r>
            <a:r>
              <a:rPr lang="en-US" dirty="0"/>
              <a:t>7 = </a:t>
            </a:r>
            <a:r>
              <a:rPr lang="en-US" dirty="0" smtClean="0"/>
              <a:t>0</a:t>
            </a:r>
            <a:r>
              <a:rPr lang="en-US" i="1" dirty="0" smtClean="0"/>
              <a:t>.</a:t>
            </a:r>
            <a:r>
              <a:rPr lang="en-US" dirty="0" smtClean="0"/>
              <a:t>21</a:t>
            </a:r>
            <a:endParaRPr lang="en-US" dirty="0"/>
          </a:p>
          <a:p>
            <a:r>
              <a:rPr lang="en-US" dirty="0"/>
              <a:t>Following similar approach, we can find the probability of each possible </a:t>
            </a:r>
            <a:r>
              <a:rPr lang="en-US" dirty="0" smtClean="0"/>
              <a:t>combination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two chromosomes. </a:t>
            </a:r>
            <a:endParaRPr lang="tr-TR" dirty="0" smtClean="0"/>
          </a:p>
          <a:p>
            <a:pPr lvl="1"/>
            <a:r>
              <a:rPr lang="en-US" dirty="0" smtClean="0"/>
              <a:t>These </a:t>
            </a:r>
            <a:r>
              <a:rPr lang="en-US" dirty="0"/>
              <a:t>probabilities are given in the column after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sample </a:t>
            </a:r>
            <a:r>
              <a:rPr lang="en-US" dirty="0"/>
              <a:t>space in </a:t>
            </a:r>
            <a:r>
              <a:rPr lang="tr-TR" dirty="0" smtClean="0"/>
              <a:t>the figure (previous slide)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56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7531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Using Tree Diagrams to Obtain Joint Probabilities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labeling of the chromosomes is arbitrary. </a:t>
            </a:r>
            <a:endParaRPr lang="tr-TR" dirty="0" smtClean="0"/>
          </a:p>
          <a:p>
            <a:r>
              <a:rPr lang="en-US" dirty="0" smtClean="0"/>
              <a:t>Therefore</a:t>
            </a:r>
            <a:r>
              <a:rPr lang="en-US" dirty="0"/>
              <a:t>, we can drop the </a:t>
            </a:r>
            <a:r>
              <a:rPr lang="en-US" dirty="0" smtClean="0"/>
              <a:t>indices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 and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 and write them as genotypes </a:t>
            </a:r>
            <a:r>
              <a:rPr lang="en-US" i="1" dirty="0"/>
              <a:t>AA </a:t>
            </a:r>
            <a:r>
              <a:rPr lang="en-US" dirty="0"/>
              <a:t>and </a:t>
            </a:r>
            <a:r>
              <a:rPr lang="en-US" i="1" dirty="0"/>
              <a:t>aa</a:t>
            </a:r>
            <a:r>
              <a:rPr lang="en-US" dirty="0"/>
              <a:t>, respectively. </a:t>
            </a:r>
            <a:endParaRPr lang="tr-TR" dirty="0" smtClean="0"/>
          </a:p>
          <a:p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genotype </a:t>
            </a:r>
            <a:r>
              <a:rPr lang="en-US" i="1" dirty="0"/>
              <a:t>Aa </a:t>
            </a:r>
            <a:r>
              <a:rPr lang="en-US" dirty="0"/>
              <a:t>can be considered as an event that includes two outcomes, </a:t>
            </a:r>
            <a:endParaRPr lang="tr-TR" dirty="0" smtClean="0"/>
          </a:p>
          <a:p>
            <a:pPr lvl="1"/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and</a:t>
            </a:r>
            <a:r>
              <a:rPr lang="tr-TR" dirty="0" smtClean="0"/>
              <a:t>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Therefore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Aa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21+0</a:t>
            </a:r>
            <a:r>
              <a:rPr lang="en-US" i="1" dirty="0"/>
              <a:t>.</a:t>
            </a:r>
            <a:r>
              <a:rPr lang="en-US" dirty="0"/>
              <a:t>21 = </a:t>
            </a:r>
            <a:r>
              <a:rPr lang="en-US" dirty="0" smtClean="0"/>
              <a:t>0</a:t>
            </a:r>
            <a:r>
              <a:rPr lang="en-US" i="1" dirty="0" smtClean="0"/>
              <a:t>.</a:t>
            </a:r>
            <a:r>
              <a:rPr lang="en-US" dirty="0" smtClean="0"/>
              <a:t>42</a:t>
            </a:r>
            <a:endParaRPr lang="tr-TR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probability is shown in the </a:t>
            </a:r>
            <a:r>
              <a:rPr lang="en-US" dirty="0" smtClean="0"/>
              <a:t>last</a:t>
            </a:r>
            <a:r>
              <a:rPr lang="tr-TR" dirty="0" smtClean="0"/>
              <a:t> </a:t>
            </a:r>
            <a:r>
              <a:rPr lang="en-US" dirty="0" smtClean="0"/>
              <a:t>column </a:t>
            </a:r>
            <a:r>
              <a:rPr lang="en-US" dirty="0"/>
              <a:t>in </a:t>
            </a:r>
            <a:r>
              <a:rPr lang="tr-TR" dirty="0" smtClean="0"/>
              <a:t>the figure (slide 53)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57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9312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Using Tree Diagrams to Obtain Joint Probabilities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7"/>
            <a:ext cx="8280400" cy="5399087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above </a:t>
            </a:r>
            <a:r>
              <a:rPr lang="en-US" dirty="0" smtClean="0"/>
              <a:t>example</a:t>
            </a:r>
            <a:r>
              <a:rPr lang="tr-TR" dirty="0" smtClean="0"/>
              <a:t> </a:t>
            </a:r>
            <a:r>
              <a:rPr lang="en-US" dirty="0" smtClean="0"/>
              <a:t> </a:t>
            </a:r>
            <a:r>
              <a:rPr lang="en-US" dirty="0"/>
              <a:t>can </a:t>
            </a:r>
            <a:r>
              <a:rPr lang="tr-TR" dirty="0" smtClean="0"/>
              <a:t>be </a:t>
            </a:r>
            <a:r>
              <a:rPr lang="en-US" dirty="0" smtClean="0"/>
              <a:t>generalize</a:t>
            </a:r>
            <a:r>
              <a:rPr lang="tr-TR" dirty="0" smtClean="0"/>
              <a:t>d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smtClean="0"/>
              <a:t>Assume </a:t>
            </a:r>
            <a:r>
              <a:rPr lang="en-US" dirty="0"/>
              <a:t>that the probability of </a:t>
            </a:r>
            <a:r>
              <a:rPr lang="en-US" dirty="0" smtClean="0"/>
              <a:t>observing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i="1" dirty="0"/>
              <a:t>A </a:t>
            </a:r>
            <a:r>
              <a:rPr lang="en-US" dirty="0"/>
              <a:t>allele is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p </a:t>
            </a:r>
            <a:r>
              <a:rPr lang="en-US" dirty="0"/>
              <a:t>and the probability of observing the </a:t>
            </a:r>
            <a:r>
              <a:rPr lang="en-US" i="1" dirty="0"/>
              <a:t>a </a:t>
            </a:r>
            <a:r>
              <a:rPr lang="en-US" dirty="0"/>
              <a:t>allele is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q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Then the genotype probabilities are</a:t>
            </a:r>
          </a:p>
          <a:p>
            <a:pPr lvl="1"/>
            <a:r>
              <a:rPr lang="en-US" sz="3100" dirty="0"/>
              <a:t>Homozygous </a:t>
            </a:r>
            <a:r>
              <a:rPr lang="en-US" sz="3100" i="1" dirty="0"/>
              <a:t>AA</a:t>
            </a:r>
            <a:r>
              <a:rPr lang="en-US" sz="3100" dirty="0"/>
              <a:t>: </a:t>
            </a:r>
            <a:r>
              <a:rPr lang="en-US" sz="3100" i="1" dirty="0"/>
              <a:t>P</a:t>
            </a:r>
            <a:r>
              <a:rPr lang="en-US" sz="3100" dirty="0"/>
              <a:t>(</a:t>
            </a:r>
            <a:r>
              <a:rPr lang="en-US" sz="3100" i="1" dirty="0"/>
              <a:t>A</a:t>
            </a:r>
            <a:r>
              <a:rPr lang="en-US" sz="3100" baseline="-25000" dirty="0"/>
              <a:t>1</a:t>
            </a:r>
            <a:r>
              <a:rPr lang="en-US" sz="3100" i="1" dirty="0"/>
              <a:t>A</a:t>
            </a:r>
            <a:r>
              <a:rPr lang="en-US" sz="3100" baseline="-25000" dirty="0"/>
              <a:t>2</a:t>
            </a:r>
            <a:r>
              <a:rPr lang="en-US" sz="3100" dirty="0"/>
              <a:t>)</a:t>
            </a:r>
            <a:r>
              <a:rPr lang="en-US" sz="3100" i="1" dirty="0"/>
              <a:t> </a:t>
            </a:r>
            <a:r>
              <a:rPr lang="en-US" sz="3100" dirty="0"/>
              <a:t>= </a:t>
            </a:r>
            <a:r>
              <a:rPr lang="en-US" sz="3100" i="1" dirty="0"/>
              <a:t>p </a:t>
            </a:r>
            <a:r>
              <a:rPr lang="en-US" sz="3100" dirty="0" smtClean="0"/>
              <a:t>×</a:t>
            </a:r>
            <a:r>
              <a:rPr lang="tr-TR" sz="3100" dirty="0" smtClean="0"/>
              <a:t> </a:t>
            </a:r>
            <a:r>
              <a:rPr lang="en-US" sz="3100" i="1" dirty="0" smtClean="0"/>
              <a:t>p </a:t>
            </a:r>
            <a:r>
              <a:rPr lang="en-US" sz="3100" dirty="0"/>
              <a:t>= </a:t>
            </a:r>
            <a:r>
              <a:rPr lang="en-US" sz="3100" i="1" dirty="0"/>
              <a:t>p</a:t>
            </a:r>
            <a:r>
              <a:rPr lang="en-US" sz="3100" baseline="30000" dirty="0"/>
              <a:t>2</a:t>
            </a:r>
            <a:r>
              <a:rPr lang="en-US" sz="3100" i="1" dirty="0"/>
              <a:t>,</a:t>
            </a:r>
          </a:p>
          <a:p>
            <a:pPr lvl="1"/>
            <a:r>
              <a:rPr lang="pt-BR" sz="3100" dirty="0"/>
              <a:t>Heterozygous </a:t>
            </a:r>
            <a:r>
              <a:rPr lang="pt-BR" sz="3100" i="1" dirty="0"/>
              <a:t>Aa</a:t>
            </a:r>
            <a:r>
              <a:rPr lang="pt-BR" sz="3100" dirty="0"/>
              <a:t>: </a:t>
            </a:r>
            <a:r>
              <a:rPr lang="pt-BR" sz="3100" i="1" dirty="0"/>
              <a:t>P</a:t>
            </a:r>
            <a:r>
              <a:rPr lang="pt-BR" sz="3100" dirty="0"/>
              <a:t>(</a:t>
            </a:r>
            <a:r>
              <a:rPr lang="pt-BR" sz="3100" i="1" dirty="0"/>
              <a:t>A</a:t>
            </a:r>
            <a:r>
              <a:rPr lang="pt-BR" sz="3100" baseline="-25000" dirty="0"/>
              <a:t>1</a:t>
            </a:r>
            <a:r>
              <a:rPr lang="pt-BR" sz="3100" i="1" dirty="0"/>
              <a:t>a</a:t>
            </a:r>
            <a:r>
              <a:rPr lang="pt-BR" sz="3100" baseline="-25000" dirty="0"/>
              <a:t>2</a:t>
            </a:r>
            <a:r>
              <a:rPr lang="pt-BR" sz="3100" dirty="0"/>
              <a:t> ∪ </a:t>
            </a:r>
            <a:r>
              <a:rPr lang="pt-BR" sz="3100" i="1" dirty="0"/>
              <a:t>a</a:t>
            </a:r>
            <a:r>
              <a:rPr lang="pt-BR" sz="3100" baseline="-25000" dirty="0"/>
              <a:t>1</a:t>
            </a:r>
            <a:r>
              <a:rPr lang="pt-BR" sz="3100" i="1" dirty="0"/>
              <a:t>A</a:t>
            </a:r>
            <a:r>
              <a:rPr lang="pt-BR" sz="3100" baseline="-25000" dirty="0"/>
              <a:t>2</a:t>
            </a:r>
            <a:r>
              <a:rPr lang="pt-BR" sz="3100" dirty="0"/>
              <a:t>)</a:t>
            </a:r>
            <a:r>
              <a:rPr lang="pt-BR" sz="3100" i="1" dirty="0"/>
              <a:t> </a:t>
            </a:r>
            <a:r>
              <a:rPr lang="pt-BR" sz="3100" dirty="0"/>
              <a:t>= </a:t>
            </a:r>
            <a:r>
              <a:rPr lang="pt-BR" sz="3100" i="1" dirty="0" smtClean="0"/>
              <a:t>p</a:t>
            </a:r>
            <a:r>
              <a:rPr lang="tr-TR" sz="3100" i="1" dirty="0" smtClean="0"/>
              <a:t> </a:t>
            </a:r>
            <a:r>
              <a:rPr lang="pt-BR" sz="3100" dirty="0" smtClean="0"/>
              <a:t>×</a:t>
            </a:r>
            <a:r>
              <a:rPr lang="tr-TR" sz="3100" dirty="0" smtClean="0"/>
              <a:t> </a:t>
            </a:r>
            <a:r>
              <a:rPr lang="pt-BR" sz="3100" i="1" dirty="0" smtClean="0"/>
              <a:t>q </a:t>
            </a:r>
            <a:r>
              <a:rPr lang="pt-BR" sz="3100" dirty="0"/>
              <a:t>+ </a:t>
            </a:r>
            <a:r>
              <a:rPr lang="pt-BR" sz="3100" i="1" dirty="0" smtClean="0"/>
              <a:t>q</a:t>
            </a:r>
            <a:r>
              <a:rPr lang="tr-TR" sz="3100" i="1" dirty="0" smtClean="0"/>
              <a:t> </a:t>
            </a:r>
            <a:r>
              <a:rPr lang="pt-BR" sz="3100" dirty="0" smtClean="0"/>
              <a:t>×</a:t>
            </a:r>
            <a:r>
              <a:rPr lang="tr-TR" sz="3100" dirty="0" smtClean="0"/>
              <a:t> </a:t>
            </a:r>
            <a:r>
              <a:rPr lang="pt-BR" sz="3100" i="1" dirty="0" smtClean="0"/>
              <a:t>p </a:t>
            </a:r>
            <a:r>
              <a:rPr lang="pt-BR" sz="3100" dirty="0" smtClean="0"/>
              <a:t>=</a:t>
            </a:r>
            <a:r>
              <a:rPr lang="tr-TR" sz="3100" dirty="0" smtClean="0"/>
              <a:t> </a:t>
            </a:r>
            <a:r>
              <a:rPr lang="pt-BR" sz="3100" dirty="0" smtClean="0"/>
              <a:t>2</a:t>
            </a:r>
            <a:r>
              <a:rPr lang="pt-BR" sz="3100" i="1" dirty="0" smtClean="0"/>
              <a:t>pq</a:t>
            </a:r>
            <a:r>
              <a:rPr lang="pt-BR" sz="3100" i="1" dirty="0"/>
              <a:t>,</a:t>
            </a:r>
          </a:p>
          <a:p>
            <a:pPr lvl="1"/>
            <a:r>
              <a:rPr lang="pt-BR" sz="3100" dirty="0"/>
              <a:t>Homozygous </a:t>
            </a:r>
            <a:r>
              <a:rPr lang="pt-BR" sz="3100" i="1" dirty="0"/>
              <a:t>aa</a:t>
            </a:r>
            <a:r>
              <a:rPr lang="pt-BR" sz="3100" dirty="0"/>
              <a:t>: </a:t>
            </a:r>
            <a:r>
              <a:rPr lang="pt-BR" sz="3100" i="1" dirty="0" smtClean="0"/>
              <a:t>P</a:t>
            </a:r>
            <a:r>
              <a:rPr lang="pt-BR" sz="3100" dirty="0" smtClean="0"/>
              <a:t>(</a:t>
            </a:r>
            <a:r>
              <a:rPr lang="pt-BR" sz="3100" i="1" dirty="0" smtClean="0"/>
              <a:t>a</a:t>
            </a:r>
            <a:r>
              <a:rPr lang="pt-BR" sz="3100" baseline="-25000" dirty="0" smtClean="0"/>
              <a:t>1</a:t>
            </a:r>
            <a:r>
              <a:rPr lang="pt-BR" sz="3100" i="1" dirty="0" smtClean="0"/>
              <a:t>a</a:t>
            </a:r>
            <a:r>
              <a:rPr lang="pt-BR" sz="3100" baseline="-25000" dirty="0"/>
              <a:t>2</a:t>
            </a:r>
            <a:r>
              <a:rPr lang="pt-BR" sz="3100" dirty="0" smtClean="0"/>
              <a:t>)</a:t>
            </a:r>
            <a:r>
              <a:rPr lang="pt-BR" sz="3100" i="1" dirty="0" smtClean="0"/>
              <a:t> </a:t>
            </a:r>
            <a:r>
              <a:rPr lang="pt-BR" sz="3100" dirty="0"/>
              <a:t>= </a:t>
            </a:r>
            <a:r>
              <a:rPr lang="pt-BR" sz="3100" i="1" dirty="0"/>
              <a:t>q </a:t>
            </a:r>
            <a:r>
              <a:rPr lang="pt-BR" sz="3100" dirty="0" smtClean="0"/>
              <a:t>×</a:t>
            </a:r>
            <a:r>
              <a:rPr lang="tr-TR" sz="3100" dirty="0" smtClean="0"/>
              <a:t> </a:t>
            </a:r>
            <a:r>
              <a:rPr lang="pt-BR" sz="3100" i="1" dirty="0" smtClean="0"/>
              <a:t>q </a:t>
            </a:r>
            <a:r>
              <a:rPr lang="pt-BR" sz="3100" dirty="0"/>
              <a:t>= </a:t>
            </a:r>
            <a:r>
              <a:rPr lang="pt-BR" sz="3100" i="1" dirty="0"/>
              <a:t>q</a:t>
            </a:r>
            <a:r>
              <a:rPr lang="pt-BR" sz="3100" baseline="30000" dirty="0"/>
              <a:t>2</a:t>
            </a:r>
            <a:r>
              <a:rPr lang="pt-BR" sz="3100" i="1" dirty="0" smtClean="0"/>
              <a:t>.</a:t>
            </a:r>
            <a:endParaRPr lang="tr-TR" sz="3100" i="1" dirty="0" smtClean="0"/>
          </a:p>
          <a:p>
            <a:r>
              <a:rPr lang="en-US" dirty="0"/>
              <a:t>Suppose, for example, that the allele probabilities for gene </a:t>
            </a:r>
            <a:r>
              <a:rPr lang="en-US" b="1" dirty="0"/>
              <a:t>B </a:t>
            </a:r>
            <a:r>
              <a:rPr lang="en-US" dirty="0"/>
              <a:t>are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B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8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b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2 and that the alleles on homologous chromosomes are independent (i.e</a:t>
            </a:r>
            <a:r>
              <a:rPr lang="en-US" dirty="0" smtClean="0"/>
              <a:t>.,</a:t>
            </a:r>
            <a:r>
              <a:rPr lang="tr-TR" dirty="0" smtClean="0"/>
              <a:t> </a:t>
            </a:r>
            <a:r>
              <a:rPr lang="en-US" dirty="0" smtClean="0"/>
              <a:t>they </a:t>
            </a:r>
            <a:r>
              <a:rPr lang="en-US" dirty="0"/>
              <a:t>are transmitted from parents independently). </a:t>
            </a:r>
            <a:endParaRPr lang="tr-TR" dirty="0" smtClean="0"/>
          </a:p>
          <a:p>
            <a:r>
              <a:rPr lang="en-US" dirty="0" smtClean="0"/>
              <a:t>Then </a:t>
            </a:r>
            <a:r>
              <a:rPr lang="en-US" dirty="0"/>
              <a:t>the genotype </a:t>
            </a:r>
            <a:r>
              <a:rPr lang="en-US" dirty="0" smtClean="0"/>
              <a:t>probabilities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endParaRPr lang="tr-TR" dirty="0" smtClean="0"/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BB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8</a:t>
            </a:r>
            <a:r>
              <a:rPr lang="en-US" sz="400" dirty="0"/>
              <a:t>2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64, </a:t>
            </a:r>
            <a:endParaRPr lang="tr-TR" dirty="0" smtClean="0"/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bb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2</a:t>
            </a:r>
            <a:r>
              <a:rPr lang="en-US" sz="400" dirty="0"/>
              <a:t>2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04, </a:t>
            </a:r>
            <a:endParaRPr lang="tr-TR" dirty="0" smtClean="0"/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Bb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2×0</a:t>
            </a:r>
            <a:r>
              <a:rPr lang="en-US" i="1" dirty="0"/>
              <a:t>.</a:t>
            </a:r>
            <a:r>
              <a:rPr lang="en-US" dirty="0"/>
              <a:t>8×0</a:t>
            </a:r>
            <a:r>
              <a:rPr lang="en-US" i="1" dirty="0"/>
              <a:t>.</a:t>
            </a:r>
            <a:r>
              <a:rPr lang="en-US" dirty="0"/>
              <a:t>2 = 0</a:t>
            </a:r>
            <a:r>
              <a:rPr lang="en-US" i="1" dirty="0"/>
              <a:t>.</a:t>
            </a:r>
            <a:r>
              <a:rPr lang="en-US" dirty="0"/>
              <a:t>32.</a:t>
            </a:r>
            <a:endParaRPr lang="en-US" sz="6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58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1118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Using Tree Diagrams to Obtain Joint Probabilities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T</a:t>
            </a:r>
            <a:r>
              <a:rPr lang="en-US" dirty="0" err="1" smtClean="0"/>
              <a:t>ree</a:t>
            </a:r>
            <a:r>
              <a:rPr lang="en-US" dirty="0" smtClean="0"/>
              <a:t> </a:t>
            </a:r>
            <a:r>
              <a:rPr lang="en-US" dirty="0"/>
              <a:t>diagrams </a:t>
            </a:r>
            <a:r>
              <a:rPr lang="tr-TR" dirty="0" smtClean="0"/>
              <a:t>can also be used </a:t>
            </a:r>
            <a:r>
              <a:rPr lang="en-US" dirty="0" smtClean="0"/>
              <a:t>to </a:t>
            </a:r>
            <a:r>
              <a:rPr lang="en-US" dirty="0"/>
              <a:t>find probabilities when the </a:t>
            </a:r>
            <a:r>
              <a:rPr lang="en-US" dirty="0" smtClean="0"/>
              <a:t>outcomes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not independent. </a:t>
            </a:r>
            <a:endParaRPr lang="tr-TR" dirty="0" smtClean="0"/>
          </a:p>
          <a:p>
            <a:r>
              <a:rPr lang="en-US" dirty="0" smtClean="0"/>
              <a:t>Suppose </a:t>
            </a:r>
            <a:r>
              <a:rPr lang="en-US" dirty="0"/>
              <a:t>that gene </a:t>
            </a:r>
            <a:r>
              <a:rPr lang="en-US" b="1" dirty="0"/>
              <a:t>B </a:t>
            </a:r>
            <a:r>
              <a:rPr lang="en-US" dirty="0"/>
              <a:t>in </a:t>
            </a:r>
            <a:r>
              <a:rPr lang="tr-TR" dirty="0" smtClean="0"/>
              <a:t>previous</a:t>
            </a:r>
            <a:r>
              <a:rPr lang="en-US" dirty="0" smtClean="0"/>
              <a:t> </a:t>
            </a:r>
            <a:r>
              <a:rPr lang="en-US" dirty="0"/>
              <a:t>example is related to a </a:t>
            </a:r>
            <a:r>
              <a:rPr lang="en-US" dirty="0" smtClean="0"/>
              <a:t>specific</a:t>
            </a:r>
            <a:r>
              <a:rPr lang="tr-TR" dirty="0" smtClean="0"/>
              <a:t> </a:t>
            </a:r>
            <a:r>
              <a:rPr lang="en-US" dirty="0" smtClean="0"/>
              <a:t>disease</a:t>
            </a:r>
            <a:r>
              <a:rPr lang="en-US" dirty="0"/>
              <a:t>, but it is not the only factor to determine the disease status. </a:t>
            </a:r>
            <a:endParaRPr lang="tr-TR" dirty="0"/>
          </a:p>
          <a:p>
            <a:r>
              <a:rPr lang="en-US" dirty="0" smtClean="0"/>
              <a:t>In </a:t>
            </a:r>
            <a:r>
              <a:rPr lang="en-US" dirty="0"/>
              <a:t>particular,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probability </a:t>
            </a:r>
            <a:r>
              <a:rPr lang="en-US" dirty="0"/>
              <a:t>of having the disease is 0.2 for the </a:t>
            </a:r>
            <a:r>
              <a:rPr lang="en-US" i="1" dirty="0"/>
              <a:t>bb </a:t>
            </a:r>
            <a:r>
              <a:rPr lang="en-US" dirty="0"/>
              <a:t>genotype, whereas this </a:t>
            </a:r>
            <a:r>
              <a:rPr lang="en-US" dirty="0" smtClean="0"/>
              <a:t>probability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0.1 for the other two genotypes, </a:t>
            </a:r>
            <a:r>
              <a:rPr lang="en-US" i="1" dirty="0"/>
              <a:t>BB </a:t>
            </a:r>
            <a:r>
              <a:rPr lang="en-US" dirty="0"/>
              <a:t>and </a:t>
            </a:r>
            <a:r>
              <a:rPr lang="en-US" i="1" dirty="0"/>
              <a:t>Bb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Therefore</a:t>
            </a:r>
            <a:r>
              <a:rPr lang="en-US" dirty="0"/>
              <a:t>, the probability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disease </a:t>
            </a:r>
            <a:r>
              <a:rPr lang="en-US" dirty="0"/>
              <a:t>depends on the genotype.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59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5872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Commonly Used Genetic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7"/>
            <a:ext cx="8280400" cy="5399087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Phenotype </a:t>
            </a:r>
            <a:endParaRPr lang="tr-TR" sz="4000" dirty="0" smtClean="0"/>
          </a:p>
          <a:p>
            <a:pPr lvl="1"/>
            <a:r>
              <a:rPr lang="en-US" sz="3600" dirty="0"/>
              <a:t>the set of observable characteristics of an individual resulting from the interaction of its genotype with the environment</a:t>
            </a:r>
            <a:endParaRPr lang="tr-TR" sz="3600" dirty="0"/>
          </a:p>
          <a:p>
            <a:r>
              <a:rPr lang="en-US" sz="4000" dirty="0"/>
              <a:t>Recessive vs. </a:t>
            </a:r>
            <a:r>
              <a:rPr lang="en-US" sz="4000" dirty="0" smtClean="0"/>
              <a:t>dominant</a:t>
            </a:r>
            <a:endParaRPr lang="tr-TR" sz="4000" dirty="0" smtClean="0"/>
          </a:p>
          <a:p>
            <a:pPr lvl="1"/>
            <a:r>
              <a:rPr lang="en-US" sz="3600" dirty="0"/>
              <a:t>The presence of a speciﬁc allele does not always result in its corresponding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trait</a:t>
            </a:r>
            <a:r>
              <a:rPr lang="en-US" sz="3600" dirty="0"/>
              <a:t> (a characteristic such as eye color). </a:t>
            </a:r>
            <a:endParaRPr lang="tr-TR" sz="3600" dirty="0" smtClean="0"/>
          </a:p>
          <a:p>
            <a:pPr lvl="1"/>
            <a:r>
              <a:rPr lang="en-US" sz="3600" dirty="0" smtClean="0"/>
              <a:t>Some </a:t>
            </a:r>
            <a:r>
              <a:rPr lang="en-US" sz="3600" dirty="0"/>
              <a:t>alleles are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recessive</a:t>
            </a:r>
            <a:r>
              <a:rPr lang="en-US" sz="3600" dirty="0"/>
              <a:t>, </a:t>
            </a:r>
            <a:endParaRPr lang="tr-TR" sz="3600" dirty="0" smtClean="0"/>
          </a:p>
          <a:p>
            <a:pPr lvl="2"/>
            <a:r>
              <a:rPr lang="en-US" sz="3200" dirty="0" smtClean="0"/>
              <a:t>producing </a:t>
            </a:r>
            <a:r>
              <a:rPr lang="en-US" sz="3200" dirty="0"/>
              <a:t>their trait only when both homologous chromosomes carry that speciﬁc variant. </a:t>
            </a:r>
            <a:endParaRPr lang="tr-TR" sz="3200" dirty="0" smtClean="0"/>
          </a:p>
          <a:p>
            <a:pPr lvl="1"/>
            <a:r>
              <a:rPr lang="en-US" sz="3600" dirty="0" smtClean="0"/>
              <a:t>On </a:t>
            </a:r>
            <a:r>
              <a:rPr lang="en-US" sz="3600" dirty="0"/>
              <a:t>the other hand, some alleles are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dominant</a:t>
            </a:r>
            <a:r>
              <a:rPr lang="en-US" sz="3600" dirty="0"/>
              <a:t>, </a:t>
            </a:r>
            <a:endParaRPr lang="tr-TR" sz="3600" dirty="0" smtClean="0"/>
          </a:p>
          <a:p>
            <a:pPr lvl="2"/>
            <a:r>
              <a:rPr lang="en-US" sz="3200" dirty="0" smtClean="0"/>
              <a:t>producing </a:t>
            </a:r>
            <a:r>
              <a:rPr lang="en-US" sz="3200" dirty="0"/>
              <a:t>their traits when they appear on at least one of the homologous chromosomes. </a:t>
            </a:r>
            <a:endParaRPr lang="tr-TR" sz="3200" dirty="0" smtClean="0"/>
          </a:p>
          <a:p>
            <a:pPr lvl="3"/>
            <a:r>
              <a:rPr lang="tr-TR" sz="2800" dirty="0" smtClean="0"/>
              <a:t>{</a:t>
            </a:r>
            <a:r>
              <a:rPr lang="en-US" sz="2800" dirty="0" smtClean="0"/>
              <a:t>For </a:t>
            </a:r>
            <a:r>
              <a:rPr lang="en-US" sz="2800" dirty="0"/>
              <a:t>example, suppose that the allele a for gene A is responsible for a speciﬁc disease. </a:t>
            </a:r>
            <a:endParaRPr lang="tr-TR" sz="2800" dirty="0" smtClean="0"/>
          </a:p>
          <a:p>
            <a:pPr lvl="3"/>
            <a:r>
              <a:rPr lang="en-US" sz="2800" dirty="0" smtClean="0"/>
              <a:t>Furthermore</a:t>
            </a:r>
            <a:r>
              <a:rPr lang="en-US" sz="2800" dirty="0"/>
              <a:t>, assume that a is a recessive allele. </a:t>
            </a:r>
            <a:endParaRPr lang="tr-TR" sz="2800" dirty="0" smtClean="0"/>
          </a:p>
          <a:p>
            <a:pPr lvl="3"/>
            <a:r>
              <a:rPr lang="en-US" sz="2800" dirty="0" smtClean="0"/>
              <a:t>Then</a:t>
            </a:r>
            <a:r>
              <a:rPr lang="en-US" sz="2800" dirty="0"/>
              <a:t>, only a person with genotype </a:t>
            </a:r>
            <a:r>
              <a:rPr lang="en-US" sz="2800" dirty="0" err="1"/>
              <a:t>aa</a:t>
            </a:r>
            <a:r>
              <a:rPr lang="en-US" sz="2800" dirty="0"/>
              <a:t> will be affected by the disease. </a:t>
            </a:r>
            <a:endParaRPr lang="tr-TR" sz="2800" dirty="0" smtClean="0"/>
          </a:p>
          <a:p>
            <a:pPr lvl="3"/>
            <a:r>
              <a:rPr lang="en-US" sz="2800" dirty="0" smtClean="0"/>
              <a:t>Individuals </a:t>
            </a:r>
            <a:r>
              <a:rPr lang="en-US" sz="2800" dirty="0"/>
              <a:t>with genotype AA or </a:t>
            </a:r>
            <a:r>
              <a:rPr lang="en-US" sz="2800" dirty="0" err="1"/>
              <a:t>Aa</a:t>
            </a:r>
            <a:r>
              <a:rPr lang="en-US" sz="2800" dirty="0"/>
              <a:t> will not have the disease</a:t>
            </a:r>
            <a:r>
              <a:rPr lang="en-US" sz="2800" dirty="0" smtClean="0"/>
              <a:t>.</a:t>
            </a:r>
            <a:r>
              <a:rPr lang="tr-TR" sz="2800" dirty="0" smtClean="0"/>
              <a:t>}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2492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Using Tree Diagrams to Obtain Joint Probabilities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464050"/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first set of branches represents the genotype, and the second </a:t>
            </a:r>
            <a:r>
              <a:rPr lang="en-US" dirty="0" smtClean="0"/>
              <a:t>set</a:t>
            </a:r>
            <a:r>
              <a:rPr lang="tr-TR" dirty="0" smtClean="0"/>
              <a:t> </a:t>
            </a:r>
            <a:r>
              <a:rPr lang="en-US" dirty="0" smtClean="0"/>
              <a:t>represents </a:t>
            </a:r>
            <a:r>
              <a:rPr lang="en-US" dirty="0"/>
              <a:t>the disease status. </a:t>
            </a:r>
            <a:endParaRPr lang="tr-TR" dirty="0" smtClean="0"/>
          </a:p>
          <a:p>
            <a:pPr marL="4464050"/>
            <a:r>
              <a:rPr lang="en-US" dirty="0" smtClean="0"/>
              <a:t>The </a:t>
            </a:r>
            <a:r>
              <a:rPr lang="en-US" dirty="0"/>
              <a:t>probabilities on the first set of branches are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different </a:t>
            </a:r>
            <a:r>
              <a:rPr lang="en-US" dirty="0"/>
              <a:t>genotypes: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BB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64,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Bb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32, and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bb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04. </a:t>
            </a:r>
            <a:endParaRPr lang="tr-TR" dirty="0" smtClean="0"/>
          </a:p>
          <a:p>
            <a:pPr marL="4464050"/>
            <a:r>
              <a:rPr lang="en-US" dirty="0" smtClean="0"/>
              <a:t>The probabilities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the second set of branches are conditional probabilities for the </a:t>
            </a:r>
            <a:r>
              <a:rPr lang="en-US" dirty="0" smtClean="0"/>
              <a:t>disease</a:t>
            </a:r>
            <a:r>
              <a:rPr lang="tr-TR" dirty="0" smtClean="0"/>
              <a:t> </a:t>
            </a:r>
            <a:r>
              <a:rPr lang="en-US" dirty="0" smtClean="0"/>
              <a:t>status </a:t>
            </a:r>
            <a:r>
              <a:rPr lang="en-US" dirty="0"/>
              <a:t>given the genotype: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|</a:t>
            </a:r>
            <a:r>
              <a:rPr lang="en-US" i="1" dirty="0"/>
              <a:t>BB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1,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 err="1"/>
              <a:t>D</a:t>
            </a:r>
            <a:r>
              <a:rPr lang="en-US" dirty="0" err="1"/>
              <a:t>|</a:t>
            </a:r>
            <a:r>
              <a:rPr lang="en-US" i="1" dirty="0" err="1"/>
              <a:t>Bb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1, and </a:t>
            </a:r>
            <a:r>
              <a:rPr lang="en-US" i="1" dirty="0"/>
              <a:t>P(</a:t>
            </a:r>
            <a:r>
              <a:rPr lang="en-US" i="1" dirty="0" err="1"/>
              <a:t>D</a:t>
            </a:r>
            <a:r>
              <a:rPr lang="en-US" dirty="0" err="1"/>
              <a:t>|</a:t>
            </a:r>
            <a:r>
              <a:rPr lang="en-US" i="1" dirty="0" err="1"/>
              <a:t>bb</a:t>
            </a:r>
            <a:r>
              <a:rPr lang="en-US" i="1" dirty="0"/>
              <a:t>)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2.</a:t>
            </a:r>
          </a:p>
          <a:p>
            <a:r>
              <a:rPr lang="en-US" dirty="0"/>
              <a:t>Since the healthy (H) and disease (D) events are complementary, the </a:t>
            </a:r>
            <a:r>
              <a:rPr lang="en-US" dirty="0" smtClean="0"/>
              <a:t>remaining</a:t>
            </a:r>
            <a:r>
              <a:rPr lang="tr-TR" dirty="0" smtClean="0"/>
              <a:t> </a:t>
            </a:r>
            <a:r>
              <a:rPr lang="en-US" dirty="0" smtClean="0"/>
              <a:t>conditional </a:t>
            </a:r>
            <a:r>
              <a:rPr lang="en-US" dirty="0"/>
              <a:t>probabilities are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H</a:t>
            </a:r>
            <a:r>
              <a:rPr lang="en-US" dirty="0"/>
              <a:t>|</a:t>
            </a:r>
            <a:r>
              <a:rPr lang="en-US" i="1" dirty="0"/>
              <a:t>BB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1 − 0</a:t>
            </a:r>
            <a:r>
              <a:rPr lang="en-US" i="1" dirty="0"/>
              <a:t>.</a:t>
            </a:r>
            <a:r>
              <a:rPr lang="en-US" dirty="0"/>
              <a:t>1 = 0</a:t>
            </a:r>
            <a:r>
              <a:rPr lang="en-US" i="1" dirty="0"/>
              <a:t>.</a:t>
            </a:r>
            <a:r>
              <a:rPr lang="en-US" dirty="0"/>
              <a:t>9,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 err="1"/>
              <a:t>H</a:t>
            </a:r>
            <a:r>
              <a:rPr lang="en-US" dirty="0" err="1"/>
              <a:t>|</a:t>
            </a:r>
            <a:r>
              <a:rPr lang="en-US" i="1" dirty="0" err="1"/>
              <a:t>Bb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1 − 0</a:t>
            </a:r>
            <a:r>
              <a:rPr lang="en-US" i="1" dirty="0"/>
              <a:t>.</a:t>
            </a:r>
            <a:r>
              <a:rPr lang="en-US" dirty="0"/>
              <a:t>1 = 0</a:t>
            </a:r>
            <a:r>
              <a:rPr lang="en-US" i="1" dirty="0"/>
              <a:t>.</a:t>
            </a:r>
            <a:r>
              <a:rPr lang="en-US" dirty="0"/>
              <a:t>9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/>
              <a:t>and P(</a:t>
            </a:r>
            <a:r>
              <a:rPr lang="en-US" dirty="0" err="1"/>
              <a:t>H|bb</a:t>
            </a:r>
            <a:r>
              <a:rPr lang="en-US" dirty="0"/>
              <a:t>) = 1 − 0.2 = </a:t>
            </a:r>
            <a:r>
              <a:rPr lang="en-US" dirty="0" smtClean="0"/>
              <a:t>0.8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60</a:t>
            </a:fld>
            <a:endParaRPr lang="en-US" altLang="tr-T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896" y="1052736"/>
            <a:ext cx="4090513" cy="398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98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Using Tree Diagrams to Obtain Joint Probabilities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80400" cy="5039766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U</a:t>
            </a:r>
            <a:r>
              <a:rPr lang="en-US" dirty="0" err="1" smtClean="0"/>
              <a:t>nlike</a:t>
            </a:r>
            <a:r>
              <a:rPr lang="en-US" dirty="0" smtClean="0"/>
              <a:t> </a:t>
            </a:r>
            <a:r>
              <a:rPr lang="en-US" dirty="0"/>
              <a:t>the tree for independent </a:t>
            </a:r>
            <a:r>
              <a:rPr lang="en-US" dirty="0" smtClean="0"/>
              <a:t>events, </a:t>
            </a:r>
            <a:r>
              <a:rPr lang="en-US" dirty="0"/>
              <a:t>the probabilities on the second set of branches depend on the </a:t>
            </a:r>
            <a:r>
              <a:rPr lang="en-US" dirty="0" smtClean="0"/>
              <a:t>outcomes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the first set of branches.</a:t>
            </a:r>
          </a:p>
          <a:p>
            <a:r>
              <a:rPr lang="en-US" dirty="0"/>
              <a:t>As before, we follow the branches from the root to tip and obtain the </a:t>
            </a:r>
            <a:r>
              <a:rPr lang="en-US" dirty="0" smtClean="0"/>
              <a:t>sample</a:t>
            </a:r>
            <a:r>
              <a:rPr lang="tr-TR" dirty="0" smtClean="0"/>
              <a:t> </a:t>
            </a:r>
            <a:r>
              <a:rPr lang="en-US" dirty="0" smtClean="0"/>
              <a:t>space</a:t>
            </a:r>
            <a:r>
              <a:rPr lang="en-US" dirty="0"/>
              <a:t>:</a:t>
            </a:r>
          </a:p>
          <a:p>
            <a:pPr lvl="1"/>
            <a:r>
              <a:rPr lang="en-US" i="1" dirty="0"/>
              <a:t>S </a:t>
            </a:r>
            <a:r>
              <a:rPr lang="en-US" dirty="0"/>
              <a:t>= {</a:t>
            </a:r>
            <a:r>
              <a:rPr lang="en-US" i="1" dirty="0" smtClean="0"/>
              <a:t>BB</a:t>
            </a:r>
            <a:r>
              <a:rPr lang="tr-TR" i="1" dirty="0" smtClean="0"/>
              <a:t> </a:t>
            </a:r>
            <a:r>
              <a:rPr lang="en-US" dirty="0" smtClean="0"/>
              <a:t>−</a:t>
            </a:r>
            <a:r>
              <a:rPr lang="tr-TR" dirty="0" smtClean="0"/>
              <a:t> </a:t>
            </a:r>
            <a:r>
              <a:rPr lang="en-US" i="1" dirty="0" smtClean="0"/>
              <a:t>D,</a:t>
            </a:r>
            <a:r>
              <a:rPr lang="tr-TR" i="1" dirty="0" smtClean="0"/>
              <a:t> </a:t>
            </a:r>
            <a:r>
              <a:rPr lang="en-US" i="1" dirty="0" smtClean="0"/>
              <a:t>BB</a:t>
            </a:r>
            <a:r>
              <a:rPr lang="tr-TR" i="1" dirty="0" smtClean="0"/>
              <a:t> </a:t>
            </a:r>
            <a:r>
              <a:rPr lang="en-US" dirty="0" smtClean="0"/>
              <a:t>−</a:t>
            </a:r>
            <a:r>
              <a:rPr lang="tr-TR" dirty="0" smtClean="0"/>
              <a:t> </a:t>
            </a:r>
            <a:r>
              <a:rPr lang="en-US" i="1" dirty="0" smtClean="0"/>
              <a:t>H,</a:t>
            </a:r>
            <a:r>
              <a:rPr lang="tr-TR" i="1" dirty="0" smtClean="0"/>
              <a:t> </a:t>
            </a:r>
            <a:r>
              <a:rPr lang="en-US" i="1" dirty="0" smtClean="0"/>
              <a:t>Bb</a:t>
            </a:r>
            <a:r>
              <a:rPr lang="tr-TR" i="1" dirty="0" smtClean="0"/>
              <a:t> </a:t>
            </a:r>
            <a:r>
              <a:rPr lang="en-US" dirty="0" smtClean="0"/>
              <a:t>− </a:t>
            </a:r>
            <a:r>
              <a:rPr lang="en-US" i="1" dirty="0"/>
              <a:t>D</a:t>
            </a:r>
            <a:r>
              <a:rPr lang="en-US" i="1" dirty="0" smtClean="0"/>
              <a:t>,</a:t>
            </a:r>
            <a:r>
              <a:rPr lang="tr-TR" i="1" dirty="0" smtClean="0"/>
              <a:t> </a:t>
            </a:r>
            <a:r>
              <a:rPr lang="en-US" i="1" dirty="0" smtClean="0"/>
              <a:t>Bb</a:t>
            </a:r>
            <a:r>
              <a:rPr lang="tr-TR" i="1" dirty="0" smtClean="0"/>
              <a:t> </a:t>
            </a:r>
            <a:r>
              <a:rPr lang="en-US" dirty="0" smtClean="0"/>
              <a:t>− </a:t>
            </a:r>
            <a:r>
              <a:rPr lang="en-US" i="1" dirty="0"/>
              <a:t>H</a:t>
            </a:r>
            <a:r>
              <a:rPr lang="en-US" i="1" dirty="0" smtClean="0"/>
              <a:t>,</a:t>
            </a:r>
            <a:r>
              <a:rPr lang="tr-TR" i="1" dirty="0" smtClean="0"/>
              <a:t> </a:t>
            </a:r>
            <a:r>
              <a:rPr lang="en-US" i="1" dirty="0" smtClean="0"/>
              <a:t>bb</a:t>
            </a:r>
            <a:r>
              <a:rPr lang="tr-TR" i="1" dirty="0" smtClean="0"/>
              <a:t> </a:t>
            </a:r>
            <a:r>
              <a:rPr lang="en-US" dirty="0" smtClean="0"/>
              <a:t>− </a:t>
            </a:r>
            <a:r>
              <a:rPr lang="en-US" i="1" dirty="0"/>
              <a:t>D</a:t>
            </a:r>
            <a:r>
              <a:rPr lang="en-US" i="1" dirty="0" smtClean="0"/>
              <a:t>,</a:t>
            </a:r>
            <a:r>
              <a:rPr lang="tr-TR" i="1" dirty="0" smtClean="0"/>
              <a:t> </a:t>
            </a:r>
            <a:r>
              <a:rPr lang="en-US" i="1" dirty="0" smtClean="0"/>
              <a:t>bb</a:t>
            </a:r>
            <a:r>
              <a:rPr lang="tr-TR" i="1" dirty="0" smtClean="0"/>
              <a:t> </a:t>
            </a:r>
            <a:r>
              <a:rPr lang="en-US" dirty="0" smtClean="0"/>
              <a:t>−</a:t>
            </a:r>
            <a:r>
              <a:rPr lang="tr-TR" dirty="0" smtClean="0"/>
              <a:t> </a:t>
            </a:r>
            <a:r>
              <a:rPr lang="en-US" i="1" dirty="0" smtClean="0"/>
              <a:t>H</a:t>
            </a:r>
            <a:r>
              <a:rPr lang="en-US" dirty="0"/>
              <a:t>}</a:t>
            </a:r>
            <a:r>
              <a:rPr lang="en-US" i="1" dirty="0"/>
              <a:t>.</a:t>
            </a:r>
          </a:p>
          <a:p>
            <a:r>
              <a:rPr lang="en-US" dirty="0"/>
              <a:t>To find their probabilities, which are in fact the joint probabilities of genotype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disease </a:t>
            </a:r>
            <a:r>
              <a:rPr lang="en-US" dirty="0"/>
              <a:t>status, we multiply the probabilities on the </a:t>
            </a:r>
            <a:r>
              <a:rPr lang="en-US" dirty="0" smtClean="0"/>
              <a:t>corresponding </a:t>
            </a:r>
            <a:r>
              <a:rPr lang="en-US" dirty="0"/>
              <a:t>branches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smtClean="0"/>
              <a:t>For </a:t>
            </a:r>
            <a:r>
              <a:rPr lang="en-US" dirty="0"/>
              <a:t>example, the probability of </a:t>
            </a:r>
            <a:r>
              <a:rPr lang="en-US" i="1" dirty="0"/>
              <a:t>Bb </a:t>
            </a:r>
            <a:r>
              <a:rPr lang="en-US" dirty="0"/>
              <a:t>− </a:t>
            </a:r>
            <a:r>
              <a:rPr lang="en-US" i="1" dirty="0"/>
              <a:t>D </a:t>
            </a:r>
            <a:r>
              <a:rPr lang="en-US" dirty="0"/>
              <a:t>is the product of the </a:t>
            </a:r>
            <a:r>
              <a:rPr lang="en-US" dirty="0" smtClean="0"/>
              <a:t>conditional</a:t>
            </a:r>
            <a:r>
              <a:rPr lang="tr-TR" dirty="0" smtClean="0"/>
              <a:t> </a:t>
            </a:r>
            <a:r>
              <a:rPr lang="en-US" dirty="0" smtClean="0"/>
              <a:t>probability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 err="1"/>
              <a:t>D</a:t>
            </a:r>
            <a:r>
              <a:rPr lang="en-US" dirty="0" err="1"/>
              <a:t>|</a:t>
            </a:r>
            <a:r>
              <a:rPr lang="en-US" i="1" dirty="0" err="1"/>
              <a:t>Bb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and the marginal probability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Bb</a:t>
            </a:r>
            <a:r>
              <a:rPr lang="en-US" dirty="0"/>
              <a:t>):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Bb </a:t>
            </a:r>
            <a:r>
              <a:rPr lang="en-US" dirty="0"/>
              <a:t>−</a:t>
            </a:r>
            <a:r>
              <a:rPr lang="en-US" i="1" dirty="0"/>
              <a:t>D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Bb</a:t>
            </a:r>
            <a:r>
              <a:rPr lang="en-US" dirty="0"/>
              <a:t>)</a:t>
            </a:r>
            <a:r>
              <a:rPr lang="en-US" i="1" dirty="0"/>
              <a:t>P </a:t>
            </a:r>
            <a:r>
              <a:rPr lang="en-US" dirty="0"/>
              <a:t>(</a:t>
            </a:r>
            <a:r>
              <a:rPr lang="en-US" i="1" dirty="0" err="1"/>
              <a:t>D</a:t>
            </a:r>
            <a:r>
              <a:rPr lang="en-US" dirty="0" err="1"/>
              <a:t>|</a:t>
            </a:r>
            <a:r>
              <a:rPr lang="en-US" i="1" dirty="0" err="1"/>
              <a:t>Bb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dirty="0" smtClean="0"/>
              <a:t>0</a:t>
            </a:r>
            <a:r>
              <a:rPr lang="en-US" i="1" dirty="0" smtClean="0"/>
              <a:t>.</a:t>
            </a:r>
            <a:r>
              <a:rPr lang="en-US" dirty="0" smtClean="0"/>
              <a:t>32</a:t>
            </a:r>
            <a:r>
              <a:rPr lang="tr-TR" dirty="0" smtClean="0"/>
              <a:t> </a:t>
            </a:r>
            <a:r>
              <a:rPr lang="en-US" dirty="0" smtClean="0"/>
              <a:t>×</a:t>
            </a:r>
            <a:r>
              <a:rPr lang="tr-TR" dirty="0" smtClean="0"/>
              <a:t> </a:t>
            </a:r>
            <a:r>
              <a:rPr lang="en-US" dirty="0" smtClean="0"/>
              <a:t>0</a:t>
            </a:r>
            <a:r>
              <a:rPr lang="en-US" i="1" dirty="0" smtClean="0"/>
              <a:t>.</a:t>
            </a:r>
            <a:r>
              <a:rPr lang="en-US" dirty="0" smtClean="0"/>
              <a:t>1 </a:t>
            </a:r>
            <a:r>
              <a:rPr lang="en-US" dirty="0"/>
              <a:t>= 0</a:t>
            </a:r>
            <a:r>
              <a:rPr lang="en-US" i="1" dirty="0"/>
              <a:t>.</a:t>
            </a:r>
            <a:r>
              <a:rPr lang="en-US" dirty="0"/>
              <a:t>032</a:t>
            </a:r>
            <a:r>
              <a:rPr lang="en-US" i="1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61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2966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62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2088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Random phenomena and their sample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/>
              <a:t>phenomenon is called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random</a:t>
            </a:r>
            <a:r>
              <a:rPr lang="en-US" dirty="0"/>
              <a:t> if its outcome (value) cannot be determined with certainty before it occurs.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coin tossing</a:t>
            </a:r>
            <a:r>
              <a:rPr lang="en-US" dirty="0"/>
              <a:t>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genotypes</a:t>
            </a:r>
            <a:r>
              <a:rPr lang="en-US" dirty="0"/>
              <a:t> are random phenomena.</a:t>
            </a:r>
          </a:p>
          <a:p>
            <a:r>
              <a:rPr lang="en-US" dirty="0" smtClean="0"/>
              <a:t>The </a:t>
            </a:r>
            <a:r>
              <a:rPr lang="en-US" dirty="0"/>
              <a:t>collection of all possible outcomes </a:t>
            </a:r>
            <a:r>
              <a:rPr lang="en-US" i="1" dirty="0"/>
              <a:t>S</a:t>
            </a:r>
            <a:r>
              <a:rPr lang="en-US" dirty="0"/>
              <a:t> is called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sample space</a:t>
            </a:r>
            <a:r>
              <a:rPr lang="en-US" dirty="0"/>
              <a:t>. </a:t>
            </a:r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Coin tossing</a:t>
            </a:r>
            <a:r>
              <a:rPr lang="tr-TR" dirty="0" smtClean="0"/>
              <a:t>	  </a:t>
            </a:r>
            <a:r>
              <a:rPr lang="en-US" dirty="0" smtClean="0"/>
              <a:t>: </a:t>
            </a:r>
            <a:r>
              <a:rPr lang="tr-TR" dirty="0" smtClean="0"/>
              <a:t>	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/>
              <a:t>= {</a:t>
            </a:r>
            <a:r>
              <a:rPr lang="en-US" i="1" dirty="0"/>
              <a:t>H</a:t>
            </a:r>
            <a:r>
              <a:rPr lang="en-US" dirty="0" smtClean="0"/>
              <a:t>, </a:t>
            </a:r>
            <a:r>
              <a:rPr lang="en-US" i="1" dirty="0" smtClean="0"/>
              <a:t>T</a:t>
            </a:r>
            <a:r>
              <a:rPr lang="en-US" dirty="0"/>
              <a:t>}, </a:t>
            </a:r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Die rolling</a:t>
            </a:r>
            <a:r>
              <a:rPr lang="tr-TR" dirty="0" smtClean="0"/>
              <a:t>	  </a:t>
            </a:r>
            <a:r>
              <a:rPr lang="en-US" dirty="0" smtClean="0"/>
              <a:t>: </a:t>
            </a:r>
            <a:r>
              <a:rPr lang="tr-TR" dirty="0" smtClean="0"/>
              <a:t>	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/>
              <a:t>= {1</a:t>
            </a:r>
            <a:r>
              <a:rPr lang="en-US" dirty="0" smtClean="0"/>
              <a:t>, 2, 3, 4, 5, 6</a:t>
            </a:r>
            <a:r>
              <a:rPr lang="en-US" dirty="0"/>
              <a:t>}, </a:t>
            </a:r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Bi-allelic gene</a:t>
            </a:r>
            <a:r>
              <a:rPr lang="tr-TR" dirty="0" smtClean="0"/>
              <a:t> </a:t>
            </a:r>
            <a:r>
              <a:rPr lang="en-US" dirty="0" smtClean="0"/>
              <a:t>: </a:t>
            </a:r>
            <a:r>
              <a:rPr lang="tr-TR" dirty="0" smtClean="0"/>
              <a:t>	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/>
              <a:t>= {</a:t>
            </a:r>
            <a:r>
              <a:rPr lang="en-US" i="1" dirty="0"/>
              <a:t>A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i="1" dirty="0" smtClean="0"/>
              <a:t>a</a:t>
            </a:r>
            <a:r>
              <a:rPr lang="en-US" dirty="0"/>
              <a:t>}, </a:t>
            </a:r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Genotype</a:t>
            </a:r>
            <a:r>
              <a:rPr lang="tr-TR" dirty="0" smtClean="0"/>
              <a:t>	  </a:t>
            </a:r>
            <a:r>
              <a:rPr lang="en-US" dirty="0" smtClean="0"/>
              <a:t>: </a:t>
            </a:r>
            <a:r>
              <a:rPr lang="tr-TR" dirty="0" smtClean="0"/>
              <a:t>	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/>
              <a:t>= {</a:t>
            </a:r>
            <a:r>
              <a:rPr lang="en-US" i="1" dirty="0"/>
              <a:t>AA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i="1" dirty="0" err="1" smtClean="0"/>
              <a:t>Aa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i="1" dirty="0" err="1" smtClean="0"/>
              <a:t>aa</a:t>
            </a:r>
            <a:r>
              <a:rPr lang="en-US" dirty="0"/>
              <a:t>}.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5585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Random phenomena and their sample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sample space might include an inﬁnite number of possible outcomes. </a:t>
            </a:r>
            <a:endParaRPr lang="tr-TR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the value of blood pressure is random since it cannot be determined with certainty before measuring it. </a:t>
            </a:r>
            <a:endParaRPr lang="tr-TR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corresponding sample space for blood pressure values is (theoretically) the set of positive real numbers, which is inﬁnite. </a:t>
            </a:r>
            <a:endParaRPr lang="tr-TR" dirty="0" smtClean="0"/>
          </a:p>
          <a:p>
            <a:r>
              <a:rPr lang="en-US" dirty="0" smtClean="0"/>
              <a:t>For </a:t>
            </a:r>
            <a:r>
              <a:rPr lang="en-US" dirty="0"/>
              <a:t>a complex random phenomenon that is a combination of two or more </a:t>
            </a:r>
            <a:r>
              <a:rPr lang="en-US" dirty="0" smtClean="0"/>
              <a:t>other</a:t>
            </a:r>
            <a:r>
              <a:rPr lang="tr-TR" dirty="0"/>
              <a:t> </a:t>
            </a:r>
            <a:r>
              <a:rPr lang="tr-TR" dirty="0" smtClean="0"/>
              <a:t>r</a:t>
            </a:r>
            <a:r>
              <a:rPr lang="en-US" dirty="0" err="1" smtClean="0"/>
              <a:t>andom</a:t>
            </a:r>
            <a:r>
              <a:rPr lang="tr-TR" dirty="0" smtClean="0"/>
              <a:t> </a:t>
            </a:r>
            <a:r>
              <a:rPr lang="en-US" dirty="0" smtClean="0"/>
              <a:t>phenomena,</a:t>
            </a:r>
            <a:r>
              <a:rPr lang="tr-TR" dirty="0" smtClean="0"/>
              <a:t> </a:t>
            </a:r>
            <a:r>
              <a:rPr lang="en-US" dirty="0" smtClean="0"/>
              <a:t>it</a:t>
            </a:r>
            <a:r>
              <a:rPr lang="tr-TR" dirty="0" smtClean="0"/>
              <a:t> </a:t>
            </a:r>
            <a:r>
              <a:rPr lang="en-US" dirty="0" smtClean="0"/>
              <a:t>might</a:t>
            </a:r>
            <a:r>
              <a:rPr lang="tr-TR" dirty="0" smtClean="0"/>
              <a:t>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easier</a:t>
            </a:r>
            <a:r>
              <a:rPr lang="tr-TR" dirty="0" smtClean="0"/>
              <a:t>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view</a:t>
            </a:r>
            <a:r>
              <a:rPr lang="tr-TR" dirty="0" smtClean="0"/>
              <a:t>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sample</a:t>
            </a:r>
            <a:r>
              <a:rPr lang="tr-TR" dirty="0" smtClean="0"/>
              <a:t> </a:t>
            </a:r>
            <a:r>
              <a:rPr lang="en-US" dirty="0" smtClean="0"/>
              <a:t>space</a:t>
            </a:r>
            <a:r>
              <a:rPr lang="tr-TR" dirty="0" smtClean="0"/>
              <a:t>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tree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diagrams</a:t>
            </a:r>
            <a:r>
              <a:rPr lang="en-US" dirty="0"/>
              <a:t>. 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5034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Random phenomena and their sample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</a:t>
            </a:r>
            <a:r>
              <a:rPr lang="en-US" dirty="0"/>
              <a:t>example, suppose that we suspect that gene </a:t>
            </a:r>
            <a:r>
              <a:rPr lang="en-US" b="1" dirty="0"/>
              <a:t>A</a:t>
            </a:r>
            <a:r>
              <a:rPr lang="en-US" dirty="0"/>
              <a:t> is related to a speciﬁc disease, but genetic variation alone does not determine the disease status. </a:t>
            </a:r>
            <a:endParaRPr lang="tr-TR" dirty="0" smtClean="0"/>
          </a:p>
          <a:p>
            <a:pPr lvl="1"/>
            <a:r>
              <a:rPr lang="en-US" dirty="0" smtClean="0"/>
              <a:t>Rather</a:t>
            </a:r>
            <a:r>
              <a:rPr lang="en-US" dirty="0"/>
              <a:t>, it affects the risk of the disease. </a:t>
            </a:r>
            <a:endParaRPr lang="tr-TR" dirty="0" smtClean="0"/>
          </a:p>
          <a:p>
            <a:pPr lvl="1"/>
            <a:r>
              <a:rPr lang="en-US" dirty="0" smtClean="0"/>
              <a:t>Further</a:t>
            </a:r>
            <a:r>
              <a:rPr lang="en-US" dirty="0"/>
              <a:t>, we suspect that smoking (an environmental factor) is also related to the disease. </a:t>
            </a:r>
            <a:endParaRPr lang="tr-TR" dirty="0" smtClean="0"/>
          </a:p>
          <a:p>
            <a:r>
              <a:rPr lang="en-US" dirty="0" smtClean="0"/>
              <a:t>In </a:t>
            </a:r>
            <a:r>
              <a:rPr lang="en-US" dirty="0"/>
              <a:t>this case, the random </a:t>
            </a:r>
            <a:r>
              <a:rPr lang="en-US" dirty="0" smtClean="0"/>
              <a:t>phenomenon</a:t>
            </a:r>
            <a:r>
              <a:rPr lang="tr-TR" dirty="0" smtClean="0"/>
              <a:t> </a:t>
            </a:r>
            <a:r>
              <a:rPr lang="en-US" dirty="0" smtClean="0"/>
              <a:t>we </a:t>
            </a:r>
            <a:r>
              <a:rPr lang="en-US" dirty="0"/>
              <a:t>are interested in is the combination of </a:t>
            </a:r>
            <a:r>
              <a:rPr lang="en-US" dirty="0" smtClean="0"/>
              <a:t>genotype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smoking status </a:t>
            </a:r>
            <a:endParaRPr lang="tr-TR" dirty="0" smtClean="0"/>
          </a:p>
          <a:p>
            <a:r>
              <a:rPr lang="en-US" dirty="0" smtClean="0"/>
              <a:t>All</a:t>
            </a:r>
            <a:r>
              <a:rPr lang="tr-TR" dirty="0" smtClean="0"/>
              <a:t> </a:t>
            </a:r>
            <a:r>
              <a:rPr lang="en-US" dirty="0" smtClean="0"/>
              <a:t>possible</a:t>
            </a:r>
            <a:r>
              <a:rPr lang="tr-TR" dirty="0" smtClean="0"/>
              <a:t> </a:t>
            </a:r>
            <a:r>
              <a:rPr lang="en-US" dirty="0" smtClean="0"/>
              <a:t>combinations</a:t>
            </a:r>
            <a:r>
              <a:rPr lang="tr-TR" dirty="0" smtClean="0"/>
              <a:t> </a:t>
            </a:r>
            <a:r>
              <a:rPr lang="en-US" dirty="0" smtClean="0"/>
              <a:t>(i.e</a:t>
            </a:r>
            <a:r>
              <a:rPr lang="en-US" dirty="0"/>
              <a:t>., </a:t>
            </a:r>
            <a:r>
              <a:rPr lang="en-US" dirty="0" smtClean="0"/>
              <a:t>sample</a:t>
            </a:r>
            <a:r>
              <a:rPr lang="tr-TR" dirty="0" smtClean="0"/>
              <a:t> </a:t>
            </a:r>
            <a:r>
              <a:rPr lang="en-US" dirty="0" smtClean="0"/>
              <a:t>space)</a:t>
            </a:r>
            <a:r>
              <a:rPr lang="tr-TR" dirty="0" smtClean="0"/>
              <a:t> </a:t>
            </a:r>
            <a:r>
              <a:rPr lang="en-US" dirty="0" smtClean="0"/>
              <a:t>are identiﬁed</a:t>
            </a:r>
            <a:r>
              <a:rPr lang="tr-TR" dirty="0" smtClean="0"/>
              <a:t> </a:t>
            </a:r>
            <a:r>
              <a:rPr lang="en-US" dirty="0" smtClean="0"/>
              <a:t>using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tr-TR" dirty="0" smtClean="0"/>
              <a:t>following </a:t>
            </a:r>
            <a:r>
              <a:rPr lang="en-US" dirty="0" smtClean="0"/>
              <a:t>tree diagram.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603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5252</TotalTime>
  <Words>5709</Words>
  <Application>Microsoft Office PowerPoint</Application>
  <PresentationFormat>Letter Paper (8.5x11 in)</PresentationFormat>
  <Paragraphs>572</Paragraphs>
  <Slides>62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5" baseType="lpstr">
      <vt:lpstr>Arial</vt:lpstr>
      <vt:lpstr>Times New Roman</vt:lpstr>
      <vt:lpstr>Bahcesehir master slide</vt:lpstr>
      <vt:lpstr>Statistical Data Analysis</vt:lpstr>
      <vt:lpstr>PowerPoint Presentation</vt:lpstr>
      <vt:lpstr>Probability as a Measure of Uncertainty</vt:lpstr>
      <vt:lpstr>Some Commonly Used Genetic Terms</vt:lpstr>
      <vt:lpstr>Some Commonly Used Genetic Terms</vt:lpstr>
      <vt:lpstr>Some Commonly Used Genetic Terms</vt:lpstr>
      <vt:lpstr>Random phenomena and their sample space</vt:lpstr>
      <vt:lpstr>Random phenomena and their sample space</vt:lpstr>
      <vt:lpstr>Random phenomena and their sample space</vt:lpstr>
      <vt:lpstr>Random phenomena and their sample space</vt:lpstr>
      <vt:lpstr>Probability Measure</vt:lpstr>
      <vt:lpstr>Random events</vt:lpstr>
      <vt:lpstr>Random events – Example 1</vt:lpstr>
      <vt:lpstr>Random events – Example 2</vt:lpstr>
      <vt:lpstr>Random events - Example</vt:lpstr>
      <vt:lpstr>Complement</vt:lpstr>
      <vt:lpstr>Complement - example</vt:lpstr>
      <vt:lpstr>Complement</vt:lpstr>
      <vt:lpstr>Union</vt:lpstr>
      <vt:lpstr>Union</vt:lpstr>
      <vt:lpstr>Intersection</vt:lpstr>
      <vt:lpstr>Intersection - Example</vt:lpstr>
      <vt:lpstr>Joint vs. marginal probability</vt:lpstr>
      <vt:lpstr>Disjoint events </vt:lpstr>
      <vt:lpstr>Disjoint events </vt:lpstr>
      <vt:lpstr>Disjoint events - Example</vt:lpstr>
      <vt:lpstr>Partition</vt:lpstr>
      <vt:lpstr>Conditional Probability</vt:lpstr>
      <vt:lpstr>Conditional Probability - Example</vt:lpstr>
      <vt:lpstr>Conditional Probability - Example</vt:lpstr>
      <vt:lpstr>Conditional Probability - Example</vt:lpstr>
      <vt:lpstr>Conditional Probability</vt:lpstr>
      <vt:lpstr>The law of total probability </vt:lpstr>
      <vt:lpstr>The law of total probability </vt:lpstr>
      <vt:lpstr>The law of total probability </vt:lpstr>
      <vt:lpstr>Independent events</vt:lpstr>
      <vt:lpstr>Independent events</vt:lpstr>
      <vt:lpstr>Independent events - Example</vt:lpstr>
      <vt:lpstr>Disjoint vs Independent events</vt:lpstr>
      <vt:lpstr>Disjoint vs Independent events</vt:lpstr>
      <vt:lpstr>Bayes’ theorem</vt:lpstr>
      <vt:lpstr>Bayes’ theorem</vt:lpstr>
      <vt:lpstr>Bayes’ theorem</vt:lpstr>
      <vt:lpstr>Bayes’ theorem</vt:lpstr>
      <vt:lpstr>Application of Bayes’ Theorem</vt:lpstr>
      <vt:lpstr>Application of Bayes’ Theorem</vt:lpstr>
      <vt:lpstr>Application of Bayes’ Theorem</vt:lpstr>
      <vt:lpstr>Application of Bayes’ Theorem</vt:lpstr>
      <vt:lpstr>Bayesian Statistics</vt:lpstr>
      <vt:lpstr>Interpretation of Probability as the Relative Frequency</vt:lpstr>
      <vt:lpstr>Interpretation of Probability as the Relative Frequency</vt:lpstr>
      <vt:lpstr>Interpretation of Probability as the Relative Frequency</vt:lpstr>
      <vt:lpstr>Interpretation of Probability as the Relative Frequency</vt:lpstr>
      <vt:lpstr>Using Tree Diagrams to Obtain Joint Probabilities</vt:lpstr>
      <vt:lpstr>Using Tree Diagrams to Obtain Joint Probabilities</vt:lpstr>
      <vt:lpstr>Using Tree Diagrams to Obtain Joint Probabilities</vt:lpstr>
      <vt:lpstr>Using Tree Diagrams to Obtain Joint Probabilities</vt:lpstr>
      <vt:lpstr>Using Tree Diagrams to Obtain Joint Probabilities</vt:lpstr>
      <vt:lpstr>Using Tree Diagrams to Obtain Joint Probabilities</vt:lpstr>
      <vt:lpstr>Using Tree Diagrams to Obtain Joint Probabilities</vt:lpstr>
      <vt:lpstr>Using Tree Diagrams to Obtain Joint Probabilities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Windows User</cp:lastModifiedBy>
  <cp:revision>402</cp:revision>
  <cp:lastPrinted>2017-10-30T12:28:19Z</cp:lastPrinted>
  <dcterms:created xsi:type="dcterms:W3CDTF">2004-11-05T11:30:37Z</dcterms:created>
  <dcterms:modified xsi:type="dcterms:W3CDTF">2020-11-09T14:06:50Z</dcterms:modified>
</cp:coreProperties>
</file>