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4"/>
  </p:notesMasterIdLst>
  <p:handoutMasterIdLst>
    <p:handoutMasterId r:id="rId165"/>
  </p:handoutMasterIdLst>
  <p:sldIdLst>
    <p:sldId id="256" r:id="rId2"/>
    <p:sldId id="355" r:id="rId3"/>
    <p:sldId id="373" r:id="rId4"/>
    <p:sldId id="499" r:id="rId5"/>
    <p:sldId id="412" r:id="rId6"/>
    <p:sldId id="413" r:id="rId7"/>
    <p:sldId id="414" r:id="rId8"/>
    <p:sldId id="415" r:id="rId9"/>
    <p:sldId id="376" r:id="rId10"/>
    <p:sldId id="411" r:id="rId11"/>
    <p:sldId id="538" r:id="rId12"/>
    <p:sldId id="539" r:id="rId13"/>
    <p:sldId id="540" r:id="rId14"/>
    <p:sldId id="541" r:id="rId15"/>
    <p:sldId id="382" r:id="rId16"/>
    <p:sldId id="378" r:id="rId17"/>
    <p:sldId id="379" r:id="rId18"/>
    <p:sldId id="388" r:id="rId19"/>
    <p:sldId id="383" r:id="rId20"/>
    <p:sldId id="384" r:id="rId21"/>
    <p:sldId id="387" r:id="rId22"/>
    <p:sldId id="377" r:id="rId23"/>
    <p:sldId id="385" r:id="rId24"/>
    <p:sldId id="374" r:id="rId25"/>
    <p:sldId id="375" r:id="rId26"/>
    <p:sldId id="386" r:id="rId27"/>
    <p:sldId id="389" r:id="rId28"/>
    <p:sldId id="390" r:id="rId29"/>
    <p:sldId id="392" r:id="rId30"/>
    <p:sldId id="391" r:id="rId31"/>
    <p:sldId id="393" r:id="rId32"/>
    <p:sldId id="503" r:id="rId33"/>
    <p:sldId id="500" r:id="rId34"/>
    <p:sldId id="501" r:id="rId35"/>
    <p:sldId id="394" r:id="rId36"/>
    <p:sldId id="502" r:id="rId37"/>
    <p:sldId id="504" r:id="rId38"/>
    <p:sldId id="505" r:id="rId39"/>
    <p:sldId id="506" r:id="rId40"/>
    <p:sldId id="507" r:id="rId41"/>
    <p:sldId id="395" r:id="rId42"/>
    <p:sldId id="396" r:id="rId43"/>
    <p:sldId id="416" r:id="rId44"/>
    <p:sldId id="417" r:id="rId45"/>
    <p:sldId id="418" r:id="rId46"/>
    <p:sldId id="419" r:id="rId47"/>
    <p:sldId id="420" r:id="rId48"/>
    <p:sldId id="397" r:id="rId49"/>
    <p:sldId id="399" r:id="rId50"/>
    <p:sldId id="509" r:id="rId51"/>
    <p:sldId id="510" r:id="rId52"/>
    <p:sldId id="402" r:id="rId53"/>
    <p:sldId id="401" r:id="rId54"/>
    <p:sldId id="403" r:id="rId55"/>
    <p:sldId id="404" r:id="rId56"/>
    <p:sldId id="400" r:id="rId57"/>
    <p:sldId id="405" r:id="rId58"/>
    <p:sldId id="406" r:id="rId59"/>
    <p:sldId id="407" r:id="rId60"/>
    <p:sldId id="410" r:id="rId61"/>
    <p:sldId id="421" r:id="rId62"/>
    <p:sldId id="422" r:id="rId63"/>
    <p:sldId id="423" r:id="rId64"/>
    <p:sldId id="424" r:id="rId65"/>
    <p:sldId id="425" r:id="rId66"/>
    <p:sldId id="511" r:id="rId67"/>
    <p:sldId id="426" r:id="rId68"/>
    <p:sldId id="427" r:id="rId69"/>
    <p:sldId id="408" r:id="rId70"/>
    <p:sldId id="428" r:id="rId71"/>
    <p:sldId id="429" r:id="rId72"/>
    <p:sldId id="430" r:id="rId73"/>
    <p:sldId id="434" r:id="rId74"/>
    <p:sldId id="529" r:id="rId75"/>
    <p:sldId id="530" r:id="rId76"/>
    <p:sldId id="449" r:id="rId77"/>
    <p:sldId id="521" r:id="rId78"/>
    <p:sldId id="432" r:id="rId79"/>
    <p:sldId id="436" r:id="rId80"/>
    <p:sldId id="437" r:id="rId81"/>
    <p:sldId id="438" r:id="rId82"/>
    <p:sldId id="439" r:id="rId83"/>
    <p:sldId id="440" r:id="rId84"/>
    <p:sldId id="445" r:id="rId85"/>
    <p:sldId id="441" r:id="rId86"/>
    <p:sldId id="442" r:id="rId87"/>
    <p:sldId id="443" r:id="rId88"/>
    <p:sldId id="446" r:id="rId89"/>
    <p:sldId id="447" r:id="rId90"/>
    <p:sldId id="448" r:id="rId91"/>
    <p:sldId id="450" r:id="rId92"/>
    <p:sldId id="453" r:id="rId93"/>
    <p:sldId id="454" r:id="rId94"/>
    <p:sldId id="455" r:id="rId95"/>
    <p:sldId id="456" r:id="rId96"/>
    <p:sldId id="457" r:id="rId97"/>
    <p:sldId id="460" r:id="rId98"/>
    <p:sldId id="512" r:id="rId99"/>
    <p:sldId id="467" r:id="rId100"/>
    <p:sldId id="522" r:id="rId101"/>
    <p:sldId id="513" r:id="rId102"/>
    <p:sldId id="517" r:id="rId103"/>
    <p:sldId id="516" r:id="rId104"/>
    <p:sldId id="518" r:id="rId105"/>
    <p:sldId id="519" r:id="rId106"/>
    <p:sldId id="520" r:id="rId107"/>
    <p:sldId id="451" r:id="rId108"/>
    <p:sldId id="523" r:id="rId109"/>
    <p:sldId id="468" r:id="rId110"/>
    <p:sldId id="461" r:id="rId111"/>
    <p:sldId id="462" r:id="rId112"/>
    <p:sldId id="526" r:id="rId113"/>
    <p:sldId id="528" r:id="rId114"/>
    <p:sldId id="525" r:id="rId115"/>
    <p:sldId id="524" r:id="rId116"/>
    <p:sldId id="452" r:id="rId117"/>
    <p:sldId id="527" r:id="rId118"/>
    <p:sldId id="463" r:id="rId119"/>
    <p:sldId id="464" r:id="rId120"/>
    <p:sldId id="497" r:id="rId121"/>
    <p:sldId id="498" r:id="rId122"/>
    <p:sldId id="466" r:id="rId123"/>
    <p:sldId id="469" r:id="rId124"/>
    <p:sldId id="470" r:id="rId125"/>
    <p:sldId id="471" r:id="rId126"/>
    <p:sldId id="472" r:id="rId127"/>
    <p:sldId id="473" r:id="rId128"/>
    <p:sldId id="474" r:id="rId129"/>
    <p:sldId id="475" r:id="rId130"/>
    <p:sldId id="531" r:id="rId131"/>
    <p:sldId id="532" r:id="rId132"/>
    <p:sldId id="537" r:id="rId133"/>
    <p:sldId id="533" r:id="rId134"/>
    <p:sldId id="535" r:id="rId135"/>
    <p:sldId id="536" r:id="rId136"/>
    <p:sldId id="534" r:id="rId137"/>
    <p:sldId id="476" r:id="rId138"/>
    <p:sldId id="478" r:id="rId139"/>
    <p:sldId id="477" r:id="rId140"/>
    <p:sldId id="479" r:id="rId141"/>
    <p:sldId id="480" r:id="rId142"/>
    <p:sldId id="481" r:id="rId143"/>
    <p:sldId id="482" r:id="rId144"/>
    <p:sldId id="483" r:id="rId145"/>
    <p:sldId id="484" r:id="rId146"/>
    <p:sldId id="485" r:id="rId147"/>
    <p:sldId id="486" r:id="rId148"/>
    <p:sldId id="487" r:id="rId149"/>
    <p:sldId id="542" r:id="rId150"/>
    <p:sldId id="543" r:id="rId151"/>
    <p:sldId id="544" r:id="rId152"/>
    <p:sldId id="545" r:id="rId153"/>
    <p:sldId id="546" r:id="rId154"/>
    <p:sldId id="547" r:id="rId155"/>
    <p:sldId id="548" r:id="rId156"/>
    <p:sldId id="549" r:id="rId157"/>
    <p:sldId id="550" r:id="rId158"/>
    <p:sldId id="551" r:id="rId159"/>
    <p:sldId id="552" r:id="rId160"/>
    <p:sldId id="553" r:id="rId161"/>
    <p:sldId id="554" r:id="rId162"/>
    <p:sldId id="555" r:id="rId163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00"/>
    <a:srgbClr val="FFFF99"/>
    <a:srgbClr val="00CCFF"/>
    <a:srgbClr val="00FF00"/>
    <a:srgbClr val="996633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37" autoAdjust="0"/>
  </p:normalViewPr>
  <p:slideViewPr>
    <p:cSldViewPr>
      <p:cViewPr varScale="1">
        <p:scale>
          <a:sx n="73" d="100"/>
          <a:sy n="73" d="100"/>
        </p:scale>
        <p:origin x="6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handoutMaster" Target="handoutMasters/handout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620F1A-676C-4EB4-A2EA-C9ECBD15171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394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06D57D-016C-4E1E-B6FE-EF385E83021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109581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268A2875-B7B1-438C-AD5E-F3E52BF75D49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69035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E70AC7E-5662-4C92-956E-95956FCB26A2}" type="slidenum">
              <a:rPr lang="tr-TR" altLang="tr-TR" smtClean="0">
                <a:solidFill>
                  <a:schemeClr val="tx1"/>
                </a:solidFill>
              </a:rPr>
              <a:pPr/>
              <a:t>5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7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2AF1A39-2BAA-4624-A065-2E4751BC0319}" type="slidenum">
              <a:rPr lang="tr-TR" altLang="tr-TR" smtClean="0">
                <a:solidFill>
                  <a:schemeClr val="tx1"/>
                </a:solidFill>
              </a:rPr>
              <a:pPr/>
              <a:t>6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9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2617B66D-BAF8-4DFE-9153-AC068289C1A5}" type="slidenum">
              <a:rPr lang="tr-TR" altLang="tr-TR" smtClean="0">
                <a:solidFill>
                  <a:schemeClr val="tx1"/>
                </a:solidFill>
              </a:rPr>
              <a:pPr/>
              <a:t>7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E4A5988-C7C7-4C43-865A-468F8FB2EE83}" type="slidenum">
              <a:rPr lang="tr-TR" altLang="tr-TR" smtClean="0">
                <a:solidFill>
                  <a:schemeClr val="tx1"/>
                </a:solidFill>
              </a:rPr>
              <a:pPr/>
              <a:t>8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7979F8D-BFEE-43BB-AF72-6159985697D1}" type="slidenum">
              <a:rPr lang="tr-TR" altLang="tr-TR" smtClean="0">
                <a:solidFill>
                  <a:schemeClr val="tx1"/>
                </a:solidFill>
              </a:rPr>
              <a:pPr/>
              <a:t>10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5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Copyright 2000 N. AYDIN. All rights reserved.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06D57D-016C-4E1E-B6FE-EF385E830216}" type="slidenum">
              <a:rPr lang="tr-TR" altLang="tr-TR" smtClean="0"/>
              <a:pPr>
                <a:defRPr/>
              </a:pPr>
              <a:t>156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451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2DE8-D48F-4D1E-B149-430100E7E6A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384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A55B-7231-4173-BCCD-5B254148E84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912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BC3C-BDFE-4283-B7E8-81CFE5C682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9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1B35-2181-4E5C-BC63-88DEA233F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7638"/>
            <a:ext cx="9144000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 </a:t>
            </a:r>
            <a:r>
              <a:rPr lang="tr-TR" sz="1000"/>
              <a:t>“BIOINFORMATICS”  “BAHÇEŞEHİR UNIVERSITY”  “SPRING 2006”  “Dr. N AYDIN”</a:t>
            </a:r>
          </a:p>
        </p:txBody>
      </p:sp>
    </p:spTree>
    <p:extLst>
      <p:ext uri="{BB962C8B-B14F-4D97-AF65-F5344CB8AC3E}">
        <p14:creationId xmlns:p14="http://schemas.microsoft.com/office/powerpoint/2010/main" val="37420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132E4-3AD2-473A-922D-38182C6D94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2649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CF63-FFD5-4975-B4C0-3C5E01DCD5E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43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CB73-FFDE-4C1C-B75E-A1C37D6A3E8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1126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BA5E-AB7F-4C73-8240-03EA4A07C2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5021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C04-DC67-4625-AF03-0750F56F3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8458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EEF0-5364-4467-A497-53C67F6EE6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4812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CF0D-6B5C-48F3-BEF5-44C90038CA5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7291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E7A6-B14D-480D-8E5E-D17FCC3A98A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903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6410DF-DE8A-4009-9CDD-653C2AA8353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/" TargetMode="External"/><Relationship Id="rId2" Type="http://schemas.openxmlformats.org/officeDocument/2006/relationships/hyperlink" Target="https://rstud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mirrors.html" TargetMode="Externa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incentarelbundock.github.io/Rdatasets/dataset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vis.ca/books/vcd/vcdstory.pdf" TargetMode="External"/><Relationship Id="rId2" Type="http://schemas.openxmlformats.org/officeDocument/2006/relationships/hyperlink" Target="http://www.sciencedirect.com/science/book/97801229904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s.berkeley.edu/courses/cs294-10-fa08/wiki/images/9/99/Seth-FinalPaper.pdf" TargetMode="External"/><Relationship Id="rId5" Type="http://schemas.openxmlformats.org/officeDocument/2006/relationships/hyperlink" Target="https://www.jstatsoft.org/article/view/v053i07/v53i07.pdf" TargetMode="External"/><Relationship Id="rId4" Type="http://schemas.openxmlformats.org/officeDocument/2006/relationships/hyperlink" Target="http://citeseerx.ist.psu.edu/viewdoc/download?doi=10.1.1.140.599&amp;rep=rep1&amp;type=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6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1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Statistical Data Analysis</a:t>
            </a:r>
            <a:endParaRPr lang="en-US" altLang="tr-TR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r>
              <a:rPr lang="tr-TR" altLang="tr-TR" dirty="0" smtClean="0"/>
              <a:t>Prof. </a:t>
            </a:r>
            <a:r>
              <a:rPr lang="en-US" altLang="tr-TR" dirty="0" smtClean="0"/>
              <a:t>Dr. </a:t>
            </a:r>
            <a:r>
              <a:rPr lang="tr-TR" altLang="tr-TR" dirty="0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34D9984-CA59-4018-9621-E1C0C378E7C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G</a:t>
            </a:r>
            <a:r>
              <a:rPr lang="en-US" altLang="en-US" smtClean="0"/>
              <a:t>raphical summariz</a:t>
            </a:r>
            <a:r>
              <a:rPr lang="tr-TR" altLang="en-US" smtClean="0"/>
              <a:t>ation of </a:t>
            </a:r>
            <a:r>
              <a:rPr lang="en-US" altLang="en-US" smtClean="0"/>
              <a:t>data</a:t>
            </a:r>
            <a:endParaRPr lang="tr-TR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Before blindly applying the statistical analysis, it is always good to look at the raw data,</a:t>
            </a:r>
            <a:r>
              <a:rPr lang="tr-TR" dirty="0" smtClean="0"/>
              <a:t> </a:t>
            </a:r>
          </a:p>
          <a:p>
            <a:pPr lvl="1">
              <a:defRPr/>
            </a:pPr>
            <a:r>
              <a:rPr lang="en-US" dirty="0" smtClean="0"/>
              <a:t>usually in a graphical form, </a:t>
            </a:r>
            <a:endParaRPr lang="tr-TR" dirty="0" smtClean="0"/>
          </a:p>
          <a:p>
            <a:pPr marL="363538" lvl="1" indent="0">
              <a:buFontTx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and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then use graphical methods to summarize </a:t>
            </a:r>
            <a:r>
              <a:rPr lang="tr-TR" sz="3200" dirty="0" smtClean="0">
                <a:solidFill>
                  <a:schemeClr val="tx1"/>
                </a:solidFill>
                <a:ea typeface="+mn-ea"/>
                <a:cs typeface="+mn-cs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the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data in an easy to</a:t>
            </a:r>
            <a:r>
              <a:rPr lang="tr-TR" sz="3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interpret format.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tr-TR" dirty="0" smtClean="0"/>
              <a:t>A Picture is </a:t>
            </a:r>
            <a:r>
              <a:rPr lang="en-US" dirty="0" smtClean="0"/>
              <a:t>worth</a:t>
            </a:r>
            <a:r>
              <a:rPr lang="tr-TR" dirty="0" smtClean="0"/>
              <a:t> a </a:t>
            </a:r>
            <a:r>
              <a:rPr lang="en-US" dirty="0" smtClean="0"/>
              <a:t>thousand</a:t>
            </a:r>
            <a:r>
              <a:rPr lang="tr-TR" dirty="0" smtClean="0"/>
              <a:t> </a:t>
            </a:r>
            <a:r>
              <a:rPr lang="en-US" dirty="0" smtClean="0"/>
              <a:t>word</a:t>
            </a:r>
          </a:p>
          <a:p>
            <a:pPr>
              <a:defRPr/>
            </a:pPr>
            <a:r>
              <a:rPr lang="en-US" dirty="0" smtClean="0"/>
              <a:t>The types of graphical displays that are most frequently used by engineers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scatterplots, time series, box-and-whisker plots, and histograms.</a:t>
            </a:r>
            <a:endParaRPr lang="tr-TR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9690AB1-328E-420E-BC04-675E2A33BBE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5888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Q</a:t>
            </a:r>
            <a:r>
              <a:rPr lang="en-US" dirty="0" err="1" smtClean="0"/>
              <a:t>uantile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comes </a:t>
            </a:r>
            <a:r>
              <a:rPr lang="en-US" dirty="0"/>
              <a:t>from the word </a:t>
            </a:r>
            <a:r>
              <a:rPr lang="en-US" dirty="0" smtClean="0">
                <a:solidFill>
                  <a:schemeClr val="accent1"/>
                </a:solidFill>
              </a:rPr>
              <a:t>quantity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A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quantile</a:t>
            </a:r>
            <a:r>
              <a:rPr lang="en-US" dirty="0"/>
              <a:t> is where a sample is divided into equal-sized, adjacent, subgroups </a:t>
            </a:r>
            <a:endParaRPr lang="tr-TR" dirty="0" smtClean="0"/>
          </a:p>
          <a:p>
            <a:pPr lvl="1"/>
            <a:r>
              <a:rPr lang="tr-TR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quantile </a:t>
            </a:r>
            <a:r>
              <a:rPr lang="tr-TR" dirty="0" smtClean="0"/>
              <a:t>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en-US" dirty="0" smtClean="0"/>
              <a:t>called </a:t>
            </a:r>
            <a:r>
              <a:rPr lang="en-US" dirty="0"/>
              <a:t>a </a:t>
            </a:r>
            <a:r>
              <a:rPr lang="en-US" dirty="0" err="1" smtClean="0">
                <a:solidFill>
                  <a:schemeClr val="accent1"/>
                </a:solidFill>
              </a:rPr>
              <a:t>fractile</a:t>
            </a:r>
            <a:r>
              <a:rPr lang="tr-TR" dirty="0" smtClean="0"/>
              <a:t>)</a:t>
            </a:r>
          </a:p>
          <a:p>
            <a:r>
              <a:rPr lang="en-US" dirty="0" smtClean="0"/>
              <a:t>It </a:t>
            </a:r>
            <a:r>
              <a:rPr lang="en-US" dirty="0"/>
              <a:t>can also refer to dividing a probability distribution into areas of equal </a:t>
            </a:r>
            <a:r>
              <a:rPr lang="en-US" dirty="0" smtClean="0"/>
              <a:t>probability</a:t>
            </a:r>
            <a:endParaRPr lang="tr-TR" dirty="0" smtClean="0"/>
          </a:p>
          <a:p>
            <a:r>
              <a:rPr lang="en-US" dirty="0">
                <a:solidFill>
                  <a:schemeClr val="accent1"/>
                </a:solidFill>
              </a:rPr>
              <a:t>Quartiles</a:t>
            </a:r>
            <a:r>
              <a:rPr lang="en-US" dirty="0"/>
              <a:t> are also quantiles; </a:t>
            </a:r>
            <a:endParaRPr lang="tr-TR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divide the distribution into four equal parts. </a:t>
            </a:r>
            <a:endParaRPr lang="tr-TR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Percentiles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quantiles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err="1" smtClean="0"/>
              <a:t>th</a:t>
            </a:r>
            <a:r>
              <a:rPr lang="tr-TR" dirty="0" smtClean="0"/>
              <a:t>ey</a:t>
            </a:r>
            <a:r>
              <a:rPr lang="en-US" dirty="0" smtClean="0"/>
              <a:t> </a:t>
            </a:r>
            <a:r>
              <a:rPr lang="en-US" dirty="0"/>
              <a:t>divide a distribution into 100 equal parts </a:t>
            </a:r>
            <a:endParaRPr lang="tr-TR" dirty="0" smtClean="0"/>
          </a:p>
          <a:p>
            <a:r>
              <a:rPr lang="tr-TR" dirty="0" smtClean="0">
                <a:solidFill>
                  <a:schemeClr val="accent1"/>
                </a:solidFill>
              </a:rPr>
              <a:t>D</a:t>
            </a:r>
            <a:r>
              <a:rPr lang="en-US" dirty="0" err="1" smtClean="0">
                <a:solidFill>
                  <a:schemeClr val="accent1"/>
                </a:solidFill>
              </a:rPr>
              <a:t>eciles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quantiles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err="1" smtClean="0"/>
              <a:t>th</a:t>
            </a:r>
            <a:r>
              <a:rPr lang="tr-TR" dirty="0" smtClean="0"/>
              <a:t>ey</a:t>
            </a:r>
            <a:r>
              <a:rPr lang="en-US" dirty="0" smtClean="0"/>
              <a:t> </a:t>
            </a:r>
            <a:r>
              <a:rPr lang="en-US" dirty="0"/>
              <a:t>divide a distribution into 10 equal parts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710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Percentiles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most common way to report relative standing of </a:t>
            </a:r>
            <a:r>
              <a:rPr lang="en-GB" dirty="0" smtClean="0"/>
              <a:t>a number </a:t>
            </a:r>
            <a:r>
              <a:rPr lang="en-GB" dirty="0"/>
              <a:t>within a data set </a:t>
            </a:r>
            <a:endParaRPr lang="en-GB" dirty="0" smtClean="0"/>
          </a:p>
          <a:p>
            <a:r>
              <a:rPr lang="en-GB" dirty="0" smtClean="0"/>
              <a:t>A percentile is </a:t>
            </a:r>
            <a:r>
              <a:rPr lang="en-GB" dirty="0"/>
              <a:t>the percentage of individuals in the data set who are </a:t>
            </a:r>
            <a:r>
              <a:rPr lang="en-GB" dirty="0" smtClean="0"/>
              <a:t>below where </a:t>
            </a:r>
            <a:r>
              <a:rPr lang="en-GB" dirty="0"/>
              <a:t>your particular number is located. </a:t>
            </a:r>
            <a:endParaRPr lang="en-GB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or </a:t>
            </a:r>
            <a:r>
              <a:rPr lang="en-GB" dirty="0"/>
              <a:t>example, </a:t>
            </a:r>
            <a:endParaRPr lang="en-GB" dirty="0" smtClean="0"/>
          </a:p>
          <a:p>
            <a:pPr lvl="1"/>
            <a:r>
              <a:rPr lang="en-GB" dirty="0" smtClean="0"/>
              <a:t>if </a:t>
            </a:r>
            <a:r>
              <a:rPr lang="en-GB" dirty="0"/>
              <a:t>your exam </a:t>
            </a:r>
            <a:r>
              <a:rPr lang="en-GB" dirty="0" smtClean="0"/>
              <a:t>score is </a:t>
            </a:r>
            <a:r>
              <a:rPr lang="en-GB" dirty="0"/>
              <a:t>at the 90th </a:t>
            </a:r>
            <a:r>
              <a:rPr lang="en-GB" dirty="0" smtClean="0"/>
              <a:t>percentile, that </a:t>
            </a:r>
            <a:r>
              <a:rPr lang="en-GB" dirty="0"/>
              <a:t>means </a:t>
            </a:r>
            <a:endParaRPr lang="en-GB" dirty="0" smtClean="0"/>
          </a:p>
          <a:p>
            <a:pPr lvl="2"/>
            <a:r>
              <a:rPr lang="en-GB" dirty="0" smtClean="0"/>
              <a:t>90</a:t>
            </a:r>
            <a:r>
              <a:rPr lang="en-GB" dirty="0"/>
              <a:t>% of </a:t>
            </a:r>
            <a:r>
              <a:rPr lang="en-GB" dirty="0" smtClean="0"/>
              <a:t>the people </a:t>
            </a:r>
            <a:r>
              <a:rPr lang="en-GB" dirty="0"/>
              <a:t>taking the exam with you scored lower than you </a:t>
            </a:r>
            <a:r>
              <a:rPr lang="en-GB" dirty="0" smtClean="0"/>
              <a:t>did </a:t>
            </a:r>
          </a:p>
          <a:p>
            <a:pPr lvl="2"/>
            <a:r>
              <a:rPr lang="en-GB" dirty="0" smtClean="0"/>
              <a:t>10 </a:t>
            </a:r>
            <a:r>
              <a:rPr lang="en-GB" dirty="0"/>
              <a:t>percent scored higher than you </a:t>
            </a:r>
            <a:r>
              <a:rPr lang="en-GB" dirty="0" smtClean="0"/>
              <a:t>did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364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Percentiles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Steps to </a:t>
            </a:r>
            <a:r>
              <a:rPr lang="en-GB" dirty="0"/>
              <a:t>calculate the </a:t>
            </a:r>
            <a:r>
              <a:rPr lang="en-GB" i="1" dirty="0"/>
              <a:t>k</a:t>
            </a:r>
            <a:r>
              <a:rPr lang="en-GB" i="1" baseline="30000" dirty="0"/>
              <a:t>th</a:t>
            </a:r>
            <a:r>
              <a:rPr lang="en-GB" dirty="0"/>
              <a:t> percentile (where </a:t>
            </a:r>
            <a:r>
              <a:rPr lang="en-GB" i="1" dirty="0"/>
              <a:t>k</a:t>
            </a:r>
            <a:r>
              <a:rPr lang="en-GB" dirty="0"/>
              <a:t> is any </a:t>
            </a:r>
            <a:r>
              <a:rPr lang="en-GB" dirty="0" smtClean="0"/>
              <a:t>number between 1 </a:t>
            </a:r>
            <a:r>
              <a:rPr lang="en-GB" dirty="0"/>
              <a:t>and one </a:t>
            </a:r>
            <a:r>
              <a:rPr lang="en-GB" dirty="0" smtClean="0"/>
              <a:t>100):</a:t>
            </a:r>
          </a:p>
          <a:p>
            <a:pPr marL="895350" lvl="1" indent="-438150">
              <a:buNone/>
            </a:pPr>
            <a:r>
              <a:rPr lang="en-GB" dirty="0"/>
              <a:t>1</a:t>
            </a:r>
            <a:r>
              <a:rPr lang="en-GB" dirty="0" smtClean="0"/>
              <a:t>.  Order </a:t>
            </a:r>
            <a:r>
              <a:rPr lang="en-GB" dirty="0"/>
              <a:t>all the numbers in the data set from </a:t>
            </a:r>
            <a:r>
              <a:rPr lang="en-GB" dirty="0" smtClean="0"/>
              <a:t>smallest to </a:t>
            </a:r>
            <a:r>
              <a:rPr lang="en-GB" dirty="0"/>
              <a:t>largest.</a:t>
            </a:r>
          </a:p>
          <a:p>
            <a:pPr marL="895350" lvl="1" indent="-438150">
              <a:buNone/>
            </a:pPr>
            <a:r>
              <a:rPr lang="en-GB" dirty="0"/>
              <a:t>2. </a:t>
            </a:r>
            <a:r>
              <a:rPr lang="en-GB" dirty="0" smtClean="0"/>
              <a:t> Multiply </a:t>
            </a:r>
            <a:r>
              <a:rPr lang="en-GB" i="1" dirty="0"/>
              <a:t>k</a:t>
            </a:r>
            <a:r>
              <a:rPr lang="en-GB" dirty="0"/>
              <a:t> percent times the total number of numbers</a:t>
            </a:r>
            <a:r>
              <a:rPr lang="en-GB" dirty="0" smtClean="0"/>
              <a:t>, </a:t>
            </a:r>
            <a:r>
              <a:rPr lang="en-GB" i="1" dirty="0" smtClean="0"/>
              <a:t>n</a:t>
            </a:r>
            <a:r>
              <a:rPr lang="en-GB" dirty="0"/>
              <a:t>.</a:t>
            </a:r>
          </a:p>
          <a:p>
            <a:pPr marL="895350" lvl="1" indent="-438150">
              <a:buNone/>
            </a:pPr>
            <a:r>
              <a:rPr lang="en-GB" dirty="0" smtClean="0"/>
              <a:t>3a.If </a:t>
            </a:r>
            <a:r>
              <a:rPr lang="en-GB" dirty="0"/>
              <a:t>your result from Step 2 is a whole number, </a:t>
            </a:r>
            <a:r>
              <a:rPr lang="en-GB" dirty="0" smtClean="0"/>
              <a:t>go to </a:t>
            </a:r>
            <a:r>
              <a:rPr lang="en-GB" dirty="0"/>
              <a:t>Step 4. </a:t>
            </a:r>
            <a:endParaRPr lang="en-GB" dirty="0" smtClean="0"/>
          </a:p>
          <a:p>
            <a:pPr marL="895350" lvl="1" indent="-438150">
              <a:buNone/>
            </a:pPr>
            <a:r>
              <a:rPr lang="en-GB" dirty="0"/>
              <a:t>	</a:t>
            </a:r>
            <a:r>
              <a:rPr lang="en-GB" dirty="0" smtClean="0"/>
              <a:t>If </a:t>
            </a:r>
            <a:r>
              <a:rPr lang="en-GB" dirty="0"/>
              <a:t>the result from Step 2 is not a </a:t>
            </a:r>
            <a:r>
              <a:rPr lang="en-GB" dirty="0" smtClean="0"/>
              <a:t>whole number</a:t>
            </a:r>
            <a:r>
              <a:rPr lang="en-GB" dirty="0"/>
              <a:t>, round it up to the nearest whole </a:t>
            </a:r>
            <a:r>
              <a:rPr lang="en-GB" dirty="0" smtClean="0"/>
              <a:t>number and </a:t>
            </a:r>
            <a:r>
              <a:rPr lang="en-GB" dirty="0"/>
              <a:t>go to Step 3b</a:t>
            </a:r>
            <a:r>
              <a:rPr lang="en-GB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381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Percentiles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5350" lvl="1" indent="-438150">
              <a:buNone/>
            </a:pPr>
            <a:r>
              <a:rPr lang="en-GB" dirty="0" smtClean="0"/>
              <a:t>3b.Count </a:t>
            </a:r>
            <a:r>
              <a:rPr lang="en-GB" dirty="0"/>
              <a:t>the numbers in your data set from left to </a:t>
            </a:r>
            <a:r>
              <a:rPr lang="en-GB" dirty="0" smtClean="0"/>
              <a:t>right (</a:t>
            </a:r>
            <a:r>
              <a:rPr lang="en-GB" dirty="0"/>
              <a:t>from the smallest to the largest number) until </a:t>
            </a:r>
            <a:r>
              <a:rPr lang="en-GB" dirty="0" smtClean="0"/>
              <a:t>you reach </a:t>
            </a:r>
            <a:r>
              <a:rPr lang="en-GB" dirty="0"/>
              <a:t>the value from Step 3a. </a:t>
            </a:r>
            <a:endParaRPr lang="en-GB" dirty="0" smtClean="0"/>
          </a:p>
          <a:p>
            <a:pPr marL="895350" lvl="1" indent="-438150">
              <a:buNone/>
            </a:pPr>
            <a:r>
              <a:rPr lang="en-GB" dirty="0"/>
              <a:t>	</a:t>
            </a:r>
            <a:r>
              <a:rPr lang="en-GB" dirty="0" smtClean="0"/>
              <a:t>This corresponding number </a:t>
            </a:r>
            <a:r>
              <a:rPr lang="en-GB" dirty="0"/>
              <a:t>in your data set is the </a:t>
            </a:r>
            <a:r>
              <a:rPr lang="en-GB" i="1" dirty="0"/>
              <a:t>k</a:t>
            </a:r>
            <a:r>
              <a:rPr lang="en-GB" i="1" baseline="30000" dirty="0"/>
              <a:t>th</a:t>
            </a:r>
            <a:r>
              <a:rPr lang="en-GB" dirty="0"/>
              <a:t> percentile.</a:t>
            </a:r>
          </a:p>
          <a:p>
            <a:pPr marL="895350" lvl="1" indent="-438150">
              <a:buNone/>
            </a:pPr>
            <a:r>
              <a:rPr lang="en-GB" dirty="0" smtClean="0"/>
              <a:t>4.  Count </a:t>
            </a:r>
            <a:r>
              <a:rPr lang="en-GB" dirty="0"/>
              <a:t>the numbers in your data set from left to </a:t>
            </a:r>
            <a:r>
              <a:rPr lang="en-GB" dirty="0" smtClean="0"/>
              <a:t>right until </a:t>
            </a:r>
            <a:r>
              <a:rPr lang="en-GB" dirty="0"/>
              <a:t>you reach that whole number. </a:t>
            </a:r>
            <a:endParaRPr lang="en-GB" dirty="0" smtClean="0"/>
          </a:p>
          <a:p>
            <a:pPr marL="895350" lvl="1" indent="-438150">
              <a:buNone/>
            </a:pPr>
            <a:r>
              <a:rPr lang="en-GB" dirty="0" smtClean="0"/>
              <a:t>	The </a:t>
            </a:r>
            <a:r>
              <a:rPr lang="en-GB" i="1" dirty="0"/>
              <a:t>k</a:t>
            </a:r>
            <a:r>
              <a:rPr lang="en-GB" i="1" baseline="30000" dirty="0"/>
              <a:t>th</a:t>
            </a:r>
            <a:r>
              <a:rPr lang="en-GB" dirty="0" smtClean="0"/>
              <a:t> percentile is </a:t>
            </a:r>
            <a:r>
              <a:rPr lang="en-GB" dirty="0"/>
              <a:t>the average of that corresponding number </a:t>
            </a:r>
            <a:r>
              <a:rPr lang="en-GB" dirty="0" smtClean="0"/>
              <a:t>in your </a:t>
            </a:r>
            <a:r>
              <a:rPr lang="en-GB" dirty="0"/>
              <a:t>data set and the next number in your data set.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392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Percentiles </a:t>
            </a:r>
            <a:r>
              <a:rPr lang="en-US" altLang="en-US" dirty="0"/>
              <a:t>- example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Suppose 25 </a:t>
            </a:r>
            <a:r>
              <a:rPr lang="en-GB" dirty="0"/>
              <a:t>test scores, in order </a:t>
            </a:r>
            <a:r>
              <a:rPr lang="en-GB" dirty="0" smtClean="0"/>
              <a:t>from lowest </a:t>
            </a:r>
            <a:r>
              <a:rPr lang="en-GB" dirty="0"/>
              <a:t>to highest: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43</a:t>
            </a:r>
            <a:r>
              <a:rPr lang="en-GB" dirty="0"/>
              <a:t>, 54, 56, 61, 62, 66, 68, 69, 69, 70, 71, </a:t>
            </a:r>
            <a:r>
              <a:rPr lang="en-GB" dirty="0" smtClean="0"/>
              <a:t>72, 77</a:t>
            </a:r>
            <a:r>
              <a:rPr lang="en-GB" dirty="0"/>
              <a:t>, 78, 79, 85, 87, 88, 89, 93, 95, 96, 98, 99, 99.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find the </a:t>
            </a:r>
            <a:r>
              <a:rPr lang="en-GB" dirty="0" smtClean="0"/>
              <a:t>90</a:t>
            </a:r>
            <a:r>
              <a:rPr lang="en-GB" baseline="30000" dirty="0" smtClean="0"/>
              <a:t>th</a:t>
            </a:r>
            <a:r>
              <a:rPr lang="en-GB" dirty="0" smtClean="0"/>
              <a:t> percentile for these scores</a:t>
            </a:r>
          </a:p>
          <a:p>
            <a:pPr lvl="1"/>
            <a:r>
              <a:rPr lang="en-GB" dirty="0" smtClean="0"/>
              <a:t>multiply </a:t>
            </a:r>
            <a:r>
              <a:rPr lang="en-GB" dirty="0"/>
              <a:t>90</a:t>
            </a:r>
            <a:r>
              <a:rPr lang="en-GB" dirty="0" smtClean="0"/>
              <a:t>% by </a:t>
            </a:r>
            <a:r>
              <a:rPr lang="en-GB" dirty="0"/>
              <a:t>the total number of scores, </a:t>
            </a:r>
            <a:endParaRPr lang="en-GB" dirty="0" smtClean="0"/>
          </a:p>
          <a:p>
            <a:pPr lvl="2"/>
            <a:r>
              <a:rPr lang="en-GB" dirty="0" smtClean="0"/>
              <a:t>90</a:t>
            </a:r>
            <a:r>
              <a:rPr lang="en-GB" dirty="0"/>
              <a:t>% × 25 </a:t>
            </a:r>
            <a:r>
              <a:rPr lang="en-GB" dirty="0" smtClean="0"/>
              <a:t>= 0.90 </a:t>
            </a:r>
            <a:r>
              <a:rPr lang="en-GB" dirty="0"/>
              <a:t>× 25 = 22.5 </a:t>
            </a:r>
            <a:r>
              <a:rPr lang="en-GB" dirty="0" smtClean="0"/>
              <a:t>(step </a:t>
            </a:r>
            <a:r>
              <a:rPr lang="en-GB" dirty="0"/>
              <a:t>2). </a:t>
            </a:r>
            <a:endParaRPr lang="en-GB" dirty="0" smtClean="0"/>
          </a:p>
          <a:p>
            <a:pPr lvl="2"/>
            <a:r>
              <a:rPr lang="en-GB" dirty="0" smtClean="0"/>
              <a:t>This </a:t>
            </a:r>
            <a:r>
              <a:rPr lang="en-GB" dirty="0"/>
              <a:t>is not a whole number; </a:t>
            </a:r>
            <a:endParaRPr lang="en-GB" dirty="0" smtClean="0"/>
          </a:p>
          <a:p>
            <a:pPr lvl="1"/>
            <a:r>
              <a:rPr lang="en-GB" dirty="0"/>
              <a:t>Step 3a says round up to the nearest whole number, 23, then go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en-GB" dirty="0"/>
              <a:t>s</a:t>
            </a:r>
            <a:r>
              <a:rPr lang="tr-TR" dirty="0"/>
              <a:t>tep 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Percentiles </a:t>
            </a:r>
            <a:r>
              <a:rPr lang="en-US" altLang="en-US" dirty="0"/>
              <a:t>- example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8378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dirty="0"/>
              <a:t>Counting from left to right </a:t>
            </a:r>
          </a:p>
          <a:p>
            <a:pPr lvl="2"/>
            <a:r>
              <a:rPr lang="en-GB" dirty="0" smtClean="0"/>
              <a:t>you </a:t>
            </a:r>
            <a:r>
              <a:rPr lang="en-GB" dirty="0"/>
              <a:t>go until you find </a:t>
            </a:r>
            <a:r>
              <a:rPr lang="en-GB" dirty="0" smtClean="0"/>
              <a:t>the 23</a:t>
            </a:r>
            <a:r>
              <a:rPr lang="en-GB" baseline="30000" dirty="0" smtClean="0"/>
              <a:t>rd</a:t>
            </a:r>
            <a:r>
              <a:rPr lang="en-GB" dirty="0" smtClean="0"/>
              <a:t> number </a:t>
            </a:r>
            <a:r>
              <a:rPr lang="en-GB" dirty="0"/>
              <a:t>in the data set. </a:t>
            </a:r>
            <a:endParaRPr lang="en-GB" dirty="0" smtClean="0"/>
          </a:p>
          <a:p>
            <a:pPr lvl="1"/>
            <a:r>
              <a:rPr lang="en-GB" dirty="0" smtClean="0"/>
              <a:t>That </a:t>
            </a:r>
            <a:r>
              <a:rPr lang="en-GB" dirty="0"/>
              <a:t>number is 98, </a:t>
            </a:r>
            <a:endParaRPr lang="en-GB" dirty="0" smtClean="0"/>
          </a:p>
          <a:p>
            <a:pPr lvl="2"/>
            <a:r>
              <a:rPr lang="en-GB" dirty="0" smtClean="0"/>
              <a:t>which is the 90</a:t>
            </a:r>
            <a:r>
              <a:rPr lang="en-GB" baseline="30000" dirty="0" smtClean="0"/>
              <a:t>th</a:t>
            </a:r>
            <a:r>
              <a:rPr lang="en-GB" dirty="0" smtClean="0"/>
              <a:t> percentile </a:t>
            </a:r>
            <a:r>
              <a:rPr lang="en-GB" dirty="0"/>
              <a:t>for this data set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</a:t>
            </a:r>
            <a:r>
              <a:rPr lang="en-GB" dirty="0"/>
              <a:t>find the </a:t>
            </a: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percentile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take </a:t>
            </a:r>
            <a:r>
              <a:rPr lang="en-GB" dirty="0"/>
              <a:t>0.20 ∗ 25 = 5; </a:t>
            </a:r>
            <a:endParaRPr lang="en-GB" dirty="0" smtClean="0"/>
          </a:p>
          <a:p>
            <a:pPr lvl="2"/>
            <a:r>
              <a:rPr lang="en-GB" dirty="0" smtClean="0"/>
              <a:t>this is a </a:t>
            </a:r>
            <a:r>
              <a:rPr lang="en-GB" dirty="0"/>
              <a:t>whole number so proceed to Step 4, which tells us the </a:t>
            </a: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percentile </a:t>
            </a:r>
            <a:r>
              <a:rPr lang="en-GB" dirty="0"/>
              <a:t>is the average of the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/>
              <a:t>and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/>
              <a:t>numbers in </a:t>
            </a:r>
            <a:r>
              <a:rPr lang="en-GB" dirty="0" smtClean="0"/>
              <a:t>the ordered </a:t>
            </a:r>
            <a:r>
              <a:rPr lang="en-GB" dirty="0"/>
              <a:t>data set (62 and 66). </a:t>
            </a:r>
            <a:endParaRPr lang="en-GB" dirty="0" smtClean="0"/>
          </a:p>
          <a:p>
            <a:pPr lvl="1"/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/>
              <a:t>percentile then </a:t>
            </a:r>
            <a:r>
              <a:rPr lang="en-GB" dirty="0" smtClean="0"/>
              <a:t>becomes (66 + 62) / 2 = 64</a:t>
            </a:r>
          </a:p>
          <a:p>
            <a:r>
              <a:rPr lang="en-GB" dirty="0"/>
              <a:t>The median is the </a:t>
            </a:r>
            <a:r>
              <a:rPr lang="en-GB" dirty="0" smtClean="0"/>
              <a:t>50</a:t>
            </a:r>
            <a:r>
              <a:rPr lang="en-GB" baseline="30000" dirty="0" smtClean="0"/>
              <a:t>th</a:t>
            </a:r>
            <a:r>
              <a:rPr lang="en-GB" dirty="0" smtClean="0"/>
              <a:t> percentile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point in the data </a:t>
            </a:r>
            <a:r>
              <a:rPr lang="en-GB" dirty="0" smtClean="0"/>
              <a:t>where 50</a:t>
            </a:r>
            <a:r>
              <a:rPr lang="en-GB" dirty="0"/>
              <a:t>% of the data fall below that point and 50% fall above it. </a:t>
            </a:r>
            <a:endParaRPr lang="en-GB" dirty="0" smtClean="0"/>
          </a:p>
          <a:p>
            <a:pPr lvl="2"/>
            <a:r>
              <a:rPr lang="en-GB" dirty="0" smtClean="0"/>
              <a:t>The median </a:t>
            </a:r>
            <a:r>
              <a:rPr lang="en-GB" dirty="0"/>
              <a:t>for the test scores example is the </a:t>
            </a: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number</a:t>
            </a:r>
            <a:r>
              <a:rPr lang="en-GB" dirty="0"/>
              <a:t>, 77.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925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Percentiles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</a:t>
            </a:r>
            <a:r>
              <a:rPr lang="en-GB" dirty="0">
                <a:solidFill>
                  <a:schemeClr val="accent1"/>
                </a:solidFill>
              </a:rPr>
              <a:t>percentile</a:t>
            </a:r>
            <a:r>
              <a:rPr lang="en-GB" dirty="0"/>
              <a:t> is </a:t>
            </a:r>
            <a:r>
              <a:rPr lang="en-GB" b="1" dirty="0"/>
              <a:t>not</a:t>
            </a:r>
            <a:r>
              <a:rPr lang="en-GB" i="1" dirty="0"/>
              <a:t> </a:t>
            </a:r>
            <a:r>
              <a:rPr lang="en-GB" dirty="0"/>
              <a:t>a percent; 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/>
              <a:t>percentile is a number that </a:t>
            </a:r>
            <a:r>
              <a:rPr lang="en-GB" dirty="0" smtClean="0"/>
              <a:t>is a </a:t>
            </a:r>
            <a:r>
              <a:rPr lang="en-GB" dirty="0"/>
              <a:t>certain percentage of the way through the data set, </a:t>
            </a:r>
            <a:endParaRPr lang="en-GB" dirty="0" smtClean="0"/>
          </a:p>
          <a:p>
            <a:pPr lvl="2"/>
            <a:r>
              <a:rPr lang="en-GB" dirty="0" smtClean="0"/>
              <a:t>when the </a:t>
            </a:r>
            <a:r>
              <a:rPr lang="en-GB" dirty="0"/>
              <a:t>data set is ordered. </a:t>
            </a:r>
            <a:endParaRPr lang="en-GB" dirty="0" smtClean="0"/>
          </a:p>
          <a:p>
            <a:r>
              <a:rPr lang="en-GB" dirty="0" smtClean="0"/>
              <a:t>Suppose </a:t>
            </a:r>
            <a:r>
              <a:rPr lang="en-GB" dirty="0"/>
              <a:t>your score on the GRE </a:t>
            </a:r>
            <a:r>
              <a:rPr lang="en-GB" dirty="0" smtClean="0"/>
              <a:t>was reported </a:t>
            </a:r>
            <a:r>
              <a:rPr lang="en-GB" dirty="0"/>
              <a:t>to be the </a:t>
            </a:r>
            <a:r>
              <a:rPr lang="en-GB" dirty="0" smtClean="0"/>
              <a:t>80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/>
              <a:t>percentile. </a:t>
            </a:r>
            <a:endParaRPr lang="en-GB" dirty="0" smtClean="0"/>
          </a:p>
          <a:p>
            <a:pPr lvl="1"/>
            <a:r>
              <a:rPr lang="en-GB" dirty="0" smtClean="0"/>
              <a:t>This does not </a:t>
            </a:r>
            <a:r>
              <a:rPr lang="en-GB" dirty="0"/>
              <a:t>mean </a:t>
            </a:r>
            <a:r>
              <a:rPr lang="en-GB" dirty="0" smtClean="0"/>
              <a:t>you scored </a:t>
            </a:r>
            <a:r>
              <a:rPr lang="en-GB" dirty="0"/>
              <a:t>80% of the questions correctly. </a:t>
            </a:r>
          </a:p>
          <a:p>
            <a:pPr lvl="1"/>
            <a:r>
              <a:rPr lang="en-GB" dirty="0" smtClean="0"/>
              <a:t>It </a:t>
            </a:r>
            <a:r>
              <a:rPr lang="en-GB" dirty="0"/>
              <a:t>means that 80% </a:t>
            </a:r>
            <a:r>
              <a:rPr lang="en-GB" dirty="0" smtClean="0"/>
              <a:t>of the </a:t>
            </a:r>
            <a:r>
              <a:rPr lang="en-GB" dirty="0"/>
              <a:t>students’ scores were lower than yours, and 20% of </a:t>
            </a:r>
            <a:r>
              <a:rPr lang="en-GB" dirty="0" smtClean="0"/>
              <a:t>the students</a:t>
            </a:r>
            <a:r>
              <a:rPr lang="en-GB" dirty="0"/>
              <a:t>’ scores were higher than yours.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423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Quartile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482374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000" dirty="0" smtClean="0"/>
              <a:t>For sampled data, the median is also known as </a:t>
            </a:r>
            <a:endParaRPr lang="tr-TR" sz="3000" dirty="0" smtClean="0"/>
          </a:p>
          <a:p>
            <a:pPr lvl="1">
              <a:defRPr/>
            </a:pPr>
            <a:r>
              <a:rPr lang="en-US" sz="2600" dirty="0" smtClean="0"/>
              <a:t>the </a:t>
            </a:r>
            <a:r>
              <a:rPr lang="tr-TR" sz="2600" dirty="0" smtClean="0"/>
              <a:t>2</a:t>
            </a:r>
            <a:r>
              <a:rPr lang="en-US" sz="2600" dirty="0" err="1" smtClean="0"/>
              <a:t>nd</a:t>
            </a:r>
            <a:r>
              <a:rPr lang="en-US" sz="2600" dirty="0" smtClean="0"/>
              <a:t> quartile, Q2. </a:t>
            </a:r>
            <a:endParaRPr lang="tr-TR" sz="2600" dirty="0" smtClean="0"/>
          </a:p>
          <a:p>
            <a:pPr>
              <a:defRPr/>
            </a:pPr>
            <a:r>
              <a:rPr lang="en-US" sz="3000" dirty="0" smtClean="0"/>
              <a:t>Given Q2, we can find</a:t>
            </a:r>
            <a:r>
              <a:rPr lang="tr-TR" sz="3000" dirty="0" smtClean="0"/>
              <a:t> </a:t>
            </a:r>
            <a:r>
              <a:rPr lang="en-US" sz="3000" dirty="0" smtClean="0"/>
              <a:t>the </a:t>
            </a:r>
            <a:r>
              <a:rPr lang="tr-TR" sz="3000" dirty="0" smtClean="0"/>
              <a:t>1</a:t>
            </a:r>
            <a:r>
              <a:rPr lang="en-US" sz="3000" dirty="0" err="1" smtClean="0"/>
              <a:t>st</a:t>
            </a:r>
            <a:r>
              <a:rPr lang="en-US" sz="3000" dirty="0" smtClean="0"/>
              <a:t> quartile, Q1, </a:t>
            </a:r>
            <a:endParaRPr lang="tr-TR" sz="3000" dirty="0" smtClean="0"/>
          </a:p>
          <a:p>
            <a:pPr lvl="1">
              <a:defRPr/>
            </a:pPr>
            <a:r>
              <a:rPr lang="en-US" sz="2600" dirty="0" smtClean="0"/>
              <a:t>by simply taking the median value of those samples that lie below the </a:t>
            </a:r>
            <a:r>
              <a:rPr lang="tr-TR" sz="2600" dirty="0" smtClean="0"/>
              <a:t>2</a:t>
            </a:r>
            <a:r>
              <a:rPr lang="en-US" sz="2600" baseline="30000" dirty="0" err="1" smtClean="0"/>
              <a:t>nd</a:t>
            </a:r>
            <a:r>
              <a:rPr lang="tr-TR" sz="2600" dirty="0" smtClean="0"/>
              <a:t> </a:t>
            </a:r>
            <a:r>
              <a:rPr lang="en-US" sz="2600" dirty="0" smtClean="0"/>
              <a:t>quartile. </a:t>
            </a:r>
            <a:endParaRPr lang="tr-TR" sz="2600" dirty="0" smtClean="0"/>
          </a:p>
          <a:p>
            <a:pPr>
              <a:defRPr/>
            </a:pPr>
            <a:r>
              <a:rPr lang="en-US" sz="3000" dirty="0" smtClean="0"/>
              <a:t>We can find the </a:t>
            </a:r>
            <a:r>
              <a:rPr lang="tr-TR" sz="3000" dirty="0" smtClean="0"/>
              <a:t>3</a:t>
            </a:r>
            <a:r>
              <a:rPr lang="en-US" sz="3000" dirty="0" smtClean="0"/>
              <a:t>d quartile, Q3, </a:t>
            </a:r>
            <a:endParaRPr lang="tr-TR" sz="3000" dirty="0" smtClean="0"/>
          </a:p>
          <a:p>
            <a:pPr lvl="1">
              <a:defRPr/>
            </a:pPr>
            <a:r>
              <a:rPr lang="en-US" sz="2600" dirty="0" smtClean="0"/>
              <a:t>by taking the median value of those samples that lie</a:t>
            </a:r>
            <a:r>
              <a:rPr lang="tr-TR" sz="2600" dirty="0" smtClean="0"/>
              <a:t> </a:t>
            </a:r>
            <a:r>
              <a:rPr lang="en-US" sz="2600" dirty="0" smtClean="0"/>
              <a:t>above the </a:t>
            </a:r>
            <a:r>
              <a:rPr lang="tr-TR" sz="2600" dirty="0" smtClean="0"/>
              <a:t>2</a:t>
            </a:r>
            <a:r>
              <a:rPr lang="en-US" sz="2600" dirty="0" err="1" smtClean="0"/>
              <a:t>nd</a:t>
            </a:r>
            <a:r>
              <a:rPr lang="en-US" sz="2600" dirty="0" smtClean="0"/>
              <a:t> quartile. </a:t>
            </a:r>
            <a:endParaRPr lang="tr-TR" sz="2600" dirty="0" smtClean="0"/>
          </a:p>
          <a:p>
            <a:r>
              <a:rPr lang="tr-TR" dirty="0" err="1" smtClean="0"/>
              <a:t>Quartiles</a:t>
            </a:r>
            <a:r>
              <a:rPr lang="tr-TR" dirty="0" smtClean="0"/>
              <a:t> can </a:t>
            </a:r>
            <a:r>
              <a:rPr lang="tr-TR" dirty="0" err="1"/>
              <a:t>also</a:t>
            </a:r>
            <a:r>
              <a:rPr lang="tr-TR" dirty="0"/>
              <a:t> be </a:t>
            </a:r>
            <a:r>
              <a:rPr lang="tr-TR" dirty="0" err="1"/>
              <a:t>found</a:t>
            </a:r>
            <a:r>
              <a:rPr lang="tr-TR" dirty="0"/>
              <a:t> in </a:t>
            </a:r>
            <a:r>
              <a:rPr lang="tr-TR" dirty="0" err="1"/>
              <a:t>terms</a:t>
            </a:r>
            <a:r>
              <a:rPr lang="tr-TR" dirty="0"/>
              <a:t> of </a:t>
            </a:r>
            <a:r>
              <a:rPr lang="tr-TR" dirty="0" err="1" smtClean="0"/>
              <a:t>percentiles</a:t>
            </a:r>
            <a:r>
              <a:rPr lang="tr-TR" dirty="0" smtClean="0"/>
              <a:t>:</a:t>
            </a:r>
            <a:endParaRPr lang="tr-TR" dirty="0"/>
          </a:p>
          <a:p>
            <a:pPr lvl="1"/>
            <a:r>
              <a:rPr lang="tr-TR" dirty="0"/>
              <a:t>1</a:t>
            </a:r>
            <a:r>
              <a:rPr lang="tr-TR" baseline="30000" dirty="0"/>
              <a:t>st</a:t>
            </a:r>
            <a:r>
              <a:rPr lang="tr-TR" dirty="0"/>
              <a:t> </a:t>
            </a:r>
            <a:r>
              <a:rPr lang="tr-TR" dirty="0" err="1"/>
              <a:t>quartile</a:t>
            </a:r>
            <a:r>
              <a:rPr lang="tr-TR" dirty="0"/>
              <a:t> is 25</a:t>
            </a:r>
            <a:r>
              <a:rPr lang="tr-TR" baseline="30000" dirty="0"/>
              <a:t>th</a:t>
            </a:r>
            <a:r>
              <a:rPr lang="tr-TR" dirty="0"/>
              <a:t> </a:t>
            </a:r>
            <a:r>
              <a:rPr lang="tr-TR" dirty="0" err="1"/>
              <a:t>percentile</a:t>
            </a:r>
            <a:endParaRPr lang="tr-TR" dirty="0"/>
          </a:p>
          <a:p>
            <a:pPr lvl="1"/>
            <a:r>
              <a:rPr lang="tr-TR" dirty="0"/>
              <a:t>2</a:t>
            </a:r>
            <a:r>
              <a:rPr lang="tr-TR" baseline="30000" dirty="0"/>
              <a:t>nd</a:t>
            </a:r>
            <a:r>
              <a:rPr lang="tr-TR" dirty="0"/>
              <a:t> </a:t>
            </a:r>
            <a:r>
              <a:rPr lang="tr-TR" dirty="0" err="1"/>
              <a:t>quartile</a:t>
            </a:r>
            <a:r>
              <a:rPr lang="tr-TR" dirty="0"/>
              <a:t> is 50</a:t>
            </a:r>
            <a:r>
              <a:rPr lang="tr-TR" baseline="30000" dirty="0"/>
              <a:t>th</a:t>
            </a:r>
            <a:r>
              <a:rPr lang="tr-TR" dirty="0"/>
              <a:t> </a:t>
            </a:r>
            <a:r>
              <a:rPr lang="tr-TR" dirty="0" err="1" smtClean="0"/>
              <a:t>percentile</a:t>
            </a:r>
            <a:endParaRPr lang="tr-TR" dirty="0"/>
          </a:p>
          <a:p>
            <a:pPr lvl="1"/>
            <a:r>
              <a:rPr lang="tr-TR" dirty="0"/>
              <a:t>3</a:t>
            </a:r>
            <a:r>
              <a:rPr lang="tr-TR" baseline="30000" dirty="0"/>
              <a:t>rd</a:t>
            </a:r>
            <a:r>
              <a:rPr lang="tr-TR" dirty="0"/>
              <a:t> </a:t>
            </a:r>
            <a:r>
              <a:rPr lang="tr-TR" dirty="0" err="1"/>
              <a:t>quartile</a:t>
            </a:r>
            <a:r>
              <a:rPr lang="tr-TR" dirty="0"/>
              <a:t> is 75</a:t>
            </a:r>
            <a:r>
              <a:rPr lang="tr-TR" baseline="30000" dirty="0"/>
              <a:t>th</a:t>
            </a:r>
            <a:r>
              <a:rPr lang="tr-TR" dirty="0"/>
              <a:t> </a:t>
            </a:r>
            <a:r>
              <a:rPr lang="tr-TR" dirty="0" err="1" smtClean="0"/>
              <a:t>percentile</a:t>
            </a:r>
            <a:endParaRPr lang="tr-TR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E12ED55-D81D-4685-941E-18A7F00F0F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5769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Quartile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Considering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(25) test </a:t>
            </a:r>
            <a:r>
              <a:rPr lang="tr-TR" dirty="0" err="1" smtClean="0"/>
              <a:t>scores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 smtClean="0"/>
              <a:t>43</a:t>
            </a:r>
            <a:r>
              <a:rPr lang="tr-TR" dirty="0"/>
              <a:t>, 54, 56, 61, 62, 66, 68, 69, 69, 70, 71, 72, 77, 78, 79, 85, 87, 88, 89, 93, 95, 96, 98, 99, </a:t>
            </a:r>
            <a:r>
              <a:rPr lang="tr-TR" dirty="0" smtClean="0"/>
              <a:t>99 </a:t>
            </a:r>
            <a:endParaRPr lang="tr-TR" dirty="0"/>
          </a:p>
          <a:p>
            <a:r>
              <a:rPr lang="tr-TR" dirty="0" smtClean="0"/>
              <a:t>Q1 (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r>
              <a:rPr lang="tr-TR" dirty="0" smtClean="0"/>
              <a:t>)</a:t>
            </a:r>
          </a:p>
          <a:p>
            <a:pPr marL="457200" lvl="1" indent="0">
              <a:buNone/>
            </a:pPr>
            <a:r>
              <a:rPr lang="tr-TR" dirty="0" smtClean="0"/>
              <a:t>0.25 * </a:t>
            </a:r>
            <a:r>
              <a:rPr lang="tr-TR" dirty="0"/>
              <a:t>25</a:t>
            </a:r>
            <a:r>
              <a:rPr lang="tr-TR" dirty="0" smtClean="0"/>
              <a:t> = 6.25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up</a:t>
            </a:r>
            <a:r>
              <a:rPr lang="tr-TR" dirty="0">
                <a:sym typeface="Wingdings" panose="05000000000000000000" pitchFamily="2" charset="2"/>
              </a:rPr>
              <a:t>)  </a:t>
            </a:r>
            <a:r>
              <a:rPr lang="tr-TR" dirty="0" smtClean="0">
                <a:sym typeface="Wingdings" panose="05000000000000000000" pitchFamily="2" charset="2"/>
              </a:rPr>
              <a:t>7	Q1 = 68</a:t>
            </a:r>
            <a:endParaRPr lang="en-US" dirty="0"/>
          </a:p>
          <a:p>
            <a:r>
              <a:rPr lang="tr-TR" dirty="0" smtClean="0"/>
              <a:t>Q2 (50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 smtClean="0"/>
              <a:t>0.50 * 25 = 12.5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up</a:t>
            </a:r>
            <a:r>
              <a:rPr lang="tr-TR" dirty="0">
                <a:sym typeface="Wingdings" panose="05000000000000000000" pitchFamily="2" charset="2"/>
              </a:rPr>
              <a:t>)  </a:t>
            </a:r>
            <a:r>
              <a:rPr lang="tr-TR" dirty="0" smtClean="0">
                <a:sym typeface="Wingdings" panose="05000000000000000000" pitchFamily="2" charset="2"/>
              </a:rPr>
              <a:t>13</a:t>
            </a: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Q2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77</a:t>
            </a:r>
            <a:endParaRPr lang="en-US" dirty="0"/>
          </a:p>
          <a:p>
            <a:r>
              <a:rPr lang="tr-TR" dirty="0"/>
              <a:t>Q1 </a:t>
            </a:r>
            <a:r>
              <a:rPr lang="tr-TR" dirty="0" smtClean="0"/>
              <a:t>(7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 smtClean="0"/>
              <a:t>0.75 * 25 = 18.75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up</a:t>
            </a:r>
            <a:r>
              <a:rPr lang="tr-TR" dirty="0">
                <a:sym typeface="Wingdings" panose="05000000000000000000" pitchFamily="2" charset="2"/>
              </a:rPr>
              <a:t>)  </a:t>
            </a:r>
            <a:r>
              <a:rPr lang="tr-TR" dirty="0" smtClean="0">
                <a:sym typeface="Wingdings" panose="05000000000000000000" pitchFamily="2" charset="2"/>
              </a:rPr>
              <a:t>19</a:t>
            </a:r>
            <a:r>
              <a:rPr lang="tr-TR">
                <a:sym typeface="Wingdings" panose="05000000000000000000" pitchFamily="2" charset="2"/>
              </a:rPr>
              <a:t>	</a:t>
            </a:r>
            <a:r>
              <a:rPr lang="tr-TR" smtClean="0">
                <a:sym typeface="Wingdings" panose="05000000000000000000" pitchFamily="2" charset="2"/>
              </a:rPr>
              <a:t>Q3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345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109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25538"/>
            <a:ext cx="8271467" cy="47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sz="3600" noProof="0" dirty="0" smtClean="0"/>
              <a:t>As a </a:t>
            </a:r>
            <a:r>
              <a:rPr lang="tr-TR" sz="3600" noProof="0" dirty="0" err="1" smtClean="0"/>
              <a:t>computational</a:t>
            </a:r>
            <a:r>
              <a:rPr lang="tr-TR" sz="3600" noProof="0" dirty="0" smtClean="0"/>
              <a:t> </a:t>
            </a:r>
            <a:r>
              <a:rPr lang="tr-TR" sz="3600" noProof="0" dirty="0" err="1" smtClean="0"/>
              <a:t>tool</a:t>
            </a:r>
            <a:r>
              <a:rPr lang="en-US" sz="3600" noProof="0" dirty="0" smtClean="0"/>
              <a:t>, </a:t>
            </a:r>
            <a:r>
              <a:rPr lang="tr-TR" sz="3600" noProof="0" dirty="0" smtClean="0">
                <a:solidFill>
                  <a:schemeClr val="accent5">
                    <a:lumMod val="75000"/>
                  </a:schemeClr>
                </a:solidFill>
              </a:rPr>
              <a:t>R </a:t>
            </a:r>
            <a:r>
              <a:rPr lang="tr-TR" sz="3600" noProof="0" dirty="0" smtClean="0"/>
              <a:t>will be used.</a:t>
            </a:r>
          </a:p>
          <a:p>
            <a:pPr lvl="1" algn="just"/>
            <a:r>
              <a:rPr lang="en-US" dirty="0">
                <a:hlinkClick r:id="rId2"/>
              </a:rPr>
              <a:t>RStudio</a:t>
            </a:r>
            <a:r>
              <a:rPr lang="en-US" dirty="0"/>
              <a:t> is an </a:t>
            </a:r>
            <a:r>
              <a:rPr lang="en-US" dirty="0" smtClean="0"/>
              <a:t>IDE </a:t>
            </a:r>
            <a:r>
              <a:rPr lang="en-US" dirty="0"/>
              <a:t>for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dirty="0" smtClean="0"/>
              <a:t>. </a:t>
            </a:r>
            <a:endParaRPr lang="tr-TR" dirty="0" smtClean="0"/>
          </a:p>
          <a:p>
            <a:pPr lvl="2" algn="just"/>
            <a:r>
              <a:rPr lang="en-US" dirty="0" smtClean="0"/>
              <a:t>It </a:t>
            </a:r>
            <a:r>
              <a:rPr lang="en-US" dirty="0"/>
              <a:t>is available in two formats: </a:t>
            </a:r>
            <a:endParaRPr lang="tr-TR" dirty="0" smtClean="0"/>
          </a:p>
          <a:p>
            <a:pPr lvl="3"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RStudio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Desktop </a:t>
            </a:r>
            <a:r>
              <a:rPr lang="en-US" dirty="0"/>
              <a:t>is a regular desktop application </a:t>
            </a:r>
            <a:endParaRPr lang="tr-TR" dirty="0" smtClean="0"/>
          </a:p>
          <a:p>
            <a:pPr lvl="3"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RStudio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Server </a:t>
            </a:r>
            <a:r>
              <a:rPr lang="en-US" dirty="0"/>
              <a:t>runs on a remote server and allows accessing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RStudio</a:t>
            </a:r>
            <a:r>
              <a:rPr lang="en-US" dirty="0"/>
              <a:t> using a web browser</a:t>
            </a:r>
            <a:r>
              <a:rPr lang="en-US" dirty="0" smtClean="0"/>
              <a:t>.</a:t>
            </a:r>
            <a:endParaRPr lang="tr-TR" noProof="0" dirty="0" smtClean="0"/>
          </a:p>
          <a:p>
            <a:pPr lvl="1" algn="just"/>
            <a:r>
              <a:rPr lang="en-US" b="1" noProof="0" dirty="0" smtClean="0">
                <a:solidFill>
                  <a:schemeClr val="accent1"/>
                </a:solidFill>
              </a:rPr>
              <a:t>R-Commander</a:t>
            </a:r>
            <a:r>
              <a:rPr lang="en-US" noProof="0" dirty="0" smtClean="0"/>
              <a:t> </a:t>
            </a:r>
            <a:r>
              <a:rPr lang="tr-TR" noProof="0" dirty="0" smtClean="0"/>
              <a:t>can also be </a:t>
            </a:r>
            <a:r>
              <a:rPr lang="en-US" noProof="0" dirty="0" smtClean="0"/>
              <a:t>us</a:t>
            </a:r>
            <a:r>
              <a:rPr lang="tr-TR" noProof="0" dirty="0" err="1" smtClean="0"/>
              <a:t>ed</a:t>
            </a:r>
            <a:endParaRPr lang="tr-TR" noProof="0" dirty="0" smtClean="0"/>
          </a:p>
          <a:p>
            <a:pPr lvl="2" algn="just"/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noProof="0" dirty="0" smtClean="0"/>
              <a:t>allows us to do basic statistical analysis without necessarily learning the programing language of </a:t>
            </a:r>
            <a:r>
              <a:rPr lang="en-US" noProof="0" dirty="0" smtClean="0">
                <a:solidFill>
                  <a:schemeClr val="accent1"/>
                </a:solidFill>
              </a:rPr>
              <a:t>R</a:t>
            </a:r>
            <a:r>
              <a:rPr lang="en-US" noProof="0" dirty="0" smtClean="0"/>
              <a:t>.</a:t>
            </a:r>
            <a:endParaRPr lang="tr-TR" noProof="0" dirty="0" smtClean="0"/>
          </a:p>
          <a:p>
            <a:pPr algn="just"/>
            <a:r>
              <a:rPr lang="tr-TR" sz="3600" noProof="0" dirty="0" smtClean="0"/>
              <a:t>First, </a:t>
            </a:r>
            <a:r>
              <a:rPr lang="tr-TR" sz="3600" noProof="0" dirty="0" err="1" smtClean="0"/>
              <a:t>you</a:t>
            </a:r>
            <a:r>
              <a:rPr lang="tr-TR" sz="3600" noProof="0" dirty="0" smtClean="0"/>
              <a:t> </a:t>
            </a:r>
            <a:r>
              <a:rPr lang="tr-TR" sz="3600" noProof="0" dirty="0" err="1" smtClean="0"/>
              <a:t>must</a:t>
            </a:r>
            <a:r>
              <a:rPr lang="tr-TR" sz="3600" noProof="0" dirty="0" smtClean="0"/>
              <a:t> </a:t>
            </a:r>
            <a:r>
              <a:rPr lang="tr-TR" sz="3600" noProof="0" dirty="0" err="1" smtClean="0"/>
              <a:t>download</a:t>
            </a:r>
            <a:r>
              <a:rPr lang="tr-TR" sz="3600" noProof="0" dirty="0" smtClean="0"/>
              <a:t> </a:t>
            </a:r>
            <a:r>
              <a:rPr lang="tr-TR" sz="3600" noProof="0" dirty="0" err="1" smtClean="0"/>
              <a:t>and</a:t>
            </a:r>
            <a:r>
              <a:rPr lang="tr-TR" sz="3600" noProof="0" dirty="0" smtClean="0"/>
              <a:t> </a:t>
            </a:r>
            <a:r>
              <a:rPr lang="tr-TR" sz="3600" noProof="0" dirty="0" err="1" smtClean="0"/>
              <a:t>install</a:t>
            </a:r>
            <a:r>
              <a:rPr lang="tr-TR" sz="3600" noProof="0" dirty="0" smtClean="0"/>
              <a:t> </a:t>
            </a:r>
            <a:r>
              <a:rPr lang="tr-TR" sz="3600" noProof="0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  <a:p>
            <a:pPr lvl="1" algn="just"/>
            <a:r>
              <a:rPr lang="pl-PL" dirty="0" smtClean="0"/>
              <a:t>Go </a:t>
            </a:r>
            <a:r>
              <a:rPr lang="pl-PL" dirty="0"/>
              <a:t>to </a:t>
            </a:r>
            <a:r>
              <a:rPr lang="pl-PL" dirty="0">
                <a:hlinkClick r:id="rId3"/>
              </a:rPr>
              <a:t>http://www.r-project.org</a:t>
            </a:r>
            <a:r>
              <a:rPr lang="pl-PL" dirty="0" smtClean="0">
                <a:hlinkClick r:id="rId3"/>
              </a:rPr>
              <a:t>/</a:t>
            </a:r>
            <a:r>
              <a:rPr lang="tr-TR" dirty="0" smtClean="0"/>
              <a:t> </a:t>
            </a:r>
            <a:endParaRPr lang="pl-PL" dirty="0"/>
          </a:p>
          <a:p>
            <a:pPr lvl="1" algn="just"/>
            <a:r>
              <a:rPr lang="en-US" dirty="0" smtClean="0"/>
              <a:t>Click </a:t>
            </a:r>
            <a:r>
              <a:rPr lang="en-US" dirty="0"/>
              <a:t>on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download R</a:t>
            </a:r>
            <a:r>
              <a:rPr lang="en-US" dirty="0"/>
              <a:t> </a:t>
            </a:r>
            <a:r>
              <a:rPr lang="en-US" dirty="0" smtClean="0"/>
              <a:t>link</a:t>
            </a:r>
            <a:endParaRPr lang="en-US" dirty="0"/>
          </a:p>
          <a:p>
            <a:pPr lvl="1" algn="just"/>
            <a:r>
              <a:rPr lang="en-US" dirty="0" smtClean="0"/>
              <a:t>Then </a:t>
            </a:r>
            <a:r>
              <a:rPr lang="en-US" dirty="0"/>
              <a:t>select a location closest to you.</a:t>
            </a:r>
          </a:p>
          <a:p>
            <a:pPr lvl="1" algn="just"/>
            <a:r>
              <a:rPr lang="en-US" dirty="0" smtClean="0"/>
              <a:t>Click </a:t>
            </a:r>
            <a:r>
              <a:rPr lang="en-US" dirty="0"/>
              <a:t>on your operating system</a:t>
            </a:r>
            <a:r>
              <a:rPr lang="tr-TR" noProof="0" dirty="0" smtClean="0"/>
              <a:t> </a:t>
            </a:r>
            <a:endParaRPr lang="en-US" noProof="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5128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Five-number</a:t>
            </a:r>
            <a:r>
              <a:rPr lang="tr-TR" dirty="0"/>
              <a:t> </a:t>
            </a:r>
            <a:r>
              <a:rPr lang="tr-TR" dirty="0" err="1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minimum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), which is the smallest value of the</a:t>
            </a:r>
            <a:r>
              <a:rPr lang="tr-TR" dirty="0"/>
              <a:t> </a:t>
            </a:r>
            <a:r>
              <a:rPr lang="en-US" dirty="0"/>
              <a:t>variable in our sample, is in fact the </a:t>
            </a:r>
            <a:r>
              <a:rPr lang="en-US" dirty="0">
                <a:solidFill>
                  <a:schemeClr val="accent1"/>
                </a:solidFill>
              </a:rPr>
              <a:t>0 qua</a:t>
            </a:r>
            <a:r>
              <a:rPr lang="tr-TR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tile</a:t>
            </a:r>
            <a:r>
              <a:rPr lang="en-US" dirty="0"/>
              <a:t>.</a:t>
            </a:r>
          </a:p>
          <a:p>
            <a:r>
              <a:rPr lang="en-US" dirty="0" smtClean="0"/>
              <a:t>On </a:t>
            </a:r>
            <a:r>
              <a:rPr lang="en-US" dirty="0"/>
              <a:t>the other hand, the </a:t>
            </a:r>
            <a:r>
              <a:rPr lang="en-US" dirty="0">
                <a:solidFill>
                  <a:schemeClr val="accent1"/>
                </a:solidFill>
              </a:rPr>
              <a:t>maximum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), which is the largest</a:t>
            </a:r>
            <a:r>
              <a:rPr lang="tr-TR" dirty="0"/>
              <a:t> </a:t>
            </a:r>
            <a:r>
              <a:rPr lang="en-US" dirty="0"/>
              <a:t>value of the variable in our sample, is the </a:t>
            </a:r>
            <a:r>
              <a:rPr lang="en-US" dirty="0">
                <a:solidFill>
                  <a:schemeClr val="accent1"/>
                </a:solidFill>
              </a:rPr>
              <a:t>1 quantile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minimum and maximum along with quartiles (</a:t>
            </a:r>
            <a:r>
              <a:rPr lang="en-US" dirty="0" smtClean="0"/>
              <a:t>Q1, </a:t>
            </a:r>
            <a:r>
              <a:rPr lang="en-US" dirty="0"/>
              <a:t>Q2,</a:t>
            </a:r>
            <a:r>
              <a:rPr lang="tr-TR" dirty="0"/>
              <a:t> </a:t>
            </a:r>
            <a:r>
              <a:rPr lang="en-US" dirty="0"/>
              <a:t>and Q3) are known as </a:t>
            </a:r>
            <a:r>
              <a:rPr lang="tr-TR" dirty="0">
                <a:solidFill>
                  <a:schemeClr val="accent1"/>
                </a:solidFill>
              </a:rPr>
              <a:t>fi</a:t>
            </a:r>
            <a:r>
              <a:rPr lang="en-US" dirty="0" err="1">
                <a:solidFill>
                  <a:schemeClr val="accent1"/>
                </a:solidFill>
              </a:rPr>
              <a:t>ve</a:t>
            </a:r>
            <a:r>
              <a:rPr lang="en-US" dirty="0">
                <a:solidFill>
                  <a:schemeClr val="accent1"/>
                </a:solidFill>
              </a:rPr>
              <a:t>-number summary</a:t>
            </a:r>
            <a:r>
              <a:rPr lang="en-US" dirty="0"/>
              <a:t>.</a:t>
            </a:r>
          </a:p>
          <a:p>
            <a:r>
              <a:rPr lang="en-US" dirty="0" smtClean="0"/>
              <a:t>These </a:t>
            </a:r>
            <a:r>
              <a:rPr lang="en-US" dirty="0"/>
              <a:t>are usually presented in the increasing order: </a:t>
            </a:r>
            <a:endParaRPr lang="tr-TR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tr-TR" dirty="0" smtClean="0">
                <a:solidFill>
                  <a:schemeClr val="accent1"/>
                </a:solidFill>
              </a:rPr>
              <a:t>1</a:t>
            </a:r>
            <a:r>
              <a:rPr lang="en-US" baseline="30000" dirty="0" err="1" smtClean="0">
                <a:solidFill>
                  <a:schemeClr val="accent1"/>
                </a:solidFill>
              </a:rPr>
              <a:t>st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quartile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tr-TR" dirty="0" smtClean="0">
                <a:solidFill>
                  <a:schemeClr val="accent1"/>
                </a:solidFill>
              </a:rPr>
              <a:t>3</a:t>
            </a:r>
            <a:r>
              <a:rPr lang="en-US" baseline="30000" dirty="0" err="1" smtClean="0">
                <a:solidFill>
                  <a:schemeClr val="accent1"/>
                </a:solidFill>
              </a:rPr>
              <a:t>rd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quartile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max</a:t>
            </a:r>
            <a:endParaRPr lang="tr-TR" dirty="0" smtClean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tr-TR" dirty="0">
                <a:solidFill>
                  <a:schemeClr val="accent1"/>
                </a:solidFill>
              </a:rPr>
              <a:t>25</a:t>
            </a:r>
            <a:r>
              <a:rPr lang="tr-TR" baseline="30000" dirty="0">
                <a:solidFill>
                  <a:schemeClr val="accent1"/>
                </a:solidFill>
              </a:rPr>
              <a:t>th</a:t>
            </a:r>
            <a:r>
              <a:rPr lang="tr-TR" baseline="30000" dirty="0"/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percen</a:t>
            </a:r>
            <a:r>
              <a:rPr lang="en-US" dirty="0" smtClean="0">
                <a:solidFill>
                  <a:schemeClr val="accent1"/>
                </a:solidFill>
              </a:rPr>
              <a:t>tile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tr-TR" dirty="0">
                <a:solidFill>
                  <a:schemeClr val="accent1"/>
                </a:solidFill>
              </a:rPr>
              <a:t>75</a:t>
            </a:r>
            <a:r>
              <a:rPr lang="tr-TR" baseline="30000" dirty="0">
                <a:solidFill>
                  <a:schemeClr val="accent1"/>
                </a:solidFill>
              </a:rPr>
              <a:t>th</a:t>
            </a:r>
            <a:r>
              <a:rPr lang="tr-TR" baseline="30000" dirty="0"/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percen</a:t>
            </a:r>
            <a:r>
              <a:rPr lang="en-US" dirty="0" smtClean="0">
                <a:solidFill>
                  <a:schemeClr val="accent1"/>
                </a:solidFill>
              </a:rPr>
              <a:t>tile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max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way, the </a:t>
            </a:r>
            <a:r>
              <a:rPr lang="tr-TR" dirty="0">
                <a:solidFill>
                  <a:schemeClr val="accent1"/>
                </a:solidFill>
              </a:rPr>
              <a:t>fi</a:t>
            </a:r>
            <a:r>
              <a:rPr lang="en-US" dirty="0" err="1">
                <a:solidFill>
                  <a:schemeClr val="accent1"/>
                </a:solidFill>
              </a:rPr>
              <a:t>ve</a:t>
            </a:r>
            <a:r>
              <a:rPr lang="en-US" dirty="0">
                <a:solidFill>
                  <a:schemeClr val="accent1"/>
                </a:solidFill>
              </a:rPr>
              <a:t>-number summary </a:t>
            </a:r>
            <a:r>
              <a:rPr lang="en-US" dirty="0"/>
              <a:t>provides </a:t>
            </a:r>
            <a:endParaRPr lang="tr-TR" dirty="0" smtClean="0"/>
          </a:p>
          <a:p>
            <a:pPr lvl="1"/>
            <a:r>
              <a:rPr lang="en-US" dirty="0" smtClean="0"/>
              <a:t>0</a:t>
            </a:r>
            <a:r>
              <a:rPr lang="en-US" dirty="0"/>
              <a:t>, 0.25, 0.50,</a:t>
            </a:r>
            <a:r>
              <a:rPr lang="tr-TR" dirty="0"/>
              <a:t> 0.75, </a:t>
            </a:r>
            <a:r>
              <a:rPr lang="tr-TR" dirty="0" err="1"/>
              <a:t>and</a:t>
            </a:r>
            <a:r>
              <a:rPr lang="tr-TR" dirty="0"/>
              <a:t> 1 </a:t>
            </a:r>
            <a:r>
              <a:rPr lang="tr-TR" dirty="0" err="1" smtClean="0"/>
              <a:t>quantiles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275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Five-number</a:t>
            </a:r>
            <a:r>
              <a:rPr lang="tr-TR" dirty="0"/>
              <a:t> </a:t>
            </a:r>
            <a:r>
              <a:rPr lang="tr-TR" dirty="0" err="1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tr-TR" dirty="0"/>
              <a:t>fi</a:t>
            </a:r>
            <a:r>
              <a:rPr lang="en-US" dirty="0" err="1"/>
              <a:t>ve</a:t>
            </a:r>
            <a:r>
              <a:rPr lang="en-US" dirty="0"/>
              <a:t>-number summary can be used to derive two measures</a:t>
            </a:r>
            <a:r>
              <a:rPr lang="tr-TR" dirty="0"/>
              <a:t> </a:t>
            </a:r>
            <a:r>
              <a:rPr lang="en-US" dirty="0"/>
              <a:t>of dispersion: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range</a:t>
            </a:r>
            <a:r>
              <a:rPr lang="en-US" dirty="0"/>
              <a:t> </a:t>
            </a:r>
            <a:endParaRPr lang="tr-TR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di</a:t>
            </a:r>
            <a:r>
              <a:rPr lang="tr-TR" dirty="0" err="1"/>
              <a:t>ffe</a:t>
            </a:r>
            <a:r>
              <a:rPr lang="en-US" dirty="0" err="1"/>
              <a:t>rence</a:t>
            </a:r>
            <a:r>
              <a:rPr lang="en-US" dirty="0"/>
              <a:t> between the maximum observed</a:t>
            </a:r>
            <a:r>
              <a:rPr lang="tr-TR" dirty="0"/>
              <a:t> </a:t>
            </a:r>
            <a:r>
              <a:rPr lang="en-US" dirty="0"/>
              <a:t>value and the minimum observed value.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interquartile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range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IQR</a:t>
            </a:r>
            <a:r>
              <a:rPr lang="en-US" dirty="0"/>
              <a:t>) 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the </a:t>
            </a:r>
            <a:r>
              <a:rPr lang="en-US" dirty="0"/>
              <a:t>di</a:t>
            </a:r>
            <a:r>
              <a:rPr lang="tr-TR" dirty="0" err="1"/>
              <a:t>ff</a:t>
            </a:r>
            <a:r>
              <a:rPr lang="en-US" dirty="0" err="1"/>
              <a:t>erence</a:t>
            </a:r>
            <a:r>
              <a:rPr lang="en-US" dirty="0"/>
              <a:t> between the</a:t>
            </a:r>
            <a:r>
              <a:rPr lang="tr-TR" dirty="0"/>
              <a:t> </a:t>
            </a:r>
            <a:r>
              <a:rPr lang="en-US" dirty="0"/>
              <a:t>third quartile (Q3) and the </a:t>
            </a:r>
            <a:r>
              <a:rPr lang="tr-TR" dirty="0"/>
              <a:t>fi</a:t>
            </a:r>
            <a:r>
              <a:rPr lang="en-US" dirty="0" err="1"/>
              <a:t>rst</a:t>
            </a:r>
            <a:r>
              <a:rPr lang="en-US" dirty="0"/>
              <a:t> quartile (Q1</a:t>
            </a:r>
            <a:r>
              <a:rPr lang="en-US" dirty="0" smtClean="0"/>
              <a:t>).</a:t>
            </a:r>
            <a:r>
              <a:rPr lang="tr-TR" dirty="0"/>
              <a:t> </a:t>
            </a:r>
            <a:endParaRPr lang="tr-TR" dirty="0" smtClean="0"/>
          </a:p>
          <a:p>
            <a:pPr marL="914400" lvl="2" indent="0">
              <a:buNone/>
            </a:pPr>
            <a:r>
              <a:rPr lang="tr-TR" dirty="0">
                <a:solidFill>
                  <a:schemeClr val="accent1"/>
                </a:solidFill>
              </a:rPr>
              <a:t>	</a:t>
            </a:r>
            <a:r>
              <a:rPr lang="tr-TR" dirty="0" smtClean="0">
                <a:solidFill>
                  <a:schemeClr val="accent1"/>
                </a:solidFill>
              </a:rPr>
              <a:t>IQR </a:t>
            </a:r>
            <a:r>
              <a:rPr lang="tr-TR" dirty="0">
                <a:solidFill>
                  <a:schemeClr val="accent1"/>
                </a:solidFill>
              </a:rPr>
              <a:t>= </a:t>
            </a:r>
            <a:r>
              <a:rPr lang="en-US" dirty="0">
                <a:solidFill>
                  <a:schemeClr val="accent1"/>
                </a:solidFill>
              </a:rPr>
              <a:t>Q3</a:t>
            </a:r>
            <a:r>
              <a:rPr lang="tr-TR" baseline="-25000" dirty="0">
                <a:solidFill>
                  <a:schemeClr val="accent1"/>
                </a:solidFill>
              </a:rPr>
              <a:t>  </a:t>
            </a:r>
            <a:r>
              <a:rPr lang="tr-TR" dirty="0">
                <a:solidFill>
                  <a:schemeClr val="accent1"/>
                </a:solidFill>
              </a:rPr>
              <a:t>- </a:t>
            </a:r>
            <a:r>
              <a:rPr lang="en-US" dirty="0">
                <a:solidFill>
                  <a:schemeClr val="accent1"/>
                </a:solidFill>
              </a:rPr>
              <a:t>Q</a:t>
            </a:r>
            <a:r>
              <a:rPr lang="tr-T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590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Variability</a:t>
            </a:r>
            <a:r>
              <a:rPr lang="tr-TR" altLang="en-US" dirty="0" smtClean="0"/>
              <a:t> – </a:t>
            </a:r>
            <a:r>
              <a:rPr lang="tr-TR" altLang="en-US" dirty="0" err="1" smtClean="0"/>
              <a:t>example</a:t>
            </a:r>
            <a:r>
              <a:rPr lang="tr-TR" altLang="en-US" dirty="0" smtClean="0"/>
              <a:t> 1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000" dirty="0" smtClean="0"/>
              <a:t>As an illustration, we have the following samples:</a:t>
            </a:r>
          </a:p>
          <a:p>
            <a:pPr marL="457200" lvl="1" indent="0">
              <a:buFontTx/>
              <a:buNone/>
              <a:defRPr/>
            </a:pPr>
            <a:r>
              <a:rPr lang="tr-TR" sz="2600" dirty="0" smtClean="0"/>
              <a:t>99</a:t>
            </a:r>
            <a:r>
              <a:rPr lang="en-US" sz="2600" dirty="0" smtClean="0"/>
              <a:t>, </a:t>
            </a:r>
            <a:r>
              <a:rPr lang="tr-TR" sz="2600" dirty="0" smtClean="0"/>
              <a:t>99</a:t>
            </a:r>
            <a:r>
              <a:rPr lang="en-US" sz="2600" dirty="0" smtClean="0"/>
              <a:t>, </a:t>
            </a:r>
            <a:r>
              <a:rPr lang="en-US" sz="2600" dirty="0"/>
              <a:t>56, 61, 62, 66, 68, </a:t>
            </a:r>
            <a:r>
              <a:rPr lang="tr-TR" sz="2600" dirty="0" smtClean="0"/>
              <a:t>98</a:t>
            </a:r>
            <a:r>
              <a:rPr lang="en-US" sz="2600" dirty="0" smtClean="0"/>
              <a:t>, </a:t>
            </a:r>
            <a:r>
              <a:rPr lang="en-US" sz="2600" dirty="0"/>
              <a:t>69, 70, 71, 72, 77, 78, 79, 85, 87, 88, 89, 93, 95, 96, </a:t>
            </a:r>
            <a:r>
              <a:rPr lang="tr-TR" sz="2600" dirty="0" smtClean="0"/>
              <a:t>69</a:t>
            </a:r>
            <a:r>
              <a:rPr lang="en-US" sz="2600" dirty="0" smtClean="0"/>
              <a:t>, </a:t>
            </a:r>
            <a:r>
              <a:rPr lang="tr-TR" sz="2600" dirty="0" smtClean="0"/>
              <a:t>54</a:t>
            </a:r>
            <a:r>
              <a:rPr lang="en-US" sz="2600" dirty="0" smtClean="0"/>
              <a:t>, </a:t>
            </a:r>
            <a:r>
              <a:rPr lang="tr-TR" sz="2600" dirty="0" smtClean="0"/>
              <a:t>43</a:t>
            </a:r>
            <a:r>
              <a:rPr lang="en-US" sz="2600" dirty="0" smtClean="0"/>
              <a:t> </a:t>
            </a:r>
            <a:endParaRPr lang="en-US" sz="2600" dirty="0"/>
          </a:p>
          <a:p>
            <a:pPr>
              <a:defRPr/>
            </a:pPr>
            <a:r>
              <a:rPr lang="en-US" sz="3000" dirty="0" smtClean="0"/>
              <a:t>list these samples in </a:t>
            </a:r>
            <a:r>
              <a:rPr lang="tr-TR" sz="3000" dirty="0" smtClean="0"/>
              <a:t>as</a:t>
            </a:r>
            <a:r>
              <a:rPr lang="en-US" sz="3000" dirty="0" err="1" smtClean="0"/>
              <a:t>cending</a:t>
            </a:r>
            <a:r>
              <a:rPr lang="en-US" sz="3000" dirty="0" smtClean="0"/>
              <a:t> order,</a:t>
            </a:r>
          </a:p>
          <a:p>
            <a:pPr marL="457200" lvl="1" indent="0">
              <a:buFontTx/>
              <a:buNone/>
              <a:defRPr/>
            </a:pPr>
            <a:r>
              <a:rPr lang="en-US" sz="2400" dirty="0" smtClean="0"/>
              <a:t>43</a:t>
            </a:r>
            <a:r>
              <a:rPr lang="en-US" sz="2400" dirty="0"/>
              <a:t>, 54, 56, 61, 62, 66, 68, 69, 69, 70, 71, 72, 77, 78, 79, 85, 87, 88, 89, 93, 95, 96, 98, 99, 99 </a:t>
            </a:r>
          </a:p>
          <a:p>
            <a:pPr marL="342900" lvl="1" indent="-342900">
              <a:buChar char="•"/>
              <a:defRPr/>
            </a:pPr>
            <a:r>
              <a:rPr lang="en-US" sz="2900" dirty="0">
                <a:solidFill>
                  <a:schemeClr val="tx1"/>
                </a:solidFill>
                <a:ea typeface="+mn-ea"/>
                <a:cs typeface="+mn-cs"/>
              </a:rPr>
              <a:t>the median value </a:t>
            </a:r>
            <a:r>
              <a:rPr lang="tr-TR" sz="2900" dirty="0">
                <a:solidFill>
                  <a:schemeClr val="tx1"/>
                </a:solidFill>
                <a:ea typeface="+mn-ea"/>
                <a:cs typeface="+mn-cs"/>
              </a:rPr>
              <a:t>(Q2)</a:t>
            </a:r>
            <a:r>
              <a:rPr lang="en-US" sz="2900" dirty="0">
                <a:solidFill>
                  <a:schemeClr val="tx1"/>
                </a:solidFill>
                <a:ea typeface="+mn-ea"/>
                <a:cs typeface="+mn-cs"/>
              </a:rPr>
              <a:t> for these samples is </a:t>
            </a:r>
            <a:r>
              <a:rPr lang="tr-TR" sz="2900" dirty="0">
                <a:solidFill>
                  <a:schemeClr val="tx1"/>
                </a:solidFill>
                <a:ea typeface="+mn-ea"/>
                <a:cs typeface="+mn-cs"/>
              </a:rPr>
              <a:t>77 (13</a:t>
            </a:r>
            <a:r>
              <a:rPr lang="tr-TR" sz="2900" baseline="30000" dirty="0">
                <a:solidFill>
                  <a:schemeClr val="tx1"/>
                </a:solidFill>
                <a:ea typeface="+mn-ea"/>
                <a:cs typeface="+mn-cs"/>
              </a:rPr>
              <a:t>th</a:t>
            </a:r>
            <a:r>
              <a:rPr lang="tr-TR" sz="29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sz="2900" dirty="0" err="1">
                <a:solidFill>
                  <a:schemeClr val="tx1"/>
                </a:solidFill>
                <a:ea typeface="+mn-ea"/>
                <a:cs typeface="+mn-cs"/>
              </a:rPr>
              <a:t>sample</a:t>
            </a:r>
            <a:r>
              <a:rPr lang="tr-TR" sz="2900" dirty="0">
                <a:solidFill>
                  <a:schemeClr val="tx1"/>
                </a:solidFill>
                <a:ea typeface="+mn-ea"/>
                <a:cs typeface="+mn-cs"/>
              </a:rPr>
              <a:t>)</a:t>
            </a:r>
            <a:r>
              <a:rPr lang="en-US" sz="290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endParaRPr lang="tr-TR" sz="2900" dirty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tr-TR" sz="2800" dirty="0" smtClean="0"/>
              <a:t>1</a:t>
            </a:r>
            <a:r>
              <a:rPr lang="tr-TR" sz="2800" baseline="30000" dirty="0" smtClean="0"/>
              <a:t>s</a:t>
            </a:r>
            <a:r>
              <a:rPr lang="en-US" sz="2800" baseline="30000" dirty="0" smtClean="0"/>
              <a:t>t </a:t>
            </a:r>
            <a:r>
              <a:rPr lang="en-US" sz="2800" dirty="0"/>
              <a:t>quartile, Q1, can be </a:t>
            </a:r>
            <a:r>
              <a:rPr lang="en-US" sz="2800" dirty="0" smtClean="0"/>
              <a:t>found</a:t>
            </a:r>
            <a:r>
              <a:rPr lang="tr-TR" sz="2800" dirty="0" smtClean="0"/>
              <a:t> </a:t>
            </a:r>
            <a:r>
              <a:rPr lang="en-US" sz="2800" dirty="0" smtClean="0"/>
              <a:t>by </a:t>
            </a:r>
            <a:r>
              <a:rPr lang="en-US" sz="2800" dirty="0"/>
              <a:t>taking the median of the following samples,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dirty="0"/>
              <a:t> 43, 54, 56, 61, 62, 66, 68, 69, 69, 70, 71, 72, 77</a:t>
            </a:r>
          </a:p>
          <a:p>
            <a:pPr lvl="1">
              <a:buFontTx/>
              <a:buChar char="–"/>
              <a:defRPr/>
            </a:pPr>
            <a:r>
              <a:rPr lang="en-US" sz="2500" dirty="0"/>
              <a:t>which is </a:t>
            </a:r>
            <a:r>
              <a:rPr lang="tr-TR" sz="2500" dirty="0" smtClean="0"/>
              <a:t>68</a:t>
            </a:r>
            <a:r>
              <a:rPr lang="en-US" sz="2500" dirty="0" smtClean="0"/>
              <a:t> </a:t>
            </a:r>
            <a:endParaRPr lang="tr-TR" sz="2500" dirty="0"/>
          </a:p>
          <a:p>
            <a:pPr>
              <a:defRPr/>
            </a:pPr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tr-TR" sz="2800" dirty="0" smtClean="0"/>
              <a:t>3</a:t>
            </a:r>
            <a:r>
              <a:rPr lang="tr-TR" sz="2800" baseline="30000" dirty="0" smtClean="0"/>
              <a:t>r</a:t>
            </a:r>
            <a:r>
              <a:rPr lang="en-US" sz="2800" baseline="30000" dirty="0" smtClean="0"/>
              <a:t>d </a:t>
            </a:r>
            <a:r>
              <a:rPr lang="en-US" sz="2800" dirty="0"/>
              <a:t>quartile, Q3, may be found by taking the median value of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following </a:t>
            </a:r>
            <a:r>
              <a:rPr lang="en-US" sz="2800" dirty="0"/>
              <a:t>samples: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dirty="0"/>
              <a:t> 77, 78, 79, 85, 87, 88, 89, 93, 95, 96, 98, 99, 99</a:t>
            </a:r>
            <a:endParaRPr lang="en-US" sz="2400" dirty="0" smtClean="0"/>
          </a:p>
          <a:p>
            <a:pPr lvl="1">
              <a:defRPr/>
            </a:pPr>
            <a:r>
              <a:rPr lang="en-US" sz="2500" dirty="0" smtClean="0"/>
              <a:t>which is </a:t>
            </a:r>
            <a:r>
              <a:rPr lang="tr-TR" sz="2500" dirty="0" smtClean="0"/>
              <a:t>89</a:t>
            </a:r>
            <a:r>
              <a:rPr lang="en-US" sz="2500" dirty="0" smtClean="0"/>
              <a:t>. </a:t>
            </a:r>
            <a:endParaRPr lang="tr-TR" sz="2500" dirty="0" smtClean="0"/>
          </a:p>
          <a:p>
            <a:pPr>
              <a:defRPr/>
            </a:pPr>
            <a:r>
              <a:rPr lang="en-US" sz="2800" dirty="0" smtClean="0"/>
              <a:t>Thus</a:t>
            </a:r>
            <a:r>
              <a:rPr lang="en-US" sz="2800" dirty="0"/>
              <a:t>, the interquartile range, </a:t>
            </a:r>
            <a:r>
              <a:rPr lang="tr-TR" sz="2800" dirty="0" smtClean="0"/>
              <a:t> (Q1 = 68; Q2 = 77; Q3 = 89)</a:t>
            </a:r>
          </a:p>
          <a:p>
            <a:pPr marL="0" indent="0">
              <a:buFontTx/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Q1 =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89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68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lang="en-US" sz="30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17BC1A3-AA22-45AE-8963-1B377DA83B2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2221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Variability</a:t>
            </a:r>
            <a:r>
              <a:rPr lang="tr-TR" altLang="en-US" dirty="0" smtClean="0"/>
              <a:t> – </a:t>
            </a:r>
            <a:r>
              <a:rPr lang="tr-TR" altLang="en-US" dirty="0" err="1"/>
              <a:t>example</a:t>
            </a:r>
            <a:r>
              <a:rPr lang="tr-TR" altLang="en-US" dirty="0"/>
              <a:t> 1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tr-TR" sz="3000" dirty="0" smtClean="0"/>
              <a:t>Using </a:t>
            </a:r>
            <a:r>
              <a:rPr lang="tr-TR" sz="3000" dirty="0" err="1" smtClean="0"/>
              <a:t>percentiles</a:t>
            </a:r>
            <a:r>
              <a:rPr lang="tr-TR" sz="3000" dirty="0" smtClean="0"/>
              <a:t>;</a:t>
            </a:r>
            <a:endParaRPr lang="en-US" sz="2600" dirty="0" smtClean="0"/>
          </a:p>
          <a:p>
            <a:pPr lvl="1">
              <a:defRPr/>
            </a:pPr>
            <a:r>
              <a:rPr lang="en-US" sz="2600" dirty="0" smtClean="0"/>
              <a:t>list the samples in </a:t>
            </a:r>
            <a:r>
              <a:rPr lang="tr-TR" sz="2600" dirty="0" smtClean="0"/>
              <a:t>a</a:t>
            </a:r>
            <a:r>
              <a:rPr lang="en-US" sz="2600" dirty="0" err="1" smtClean="0"/>
              <a:t>scending</a:t>
            </a:r>
            <a:r>
              <a:rPr lang="en-US" sz="2600" dirty="0" smtClean="0"/>
              <a:t> order,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dirty="0" smtClean="0"/>
              <a:t>43</a:t>
            </a:r>
            <a:r>
              <a:rPr lang="en-US" sz="2400" dirty="0"/>
              <a:t>, 54, 56, 61, 62, 66, 68, 69, 69, 70, 71, 72, 77, 78, 79, 85, 87, 88, 89, </a:t>
            </a:r>
            <a:r>
              <a:rPr lang="tr-TR" sz="2400" dirty="0" smtClean="0"/>
              <a:t>	</a:t>
            </a:r>
            <a:r>
              <a:rPr lang="en-US" sz="2400" dirty="0" smtClean="0"/>
              <a:t>93</a:t>
            </a:r>
            <a:r>
              <a:rPr lang="en-US" sz="2400" dirty="0"/>
              <a:t>, 95, 96, 98, 99, 99</a:t>
            </a:r>
            <a:endParaRPr lang="en-US" sz="2400" dirty="0" smtClean="0"/>
          </a:p>
          <a:p>
            <a:r>
              <a:rPr lang="tr-TR" dirty="0" smtClean="0"/>
              <a:t>Q1 </a:t>
            </a:r>
            <a:r>
              <a:rPr lang="tr-TR" dirty="0"/>
              <a:t>(</a:t>
            </a:r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0.25 * 25 = 6.25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up</a:t>
            </a:r>
            <a:r>
              <a:rPr lang="tr-TR" dirty="0">
                <a:sym typeface="Wingdings" panose="05000000000000000000" pitchFamily="2" charset="2"/>
              </a:rPr>
              <a:t>) </a:t>
            </a:r>
            <a:r>
              <a:rPr lang="tr-TR" dirty="0" smtClean="0">
                <a:sym typeface="Wingdings" panose="05000000000000000000" pitchFamily="2" charset="2"/>
              </a:rPr>
              <a:t> 7</a:t>
            </a: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	Q1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68</a:t>
            </a:r>
            <a:endParaRPr lang="en-US" dirty="0"/>
          </a:p>
          <a:p>
            <a:r>
              <a:rPr lang="tr-TR" dirty="0"/>
              <a:t>Q2 (50</a:t>
            </a:r>
            <a:r>
              <a:rPr lang="en-US" baseline="30000" dirty="0" err="1"/>
              <a:t>th</a:t>
            </a:r>
            <a:r>
              <a:rPr lang="en-US" dirty="0"/>
              <a:t> 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0.50 * 25 </a:t>
            </a:r>
            <a:r>
              <a:rPr lang="tr-TR" dirty="0"/>
              <a:t>= </a:t>
            </a:r>
            <a:r>
              <a:rPr lang="tr-TR" dirty="0" smtClean="0"/>
              <a:t>12.5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up</a:t>
            </a:r>
            <a:r>
              <a:rPr lang="tr-TR" dirty="0">
                <a:sym typeface="Wingdings" panose="05000000000000000000" pitchFamily="2" charset="2"/>
              </a:rPr>
              <a:t>)  </a:t>
            </a:r>
            <a:r>
              <a:rPr lang="tr-TR" dirty="0" smtClean="0">
                <a:sym typeface="Wingdings" panose="05000000000000000000" pitchFamily="2" charset="2"/>
              </a:rPr>
              <a:t>13		Q2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77</a:t>
            </a:r>
            <a:endParaRPr lang="en-US" dirty="0"/>
          </a:p>
          <a:p>
            <a:r>
              <a:rPr lang="tr-TR" dirty="0"/>
              <a:t>Q1 (7</a:t>
            </a: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0.75 * 25 = 18.75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up</a:t>
            </a:r>
            <a:r>
              <a:rPr lang="tr-TR" dirty="0">
                <a:sym typeface="Wingdings" panose="05000000000000000000" pitchFamily="2" charset="2"/>
              </a:rPr>
              <a:t>) </a:t>
            </a:r>
            <a:r>
              <a:rPr lang="tr-TR" dirty="0" smtClean="0">
                <a:sym typeface="Wingdings" panose="05000000000000000000" pitchFamily="2" charset="2"/>
              </a:rPr>
              <a:t> 19		Q3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89</a:t>
            </a:r>
            <a:endParaRPr lang="en-US" dirty="0"/>
          </a:p>
          <a:p>
            <a:pPr>
              <a:defRPr/>
            </a:pPr>
            <a:endParaRPr lang="tr-TR" sz="2800" dirty="0" smtClean="0"/>
          </a:p>
          <a:p>
            <a:pPr>
              <a:defRPr/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case</a:t>
            </a:r>
            <a:r>
              <a:rPr lang="en-US" sz="2800" dirty="0" smtClean="0"/>
              <a:t>, </a:t>
            </a:r>
            <a:r>
              <a:rPr lang="en-US" sz="2800" dirty="0"/>
              <a:t>the interquartile range, </a:t>
            </a:r>
            <a:r>
              <a:rPr lang="fr-FR" sz="2800" dirty="0"/>
              <a:t>(Q1 = 68; Q2 = 77; Q3 = 89</a:t>
            </a:r>
            <a:r>
              <a:rPr lang="fr-FR" sz="2800" dirty="0" smtClean="0"/>
              <a:t>)</a:t>
            </a:r>
            <a:endParaRPr lang="tr-TR" sz="2800" dirty="0" smtClean="0"/>
          </a:p>
          <a:p>
            <a:pPr marL="0" indent="0">
              <a:buNone/>
              <a:defRPr/>
            </a:pPr>
            <a:endParaRPr lang="tr-TR" sz="2800" dirty="0" smtClean="0"/>
          </a:p>
          <a:p>
            <a:pPr marL="0" indent="0">
              <a:buFontTx/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Q1 =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89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68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30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17BC1A3-AA22-45AE-8963-1B377DA83B2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029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Variability</a:t>
            </a:r>
            <a:r>
              <a:rPr lang="tr-TR" altLang="en-US" dirty="0" smtClean="0"/>
              <a:t> – </a:t>
            </a:r>
            <a:r>
              <a:rPr lang="tr-TR" altLang="en-US" dirty="0" err="1"/>
              <a:t>example</a:t>
            </a:r>
            <a:r>
              <a:rPr lang="tr-TR" altLang="en-US" dirty="0"/>
              <a:t> 1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25579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tr-TR" sz="3000" dirty="0" err="1" smtClean="0"/>
              <a:t>Alternative</a:t>
            </a:r>
            <a:r>
              <a:rPr lang="tr-TR" sz="3000" dirty="0" smtClean="0"/>
              <a:t> </a:t>
            </a:r>
            <a:r>
              <a:rPr lang="tr-TR" sz="3000" dirty="0" err="1" smtClean="0"/>
              <a:t>calculation</a:t>
            </a:r>
            <a:r>
              <a:rPr lang="tr-TR" sz="3000" dirty="0" smtClean="0"/>
              <a:t>;</a:t>
            </a:r>
            <a:endParaRPr lang="en-US" sz="2600" dirty="0" smtClean="0"/>
          </a:p>
          <a:p>
            <a:pPr lvl="1">
              <a:defRPr/>
            </a:pPr>
            <a:r>
              <a:rPr lang="en-US" sz="2600" dirty="0"/>
              <a:t>Use the following formula to estimate the </a:t>
            </a:r>
            <a:r>
              <a:rPr lang="en-US" sz="2600" dirty="0" err="1"/>
              <a:t>ith</a:t>
            </a:r>
            <a:r>
              <a:rPr lang="en-US" sz="2600" dirty="0"/>
              <a:t> observation</a:t>
            </a:r>
            <a:r>
              <a:rPr lang="en-US" sz="2600" dirty="0" smtClean="0"/>
              <a:t>: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tr-TR" sz="2400" dirty="0" err="1">
                <a:solidFill>
                  <a:schemeClr val="accent1"/>
                </a:solidFill>
              </a:rPr>
              <a:t>i</a:t>
            </a:r>
            <a:r>
              <a:rPr lang="tr-TR" sz="2400" baseline="30000" dirty="0" err="1">
                <a:solidFill>
                  <a:schemeClr val="accent1"/>
                </a:solidFill>
              </a:rPr>
              <a:t>th</a:t>
            </a:r>
            <a:r>
              <a:rPr lang="tr-TR" sz="2400" dirty="0">
                <a:solidFill>
                  <a:schemeClr val="accent1"/>
                </a:solidFill>
              </a:rPr>
              <a:t> </a:t>
            </a:r>
            <a:r>
              <a:rPr lang="tr-TR" sz="2400" dirty="0" err="1">
                <a:solidFill>
                  <a:schemeClr val="accent1"/>
                </a:solidFill>
              </a:rPr>
              <a:t>observation</a:t>
            </a:r>
            <a:r>
              <a:rPr lang="tr-TR" sz="2400" dirty="0">
                <a:solidFill>
                  <a:schemeClr val="accent1"/>
                </a:solidFill>
              </a:rPr>
              <a:t> = q (n + 1)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2000" dirty="0"/>
              <a:t>where </a:t>
            </a:r>
            <a:r>
              <a:rPr lang="en-US" sz="2000" dirty="0">
                <a:solidFill>
                  <a:schemeClr val="accent1"/>
                </a:solidFill>
              </a:rPr>
              <a:t>q</a:t>
            </a:r>
            <a:r>
              <a:rPr lang="en-US" sz="2000" dirty="0"/>
              <a:t> is the quantile, </a:t>
            </a:r>
            <a:r>
              <a:rPr lang="en-US" sz="2000" dirty="0" smtClean="0">
                <a:solidFill>
                  <a:schemeClr val="accent1"/>
                </a:solidFill>
              </a:rPr>
              <a:t>n</a:t>
            </a:r>
            <a:r>
              <a:rPr lang="en-US" sz="2000" dirty="0" smtClean="0"/>
              <a:t> </a:t>
            </a:r>
            <a:r>
              <a:rPr lang="en-US" sz="2000" dirty="0"/>
              <a:t>is the number of items in a data set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en-US" dirty="0"/>
              <a:t>list the samples in ascending </a:t>
            </a:r>
            <a:r>
              <a:rPr lang="en-US" dirty="0" smtClean="0"/>
              <a:t>order</a:t>
            </a:r>
            <a:r>
              <a:rPr lang="tr-TR" dirty="0" smtClean="0"/>
              <a:t>; </a:t>
            </a:r>
            <a:r>
              <a:rPr lang="en-US" dirty="0"/>
              <a:t>	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43</a:t>
            </a:r>
            <a:r>
              <a:rPr lang="en-US" dirty="0"/>
              <a:t>, 54, 56, 61, 62, 66, 68, 69, 69, 70, 71, 72, 77, 78, 79, 85, 87, 88, 89, </a:t>
            </a:r>
            <a:r>
              <a:rPr lang="tr-TR" dirty="0"/>
              <a:t>	</a:t>
            </a:r>
            <a:r>
              <a:rPr lang="en-US" dirty="0"/>
              <a:t>93, 95, 96, 98, 99, 9</a:t>
            </a:r>
            <a:endParaRPr lang="tr-TR" dirty="0" smtClean="0"/>
          </a:p>
          <a:p>
            <a:r>
              <a:rPr lang="tr-TR" dirty="0" smtClean="0"/>
              <a:t>Q1 (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r>
              <a:rPr lang="tr-TR" dirty="0" smtClean="0"/>
              <a:t>)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0.25 * (25 +1) = 6. 5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tr-TR" dirty="0" smtClean="0">
                <a:sym typeface="Wingdings" panose="05000000000000000000" pitchFamily="2" charset="2"/>
              </a:rPr>
              <a:t>(</a:t>
            </a:r>
            <a:r>
              <a:rPr lang="tr-TR" dirty="0" err="1" smtClean="0">
                <a:sym typeface="Wingdings" panose="05000000000000000000" pitchFamily="2" charset="2"/>
              </a:rPr>
              <a:t>round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down</a:t>
            </a:r>
            <a:r>
              <a:rPr lang="tr-TR" dirty="0" smtClean="0">
                <a:sym typeface="Wingdings" panose="05000000000000000000" pitchFamily="2" charset="2"/>
              </a:rPr>
              <a:t>)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tr-TR" dirty="0" smtClean="0">
                <a:sym typeface="Wingdings" panose="05000000000000000000" pitchFamily="2" charset="2"/>
              </a:rPr>
              <a:t>6</a:t>
            </a: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	Q1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66</a:t>
            </a:r>
            <a:endParaRPr lang="en-US" dirty="0"/>
          </a:p>
          <a:p>
            <a:r>
              <a:rPr lang="tr-TR" dirty="0" smtClean="0"/>
              <a:t>Q2 (50</a:t>
            </a:r>
            <a:r>
              <a:rPr lang="en-US" baseline="30000" dirty="0" err="1" smtClean="0"/>
              <a:t>th</a:t>
            </a:r>
            <a:r>
              <a:rPr lang="en-US" dirty="0" smtClean="0"/>
              <a:t> percentile</a:t>
            </a:r>
            <a:r>
              <a:rPr lang="tr-TR" dirty="0" smtClean="0"/>
              <a:t>)</a:t>
            </a:r>
            <a:endParaRPr lang="tr-TR" dirty="0"/>
          </a:p>
          <a:p>
            <a:pPr marL="457200" lvl="1" indent="0">
              <a:buNone/>
            </a:pPr>
            <a:r>
              <a:rPr lang="tr-TR" dirty="0"/>
              <a:t>	 </a:t>
            </a:r>
            <a:r>
              <a:rPr lang="tr-TR" dirty="0" smtClean="0"/>
              <a:t>0.50 </a:t>
            </a:r>
            <a:r>
              <a:rPr lang="tr-TR" dirty="0"/>
              <a:t>* </a:t>
            </a:r>
            <a:r>
              <a:rPr lang="tr-TR" dirty="0" smtClean="0"/>
              <a:t>(25 </a:t>
            </a:r>
            <a:r>
              <a:rPr lang="tr-TR" dirty="0"/>
              <a:t>+1)</a:t>
            </a:r>
            <a:r>
              <a:rPr lang="tr-TR" dirty="0" smtClean="0"/>
              <a:t> </a:t>
            </a:r>
            <a:r>
              <a:rPr lang="tr-TR" dirty="0"/>
              <a:t>= </a:t>
            </a:r>
            <a:r>
              <a:rPr lang="tr-TR" dirty="0" smtClean="0"/>
              <a:t>13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tr-TR" dirty="0" smtClean="0">
                <a:sym typeface="Wingdings" panose="05000000000000000000" pitchFamily="2" charset="2"/>
              </a:rPr>
              <a:t>13</a:t>
            </a:r>
            <a:r>
              <a:rPr lang="tr-TR" dirty="0">
                <a:sym typeface="Wingdings" panose="05000000000000000000" pitchFamily="2" charset="2"/>
              </a:rPr>
              <a:t>		</a:t>
            </a:r>
            <a:r>
              <a:rPr lang="tr-TR" dirty="0" smtClean="0">
                <a:sym typeface="Wingdings" panose="05000000000000000000" pitchFamily="2" charset="2"/>
              </a:rPr>
              <a:t>		Q2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77</a:t>
            </a:r>
            <a:endParaRPr lang="en-US" dirty="0"/>
          </a:p>
          <a:p>
            <a:r>
              <a:rPr lang="tr-TR" dirty="0"/>
              <a:t>Q1 (7</a:t>
            </a: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/>
              <a:t>	 </a:t>
            </a:r>
            <a:r>
              <a:rPr lang="tr-TR" dirty="0" smtClean="0"/>
              <a:t>0.75 </a:t>
            </a:r>
            <a:r>
              <a:rPr lang="tr-TR" dirty="0"/>
              <a:t>* </a:t>
            </a:r>
            <a:r>
              <a:rPr lang="tr-TR" dirty="0" smtClean="0"/>
              <a:t>(25 </a:t>
            </a:r>
            <a:r>
              <a:rPr lang="tr-TR" dirty="0"/>
              <a:t>+1)</a:t>
            </a:r>
            <a:r>
              <a:rPr lang="tr-TR" dirty="0" smtClean="0"/>
              <a:t> </a:t>
            </a:r>
            <a:r>
              <a:rPr lang="tr-TR" dirty="0"/>
              <a:t>= </a:t>
            </a:r>
            <a:r>
              <a:rPr lang="tr-TR" dirty="0" smtClean="0"/>
              <a:t>19.5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down</a:t>
            </a:r>
            <a:r>
              <a:rPr lang="tr-TR" dirty="0">
                <a:sym typeface="Wingdings" panose="05000000000000000000" pitchFamily="2" charset="2"/>
              </a:rPr>
              <a:t>) </a:t>
            </a:r>
            <a:r>
              <a:rPr lang="tr-TR" dirty="0" smtClean="0">
                <a:sym typeface="Wingdings" panose="05000000000000000000" pitchFamily="2" charset="2"/>
              </a:rPr>
              <a:t> 19</a:t>
            </a: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	Q3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89</a:t>
            </a:r>
            <a:endParaRPr lang="en-US" dirty="0"/>
          </a:p>
          <a:p>
            <a:pPr>
              <a:defRPr/>
            </a:pPr>
            <a:endParaRPr lang="tr-TR" sz="2800" dirty="0" smtClean="0"/>
          </a:p>
          <a:p>
            <a:pPr>
              <a:defRPr/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case</a:t>
            </a:r>
            <a:r>
              <a:rPr lang="en-US" sz="2800" dirty="0" smtClean="0"/>
              <a:t>, </a:t>
            </a:r>
            <a:r>
              <a:rPr lang="en-US" sz="2800" dirty="0"/>
              <a:t>the interquartile range, </a:t>
            </a:r>
            <a:r>
              <a:rPr lang="fr-FR" sz="2800" dirty="0"/>
              <a:t>(Q1 = </a:t>
            </a:r>
            <a:r>
              <a:rPr lang="fr-FR" sz="2800" dirty="0" smtClean="0"/>
              <a:t>6</a:t>
            </a:r>
            <a:r>
              <a:rPr lang="tr-TR" sz="2800" dirty="0" smtClean="0"/>
              <a:t>6</a:t>
            </a:r>
            <a:r>
              <a:rPr lang="fr-FR" sz="2800" dirty="0" smtClean="0"/>
              <a:t>; </a:t>
            </a:r>
            <a:r>
              <a:rPr lang="fr-FR" sz="2800" dirty="0"/>
              <a:t>Q2 = 77; Q3 = </a:t>
            </a:r>
            <a:r>
              <a:rPr lang="tr-TR" sz="2800" dirty="0" smtClean="0"/>
              <a:t>89</a:t>
            </a:r>
            <a:r>
              <a:rPr lang="fr-FR" sz="2800" dirty="0" smtClean="0"/>
              <a:t>)</a:t>
            </a:r>
            <a:endParaRPr lang="fr-FR" sz="2800" dirty="0"/>
          </a:p>
          <a:p>
            <a:pPr marL="0" indent="0">
              <a:buNone/>
              <a:defRPr/>
            </a:pPr>
            <a:endParaRPr lang="tr-TR" sz="2800" dirty="0" smtClean="0"/>
          </a:p>
          <a:p>
            <a:pPr marL="0" indent="0">
              <a:buFontTx/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Q1 =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89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66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30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17BC1A3-AA22-45AE-8963-1B377DA83B2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7209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Variability</a:t>
            </a:r>
            <a:r>
              <a:rPr lang="tr-TR" altLang="en-US" dirty="0" smtClean="0"/>
              <a:t> – </a:t>
            </a:r>
            <a:r>
              <a:rPr lang="tr-TR" altLang="en-US" dirty="0" err="1" smtClean="0"/>
              <a:t>example</a:t>
            </a:r>
            <a:r>
              <a:rPr lang="tr-TR" altLang="en-US" dirty="0" smtClean="0"/>
              <a:t> 2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25579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000" dirty="0" smtClean="0"/>
              <a:t>As an illustration, we have the following samples:</a:t>
            </a:r>
          </a:p>
          <a:p>
            <a:pPr marL="457200" lvl="1" indent="0">
              <a:buFontTx/>
              <a:buNone/>
              <a:defRPr/>
            </a:pPr>
            <a:r>
              <a:rPr lang="tr-TR" sz="2600" dirty="0" smtClean="0"/>
              <a:t>	</a:t>
            </a:r>
            <a:r>
              <a:rPr lang="en-US" sz="2600" dirty="0" smtClean="0"/>
              <a:t>1, 3, 3, 2, 5, 1, 1, 4, 3, 2.</a:t>
            </a:r>
          </a:p>
          <a:p>
            <a:pPr>
              <a:defRPr/>
            </a:pPr>
            <a:r>
              <a:rPr lang="en-US" sz="3000" dirty="0" smtClean="0"/>
              <a:t>list these samples in </a:t>
            </a:r>
            <a:r>
              <a:rPr lang="tr-TR" sz="3000" dirty="0" err="1" smtClean="0"/>
              <a:t>des</a:t>
            </a:r>
            <a:r>
              <a:rPr lang="en-US" sz="3000" dirty="0" err="1" smtClean="0"/>
              <a:t>cending</a:t>
            </a:r>
            <a:r>
              <a:rPr lang="en-US" sz="3000" dirty="0" smtClean="0"/>
              <a:t> order,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dirty="0" smtClean="0"/>
              <a:t>5</a:t>
            </a:r>
            <a:r>
              <a:rPr lang="en-US" sz="2400" dirty="0"/>
              <a:t>, 4, 3, 3, 3, 2, 2, 1, 1, </a:t>
            </a:r>
            <a:r>
              <a:rPr lang="en-US" sz="2400" dirty="0" smtClean="0"/>
              <a:t>1</a:t>
            </a:r>
          </a:p>
          <a:p>
            <a:pPr marL="342900" lvl="1" indent="-342900"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the median value </a:t>
            </a:r>
            <a:r>
              <a:rPr lang="tr-TR" dirty="0">
                <a:solidFill>
                  <a:schemeClr val="tx1"/>
                </a:solidFill>
                <a:ea typeface="+mn-ea"/>
                <a:cs typeface="+mn-cs"/>
              </a:rPr>
              <a:t>(Q2)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for these samples is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2.5</a:t>
            </a:r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tr-TR" sz="2800" dirty="0" smtClean="0"/>
              <a:t>1</a:t>
            </a:r>
            <a:r>
              <a:rPr lang="tr-TR" sz="2800" baseline="30000" dirty="0" smtClean="0"/>
              <a:t>s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quartile, Q1, can be </a:t>
            </a:r>
            <a:r>
              <a:rPr lang="en-US" sz="2800" dirty="0" smtClean="0"/>
              <a:t>found</a:t>
            </a:r>
            <a:r>
              <a:rPr lang="tr-TR" sz="2800" dirty="0" smtClean="0"/>
              <a:t> </a:t>
            </a:r>
            <a:r>
              <a:rPr lang="en-US" sz="2800" dirty="0" smtClean="0"/>
              <a:t>by </a:t>
            </a:r>
            <a:r>
              <a:rPr lang="en-US" sz="2800" dirty="0"/>
              <a:t>taking the median of the following samples,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dirty="0" smtClean="0"/>
              <a:t>2.5</a:t>
            </a:r>
            <a:r>
              <a:rPr lang="en-US" sz="2400" dirty="0"/>
              <a:t>, 2, 2, 1, 1, </a:t>
            </a:r>
            <a:r>
              <a:rPr lang="en-US" sz="2400" dirty="0" smtClean="0"/>
              <a:t>1</a:t>
            </a:r>
            <a:endParaRPr lang="en-US" sz="2400" dirty="0"/>
          </a:p>
          <a:p>
            <a:pPr lvl="1">
              <a:buFontTx/>
              <a:buChar char="–"/>
              <a:defRPr/>
            </a:pPr>
            <a:r>
              <a:rPr lang="en-US" sz="2500" dirty="0"/>
              <a:t>which is </a:t>
            </a:r>
            <a:r>
              <a:rPr lang="en-US" sz="2500" dirty="0" smtClean="0"/>
              <a:t>1.5 </a:t>
            </a:r>
            <a:endParaRPr lang="tr-TR" sz="2500" dirty="0"/>
          </a:p>
          <a:p>
            <a:pPr>
              <a:defRPr/>
            </a:pPr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tr-TR" sz="2800" dirty="0" smtClean="0"/>
              <a:t>3</a:t>
            </a:r>
            <a:r>
              <a:rPr lang="tr-TR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/>
              <a:t>quartile, Q3, may be found by taking the median value of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following </a:t>
            </a:r>
            <a:r>
              <a:rPr lang="en-US" sz="2800" dirty="0"/>
              <a:t>samples: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dirty="0" smtClean="0"/>
              <a:t>5</a:t>
            </a:r>
            <a:r>
              <a:rPr lang="en-US" sz="2400" dirty="0"/>
              <a:t>, 4, 3, 3, 3, </a:t>
            </a:r>
            <a:r>
              <a:rPr lang="en-US" sz="2400" dirty="0" smtClean="0"/>
              <a:t>2.5</a:t>
            </a:r>
            <a:endParaRPr lang="en-US" sz="2400" dirty="0"/>
          </a:p>
          <a:p>
            <a:pPr lvl="1">
              <a:defRPr/>
            </a:pPr>
            <a:r>
              <a:rPr lang="en-US" sz="2500" dirty="0"/>
              <a:t>which is 3. </a:t>
            </a:r>
            <a:endParaRPr lang="tr-TR" sz="2500" dirty="0"/>
          </a:p>
          <a:p>
            <a:pPr>
              <a:defRPr/>
            </a:pPr>
            <a:r>
              <a:rPr lang="en-US" sz="2800" dirty="0" smtClean="0"/>
              <a:t>Thus</a:t>
            </a:r>
            <a:r>
              <a:rPr lang="en-US" sz="2800" dirty="0"/>
              <a:t>, the interquartile range, </a:t>
            </a:r>
            <a:r>
              <a:rPr lang="fr-FR" sz="2800" dirty="0"/>
              <a:t>(Q1 = </a:t>
            </a:r>
            <a:r>
              <a:rPr lang="tr-TR" sz="2800" dirty="0" smtClean="0"/>
              <a:t>1.5</a:t>
            </a:r>
            <a:r>
              <a:rPr lang="fr-FR" sz="2800" dirty="0" smtClean="0"/>
              <a:t>; </a:t>
            </a:r>
            <a:r>
              <a:rPr lang="fr-FR" sz="2800" dirty="0"/>
              <a:t>Q2 = </a:t>
            </a:r>
            <a:r>
              <a:rPr lang="tr-TR" sz="2800" dirty="0" smtClean="0"/>
              <a:t>2.5</a:t>
            </a:r>
            <a:r>
              <a:rPr lang="fr-FR" sz="2800" dirty="0" smtClean="0"/>
              <a:t>; </a:t>
            </a:r>
            <a:r>
              <a:rPr lang="fr-FR" sz="2800" dirty="0"/>
              <a:t>Q3 = </a:t>
            </a:r>
            <a:r>
              <a:rPr lang="tr-TR" sz="2800" dirty="0" smtClean="0"/>
              <a:t>3</a:t>
            </a:r>
            <a:r>
              <a:rPr lang="fr-FR" sz="2800" dirty="0" smtClean="0"/>
              <a:t>)</a:t>
            </a:r>
            <a:endParaRPr lang="fr-FR" sz="2800" dirty="0"/>
          </a:p>
          <a:p>
            <a:pPr>
              <a:defRPr/>
            </a:pPr>
            <a:endParaRPr lang="tr-TR" sz="2800" dirty="0" smtClean="0"/>
          </a:p>
          <a:p>
            <a:pPr marL="0" indent="0">
              <a:buFontTx/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Q1 = 3 − 1.5 =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1.5</a:t>
            </a:r>
            <a:endParaRPr lang="en-US" sz="30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17BC1A3-AA22-45AE-8963-1B377DA83B2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5370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Variability</a:t>
            </a:r>
            <a:r>
              <a:rPr lang="tr-TR" altLang="en-US" dirty="0"/>
              <a:t> – </a:t>
            </a:r>
            <a:r>
              <a:rPr lang="tr-TR" altLang="en-US" dirty="0" err="1"/>
              <a:t>example</a:t>
            </a:r>
            <a:r>
              <a:rPr lang="tr-TR" altLang="en-US" dirty="0"/>
              <a:t> 2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tr-TR" sz="3000" dirty="0" smtClean="0"/>
              <a:t>Using </a:t>
            </a:r>
            <a:r>
              <a:rPr lang="tr-TR" sz="3000" dirty="0" err="1" smtClean="0"/>
              <a:t>percentiles</a:t>
            </a:r>
            <a:r>
              <a:rPr lang="tr-TR" sz="3000" dirty="0" smtClean="0"/>
              <a:t>;</a:t>
            </a:r>
            <a:endParaRPr lang="en-US" sz="2600" dirty="0" smtClean="0"/>
          </a:p>
          <a:p>
            <a:pPr lvl="1">
              <a:defRPr/>
            </a:pPr>
            <a:r>
              <a:rPr lang="en-US" sz="2600" dirty="0" smtClean="0"/>
              <a:t>list the samples in </a:t>
            </a:r>
            <a:r>
              <a:rPr lang="tr-TR" sz="2600" dirty="0" smtClean="0"/>
              <a:t>a</a:t>
            </a:r>
            <a:r>
              <a:rPr lang="en-US" sz="2600" dirty="0" err="1" smtClean="0"/>
              <a:t>scending</a:t>
            </a:r>
            <a:r>
              <a:rPr lang="en-US" sz="2600" dirty="0" smtClean="0"/>
              <a:t> order,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1, 1, 1, 2, 2, 3, 3, 3, 4, 5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dirty="0"/>
              <a:t>Q1 (</a:t>
            </a:r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0.25 *10 = 2.5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up</a:t>
            </a:r>
            <a:r>
              <a:rPr lang="tr-TR" dirty="0">
                <a:sym typeface="Wingdings" panose="05000000000000000000" pitchFamily="2" charset="2"/>
              </a:rPr>
              <a:t>) </a:t>
            </a:r>
            <a:r>
              <a:rPr lang="tr-TR" dirty="0" smtClean="0">
                <a:sym typeface="Wingdings" panose="05000000000000000000" pitchFamily="2" charset="2"/>
              </a:rPr>
              <a:t> 3</a:t>
            </a: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Q1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1</a:t>
            </a:r>
            <a:endParaRPr lang="en-US" dirty="0"/>
          </a:p>
          <a:p>
            <a:r>
              <a:rPr lang="tr-TR" dirty="0"/>
              <a:t>Q2 (50</a:t>
            </a:r>
            <a:r>
              <a:rPr lang="en-US" baseline="30000" dirty="0" err="1"/>
              <a:t>th</a:t>
            </a:r>
            <a:r>
              <a:rPr lang="en-US" dirty="0"/>
              <a:t> 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0.50 *10 </a:t>
            </a:r>
            <a:r>
              <a:rPr lang="tr-TR" dirty="0"/>
              <a:t>= </a:t>
            </a:r>
            <a:r>
              <a:rPr lang="tr-TR" dirty="0" smtClean="0"/>
              <a:t>5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tr-TR" dirty="0" smtClean="0">
                <a:sym typeface="Wingdings" panose="05000000000000000000" pitchFamily="2" charset="2"/>
              </a:rPr>
              <a:t>5</a:t>
            </a:r>
            <a:r>
              <a:rPr lang="tr-TR" dirty="0">
                <a:sym typeface="Wingdings" panose="05000000000000000000" pitchFamily="2" charset="2"/>
              </a:rPr>
              <a:t>		</a:t>
            </a:r>
            <a:r>
              <a:rPr lang="tr-TR" dirty="0" smtClean="0">
                <a:sym typeface="Wingdings" panose="05000000000000000000" pitchFamily="2" charset="2"/>
              </a:rPr>
              <a:t>	Q2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(2+3)/2 = 2.5</a:t>
            </a:r>
            <a:endParaRPr lang="en-US" dirty="0"/>
          </a:p>
          <a:p>
            <a:r>
              <a:rPr lang="tr-TR" dirty="0"/>
              <a:t>Q1 (7</a:t>
            </a: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0.75 </a:t>
            </a:r>
            <a:r>
              <a:rPr lang="tr-TR" dirty="0"/>
              <a:t>*</a:t>
            </a:r>
            <a:r>
              <a:rPr lang="tr-TR" dirty="0" smtClean="0"/>
              <a:t>10 = 7.5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up</a:t>
            </a:r>
            <a:r>
              <a:rPr lang="tr-TR" dirty="0">
                <a:sym typeface="Wingdings" panose="05000000000000000000" pitchFamily="2" charset="2"/>
              </a:rPr>
              <a:t>) </a:t>
            </a:r>
            <a:r>
              <a:rPr lang="tr-TR" dirty="0" smtClean="0">
                <a:sym typeface="Wingdings" panose="05000000000000000000" pitchFamily="2" charset="2"/>
              </a:rPr>
              <a:t> 8</a:t>
            </a: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Q3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3</a:t>
            </a:r>
            <a:endParaRPr lang="en-US" dirty="0"/>
          </a:p>
          <a:p>
            <a:pPr>
              <a:defRPr/>
            </a:pPr>
            <a:endParaRPr lang="tr-TR" sz="2800" dirty="0" smtClean="0"/>
          </a:p>
          <a:p>
            <a:pPr>
              <a:defRPr/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case</a:t>
            </a:r>
            <a:r>
              <a:rPr lang="en-US" sz="2800" dirty="0" smtClean="0"/>
              <a:t>, </a:t>
            </a:r>
            <a:r>
              <a:rPr lang="en-US" sz="2800" dirty="0"/>
              <a:t>the interquartile range, </a:t>
            </a:r>
            <a:r>
              <a:rPr lang="fr-FR" sz="2800" dirty="0"/>
              <a:t>(Q1 = </a:t>
            </a:r>
            <a:r>
              <a:rPr lang="fr-FR" sz="2800" dirty="0" smtClean="0"/>
              <a:t>1; </a:t>
            </a:r>
            <a:r>
              <a:rPr lang="fr-FR" sz="2800" dirty="0"/>
              <a:t>Q2 = 2.5; Q3 = 3)</a:t>
            </a:r>
            <a:endParaRPr lang="tr-TR" sz="2800" dirty="0" smtClean="0"/>
          </a:p>
          <a:p>
            <a:pPr marL="0" indent="0">
              <a:buFontTx/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tr-T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Q1 = 3 −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30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17BC1A3-AA22-45AE-8963-1B377DA83B2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377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Variability</a:t>
            </a:r>
            <a:r>
              <a:rPr lang="tr-TR" altLang="en-US" dirty="0"/>
              <a:t> – </a:t>
            </a:r>
            <a:r>
              <a:rPr lang="tr-TR" altLang="en-US" dirty="0" err="1"/>
              <a:t>example</a:t>
            </a:r>
            <a:r>
              <a:rPr lang="tr-TR" altLang="en-US" dirty="0"/>
              <a:t> 2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tr-TR" sz="3000" dirty="0" err="1" smtClean="0"/>
              <a:t>Alternative</a:t>
            </a:r>
            <a:r>
              <a:rPr lang="tr-TR" sz="3000" dirty="0" smtClean="0"/>
              <a:t> </a:t>
            </a:r>
            <a:r>
              <a:rPr lang="tr-TR" sz="3000" dirty="0" err="1" smtClean="0"/>
              <a:t>calculation</a:t>
            </a:r>
            <a:r>
              <a:rPr lang="tr-TR" sz="3000" dirty="0" smtClean="0"/>
              <a:t>;</a:t>
            </a:r>
            <a:endParaRPr lang="en-US" sz="2600" dirty="0" smtClean="0"/>
          </a:p>
          <a:p>
            <a:pPr lvl="1">
              <a:defRPr/>
            </a:pPr>
            <a:r>
              <a:rPr lang="en-US" sz="2600" dirty="0"/>
              <a:t>Use the following formula to estimate the </a:t>
            </a:r>
            <a:r>
              <a:rPr lang="en-US" sz="2600" dirty="0" err="1"/>
              <a:t>i</a:t>
            </a:r>
            <a:r>
              <a:rPr lang="en-US" sz="2600" baseline="30000" dirty="0" err="1"/>
              <a:t>th</a:t>
            </a:r>
            <a:r>
              <a:rPr lang="en-US" sz="2600" dirty="0"/>
              <a:t> observation</a:t>
            </a:r>
            <a:r>
              <a:rPr lang="en-US" sz="2600" dirty="0" smtClean="0"/>
              <a:t>: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tr-TR" sz="2400" dirty="0" err="1">
                <a:solidFill>
                  <a:schemeClr val="accent1"/>
                </a:solidFill>
              </a:rPr>
              <a:t>i</a:t>
            </a:r>
            <a:r>
              <a:rPr lang="tr-TR" sz="2400" baseline="30000" dirty="0" err="1">
                <a:solidFill>
                  <a:schemeClr val="accent1"/>
                </a:solidFill>
              </a:rPr>
              <a:t>th</a:t>
            </a:r>
            <a:r>
              <a:rPr lang="tr-TR" sz="2400" dirty="0">
                <a:solidFill>
                  <a:schemeClr val="accent1"/>
                </a:solidFill>
              </a:rPr>
              <a:t> </a:t>
            </a:r>
            <a:r>
              <a:rPr lang="tr-TR" sz="2400" dirty="0" err="1">
                <a:solidFill>
                  <a:schemeClr val="accent1"/>
                </a:solidFill>
              </a:rPr>
              <a:t>observation</a:t>
            </a:r>
            <a:r>
              <a:rPr lang="tr-TR" sz="2400" dirty="0">
                <a:solidFill>
                  <a:schemeClr val="accent1"/>
                </a:solidFill>
              </a:rPr>
              <a:t> = q (n + 1)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2000" dirty="0"/>
              <a:t>where </a:t>
            </a:r>
            <a:r>
              <a:rPr lang="en-US" sz="2000" dirty="0">
                <a:solidFill>
                  <a:schemeClr val="accent1"/>
                </a:solidFill>
              </a:rPr>
              <a:t>q</a:t>
            </a:r>
            <a:r>
              <a:rPr lang="en-US" sz="2000" dirty="0"/>
              <a:t> is the quantile, </a:t>
            </a:r>
            <a:r>
              <a:rPr lang="en-US" sz="2000" dirty="0" smtClean="0">
                <a:solidFill>
                  <a:schemeClr val="accent1"/>
                </a:solidFill>
              </a:rPr>
              <a:t>n</a:t>
            </a:r>
            <a:r>
              <a:rPr lang="en-US" sz="2000" dirty="0" smtClean="0"/>
              <a:t> </a:t>
            </a:r>
            <a:r>
              <a:rPr lang="en-US" sz="2000" dirty="0"/>
              <a:t>is the number of items in a data set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en-US" dirty="0"/>
              <a:t>list the samples in ascending </a:t>
            </a:r>
            <a:r>
              <a:rPr lang="en-US" dirty="0" smtClean="0"/>
              <a:t>order</a:t>
            </a:r>
            <a:r>
              <a:rPr lang="tr-TR" dirty="0" smtClean="0"/>
              <a:t>; </a:t>
            </a:r>
            <a:r>
              <a:rPr lang="en-US" dirty="0"/>
              <a:t>	1, 1, 1, 2, 2, 3, 3, 3, 4, 5</a:t>
            </a:r>
          </a:p>
          <a:p>
            <a:endParaRPr lang="tr-TR" dirty="0" smtClean="0"/>
          </a:p>
          <a:p>
            <a:r>
              <a:rPr lang="tr-TR" dirty="0" smtClean="0"/>
              <a:t>Q1 (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r>
              <a:rPr lang="tr-TR" dirty="0" smtClean="0"/>
              <a:t>)</a:t>
            </a:r>
          </a:p>
          <a:p>
            <a:pPr marL="457200" lvl="1" indent="0">
              <a:buNone/>
            </a:pPr>
            <a:r>
              <a:rPr lang="tr-TR" dirty="0"/>
              <a:t>	</a:t>
            </a:r>
            <a:r>
              <a:rPr lang="tr-TR" dirty="0" smtClean="0"/>
              <a:t>0.25 * (10 +1) = 2.75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tr-TR" dirty="0" smtClean="0">
                <a:sym typeface="Wingdings" panose="05000000000000000000" pitchFamily="2" charset="2"/>
              </a:rPr>
              <a:t>(</a:t>
            </a:r>
            <a:r>
              <a:rPr lang="tr-TR" dirty="0" err="1" smtClean="0">
                <a:sym typeface="Wingdings" panose="05000000000000000000" pitchFamily="2" charset="2"/>
              </a:rPr>
              <a:t>round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down</a:t>
            </a:r>
            <a:r>
              <a:rPr lang="tr-TR" dirty="0" smtClean="0">
                <a:sym typeface="Wingdings" panose="05000000000000000000" pitchFamily="2" charset="2"/>
              </a:rPr>
              <a:t>)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tr-TR" dirty="0" smtClean="0">
                <a:sym typeface="Wingdings" panose="05000000000000000000" pitchFamily="2" charset="2"/>
              </a:rPr>
              <a:t>2</a:t>
            </a: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	Q1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1</a:t>
            </a:r>
            <a:endParaRPr lang="en-US" dirty="0"/>
          </a:p>
          <a:p>
            <a:r>
              <a:rPr lang="tr-TR" dirty="0" smtClean="0"/>
              <a:t>Q2 (50</a:t>
            </a:r>
            <a:r>
              <a:rPr lang="en-US" baseline="30000" dirty="0" err="1" smtClean="0"/>
              <a:t>th</a:t>
            </a:r>
            <a:r>
              <a:rPr lang="en-US" dirty="0" smtClean="0"/>
              <a:t> percentile</a:t>
            </a:r>
            <a:r>
              <a:rPr lang="tr-TR" dirty="0" smtClean="0"/>
              <a:t>)</a:t>
            </a:r>
            <a:endParaRPr lang="tr-TR" dirty="0"/>
          </a:p>
          <a:p>
            <a:pPr marL="457200" lvl="1" indent="0">
              <a:buNone/>
            </a:pPr>
            <a:r>
              <a:rPr lang="tr-TR" dirty="0"/>
              <a:t>	 </a:t>
            </a:r>
            <a:r>
              <a:rPr lang="tr-TR" dirty="0" smtClean="0"/>
              <a:t>0.50 </a:t>
            </a:r>
            <a:r>
              <a:rPr lang="tr-TR" dirty="0"/>
              <a:t>* (10 +1)</a:t>
            </a:r>
            <a:r>
              <a:rPr lang="tr-TR" dirty="0" smtClean="0"/>
              <a:t> </a:t>
            </a:r>
            <a:r>
              <a:rPr lang="tr-TR" dirty="0"/>
              <a:t>= </a:t>
            </a:r>
            <a:r>
              <a:rPr lang="tr-TR" dirty="0" smtClean="0"/>
              <a:t>5.5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down</a:t>
            </a:r>
            <a:r>
              <a:rPr lang="tr-TR" dirty="0">
                <a:sym typeface="Wingdings" panose="05000000000000000000" pitchFamily="2" charset="2"/>
              </a:rPr>
              <a:t>)  5		Q2 = </a:t>
            </a:r>
            <a:r>
              <a:rPr lang="tr-TR" dirty="0" smtClean="0">
                <a:sym typeface="Wingdings" panose="05000000000000000000" pitchFamily="2" charset="2"/>
              </a:rPr>
              <a:t>2</a:t>
            </a:r>
            <a:endParaRPr lang="en-US" dirty="0"/>
          </a:p>
          <a:p>
            <a:r>
              <a:rPr lang="tr-TR" dirty="0"/>
              <a:t>Q1 (7</a:t>
            </a: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  <a:r>
              <a:rPr lang="tr-TR" dirty="0"/>
              <a:t>)</a:t>
            </a:r>
          </a:p>
          <a:p>
            <a:pPr marL="457200" lvl="1" indent="0">
              <a:buNone/>
            </a:pPr>
            <a:r>
              <a:rPr lang="tr-TR" dirty="0"/>
              <a:t>	 </a:t>
            </a:r>
            <a:r>
              <a:rPr lang="tr-TR" dirty="0" smtClean="0"/>
              <a:t>0.75 </a:t>
            </a:r>
            <a:r>
              <a:rPr lang="tr-TR" dirty="0"/>
              <a:t>* (10 +1)</a:t>
            </a:r>
            <a:r>
              <a:rPr lang="tr-TR" dirty="0" smtClean="0"/>
              <a:t> </a:t>
            </a:r>
            <a:r>
              <a:rPr lang="tr-TR" dirty="0"/>
              <a:t>= </a:t>
            </a:r>
            <a:r>
              <a:rPr lang="tr-TR" dirty="0" smtClean="0"/>
              <a:t>8.25 </a:t>
            </a:r>
            <a:r>
              <a:rPr lang="tr-TR" dirty="0">
                <a:sym typeface="Wingdings" panose="05000000000000000000" pitchFamily="2" charset="2"/>
              </a:rPr>
              <a:t> (</a:t>
            </a:r>
            <a:r>
              <a:rPr lang="tr-TR" dirty="0" err="1">
                <a:sym typeface="Wingdings" panose="05000000000000000000" pitchFamily="2" charset="2"/>
              </a:rPr>
              <a:t>round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down</a:t>
            </a:r>
            <a:r>
              <a:rPr lang="tr-TR" dirty="0" smtClean="0">
                <a:sym typeface="Wingdings" panose="05000000000000000000" pitchFamily="2" charset="2"/>
              </a:rPr>
              <a:t>) </a:t>
            </a:r>
            <a:r>
              <a:rPr lang="tr-TR" dirty="0">
                <a:sym typeface="Wingdings" panose="05000000000000000000" pitchFamily="2" charset="2"/>
              </a:rPr>
              <a:t></a:t>
            </a:r>
            <a:r>
              <a:rPr lang="tr-TR" dirty="0" smtClean="0">
                <a:sym typeface="Wingdings" panose="05000000000000000000" pitchFamily="2" charset="2"/>
              </a:rPr>
              <a:t> 8	</a:t>
            </a:r>
            <a:r>
              <a:rPr lang="tr-TR" dirty="0">
                <a:sym typeface="Wingdings" panose="05000000000000000000" pitchFamily="2" charset="2"/>
              </a:rPr>
              <a:t>	</a:t>
            </a:r>
            <a:r>
              <a:rPr lang="tr-TR" dirty="0" smtClean="0">
                <a:sym typeface="Wingdings" panose="05000000000000000000" pitchFamily="2" charset="2"/>
              </a:rPr>
              <a:t>Q3 </a:t>
            </a:r>
            <a:r>
              <a:rPr lang="tr-TR" dirty="0">
                <a:sym typeface="Wingdings" panose="05000000000000000000" pitchFamily="2" charset="2"/>
              </a:rPr>
              <a:t>= </a:t>
            </a:r>
            <a:r>
              <a:rPr lang="tr-TR" dirty="0" smtClean="0">
                <a:sym typeface="Wingdings" panose="05000000000000000000" pitchFamily="2" charset="2"/>
              </a:rPr>
              <a:t>3</a:t>
            </a:r>
            <a:endParaRPr lang="en-US" dirty="0"/>
          </a:p>
          <a:p>
            <a:pPr>
              <a:defRPr/>
            </a:pPr>
            <a:endParaRPr lang="tr-TR" sz="2800" dirty="0" smtClean="0"/>
          </a:p>
          <a:p>
            <a:pPr>
              <a:defRPr/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 smtClean="0"/>
              <a:t>case</a:t>
            </a:r>
            <a:r>
              <a:rPr lang="en-US" sz="2800" dirty="0" smtClean="0"/>
              <a:t>, </a:t>
            </a:r>
            <a:r>
              <a:rPr lang="en-US" sz="2800" dirty="0"/>
              <a:t>the interquartile range, </a:t>
            </a:r>
            <a:r>
              <a:rPr lang="fr-FR" sz="2800" dirty="0"/>
              <a:t>(Q1 = </a:t>
            </a:r>
            <a:r>
              <a:rPr lang="fr-FR" sz="2800" dirty="0" smtClean="0"/>
              <a:t>1; </a:t>
            </a:r>
            <a:r>
              <a:rPr lang="fr-FR" sz="2800" dirty="0"/>
              <a:t>Q2 = </a:t>
            </a:r>
            <a:r>
              <a:rPr lang="fr-FR" sz="2800" dirty="0" smtClean="0"/>
              <a:t>2; </a:t>
            </a:r>
            <a:r>
              <a:rPr lang="fr-FR" sz="2800" dirty="0"/>
              <a:t>Q3 = 3)</a:t>
            </a:r>
            <a:endParaRPr lang="tr-TR" sz="2800" dirty="0" smtClean="0"/>
          </a:p>
          <a:p>
            <a:pPr marL="0" indent="0">
              <a:buFontTx/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tr-T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− Q1 = 3 −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30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17BC1A3-AA22-45AE-8963-1B377DA83B2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8700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Five-number</a:t>
            </a:r>
            <a:r>
              <a:rPr lang="tr-TR" dirty="0"/>
              <a:t> </a:t>
            </a:r>
            <a:r>
              <a:rPr lang="tr-TR" dirty="0" err="1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5040808" cy="43916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can use R-Commander to obtain the five-number summary along with mean</a:t>
            </a:r>
            <a:r>
              <a:rPr lang="tr-TR" dirty="0"/>
              <a:t> </a:t>
            </a:r>
            <a:r>
              <a:rPr lang="en-US" dirty="0"/>
              <a:t>and standard deviation. </a:t>
            </a:r>
            <a:endParaRPr lang="tr-TR" dirty="0" smtClean="0"/>
          </a:p>
          <a:p>
            <a:r>
              <a:rPr lang="en-US" dirty="0" smtClean="0"/>
              <a:t>Make </a:t>
            </a:r>
            <a:r>
              <a:rPr lang="en-US" dirty="0"/>
              <a:t>sure </a:t>
            </a:r>
            <a:r>
              <a:rPr lang="en-US" i="1" dirty="0" err="1"/>
              <a:t>birthwt</a:t>
            </a:r>
            <a:r>
              <a:rPr lang="en-US" dirty="0"/>
              <a:t> is the active data set.</a:t>
            </a:r>
            <a:endParaRPr lang="tr-TR" dirty="0"/>
          </a:p>
          <a:p>
            <a:pPr lvl="1"/>
            <a:r>
              <a:rPr lang="en-US" dirty="0" smtClean="0"/>
              <a:t>Click </a:t>
            </a:r>
            <a:r>
              <a:rPr lang="en-US" i="1" dirty="0"/>
              <a:t>Statistics</a:t>
            </a:r>
            <a:r>
              <a:rPr lang="tr-TR" i="1" dirty="0"/>
              <a:t> </a:t>
            </a:r>
            <a:r>
              <a:rPr lang="en-US" i="1" dirty="0"/>
              <a:t>→ Summaries → Numerical summaries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Now </a:t>
            </a:r>
            <a:r>
              <a:rPr lang="en-US" dirty="0"/>
              <a:t>select</a:t>
            </a:r>
            <a:r>
              <a:rPr lang="tr-TR" dirty="0"/>
              <a:t> </a:t>
            </a:r>
            <a:r>
              <a:rPr lang="en-US" i="1" dirty="0" err="1">
                <a:solidFill>
                  <a:srgbClr val="CC0099"/>
                </a:solidFill>
              </a:rPr>
              <a:t>bwt</a:t>
            </a:r>
            <a:r>
              <a:rPr lang="en-US" dirty="0"/>
              <a:t>. </a:t>
            </a:r>
            <a:endParaRPr lang="tr-TR" dirty="0"/>
          </a:p>
          <a:p>
            <a:pPr lvl="2"/>
            <a:r>
              <a:rPr lang="en-US" dirty="0"/>
              <a:t>Make</a:t>
            </a:r>
            <a:r>
              <a:rPr lang="tr-TR" dirty="0"/>
              <a:t> </a:t>
            </a:r>
            <a:r>
              <a:rPr lang="en-US" dirty="0"/>
              <a:t>sure </a:t>
            </a:r>
            <a:r>
              <a:rPr lang="en-US" i="1" dirty="0"/>
              <a:t>Mean, Standard Deviation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tr-TR" i="1" dirty="0" err="1"/>
              <a:t>Interquantile</a:t>
            </a:r>
            <a:r>
              <a:rPr lang="en-US" dirty="0"/>
              <a:t> and </a:t>
            </a:r>
            <a:r>
              <a:rPr lang="en-US" i="1" dirty="0"/>
              <a:t>Quantiles</a:t>
            </a:r>
            <a:r>
              <a:rPr lang="en-US" dirty="0"/>
              <a:t> are checked</a:t>
            </a:r>
            <a:r>
              <a:rPr lang="tr-TR" dirty="0"/>
              <a:t>. </a:t>
            </a:r>
            <a:endParaRPr lang="tr-TR" dirty="0" smtClean="0"/>
          </a:p>
          <a:p>
            <a:pPr lvl="1"/>
            <a:r>
              <a:rPr lang="en-US" dirty="0"/>
              <a:t>The resulting summary statistics are</a:t>
            </a:r>
            <a:r>
              <a:rPr lang="tr-TR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118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9622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60007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4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Boxplot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3976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visualize the </a:t>
            </a:r>
            <a:r>
              <a:rPr lang="tr-TR" dirty="0"/>
              <a:t>fi</a:t>
            </a:r>
            <a:r>
              <a:rPr lang="en-US" dirty="0" err="1"/>
              <a:t>ve</a:t>
            </a:r>
            <a:r>
              <a:rPr lang="en-US" dirty="0"/>
              <a:t>-number summary, the range and the IQR,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often use a </a:t>
            </a:r>
            <a:r>
              <a:rPr lang="en-US" dirty="0">
                <a:solidFill>
                  <a:schemeClr val="accent1"/>
                </a:solidFill>
              </a:rPr>
              <a:t>boxplot</a:t>
            </a:r>
            <a:r>
              <a:rPr lang="en-US" dirty="0"/>
              <a:t> </a:t>
            </a:r>
            <a:endParaRPr lang="tr-TR" dirty="0" smtClean="0"/>
          </a:p>
          <a:p>
            <a:pPr lvl="2"/>
            <a:r>
              <a:rPr lang="en-US" dirty="0" smtClean="0"/>
              <a:t>a.k.a</a:t>
            </a:r>
            <a:r>
              <a:rPr lang="en-US" dirty="0"/>
              <a:t>. </a:t>
            </a:r>
            <a:r>
              <a:rPr lang="en-US" dirty="0">
                <a:solidFill>
                  <a:schemeClr val="accent1"/>
                </a:solidFill>
              </a:rPr>
              <a:t>box and whisker </a:t>
            </a:r>
            <a:r>
              <a:rPr lang="en-US" dirty="0" smtClean="0">
                <a:solidFill>
                  <a:schemeClr val="accent1"/>
                </a:solidFill>
              </a:rPr>
              <a:t>plot</a:t>
            </a:r>
            <a:endParaRPr lang="tr-TR" dirty="0">
              <a:solidFill>
                <a:schemeClr val="accent1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dirty="0" smtClean="0"/>
              <a:t>Very </a:t>
            </a:r>
            <a:r>
              <a:rPr lang="en-US" dirty="0"/>
              <a:t>often, boxplots are drawn vertically.</a:t>
            </a:r>
            <a:endParaRPr lang="tr-TR" dirty="0"/>
          </a:p>
          <a:p>
            <a:r>
              <a:rPr lang="en-US" dirty="0"/>
              <a:t>To create a boxplot for </a:t>
            </a:r>
            <a:r>
              <a:rPr lang="en-US" i="1" dirty="0" err="1"/>
              <a:t>bwt</a:t>
            </a:r>
            <a:r>
              <a:rPr lang="en-US" dirty="0"/>
              <a:t> in R-Commander, </a:t>
            </a:r>
            <a:endParaRPr lang="tr-TR" dirty="0" smtClean="0"/>
          </a:p>
          <a:p>
            <a:pPr lvl="1"/>
            <a:r>
              <a:rPr lang="en-US" dirty="0" smtClean="0"/>
              <a:t>make </a:t>
            </a:r>
            <a:r>
              <a:rPr lang="en-US" dirty="0"/>
              <a:t>sure </a:t>
            </a:r>
            <a:r>
              <a:rPr lang="en-US" i="1" dirty="0" err="1"/>
              <a:t>birthwt</a:t>
            </a:r>
            <a:r>
              <a:rPr lang="tr-TR" dirty="0"/>
              <a:t> </a:t>
            </a:r>
            <a:r>
              <a:rPr lang="en-US" dirty="0"/>
              <a:t>is the active dataset, </a:t>
            </a:r>
            <a:endParaRPr lang="tr-TR" dirty="0" smtClean="0"/>
          </a:p>
          <a:p>
            <a:pPr lvl="1"/>
            <a:r>
              <a:rPr lang="en-US" dirty="0" smtClean="0"/>
              <a:t>click </a:t>
            </a:r>
            <a:r>
              <a:rPr lang="en-US" i="1" dirty="0"/>
              <a:t>Graphs → Boxplot</a:t>
            </a:r>
            <a:r>
              <a:rPr lang="en-US" dirty="0"/>
              <a:t>, and select </a:t>
            </a:r>
            <a:r>
              <a:rPr lang="en-US" i="1" dirty="0" err="1">
                <a:solidFill>
                  <a:srgbClr val="CC0099"/>
                </a:solidFill>
              </a:rPr>
              <a:t>bwt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119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07" y="1971863"/>
            <a:ext cx="2955005" cy="244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24" y="2005771"/>
            <a:ext cx="3298159" cy="27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1177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600" dirty="0"/>
              <a:t>You can download R-Commander from the command line by following these steps</a:t>
            </a:r>
            <a:r>
              <a:rPr lang="en-US" sz="3600" dirty="0" smtClean="0"/>
              <a:t>:</a:t>
            </a:r>
            <a:endParaRPr lang="tr-TR" sz="3600" dirty="0" smtClean="0"/>
          </a:p>
          <a:p>
            <a:pPr lvl="1" algn="just"/>
            <a:r>
              <a:rPr lang="en-US" sz="3100" noProof="0" dirty="0" smtClean="0"/>
              <a:t>Once you have installed R, open it by double-clicking on the icon.</a:t>
            </a:r>
          </a:p>
          <a:p>
            <a:pPr lvl="1" algn="just"/>
            <a:r>
              <a:rPr lang="en-US" sz="3100" noProof="0" dirty="0" smtClean="0"/>
              <a:t>A window called “R Console” will open.</a:t>
            </a:r>
          </a:p>
          <a:p>
            <a:pPr lvl="1" algn="just"/>
            <a:r>
              <a:rPr lang="en-US" sz="3100" noProof="0" dirty="0" smtClean="0"/>
              <a:t>Make sure you have a working internet connection. Then, at the prompt (the &gt;</a:t>
            </a:r>
            <a:r>
              <a:rPr lang="tr-TR" sz="3100" noProof="0" dirty="0" smtClean="0"/>
              <a:t> </a:t>
            </a:r>
            <a:r>
              <a:rPr lang="en-US" sz="3100" noProof="0" dirty="0" smtClean="0"/>
              <a:t>symbol), type the following command exactly and then press enter :</a:t>
            </a:r>
          </a:p>
          <a:p>
            <a:pPr lvl="2" algn="just"/>
            <a:r>
              <a:rPr lang="en-US" sz="2900" noProof="0" dirty="0" smtClean="0"/>
              <a:t>&gt; </a:t>
            </a:r>
            <a:r>
              <a:rPr lang="en-US" sz="2900" noProof="0" dirty="0" err="1" smtClean="0"/>
              <a:t>install.packages</a:t>
            </a:r>
            <a:r>
              <a:rPr lang="en-US" sz="2900" noProof="0" dirty="0" smtClean="0"/>
              <a:t>("</a:t>
            </a:r>
            <a:r>
              <a:rPr lang="en-US" sz="2900" noProof="0" dirty="0" err="1" smtClean="0"/>
              <a:t>Rcmdr</a:t>
            </a:r>
            <a:r>
              <a:rPr lang="en-US" sz="2900" noProof="0" dirty="0" smtClean="0"/>
              <a:t>", dependencies = TRUE)</a:t>
            </a:r>
          </a:p>
          <a:p>
            <a:pPr lvl="1" algn="just"/>
            <a:r>
              <a:rPr lang="en-US" sz="3100" noProof="0" dirty="0" smtClean="0"/>
              <a:t>R may respond by asking you to select a mirror site and listing them in a pop-up</a:t>
            </a:r>
            <a:r>
              <a:rPr lang="tr-TR" sz="3100" noProof="0" dirty="0" smtClean="0"/>
              <a:t> </a:t>
            </a:r>
            <a:r>
              <a:rPr lang="en-US" sz="3100" noProof="0" dirty="0" smtClean="0"/>
              <a:t>box. Choose a nearby location.</a:t>
            </a:r>
          </a:p>
          <a:p>
            <a:pPr lvl="1" algn="just"/>
            <a:r>
              <a:rPr lang="en-US" sz="3100" noProof="0" dirty="0" smtClean="0"/>
              <a:t>Depending on your connection speed, the installation</a:t>
            </a:r>
            <a:r>
              <a:rPr lang="tr-TR" sz="3100" noProof="0" dirty="0" smtClean="0"/>
              <a:t> </a:t>
            </a:r>
            <a:r>
              <a:rPr lang="en-US" sz="3100" noProof="0" dirty="0" smtClean="0"/>
              <a:t>may take awhile. </a:t>
            </a:r>
            <a:endParaRPr lang="tr-TR" sz="3100" noProof="0" dirty="0" smtClean="0"/>
          </a:p>
          <a:p>
            <a:pPr algn="just"/>
            <a:r>
              <a:rPr lang="en-US" dirty="0"/>
              <a:t>If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/>
              <a:t> is not already open, open it by clicking on its icon. </a:t>
            </a:r>
            <a:endParaRPr lang="tr-TR" dirty="0" smtClean="0"/>
          </a:p>
          <a:p>
            <a:pPr algn="just"/>
            <a:r>
              <a:rPr lang="en-US" dirty="0" smtClean="0"/>
              <a:t>To </a:t>
            </a:r>
            <a:r>
              <a:rPr lang="en-US" dirty="0"/>
              <a:t>open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R-Commander</a:t>
            </a:r>
            <a:r>
              <a:rPr lang="en-US" dirty="0"/>
              <a:t>, </a:t>
            </a:r>
            <a:r>
              <a:rPr lang="en-US" dirty="0" smtClean="0"/>
              <a:t>at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prompt enter the following command </a:t>
            </a:r>
            <a:endParaRPr lang="tr-TR" dirty="0" smtClean="0"/>
          </a:p>
          <a:p>
            <a:pPr lvl="1" algn="just"/>
            <a:r>
              <a:rPr lang="en-US" sz="3100" dirty="0" smtClean="0"/>
              <a:t>&gt; </a:t>
            </a:r>
            <a:r>
              <a:rPr lang="en-US" sz="3100" dirty="0"/>
              <a:t>library(</a:t>
            </a:r>
            <a:r>
              <a:rPr lang="en-US" sz="3100" dirty="0" err="1"/>
              <a:t>Rcmdr</a:t>
            </a:r>
            <a:r>
              <a:rPr lang="en-US" sz="3100" dirty="0"/>
              <a:t>)</a:t>
            </a:r>
            <a:endParaRPr lang="en-US" sz="3100" noProof="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297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Boxplot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776663"/>
            <a:r>
              <a:rPr lang="en-US" dirty="0"/>
              <a:t>This simplest possible box plot displays the full range of variation (from 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 to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), the likely range of variation (the </a:t>
            </a:r>
            <a:r>
              <a:rPr lang="en-US" dirty="0">
                <a:solidFill>
                  <a:schemeClr val="accent1"/>
                </a:solidFill>
              </a:rPr>
              <a:t>IQR</a:t>
            </a:r>
            <a:r>
              <a:rPr lang="en-US" dirty="0"/>
              <a:t>), and a typical value (the 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). </a:t>
            </a:r>
            <a:endParaRPr lang="en-US" dirty="0" smtClean="0"/>
          </a:p>
          <a:p>
            <a:pPr marL="3776663"/>
            <a:r>
              <a:rPr lang="en-US" dirty="0" smtClean="0"/>
              <a:t>Not </a:t>
            </a:r>
            <a:r>
              <a:rPr lang="en-US" dirty="0"/>
              <a:t>uncommonly real datasets will display surprisingly high maximums or surprisingly low minimums called </a:t>
            </a:r>
            <a:r>
              <a:rPr lang="en-US" dirty="0">
                <a:solidFill>
                  <a:schemeClr val="accent1"/>
                </a:solidFill>
              </a:rPr>
              <a:t>outliers</a:t>
            </a:r>
            <a:r>
              <a:rPr lang="en-US" dirty="0"/>
              <a:t>. </a:t>
            </a:r>
            <a:endParaRPr lang="en-US" dirty="0" smtClean="0"/>
          </a:p>
          <a:p>
            <a:pPr marL="3776663"/>
            <a:endParaRPr lang="en-US" dirty="0" smtClean="0"/>
          </a:p>
          <a:p>
            <a:pPr marL="3776663"/>
            <a:r>
              <a:rPr lang="en-US" dirty="0" smtClean="0"/>
              <a:t>John </a:t>
            </a:r>
            <a:r>
              <a:rPr lang="en-US" dirty="0"/>
              <a:t>Tukey has provided a precise definition for two types of outliers:</a:t>
            </a:r>
          </a:p>
          <a:p>
            <a:pPr marL="4176713" lvl="1"/>
            <a:r>
              <a:rPr lang="en-US" dirty="0" smtClean="0">
                <a:solidFill>
                  <a:schemeClr val="accent1"/>
                </a:solidFill>
              </a:rPr>
              <a:t>Outliers</a:t>
            </a:r>
            <a:r>
              <a:rPr lang="en-US" dirty="0" smtClean="0"/>
              <a:t> </a:t>
            </a:r>
            <a:r>
              <a:rPr lang="en-US" dirty="0"/>
              <a:t>are either </a:t>
            </a:r>
            <a:r>
              <a:rPr lang="en-US" dirty="0">
                <a:solidFill>
                  <a:schemeClr val="accent1"/>
                </a:solidFill>
              </a:rPr>
              <a:t>3×IQR</a:t>
            </a:r>
            <a:r>
              <a:rPr lang="en-US" dirty="0"/>
              <a:t> or more above the third quartile or </a:t>
            </a:r>
            <a:r>
              <a:rPr lang="en-US" dirty="0">
                <a:solidFill>
                  <a:schemeClr val="accent1"/>
                </a:solidFill>
              </a:rPr>
              <a:t>3×IQR</a:t>
            </a:r>
            <a:r>
              <a:rPr lang="en-US" dirty="0"/>
              <a:t> or more below the first quartile.</a:t>
            </a:r>
          </a:p>
          <a:p>
            <a:pPr marL="688975" lvl="1" indent="-228600"/>
            <a:r>
              <a:rPr lang="en-US" dirty="0">
                <a:solidFill>
                  <a:schemeClr val="accent1"/>
                </a:solidFill>
              </a:rPr>
              <a:t>Suspected outliers </a:t>
            </a:r>
            <a:r>
              <a:rPr lang="en-US" dirty="0"/>
              <a:t>are </a:t>
            </a:r>
            <a:r>
              <a:rPr lang="en-US" dirty="0" smtClean="0"/>
              <a:t>slightly </a:t>
            </a:r>
            <a:r>
              <a:rPr lang="en-US" dirty="0"/>
              <a:t>more central versions of outliers: </a:t>
            </a:r>
            <a:endParaRPr lang="en-US" dirty="0" smtClean="0"/>
          </a:p>
          <a:p>
            <a:pPr marL="1085850" lvl="2"/>
            <a:r>
              <a:rPr lang="en-US" dirty="0" smtClean="0"/>
              <a:t>either </a:t>
            </a:r>
            <a:r>
              <a:rPr lang="en-US" dirty="0">
                <a:solidFill>
                  <a:schemeClr val="accent1"/>
                </a:solidFill>
              </a:rPr>
              <a:t>1.5×IQR</a:t>
            </a:r>
            <a:r>
              <a:rPr lang="en-US" dirty="0"/>
              <a:t> or more above the third quartile </a:t>
            </a:r>
            <a:endParaRPr lang="en-US" dirty="0" smtClean="0"/>
          </a:p>
          <a:p>
            <a:pPr marL="1543050" lvl="3"/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Q3 + 1.5</a:t>
            </a:r>
            <a:r>
              <a:rPr lang="tr-TR" dirty="0">
                <a:solidFill>
                  <a:schemeClr val="accent1"/>
                </a:solidFill>
              </a:rPr>
              <a:t> x </a:t>
            </a:r>
            <a:r>
              <a:rPr lang="en-US" dirty="0" smtClean="0">
                <a:solidFill>
                  <a:schemeClr val="accent1"/>
                </a:solidFill>
              </a:rPr>
              <a:t>IQR</a:t>
            </a:r>
            <a:r>
              <a:rPr lang="en-US" dirty="0" smtClean="0"/>
              <a:t>)</a:t>
            </a:r>
          </a:p>
          <a:p>
            <a:pPr marL="1085850" lvl="2"/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1.5×IQR</a:t>
            </a:r>
            <a:r>
              <a:rPr lang="en-US" dirty="0" smtClean="0"/>
              <a:t> </a:t>
            </a:r>
            <a:r>
              <a:rPr lang="en-US" dirty="0"/>
              <a:t>or more below the first </a:t>
            </a:r>
            <a:r>
              <a:rPr lang="en-US" dirty="0" smtClean="0"/>
              <a:t>quartile </a:t>
            </a:r>
          </a:p>
          <a:p>
            <a:pPr marL="1543050" lvl="3"/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Q1</a:t>
            </a:r>
            <a:r>
              <a:rPr lang="tr-TR" dirty="0">
                <a:solidFill>
                  <a:schemeClr val="accent1"/>
                </a:solidFill>
              </a:rPr>
              <a:t>-</a:t>
            </a:r>
            <a:r>
              <a:rPr lang="en-US" dirty="0">
                <a:solidFill>
                  <a:schemeClr val="accent1"/>
                </a:solidFill>
              </a:rPr>
              <a:t>1.5</a:t>
            </a:r>
            <a:r>
              <a:rPr lang="tr-TR" dirty="0">
                <a:solidFill>
                  <a:schemeClr val="accent1"/>
                </a:solidFill>
              </a:rPr>
              <a:t> x </a:t>
            </a:r>
            <a:r>
              <a:rPr lang="en-US" dirty="0">
                <a:solidFill>
                  <a:schemeClr val="accent1"/>
                </a:solidFill>
              </a:rPr>
              <a:t>IQR</a:t>
            </a:r>
            <a:r>
              <a:rPr lang="en-US" dirty="0" smtClean="0"/>
              <a:t>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120</a:t>
            </a:fld>
            <a:endParaRPr lang="en-US" altLang="tr-TR"/>
          </a:p>
        </p:txBody>
      </p:sp>
      <p:pic>
        <p:nvPicPr>
          <p:cNvPr id="6146" name="Picture 2" descr="http://www.physics.csbsju.edu/stats/simple.box.def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4671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Boxplot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452938"/>
            <a:r>
              <a:rPr lang="en-US" dirty="0"/>
              <a:t>If either type of outlier is present </a:t>
            </a:r>
            <a:endParaRPr lang="en-US" dirty="0" smtClean="0"/>
          </a:p>
          <a:p>
            <a:pPr marL="4852988" lvl="1"/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whisker</a:t>
            </a:r>
            <a:r>
              <a:rPr lang="en-US" dirty="0"/>
              <a:t> on the appropriate side is taken to </a:t>
            </a:r>
            <a:r>
              <a:rPr lang="en-US" dirty="0">
                <a:solidFill>
                  <a:schemeClr val="accent1"/>
                </a:solidFill>
              </a:rPr>
              <a:t>1.5×IQR</a:t>
            </a:r>
            <a:r>
              <a:rPr lang="en-US" dirty="0"/>
              <a:t> from the quartile (the "inner fence") rather than the max or min, </a:t>
            </a:r>
            <a:endParaRPr lang="en-US" dirty="0" smtClean="0"/>
          </a:p>
          <a:p>
            <a:pPr marL="4452938"/>
            <a:r>
              <a:rPr lang="en-US" dirty="0" smtClean="0"/>
              <a:t>individual </a:t>
            </a:r>
            <a:r>
              <a:rPr lang="en-US" dirty="0"/>
              <a:t>outlying data points are displayed as </a:t>
            </a:r>
            <a:endParaRPr lang="en-US" dirty="0" smtClean="0"/>
          </a:p>
          <a:p>
            <a:pPr marL="4852988" lvl="1"/>
            <a:r>
              <a:rPr lang="en-US" dirty="0" smtClean="0"/>
              <a:t>unfilled </a:t>
            </a:r>
            <a:r>
              <a:rPr lang="en-US" dirty="0"/>
              <a:t>circles </a:t>
            </a:r>
            <a:r>
              <a:rPr lang="en-US" dirty="0" smtClean="0"/>
              <a:t>for </a:t>
            </a:r>
            <a:r>
              <a:rPr lang="en-US" dirty="0">
                <a:solidFill>
                  <a:schemeClr val="accent1"/>
                </a:solidFill>
              </a:rPr>
              <a:t>suspected </a:t>
            </a:r>
            <a:r>
              <a:rPr lang="en-US" dirty="0" smtClean="0">
                <a:solidFill>
                  <a:schemeClr val="accent1"/>
                </a:solidFill>
              </a:rPr>
              <a:t>outliers </a:t>
            </a:r>
          </a:p>
          <a:p>
            <a:pPr marL="4852988" lvl="1"/>
            <a:r>
              <a:rPr lang="en-US" dirty="0" smtClean="0"/>
              <a:t>or </a:t>
            </a:r>
            <a:r>
              <a:rPr lang="en-US" dirty="0"/>
              <a:t>filled circles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chemeClr val="accent1"/>
                </a:solidFill>
              </a:rPr>
              <a:t>outliers</a:t>
            </a:r>
            <a:r>
              <a:rPr lang="en-US" dirty="0" smtClean="0"/>
              <a:t>. </a:t>
            </a:r>
          </a:p>
          <a:p>
            <a:pPr marL="4452938"/>
            <a:r>
              <a:rPr lang="en-US" dirty="0" smtClean="0"/>
              <a:t>The </a:t>
            </a:r>
            <a:r>
              <a:rPr lang="en-US" dirty="0"/>
              <a:t>"outer fence" is </a:t>
            </a:r>
            <a:r>
              <a:rPr lang="en-US" dirty="0">
                <a:solidFill>
                  <a:schemeClr val="accent1"/>
                </a:solidFill>
              </a:rPr>
              <a:t>3×IQR</a:t>
            </a:r>
            <a:r>
              <a:rPr lang="en-US" dirty="0"/>
              <a:t> from the quartile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121</a:t>
            </a:fld>
            <a:endParaRPr lang="en-US" altLang="tr-TR"/>
          </a:p>
        </p:txBody>
      </p:sp>
      <p:pic>
        <p:nvPicPr>
          <p:cNvPr id="5" name="Picture 2" descr="http://www.physics.csbsju.edu/stats/complex.box.def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5" y="1268760"/>
            <a:ext cx="4194971" cy="43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Boxplot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886" y="1125538"/>
            <a:ext cx="3193802" cy="446370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Vertical</a:t>
            </a:r>
            <a:r>
              <a:rPr lang="tr-TR" dirty="0"/>
              <a:t> </a:t>
            </a:r>
            <a:r>
              <a:rPr lang="tr-TR" dirty="0" err="1"/>
              <a:t>boxplot</a:t>
            </a:r>
            <a:r>
              <a:rPr lang="tr-TR" dirty="0"/>
              <a:t> of </a:t>
            </a:r>
            <a:r>
              <a:rPr lang="en-US" i="1" dirty="0" err="1">
                <a:solidFill>
                  <a:srgbClr val="CC0099"/>
                </a:solidFill>
              </a:rPr>
              <a:t>lwt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plot reveals 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i="1" dirty="0" err="1">
                <a:solidFill>
                  <a:srgbClr val="CC0099"/>
                </a:solidFill>
              </a:rPr>
              <a:t>lwt</a:t>
            </a:r>
            <a:r>
              <a:rPr lang="tr-TR" dirty="0"/>
              <a:t> is </a:t>
            </a:r>
            <a:r>
              <a:rPr lang="tr-TR" dirty="0" err="1"/>
              <a:t>right-skewed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several</a:t>
            </a:r>
            <a:r>
              <a:rPr lang="tr-TR" dirty="0"/>
              <a:t>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outliers</a:t>
            </a:r>
            <a:r>
              <a:rPr lang="tr-TR" dirty="0" smtClean="0"/>
              <a:t>, </a:t>
            </a:r>
          </a:p>
          <a:p>
            <a:pPr lvl="1"/>
            <a:r>
              <a:rPr lang="tr-TR" dirty="0" err="1" smtClean="0"/>
              <a:t>whose</a:t>
            </a:r>
            <a:r>
              <a:rPr lang="tr-TR" dirty="0" smtClean="0"/>
              <a:t> </a:t>
            </a:r>
            <a:r>
              <a:rPr lang="tr-TR" dirty="0" err="1"/>
              <a:t>values</a:t>
            </a:r>
            <a:r>
              <a:rPr lang="tr-TR" dirty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beyond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whisker </a:t>
            </a:r>
            <a:r>
              <a:rPr lang="en-US" dirty="0"/>
              <a:t>on the top of the box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122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5226"/>
            <a:ext cx="50863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Data </a:t>
            </a:r>
            <a:r>
              <a:rPr lang="tr-TR" dirty="0" err="1">
                <a:solidFill>
                  <a:srgbClr val="FF0000"/>
                </a:solidFill>
              </a:rPr>
              <a:t>Preprocessing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refer to data in their original form (i.e., collected</a:t>
            </a:r>
            <a:r>
              <a:rPr lang="tr-TR" dirty="0"/>
              <a:t> </a:t>
            </a:r>
            <a:r>
              <a:rPr lang="en-US" dirty="0"/>
              <a:t>by researchers) as the </a:t>
            </a:r>
            <a:r>
              <a:rPr lang="en-US" dirty="0">
                <a:solidFill>
                  <a:schemeClr val="accent1"/>
                </a:solidFill>
              </a:rPr>
              <a:t>raw data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Before using the original data for analysis, we</a:t>
            </a:r>
            <a:r>
              <a:rPr lang="tr-TR" dirty="0"/>
              <a:t> </a:t>
            </a:r>
            <a:r>
              <a:rPr lang="en-US" dirty="0"/>
              <a:t>should thoroughly check them for </a:t>
            </a:r>
            <a:r>
              <a:rPr lang="en-US" dirty="0">
                <a:solidFill>
                  <a:schemeClr val="accent1"/>
                </a:solidFill>
              </a:rPr>
              <a:t>missing values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possible outliers</a:t>
            </a:r>
            <a:r>
              <a:rPr lang="en-US" dirty="0"/>
              <a:t>.</a:t>
            </a:r>
            <a:endParaRPr lang="tr-TR" dirty="0"/>
          </a:p>
          <a:p>
            <a:r>
              <a:rPr lang="tr-TR" dirty="0"/>
              <a:t>W</a:t>
            </a:r>
            <a:r>
              <a:rPr lang="en-US" dirty="0"/>
              <a:t>e refer to the process of</a:t>
            </a:r>
            <a:r>
              <a:rPr lang="tr-TR" dirty="0"/>
              <a:t> </a:t>
            </a:r>
            <a:r>
              <a:rPr lang="en-US" dirty="0"/>
              <a:t>preparing the raw data for analysis as </a:t>
            </a:r>
            <a:r>
              <a:rPr lang="en-US" dirty="0">
                <a:solidFill>
                  <a:schemeClr val="accent1"/>
                </a:solidFill>
              </a:rPr>
              <a:t>data preprocessing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The data set we have been using so far (</a:t>
            </a:r>
            <a:r>
              <a:rPr lang="en-US" i="1" dirty="0"/>
              <a:t>Pima.tr</a:t>
            </a:r>
            <a:r>
              <a:rPr lang="en-US" dirty="0"/>
              <a:t>) was obtained after removing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observations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i="1" dirty="0"/>
              <a:t>Pima.tr2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42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Missing</a:t>
            </a:r>
            <a:r>
              <a:rPr lang="tr-TR" dirty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221163">
              <a:tabLst>
                <a:tab pos="4221163" algn="l"/>
              </a:tabLst>
            </a:pPr>
            <a:r>
              <a:rPr lang="en-US" sz="2400" dirty="0"/>
              <a:t>Here, missing values are denoted NA (Not Available)</a:t>
            </a:r>
            <a:endParaRPr lang="tr-TR" sz="2400" dirty="0"/>
          </a:p>
          <a:p>
            <a:pPr marL="4221163">
              <a:tabLst>
                <a:tab pos="4221163" algn="l"/>
              </a:tabLst>
            </a:pPr>
            <a:r>
              <a:rPr lang="en-US" sz="2400" dirty="0"/>
              <a:t>In general, it is up to the researcher to decide whether to remove the observations</a:t>
            </a:r>
            <a:r>
              <a:rPr lang="tr-TR" sz="2400" dirty="0"/>
              <a:t> </a:t>
            </a:r>
            <a:r>
              <a:rPr lang="en-US" sz="2400" dirty="0"/>
              <a:t>with missing values or impute (guess) the missing values in order to keep the</a:t>
            </a:r>
            <a:r>
              <a:rPr lang="tr-TR" sz="2400" dirty="0"/>
              <a:t> </a:t>
            </a:r>
            <a:r>
              <a:rPr lang="en-US" sz="2400" dirty="0"/>
              <a:t>observations. </a:t>
            </a:r>
            <a:endParaRPr lang="tr-TR" sz="2400" dirty="0"/>
          </a:p>
          <a:p>
            <a:r>
              <a:rPr lang="tr-TR" sz="2400" dirty="0"/>
              <a:t>T</a:t>
            </a:r>
            <a:r>
              <a:rPr lang="en-US" sz="2400" dirty="0"/>
              <a:t>o remove all observations with missing values </a:t>
            </a:r>
            <a:endParaRPr lang="tr-TR" sz="2400" dirty="0"/>
          </a:p>
          <a:p>
            <a:pPr lvl="1"/>
            <a:r>
              <a:rPr lang="en-US" sz="2400" dirty="0"/>
              <a:t>click </a:t>
            </a:r>
            <a:r>
              <a:rPr lang="en-US" sz="2400" i="1" dirty="0"/>
              <a:t>Data → Active data set → Remove cases with missing</a:t>
            </a:r>
            <a:r>
              <a:rPr lang="tr-TR" sz="2400" i="1" dirty="0"/>
              <a:t> data. </a:t>
            </a:r>
          </a:p>
          <a:p>
            <a:r>
              <a:rPr lang="en-US" sz="2400" dirty="0"/>
              <a:t>To remove individual observations, </a:t>
            </a:r>
            <a:endParaRPr lang="tr-TR" sz="2400" dirty="0"/>
          </a:p>
          <a:p>
            <a:pPr lvl="1"/>
            <a:r>
              <a:rPr lang="en-US" sz="2400" dirty="0"/>
              <a:t>click</a:t>
            </a:r>
            <a:r>
              <a:rPr lang="en-US" sz="2400" i="1" dirty="0"/>
              <a:t> </a:t>
            </a:r>
            <a:r>
              <a:rPr lang="en-US" sz="2400" i="1" dirty="0" err="1"/>
              <a:t>Data→Active</a:t>
            </a:r>
            <a:r>
              <a:rPr lang="en-US" sz="2400" i="1" dirty="0"/>
              <a:t> data</a:t>
            </a:r>
            <a:r>
              <a:rPr lang="tr-TR" sz="2400" i="1" dirty="0"/>
              <a:t> </a:t>
            </a:r>
            <a:r>
              <a:rPr lang="en-US" sz="2400" i="1" dirty="0"/>
              <a:t>set → Remove row(s) from active data </a:t>
            </a:r>
            <a:r>
              <a:rPr lang="en-US" sz="2400" dirty="0"/>
              <a:t>and enter the </a:t>
            </a:r>
            <a:r>
              <a:rPr lang="en-US" sz="2400" i="1" dirty="0"/>
              <a:t>row numbers</a:t>
            </a:r>
            <a:r>
              <a:rPr lang="tr-TR" sz="2400" i="1" dirty="0"/>
              <a:t> </a:t>
            </a:r>
            <a:r>
              <a:rPr lang="en-US" sz="2400" dirty="0"/>
              <a:t>for observations you want to remove.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124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125538"/>
            <a:ext cx="3600401" cy="26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Sometimes, an observed value of a variable is suspicious since it does not follow the overall patterns presented by the rest of the data. </a:t>
            </a:r>
            <a:endParaRPr lang="tr-TR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refer to such observations as </a:t>
            </a:r>
            <a:r>
              <a:rPr lang="en-US" dirty="0">
                <a:solidFill>
                  <a:schemeClr val="accent1"/>
                </a:solidFill>
              </a:rPr>
              <a:t>outliers</a:t>
            </a:r>
            <a:r>
              <a:rPr lang="en-US" dirty="0"/>
              <a:t>.</a:t>
            </a:r>
          </a:p>
          <a:p>
            <a:r>
              <a:rPr lang="en-US" dirty="0"/>
              <a:t>For analyzing such data, we could use statistical methods that are more robust against outliers (e.g., median, IQR</a:t>
            </a:r>
            <a:r>
              <a:rPr lang="en-US" dirty="0" smtClean="0"/>
              <a:t>).</a:t>
            </a:r>
            <a:endParaRPr lang="tr-TR" dirty="0" smtClean="0"/>
          </a:p>
          <a:p>
            <a:r>
              <a:rPr lang="tr-TR" dirty="0" err="1"/>
              <a:t>Frequency</a:t>
            </a:r>
            <a:r>
              <a:rPr lang="tr-TR" dirty="0"/>
              <a:t> </a:t>
            </a:r>
            <a:r>
              <a:rPr lang="tr-TR" dirty="0" err="1"/>
              <a:t>table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gender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i="1" dirty="0" err="1" smtClean="0"/>
              <a:t>AsthmaLOS</a:t>
            </a:r>
            <a:r>
              <a:rPr lang="tr-TR" dirty="0" smtClean="0"/>
              <a:t> </a:t>
            </a:r>
            <a:r>
              <a:rPr lang="tr-TR" dirty="0"/>
              <a:t>data set. </a:t>
            </a:r>
            <a:endParaRPr lang="tr-TR" dirty="0" smtClean="0"/>
          </a:p>
          <a:p>
            <a:pPr marL="5380038"/>
            <a:endParaRPr lang="tr-TR" dirty="0" smtClean="0"/>
          </a:p>
          <a:p>
            <a:pPr marL="5380038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/>
              <a:t>value of gender for two</a:t>
            </a:r>
            <a:r>
              <a:rPr lang="tr-TR" dirty="0"/>
              <a:t> </a:t>
            </a:r>
            <a:r>
              <a:rPr lang="tr-TR" dirty="0" err="1"/>
              <a:t>observations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entered</a:t>
            </a:r>
            <a:r>
              <a:rPr lang="tr-TR" dirty="0"/>
              <a:t> as </a:t>
            </a:r>
            <a:r>
              <a:rPr lang="en-US" dirty="0"/>
              <a:t>“4”, while gender can only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0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125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46784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Set </a:t>
            </a:r>
            <a:r>
              <a:rPr lang="tr-TR" i="1" dirty="0" err="1" smtClean="0"/>
              <a:t>AsthmaLOS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4978400"/>
          </a:xfrm>
        </p:spPr>
        <p:txBody>
          <a:bodyPr>
            <a:noAutofit/>
          </a:bodyPr>
          <a:lstStyle/>
          <a:p>
            <a:r>
              <a:rPr lang="en-US" sz="2200" b="1" i="1" dirty="0"/>
              <a:t>los</a:t>
            </a:r>
            <a:r>
              <a:rPr lang="en-US" sz="2200" b="1" dirty="0"/>
              <a:t>: </a:t>
            </a:r>
            <a:r>
              <a:rPr lang="en-US" sz="2200" dirty="0"/>
              <a:t>length of stay in hospital (in days).</a:t>
            </a:r>
          </a:p>
          <a:p>
            <a:r>
              <a:rPr lang="tr-TR" sz="2200" b="1" i="1" dirty="0"/>
              <a:t>hospital.id: </a:t>
            </a:r>
            <a:r>
              <a:rPr lang="tr-TR" sz="2200" dirty="0" err="1"/>
              <a:t>hospital</a:t>
            </a:r>
            <a:r>
              <a:rPr lang="tr-TR" sz="2200" dirty="0"/>
              <a:t> ID.</a:t>
            </a:r>
          </a:p>
          <a:p>
            <a:r>
              <a:rPr lang="en-US" sz="2200" b="1" i="1" dirty="0"/>
              <a:t>insurer</a:t>
            </a:r>
            <a:r>
              <a:rPr lang="en-US" sz="2200" dirty="0"/>
              <a:t>: the insurer, which is either 0 or 1.</a:t>
            </a:r>
          </a:p>
          <a:p>
            <a:r>
              <a:rPr lang="en-US" sz="2200" b="1" i="1" dirty="0"/>
              <a:t>age</a:t>
            </a:r>
            <a:r>
              <a:rPr lang="en-US" sz="2200" dirty="0"/>
              <a:t>: the age of the patient.</a:t>
            </a:r>
          </a:p>
          <a:p>
            <a:r>
              <a:rPr lang="en-US" sz="2200" b="1" i="1" dirty="0"/>
              <a:t>gender</a:t>
            </a:r>
            <a:r>
              <a:rPr lang="en-US" sz="2200" dirty="0"/>
              <a:t>: the gender of the patient; 1 for female, and 0 for male.</a:t>
            </a:r>
          </a:p>
          <a:p>
            <a:r>
              <a:rPr lang="en-US" sz="2200" b="1" i="1" dirty="0"/>
              <a:t>race</a:t>
            </a:r>
            <a:r>
              <a:rPr lang="en-US" sz="2200" dirty="0"/>
              <a:t>: the race of the patient; 1 for white, 2 for Hispanic, 3 for African-American,</a:t>
            </a:r>
            <a:r>
              <a:rPr lang="tr-TR" sz="2200" dirty="0"/>
              <a:t> </a:t>
            </a:r>
            <a:r>
              <a:rPr lang="en-US" sz="2200" dirty="0"/>
              <a:t>4 for Asian/Pacific Islander, 5 for others.</a:t>
            </a:r>
          </a:p>
          <a:p>
            <a:r>
              <a:rPr lang="en-US" sz="2200" b="1" i="1" dirty="0" err="1"/>
              <a:t>bed.size</a:t>
            </a:r>
            <a:r>
              <a:rPr lang="en-US" sz="2200" dirty="0"/>
              <a:t>: the number of beds in the hospital; 1 means 1 to 99, 2 means 100 to</a:t>
            </a:r>
            <a:r>
              <a:rPr lang="tr-TR" sz="2200" dirty="0"/>
              <a:t> </a:t>
            </a:r>
            <a:r>
              <a:rPr lang="en-US" sz="2200" dirty="0"/>
              <a:t>249, 3 means 250 to 400, 4 means 401 to 650.</a:t>
            </a:r>
          </a:p>
          <a:p>
            <a:r>
              <a:rPr lang="en-US" sz="2200" b="1" i="1" dirty="0" err="1"/>
              <a:t>owner.type</a:t>
            </a:r>
            <a:r>
              <a:rPr lang="en-US" sz="2200" dirty="0"/>
              <a:t>: the hospital owner; 1 for public, 2 for private.</a:t>
            </a:r>
          </a:p>
          <a:p>
            <a:r>
              <a:rPr lang="en-US" sz="2200" b="1" i="1" dirty="0"/>
              <a:t>complication</a:t>
            </a:r>
            <a:r>
              <a:rPr lang="en-US" sz="2200" dirty="0"/>
              <a:t>: if there were any treatment complication;</a:t>
            </a:r>
            <a:r>
              <a:rPr lang="tr-TR" sz="2200" dirty="0"/>
              <a:t> </a:t>
            </a:r>
            <a:r>
              <a:rPr lang="en-US" sz="2200" dirty="0"/>
              <a:t> 0 means there were</a:t>
            </a:r>
            <a:r>
              <a:rPr lang="tr-TR" sz="2200" dirty="0"/>
              <a:t> </a:t>
            </a:r>
            <a:r>
              <a:rPr lang="en-US" sz="2200" dirty="0"/>
              <a:t>no complications, 1 means there were some complications</a:t>
            </a:r>
            <a:r>
              <a:rPr lang="en-US" sz="2200" dirty="0" smtClean="0"/>
              <a:t>.</a:t>
            </a:r>
            <a:endParaRPr lang="tr-T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902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49913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boxplot</a:t>
            </a:r>
            <a:r>
              <a:rPr lang="tr-TR" dirty="0"/>
              <a:t> of </a:t>
            </a:r>
            <a:r>
              <a:rPr lang="en-US" i="1" dirty="0">
                <a:solidFill>
                  <a:srgbClr val="CC0099"/>
                </a:solidFill>
              </a:rPr>
              <a:t>los</a:t>
            </a:r>
            <a:r>
              <a:rPr lang="en-US" dirty="0"/>
              <a:t> with two extremely large</a:t>
            </a:r>
            <a:r>
              <a:rPr lang="tr-TR" dirty="0"/>
              <a:t> </a:t>
            </a:r>
            <a:r>
              <a:rPr lang="tr-TR" dirty="0" err="1"/>
              <a:t>values</a:t>
            </a:r>
            <a:endParaRPr lang="tr-T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127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7" y="1125538"/>
            <a:ext cx="5581708" cy="460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W</a:t>
            </a:r>
            <a:r>
              <a:rPr lang="en-US" dirty="0"/>
              <a:t>e rely on data transformation techniques (i.e., applying a function</a:t>
            </a:r>
            <a:r>
              <a:rPr lang="tr-TR" dirty="0"/>
              <a:t> </a:t>
            </a:r>
            <a:r>
              <a:rPr lang="en-US" dirty="0"/>
              <a:t>to the variable) </a:t>
            </a:r>
            <a:endParaRPr lang="tr-TR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reduce the influence of extreme values in our analysis. </a:t>
            </a:r>
            <a:endParaRPr lang="tr-TR" dirty="0"/>
          </a:p>
          <a:p>
            <a:r>
              <a:rPr lang="en-US" dirty="0"/>
              <a:t>Two of</a:t>
            </a:r>
            <a:r>
              <a:rPr lang="tr-TR" dirty="0"/>
              <a:t> </a:t>
            </a:r>
            <a:r>
              <a:rPr lang="en-US" dirty="0"/>
              <a:t>the most commonly used transformation functions for this purpose are </a:t>
            </a:r>
            <a:endParaRPr lang="tr-TR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logarithm</a:t>
            </a:r>
            <a:r>
              <a:rPr lang="tr-TR" i="1" dirty="0" smtClean="0"/>
              <a:t> </a:t>
            </a:r>
            <a:endParaRPr lang="tr-TR" dirty="0" smtClean="0"/>
          </a:p>
          <a:p>
            <a:pPr lvl="1"/>
            <a:r>
              <a:rPr lang="tr-TR" dirty="0" err="1" smtClean="0">
                <a:solidFill>
                  <a:schemeClr val="accent1"/>
                </a:solidFill>
              </a:rPr>
              <a:t>square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root</a:t>
            </a:r>
            <a:r>
              <a:rPr lang="tr-TR" dirty="0">
                <a:solidFill>
                  <a:schemeClr val="accent1"/>
                </a:solidFill>
              </a:rPr>
              <a:t>.</a:t>
            </a:r>
          </a:p>
          <a:p>
            <a:r>
              <a:rPr lang="en-US" dirty="0"/>
              <a:t>To use log-transformation, </a:t>
            </a:r>
            <a:endParaRPr lang="tr-TR" dirty="0" smtClean="0"/>
          </a:p>
          <a:p>
            <a:pPr lvl="1"/>
            <a:r>
              <a:rPr lang="en-US" dirty="0" smtClean="0"/>
              <a:t>click </a:t>
            </a:r>
            <a:r>
              <a:rPr lang="en-US" i="1" dirty="0"/>
              <a:t>Data→</a:t>
            </a:r>
            <a:r>
              <a:rPr lang="tr-TR" i="1" dirty="0"/>
              <a:t> </a:t>
            </a:r>
            <a:r>
              <a:rPr lang="en-US" i="1" dirty="0"/>
              <a:t>Manage variables in active data set → Compute new variable</a:t>
            </a:r>
            <a:r>
              <a:rPr lang="en-US" dirty="0"/>
              <a:t>.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en-US" dirty="0" smtClean="0"/>
              <a:t>Under </a:t>
            </a:r>
            <a:r>
              <a:rPr lang="en-US" i="1" dirty="0"/>
              <a:t>New variable name</a:t>
            </a:r>
            <a:r>
              <a:rPr lang="en-US" dirty="0"/>
              <a:t>, enter </a:t>
            </a:r>
            <a:r>
              <a:rPr lang="en-US" i="1" dirty="0" err="1"/>
              <a:t>log.lwt</a:t>
            </a:r>
            <a:r>
              <a:rPr lang="en-US" dirty="0"/>
              <a:t>, and</a:t>
            </a:r>
            <a:r>
              <a:rPr lang="tr-TR" dirty="0"/>
              <a:t> </a:t>
            </a:r>
            <a:r>
              <a:rPr lang="en-US" dirty="0"/>
              <a:t>under </a:t>
            </a:r>
            <a:r>
              <a:rPr lang="en-US" i="1" dirty="0"/>
              <a:t>Expression</a:t>
            </a:r>
            <a:r>
              <a:rPr lang="tr-TR" i="1" dirty="0"/>
              <a:t> </a:t>
            </a: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compute</a:t>
            </a:r>
            <a:r>
              <a:rPr lang="tr-TR" dirty="0"/>
              <a:t>, </a:t>
            </a:r>
            <a:r>
              <a:rPr lang="tr-TR" dirty="0" err="1"/>
              <a:t>enter</a:t>
            </a:r>
            <a:r>
              <a:rPr lang="tr-TR" dirty="0"/>
              <a:t> </a:t>
            </a:r>
            <a:r>
              <a:rPr lang="tr-TR" i="1" dirty="0" err="1"/>
              <a:t>log</a:t>
            </a:r>
            <a:r>
              <a:rPr lang="tr-TR" dirty="0"/>
              <a:t>(</a:t>
            </a:r>
            <a:r>
              <a:rPr lang="tr-TR" i="1" dirty="0" err="1"/>
              <a:t>lwt</a:t>
            </a:r>
            <a:r>
              <a:rPr lang="tr-TR" dirty="0" smtClean="0"/>
              <a:t>)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184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077072"/>
            <a:ext cx="8280400" cy="2026866"/>
          </a:xfrm>
        </p:spPr>
        <p:txBody>
          <a:bodyPr/>
          <a:lstStyle/>
          <a:p>
            <a:r>
              <a:rPr lang="en-US" i="1" dirty="0"/>
              <a:t>Left panel</a:t>
            </a:r>
            <a:r>
              <a:rPr lang="en-US" dirty="0"/>
              <a:t>: Histogram of variable </a:t>
            </a:r>
            <a:r>
              <a:rPr lang="en-US" i="1" dirty="0" err="1">
                <a:solidFill>
                  <a:srgbClr val="CC0099"/>
                </a:solidFill>
              </a:rPr>
              <a:t>lwt</a:t>
            </a:r>
            <a:r>
              <a:rPr lang="en-US" dirty="0"/>
              <a:t> in the </a:t>
            </a:r>
            <a:r>
              <a:rPr lang="en-US" i="1" dirty="0" err="1"/>
              <a:t>birthwt</a:t>
            </a:r>
            <a:r>
              <a:rPr lang="en-US" dirty="0"/>
              <a:t> data set. </a:t>
            </a:r>
            <a:endParaRPr lang="tr-TR" dirty="0"/>
          </a:p>
          <a:p>
            <a:r>
              <a:rPr lang="en-US" i="1" dirty="0"/>
              <a:t>Right panel</a:t>
            </a:r>
            <a:r>
              <a:rPr lang="en-US" dirty="0"/>
              <a:t>: Histogram</a:t>
            </a:r>
            <a:r>
              <a:rPr lang="tr-TR" dirty="0"/>
              <a:t> </a:t>
            </a:r>
            <a:r>
              <a:rPr lang="en-US" dirty="0"/>
              <a:t>of </a:t>
            </a:r>
            <a:r>
              <a:rPr lang="en-US" dirty="0" smtClean="0"/>
              <a:t>log-transformation </a:t>
            </a:r>
            <a:r>
              <a:rPr lang="en-US" dirty="0"/>
              <a:t>of </a:t>
            </a:r>
            <a:r>
              <a:rPr lang="en-US" dirty="0" smtClean="0"/>
              <a:t>variable</a:t>
            </a:r>
            <a:r>
              <a:rPr lang="tr-TR" dirty="0" smtClean="0"/>
              <a:t> </a:t>
            </a:r>
            <a:r>
              <a:rPr lang="en-US" i="1" dirty="0" err="1" smtClean="0">
                <a:solidFill>
                  <a:srgbClr val="CC0099"/>
                </a:solidFill>
              </a:rPr>
              <a:t>lwt</a:t>
            </a:r>
            <a:endParaRPr lang="tr-TR" i="1" dirty="0">
              <a:solidFill>
                <a:srgbClr val="CC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129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43355"/>
            <a:ext cx="6704079" cy="308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8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is 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 l</a:t>
            </a:r>
            <a:r>
              <a:rPr lang="en-US" dirty="0" err="1" smtClean="0"/>
              <a:t>anguage</a:t>
            </a:r>
            <a:r>
              <a:rPr lang="en-US" dirty="0" smtClean="0"/>
              <a:t> </a:t>
            </a:r>
            <a:r>
              <a:rPr lang="en-US" dirty="0"/>
              <a:t>and environment for statistical computing and </a:t>
            </a:r>
            <a:r>
              <a:rPr lang="en-US" dirty="0" smtClean="0"/>
              <a:t>graphics</a:t>
            </a:r>
            <a:endParaRPr lang="tr-TR" dirty="0" smtClean="0"/>
          </a:p>
          <a:p>
            <a:r>
              <a:rPr lang="tr-TR" dirty="0" smtClean="0"/>
              <a:t>p</a:t>
            </a:r>
            <a:r>
              <a:rPr lang="en-US" dirty="0" err="1" smtClean="0"/>
              <a:t>rovides</a:t>
            </a:r>
            <a:r>
              <a:rPr lang="en-US" dirty="0" smtClean="0"/>
              <a:t> </a:t>
            </a:r>
            <a:r>
              <a:rPr lang="en-US" dirty="0"/>
              <a:t>a wide variety of statistical (linear and non linear modeling, classical </a:t>
            </a:r>
            <a:r>
              <a:rPr lang="en-US" dirty="0" smtClean="0"/>
              <a:t>statistical</a:t>
            </a:r>
            <a:r>
              <a:rPr lang="tr-TR" dirty="0" smtClean="0"/>
              <a:t> </a:t>
            </a:r>
            <a:r>
              <a:rPr lang="en-US" dirty="0" smtClean="0"/>
              <a:t>tests</a:t>
            </a:r>
            <a:r>
              <a:rPr lang="en-US" dirty="0"/>
              <a:t>, time-series analysis, </a:t>
            </a:r>
            <a:r>
              <a:rPr lang="en-US" dirty="0" err="1" smtClean="0"/>
              <a:t>classi</a:t>
            </a:r>
            <a:r>
              <a:rPr lang="tr-TR" dirty="0" smtClean="0"/>
              <a:t>fi</a:t>
            </a:r>
            <a:r>
              <a:rPr lang="en-US" dirty="0" err="1" smtClean="0"/>
              <a:t>cation</a:t>
            </a:r>
            <a:r>
              <a:rPr lang="en-US" dirty="0"/>
              <a:t>, clustering, ...) and graphical techniques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is highly </a:t>
            </a:r>
            <a:r>
              <a:rPr lang="en-US" dirty="0" smtClean="0"/>
              <a:t>extensible</a:t>
            </a:r>
            <a:endParaRPr lang="tr-TR" dirty="0" smtClean="0"/>
          </a:p>
          <a:p>
            <a:r>
              <a:rPr lang="en-US" dirty="0"/>
              <a:t>available as Free Software under the terms of the Free Software Foundation's </a:t>
            </a:r>
            <a:r>
              <a:rPr lang="en-US" dirty="0" smtClean="0"/>
              <a:t>GNU</a:t>
            </a:r>
            <a:r>
              <a:rPr lang="tr-TR" dirty="0" smtClean="0"/>
              <a:t> </a:t>
            </a:r>
            <a:r>
              <a:rPr lang="en-US" dirty="0" smtClean="0"/>
              <a:t>General </a:t>
            </a:r>
            <a:r>
              <a:rPr lang="en-US" dirty="0"/>
              <a:t>Public License in source code form. </a:t>
            </a:r>
            <a:endParaRPr lang="tr-TR" dirty="0" smtClean="0"/>
          </a:p>
          <a:p>
            <a:r>
              <a:rPr lang="en-US" dirty="0" smtClean="0"/>
              <a:t>compiles </a:t>
            </a:r>
            <a:r>
              <a:rPr lang="en-US" dirty="0"/>
              <a:t>and runs on a wide </a:t>
            </a:r>
            <a:r>
              <a:rPr lang="en-US" dirty="0" smtClean="0"/>
              <a:t>variety</a:t>
            </a:r>
            <a:r>
              <a:rPr lang="tr-TR" dirty="0" smtClean="0"/>
              <a:t>  </a:t>
            </a:r>
            <a:r>
              <a:rPr lang="en-US" dirty="0" smtClean="0"/>
              <a:t>of </a:t>
            </a:r>
            <a:r>
              <a:rPr lang="en-US" dirty="0"/>
              <a:t>UNIX platforms and similar </a:t>
            </a:r>
            <a:r>
              <a:rPr lang="en-US" dirty="0" smtClean="0"/>
              <a:t>systems, </a:t>
            </a:r>
            <a:r>
              <a:rPr lang="en-US" dirty="0"/>
              <a:t>Windows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err="1" smtClean="0"/>
              <a:t>MacOS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201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reason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data </a:t>
            </a:r>
            <a:r>
              <a:rPr lang="en-US" dirty="0" smtClean="0"/>
              <a:t>transform</a:t>
            </a:r>
            <a:r>
              <a:rPr lang="tr-TR" dirty="0" err="1" smtClean="0"/>
              <a:t>ation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make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distribution </a:t>
            </a:r>
            <a:r>
              <a:rPr lang="en-US" dirty="0"/>
              <a:t>of the data </a:t>
            </a:r>
            <a:r>
              <a:rPr lang="en-US" dirty="0" smtClean="0">
                <a:solidFill>
                  <a:schemeClr val="accent1"/>
                </a:solidFill>
              </a:rPr>
              <a:t>normal</a:t>
            </a:r>
            <a:r>
              <a:rPr lang="en-US" dirty="0" smtClean="0"/>
              <a:t>, </a:t>
            </a:r>
            <a:endParaRPr lang="tr-TR" dirty="0" smtClean="0"/>
          </a:p>
          <a:p>
            <a:pPr lvl="2"/>
            <a:r>
              <a:rPr lang="en-US" dirty="0" err="1" smtClean="0"/>
              <a:t>th</a:t>
            </a:r>
            <a:r>
              <a:rPr lang="tr-TR" dirty="0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fu</a:t>
            </a:r>
            <a:r>
              <a:rPr lang="tr-TR" dirty="0" smtClean="0"/>
              <a:t>l</a:t>
            </a:r>
            <a:r>
              <a:rPr lang="en-US" dirty="0" smtClean="0"/>
              <a:t>fill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one of the assumptions of conducting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parametric </a:t>
            </a:r>
            <a:r>
              <a:rPr lang="en-US" dirty="0"/>
              <a:t>means comparison. </a:t>
            </a:r>
            <a:endParaRPr lang="tr-TR" dirty="0" smtClean="0"/>
          </a:p>
          <a:p>
            <a:pPr lvl="1"/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create</a:t>
            </a:r>
            <a:r>
              <a:rPr lang="tr-TR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informative graphs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data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better </a:t>
            </a:r>
            <a:r>
              <a:rPr lang="en-US" dirty="0"/>
              <a:t>outlier identification (or getting outliers in line) </a:t>
            </a:r>
            <a:endParaRPr lang="tr-TR" dirty="0" smtClean="0"/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the </a:t>
            </a:r>
            <a:r>
              <a:rPr lang="en-US" dirty="0" smtClean="0"/>
              <a:t>sensitivity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statistical </a:t>
            </a:r>
            <a:r>
              <a:rPr lang="en-US" dirty="0" smtClean="0"/>
              <a:t>tests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533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tr-TR" dirty="0" smtClean="0">
                <a:solidFill>
                  <a:schemeClr val="accent1"/>
                </a:solidFill>
              </a:rPr>
              <a:t>data </a:t>
            </a:r>
            <a:r>
              <a:rPr lang="en-US" dirty="0" smtClean="0">
                <a:solidFill>
                  <a:schemeClr val="accent1"/>
                </a:solidFill>
              </a:rPr>
              <a:t>transformation </a:t>
            </a:r>
            <a:r>
              <a:rPr lang="en-US" dirty="0" smtClean="0"/>
              <a:t>is </a:t>
            </a:r>
            <a:r>
              <a:rPr lang="en-US" dirty="0"/>
              <a:t>defined to be a process in which the </a:t>
            </a:r>
            <a:r>
              <a:rPr lang="en-US" dirty="0" smtClean="0"/>
              <a:t>measurements</a:t>
            </a:r>
            <a:r>
              <a:rPr lang="tr-TR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the original scale are systematically converted to a new scale of measurement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Transformations </a:t>
            </a:r>
            <a:r>
              <a:rPr lang="en-US" dirty="0" smtClean="0"/>
              <a:t>involve </a:t>
            </a:r>
            <a:r>
              <a:rPr lang="en-US" dirty="0"/>
              <a:t>applying a </a:t>
            </a:r>
            <a:r>
              <a:rPr lang="en-US" dirty="0">
                <a:solidFill>
                  <a:schemeClr val="accent1"/>
                </a:solidFill>
              </a:rPr>
              <a:t>mathematical function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each </a:t>
            </a:r>
            <a:r>
              <a:rPr lang="en-US" dirty="0"/>
              <a:t>data point. </a:t>
            </a:r>
            <a:endParaRPr lang="tr-TR" dirty="0" smtClean="0"/>
          </a:p>
          <a:p>
            <a:r>
              <a:rPr lang="en-US" dirty="0" smtClean="0"/>
              <a:t>A </a:t>
            </a:r>
            <a:r>
              <a:rPr lang="en-US" dirty="0"/>
              <a:t>transformation is needed when the data is excessively </a:t>
            </a:r>
            <a:r>
              <a:rPr lang="en-US" dirty="0" smtClean="0"/>
              <a:t>skewed</a:t>
            </a:r>
            <a:r>
              <a:rPr lang="tr-TR" dirty="0" smtClean="0"/>
              <a:t> </a:t>
            </a:r>
            <a:r>
              <a:rPr lang="en-US" dirty="0" smtClean="0"/>
              <a:t>positively </a:t>
            </a:r>
            <a:r>
              <a:rPr lang="en-US" dirty="0"/>
              <a:t>or negatively.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10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Some</a:t>
            </a:r>
            <a:r>
              <a:rPr lang="tr-TR" dirty="0" smtClean="0"/>
              <a:t> data </a:t>
            </a:r>
            <a:r>
              <a:rPr lang="tr-TR" dirty="0" err="1" smtClean="0"/>
              <a:t>transformations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10" y="1700808"/>
            <a:ext cx="82255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figure below suggests </a:t>
            </a:r>
            <a:r>
              <a:rPr lang="en-US" sz="2400" dirty="0" err="1" smtClean="0"/>
              <a:t>th</a:t>
            </a:r>
            <a:r>
              <a:rPr lang="tr-TR" sz="2400" dirty="0"/>
              <a:t>e</a:t>
            </a:r>
            <a:r>
              <a:rPr lang="en-US" sz="2400" dirty="0" smtClean="0"/>
              <a:t> </a:t>
            </a:r>
            <a:r>
              <a:rPr lang="en-US" sz="2400" dirty="0"/>
              <a:t>type of transformation that </a:t>
            </a:r>
            <a:r>
              <a:rPr lang="en-US" sz="2400" dirty="0" smtClean="0"/>
              <a:t>can</a:t>
            </a:r>
            <a:r>
              <a:rPr lang="tr-TR" sz="2400" dirty="0" smtClean="0"/>
              <a:t> </a:t>
            </a:r>
            <a:r>
              <a:rPr lang="en-US" sz="2400" dirty="0" smtClean="0"/>
              <a:t>be </a:t>
            </a:r>
            <a:r>
              <a:rPr lang="en-US" sz="2400" dirty="0"/>
              <a:t>applied depending upon the degree of skewness. 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89477"/>
            <a:ext cx="3024336" cy="3478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589477"/>
            <a:ext cx="3299471" cy="3426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208613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Positively skewed </a:t>
            </a:r>
            <a:r>
              <a:rPr lang="en-US" dirty="0" smtClean="0"/>
              <a:t>data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4788024" y="2086130"/>
            <a:ext cx="3299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Negatively </a:t>
            </a:r>
            <a:r>
              <a:rPr lang="en-US" dirty="0"/>
              <a:t>skewed data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86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Logarithms: </a:t>
            </a:r>
            <a:endParaRPr lang="tr-TR" dirty="0" smtClean="0"/>
          </a:p>
          <a:p>
            <a:pPr lvl="1"/>
            <a:r>
              <a:rPr lang="en-US" dirty="0" smtClean="0"/>
              <a:t>Growth </a:t>
            </a:r>
            <a:r>
              <a:rPr lang="en-US" dirty="0"/>
              <a:t>rates are often exponential and </a:t>
            </a:r>
            <a:r>
              <a:rPr lang="en-US" dirty="0">
                <a:solidFill>
                  <a:schemeClr val="accent1"/>
                </a:solidFill>
              </a:rPr>
              <a:t>log transforms</a:t>
            </a:r>
            <a:r>
              <a:rPr lang="en-US" dirty="0"/>
              <a:t> </a:t>
            </a:r>
            <a:r>
              <a:rPr lang="en-US" dirty="0" smtClean="0"/>
              <a:t>will</a:t>
            </a:r>
            <a:r>
              <a:rPr lang="tr-TR" dirty="0" smtClean="0"/>
              <a:t> </a:t>
            </a:r>
            <a:r>
              <a:rPr lang="en-US" dirty="0" smtClean="0"/>
              <a:t>often </a:t>
            </a:r>
            <a:r>
              <a:rPr lang="en-US" dirty="0"/>
              <a:t>normalize them. </a:t>
            </a:r>
            <a:endParaRPr lang="tr-TR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Log </a:t>
            </a:r>
            <a:r>
              <a:rPr lang="en-US" dirty="0">
                <a:solidFill>
                  <a:schemeClr val="accent1"/>
                </a:solidFill>
              </a:rPr>
              <a:t>transforms </a:t>
            </a:r>
            <a:r>
              <a:rPr lang="en-US" dirty="0"/>
              <a:t>are particularly appropriate if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variance </a:t>
            </a:r>
            <a:r>
              <a:rPr lang="en-US" dirty="0"/>
              <a:t>increases with the mean.</a:t>
            </a:r>
          </a:p>
          <a:p>
            <a:r>
              <a:rPr lang="en-US" dirty="0"/>
              <a:t> </a:t>
            </a:r>
            <a:r>
              <a:rPr lang="en-US" dirty="0" smtClean="0"/>
              <a:t>Reciprocal: </a:t>
            </a:r>
            <a:endParaRPr lang="tr-TR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log transform </a:t>
            </a:r>
            <a:r>
              <a:rPr lang="en-US" dirty="0"/>
              <a:t>does not normalize your data you could try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reciprocal </a:t>
            </a:r>
            <a:r>
              <a:rPr lang="en-US" dirty="0">
                <a:solidFill>
                  <a:schemeClr val="accent1"/>
                </a:solidFill>
              </a:rPr>
              <a:t>(1/x) transformation</a:t>
            </a:r>
            <a:r>
              <a:rPr lang="en-US" dirty="0"/>
              <a:t>. </a:t>
            </a:r>
            <a:endParaRPr lang="tr-TR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is often used for enzyme reaction </a:t>
            </a:r>
            <a:r>
              <a:rPr lang="en-US" dirty="0" smtClean="0"/>
              <a:t>rate</a:t>
            </a:r>
            <a:r>
              <a:rPr lang="tr-TR" dirty="0" smtClean="0"/>
              <a:t> </a:t>
            </a:r>
            <a:r>
              <a:rPr lang="en-US" dirty="0" smtClean="0"/>
              <a:t>data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19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Square root: </a:t>
            </a:r>
            <a:endParaRPr lang="tr-TR" dirty="0" smtClean="0"/>
          </a:p>
          <a:p>
            <a:pPr lvl="1"/>
            <a:r>
              <a:rPr lang="tr-TR" dirty="0" err="1" smtClean="0"/>
              <a:t>used</a:t>
            </a:r>
            <a:r>
              <a:rPr lang="en-US" dirty="0" smtClean="0"/>
              <a:t> </a:t>
            </a:r>
            <a:r>
              <a:rPr lang="en-US" dirty="0"/>
              <a:t>when the data are counts, </a:t>
            </a:r>
            <a:r>
              <a:rPr lang="en-US" dirty="0" smtClean="0"/>
              <a:t>e.g.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cells on a </a:t>
            </a:r>
            <a:r>
              <a:rPr lang="en-US" dirty="0" err="1"/>
              <a:t>haemocytometer</a:t>
            </a:r>
            <a:r>
              <a:rPr lang="en-US" dirty="0"/>
              <a:t> or woodlice in a garden. </a:t>
            </a:r>
            <a:endParaRPr lang="tr-TR" dirty="0" smtClean="0"/>
          </a:p>
          <a:p>
            <a:pPr lvl="2"/>
            <a:r>
              <a:rPr lang="en-US" dirty="0" smtClean="0"/>
              <a:t>Carrying </a:t>
            </a:r>
            <a:r>
              <a:rPr lang="en-US" dirty="0"/>
              <a:t>out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square </a:t>
            </a:r>
            <a:r>
              <a:rPr lang="en-US" dirty="0">
                <a:solidFill>
                  <a:schemeClr val="accent1"/>
                </a:solidFill>
              </a:rPr>
              <a:t>root transform </a:t>
            </a:r>
            <a:r>
              <a:rPr lang="en-US" dirty="0"/>
              <a:t>will convert data with a </a:t>
            </a:r>
            <a:r>
              <a:rPr lang="en-US" dirty="0">
                <a:solidFill>
                  <a:schemeClr val="accent1"/>
                </a:solidFill>
              </a:rPr>
              <a:t>Poisson distribution </a:t>
            </a:r>
            <a:r>
              <a:rPr lang="en-US" dirty="0"/>
              <a:t>to a </a:t>
            </a:r>
            <a:r>
              <a:rPr lang="en-US" dirty="0" smtClean="0">
                <a:solidFill>
                  <a:schemeClr val="accent1"/>
                </a:solidFill>
              </a:rPr>
              <a:t>normal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distribution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Arcsine: </a:t>
            </a:r>
            <a:endParaRPr lang="tr-TR" dirty="0" smtClean="0"/>
          </a:p>
          <a:p>
            <a:pPr lvl="1"/>
            <a:r>
              <a:rPr lang="tr-TR" dirty="0" err="1" smtClean="0"/>
              <a:t>a.k.a</a:t>
            </a:r>
            <a:r>
              <a:rPr lang="tr-TR" dirty="0" smtClean="0"/>
              <a:t>. </a:t>
            </a:r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angular </a:t>
            </a:r>
            <a:r>
              <a:rPr lang="en-US" dirty="0" smtClean="0">
                <a:solidFill>
                  <a:schemeClr val="accent1"/>
                </a:solidFill>
              </a:rPr>
              <a:t>transformation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endParaRPr lang="tr-TR" dirty="0" smtClean="0"/>
          </a:p>
          <a:p>
            <a:pPr lvl="1"/>
            <a:r>
              <a:rPr lang="en-US" dirty="0" smtClean="0"/>
              <a:t>especially </a:t>
            </a:r>
            <a:r>
              <a:rPr lang="en-US" dirty="0"/>
              <a:t>useful for percentages and proportions which are </a:t>
            </a:r>
            <a:r>
              <a:rPr lang="en-US" dirty="0" smtClean="0"/>
              <a:t>not</a:t>
            </a:r>
            <a:r>
              <a:rPr lang="tr-TR" dirty="0" smtClean="0"/>
              <a:t> </a:t>
            </a:r>
            <a:r>
              <a:rPr lang="en-US" dirty="0" smtClean="0"/>
              <a:t>normally </a:t>
            </a:r>
            <a:r>
              <a:rPr lang="en-US" dirty="0"/>
              <a:t>distributed.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86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 err="1"/>
              <a:t>Tabachnick</a:t>
            </a:r>
            <a:r>
              <a:rPr lang="en-US" sz="3800" dirty="0"/>
              <a:t> and </a:t>
            </a:r>
            <a:r>
              <a:rPr lang="en-US" sz="3800" dirty="0" err="1"/>
              <a:t>Fidell</a:t>
            </a:r>
            <a:r>
              <a:rPr lang="en-US" sz="3800" dirty="0"/>
              <a:t> (2007) and Howell (2007</a:t>
            </a:r>
            <a:r>
              <a:rPr lang="en-US" sz="3800" dirty="0" smtClean="0"/>
              <a:t>) </a:t>
            </a:r>
            <a:r>
              <a:rPr lang="tr-TR" sz="3800" dirty="0" err="1" smtClean="0"/>
              <a:t>suggest</a:t>
            </a:r>
            <a:r>
              <a:rPr lang="tr-TR" sz="3800" dirty="0" smtClean="0"/>
              <a:t> </a:t>
            </a:r>
            <a:r>
              <a:rPr lang="tr-TR" sz="3800" dirty="0" err="1" smtClean="0"/>
              <a:t>to</a:t>
            </a:r>
            <a:r>
              <a:rPr lang="tr-TR" sz="3800" dirty="0" smtClean="0"/>
              <a:t> </a:t>
            </a:r>
            <a:r>
              <a:rPr lang="tr-TR" sz="3800" dirty="0" err="1" smtClean="0"/>
              <a:t>use</a:t>
            </a:r>
            <a:r>
              <a:rPr lang="tr-TR" sz="3800" dirty="0" smtClean="0"/>
              <a:t> </a:t>
            </a:r>
            <a:r>
              <a:rPr lang="en-US" sz="3800" dirty="0" smtClean="0"/>
              <a:t>the following</a:t>
            </a:r>
            <a:r>
              <a:rPr lang="tr-TR" sz="3800" dirty="0" smtClean="0"/>
              <a:t> </a:t>
            </a:r>
            <a:r>
              <a:rPr lang="en-US" sz="3800" dirty="0" smtClean="0"/>
              <a:t>guidelines when </a:t>
            </a:r>
            <a:r>
              <a:rPr lang="en-US" sz="3800" dirty="0"/>
              <a:t>transforming </a:t>
            </a:r>
            <a:r>
              <a:rPr lang="en-US" sz="3800" dirty="0" smtClean="0"/>
              <a:t>data</a:t>
            </a:r>
            <a:r>
              <a:rPr lang="tr-TR" sz="3800" dirty="0" smtClean="0"/>
              <a:t>:</a:t>
            </a:r>
          </a:p>
          <a:p>
            <a:endParaRPr lang="tr-TR" sz="1600" dirty="0" smtClean="0"/>
          </a:p>
          <a:p>
            <a:pPr marL="358775" indent="0">
              <a:buNone/>
            </a:pPr>
            <a:r>
              <a:rPr lang="tr-TR" b="1" u="sng" dirty="0" err="1" smtClean="0"/>
              <a:t>If</a:t>
            </a:r>
            <a:r>
              <a:rPr lang="tr-TR" b="1" u="sng" dirty="0" smtClean="0"/>
              <a:t> </a:t>
            </a:r>
            <a:r>
              <a:rPr lang="tr-TR" b="1" u="sng" dirty="0" err="1"/>
              <a:t>your</a:t>
            </a:r>
            <a:r>
              <a:rPr lang="tr-TR" b="1" u="sng" dirty="0"/>
              <a:t> data </a:t>
            </a:r>
            <a:r>
              <a:rPr lang="tr-TR" b="1" u="sng" dirty="0" err="1"/>
              <a:t>distribution</a:t>
            </a:r>
            <a:r>
              <a:rPr lang="tr-TR" b="1" u="sng" dirty="0"/>
              <a:t> is… </a:t>
            </a:r>
            <a:r>
              <a:rPr lang="tr-TR" b="1" u="sng" dirty="0" smtClean="0"/>
              <a:t>		</a:t>
            </a:r>
            <a:r>
              <a:rPr lang="tr-TR" b="1" u="sng" dirty="0" err="1" smtClean="0"/>
              <a:t>Try</a:t>
            </a:r>
            <a:r>
              <a:rPr lang="tr-TR" b="1" u="sng" dirty="0" smtClean="0"/>
              <a:t> </a:t>
            </a:r>
            <a:r>
              <a:rPr lang="tr-TR" b="1" u="sng" dirty="0" err="1"/>
              <a:t>this</a:t>
            </a:r>
            <a:r>
              <a:rPr lang="tr-TR" b="1" u="sng" dirty="0"/>
              <a:t> </a:t>
            </a:r>
            <a:r>
              <a:rPr lang="tr-TR" b="1" u="sng" dirty="0" err="1"/>
              <a:t>transformation</a:t>
            </a:r>
            <a:r>
              <a:rPr lang="tr-TR" b="1" u="sng" dirty="0"/>
              <a:t> </a:t>
            </a:r>
            <a:r>
              <a:rPr lang="tr-TR" b="1" u="sng" dirty="0" err="1" smtClean="0"/>
              <a:t>method</a:t>
            </a:r>
            <a:endParaRPr lang="tr-TR" b="1" u="sng" dirty="0"/>
          </a:p>
          <a:p>
            <a:pPr marL="358775" indent="0">
              <a:buNone/>
            </a:pPr>
            <a:r>
              <a:rPr lang="tr-TR" dirty="0" err="1" smtClean="0">
                <a:solidFill>
                  <a:schemeClr val="accent1"/>
                </a:solidFill>
              </a:rPr>
              <a:t>Moderately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positive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skewness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		</a:t>
            </a:r>
            <a:r>
              <a:rPr lang="tr-TR" dirty="0" err="1" smtClean="0">
                <a:solidFill>
                  <a:schemeClr val="accent1"/>
                </a:solidFill>
              </a:rPr>
              <a:t>Square-Root</a:t>
            </a:r>
            <a:endParaRPr lang="tr-TR" dirty="0">
              <a:solidFill>
                <a:schemeClr val="accent1"/>
              </a:solidFill>
            </a:endParaRPr>
          </a:p>
          <a:p>
            <a:pPr marL="358775" indent="0">
              <a:buNone/>
            </a:pPr>
            <a:r>
              <a:rPr lang="tr-TR" dirty="0" smtClean="0">
                <a:solidFill>
                  <a:schemeClr val="accent1"/>
                </a:solidFill>
              </a:rPr>
              <a:t>						NEWX </a:t>
            </a:r>
            <a:r>
              <a:rPr lang="tr-TR" dirty="0">
                <a:solidFill>
                  <a:schemeClr val="accent1"/>
                </a:solidFill>
              </a:rPr>
              <a:t>= SQRT(X)</a:t>
            </a:r>
          </a:p>
          <a:p>
            <a:pPr marL="358775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Substantially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positive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skewness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		</a:t>
            </a:r>
            <a:r>
              <a:rPr lang="tr-TR" dirty="0" err="1" smtClean="0">
                <a:solidFill>
                  <a:srgbClr val="FF0000"/>
                </a:solidFill>
              </a:rPr>
              <a:t>Logarithmic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Log</a:t>
            </a:r>
            <a:r>
              <a:rPr lang="tr-TR" dirty="0">
                <a:solidFill>
                  <a:srgbClr val="FF0000"/>
                </a:solidFill>
              </a:rPr>
              <a:t> 10)</a:t>
            </a:r>
          </a:p>
          <a:p>
            <a:pPr marL="358775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						NEWX </a:t>
            </a:r>
            <a:r>
              <a:rPr lang="tr-TR" dirty="0">
                <a:solidFill>
                  <a:srgbClr val="FF0000"/>
                </a:solidFill>
              </a:rPr>
              <a:t>= LG10(X)</a:t>
            </a:r>
          </a:p>
          <a:p>
            <a:pPr marL="358775" indent="0">
              <a:buNone/>
            </a:pPr>
            <a:r>
              <a:rPr lang="tr-TR" dirty="0" err="1">
                <a:solidFill>
                  <a:schemeClr val="accent1"/>
                </a:solidFill>
              </a:rPr>
              <a:t>Substantially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positive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skewness</a:t>
            </a:r>
            <a:r>
              <a:rPr lang="tr-TR" dirty="0" smtClean="0">
                <a:solidFill>
                  <a:schemeClr val="accent1"/>
                </a:solidFill>
              </a:rPr>
              <a:t>		</a:t>
            </a:r>
            <a:r>
              <a:rPr lang="tr-TR" dirty="0" err="1" smtClean="0">
                <a:solidFill>
                  <a:schemeClr val="accent1"/>
                </a:solidFill>
              </a:rPr>
              <a:t>Logarithmic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(</a:t>
            </a:r>
            <a:r>
              <a:rPr lang="tr-TR" dirty="0" err="1">
                <a:solidFill>
                  <a:schemeClr val="accent1"/>
                </a:solidFill>
              </a:rPr>
              <a:t>Log</a:t>
            </a:r>
            <a:r>
              <a:rPr lang="tr-TR" dirty="0">
                <a:solidFill>
                  <a:schemeClr val="accent1"/>
                </a:solidFill>
              </a:rPr>
              <a:t> 10)</a:t>
            </a:r>
          </a:p>
          <a:p>
            <a:pPr marL="358775" indent="0">
              <a:buNone/>
            </a:pPr>
            <a:r>
              <a:rPr lang="tr-TR" dirty="0">
                <a:solidFill>
                  <a:schemeClr val="accent1"/>
                </a:solidFill>
              </a:rPr>
              <a:t>(</a:t>
            </a:r>
            <a:r>
              <a:rPr lang="tr-TR" dirty="0" err="1">
                <a:solidFill>
                  <a:schemeClr val="accent1"/>
                </a:solidFill>
              </a:rPr>
              <a:t>with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zero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values</a:t>
            </a:r>
            <a:r>
              <a:rPr lang="tr-TR" dirty="0">
                <a:solidFill>
                  <a:schemeClr val="accent1"/>
                </a:solidFill>
              </a:rPr>
              <a:t>) </a:t>
            </a:r>
            <a:r>
              <a:rPr lang="tr-TR" dirty="0" smtClean="0">
                <a:solidFill>
                  <a:schemeClr val="accent1"/>
                </a:solidFill>
              </a:rPr>
              <a:t>				NEWX </a:t>
            </a:r>
            <a:r>
              <a:rPr lang="tr-TR" dirty="0">
                <a:solidFill>
                  <a:schemeClr val="accent1"/>
                </a:solidFill>
              </a:rPr>
              <a:t>= LG10(X + C)</a:t>
            </a:r>
          </a:p>
          <a:p>
            <a:pPr marL="358775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Moderately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negative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skewness</a:t>
            </a:r>
            <a:r>
              <a:rPr lang="tr-TR" dirty="0" smtClean="0">
                <a:solidFill>
                  <a:srgbClr val="FF0000"/>
                </a:solidFill>
              </a:rPr>
              <a:t>		</a:t>
            </a:r>
            <a:r>
              <a:rPr lang="tr-TR" dirty="0" err="1" smtClean="0">
                <a:solidFill>
                  <a:srgbClr val="FF0000"/>
                </a:solidFill>
              </a:rPr>
              <a:t>Square-Root</a:t>
            </a:r>
            <a:endParaRPr lang="tr-TR" dirty="0">
              <a:solidFill>
                <a:srgbClr val="FF0000"/>
              </a:solidFill>
            </a:endParaRPr>
          </a:p>
          <a:p>
            <a:pPr marL="358775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						NEWX </a:t>
            </a:r>
            <a:r>
              <a:rPr lang="tr-TR" dirty="0">
                <a:solidFill>
                  <a:srgbClr val="FF0000"/>
                </a:solidFill>
              </a:rPr>
              <a:t>= SQRT(K – X)</a:t>
            </a:r>
          </a:p>
          <a:p>
            <a:pPr marL="358775" indent="0">
              <a:buNone/>
            </a:pPr>
            <a:r>
              <a:rPr lang="tr-TR" dirty="0" err="1">
                <a:solidFill>
                  <a:schemeClr val="accent1"/>
                </a:solidFill>
              </a:rPr>
              <a:t>Substantially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negative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skewness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	</a:t>
            </a:r>
            <a:r>
              <a:rPr lang="tr-TR" dirty="0" err="1" smtClean="0">
                <a:solidFill>
                  <a:schemeClr val="accent1"/>
                </a:solidFill>
              </a:rPr>
              <a:t>Logarithmic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(</a:t>
            </a:r>
            <a:r>
              <a:rPr lang="tr-TR" dirty="0" err="1">
                <a:solidFill>
                  <a:schemeClr val="accent1"/>
                </a:solidFill>
              </a:rPr>
              <a:t>Log</a:t>
            </a:r>
            <a:r>
              <a:rPr lang="tr-TR" dirty="0">
                <a:solidFill>
                  <a:schemeClr val="accent1"/>
                </a:solidFill>
              </a:rPr>
              <a:t> 10)</a:t>
            </a:r>
          </a:p>
          <a:p>
            <a:pPr marL="358775" indent="0">
              <a:buNone/>
            </a:pPr>
            <a:r>
              <a:rPr lang="tr-TR" dirty="0" smtClean="0">
                <a:solidFill>
                  <a:schemeClr val="accent1"/>
                </a:solidFill>
              </a:rPr>
              <a:t>						NEWX </a:t>
            </a:r>
            <a:r>
              <a:rPr lang="tr-TR" dirty="0">
                <a:solidFill>
                  <a:schemeClr val="accent1"/>
                </a:solidFill>
              </a:rPr>
              <a:t>= LG10(K – X)</a:t>
            </a:r>
          </a:p>
          <a:p>
            <a:pPr marL="631825" lvl="2"/>
            <a:r>
              <a:rPr lang="tr-TR" dirty="0"/>
              <a:t>C = a </a:t>
            </a:r>
            <a:r>
              <a:rPr lang="tr-TR" dirty="0" err="1"/>
              <a:t>constant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score</a:t>
            </a:r>
            <a:r>
              <a:rPr lang="tr-TR" dirty="0"/>
              <a:t>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smallest</a:t>
            </a:r>
            <a:r>
              <a:rPr lang="tr-TR" dirty="0"/>
              <a:t> </a:t>
            </a:r>
            <a:r>
              <a:rPr lang="tr-TR" dirty="0" err="1"/>
              <a:t>score</a:t>
            </a:r>
            <a:r>
              <a:rPr lang="tr-TR" dirty="0"/>
              <a:t> is 1.</a:t>
            </a:r>
          </a:p>
          <a:p>
            <a:pPr marL="631825" lvl="2"/>
            <a:r>
              <a:rPr lang="tr-TR" dirty="0"/>
              <a:t>K = a </a:t>
            </a:r>
            <a:r>
              <a:rPr lang="tr-TR" dirty="0" err="1"/>
              <a:t>constant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score</a:t>
            </a:r>
            <a:r>
              <a:rPr lang="tr-TR" dirty="0" smtClean="0"/>
              <a:t> is </a:t>
            </a:r>
            <a:r>
              <a:rPr lang="tr-TR" dirty="0" err="1" smtClean="0"/>
              <a:t>subtracted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136</a:t>
            </a:fld>
            <a:endParaRPr lang="en-US" altLang="tr-TR"/>
          </a:p>
        </p:txBody>
      </p:sp>
      <p:sp>
        <p:nvSpPr>
          <p:cNvPr id="5" name="Rectangle 4"/>
          <p:cNvSpPr/>
          <p:nvPr/>
        </p:nvSpPr>
        <p:spPr>
          <a:xfrm>
            <a:off x="755576" y="5842328"/>
            <a:ext cx="828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Howell, D. C. (2007). Statistical methods for psychology (6th ed.). Belmont, CA: </a:t>
            </a:r>
            <a:r>
              <a:rPr lang="en-US" sz="1400" dirty="0" smtClean="0">
                <a:latin typeface="+mj-lt"/>
              </a:rPr>
              <a:t>Thomson</a:t>
            </a:r>
            <a:r>
              <a:rPr lang="tr-TR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Wadsworth</a:t>
            </a:r>
            <a:r>
              <a:rPr lang="en-US" sz="1400" dirty="0">
                <a:latin typeface="+mj-lt"/>
              </a:rPr>
              <a:t>.</a:t>
            </a:r>
          </a:p>
          <a:p>
            <a:r>
              <a:rPr lang="en-US" sz="1400" dirty="0" err="1">
                <a:latin typeface="+mj-lt"/>
              </a:rPr>
              <a:t>Tabachnick</a:t>
            </a:r>
            <a:r>
              <a:rPr lang="en-US" sz="1400" dirty="0">
                <a:latin typeface="+mj-lt"/>
              </a:rPr>
              <a:t>, B. G., &amp; </a:t>
            </a:r>
            <a:r>
              <a:rPr lang="en-US" sz="1400" dirty="0" err="1">
                <a:latin typeface="+mj-lt"/>
              </a:rPr>
              <a:t>Fidell</a:t>
            </a:r>
            <a:r>
              <a:rPr lang="en-US" sz="1400" dirty="0">
                <a:latin typeface="+mj-lt"/>
              </a:rPr>
              <a:t>, L. S. (2007). Using multivariate statistics (5th ed.). Boston: </a:t>
            </a:r>
            <a:r>
              <a:rPr lang="en-US" sz="1400" dirty="0" smtClean="0">
                <a:latin typeface="+mj-lt"/>
              </a:rPr>
              <a:t>Allyn</a:t>
            </a:r>
            <a:r>
              <a:rPr lang="tr-TR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and </a:t>
            </a:r>
            <a:r>
              <a:rPr lang="en-US" sz="1400" dirty="0">
                <a:latin typeface="+mj-lt"/>
              </a:rPr>
              <a:t>Bacon</a:t>
            </a:r>
            <a:endParaRPr lang="tr-T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5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Creating</a:t>
            </a:r>
            <a:r>
              <a:rPr lang="tr-TR" dirty="0"/>
              <a:t> New </a:t>
            </a:r>
            <a:r>
              <a:rPr lang="tr-TR" dirty="0" err="1"/>
              <a:t>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tr-TR" dirty="0"/>
              <a:t>W</a:t>
            </a:r>
            <a:r>
              <a:rPr lang="en-US" dirty="0"/>
              <a:t>e can create a new</a:t>
            </a:r>
            <a:r>
              <a:rPr lang="tr-TR" dirty="0"/>
              <a:t> </a:t>
            </a:r>
            <a:r>
              <a:rPr lang="en-US" dirty="0"/>
              <a:t>variable based on two or more existing variables.</a:t>
            </a:r>
            <a:endParaRPr lang="tr-TR" dirty="0"/>
          </a:p>
          <a:p>
            <a:r>
              <a:rPr lang="en-US" dirty="0"/>
              <a:t>Consider the </a:t>
            </a:r>
            <a:r>
              <a:rPr lang="en-US" i="1" dirty="0" err="1"/>
              <a:t>bodyfat</a:t>
            </a:r>
            <a:r>
              <a:rPr lang="en-US" dirty="0"/>
              <a:t> data set,</a:t>
            </a:r>
            <a:r>
              <a:rPr lang="tr-TR" dirty="0"/>
              <a:t> </a:t>
            </a:r>
            <a:r>
              <a:rPr lang="en-US" dirty="0"/>
              <a:t>which includes weight and height.</a:t>
            </a:r>
            <a:endParaRPr lang="tr-TR" dirty="0"/>
          </a:p>
          <a:p>
            <a:r>
              <a:rPr lang="en-US" dirty="0"/>
              <a:t>To create BMI, </a:t>
            </a:r>
            <a:endParaRPr lang="tr-TR" dirty="0"/>
          </a:p>
          <a:p>
            <a:pPr lvl="1"/>
            <a:r>
              <a:rPr lang="en-US" dirty="0"/>
              <a:t>click </a:t>
            </a:r>
            <a:r>
              <a:rPr lang="en-US" i="1" dirty="0"/>
              <a:t>Data</a:t>
            </a:r>
            <a:r>
              <a:rPr lang="en-US" dirty="0"/>
              <a:t> → </a:t>
            </a:r>
            <a:r>
              <a:rPr lang="en-US" i="1" dirty="0"/>
              <a:t>Manage variables in active data</a:t>
            </a:r>
            <a:r>
              <a:rPr lang="tr-TR" i="1" dirty="0"/>
              <a:t> </a:t>
            </a:r>
            <a:r>
              <a:rPr lang="en-US" i="1" dirty="0"/>
              <a:t>set </a:t>
            </a:r>
            <a:r>
              <a:rPr lang="en-US" dirty="0"/>
              <a:t>→ </a:t>
            </a:r>
            <a:r>
              <a:rPr lang="en-US" i="1" dirty="0"/>
              <a:t>Compute new variable</a:t>
            </a:r>
            <a:r>
              <a:rPr lang="en-US" dirty="0"/>
              <a:t>. </a:t>
            </a:r>
            <a:endParaRPr lang="tr-TR" dirty="0"/>
          </a:p>
          <a:p>
            <a:pPr lvl="1"/>
            <a:r>
              <a:rPr lang="en-US" dirty="0"/>
              <a:t>Under </a:t>
            </a:r>
            <a:r>
              <a:rPr lang="en-US" i="1" dirty="0"/>
              <a:t>New variable name</a:t>
            </a:r>
            <a:r>
              <a:rPr lang="en-US" dirty="0"/>
              <a:t>, enter</a:t>
            </a:r>
            <a:r>
              <a:rPr lang="tr-TR" dirty="0"/>
              <a:t> </a:t>
            </a:r>
            <a:r>
              <a:rPr lang="en-US" i="1" dirty="0"/>
              <a:t>BMI</a:t>
            </a:r>
            <a:r>
              <a:rPr lang="en-US" dirty="0"/>
              <a:t>, and under </a:t>
            </a:r>
            <a:r>
              <a:rPr lang="en-US" i="1" dirty="0"/>
              <a:t>Expression to compute</a:t>
            </a:r>
            <a:r>
              <a:rPr lang="en-US" dirty="0"/>
              <a:t>, </a:t>
            </a:r>
            <a:r>
              <a:rPr lang="en-US" dirty="0" smtClean="0"/>
              <a:t>enter </a:t>
            </a:r>
            <a:endParaRPr lang="tr-TR" dirty="0"/>
          </a:p>
          <a:p>
            <a:pPr lvl="2"/>
            <a:r>
              <a:rPr lang="tr-TR" dirty="0" smtClean="0"/>
              <a:t>(</a:t>
            </a:r>
            <a:r>
              <a:rPr lang="tr-TR" dirty="0" err="1"/>
              <a:t>weight</a:t>
            </a:r>
            <a:r>
              <a:rPr lang="tr-TR" dirty="0"/>
              <a:t> * 703)/(height^2)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280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4978400"/>
          </a:xfrm>
        </p:spPr>
        <p:txBody>
          <a:bodyPr/>
          <a:lstStyle/>
          <a:p>
            <a:r>
              <a:rPr lang="en-US" sz="2800" dirty="0"/>
              <a:t>Creating a </a:t>
            </a:r>
            <a:r>
              <a:rPr lang="en-US" sz="2800" dirty="0" smtClean="0"/>
              <a:t>new</a:t>
            </a:r>
            <a:r>
              <a:rPr lang="tr-TR" sz="2800" dirty="0" smtClean="0"/>
              <a:t> </a:t>
            </a:r>
            <a:r>
              <a:rPr lang="en-US" sz="2800" dirty="0" smtClean="0"/>
              <a:t>variable </a:t>
            </a:r>
            <a:r>
              <a:rPr lang="en-US" sz="2800" i="1" dirty="0"/>
              <a:t>BMI</a:t>
            </a:r>
            <a:r>
              <a:rPr lang="en-US" sz="2800" dirty="0"/>
              <a:t> based on </a:t>
            </a:r>
            <a:r>
              <a:rPr lang="en-US" sz="2800" dirty="0" smtClean="0"/>
              <a:t>weight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height for each person </a:t>
            </a:r>
            <a:r>
              <a:rPr lang="en-US" sz="2800" dirty="0" smtClean="0"/>
              <a:t>in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i="1" dirty="0" err="1"/>
              <a:t>bodyfat</a:t>
            </a:r>
            <a:r>
              <a:rPr lang="en-US" sz="2800" dirty="0"/>
              <a:t> data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42" y="2276872"/>
            <a:ext cx="7824915" cy="33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Creating</a:t>
            </a:r>
            <a:r>
              <a:rPr lang="tr-TR" dirty="0"/>
              <a:t> New </a:t>
            </a:r>
            <a:r>
              <a:rPr lang="tr-TR" dirty="0" err="1"/>
              <a:t>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create a new variable called </a:t>
            </a:r>
            <a:r>
              <a:rPr lang="en-US" i="1" dirty="0">
                <a:solidFill>
                  <a:srgbClr val="CC0099"/>
                </a:solidFill>
              </a:rPr>
              <a:t>BMI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err="1" smtClean="0"/>
              <a:t>We</a:t>
            </a:r>
            <a:r>
              <a:rPr lang="en-US" dirty="0" smtClean="0"/>
              <a:t> </a:t>
            </a:r>
            <a:r>
              <a:rPr lang="en-US" dirty="0"/>
              <a:t>can now investigate the linear </a:t>
            </a:r>
            <a:r>
              <a:rPr lang="en-US" dirty="0" smtClean="0"/>
              <a:t>relationship</a:t>
            </a:r>
            <a:r>
              <a:rPr lang="tr-TR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this variable and percent body fat by calculating their </a:t>
            </a:r>
            <a:r>
              <a:rPr lang="en-US" dirty="0" smtClean="0"/>
              <a:t>sample</a:t>
            </a:r>
            <a:r>
              <a:rPr lang="tr-TR" dirty="0" smtClean="0"/>
              <a:t> </a:t>
            </a:r>
            <a:r>
              <a:rPr lang="en-US" dirty="0" smtClean="0"/>
              <a:t>correlation </a:t>
            </a:r>
            <a:r>
              <a:rPr lang="en-US" dirty="0"/>
              <a:t>coefficient. </a:t>
            </a:r>
            <a:endParaRPr lang="tr-TR" dirty="0" smtClean="0"/>
          </a:p>
          <a:p>
            <a:r>
              <a:rPr lang="en-US" dirty="0" smtClean="0"/>
              <a:t>Pearson’s </a:t>
            </a:r>
            <a:r>
              <a:rPr lang="en-US" dirty="0"/>
              <a:t>correlation coefficient between </a:t>
            </a:r>
            <a:r>
              <a:rPr lang="en-US" i="1" dirty="0" err="1">
                <a:solidFill>
                  <a:srgbClr val="CC0099"/>
                </a:solidFill>
              </a:rPr>
              <a:t>siri</a:t>
            </a:r>
            <a:r>
              <a:rPr lang="en-US" dirty="0"/>
              <a:t> and </a:t>
            </a:r>
            <a:r>
              <a:rPr lang="en-US" i="1" dirty="0">
                <a:solidFill>
                  <a:srgbClr val="CC0099"/>
                </a:solidFill>
              </a:rPr>
              <a:t>BMI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0.72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indicates a strong positive linear relationship as expected.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139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489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 is an integrated suite of software facilities for data manipulation, calculation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graphical </a:t>
            </a:r>
            <a:r>
              <a:rPr lang="en-US" dirty="0"/>
              <a:t>display. </a:t>
            </a:r>
            <a:endParaRPr lang="tr-TR" dirty="0" smtClean="0"/>
          </a:p>
          <a:p>
            <a:r>
              <a:rPr lang="en-US" dirty="0" smtClean="0"/>
              <a:t>It includes</a:t>
            </a:r>
            <a:r>
              <a:rPr lang="tr-TR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an e</a:t>
            </a:r>
            <a:r>
              <a:rPr lang="tr-TR" dirty="0" smtClean="0"/>
              <a:t>ff</a:t>
            </a:r>
            <a:r>
              <a:rPr lang="en-US" dirty="0" err="1" smtClean="0"/>
              <a:t>ective</a:t>
            </a:r>
            <a:r>
              <a:rPr lang="en-US" dirty="0" smtClean="0"/>
              <a:t> </a:t>
            </a:r>
            <a:r>
              <a:rPr lang="en-US" dirty="0"/>
              <a:t>data handling and storage facility,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suite of operators for calculations on arrays, in particular matrices,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large, coherent, integrated collection of intermediate tools for data analysis,</a:t>
            </a:r>
          </a:p>
          <a:p>
            <a:pPr lvl="1"/>
            <a:r>
              <a:rPr lang="en-US" dirty="0" smtClean="0"/>
              <a:t>graphical </a:t>
            </a:r>
            <a:r>
              <a:rPr lang="en-US" dirty="0"/>
              <a:t>facilities for data analysis and display either on-screen or on hardcopy,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well-developed, simple and </a:t>
            </a:r>
            <a:r>
              <a:rPr lang="en-US" dirty="0" smtClean="0"/>
              <a:t>e</a:t>
            </a:r>
            <a:r>
              <a:rPr lang="tr-TR" dirty="0" smtClean="0"/>
              <a:t>ff</a:t>
            </a:r>
            <a:r>
              <a:rPr lang="en-US" dirty="0" err="1" smtClean="0"/>
              <a:t>ective</a:t>
            </a:r>
            <a:r>
              <a:rPr lang="en-US" dirty="0" smtClean="0"/>
              <a:t> </a:t>
            </a:r>
            <a:r>
              <a:rPr lang="en-US" dirty="0"/>
              <a:t>programming language which includes conditionals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loops</a:t>
            </a:r>
            <a:r>
              <a:rPr lang="en-US" dirty="0"/>
              <a:t>, </a:t>
            </a:r>
            <a:r>
              <a:rPr lang="en-US" dirty="0" smtClean="0"/>
              <a:t>user-de</a:t>
            </a:r>
            <a:r>
              <a:rPr lang="tr-TR" dirty="0" smtClean="0"/>
              <a:t>fi</a:t>
            </a:r>
            <a:r>
              <a:rPr lang="en-US" dirty="0" err="1" smtClean="0"/>
              <a:t>ned</a:t>
            </a:r>
            <a:r>
              <a:rPr lang="en-US" dirty="0" smtClean="0"/>
              <a:t> </a:t>
            </a:r>
            <a:r>
              <a:rPr lang="en-US" dirty="0"/>
              <a:t>recursive functions and input and output facilities.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519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Creating </a:t>
            </a:r>
            <a:r>
              <a:rPr lang="en-US" sz="3600" dirty="0" err="1"/>
              <a:t>Catagories</a:t>
            </a:r>
            <a:r>
              <a:rPr lang="en-US" sz="3600" dirty="0"/>
              <a:t> for Numerical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could help us to see the patterns more clearly and</a:t>
            </a:r>
            <a:r>
              <a:rPr lang="tr-TR" sz="2800" dirty="0"/>
              <a:t> </a:t>
            </a:r>
            <a:r>
              <a:rPr lang="en-US" sz="2800" dirty="0"/>
              <a:t>identify relationships more easily. </a:t>
            </a:r>
            <a:endParaRPr lang="tr-TR" sz="2800" dirty="0"/>
          </a:p>
          <a:p>
            <a:r>
              <a:rPr lang="tr-TR" sz="2800" dirty="0"/>
              <a:t>H</a:t>
            </a:r>
            <a:r>
              <a:rPr lang="en-US" sz="2800" dirty="0" err="1"/>
              <a:t>istograms</a:t>
            </a:r>
            <a:r>
              <a:rPr lang="en-US" sz="2800" dirty="0"/>
              <a:t> are created by dividing</a:t>
            </a:r>
            <a:r>
              <a:rPr lang="tr-TR" sz="2800" dirty="0"/>
              <a:t> </a:t>
            </a:r>
            <a:r>
              <a:rPr lang="en-US" sz="2800" dirty="0"/>
              <a:t>the range of a numerical variable into intervals. </a:t>
            </a:r>
            <a:endParaRPr lang="tr-TR" sz="2800" dirty="0" smtClean="0"/>
          </a:p>
          <a:p>
            <a:r>
              <a:rPr lang="en-US" sz="2800" dirty="0" smtClean="0"/>
              <a:t>Instead </a:t>
            </a:r>
            <a:r>
              <a:rPr lang="en-US" sz="2800" dirty="0"/>
              <a:t>of using arbitrary intervals,</a:t>
            </a:r>
            <a:r>
              <a:rPr lang="tr-TR" sz="2800" dirty="0"/>
              <a:t> </a:t>
            </a:r>
            <a:r>
              <a:rPr lang="en-US" sz="2800" dirty="0"/>
              <a:t>we might prefer to group the values in a meaningful way.</a:t>
            </a:r>
            <a:endParaRPr lang="tr-TR" sz="2800" dirty="0"/>
          </a:p>
          <a:p>
            <a:pPr marL="5649913"/>
            <a:r>
              <a:rPr lang="tr-TR" sz="2000" dirty="0"/>
              <a:t>Standard </a:t>
            </a:r>
            <a:r>
              <a:rPr lang="tr-TR" sz="2000" dirty="0" err="1" smtClean="0"/>
              <a:t>weight</a:t>
            </a:r>
            <a:r>
              <a:rPr lang="tr-TR" sz="2000" dirty="0" smtClean="0"/>
              <a:t> </a:t>
            </a:r>
            <a:r>
              <a:rPr lang="tr-TR" sz="2000" dirty="0" err="1" smtClean="0"/>
              <a:t>status</a:t>
            </a:r>
            <a:r>
              <a:rPr lang="tr-TR" sz="2000" dirty="0" smtClean="0"/>
              <a:t> </a:t>
            </a:r>
            <a:r>
              <a:rPr lang="tr-TR" sz="2000" dirty="0" err="1"/>
              <a:t>based</a:t>
            </a:r>
            <a:r>
              <a:rPr lang="tr-TR" sz="2000" dirty="0"/>
              <a:t> on </a:t>
            </a:r>
            <a:r>
              <a:rPr lang="tr-TR" sz="2000" i="1" dirty="0" smtClean="0">
                <a:solidFill>
                  <a:srgbClr val="CC0099"/>
                </a:solidFill>
              </a:rPr>
              <a:t>BMI</a:t>
            </a:r>
            <a:r>
              <a:rPr lang="tr-TR" sz="2000" dirty="0" smtClean="0"/>
              <a:t> </a:t>
            </a:r>
            <a:r>
              <a:rPr lang="tr-TR" sz="2000" dirty="0" err="1" smtClean="0"/>
              <a:t>according</a:t>
            </a:r>
            <a:r>
              <a:rPr lang="tr-TR" sz="2000" dirty="0" smtClean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smtClean="0"/>
              <a:t>CDC </a:t>
            </a:r>
            <a:r>
              <a:rPr lang="tr-TR" sz="2800" dirty="0" smtClean="0"/>
              <a:t> (</a:t>
            </a:r>
            <a:r>
              <a:rPr lang="en-US" sz="1200" dirty="0"/>
              <a:t>Centers for Disease Control and </a:t>
            </a:r>
            <a:r>
              <a:rPr lang="en-US" sz="1200" dirty="0" smtClean="0"/>
              <a:t>Prevention</a:t>
            </a:r>
            <a:r>
              <a:rPr lang="tr-TR" sz="2800" dirty="0" smtClean="0"/>
              <a:t>)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140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4807446" cy="182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Creating </a:t>
            </a:r>
            <a:r>
              <a:rPr lang="en-US" sz="3600" dirty="0" err="1">
                <a:solidFill>
                  <a:srgbClr val="000000"/>
                </a:solidFill>
              </a:rPr>
              <a:t>Catagories</a:t>
            </a:r>
            <a:r>
              <a:rPr lang="en-US" sz="3600" dirty="0">
                <a:solidFill>
                  <a:srgbClr val="000000"/>
                </a:solidFill>
              </a:rPr>
              <a:t> for Numerical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R-Commander, let us divide subjects based on their </a:t>
            </a:r>
            <a:r>
              <a:rPr lang="en-US" sz="2000" i="1" dirty="0" err="1">
                <a:solidFill>
                  <a:srgbClr val="CC0099"/>
                </a:solidFill>
              </a:rPr>
              <a:t>bmi</a:t>
            </a:r>
            <a:r>
              <a:rPr lang="en-US" sz="2000" dirty="0"/>
              <a:t> (from the </a:t>
            </a:r>
            <a:r>
              <a:rPr lang="en-US" sz="2000" i="1" dirty="0"/>
              <a:t>Pima.tr</a:t>
            </a:r>
            <a:r>
              <a:rPr lang="en-US" sz="2000" dirty="0"/>
              <a:t>)</a:t>
            </a:r>
            <a:r>
              <a:rPr lang="tr-TR" sz="2000" dirty="0"/>
              <a:t> </a:t>
            </a:r>
            <a:r>
              <a:rPr lang="en-US" sz="2000" dirty="0"/>
              <a:t>into four groups: </a:t>
            </a:r>
            <a:endParaRPr lang="tr-TR" sz="2000" dirty="0" smtClean="0"/>
          </a:p>
          <a:p>
            <a:pPr marL="457200" lvl="1" indent="0">
              <a:buNone/>
            </a:pPr>
            <a:r>
              <a:rPr lang="tr-TR" sz="1600" dirty="0"/>
              <a:t>	</a:t>
            </a:r>
            <a:r>
              <a:rPr lang="en-US" sz="1600" dirty="0" smtClean="0"/>
              <a:t>Underweight</a:t>
            </a:r>
            <a:r>
              <a:rPr lang="en-US" sz="1600" dirty="0"/>
              <a:t>, Normal, Overweight, and Obese. </a:t>
            </a:r>
            <a:endParaRPr lang="tr-TR" sz="1600" dirty="0"/>
          </a:p>
          <a:p>
            <a:pPr lvl="1"/>
            <a:r>
              <a:rPr lang="en-US" sz="1800" dirty="0"/>
              <a:t>Click </a:t>
            </a:r>
            <a:r>
              <a:rPr lang="en-US" sz="1800" i="1" dirty="0"/>
              <a:t>Data</a:t>
            </a:r>
            <a:r>
              <a:rPr lang="en-US" sz="1800" dirty="0"/>
              <a:t> </a:t>
            </a:r>
            <a:r>
              <a:rPr lang="en-US" sz="1800" i="1" dirty="0"/>
              <a:t>→</a:t>
            </a:r>
            <a:r>
              <a:rPr lang="tr-TR" sz="1800" i="1" dirty="0"/>
              <a:t> </a:t>
            </a:r>
            <a:r>
              <a:rPr lang="tr-TR" sz="1800" i="1" dirty="0" err="1"/>
              <a:t>Manage</a:t>
            </a:r>
            <a:r>
              <a:rPr lang="tr-TR" sz="1800" i="1" dirty="0"/>
              <a:t> </a:t>
            </a:r>
            <a:r>
              <a:rPr lang="tr-TR" sz="1800" i="1" dirty="0" err="1"/>
              <a:t>variables</a:t>
            </a:r>
            <a:r>
              <a:rPr lang="tr-TR" sz="1800" i="1" dirty="0"/>
              <a:t> in </a:t>
            </a:r>
            <a:r>
              <a:rPr lang="tr-TR" sz="1800" i="1" dirty="0" err="1"/>
              <a:t>active</a:t>
            </a:r>
            <a:r>
              <a:rPr lang="tr-TR" sz="1800" i="1" dirty="0"/>
              <a:t> data set </a:t>
            </a:r>
            <a:r>
              <a:rPr lang="tr-TR" sz="1800" dirty="0"/>
              <a:t>→ </a:t>
            </a:r>
            <a:r>
              <a:rPr lang="tr-TR" sz="1800" i="1" dirty="0" err="1"/>
              <a:t>Recode</a:t>
            </a:r>
            <a:r>
              <a:rPr lang="tr-TR" sz="1800" i="1" dirty="0"/>
              <a:t> </a:t>
            </a:r>
            <a:r>
              <a:rPr lang="tr-TR" sz="1800" i="1" dirty="0" err="1"/>
              <a:t>variables</a:t>
            </a:r>
            <a:r>
              <a:rPr lang="tr-TR" sz="1800" i="1" dirty="0"/>
              <a:t>.</a:t>
            </a:r>
          </a:p>
          <a:p>
            <a:r>
              <a:rPr lang="en-US" sz="2000" dirty="0"/>
              <a:t>To specify the order of categories in R-Commander,</a:t>
            </a:r>
            <a:endParaRPr lang="tr-TR" sz="2000" dirty="0"/>
          </a:p>
          <a:p>
            <a:pPr lvl="1"/>
            <a:r>
              <a:rPr lang="en-US" sz="1800" dirty="0"/>
              <a:t>click </a:t>
            </a:r>
            <a:r>
              <a:rPr lang="en-US" sz="1800" i="1" dirty="0"/>
              <a:t>Data</a:t>
            </a:r>
            <a:r>
              <a:rPr lang="tr-TR" sz="1800" i="1" dirty="0"/>
              <a:t> </a:t>
            </a:r>
            <a:r>
              <a:rPr lang="en-US" sz="1800" i="1" dirty="0"/>
              <a:t>→ Manage variables in active data set → Reorder factor</a:t>
            </a:r>
            <a:r>
              <a:rPr lang="tr-TR" sz="1800" i="1" dirty="0"/>
              <a:t> </a:t>
            </a:r>
            <a:r>
              <a:rPr lang="tr-TR" sz="1800" i="1" dirty="0" err="1"/>
              <a:t>levels</a:t>
            </a:r>
            <a:r>
              <a:rPr lang="tr-TR" sz="1800" dirty="0"/>
              <a:t>. </a:t>
            </a:r>
            <a:r>
              <a:rPr lang="tr-TR" sz="1800" dirty="0" err="1"/>
              <a:t>Then</a:t>
            </a:r>
            <a:r>
              <a:rPr lang="tr-TR" sz="1800" dirty="0"/>
              <a:t> </a:t>
            </a:r>
            <a:r>
              <a:rPr lang="tr-TR" sz="1800" dirty="0" err="1"/>
              <a:t>select</a:t>
            </a:r>
            <a:r>
              <a:rPr lang="tr-TR" sz="1800" dirty="0"/>
              <a:t> </a:t>
            </a:r>
            <a:r>
              <a:rPr lang="tr-TR" sz="1800" i="1" dirty="0" err="1"/>
              <a:t>weight.status</a:t>
            </a:r>
            <a:r>
              <a:rPr lang="tr-TR" sz="1800" dirty="0"/>
              <a:t>.</a:t>
            </a:r>
            <a:endParaRPr lang="tr-TR" sz="1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141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97872"/>
            <a:ext cx="3456384" cy="260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88" y="3622020"/>
            <a:ext cx="3602079" cy="203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Creating </a:t>
            </a:r>
            <a:r>
              <a:rPr lang="en-US" sz="3600" dirty="0" err="1">
                <a:solidFill>
                  <a:srgbClr val="000000"/>
                </a:solidFill>
              </a:rPr>
              <a:t>Catagories</a:t>
            </a:r>
            <a:r>
              <a:rPr lang="en-US" sz="3600" dirty="0">
                <a:solidFill>
                  <a:srgbClr val="000000"/>
                </a:solidFill>
              </a:rPr>
              <a:t> for Numerical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020" y="1125538"/>
            <a:ext cx="3479668" cy="4978400"/>
          </a:xfrm>
        </p:spPr>
        <p:txBody>
          <a:bodyPr/>
          <a:lstStyle/>
          <a:p>
            <a:r>
              <a:rPr lang="en-US" dirty="0"/>
              <a:t>The bar graph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i="1" dirty="0" err="1" smtClean="0">
                <a:solidFill>
                  <a:srgbClr val="CC0099"/>
                </a:solidFill>
              </a:rPr>
              <a:t>bmi</a:t>
            </a:r>
            <a:r>
              <a:rPr lang="en-US" dirty="0" smtClean="0"/>
              <a:t> </a:t>
            </a:r>
            <a:r>
              <a:rPr lang="en-US" dirty="0"/>
              <a:t>after converting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numerical </a:t>
            </a:r>
            <a:r>
              <a:rPr lang="en-US" dirty="0"/>
              <a:t>variable to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categorical </a:t>
            </a:r>
            <a:r>
              <a:rPr lang="en-US" dirty="0"/>
              <a:t>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142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6564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Creating </a:t>
            </a:r>
            <a:r>
              <a:rPr lang="en-US" sz="3600" dirty="0" err="1">
                <a:solidFill>
                  <a:srgbClr val="000000"/>
                </a:solidFill>
              </a:rPr>
              <a:t>Catagories</a:t>
            </a:r>
            <a:r>
              <a:rPr lang="en-US" sz="3600" dirty="0">
                <a:solidFill>
                  <a:srgbClr val="000000"/>
                </a:solidFill>
              </a:rPr>
              <a:t> for Numerical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992" y="1125538"/>
            <a:ext cx="3184696" cy="4978400"/>
          </a:xfrm>
        </p:spPr>
        <p:txBody>
          <a:bodyPr/>
          <a:lstStyle/>
          <a:p>
            <a:r>
              <a:rPr lang="tr-TR" sz="2000" dirty="0" err="1"/>
              <a:t>Summary</a:t>
            </a:r>
            <a:r>
              <a:rPr lang="tr-TR" sz="2000" dirty="0"/>
              <a:t> </a:t>
            </a:r>
            <a:r>
              <a:rPr lang="tr-TR" sz="2000" dirty="0" err="1"/>
              <a:t>statistics</a:t>
            </a:r>
            <a:r>
              <a:rPr lang="tr-TR" sz="2000" dirty="0"/>
              <a:t> </a:t>
            </a:r>
            <a:r>
              <a:rPr lang="en-US" sz="2000" dirty="0"/>
              <a:t>for </a:t>
            </a:r>
            <a:r>
              <a:rPr lang="en-US" sz="2000" i="1" dirty="0" err="1">
                <a:solidFill>
                  <a:srgbClr val="CC0099"/>
                </a:solidFill>
              </a:rPr>
              <a:t>bwt</a:t>
            </a:r>
            <a:r>
              <a:rPr lang="en-US" sz="2000" dirty="0"/>
              <a:t> and </a:t>
            </a:r>
            <a:r>
              <a:rPr lang="en-US" sz="2000" i="1" dirty="0" err="1">
                <a:solidFill>
                  <a:srgbClr val="CC0099"/>
                </a:solidFill>
              </a:rPr>
              <a:t>lwt</a:t>
            </a:r>
            <a:r>
              <a:rPr lang="en-US" sz="2000" dirty="0"/>
              <a:t> from the</a:t>
            </a:r>
            <a:r>
              <a:rPr lang="tr-TR" sz="2000" dirty="0"/>
              <a:t> </a:t>
            </a:r>
            <a:r>
              <a:rPr lang="tr-TR" sz="2000" dirty="0" err="1"/>
              <a:t>birthwt</a:t>
            </a:r>
            <a:r>
              <a:rPr lang="tr-TR" sz="2000" dirty="0"/>
              <a:t> data set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Creating</a:t>
            </a:r>
            <a:r>
              <a:rPr lang="tr-TR" sz="2000" dirty="0" smtClean="0"/>
              <a:t> </a:t>
            </a:r>
            <a:r>
              <a:rPr lang="tr-TR" sz="2000" dirty="0"/>
              <a:t>a </a:t>
            </a:r>
            <a:r>
              <a:rPr lang="tr-TR" sz="2000" dirty="0" err="1"/>
              <a:t>new</a:t>
            </a:r>
            <a:r>
              <a:rPr lang="tr-TR" sz="2000" dirty="0"/>
              <a:t> </a:t>
            </a:r>
            <a:r>
              <a:rPr lang="tr-TR" sz="2000" dirty="0" err="1"/>
              <a:t>variable</a:t>
            </a:r>
            <a:r>
              <a:rPr lang="tr-TR" sz="2000" dirty="0"/>
              <a:t> </a:t>
            </a:r>
            <a:r>
              <a:rPr lang="tr-TR" sz="2000" i="1" dirty="0">
                <a:solidFill>
                  <a:srgbClr val="CC0099"/>
                </a:solidFill>
              </a:rPr>
              <a:t>bwt.lb</a:t>
            </a:r>
            <a:r>
              <a:rPr lang="tr-TR" sz="2000" dirty="0"/>
              <a:t> (</a:t>
            </a:r>
            <a:r>
              <a:rPr lang="tr-TR" sz="2000" dirty="0" err="1"/>
              <a:t>birth</a:t>
            </a:r>
            <a:r>
              <a:rPr lang="tr-TR" sz="2000" dirty="0"/>
              <a:t> </a:t>
            </a:r>
            <a:r>
              <a:rPr lang="tr-TR" sz="2000" dirty="0" err="1"/>
              <a:t>weight</a:t>
            </a:r>
            <a:r>
              <a:rPr lang="tr-TR" sz="2000" dirty="0"/>
              <a:t> in </a:t>
            </a:r>
            <a:r>
              <a:rPr lang="tr-TR" sz="2000" dirty="0" err="1"/>
              <a:t>pounds</a:t>
            </a:r>
            <a:r>
              <a:rPr lang="tr-TR" sz="2000" dirty="0"/>
              <a:t>)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obtaining</a:t>
            </a:r>
            <a:r>
              <a:rPr lang="tr-TR" sz="2000" dirty="0"/>
              <a:t> </a:t>
            </a:r>
            <a:r>
              <a:rPr lang="tr-TR" sz="2000" dirty="0" err="1"/>
              <a:t>its</a:t>
            </a:r>
            <a:r>
              <a:rPr lang="tr-TR" sz="2000" dirty="0"/>
              <a:t> </a:t>
            </a:r>
            <a:r>
              <a:rPr lang="tr-TR" sz="2000" dirty="0" err="1"/>
              <a:t>summary</a:t>
            </a:r>
            <a:r>
              <a:rPr lang="tr-TR" sz="2000" dirty="0"/>
              <a:t> </a:t>
            </a:r>
            <a:r>
              <a:rPr lang="tr-TR" sz="2000" dirty="0" err="1"/>
              <a:t>statistics</a:t>
            </a:r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  <a:p>
            <a:r>
              <a:rPr lang="tr-TR" sz="2000" dirty="0" err="1" smtClean="0"/>
              <a:t>Creating</a:t>
            </a:r>
            <a:r>
              <a:rPr lang="tr-TR" sz="2000" dirty="0" smtClean="0"/>
              <a:t> </a:t>
            </a:r>
            <a:r>
              <a:rPr lang="tr-TR" sz="2000" dirty="0"/>
              <a:t>a </a:t>
            </a:r>
            <a:r>
              <a:rPr lang="tr-TR" sz="2000" dirty="0" err="1"/>
              <a:t>new</a:t>
            </a:r>
            <a:r>
              <a:rPr lang="tr-TR" sz="2000" dirty="0"/>
              <a:t> </a:t>
            </a:r>
            <a:r>
              <a:rPr lang="tr-TR" sz="2000" dirty="0" err="1"/>
              <a:t>variable</a:t>
            </a:r>
            <a:r>
              <a:rPr lang="tr-TR" sz="2000" dirty="0"/>
              <a:t> </a:t>
            </a:r>
            <a:r>
              <a:rPr lang="tr-TR" sz="2000" i="1" dirty="0">
                <a:solidFill>
                  <a:srgbClr val="CC0099"/>
                </a:solidFill>
              </a:rPr>
              <a:t>bwt.lb</a:t>
            </a:r>
            <a:r>
              <a:rPr lang="tr-TR" sz="2000" dirty="0"/>
              <a:t> (</a:t>
            </a:r>
            <a:r>
              <a:rPr lang="tr-TR" sz="2000" dirty="0" err="1"/>
              <a:t>birth</a:t>
            </a:r>
            <a:r>
              <a:rPr lang="tr-TR" sz="2000" dirty="0"/>
              <a:t> </a:t>
            </a:r>
            <a:r>
              <a:rPr lang="tr-TR" sz="2000" dirty="0" err="1"/>
              <a:t>weight</a:t>
            </a:r>
            <a:r>
              <a:rPr lang="tr-TR" sz="2000" dirty="0"/>
              <a:t> in </a:t>
            </a:r>
            <a:r>
              <a:rPr lang="tr-TR" sz="2000" dirty="0" err="1"/>
              <a:t>pounds</a:t>
            </a:r>
            <a:r>
              <a:rPr lang="tr-TR" sz="2000" dirty="0"/>
              <a:t>)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obtaining</a:t>
            </a:r>
            <a:r>
              <a:rPr lang="tr-TR" sz="2000" dirty="0"/>
              <a:t> </a:t>
            </a:r>
            <a:r>
              <a:rPr lang="tr-TR" sz="2000" dirty="0" err="1"/>
              <a:t>its</a:t>
            </a:r>
            <a:r>
              <a:rPr lang="tr-TR" sz="2000" dirty="0"/>
              <a:t> </a:t>
            </a:r>
            <a:r>
              <a:rPr lang="tr-TR" sz="2000" dirty="0" err="1"/>
              <a:t>summary</a:t>
            </a:r>
            <a:r>
              <a:rPr lang="tr-TR" sz="2000" dirty="0"/>
              <a:t> </a:t>
            </a:r>
            <a:r>
              <a:rPr lang="tr-TR" sz="2000" dirty="0" err="1" smtClean="0"/>
              <a:t>statistics</a:t>
            </a: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143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2" y="1046994"/>
            <a:ext cx="49815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2" y="2573337"/>
            <a:ext cx="50006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5" y="4779963"/>
            <a:ext cx="495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8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Coefficient</a:t>
            </a:r>
            <a:r>
              <a:rPr lang="tr-TR" dirty="0"/>
              <a:t> of </a:t>
            </a:r>
            <a:r>
              <a:rPr lang="tr-TR" dirty="0" err="1"/>
              <a:t>Variation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/>
                  <a:t>In general,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coefficient of variation </a:t>
                </a:r>
                <a:r>
                  <a:rPr lang="en-US" dirty="0"/>
                  <a:t>is used to compare variables in terms of their dispersion</a:t>
                </a:r>
                <a:r>
                  <a:rPr lang="tr-TR" dirty="0"/>
                  <a:t> </a:t>
                </a:r>
                <a:r>
                  <a:rPr lang="en-US" dirty="0"/>
                  <a:t>when the means are substantially different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possibly </a:t>
                </a:r>
                <a:r>
                  <a:rPr lang="en-US" dirty="0"/>
                  <a:t>as the result of having different</a:t>
                </a:r>
                <a:r>
                  <a:rPr lang="tr-TR" dirty="0"/>
                  <a:t> </a:t>
                </a:r>
                <a:r>
                  <a:rPr lang="tr-TR" dirty="0" err="1"/>
                  <a:t>measurement</a:t>
                </a:r>
                <a:r>
                  <a:rPr lang="tr-TR" dirty="0"/>
                  <a:t> </a:t>
                </a:r>
                <a:r>
                  <a:rPr lang="tr-TR" dirty="0" err="1" smtClean="0"/>
                  <a:t>units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en-US" dirty="0"/>
                  <a:t>To quantify dispersion independently from units, we use the </a:t>
                </a:r>
                <a:r>
                  <a:rPr lang="en-US" dirty="0">
                    <a:solidFill>
                      <a:schemeClr val="accent1"/>
                    </a:solidFill>
                  </a:rPr>
                  <a:t>coefficient of</a:t>
                </a:r>
                <a:r>
                  <a:rPr lang="tr-TR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variation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which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1"/>
                    </a:solidFill>
                  </a:rPr>
                  <a:t>standard deviation </a:t>
                </a:r>
                <a:r>
                  <a:rPr lang="en-US" dirty="0"/>
                  <a:t>divided by the </a:t>
                </a:r>
                <a:r>
                  <a:rPr lang="en-US" dirty="0">
                    <a:solidFill>
                      <a:schemeClr val="accent1"/>
                    </a:solidFill>
                  </a:rPr>
                  <a:t>sample mean </a:t>
                </a:r>
                <a:endParaRPr lang="tr-TR" dirty="0" smtClean="0"/>
              </a:p>
              <a:p>
                <a:pPr lvl="2"/>
                <a:r>
                  <a:rPr lang="en-US" sz="2600" dirty="0" smtClean="0"/>
                  <a:t>assuming</a:t>
                </a:r>
                <a:r>
                  <a:rPr lang="tr-TR" sz="2600" dirty="0" smtClean="0"/>
                  <a:t> </a:t>
                </a:r>
                <a:r>
                  <a:rPr lang="en-US" sz="2600" dirty="0"/>
                  <a:t>that the mean is a positive </a:t>
                </a:r>
                <a:r>
                  <a:rPr lang="en-US" sz="2600" dirty="0" smtClean="0"/>
                  <a:t>number:</a:t>
                </a:r>
                <a:endParaRPr lang="tr-TR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600" i="1">
                          <a:latin typeface="Cambria Math"/>
                        </a:rPr>
                        <m:t>𝐶𝑉</m:t>
                      </m:r>
                      <m:r>
                        <a:rPr lang="tr-TR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6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tr-TR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128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Coefficient</a:t>
            </a:r>
            <a:r>
              <a:rPr lang="tr-TR" dirty="0"/>
              <a:t> of </a:t>
            </a:r>
            <a:r>
              <a:rPr lang="tr-TR" dirty="0" err="1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coefficient of variation </a:t>
            </a:r>
            <a:endParaRPr lang="tr-TR" dirty="0"/>
          </a:p>
          <a:p>
            <a:pPr lvl="1"/>
            <a:r>
              <a:rPr lang="en-US" dirty="0"/>
              <a:t>for </a:t>
            </a:r>
            <a:r>
              <a:rPr lang="en-US" i="1" dirty="0" err="1">
                <a:solidFill>
                  <a:srgbClr val="CC0099"/>
                </a:solidFill>
              </a:rPr>
              <a:t>bwt</a:t>
            </a:r>
            <a:r>
              <a:rPr lang="en-US" dirty="0"/>
              <a:t> (birth weight in grams) is </a:t>
            </a:r>
            <a:endParaRPr lang="tr-TR" dirty="0" smtClean="0"/>
          </a:p>
          <a:p>
            <a:pPr lvl="2"/>
            <a:r>
              <a:rPr lang="en-US" dirty="0" smtClean="0"/>
              <a:t>729</a:t>
            </a:r>
            <a:r>
              <a:rPr lang="en-US" i="1" dirty="0" smtClean="0"/>
              <a:t>.</a:t>
            </a:r>
            <a:r>
              <a:rPr lang="en-US" dirty="0" smtClean="0"/>
              <a:t>2</a:t>
            </a:r>
            <a:r>
              <a:rPr lang="en-US" i="1" dirty="0"/>
              <a:t>/</a:t>
            </a:r>
            <a:r>
              <a:rPr lang="tr-TR" i="1" dirty="0"/>
              <a:t> </a:t>
            </a:r>
            <a:r>
              <a:rPr lang="en-US" dirty="0"/>
              <a:t>2944</a:t>
            </a:r>
            <a:r>
              <a:rPr lang="en-US" i="1" dirty="0"/>
              <a:t>.</a:t>
            </a:r>
            <a:r>
              <a:rPr lang="en-US" dirty="0"/>
              <a:t>6 = 0</a:t>
            </a:r>
            <a:r>
              <a:rPr lang="en-US" i="1" dirty="0"/>
              <a:t>.</a:t>
            </a:r>
            <a:r>
              <a:rPr lang="en-US" dirty="0"/>
              <a:t>25 </a:t>
            </a:r>
            <a:endParaRPr lang="tr-TR" dirty="0"/>
          </a:p>
          <a:p>
            <a:pPr lvl="1"/>
            <a:r>
              <a:rPr lang="en-US" dirty="0"/>
              <a:t>for </a:t>
            </a:r>
            <a:r>
              <a:rPr lang="en-US" i="1" dirty="0">
                <a:solidFill>
                  <a:srgbClr val="CC0099"/>
                </a:solidFill>
              </a:rPr>
              <a:t>bwt.lb</a:t>
            </a:r>
            <a:r>
              <a:rPr lang="en-US" dirty="0"/>
              <a:t> (birth weight in pounds) is </a:t>
            </a:r>
            <a:endParaRPr lang="tr-TR" dirty="0" smtClean="0"/>
          </a:p>
          <a:p>
            <a:pPr lvl="2"/>
            <a:r>
              <a:rPr lang="en-US" dirty="0" smtClean="0"/>
              <a:t>1</a:t>
            </a:r>
            <a:r>
              <a:rPr lang="en-US" i="1" dirty="0" smtClean="0"/>
              <a:t>.</a:t>
            </a:r>
            <a:r>
              <a:rPr lang="en-US" dirty="0" smtClean="0"/>
              <a:t>6</a:t>
            </a:r>
            <a:r>
              <a:rPr lang="en-US" i="1" dirty="0" smtClean="0"/>
              <a:t>/</a:t>
            </a:r>
            <a:r>
              <a:rPr lang="en-US" dirty="0" smtClean="0"/>
              <a:t>6</a:t>
            </a:r>
            <a:r>
              <a:rPr lang="en-US" i="1" dirty="0" smtClean="0"/>
              <a:t>.</a:t>
            </a:r>
            <a:r>
              <a:rPr lang="en-US" dirty="0" smtClean="0"/>
              <a:t>5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25. </a:t>
            </a:r>
            <a:endParaRPr lang="tr-TR" dirty="0"/>
          </a:p>
          <a:p>
            <a:pPr lvl="1"/>
            <a:r>
              <a:rPr lang="en-US" dirty="0"/>
              <a:t>for </a:t>
            </a:r>
            <a:r>
              <a:rPr lang="en-US" i="1" dirty="0" err="1">
                <a:solidFill>
                  <a:srgbClr val="CC0099"/>
                </a:solidFill>
              </a:rPr>
              <a:t>lwt</a:t>
            </a:r>
            <a:r>
              <a:rPr lang="tr-TR" dirty="0"/>
              <a:t> (</a:t>
            </a:r>
            <a:r>
              <a:rPr lang="tr-TR" dirty="0" err="1"/>
              <a:t>weight</a:t>
            </a:r>
            <a:r>
              <a:rPr lang="tr-TR" dirty="0"/>
              <a:t> in </a:t>
            </a:r>
            <a:r>
              <a:rPr lang="en-US" dirty="0"/>
              <a:t>pounds</a:t>
            </a:r>
            <a:r>
              <a:rPr lang="tr-TR" dirty="0"/>
              <a:t>) is </a:t>
            </a:r>
            <a:endParaRPr lang="tr-TR" dirty="0" smtClean="0"/>
          </a:p>
          <a:p>
            <a:pPr lvl="2"/>
            <a:r>
              <a:rPr lang="en-US" dirty="0" smtClean="0"/>
              <a:t>30</a:t>
            </a:r>
            <a:r>
              <a:rPr lang="en-US" i="1" dirty="0" smtClean="0"/>
              <a:t>.</a:t>
            </a:r>
            <a:r>
              <a:rPr lang="en-US" dirty="0" smtClean="0"/>
              <a:t>6</a:t>
            </a:r>
            <a:r>
              <a:rPr lang="en-US" i="1" dirty="0" smtClean="0"/>
              <a:t>/</a:t>
            </a:r>
            <a:r>
              <a:rPr lang="en-US" dirty="0" smtClean="0"/>
              <a:t>129</a:t>
            </a:r>
            <a:r>
              <a:rPr lang="en-US" i="1" dirty="0" smtClean="0"/>
              <a:t>.</a:t>
            </a:r>
            <a:r>
              <a:rPr lang="en-US" dirty="0" smtClean="0"/>
              <a:t>8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24</a:t>
            </a:r>
            <a:endParaRPr lang="tr-TR" dirty="0"/>
          </a:p>
          <a:p>
            <a:r>
              <a:rPr lang="en-US" dirty="0"/>
              <a:t>Comparing this coefficient of variation suggests that the</a:t>
            </a:r>
            <a:r>
              <a:rPr lang="tr-TR" dirty="0"/>
              <a:t> </a:t>
            </a:r>
            <a:r>
              <a:rPr lang="en-US" dirty="0"/>
              <a:t>two variables have roughly the same dispersion in terms of CV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48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Scaling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Shifting</a:t>
            </a:r>
            <a:r>
              <a:rPr lang="tr-TR" dirty="0"/>
              <a:t> </a:t>
            </a:r>
            <a:r>
              <a:rPr lang="tr-TR" dirty="0" err="1"/>
              <a:t>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281168" cy="4978400"/>
              </a:xfrm>
            </p:spPr>
            <p:txBody>
              <a:bodyPr/>
              <a:lstStyle/>
              <a:p>
                <a:r>
                  <a:rPr lang="en-US" sz="2800" dirty="0"/>
                  <a:t>In general, when we multiply the observed values of a variable by a constant </a:t>
                </a:r>
                <a:r>
                  <a:rPr lang="en-US" sz="2800" i="1" dirty="0"/>
                  <a:t>a</a:t>
                </a:r>
                <a:r>
                  <a:rPr lang="en-US" sz="2800" dirty="0"/>
                  <a:t>, its</a:t>
                </a:r>
                <a:r>
                  <a:rPr lang="tr-TR" sz="2800" dirty="0"/>
                  <a:t> </a:t>
                </a:r>
                <a:r>
                  <a:rPr lang="en-US" sz="2800" dirty="0"/>
                  <a:t>mean, standard deviation, and variance are multiplied by </a:t>
                </a:r>
                <a:r>
                  <a:rPr lang="en-US" sz="2800" i="1" dirty="0"/>
                  <a:t>a</a:t>
                </a:r>
                <a:r>
                  <a:rPr lang="en-US" sz="2800" dirty="0"/>
                  <a:t>, |</a:t>
                </a:r>
                <a:r>
                  <a:rPr lang="en-US" sz="2800" i="1" dirty="0"/>
                  <a:t>a</a:t>
                </a:r>
                <a:r>
                  <a:rPr lang="en-US" sz="2800" dirty="0"/>
                  <a:t>|, and </a:t>
                </a:r>
                <a:r>
                  <a:rPr lang="en-US" sz="2800" i="1" dirty="0"/>
                  <a:t>a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, respectively.</a:t>
                </a:r>
              </a:p>
              <a:p>
                <a:pPr lvl="1"/>
                <a:r>
                  <a:rPr lang="en-US" sz="2400" dirty="0"/>
                  <a:t>That is, if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ax</a:t>
                </a:r>
                <a:r>
                  <a:rPr lang="en-US" sz="2400" dirty="0"/>
                  <a:t>, then</a:t>
                </a:r>
                <a:endParaRPr lang="tr-TR" sz="2400" dirty="0"/>
              </a:p>
              <a:p>
                <a:pPr lvl="2"/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000" dirty="0"/>
                  <a:t>=</a:t>
                </a:r>
                <a:r>
                  <a:rPr lang="tr-TR" sz="2000" i="1" dirty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000" dirty="0" smtClean="0"/>
                  <a:t>,	</a:t>
                </a:r>
                <a:r>
                  <a:rPr lang="tr-TR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sz="2000" dirty="0"/>
              </a:p>
              <a:p>
                <a:r>
                  <a:rPr lang="tr-TR" sz="2800" dirty="0" err="1" smtClean="0"/>
                  <a:t>The</a:t>
                </a:r>
                <a:r>
                  <a:rPr lang="tr-TR" sz="2800" dirty="0" smtClean="0"/>
                  <a:t> </a:t>
                </a:r>
                <a:r>
                  <a:rPr lang="tr-TR" sz="2800" dirty="0" err="1">
                    <a:solidFill>
                      <a:schemeClr val="accent1"/>
                    </a:solidFill>
                  </a:rPr>
                  <a:t>coefficient</a:t>
                </a:r>
                <a:r>
                  <a:rPr lang="tr-TR" sz="2800" dirty="0">
                    <a:solidFill>
                      <a:schemeClr val="accent1"/>
                    </a:solidFill>
                  </a:rPr>
                  <a:t> of </a:t>
                </a:r>
                <a:r>
                  <a:rPr lang="tr-TR" sz="2800" dirty="0" err="1" smtClean="0">
                    <a:solidFill>
                      <a:schemeClr val="accent1"/>
                    </a:solidFill>
                  </a:rPr>
                  <a:t>variation</a:t>
                </a:r>
                <a:r>
                  <a:rPr lang="tr-TR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800" dirty="0" smtClean="0"/>
                  <a:t>is not </a:t>
                </a:r>
                <a:r>
                  <a:rPr lang="tr-TR" sz="2800" dirty="0" err="1"/>
                  <a:t>affected</a:t>
                </a:r>
                <a:r>
                  <a:rPr lang="tr-TR" sz="2800" dirty="0"/>
                  <a:t>. </a:t>
                </a:r>
              </a:p>
              <a:p>
                <a:pPr marL="0" indent="0">
                  <a:buNone/>
                </a:pPr>
                <a:endParaRPr lang="tr-TR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281168" cy="4978400"/>
              </a:xfrm>
              <a:blipFill rotWithShape="0">
                <a:blip r:embed="rId2"/>
                <a:stretch>
                  <a:fillRect l="-1325" t="-1348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146</a:t>
            </a:fld>
            <a:endParaRPr lang="en-US" altLang="tr-T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"/>
          <a:stretch/>
        </p:blipFill>
        <p:spPr bwMode="auto">
          <a:xfrm>
            <a:off x="2843808" y="4941168"/>
            <a:ext cx="3744416" cy="8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Scaling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Shifting</a:t>
            </a:r>
            <a:r>
              <a:rPr lang="tr-TR" dirty="0"/>
              <a:t> </a:t>
            </a:r>
            <a:r>
              <a:rPr lang="tr-TR" dirty="0" err="1"/>
              <a:t>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sz="2400" dirty="0" smtClean="0"/>
                  <a:t>If </a:t>
                </a:r>
                <a:r>
                  <a:rPr lang="en-US" sz="2400" dirty="0"/>
                  <a:t>we shift the observed values by </a:t>
                </a:r>
                <a:r>
                  <a:rPr lang="en-US" sz="2400" i="1" dirty="0"/>
                  <a:t>b</a:t>
                </a:r>
                <a:r>
                  <a:rPr lang="en-US" sz="2400" dirty="0"/>
                  <a:t>, i.e., </a:t>
                </a:r>
                <a:r>
                  <a:rPr lang="en-US" sz="2400" i="1" dirty="0"/>
                  <a:t>y </a:t>
                </a:r>
                <a:r>
                  <a:rPr lang="en-US" sz="2400" dirty="0"/>
                  <a:t>= </a:t>
                </a:r>
                <a:r>
                  <a:rPr lang="en-US" sz="2400" i="1" dirty="0"/>
                  <a:t>x </a:t>
                </a:r>
                <a:r>
                  <a:rPr lang="en-US" sz="2400" dirty="0"/>
                  <a:t>+ </a:t>
                </a:r>
                <a:r>
                  <a:rPr lang="en-US" sz="2400" i="1" dirty="0"/>
                  <a:t>b</a:t>
                </a:r>
                <a:r>
                  <a:rPr lang="en-US" sz="2400" dirty="0"/>
                  <a:t>, then</a:t>
                </a:r>
                <a:endParaRPr lang="tr-TR" sz="2400" dirty="0"/>
              </a:p>
              <a:p>
                <a:endParaRPr lang="tr-TR" sz="2000" dirty="0" smtClean="0"/>
              </a:p>
              <a:p>
                <a:pPr marL="457200" lvl="1" indent="0">
                  <a:buNone/>
                </a:pPr>
                <a:r>
                  <a:rPr lang="tr-TR" sz="20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0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sz="2000" dirty="0" smtClean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00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sz="2000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sz="2000" dirty="0" smtClean="0"/>
              </a:p>
              <a:p>
                <a:endParaRPr lang="tr-TR" sz="2000" dirty="0"/>
              </a:p>
              <a:p>
                <a:r>
                  <a:rPr lang="en-US" sz="2400" dirty="0"/>
                  <a:t>If we multiply the observed values by the constant </a:t>
                </a:r>
                <a:r>
                  <a:rPr lang="en-US" sz="2400" i="1" dirty="0"/>
                  <a:t>a </a:t>
                </a:r>
                <a:r>
                  <a:rPr lang="en-US" sz="2400" dirty="0"/>
                  <a:t>and then add the constant </a:t>
                </a:r>
                <a:r>
                  <a:rPr lang="en-US" sz="2400" i="1" dirty="0"/>
                  <a:t>b </a:t>
                </a:r>
                <a:r>
                  <a:rPr lang="en-US" sz="2400" dirty="0"/>
                  <a:t>to</a:t>
                </a:r>
                <a:r>
                  <a:rPr lang="tr-TR" sz="2400" dirty="0"/>
                  <a:t> </a:t>
                </a:r>
                <a:r>
                  <a:rPr lang="en-US" sz="2400" dirty="0"/>
                  <a:t>the result, i.e., </a:t>
                </a:r>
                <a:r>
                  <a:rPr lang="en-US" sz="2400" i="1" dirty="0"/>
                  <a:t>y </a:t>
                </a:r>
                <a:r>
                  <a:rPr lang="en-US" sz="2400" dirty="0"/>
                  <a:t>= </a:t>
                </a:r>
                <a:r>
                  <a:rPr lang="en-US" sz="2400" i="1" dirty="0"/>
                  <a:t>ax </a:t>
                </a:r>
                <a:r>
                  <a:rPr lang="en-US" sz="2400" dirty="0"/>
                  <a:t>+</a:t>
                </a:r>
                <a:r>
                  <a:rPr lang="en-US" sz="2400" i="1" dirty="0"/>
                  <a:t>b</a:t>
                </a:r>
                <a:r>
                  <a:rPr lang="en-US" sz="2400" dirty="0"/>
                  <a:t>, then</a:t>
                </a:r>
                <a:endParaRPr lang="tr-TR" sz="2400" dirty="0"/>
              </a:p>
              <a:p>
                <a:pPr marL="457200" lvl="1" indent="0">
                  <a:buNone/>
                </a:pPr>
                <a:r>
                  <a:rPr lang="tr-TR" sz="200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tr-TR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a</m:t>
                    </m:r>
                    <m:acc>
                      <m:accPr>
                        <m:chr m:val="̅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sz="2000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0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tr-T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sz="2000" dirty="0"/>
              </a:p>
              <a:p>
                <a:endParaRPr lang="tr-TR" sz="2000" dirty="0"/>
              </a:p>
              <a:p>
                <a:r>
                  <a:rPr lang="en-US" sz="2400" dirty="0"/>
                  <a:t>the coefficient of variation will change.</a:t>
                </a:r>
                <a:r>
                  <a:rPr lang="tr-TR" sz="2400" dirty="0"/>
                  <a:t> </a:t>
                </a:r>
                <a:r>
                  <a:rPr lang="en-US" sz="2400" dirty="0"/>
                  <a:t>If </a:t>
                </a:r>
                <a:r>
                  <a:rPr lang="en-US" sz="2400" i="1" dirty="0"/>
                  <a:t>y </a:t>
                </a:r>
                <a:r>
                  <a:rPr lang="en-US" sz="2400" dirty="0"/>
                  <a:t>= </a:t>
                </a:r>
                <a:r>
                  <a:rPr lang="en-US" sz="2400" i="1" dirty="0"/>
                  <a:t>ax </a:t>
                </a:r>
                <a:r>
                  <a:rPr lang="en-US" sz="2400" dirty="0"/>
                  <a:t>+</a:t>
                </a:r>
                <a:r>
                  <a:rPr lang="en-US" sz="2400" i="1" dirty="0"/>
                  <a:t>b </a:t>
                </a:r>
                <a:r>
                  <a:rPr lang="en-US" sz="2400" dirty="0"/>
                  <a:t>(assuming </a:t>
                </a:r>
                <a:r>
                  <a:rPr lang="en-US" sz="2400" i="1" dirty="0"/>
                  <a:t>a </a:t>
                </a:r>
                <a:r>
                  <a:rPr lang="en-US" sz="2400" i="1" dirty="0" smtClean="0"/>
                  <a:t>&gt;</a:t>
                </a:r>
                <a:r>
                  <a:rPr lang="en-US" sz="2400" dirty="0"/>
                  <a:t>0 and </a:t>
                </a:r>
                <a:r>
                  <a:rPr lang="en-US" sz="2400" i="1" dirty="0"/>
                  <a:t>b </a:t>
                </a:r>
                <a:r>
                  <a:rPr lang="en-US" sz="2400" dirty="0"/>
                  <a:t>= 0), </a:t>
                </a:r>
                <a:r>
                  <a:rPr lang="en-US" sz="2400" dirty="0" smtClean="0"/>
                  <a:t>then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1" t="-980" r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91095"/>
            <a:ext cx="2844833" cy="68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dirty="0" err="1" smtClean="0"/>
              <a:t>Standar</a:t>
            </a:r>
            <a:r>
              <a:rPr lang="en-US" dirty="0" smtClean="0"/>
              <a:t>d</a:t>
            </a:r>
            <a:r>
              <a:rPr lang="tr-TR" dirty="0" err="1" smtClean="0"/>
              <a:t>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Variable standardization </a:t>
                </a:r>
                <a:r>
                  <a:rPr lang="en-US" dirty="0"/>
                  <a:t>is a common </a:t>
                </a:r>
                <a:r>
                  <a:rPr lang="en-US" i="1" dirty="0">
                    <a:solidFill>
                      <a:schemeClr val="accent1"/>
                    </a:solidFill>
                  </a:rPr>
                  <a:t>linear </a:t>
                </a:r>
                <a:r>
                  <a:rPr lang="en-US" dirty="0">
                    <a:solidFill>
                      <a:schemeClr val="accent1"/>
                    </a:solidFill>
                  </a:rPr>
                  <a:t>transformation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dirty="0"/>
                  <a:t>we subtract</a:t>
                </a:r>
                <a:r>
                  <a:rPr lang="tr-TR" dirty="0"/>
                  <a:t> </a:t>
                </a:r>
                <a:r>
                  <a:rPr lang="en-US" dirty="0"/>
                  <a:t>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from the observed values and divide the result by the sample</a:t>
                </a:r>
                <a:r>
                  <a:rPr lang="tr-TR" dirty="0"/>
                  <a:t> </a:t>
                </a:r>
                <a:r>
                  <a:rPr lang="en-US" dirty="0"/>
                  <a:t>standard deviation </a:t>
                </a:r>
                <a:r>
                  <a:rPr lang="en-US" i="1" dirty="0"/>
                  <a:t>s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2"/>
                <a:r>
                  <a:rPr lang="en-US" dirty="0" smtClean="0"/>
                  <a:t>in </a:t>
                </a:r>
                <a:r>
                  <a:rPr lang="en-US" dirty="0"/>
                  <a:t>order to shift the mean to zero and make the standard deviation</a:t>
                </a:r>
                <a:r>
                  <a:rPr lang="tr-TR" dirty="0"/>
                  <a:t> 1:</a:t>
                </a:r>
              </a:p>
              <a:p>
                <a:endParaRPr lang="tr-TR" dirty="0"/>
              </a:p>
              <a:p>
                <a:endParaRPr lang="tr-TR" dirty="0"/>
              </a:p>
              <a:p>
                <a:r>
                  <a:rPr lang="en-US" dirty="0"/>
                  <a:t>Using such transformation is especially common in regression analysis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clustering</a:t>
                </a:r>
                <a:r>
                  <a:rPr lang="tr-TR" dirty="0"/>
                  <a:t>.</a:t>
                </a:r>
              </a:p>
              <a:p>
                <a:r>
                  <a:rPr lang="tr-TR" dirty="0" err="1"/>
                  <a:t>Subtracting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i="1" dirty="0"/>
                  <a:t> </a:t>
                </a:r>
                <a:r>
                  <a:rPr lang="en-US" dirty="0"/>
                  <a:t>from the observations shifts the sample mean to zero.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This</a:t>
                </a:r>
                <a:r>
                  <a:rPr lang="en-US" dirty="0"/>
                  <a:t>, however, does not</a:t>
                </a:r>
                <a:r>
                  <a:rPr lang="tr-TR" dirty="0"/>
                  <a:t> </a:t>
                </a:r>
                <a:r>
                  <a:rPr lang="en-US" dirty="0"/>
                  <a:t>change the standard deviation. </a:t>
                </a:r>
                <a:endParaRPr lang="tr-TR" dirty="0"/>
              </a:p>
              <a:p>
                <a:r>
                  <a:rPr lang="en-US" dirty="0"/>
                  <a:t>Dividing by </a:t>
                </a:r>
                <a:r>
                  <a:rPr lang="en-US" i="1" dirty="0"/>
                  <a:t>s</a:t>
                </a:r>
                <a:r>
                  <a:rPr lang="en-US" dirty="0"/>
                  <a:t>, on the other hand, changes the sample</a:t>
                </a:r>
                <a:r>
                  <a:rPr lang="tr-TR" dirty="0"/>
                  <a:t> </a:t>
                </a:r>
                <a:r>
                  <a:rPr lang="tr-TR" dirty="0" err="1"/>
                  <a:t>standard</a:t>
                </a:r>
                <a:r>
                  <a:rPr lang="tr-TR" dirty="0"/>
                  <a:t> </a:t>
                </a:r>
                <a:r>
                  <a:rPr lang="tr-TR" dirty="0" err="1"/>
                  <a:t>deviation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1" t="-2574" r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148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153880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2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Exploration </a:t>
            </a:r>
            <a:r>
              <a:rPr lang="tr-TR" dirty="0" err="1"/>
              <a:t>with</a:t>
            </a:r>
            <a:r>
              <a:rPr lang="tr-TR" dirty="0"/>
              <a:t> 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Load </a:t>
            </a:r>
            <a:r>
              <a:rPr lang="tr-TR" i="1" dirty="0"/>
              <a:t>Pima.tr</a:t>
            </a:r>
            <a:r>
              <a:rPr lang="tr-TR" dirty="0"/>
              <a:t> data set, which is available from MASS package</a:t>
            </a:r>
          </a:p>
          <a:p>
            <a:pPr marL="365760" lvl="1" indent="0">
              <a:buNone/>
            </a:pPr>
            <a:r>
              <a:rPr lang="tr-TR" dirty="0"/>
              <a:t>&gt; library(MASS)</a:t>
            </a:r>
          </a:p>
          <a:p>
            <a:pPr marL="365760" lvl="1" indent="0">
              <a:buNone/>
            </a:pPr>
            <a:r>
              <a:rPr lang="tr-TR" dirty="0" smtClean="0"/>
              <a:t>&gt; data(Pima.tr)</a:t>
            </a:r>
          </a:p>
          <a:p>
            <a:pPr marL="365760" lvl="1" indent="0">
              <a:buNone/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("Pima.tr")     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is also valid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dirty="0"/>
              <a:t>The </a:t>
            </a:r>
            <a:r>
              <a:rPr lang="tr-TR" i="1" dirty="0">
                <a:solidFill>
                  <a:schemeClr val="accent1"/>
                </a:solidFill>
              </a:rPr>
              <a:t>head</a:t>
            </a:r>
            <a:r>
              <a:rPr lang="tr-TR" dirty="0">
                <a:solidFill>
                  <a:schemeClr val="accent1"/>
                </a:solidFill>
              </a:rPr>
              <a:t>()</a:t>
            </a:r>
            <a:r>
              <a:rPr lang="tr-TR" i="1" dirty="0">
                <a:solidFill>
                  <a:schemeClr val="accent1"/>
                </a:solidFill>
              </a:rPr>
              <a:t> </a:t>
            </a:r>
            <a:r>
              <a:rPr lang="tr-TR" dirty="0"/>
              <a:t>function shows only the first part of the data set. </a:t>
            </a:r>
          </a:p>
          <a:p>
            <a:pPr marL="365760" lvl="1" indent="0">
              <a:buNone/>
            </a:pPr>
            <a:r>
              <a:rPr lang="tr-TR" dirty="0"/>
              <a:t>&gt; head(Pima.tr) </a:t>
            </a:r>
          </a:p>
          <a:p>
            <a:r>
              <a:rPr lang="tr-TR" dirty="0"/>
              <a:t>Use the </a:t>
            </a:r>
            <a:r>
              <a:rPr lang="tr-TR" i="1" dirty="0">
                <a:solidFill>
                  <a:schemeClr val="accent1"/>
                </a:solidFill>
              </a:rPr>
              <a:t>help</a:t>
            </a:r>
            <a:r>
              <a:rPr lang="tr-TR" dirty="0">
                <a:solidFill>
                  <a:schemeClr val="accent1"/>
                </a:solidFill>
              </a:rPr>
              <a:t>()</a:t>
            </a:r>
            <a:r>
              <a:rPr lang="tr-TR" i="1" dirty="0">
                <a:solidFill>
                  <a:schemeClr val="accent1"/>
                </a:solidFill>
              </a:rPr>
              <a:t> </a:t>
            </a:r>
            <a:r>
              <a:rPr lang="tr-TR" dirty="0"/>
              <a:t>function to view description on the data available in the package</a:t>
            </a:r>
          </a:p>
          <a:p>
            <a:pPr marL="365760" lvl="1" indent="0">
              <a:buNone/>
            </a:pPr>
            <a:r>
              <a:rPr lang="tr-TR" dirty="0"/>
              <a:t>&gt; help(Pima.tr)</a:t>
            </a:r>
          </a:p>
          <a:p>
            <a:r>
              <a:rPr lang="tr-TR" dirty="0"/>
              <a:t>Use</a:t>
            </a:r>
            <a:r>
              <a:rPr lang="tr-TR" i="1" dirty="0"/>
              <a:t> </a:t>
            </a:r>
            <a:r>
              <a:rPr lang="tr-TR" i="1" dirty="0">
                <a:solidFill>
                  <a:schemeClr val="accent1"/>
                </a:solidFill>
              </a:rPr>
              <a:t>table</a:t>
            </a:r>
            <a:r>
              <a:rPr lang="tr-TR" dirty="0">
                <a:solidFill>
                  <a:schemeClr val="accent1"/>
                </a:solidFill>
              </a:rPr>
              <a:t>()</a:t>
            </a:r>
            <a:r>
              <a:rPr lang="tr-TR" i="1" dirty="0">
                <a:solidFill>
                  <a:schemeClr val="accent1"/>
                </a:solidFill>
              </a:rPr>
              <a:t> </a:t>
            </a:r>
            <a:r>
              <a:rPr lang="tr-TR" dirty="0"/>
              <a:t>function to obtain the frequencies for the catagorical variable</a:t>
            </a:r>
          </a:p>
          <a:p>
            <a:pPr marL="365760" lvl="1" indent="0">
              <a:buNone/>
            </a:pPr>
            <a:r>
              <a:rPr lang="tr-TR" dirty="0"/>
              <a:t>&gt; type.freq &lt;- table(Pima.tr$type)</a:t>
            </a:r>
          </a:p>
          <a:p>
            <a:pPr marL="365760" lvl="1" indent="0">
              <a:buNone/>
            </a:pPr>
            <a:r>
              <a:rPr lang="tr-TR" dirty="0"/>
              <a:t>&gt; type.freq</a:t>
            </a:r>
          </a:p>
          <a:p>
            <a:pPr marL="685800" lvl="2" indent="0">
              <a:buNone/>
            </a:pPr>
            <a:r>
              <a:rPr lang="tr-TR" dirty="0"/>
              <a:t>No    Yes</a:t>
            </a:r>
          </a:p>
          <a:p>
            <a:pPr lvl="2" indent="-457200">
              <a:buAutoNum type="arabicPlain" startAt="132"/>
            </a:pPr>
            <a:r>
              <a:rPr lang="tr-TR" dirty="0"/>
              <a:t>68</a:t>
            </a:r>
          </a:p>
          <a:p>
            <a:pPr marL="365760" lvl="1" indent="0">
              <a:buNone/>
            </a:pPr>
            <a:r>
              <a:rPr lang="en-US" dirty="0"/>
              <a:t>Note that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dirty="0"/>
              <a:t> symbol is being used to access the type variable in the Pima.tr</a:t>
            </a:r>
            <a:r>
              <a:rPr lang="tr-TR" dirty="0"/>
              <a:t> data set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149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0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1177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600" dirty="0"/>
              <a:t>You can download R-Commander from the command line by following these steps</a:t>
            </a:r>
            <a:r>
              <a:rPr lang="en-US" sz="3600" dirty="0" smtClean="0"/>
              <a:t>:</a:t>
            </a:r>
            <a:endParaRPr lang="tr-TR" sz="3600" dirty="0" smtClean="0"/>
          </a:p>
          <a:p>
            <a:pPr lvl="1" algn="just"/>
            <a:r>
              <a:rPr lang="en-US" sz="3100" noProof="0" dirty="0" smtClean="0"/>
              <a:t>Once you have installed R, open it by double-clicking on the icon.</a:t>
            </a:r>
          </a:p>
          <a:p>
            <a:pPr lvl="1" algn="just"/>
            <a:r>
              <a:rPr lang="en-US" sz="3100" noProof="0" dirty="0" smtClean="0"/>
              <a:t>A window called “R Console” will open.</a:t>
            </a:r>
          </a:p>
          <a:p>
            <a:pPr lvl="1" algn="just"/>
            <a:r>
              <a:rPr lang="en-US" sz="3100" noProof="0" dirty="0" smtClean="0"/>
              <a:t>Make sure you have a working internet connection. Then, at the prompt (the &gt;</a:t>
            </a:r>
            <a:r>
              <a:rPr lang="tr-TR" sz="3100" noProof="0" dirty="0" smtClean="0"/>
              <a:t> </a:t>
            </a:r>
            <a:r>
              <a:rPr lang="en-US" sz="3100" noProof="0" dirty="0" smtClean="0"/>
              <a:t>symbol), type the following command exactly and then press enter :</a:t>
            </a:r>
          </a:p>
          <a:p>
            <a:pPr lvl="2" algn="just"/>
            <a:r>
              <a:rPr lang="en-US" sz="2900" noProof="0" dirty="0" smtClean="0"/>
              <a:t>&gt; </a:t>
            </a:r>
            <a:r>
              <a:rPr lang="en-US" sz="2900" noProof="0" dirty="0" err="1" smtClean="0"/>
              <a:t>install.packages</a:t>
            </a:r>
            <a:r>
              <a:rPr lang="en-US" sz="2900" noProof="0" dirty="0" smtClean="0"/>
              <a:t>("</a:t>
            </a:r>
            <a:r>
              <a:rPr lang="en-US" sz="2900" noProof="0" dirty="0" err="1" smtClean="0"/>
              <a:t>Rcmdr</a:t>
            </a:r>
            <a:r>
              <a:rPr lang="en-US" sz="2900" noProof="0" dirty="0" smtClean="0"/>
              <a:t>", dependencies = TRUE)</a:t>
            </a:r>
          </a:p>
          <a:p>
            <a:pPr lvl="1" algn="just"/>
            <a:r>
              <a:rPr lang="en-US" sz="3100" noProof="0" dirty="0" smtClean="0"/>
              <a:t>R may respond by asking you to select a mirror site and listing them in a pop-up</a:t>
            </a:r>
            <a:r>
              <a:rPr lang="tr-TR" sz="3100" noProof="0" dirty="0" smtClean="0"/>
              <a:t> </a:t>
            </a:r>
            <a:r>
              <a:rPr lang="en-US" sz="3100" noProof="0" dirty="0" smtClean="0"/>
              <a:t>box. Choose a nearby location.</a:t>
            </a:r>
          </a:p>
          <a:p>
            <a:pPr lvl="1" algn="just"/>
            <a:r>
              <a:rPr lang="en-US" sz="3100" noProof="0" dirty="0" smtClean="0"/>
              <a:t>Depending on your connection speed, the installation</a:t>
            </a:r>
            <a:r>
              <a:rPr lang="tr-TR" sz="3100" noProof="0" dirty="0" smtClean="0"/>
              <a:t> </a:t>
            </a:r>
            <a:r>
              <a:rPr lang="en-US" sz="3100" noProof="0" dirty="0" smtClean="0"/>
              <a:t>may take awhile. </a:t>
            </a:r>
            <a:endParaRPr lang="tr-TR" sz="3100" noProof="0" dirty="0" smtClean="0"/>
          </a:p>
          <a:p>
            <a:pPr algn="just"/>
            <a:r>
              <a:rPr lang="en-US" dirty="0"/>
              <a:t>If R is not already open, open it by clicking on its icon. </a:t>
            </a:r>
            <a:endParaRPr lang="tr-TR" dirty="0" smtClean="0"/>
          </a:p>
          <a:p>
            <a:pPr algn="just"/>
            <a:r>
              <a:rPr lang="en-US" dirty="0" smtClean="0"/>
              <a:t>To </a:t>
            </a:r>
            <a:r>
              <a:rPr lang="en-US" dirty="0"/>
              <a:t>open R-Commander, </a:t>
            </a:r>
            <a:r>
              <a:rPr lang="en-US" dirty="0" smtClean="0"/>
              <a:t>at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prompt enter the following command </a:t>
            </a:r>
            <a:endParaRPr lang="tr-TR" dirty="0" smtClean="0"/>
          </a:p>
          <a:p>
            <a:pPr lvl="1" algn="just"/>
            <a:r>
              <a:rPr lang="en-US" sz="3100" dirty="0" smtClean="0"/>
              <a:t>&gt; </a:t>
            </a:r>
            <a:r>
              <a:rPr lang="en-US" sz="3100" dirty="0"/>
              <a:t>library(</a:t>
            </a:r>
            <a:r>
              <a:rPr lang="en-US" sz="3100" dirty="0" err="1"/>
              <a:t>Rcmdr</a:t>
            </a:r>
            <a:r>
              <a:rPr lang="en-US" sz="3100" dirty="0"/>
              <a:t>)</a:t>
            </a:r>
            <a:endParaRPr lang="en-US" sz="3100" noProof="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9422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Exploration </a:t>
            </a:r>
            <a:r>
              <a:rPr lang="tr-TR" dirty="0" err="1"/>
              <a:t>with</a:t>
            </a:r>
            <a:r>
              <a:rPr lang="tr-TR" dirty="0"/>
              <a:t> 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/>
          </a:bodyPr>
          <a:lstStyle/>
          <a:p>
            <a:r>
              <a:rPr lang="en-US" dirty="0"/>
              <a:t>Now, use the </a:t>
            </a:r>
            <a:r>
              <a:rPr lang="en-US" i="1" dirty="0" err="1"/>
              <a:t>type.freq</a:t>
            </a:r>
            <a:r>
              <a:rPr lang="en-US" dirty="0"/>
              <a:t> table to create the bar graph.</a:t>
            </a:r>
            <a:endParaRPr lang="tr-TR" dirty="0"/>
          </a:p>
          <a:p>
            <a:pPr marL="365760" lvl="1" indent="0">
              <a:buNone/>
            </a:pPr>
            <a:r>
              <a:rPr lang="tr-TR" sz="2400" dirty="0"/>
              <a:t>&gt; barplot(type.freq, xlab = "Type", ylab = "Frequency", </a:t>
            </a:r>
            <a:r>
              <a:rPr lang="en-US" sz="2400" dirty="0"/>
              <a:t> main = "Frequency Bar Graph of Type")</a:t>
            </a:r>
            <a:endParaRPr lang="tr-TR" sz="2400" dirty="0"/>
          </a:p>
          <a:p>
            <a:pPr marL="0" indent="0">
              <a:buNone/>
            </a:pPr>
            <a:r>
              <a:rPr lang="tr-TR" sz="2000" dirty="0"/>
              <a:t>	</a:t>
            </a:r>
            <a:r>
              <a:rPr lang="en-US" sz="2000" dirty="0"/>
              <a:t>The first parameter to the 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barplot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en-US" sz="2000" dirty="0"/>
              <a:t>function is the frequency table. </a:t>
            </a:r>
            <a:r>
              <a:rPr lang="tr-TR" sz="2000" dirty="0"/>
              <a:t>	</a:t>
            </a:r>
            <a:r>
              <a:rPr lang="en-US" sz="2000" dirty="0"/>
              <a:t>The options</a:t>
            </a:r>
            <a:r>
              <a:rPr lang="tr-TR" sz="2000" dirty="0"/>
              <a:t> </a:t>
            </a:r>
            <a:r>
              <a:rPr lang="en-US" sz="2000" i="1" dirty="0" err="1">
                <a:solidFill>
                  <a:schemeClr val="accent1"/>
                </a:solidFill>
              </a:rPr>
              <a:t>xlab</a:t>
            </a:r>
            <a:r>
              <a:rPr lang="en-US" sz="2000" dirty="0"/>
              <a:t> and </a:t>
            </a:r>
            <a:r>
              <a:rPr lang="en-US" sz="2000" i="1" dirty="0" err="1">
                <a:solidFill>
                  <a:schemeClr val="accent1"/>
                </a:solidFill>
              </a:rPr>
              <a:t>ylab</a:t>
            </a:r>
            <a:r>
              <a:rPr lang="en-US" sz="2000" dirty="0"/>
              <a:t> label the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tr-TR" sz="2000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000" i="1" dirty="0" smtClean="0"/>
              <a:t> </a:t>
            </a:r>
            <a:r>
              <a:rPr lang="en-US" sz="2000" dirty="0"/>
              <a:t>axes, respectively. </a:t>
            </a:r>
            <a:r>
              <a:rPr lang="tr-TR" sz="2000" dirty="0"/>
              <a:t>	</a:t>
            </a:r>
            <a:r>
              <a:rPr lang="en-US" sz="2000" dirty="0"/>
              <a:t>Likewise, the </a:t>
            </a:r>
            <a:r>
              <a:rPr lang="en-US" sz="2000" i="1" dirty="0">
                <a:solidFill>
                  <a:schemeClr val="accent1"/>
                </a:solidFill>
              </a:rPr>
              <a:t>main</a:t>
            </a:r>
            <a:r>
              <a:rPr lang="en-US" sz="2000" dirty="0"/>
              <a:t> option</a:t>
            </a:r>
            <a:r>
              <a:rPr lang="tr-TR" sz="2000" dirty="0"/>
              <a:t> </a:t>
            </a:r>
            <a:r>
              <a:rPr lang="en-US" sz="2000" dirty="0"/>
              <a:t>puts a title on the plot.</a:t>
            </a:r>
            <a:endParaRPr lang="tr-TR" sz="2000" dirty="0"/>
          </a:p>
          <a:p>
            <a:r>
              <a:rPr lang="tr-TR" sz="2000" dirty="0"/>
              <a:t>The relative frequency can be calculated as</a:t>
            </a:r>
          </a:p>
          <a:p>
            <a:pPr marL="0" indent="0">
              <a:buNone/>
            </a:pPr>
            <a:r>
              <a:rPr lang="tr-TR" sz="2000" dirty="0"/>
              <a:t>	&gt; n &lt;- sum(type.freq)</a:t>
            </a:r>
          </a:p>
          <a:p>
            <a:pPr marL="0" indent="0">
              <a:buNone/>
            </a:pPr>
            <a:r>
              <a:rPr lang="tr-TR" sz="2000" dirty="0"/>
              <a:t>	&gt; type.rel.freq &lt;- type.freq/n</a:t>
            </a:r>
          </a:p>
          <a:p>
            <a:pPr marL="0" indent="0">
              <a:buNone/>
            </a:pPr>
            <a:r>
              <a:rPr lang="tr-TR" sz="2000" dirty="0"/>
              <a:t>	&gt; round(type.rel.freq, 2)</a:t>
            </a:r>
          </a:p>
          <a:p>
            <a:pPr marL="0" indent="0">
              <a:buNone/>
            </a:pPr>
            <a:r>
              <a:rPr lang="tr-TR" sz="2000" dirty="0"/>
              <a:t>	&gt; round(type.rel.freq, 2) * </a:t>
            </a:r>
            <a:r>
              <a:rPr lang="tr-TR" sz="2000" dirty="0" smtClean="0"/>
              <a:t>100</a:t>
            </a: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351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Exploration </a:t>
            </a:r>
            <a:r>
              <a:rPr lang="tr-TR" dirty="0" err="1"/>
              <a:t>with</a:t>
            </a:r>
            <a:r>
              <a:rPr lang="tr-TR" dirty="0"/>
              <a:t> 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If the levels of a categorical variable in the data set is coded as numbers, we need</a:t>
            </a:r>
            <a:r>
              <a:rPr lang="tr-TR" b="1" dirty="0"/>
              <a:t> </a:t>
            </a:r>
            <a:r>
              <a:rPr lang="en-US" b="1" dirty="0"/>
              <a:t>to convert the type of variable to </a:t>
            </a:r>
            <a:r>
              <a:rPr lang="en-US" b="1" i="1" dirty="0">
                <a:solidFill>
                  <a:schemeClr val="accent1"/>
                </a:solidFill>
              </a:rPr>
              <a:t>factor</a:t>
            </a:r>
            <a:r>
              <a:rPr lang="en-US" b="1" i="1" dirty="0"/>
              <a:t> </a:t>
            </a:r>
            <a:r>
              <a:rPr lang="en-US" b="1" dirty="0"/>
              <a:t>using the </a:t>
            </a:r>
            <a:r>
              <a:rPr lang="en-US" b="1" i="1" dirty="0">
                <a:solidFill>
                  <a:schemeClr val="accent1"/>
                </a:solidFill>
              </a:rPr>
              <a:t>factor</a:t>
            </a:r>
            <a:r>
              <a:rPr lang="en-US" b="1" dirty="0">
                <a:solidFill>
                  <a:schemeClr val="accent1"/>
                </a:solidFill>
              </a:rPr>
              <a:t>()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dirty="0"/>
              <a:t>function, so that R</a:t>
            </a:r>
            <a:r>
              <a:rPr lang="tr-TR" b="1" dirty="0"/>
              <a:t> </a:t>
            </a:r>
            <a:r>
              <a:rPr lang="en-US" b="1" dirty="0"/>
              <a:t>recognizes it as categorical. </a:t>
            </a:r>
            <a:endParaRPr lang="en-US" b="1" dirty="0" smtClean="0"/>
          </a:p>
          <a:p>
            <a:r>
              <a:rPr lang="en-US" dirty="0" smtClean="0"/>
              <a:t>You </a:t>
            </a:r>
            <a:r>
              <a:rPr lang="en-US" dirty="0"/>
              <a:t>can use the function </a:t>
            </a:r>
            <a:r>
              <a:rPr lang="en-US" i="1" dirty="0" err="1">
                <a:solidFill>
                  <a:schemeClr val="accent1"/>
                </a:solidFill>
              </a:rPr>
              <a:t>is.factor</a:t>
            </a:r>
            <a:r>
              <a:rPr lang="en-US" dirty="0">
                <a:solidFill>
                  <a:schemeClr val="accent1"/>
                </a:solidFill>
              </a:rPr>
              <a:t>() </a:t>
            </a:r>
            <a:r>
              <a:rPr lang="en-US" dirty="0"/>
              <a:t>to examine</a:t>
            </a:r>
            <a:r>
              <a:rPr lang="tr-TR" dirty="0"/>
              <a:t> </a:t>
            </a:r>
            <a:r>
              <a:rPr lang="en-US" dirty="0"/>
              <a:t>whether a variable is a factor.</a:t>
            </a:r>
            <a:endParaRPr lang="tr-TR" dirty="0"/>
          </a:p>
          <a:p>
            <a:pPr marL="365760" lvl="1" indent="0">
              <a:buNone/>
            </a:pPr>
            <a:r>
              <a:rPr lang="tr-TR" dirty="0"/>
              <a:t>&gt; data(birthwt)</a:t>
            </a:r>
          </a:p>
          <a:p>
            <a:pPr marL="365760" lvl="1" indent="0">
              <a:buNone/>
            </a:pPr>
            <a:r>
              <a:rPr lang="tr-TR" dirty="0"/>
              <a:t>&gt; is.factor(birthwt$smoke)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[</a:t>
            </a:r>
            <a:r>
              <a:rPr lang="tr-TR" dirty="0"/>
              <a:t>1] FALSE</a:t>
            </a:r>
          </a:p>
          <a:p>
            <a:pPr marL="365760" lvl="1" indent="0">
              <a:buNone/>
            </a:pPr>
            <a:r>
              <a:rPr lang="tr-TR" dirty="0"/>
              <a:t>&gt; birthwt$smoke &lt;- factor(birthwt$smoke)</a:t>
            </a:r>
          </a:p>
          <a:p>
            <a:pPr marL="365760" lvl="1" indent="0">
              <a:buNone/>
            </a:pPr>
            <a:r>
              <a:rPr lang="tr-TR" dirty="0"/>
              <a:t>&gt; is.factor(birthwt$smoke)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[</a:t>
            </a:r>
            <a:r>
              <a:rPr lang="tr-TR" dirty="0"/>
              <a:t>1] TRUE</a:t>
            </a:r>
          </a:p>
          <a:p>
            <a:pPr marL="365760" lvl="1" indent="0">
              <a:buNone/>
            </a:pPr>
            <a:r>
              <a:rPr lang="tr-TR" dirty="0"/>
              <a:t>&gt; table(birthwt$smoke)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 </a:t>
            </a:r>
            <a:r>
              <a:rPr lang="tr-TR" dirty="0"/>
              <a:t>0       1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 </a:t>
            </a:r>
            <a:r>
              <a:rPr lang="tr-TR" dirty="0"/>
              <a:t>115   </a:t>
            </a:r>
            <a:r>
              <a:rPr lang="tr-TR" dirty="0" smtClean="0"/>
              <a:t>74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883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Exploration </a:t>
            </a:r>
            <a:r>
              <a:rPr lang="tr-TR" dirty="0" err="1"/>
              <a:t>with</a:t>
            </a:r>
            <a:r>
              <a:rPr lang="tr-TR" dirty="0"/>
              <a:t> 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To </a:t>
            </a:r>
            <a:r>
              <a:rPr lang="en-US" dirty="0"/>
              <a:t>create a </a:t>
            </a:r>
            <a:r>
              <a:rPr lang="en-US" i="1" dirty="0">
                <a:solidFill>
                  <a:schemeClr val="accent1"/>
                </a:solidFill>
              </a:rPr>
              <a:t>frequency</a:t>
            </a:r>
            <a:r>
              <a:rPr lang="en-US" i="1" dirty="0"/>
              <a:t> </a:t>
            </a:r>
            <a:r>
              <a:rPr lang="en-US" dirty="0"/>
              <a:t>histogram for age, use the </a:t>
            </a:r>
            <a:r>
              <a:rPr lang="en-US" i="1" dirty="0" err="1">
                <a:solidFill>
                  <a:schemeClr val="accent1"/>
                </a:solidFill>
              </a:rPr>
              <a:t>hist</a:t>
            </a:r>
            <a:r>
              <a:rPr lang="en-US" dirty="0">
                <a:solidFill>
                  <a:schemeClr val="accent1"/>
                </a:solidFill>
              </a:rPr>
              <a:t>() </a:t>
            </a:r>
            <a:r>
              <a:rPr lang="en-US" dirty="0"/>
              <a:t>function with the </a:t>
            </a:r>
            <a:r>
              <a:rPr lang="en-US" dirty="0" err="1">
                <a:solidFill>
                  <a:schemeClr val="accent1"/>
                </a:solidFill>
              </a:rPr>
              <a:t>freq</a:t>
            </a:r>
            <a:r>
              <a:rPr lang="tr-TR" dirty="0"/>
              <a:t> </a:t>
            </a:r>
            <a:r>
              <a:rPr lang="en-US" dirty="0"/>
              <a:t>option set to “TRUE” (which is the default):</a:t>
            </a:r>
          </a:p>
          <a:p>
            <a:pPr marL="365760" lvl="1" indent="0">
              <a:buNone/>
            </a:pPr>
            <a:r>
              <a:rPr lang="tr-TR" sz="2400" dirty="0"/>
              <a:t>&gt; hist(Pima.tr$age, freq = TRUE, xlab = "Age", ylab = "Frequency",</a:t>
            </a:r>
            <a:r>
              <a:rPr lang="en-US" sz="2400" dirty="0"/>
              <a:t> col = "grey", main = "Frequency Histogram of Age")</a:t>
            </a:r>
          </a:p>
          <a:p>
            <a:r>
              <a:rPr lang="en-US" dirty="0"/>
              <a:t>Then create a </a:t>
            </a:r>
            <a:r>
              <a:rPr lang="en-US" i="1" dirty="0">
                <a:solidFill>
                  <a:schemeClr val="accent1"/>
                </a:solidFill>
              </a:rPr>
              <a:t>density</a:t>
            </a:r>
            <a:r>
              <a:rPr lang="en-US" i="1" dirty="0"/>
              <a:t> </a:t>
            </a:r>
            <a:r>
              <a:rPr lang="en-US" dirty="0"/>
              <a:t>histogram of age by setting the </a:t>
            </a:r>
            <a:r>
              <a:rPr lang="en-US" dirty="0" err="1">
                <a:solidFill>
                  <a:schemeClr val="accent1"/>
                </a:solidFill>
              </a:rPr>
              <a:t>freq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option to “FALSE”:</a:t>
            </a:r>
          </a:p>
          <a:p>
            <a:pPr marL="365760" lvl="1" indent="0">
              <a:buNone/>
            </a:pPr>
            <a:r>
              <a:rPr lang="tr-TR" sz="2400" dirty="0"/>
              <a:t>&gt; hist(Pima.tr$age, freq = FALSE,xlab = "Age", ylab = "Density",</a:t>
            </a:r>
            <a:r>
              <a:rPr lang="en-US" sz="2400" dirty="0"/>
              <a:t> col = "grey", main = "Density Histogram of Age</a:t>
            </a:r>
            <a:r>
              <a:rPr lang="en-US" sz="2400" dirty="0" smtClean="0"/>
              <a:t>")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83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Exploration </a:t>
            </a:r>
            <a:r>
              <a:rPr lang="tr-TR" dirty="0" err="1"/>
              <a:t>with</a:t>
            </a:r>
            <a:r>
              <a:rPr lang="tr-TR" dirty="0"/>
              <a:t> R Programming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 can obtain the mean and median of numerical data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mean()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median() </a:t>
            </a:r>
            <a:r>
              <a:rPr lang="en-US" dirty="0"/>
              <a:t>functions. </a:t>
            </a:r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/>
              <a:t>these statistics for numerical </a:t>
            </a:r>
            <a:r>
              <a:rPr lang="en-US" dirty="0" smtClean="0"/>
              <a:t>variables</a:t>
            </a:r>
            <a:r>
              <a:rPr lang="tr-TR" dirty="0" smtClean="0"/>
              <a:t> in </a:t>
            </a:r>
            <a:r>
              <a:rPr lang="tr-TR" dirty="0"/>
              <a:t>Pima.tr:</a:t>
            </a:r>
          </a:p>
          <a:p>
            <a:pPr marL="365760" lvl="1" indent="0">
              <a:buNone/>
            </a:pPr>
            <a:r>
              <a:rPr lang="tr-TR" dirty="0"/>
              <a:t>&gt; </a:t>
            </a:r>
            <a:r>
              <a:rPr lang="tr-TR" dirty="0" err="1"/>
              <a:t>mean</a:t>
            </a:r>
            <a:r>
              <a:rPr lang="tr-TR" dirty="0"/>
              <a:t>(</a:t>
            </a:r>
            <a:r>
              <a:rPr lang="tr-TR" dirty="0" err="1"/>
              <a:t>Pima.tr$npreg</a:t>
            </a:r>
            <a:r>
              <a:rPr lang="tr-TR" dirty="0" smtClean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[</a:t>
            </a:r>
            <a:r>
              <a:rPr lang="tr-TR" dirty="0"/>
              <a:t>1] 3.57</a:t>
            </a:r>
          </a:p>
          <a:p>
            <a:pPr marL="365760" lvl="1" indent="0">
              <a:buNone/>
            </a:pPr>
            <a:r>
              <a:rPr lang="tr-TR" dirty="0"/>
              <a:t>&gt; </a:t>
            </a:r>
            <a:r>
              <a:rPr lang="tr-TR" dirty="0" err="1"/>
              <a:t>median</a:t>
            </a:r>
            <a:r>
              <a:rPr lang="tr-TR" dirty="0"/>
              <a:t>(</a:t>
            </a:r>
            <a:r>
              <a:rPr lang="tr-TR" dirty="0" err="1"/>
              <a:t>Pima.tr$bmi</a:t>
            </a:r>
            <a:r>
              <a:rPr lang="tr-TR" dirty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[</a:t>
            </a:r>
            <a:r>
              <a:rPr lang="tr-TR" dirty="0"/>
              <a:t>1] </a:t>
            </a:r>
            <a:r>
              <a:rPr lang="tr-TR" dirty="0" smtClean="0"/>
              <a:t>32.8</a:t>
            </a:r>
          </a:p>
          <a:p>
            <a:r>
              <a:rPr lang="en-US" sz="3200" dirty="0"/>
              <a:t>The </a:t>
            </a:r>
            <a:r>
              <a:rPr lang="en-US" sz="3200" dirty="0" err="1">
                <a:solidFill>
                  <a:schemeClr val="accent1"/>
                </a:solidFill>
              </a:rPr>
              <a:t>quantile</a:t>
            </a:r>
            <a:r>
              <a:rPr lang="en-US" sz="3200" dirty="0">
                <a:solidFill>
                  <a:schemeClr val="accent1"/>
                </a:solidFill>
              </a:rPr>
              <a:t>() </a:t>
            </a:r>
            <a:r>
              <a:rPr lang="en-US" sz="3200" dirty="0"/>
              <a:t>function with the </a:t>
            </a:r>
            <a:r>
              <a:rPr lang="en-US" sz="3200" dirty="0" err="1">
                <a:solidFill>
                  <a:schemeClr val="accent1"/>
                </a:solidFill>
              </a:rPr>
              <a:t>probs</a:t>
            </a:r>
            <a:r>
              <a:rPr lang="en-US" sz="3200" dirty="0"/>
              <a:t> option returns the specified </a:t>
            </a:r>
            <a:r>
              <a:rPr lang="en-US" sz="3200" dirty="0" err="1"/>
              <a:t>quantiles</a:t>
            </a:r>
            <a:r>
              <a:rPr lang="en-US" sz="3200" dirty="0"/>
              <a:t>:</a:t>
            </a:r>
          </a:p>
          <a:p>
            <a:pPr marL="365760" lvl="1" indent="0">
              <a:buNone/>
            </a:pPr>
            <a:r>
              <a:rPr lang="it-IT" dirty="0"/>
              <a:t>&gt; quantile(Pima.tr$bmi, probs = c(0.1, 0.25, 0.5, 0.9))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10</a:t>
            </a:r>
            <a:r>
              <a:rPr lang="tr-TR" dirty="0"/>
              <a:t>% </a:t>
            </a:r>
            <a:r>
              <a:rPr lang="tr-TR" dirty="0" smtClean="0"/>
              <a:t>     25</a:t>
            </a:r>
            <a:r>
              <a:rPr lang="tr-TR" dirty="0"/>
              <a:t>% </a:t>
            </a:r>
            <a:r>
              <a:rPr lang="tr-TR" dirty="0" smtClean="0"/>
              <a:t>     50</a:t>
            </a:r>
            <a:r>
              <a:rPr lang="tr-TR" dirty="0"/>
              <a:t>% </a:t>
            </a:r>
            <a:r>
              <a:rPr lang="tr-TR" dirty="0" smtClean="0"/>
              <a:t>     90</a:t>
            </a:r>
            <a:r>
              <a:rPr lang="tr-TR" dirty="0"/>
              <a:t>%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24.200  27.575  32.800    39.400</a:t>
            </a:r>
          </a:p>
          <a:p>
            <a:r>
              <a:rPr lang="en-US" sz="3200" dirty="0"/>
              <a:t>The </a:t>
            </a:r>
            <a:r>
              <a:rPr lang="en-US" sz="3200" dirty="0">
                <a:solidFill>
                  <a:schemeClr val="accent1"/>
                </a:solidFill>
              </a:rPr>
              <a:t>five-number </a:t>
            </a:r>
            <a:r>
              <a:rPr lang="en-US" sz="3200" dirty="0"/>
              <a:t>summary along with the mean can simply be obtained with </a:t>
            </a:r>
            <a:r>
              <a:rPr lang="en-US" sz="3200" dirty="0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>
                <a:solidFill>
                  <a:schemeClr val="accent1"/>
                </a:solidFill>
              </a:rPr>
              <a:t>summary</a:t>
            </a:r>
            <a:r>
              <a:rPr lang="tr-TR" sz="3200" dirty="0">
                <a:solidFill>
                  <a:schemeClr val="accent1"/>
                </a:solidFill>
              </a:rPr>
              <a:t>() </a:t>
            </a:r>
            <a:r>
              <a:rPr lang="tr-TR" sz="3200" dirty="0" err="1"/>
              <a:t>function</a:t>
            </a:r>
            <a:r>
              <a:rPr lang="tr-TR" sz="3200" dirty="0"/>
              <a:t>:</a:t>
            </a:r>
          </a:p>
          <a:p>
            <a:pPr marL="365760" lvl="1" indent="0">
              <a:buNone/>
            </a:pPr>
            <a:r>
              <a:rPr lang="tr-TR" dirty="0"/>
              <a:t>&gt; </a:t>
            </a:r>
            <a:r>
              <a:rPr lang="tr-TR" dirty="0" err="1"/>
              <a:t>summary</a:t>
            </a:r>
            <a:r>
              <a:rPr lang="tr-TR" dirty="0"/>
              <a:t>(</a:t>
            </a:r>
            <a:r>
              <a:rPr lang="tr-TR" dirty="0" err="1"/>
              <a:t>Pima.tr$bmi</a:t>
            </a:r>
            <a:r>
              <a:rPr lang="tr-TR" dirty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	Min</a:t>
            </a:r>
            <a:r>
              <a:rPr lang="en-US" dirty="0"/>
              <a:t>. </a:t>
            </a:r>
            <a:r>
              <a:rPr lang="tr-TR" dirty="0" smtClean="0"/>
              <a:t>     </a:t>
            </a:r>
            <a:r>
              <a:rPr lang="en-US" dirty="0" smtClean="0"/>
              <a:t>1st Qu</a:t>
            </a:r>
            <a:r>
              <a:rPr lang="en-US" dirty="0"/>
              <a:t>. </a:t>
            </a:r>
            <a:r>
              <a:rPr lang="tr-TR" dirty="0" smtClean="0"/>
              <a:t>  </a:t>
            </a:r>
            <a:r>
              <a:rPr lang="en-US" dirty="0" smtClean="0"/>
              <a:t>Median </a:t>
            </a:r>
            <a:r>
              <a:rPr lang="tr-TR" dirty="0" smtClean="0"/>
              <a:t>  </a:t>
            </a:r>
            <a:r>
              <a:rPr lang="en-US" dirty="0" smtClean="0"/>
              <a:t>Mean </a:t>
            </a:r>
            <a:r>
              <a:rPr lang="tr-TR" dirty="0" smtClean="0"/>
              <a:t>    </a:t>
            </a:r>
            <a:r>
              <a:rPr lang="en-US" dirty="0" smtClean="0"/>
              <a:t>3rd </a:t>
            </a:r>
            <a:r>
              <a:rPr lang="en-US" dirty="0"/>
              <a:t>Qu. </a:t>
            </a:r>
            <a:r>
              <a:rPr lang="tr-TR" dirty="0" smtClean="0"/>
              <a:t>   </a:t>
            </a:r>
            <a:r>
              <a:rPr lang="en-US" dirty="0" smtClean="0"/>
              <a:t>Max</a:t>
            </a:r>
            <a:r>
              <a:rPr lang="en-US" dirty="0"/>
              <a:t>.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18.20   27.58     32.80     32.31    36.50      47.90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08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Exploration </a:t>
            </a:r>
            <a:r>
              <a:rPr lang="tr-TR" dirty="0" err="1"/>
              <a:t>with</a:t>
            </a:r>
            <a:r>
              <a:rPr lang="tr-TR" dirty="0"/>
              <a:t> R Programming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8425184" cy="53998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can present the five-number summary visually with a boxplot:</a:t>
            </a:r>
          </a:p>
          <a:p>
            <a:pPr marL="365760" lvl="1" indent="0">
              <a:buNone/>
            </a:pPr>
            <a:r>
              <a:rPr lang="tr-TR" dirty="0"/>
              <a:t>&gt; </a:t>
            </a:r>
            <a:r>
              <a:rPr lang="tr-TR" dirty="0" smtClean="0"/>
              <a:t>boxplot(Pima.tr$bmi</a:t>
            </a:r>
            <a:r>
              <a:rPr lang="tr-TR" dirty="0"/>
              <a:t>, ylab = "BMI")</a:t>
            </a:r>
          </a:p>
          <a:p>
            <a:r>
              <a:rPr lang="en-US" dirty="0"/>
              <a:t>While the default is to create vertical boxplots, we can also create horizontal </a:t>
            </a:r>
            <a:r>
              <a:rPr lang="en-US" dirty="0" smtClean="0"/>
              <a:t>boxplots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specifying the horizontal option to true:</a:t>
            </a:r>
          </a:p>
          <a:p>
            <a:pPr marL="365760" lvl="1" indent="0">
              <a:buNone/>
            </a:pPr>
            <a:r>
              <a:rPr lang="tr-TR" dirty="0"/>
              <a:t>&gt; </a:t>
            </a:r>
            <a:r>
              <a:rPr lang="tr-TR" dirty="0" err="1"/>
              <a:t>boxplot</a:t>
            </a:r>
            <a:r>
              <a:rPr lang="tr-TR" dirty="0"/>
              <a:t>(</a:t>
            </a:r>
            <a:r>
              <a:rPr lang="tr-TR" dirty="0" err="1"/>
              <a:t>Pima.tr$bmi</a:t>
            </a:r>
            <a:r>
              <a:rPr lang="tr-TR" dirty="0"/>
              <a:t>, </a:t>
            </a:r>
            <a:r>
              <a:rPr lang="tr-TR" dirty="0" err="1"/>
              <a:t>ylab</a:t>
            </a:r>
            <a:r>
              <a:rPr lang="tr-TR" dirty="0"/>
              <a:t> = "BMI", </a:t>
            </a:r>
            <a:r>
              <a:rPr lang="tr-TR" dirty="0" err="1"/>
              <a:t>horizontal</a:t>
            </a:r>
            <a:r>
              <a:rPr lang="tr-TR" dirty="0"/>
              <a:t> = TRUE)</a:t>
            </a:r>
          </a:p>
          <a:p>
            <a:r>
              <a:rPr lang="en-US" dirty="0"/>
              <a:t>Find the </a:t>
            </a:r>
            <a:r>
              <a:rPr lang="en-US" dirty="0">
                <a:solidFill>
                  <a:schemeClr val="accent1"/>
                </a:solidFill>
              </a:rPr>
              <a:t>interquartile range </a:t>
            </a:r>
            <a:r>
              <a:rPr lang="en-US" dirty="0"/>
              <a:t>(IQR) with the IQR() function:</a:t>
            </a:r>
          </a:p>
          <a:p>
            <a:pPr marL="365760" lvl="1" indent="0">
              <a:buNone/>
            </a:pPr>
            <a:r>
              <a:rPr lang="tr-TR" dirty="0"/>
              <a:t>&gt; IQR(</a:t>
            </a:r>
            <a:r>
              <a:rPr lang="tr-TR" dirty="0" err="1"/>
              <a:t>Pima.tr$bmi</a:t>
            </a:r>
            <a:r>
              <a:rPr lang="tr-TR" dirty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[</a:t>
            </a:r>
            <a:r>
              <a:rPr lang="tr-TR" dirty="0"/>
              <a:t>1] 8.925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smallest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largest </a:t>
            </a:r>
            <a:r>
              <a:rPr lang="en-US" dirty="0"/>
              <a:t>observations can be obtained with the </a:t>
            </a:r>
            <a:r>
              <a:rPr lang="en-US" dirty="0">
                <a:solidFill>
                  <a:schemeClr val="accent1"/>
                </a:solidFill>
              </a:rPr>
              <a:t>range() </a:t>
            </a:r>
            <a:r>
              <a:rPr lang="en-US" dirty="0" smtClean="0"/>
              <a:t>function</a:t>
            </a:r>
            <a:r>
              <a:rPr lang="tr-TR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the functions </a:t>
            </a:r>
            <a:r>
              <a:rPr lang="en-US" dirty="0" smtClean="0">
                <a:solidFill>
                  <a:schemeClr val="accent1"/>
                </a:solidFill>
              </a:rPr>
              <a:t>min()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max() </a:t>
            </a:r>
            <a:r>
              <a:rPr lang="en-US" dirty="0" smtClean="0"/>
              <a:t>could also be applied):</a:t>
            </a:r>
          </a:p>
          <a:p>
            <a:pPr marL="365760" lvl="1" indent="0">
              <a:buNone/>
            </a:pPr>
            <a:r>
              <a:rPr lang="tr-TR" dirty="0" smtClean="0"/>
              <a:t>&gt; </a:t>
            </a:r>
            <a:r>
              <a:rPr lang="tr-TR" dirty="0"/>
              <a:t>minMax &lt;- range(Pima.tr$bmi)</a:t>
            </a:r>
          </a:p>
          <a:p>
            <a:pPr marL="365760" lvl="1" indent="0">
              <a:buNone/>
            </a:pPr>
            <a:r>
              <a:rPr lang="tr-TR" dirty="0"/>
              <a:t>&gt; </a:t>
            </a:r>
            <a:r>
              <a:rPr lang="tr-TR" dirty="0" err="1"/>
              <a:t>minMax</a:t>
            </a:r>
            <a:endParaRPr lang="tr-TR" dirty="0"/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[</a:t>
            </a:r>
            <a:r>
              <a:rPr lang="tr-TR" dirty="0"/>
              <a:t>1] 18.2 </a:t>
            </a:r>
            <a:r>
              <a:rPr lang="tr-TR" dirty="0" smtClean="0"/>
              <a:t>47.9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440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Exploration </a:t>
            </a:r>
            <a:r>
              <a:rPr lang="tr-TR" dirty="0" err="1"/>
              <a:t>with</a:t>
            </a:r>
            <a:r>
              <a:rPr lang="tr-TR" dirty="0"/>
              <a:t> R Programming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variance and standard deviation are also easily calculated with </a:t>
            </a:r>
            <a:r>
              <a:rPr lang="en-US" dirty="0" err="1">
                <a:solidFill>
                  <a:schemeClr val="accent1"/>
                </a:solidFill>
              </a:rPr>
              <a:t>var</a:t>
            </a:r>
            <a:r>
              <a:rPr lang="en-US" dirty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sd</a:t>
            </a:r>
            <a:r>
              <a:rPr lang="tr-TR" dirty="0">
                <a:solidFill>
                  <a:schemeClr val="accent1"/>
                </a:solidFill>
              </a:rPr>
              <a:t>()</a:t>
            </a:r>
            <a:r>
              <a:rPr lang="tr-TR" dirty="0"/>
              <a:t>:</a:t>
            </a:r>
          </a:p>
          <a:p>
            <a:pPr marL="365760" lvl="1" indent="0">
              <a:buNone/>
            </a:pPr>
            <a:r>
              <a:rPr lang="tr-TR" dirty="0"/>
              <a:t>&gt; var(</a:t>
            </a:r>
            <a:r>
              <a:rPr lang="tr-TR" dirty="0" err="1"/>
              <a:t>Pima.tr$bmi</a:t>
            </a:r>
            <a:r>
              <a:rPr lang="tr-TR" dirty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[</a:t>
            </a:r>
            <a:r>
              <a:rPr lang="tr-TR" dirty="0"/>
              <a:t>1] 37.5795</a:t>
            </a:r>
          </a:p>
          <a:p>
            <a:pPr marL="365760" lvl="1" indent="0">
              <a:buNone/>
            </a:pPr>
            <a:r>
              <a:rPr lang="tr-TR" dirty="0"/>
              <a:t>&gt; </a:t>
            </a:r>
            <a:r>
              <a:rPr lang="tr-TR" dirty="0" err="1"/>
              <a:t>sd</a:t>
            </a:r>
            <a:r>
              <a:rPr lang="tr-TR" dirty="0"/>
              <a:t>(</a:t>
            </a:r>
            <a:r>
              <a:rPr lang="tr-TR" dirty="0" err="1"/>
              <a:t>Pima.tr$bmi</a:t>
            </a:r>
            <a:r>
              <a:rPr lang="tr-TR" dirty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[</a:t>
            </a:r>
            <a:r>
              <a:rPr lang="tr-TR" dirty="0"/>
              <a:t>1] 6.130212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41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Exploration </a:t>
            </a:r>
            <a:r>
              <a:rPr lang="tr-TR" dirty="0" err="1"/>
              <a:t>with</a:t>
            </a:r>
            <a:r>
              <a:rPr lang="tr-TR" dirty="0"/>
              <a:t> R Programming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288" y="1125538"/>
            <a:ext cx="8280400" cy="52557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Creating Categories for Numerical </a:t>
            </a:r>
            <a:r>
              <a:rPr lang="en-US" dirty="0" smtClean="0"/>
              <a:t>Variables</a:t>
            </a:r>
            <a:r>
              <a:rPr lang="tr-TR" dirty="0" smtClean="0"/>
              <a:t>:</a:t>
            </a:r>
            <a:r>
              <a:rPr lang="tr-TR" i="1" dirty="0" smtClean="0"/>
              <a:t> </a:t>
            </a:r>
            <a:endParaRPr lang="en-US" i="1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create a categorical variable </a:t>
            </a:r>
            <a:r>
              <a:rPr lang="en-US" dirty="0" err="1">
                <a:solidFill>
                  <a:schemeClr val="accent1"/>
                </a:solidFill>
              </a:rPr>
              <a:t>weight.status</a:t>
            </a:r>
            <a:r>
              <a:rPr lang="en-US" dirty="0"/>
              <a:t> based on the </a:t>
            </a:r>
            <a:r>
              <a:rPr lang="en-US" i="1" dirty="0" err="1">
                <a:solidFill>
                  <a:srgbClr val="CC0099"/>
                </a:solidFill>
              </a:rPr>
              <a:t>bmi</a:t>
            </a:r>
            <a:r>
              <a:rPr lang="en-US" dirty="0"/>
              <a:t> variable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i="1" dirty="0" smtClean="0"/>
              <a:t>Pima.tr</a:t>
            </a:r>
            <a:r>
              <a:rPr lang="en-US" dirty="0"/>
              <a:t>, we can go through each observation one by one and assign each </a:t>
            </a:r>
            <a:r>
              <a:rPr lang="en-US" dirty="0" smtClean="0"/>
              <a:t>observation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one of the four categories: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Underweight”,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Normal”,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Overweight</a:t>
            </a:r>
            <a:r>
              <a:rPr lang="en-US" dirty="0" smtClean="0"/>
              <a:t>”,</a:t>
            </a:r>
            <a:r>
              <a:rPr lang="tr-TR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Obese”. </a:t>
            </a:r>
            <a:endParaRPr lang="en-US" dirty="0" smtClean="0"/>
          </a:p>
          <a:p>
            <a:pPr lvl="1"/>
            <a:r>
              <a:rPr lang="en-US" dirty="0"/>
              <a:t>To do this, we can use </a:t>
            </a:r>
            <a:r>
              <a:rPr lang="en-US" dirty="0">
                <a:solidFill>
                  <a:schemeClr val="accent1"/>
                </a:solidFill>
              </a:rPr>
              <a:t>loops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conditional </a:t>
            </a:r>
            <a:r>
              <a:rPr lang="en-US" dirty="0"/>
              <a:t>statements</a:t>
            </a:r>
            <a:endParaRPr lang="tr-TR" dirty="0"/>
          </a:p>
          <a:p>
            <a:pPr lvl="1"/>
            <a:r>
              <a:rPr lang="en-US" dirty="0"/>
              <a:t>First, we start by creating an empty vector of size 200 within the </a:t>
            </a:r>
            <a:r>
              <a:rPr lang="en-US" i="1" dirty="0"/>
              <a:t>Pima.tr</a:t>
            </a:r>
            <a:r>
              <a:rPr lang="en-US" dirty="0"/>
              <a:t> </a:t>
            </a:r>
            <a:r>
              <a:rPr lang="en-US" dirty="0" smtClean="0"/>
              <a:t>data</a:t>
            </a:r>
            <a:r>
              <a:rPr lang="tr-TR" dirty="0" smtClean="0"/>
              <a:t> </a:t>
            </a:r>
            <a:r>
              <a:rPr lang="tr-TR" dirty="0" err="1" smtClean="0"/>
              <a:t>frame</a:t>
            </a:r>
            <a:r>
              <a:rPr lang="tr-TR" dirty="0"/>
              <a:t>:</a:t>
            </a:r>
          </a:p>
          <a:p>
            <a:pPr marL="685800" lvl="2" indent="0">
              <a:buNone/>
            </a:pPr>
            <a:r>
              <a:rPr lang="en-US" dirty="0" smtClean="0"/>
              <a:t>	</a:t>
            </a:r>
            <a:r>
              <a:rPr lang="tr-TR" dirty="0" smtClean="0"/>
              <a:t>&gt; </a:t>
            </a:r>
            <a:r>
              <a:rPr lang="tr-TR" dirty="0" err="1"/>
              <a:t>Pima.tr$weight.status</a:t>
            </a:r>
            <a:r>
              <a:rPr lang="tr-TR" dirty="0"/>
              <a:t> &lt;- </a:t>
            </a:r>
            <a:r>
              <a:rPr lang="tr-TR" dirty="0" err="1"/>
              <a:t>rep</a:t>
            </a:r>
            <a:r>
              <a:rPr lang="tr-TR" dirty="0"/>
              <a:t>(NA, 200)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191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 with 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dirty="0"/>
              <a:t>Next, we set the values of </a:t>
            </a:r>
            <a:r>
              <a:rPr lang="en-US" dirty="0" err="1"/>
              <a:t>weight.status</a:t>
            </a:r>
            <a:r>
              <a:rPr lang="en-US" dirty="0"/>
              <a:t> for all observations by using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ifelse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()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statements </a:t>
            </a:r>
            <a:r>
              <a:rPr lang="en-US" dirty="0"/>
              <a:t>within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for() </a:t>
            </a:r>
            <a:r>
              <a:rPr lang="en-US" dirty="0"/>
              <a:t>loop</a:t>
            </a:r>
            <a:r>
              <a:rPr lang="en-US" dirty="0" smtClean="0"/>
              <a:t>:</a:t>
            </a:r>
            <a:endParaRPr lang="tr-TR" dirty="0" smtClean="0"/>
          </a:p>
          <a:p>
            <a:pPr marL="914400" lvl="2" indent="0">
              <a:buNone/>
            </a:pPr>
            <a:r>
              <a:rPr lang="en-US" dirty="0"/>
              <a:t>&gt; for (</a:t>
            </a:r>
            <a:r>
              <a:rPr lang="en-US" dirty="0" err="1"/>
              <a:t>i</a:t>
            </a:r>
            <a:r>
              <a:rPr lang="en-US" dirty="0"/>
              <a:t> in 1:200) {</a:t>
            </a:r>
          </a:p>
          <a:p>
            <a:pPr marL="914400" lvl="2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Pima.tr$bmi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&lt; 18.5) {</a:t>
            </a:r>
          </a:p>
          <a:p>
            <a:pPr marL="914400" lvl="2" indent="0">
              <a:buNone/>
            </a:pPr>
            <a:r>
              <a:rPr lang="tr-TR" dirty="0" smtClean="0"/>
              <a:t>		</a:t>
            </a:r>
            <a:r>
              <a:rPr lang="en-US" dirty="0" err="1" smtClean="0"/>
              <a:t>Pima.tr$weight.status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 &lt;- "Underweight"</a:t>
            </a:r>
          </a:p>
          <a:p>
            <a:pPr marL="914400" lvl="2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}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tr-TR" dirty="0" smtClean="0"/>
              <a:t>	</a:t>
            </a:r>
            <a:r>
              <a:rPr lang="en-US" dirty="0" smtClean="0"/>
              <a:t>else </a:t>
            </a:r>
            <a:r>
              <a:rPr lang="en-US" dirty="0"/>
              <a:t>if (</a:t>
            </a:r>
            <a:r>
              <a:rPr lang="en-US" dirty="0" err="1"/>
              <a:t>Pima.tr$bmi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&gt;= 18.5 &amp;</a:t>
            </a:r>
          </a:p>
          <a:p>
            <a:pPr marL="914400" lvl="2" indent="0">
              <a:buNone/>
            </a:pPr>
            <a:r>
              <a:rPr lang="tr-TR" dirty="0" smtClean="0"/>
              <a:t>		</a:t>
            </a:r>
            <a:r>
              <a:rPr lang="en-US" dirty="0" err="1" smtClean="0"/>
              <a:t>Pima.tr$bmi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 &lt; 24.9) {</a:t>
            </a:r>
          </a:p>
          <a:p>
            <a:pPr marL="914400" lvl="2" indent="0">
              <a:buNone/>
            </a:pPr>
            <a:r>
              <a:rPr lang="tr-TR" dirty="0" smtClean="0"/>
              <a:t>		</a:t>
            </a:r>
            <a:r>
              <a:rPr lang="en-US" dirty="0" err="1" smtClean="0"/>
              <a:t>Pima.tr$weight.status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 &lt;- "Normal"</a:t>
            </a:r>
          </a:p>
          <a:p>
            <a:pPr marL="914400" lvl="2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 </a:t>
            </a:r>
            <a:r>
              <a:rPr lang="en-US" dirty="0"/>
              <a:t>}</a:t>
            </a:r>
          </a:p>
          <a:p>
            <a:pPr marL="914400" lvl="2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else </a:t>
            </a:r>
            <a:r>
              <a:rPr lang="en-US" dirty="0"/>
              <a:t>if (</a:t>
            </a:r>
            <a:r>
              <a:rPr lang="en-US" dirty="0" err="1"/>
              <a:t>Pima.tr$bmi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&gt;= 24.9 &amp;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tr-TR" dirty="0" smtClean="0"/>
              <a:t>		</a:t>
            </a:r>
            <a:r>
              <a:rPr lang="en-US" dirty="0" err="1" smtClean="0"/>
              <a:t>Pima.tr$bmi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 &lt; 29.9) </a:t>
            </a:r>
            <a:r>
              <a:rPr lang="en-US" dirty="0" smtClean="0"/>
              <a:t>{</a:t>
            </a:r>
            <a:endParaRPr lang="tr-TR" dirty="0" smtClean="0"/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tr-TR" dirty="0" smtClean="0"/>
              <a:t>		</a:t>
            </a:r>
            <a:r>
              <a:rPr lang="en-US" dirty="0" err="1" smtClean="0"/>
              <a:t>Pima.tr$weight.status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 &lt;- "Overweight"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tr-TR" dirty="0" smtClean="0"/>
              <a:t>	</a:t>
            </a:r>
            <a:r>
              <a:rPr lang="en-US" dirty="0" smtClean="0"/>
              <a:t>}</a:t>
            </a:r>
            <a:endParaRPr lang="en-US" dirty="0"/>
          </a:p>
          <a:p>
            <a:pPr marL="914400" lvl="2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else </a:t>
            </a:r>
            <a:r>
              <a:rPr lang="en-US" dirty="0"/>
              <a:t>{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tr-TR" dirty="0" smtClean="0"/>
              <a:t>		</a:t>
            </a:r>
            <a:r>
              <a:rPr lang="en-US" dirty="0" err="1" smtClean="0"/>
              <a:t>Pima.tr$weight.status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/>
              <a:t>] &lt;- "Obese"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tr-TR" dirty="0" smtClean="0"/>
              <a:t>	</a:t>
            </a:r>
            <a:r>
              <a:rPr lang="en-US" dirty="0" smtClean="0"/>
              <a:t>}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6844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 with 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Here, the loop counter goes from 1 to 200. </a:t>
            </a:r>
            <a:endParaRPr lang="tr-TR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head() </a:t>
            </a:r>
            <a:r>
              <a:rPr lang="en-US" dirty="0"/>
              <a:t>function to view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result:</a:t>
            </a:r>
            <a:endParaRPr lang="tr-TR" dirty="0" smtClean="0"/>
          </a:p>
          <a:p>
            <a:pPr lvl="1"/>
            <a:endParaRPr lang="tr-TR" dirty="0" smtClean="0"/>
          </a:p>
          <a:p>
            <a:pPr marL="914400" lvl="2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head(Pima.tr)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501008"/>
            <a:ext cx="731940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 with R Programming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Before </a:t>
            </a:r>
            <a:r>
              <a:rPr lang="en-US" dirty="0" smtClean="0"/>
              <a:t>us</a:t>
            </a:r>
            <a:r>
              <a:rPr lang="tr-TR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the newly created variable </a:t>
            </a:r>
            <a:r>
              <a:rPr lang="tr-TR" dirty="0" smtClean="0">
                <a:solidFill>
                  <a:srgbClr val="00B050"/>
                </a:solidFill>
              </a:rPr>
              <a:t>w</a:t>
            </a:r>
            <a:r>
              <a:rPr lang="en-US" dirty="0" err="1" smtClean="0">
                <a:solidFill>
                  <a:srgbClr val="00B050"/>
                </a:solidFill>
              </a:rPr>
              <a:t>eight.status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in statistical analysis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/>
              <a:t>its type </a:t>
            </a:r>
            <a:r>
              <a:rPr lang="en-US" dirty="0" smtClean="0"/>
              <a:t>should </a:t>
            </a:r>
            <a:r>
              <a:rPr lang="tr-TR" dirty="0" smtClean="0"/>
              <a:t>be </a:t>
            </a:r>
            <a:r>
              <a:rPr lang="en-US" dirty="0" smtClean="0"/>
              <a:t>convert</a:t>
            </a:r>
            <a:r>
              <a:rPr lang="tr-TR" dirty="0" smtClean="0"/>
              <a:t>ed</a:t>
            </a:r>
            <a:r>
              <a:rPr lang="en-US" dirty="0" smtClean="0"/>
              <a:t> to </a:t>
            </a:r>
            <a:r>
              <a:rPr lang="en-US" dirty="0"/>
              <a:t>factor</a:t>
            </a:r>
            <a:r>
              <a:rPr lang="en-US" dirty="0" smtClean="0"/>
              <a:t>.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/>
              <a:t>&gt; Pima.tr$weight.status &lt;- factor(Pima.tr$weight.status</a:t>
            </a:r>
            <a:r>
              <a:rPr lang="tr-TR" dirty="0" smtClean="0"/>
              <a:t>)</a:t>
            </a:r>
          </a:p>
          <a:p>
            <a:r>
              <a:rPr lang="en-US" dirty="0"/>
              <a:t>While the above code makes </a:t>
            </a:r>
            <a:r>
              <a:rPr lang="en-US" dirty="0" err="1">
                <a:solidFill>
                  <a:srgbClr val="00B050"/>
                </a:solidFill>
              </a:rPr>
              <a:t>weight.status</a:t>
            </a:r>
            <a:r>
              <a:rPr lang="en-US" dirty="0"/>
              <a:t> a factor variable, it does not </a:t>
            </a:r>
            <a:r>
              <a:rPr lang="en-US" dirty="0" smtClean="0"/>
              <a:t>take</a:t>
            </a:r>
            <a:r>
              <a:rPr lang="tr-TR" dirty="0" smtClean="0"/>
              <a:t> </a:t>
            </a:r>
            <a:r>
              <a:rPr lang="en-US" dirty="0" smtClean="0"/>
              <a:t>into </a:t>
            </a:r>
            <a:r>
              <a:rPr lang="en-US" dirty="0"/>
              <a:t>account the ordering of levels.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levels are ordered alphabetically and can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examined </a:t>
            </a:r>
            <a:r>
              <a:rPr lang="en-US" dirty="0"/>
              <a:t>using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levels() </a:t>
            </a:r>
            <a:r>
              <a:rPr lang="en-US" dirty="0"/>
              <a:t>function:</a:t>
            </a:r>
          </a:p>
          <a:p>
            <a:pPr marL="457200" lvl="1" indent="0">
              <a:buNone/>
            </a:pPr>
            <a:r>
              <a:rPr lang="en-US" dirty="0" smtClean="0"/>
              <a:t>&gt; levels(</a:t>
            </a:r>
            <a:r>
              <a:rPr lang="en-US" dirty="0" err="1" smtClean="0"/>
              <a:t>Pima.tr$weight.status</a:t>
            </a:r>
            <a:r>
              <a:rPr lang="en-US" dirty="0" smtClean="0"/>
              <a:t>)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>
                <a:solidFill>
                  <a:schemeClr val="tx1"/>
                </a:solidFill>
              </a:rPr>
              <a:t>[1] "Normal" </a:t>
            </a:r>
            <a:r>
              <a:rPr lang="tr-TR" dirty="0" smtClean="0">
                <a:solidFill>
                  <a:schemeClr val="tx1"/>
                </a:solidFill>
              </a:rPr>
              <a:t>		"</a:t>
            </a:r>
            <a:r>
              <a:rPr lang="tr-TR" dirty="0">
                <a:solidFill>
                  <a:schemeClr val="tx1"/>
                </a:solidFill>
              </a:rPr>
              <a:t>Obese"</a:t>
            </a:r>
          </a:p>
          <a:p>
            <a:pPr marL="457200" lvl="1" indent="0">
              <a:buNone/>
            </a:pPr>
            <a:r>
              <a:rPr lang="tr-TR" dirty="0">
                <a:solidFill>
                  <a:schemeClr val="tx1"/>
                </a:solidFill>
              </a:rPr>
              <a:t>[3] "Overweight" </a:t>
            </a:r>
            <a:r>
              <a:rPr lang="tr-TR" dirty="0" smtClean="0">
                <a:solidFill>
                  <a:schemeClr val="tx1"/>
                </a:solidFill>
              </a:rPr>
              <a:t>	"</a:t>
            </a:r>
            <a:r>
              <a:rPr lang="tr-TR" dirty="0">
                <a:solidFill>
                  <a:schemeClr val="tx1"/>
                </a:solidFill>
              </a:rPr>
              <a:t>Underweight"</a:t>
            </a:r>
            <a:endParaRPr lang="tr-TR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159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581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tr-TR" sz="3600" dirty="0" smtClean="0"/>
              <a:t>Example Data </a:t>
            </a:r>
            <a:r>
              <a:rPr lang="tr-TR" sz="3600" dirty="0"/>
              <a:t>set : </a:t>
            </a:r>
            <a:r>
              <a:rPr lang="tr-TR" sz="3600" i="1" dirty="0" smtClean="0"/>
              <a:t>Pima.tr</a:t>
            </a:r>
          </a:p>
          <a:p>
            <a:pPr marL="0" indent="0" algn="just">
              <a:buNone/>
              <a:defRPr/>
            </a:pPr>
            <a:endParaRPr lang="tr-TR" sz="36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95461"/>
            <a:ext cx="5760640" cy="48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 with R Programming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right ordering can </a:t>
            </a:r>
            <a:r>
              <a:rPr lang="tr-TR" dirty="0" smtClean="0"/>
              <a:t>be </a:t>
            </a:r>
            <a:r>
              <a:rPr lang="en-US" dirty="0" smtClean="0"/>
              <a:t>provide</a:t>
            </a:r>
            <a:r>
              <a:rPr lang="tr-TR" dirty="0" smtClean="0"/>
              <a:t>d</a:t>
            </a:r>
            <a:r>
              <a:rPr lang="en-US" dirty="0" smtClean="0"/>
              <a:t> when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factor() </a:t>
            </a:r>
            <a:r>
              <a:rPr lang="en-US" dirty="0"/>
              <a:t>function </a:t>
            </a:r>
            <a:r>
              <a:rPr lang="tr-TR" dirty="0" smtClean="0"/>
              <a:t>is </a:t>
            </a:r>
            <a:r>
              <a:rPr lang="en-US" dirty="0" smtClean="0"/>
              <a:t>use</a:t>
            </a:r>
            <a:r>
              <a:rPr lang="tr-TR" dirty="0" smtClean="0"/>
              <a:t>d </a:t>
            </a:r>
            <a:r>
              <a:rPr lang="en-US" dirty="0" smtClean="0"/>
              <a:t>to convert</a:t>
            </a:r>
            <a:r>
              <a:rPr lang="tr-TR" dirty="0" smtClean="0"/>
              <a:t> the </a:t>
            </a:r>
            <a:r>
              <a:rPr lang="tr-TR" dirty="0"/>
              <a:t>variable:</a:t>
            </a:r>
          </a:p>
          <a:p>
            <a:pPr marL="457200" lvl="1" indent="0">
              <a:buNone/>
            </a:pPr>
            <a:r>
              <a:rPr lang="tr-TR" dirty="0"/>
              <a:t>&gt; Pima.tr$weight.status &lt;- </a:t>
            </a:r>
            <a:r>
              <a:rPr lang="tr-TR" dirty="0" smtClean="0"/>
              <a:t>factor(Pima.tr$weight.status,  </a:t>
            </a:r>
            <a:r>
              <a:rPr lang="tr-TR" dirty="0"/>
              <a:t>levels = c("Underweight", "Normal</a:t>
            </a:r>
            <a:r>
              <a:rPr lang="tr-TR" dirty="0" smtClean="0"/>
              <a:t>",  </a:t>
            </a:r>
            <a:r>
              <a:rPr lang="tr-TR" dirty="0"/>
              <a:t>"Overweight", "Obese"))</a:t>
            </a:r>
          </a:p>
          <a:p>
            <a:pPr marL="457200" lvl="1" indent="0">
              <a:buNone/>
            </a:pPr>
            <a:r>
              <a:rPr lang="tr-TR" dirty="0"/>
              <a:t>&gt; levels(Pima.tr$weight.status)</a:t>
            </a:r>
          </a:p>
          <a:p>
            <a:pPr marL="457200" lvl="1" indent="0">
              <a:buNone/>
            </a:pPr>
            <a:r>
              <a:rPr lang="tr-TR" dirty="0">
                <a:solidFill>
                  <a:schemeClr val="tx1"/>
                </a:solidFill>
              </a:rPr>
              <a:t>[1] "Underweight" "Normal"</a:t>
            </a:r>
          </a:p>
          <a:p>
            <a:pPr marL="457200" lvl="1" indent="0">
              <a:buNone/>
            </a:pPr>
            <a:r>
              <a:rPr lang="tr-TR" dirty="0">
                <a:solidFill>
                  <a:schemeClr val="tx1"/>
                </a:solidFill>
              </a:rPr>
              <a:t>[3] "Overweight" "Obese"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160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884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Missing Data in 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find missing values of a variable, </a:t>
            </a:r>
            <a:endParaRPr lang="tr-TR" dirty="0" smtClean="0"/>
          </a:p>
          <a:p>
            <a:pPr lvl="1"/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is.na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en-US" dirty="0" smtClean="0"/>
              <a:t>function</a:t>
            </a:r>
            <a:r>
              <a:rPr lang="tr-TR" dirty="0" smtClean="0"/>
              <a:t>  </a:t>
            </a:r>
            <a:r>
              <a:rPr lang="en-US" dirty="0" smtClean="0"/>
              <a:t>can </a:t>
            </a:r>
            <a:r>
              <a:rPr lang="tr-TR" dirty="0" smtClean="0"/>
              <a:t>be </a:t>
            </a:r>
            <a:r>
              <a:rPr lang="en-US" dirty="0" smtClean="0"/>
              <a:t>use</a:t>
            </a:r>
            <a:r>
              <a:rPr lang="tr-TR" dirty="0" smtClean="0"/>
              <a:t>d</a:t>
            </a:r>
            <a:r>
              <a:rPr lang="en-US" dirty="0" smtClean="0"/>
              <a:t> </a:t>
            </a:r>
            <a:endParaRPr lang="tr-TR" dirty="0" smtClean="0"/>
          </a:p>
          <a:p>
            <a:pPr lvl="2"/>
            <a:r>
              <a:rPr lang="tr-TR" dirty="0" smtClean="0"/>
              <a:t>It </a:t>
            </a:r>
            <a:r>
              <a:rPr lang="en-US" dirty="0" smtClean="0"/>
              <a:t>returns </a:t>
            </a:r>
            <a:r>
              <a:rPr lang="en-US" dirty="0"/>
              <a:t>“TRUE” when the value is missing and “FALSE”</a:t>
            </a:r>
            <a:r>
              <a:rPr lang="tr-TR" dirty="0"/>
              <a:t> otherwise,</a:t>
            </a:r>
            <a:endParaRPr lang="tr-TR" dirty="0" smtClean="0"/>
          </a:p>
          <a:p>
            <a:pPr lvl="1"/>
            <a:r>
              <a:rPr lang="en-US" dirty="0"/>
              <a:t>Consider the </a:t>
            </a:r>
            <a:r>
              <a:rPr lang="en-US" dirty="0">
                <a:solidFill>
                  <a:srgbClr val="7030A0"/>
                </a:solidFill>
              </a:rPr>
              <a:t>Pima.tr2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data set from the </a:t>
            </a:r>
            <a:r>
              <a:rPr lang="en-US" dirty="0">
                <a:solidFill>
                  <a:srgbClr val="7030A0"/>
                </a:solidFill>
              </a:rPr>
              <a:t>MASS</a:t>
            </a:r>
            <a:r>
              <a:rPr lang="en-US" dirty="0"/>
              <a:t> library </a:t>
            </a:r>
            <a:endParaRPr lang="tr-TR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Pima.tr</a:t>
            </a:r>
            <a:r>
              <a:rPr lang="tr-TR" dirty="0" smtClean="0"/>
              <a:t> </a:t>
            </a:r>
            <a:r>
              <a:rPr lang="en-US" dirty="0" smtClean="0"/>
              <a:t>data </a:t>
            </a:r>
            <a:r>
              <a:rPr lang="en-US" dirty="0"/>
              <a:t>set is obtained from </a:t>
            </a:r>
            <a:r>
              <a:rPr lang="en-US" dirty="0">
                <a:solidFill>
                  <a:srgbClr val="7030A0"/>
                </a:solidFill>
              </a:rPr>
              <a:t>Pima.tr2 </a:t>
            </a:r>
            <a:r>
              <a:rPr lang="en-US" dirty="0"/>
              <a:t>by removing observations with missing values</a:t>
            </a:r>
            <a:r>
              <a:rPr lang="en-US" dirty="0" smtClean="0"/>
              <a:t>):</a:t>
            </a:r>
            <a:endParaRPr lang="tr-TR" dirty="0" smtClean="0"/>
          </a:p>
          <a:p>
            <a:pPr marL="1371600" lvl="3" indent="0">
              <a:buNone/>
            </a:pPr>
            <a:r>
              <a:rPr lang="tr-TR" dirty="0"/>
              <a:t>&gt; data(Pima.tr2)</a:t>
            </a:r>
          </a:p>
          <a:p>
            <a:pPr marL="1371600" lvl="3" indent="0">
              <a:buNone/>
            </a:pPr>
            <a:r>
              <a:rPr lang="tr-TR" dirty="0"/>
              <a:t>&gt; is.na(Pima.tr2$bp</a:t>
            </a:r>
            <a:r>
              <a:rPr lang="tr-TR" dirty="0" smtClean="0"/>
              <a:t>)</a:t>
            </a:r>
          </a:p>
          <a:p>
            <a:r>
              <a:rPr lang="en-US" dirty="0"/>
              <a:t>To obtain the indices of observations whose values are missing, we can use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en-US" dirty="0"/>
              <a:t>function along with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is.na() </a:t>
            </a:r>
            <a:r>
              <a:rPr lang="en-US" dirty="0"/>
              <a:t>function</a:t>
            </a:r>
            <a:r>
              <a:rPr lang="en-US" dirty="0" smtClean="0"/>
              <a:t>.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/>
              <a:t>&gt; which(is.na(Pima.tr2$bp))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161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90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Missing Data in 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complete.cases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en-US" dirty="0"/>
              <a:t>function returns a logical vector indicating </a:t>
            </a:r>
            <a:r>
              <a:rPr lang="en-US" dirty="0" smtClean="0"/>
              <a:t>which</a:t>
            </a:r>
            <a:r>
              <a:rPr lang="tr-TR" dirty="0" smtClean="0"/>
              <a:t> </a:t>
            </a:r>
            <a:r>
              <a:rPr lang="en-US" dirty="0" smtClean="0"/>
              <a:t>cases </a:t>
            </a:r>
            <a:r>
              <a:rPr lang="en-US" dirty="0"/>
              <a:t>(observations) in the data set are </a:t>
            </a:r>
            <a:r>
              <a:rPr lang="en-US" dirty="0" smtClean="0"/>
              <a:t>complete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/>
              <a:t>&gt; complete.cases(Pima.tr2</a:t>
            </a:r>
            <a:r>
              <a:rPr lang="tr-TR" dirty="0" smtClean="0"/>
              <a:t>)</a:t>
            </a:r>
          </a:p>
          <a:p>
            <a:r>
              <a:rPr lang="en-US" dirty="0"/>
              <a:t>To remove cases with missing values, </a:t>
            </a:r>
            <a:r>
              <a:rPr lang="en-US" dirty="0" smtClean="0"/>
              <a:t>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na.omit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() </a:t>
            </a:r>
            <a:r>
              <a:rPr lang="en-US" dirty="0" smtClean="0"/>
              <a:t>function</a:t>
            </a:r>
            <a:r>
              <a:rPr lang="tr-TR" dirty="0" smtClean="0"/>
              <a:t> </a:t>
            </a:r>
            <a:r>
              <a:rPr lang="en-US" dirty="0" smtClean="0"/>
              <a:t>can </a:t>
            </a:r>
            <a:r>
              <a:rPr lang="tr-TR" dirty="0" smtClean="0"/>
              <a:t>be </a:t>
            </a:r>
            <a:r>
              <a:rPr lang="en-US" dirty="0" smtClean="0"/>
              <a:t>use</a:t>
            </a:r>
            <a:r>
              <a:rPr lang="tr-TR" dirty="0" smtClean="0"/>
              <a:t>d</a:t>
            </a:r>
            <a:r>
              <a:rPr lang="en-US" dirty="0" smtClean="0"/>
              <a:t>: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 smtClean="0"/>
              <a:t>&gt; Pima.complete </a:t>
            </a:r>
            <a:r>
              <a:rPr lang="tr-TR" dirty="0"/>
              <a:t>&lt;- na.omit(Pima.tr2</a:t>
            </a:r>
            <a:r>
              <a:rPr lang="tr-TR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Here, the newly created </a:t>
            </a:r>
            <a:r>
              <a:rPr lang="en-US" sz="2200" dirty="0" err="1">
                <a:solidFill>
                  <a:srgbClr val="7030A0"/>
                </a:solidFill>
              </a:rPr>
              <a:t>Pima.complete</a:t>
            </a:r>
            <a:r>
              <a:rPr lang="en-US" sz="2200" dirty="0"/>
              <a:t> data set includes only the complete</a:t>
            </a:r>
            <a:r>
              <a:rPr lang="tr-TR" sz="2200" dirty="0"/>
              <a:t> </a:t>
            </a:r>
            <a:r>
              <a:rPr lang="en-US" sz="2200" dirty="0"/>
              <a:t>cases from </a:t>
            </a:r>
            <a:r>
              <a:rPr lang="en-US" sz="2200" dirty="0">
                <a:solidFill>
                  <a:srgbClr val="7030A0"/>
                </a:solidFill>
              </a:rPr>
              <a:t>Pima.tr2</a:t>
            </a:r>
            <a:r>
              <a:rPr lang="en-US" sz="2200" dirty="0"/>
              <a:t>.</a:t>
            </a:r>
            <a:endParaRPr lang="tr-T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162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843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tr-TR" sz="3600" dirty="0" smtClean="0"/>
              <a:t>Example Data </a:t>
            </a:r>
            <a:r>
              <a:rPr lang="tr-TR" sz="3600" dirty="0"/>
              <a:t>set : </a:t>
            </a:r>
            <a:r>
              <a:rPr lang="tr-TR" sz="3600" i="1" dirty="0" smtClean="0"/>
              <a:t>Pima.tr</a:t>
            </a:r>
          </a:p>
          <a:p>
            <a:pPr lvl="1" algn="just">
              <a:defRPr/>
            </a:pPr>
            <a:r>
              <a:rPr lang="pt-BR" dirty="0"/>
              <a:t>Pima Indians Diabetes Data Set </a:t>
            </a:r>
            <a:endParaRPr lang="tr-TR" dirty="0" smtClean="0"/>
          </a:p>
          <a:p>
            <a:pPr lvl="1" algn="just">
              <a:defRPr/>
            </a:pPr>
            <a:r>
              <a:rPr lang="tr-TR" dirty="0" err="1" smtClean="0"/>
              <a:t>Attribute</a:t>
            </a:r>
            <a:r>
              <a:rPr lang="tr-TR" dirty="0" smtClean="0"/>
              <a:t> Information:</a:t>
            </a:r>
            <a:endParaRPr lang="tr-TR" dirty="0"/>
          </a:p>
          <a:p>
            <a:pPr lvl="2" algn="just">
              <a:defRPr/>
            </a:pPr>
            <a:r>
              <a:rPr lang="tr-TR" dirty="0" err="1" smtClean="0">
                <a:solidFill>
                  <a:schemeClr val="accent1"/>
                </a:solidFill>
              </a:rPr>
              <a:t>npreg</a:t>
            </a:r>
            <a:r>
              <a:rPr lang="tr-TR" dirty="0" smtClean="0"/>
              <a:t>: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times</a:t>
            </a:r>
            <a:r>
              <a:rPr lang="tr-TR" dirty="0"/>
              <a:t> </a:t>
            </a:r>
            <a:r>
              <a:rPr lang="tr-TR" dirty="0" err="1"/>
              <a:t>pregnant</a:t>
            </a:r>
            <a:r>
              <a:rPr lang="tr-TR" dirty="0" smtClean="0"/>
              <a:t>.</a:t>
            </a:r>
            <a:endParaRPr lang="tr-TR" dirty="0"/>
          </a:p>
          <a:p>
            <a:pPr lvl="2" algn="just">
              <a:defRPr/>
            </a:pPr>
            <a:r>
              <a:rPr lang="tr-TR" dirty="0" err="1" smtClean="0">
                <a:solidFill>
                  <a:schemeClr val="accent1"/>
                </a:solidFill>
              </a:rPr>
              <a:t>glu</a:t>
            </a:r>
            <a:r>
              <a:rPr lang="tr-TR" dirty="0" smtClean="0"/>
              <a:t>: </a:t>
            </a:r>
            <a:r>
              <a:rPr lang="en-US" dirty="0" smtClean="0"/>
              <a:t>Plasma </a:t>
            </a:r>
            <a:r>
              <a:rPr lang="en-US" dirty="0"/>
              <a:t>glucose concentration a 2 hours in an oral glucose tolerance test</a:t>
            </a:r>
            <a:r>
              <a:rPr lang="tr-TR" dirty="0" smtClean="0"/>
              <a:t>.</a:t>
            </a:r>
            <a:endParaRPr lang="tr-TR" dirty="0"/>
          </a:p>
          <a:p>
            <a:pPr lvl="2" algn="just">
              <a:defRPr/>
            </a:pPr>
            <a:r>
              <a:rPr lang="tr-TR" dirty="0" err="1" smtClean="0">
                <a:solidFill>
                  <a:schemeClr val="accent1"/>
                </a:solidFill>
              </a:rPr>
              <a:t>bp</a:t>
            </a:r>
            <a:r>
              <a:rPr lang="tr-TR" dirty="0" smtClean="0"/>
              <a:t>: </a:t>
            </a:r>
            <a:r>
              <a:rPr lang="en-US" dirty="0"/>
              <a:t>Diastolic blood pressure (mm Hg) </a:t>
            </a:r>
            <a:r>
              <a:rPr lang="tr-TR" dirty="0" smtClean="0"/>
              <a:t>.</a:t>
            </a:r>
            <a:endParaRPr lang="tr-TR" dirty="0"/>
          </a:p>
          <a:p>
            <a:pPr lvl="2" algn="just">
              <a:defRPr/>
            </a:pPr>
            <a:r>
              <a:rPr lang="tr-TR" dirty="0" smtClean="0">
                <a:solidFill>
                  <a:schemeClr val="accent1"/>
                </a:solidFill>
              </a:rPr>
              <a:t>skin</a:t>
            </a:r>
            <a:r>
              <a:rPr lang="tr-TR" dirty="0" smtClean="0"/>
              <a:t>: </a:t>
            </a:r>
            <a:r>
              <a:rPr lang="tr-TR" dirty="0" err="1" smtClean="0"/>
              <a:t>Triceps</a:t>
            </a:r>
            <a:r>
              <a:rPr lang="tr-TR" dirty="0" smtClean="0"/>
              <a:t> </a:t>
            </a:r>
            <a:r>
              <a:rPr lang="tr-TR" dirty="0"/>
              <a:t>skin </a:t>
            </a:r>
            <a:r>
              <a:rPr lang="tr-TR" dirty="0" err="1"/>
              <a:t>fold</a:t>
            </a:r>
            <a:r>
              <a:rPr lang="tr-TR" dirty="0"/>
              <a:t> </a:t>
            </a:r>
            <a:r>
              <a:rPr lang="tr-TR" dirty="0" err="1"/>
              <a:t>thickness</a:t>
            </a:r>
            <a:r>
              <a:rPr lang="tr-TR" dirty="0"/>
              <a:t> (mm).</a:t>
            </a:r>
          </a:p>
          <a:p>
            <a:pPr lvl="2" algn="just">
              <a:defRPr/>
            </a:pPr>
            <a:r>
              <a:rPr lang="tr-TR" dirty="0" err="1" smtClean="0">
                <a:solidFill>
                  <a:schemeClr val="accent1"/>
                </a:solidFill>
              </a:rPr>
              <a:t>bmi</a:t>
            </a:r>
            <a:r>
              <a:rPr lang="tr-TR" dirty="0" smtClean="0"/>
              <a:t>: </a:t>
            </a:r>
            <a:r>
              <a:rPr lang="en-US" dirty="0"/>
              <a:t>Body mass index (weight in kg/(height in m)^2)</a:t>
            </a:r>
            <a:r>
              <a:rPr lang="tr-TR" dirty="0" smtClean="0"/>
              <a:t>.</a:t>
            </a:r>
            <a:endParaRPr lang="tr-TR" dirty="0"/>
          </a:p>
          <a:p>
            <a:pPr lvl="2" algn="just">
              <a:defRPr/>
            </a:pPr>
            <a:r>
              <a:rPr lang="tr-TR" dirty="0" err="1" smtClean="0">
                <a:solidFill>
                  <a:schemeClr val="accent1"/>
                </a:solidFill>
              </a:rPr>
              <a:t>ped</a:t>
            </a:r>
            <a:r>
              <a:rPr lang="tr-TR" dirty="0" smtClean="0"/>
              <a:t>: </a:t>
            </a:r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/>
              <a:t>pedigree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.</a:t>
            </a:r>
          </a:p>
          <a:p>
            <a:pPr lvl="2" algn="just">
              <a:defRPr/>
            </a:pPr>
            <a:r>
              <a:rPr lang="tr-TR" dirty="0" err="1" smtClean="0">
                <a:solidFill>
                  <a:schemeClr val="accent1"/>
                </a:solidFill>
              </a:rPr>
              <a:t>age</a:t>
            </a:r>
            <a:r>
              <a:rPr lang="tr-TR" dirty="0" smtClean="0"/>
              <a:t>: Age </a:t>
            </a:r>
            <a:r>
              <a:rPr lang="tr-TR" dirty="0"/>
              <a:t>in </a:t>
            </a:r>
            <a:r>
              <a:rPr lang="tr-TR" dirty="0" err="1"/>
              <a:t>years</a:t>
            </a:r>
            <a:r>
              <a:rPr lang="tr-TR" dirty="0"/>
              <a:t>.</a:t>
            </a:r>
          </a:p>
          <a:p>
            <a:pPr lvl="2" algn="just">
              <a:defRPr/>
            </a:pPr>
            <a:r>
              <a:rPr lang="tr-TR" dirty="0" err="1" smtClean="0">
                <a:solidFill>
                  <a:schemeClr val="accent1"/>
                </a:solidFill>
              </a:rPr>
              <a:t>type</a:t>
            </a:r>
            <a:r>
              <a:rPr lang="tr-TR" dirty="0" smtClean="0"/>
              <a:t>: Class </a:t>
            </a:r>
            <a:r>
              <a:rPr lang="tr-TR" dirty="0" err="1" smtClean="0"/>
              <a:t>variable</a:t>
            </a:r>
            <a:r>
              <a:rPr lang="tr-TR" dirty="0" smtClean="0"/>
              <a:t> (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status</a:t>
            </a:r>
            <a:r>
              <a:rPr lang="tr-TR" dirty="0" smtClean="0"/>
              <a:t>)</a:t>
            </a:r>
          </a:p>
          <a:p>
            <a:pPr lvl="3" algn="just">
              <a:defRPr/>
            </a:pPr>
            <a:r>
              <a:rPr lang="tr-TR" dirty="0" err="1" smtClean="0">
                <a:solidFill>
                  <a:schemeClr val="accent1"/>
                </a:solidFill>
              </a:rPr>
              <a:t>Yes</a:t>
            </a:r>
            <a:r>
              <a:rPr lang="tr-TR" dirty="0" smtClean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 smtClean="0"/>
              <a:t>diabetic</a:t>
            </a:r>
            <a:r>
              <a:rPr lang="tr-TR" dirty="0" smtClean="0"/>
              <a:t>, </a:t>
            </a:r>
            <a:r>
              <a:rPr lang="tr-TR" dirty="0" smtClean="0">
                <a:solidFill>
                  <a:schemeClr val="accent1"/>
                </a:solidFill>
              </a:rPr>
              <a:t>No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nondiabetic</a:t>
            </a:r>
            <a:endParaRPr lang="tr-TR" sz="32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5810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3600" dirty="0"/>
              <a:t>Categorical variables are either </a:t>
            </a:r>
            <a:r>
              <a:rPr lang="en-US" sz="3600" dirty="0">
                <a:solidFill>
                  <a:schemeClr val="accent1"/>
                </a:solidFill>
              </a:rPr>
              <a:t>nominal</a:t>
            </a:r>
            <a:r>
              <a:rPr lang="en-US" sz="3600" dirty="0"/>
              <a:t> or </a:t>
            </a:r>
            <a:r>
              <a:rPr lang="en-US" sz="3600" dirty="0">
                <a:solidFill>
                  <a:schemeClr val="accent1"/>
                </a:solidFill>
              </a:rPr>
              <a:t>ordinal</a:t>
            </a:r>
            <a:r>
              <a:rPr lang="en-US" sz="3600" dirty="0"/>
              <a:t>, depending on the </a:t>
            </a:r>
            <a:r>
              <a:rPr lang="en-US" sz="3600" dirty="0" smtClean="0"/>
              <a:t>extent</a:t>
            </a:r>
            <a:r>
              <a:rPr lang="tr-TR" sz="3600" dirty="0" smtClean="0"/>
              <a:t> </a:t>
            </a:r>
            <a:r>
              <a:rPr lang="en-US" sz="3600" dirty="0" smtClean="0"/>
              <a:t>of </a:t>
            </a:r>
            <a:r>
              <a:rPr lang="en-US" sz="3600" dirty="0"/>
              <a:t>information the numerical coding provides. </a:t>
            </a:r>
            <a:endParaRPr lang="tr-TR" sz="3600" dirty="0" smtClean="0"/>
          </a:p>
          <a:p>
            <a:pPr algn="just"/>
            <a:r>
              <a:rPr lang="en-US" sz="3600" dirty="0" smtClean="0"/>
              <a:t>For </a:t>
            </a:r>
            <a:r>
              <a:rPr lang="en-US" sz="3600" dirty="0"/>
              <a:t>nominal variables, the </a:t>
            </a:r>
            <a:r>
              <a:rPr lang="en-US" sz="3600" dirty="0" smtClean="0"/>
              <a:t>numbers</a:t>
            </a:r>
            <a:r>
              <a:rPr lang="tr-TR" sz="3600" dirty="0" smtClean="0"/>
              <a:t> </a:t>
            </a:r>
            <a:r>
              <a:rPr lang="en-US" sz="3600" dirty="0" smtClean="0"/>
              <a:t>are </a:t>
            </a:r>
            <a:r>
              <a:rPr lang="en-US" sz="3600" dirty="0"/>
              <a:t>simply labels, which are chosen arbitrarily. </a:t>
            </a:r>
            <a:endParaRPr lang="tr-TR" sz="3600" dirty="0" smtClean="0"/>
          </a:p>
          <a:p>
            <a:pPr lvl="1" algn="just"/>
            <a:r>
              <a:rPr lang="en-US" dirty="0" smtClean="0"/>
              <a:t>Therefore</a:t>
            </a:r>
            <a:r>
              <a:rPr lang="en-US" dirty="0"/>
              <a:t>, they do not provide </a:t>
            </a:r>
            <a:r>
              <a:rPr lang="en-US" dirty="0" smtClean="0"/>
              <a:t>any</a:t>
            </a:r>
            <a:r>
              <a:rPr lang="tr-TR" dirty="0" smtClean="0"/>
              <a:t> </a:t>
            </a:r>
            <a:r>
              <a:rPr lang="en-US" dirty="0" smtClean="0"/>
              <a:t>information</a:t>
            </a:r>
            <a:r>
              <a:rPr lang="en-US" dirty="0"/>
              <a:t>. </a:t>
            </a:r>
            <a:endParaRPr lang="tr-TR" dirty="0" smtClean="0"/>
          </a:p>
          <a:p>
            <a:pPr algn="just"/>
            <a:r>
              <a:rPr lang="en-US" sz="3600" dirty="0" smtClean="0"/>
              <a:t>The </a:t>
            </a:r>
            <a:r>
              <a:rPr lang="en-US" sz="3600" i="1" dirty="0">
                <a:solidFill>
                  <a:srgbClr val="CC0099"/>
                </a:solidFill>
              </a:rPr>
              <a:t>type</a:t>
            </a:r>
            <a:r>
              <a:rPr lang="en-US" sz="3600" dirty="0"/>
              <a:t> variable in </a:t>
            </a:r>
            <a:r>
              <a:rPr lang="en-US" sz="3600" i="1" dirty="0"/>
              <a:t>Pima.tr</a:t>
            </a:r>
            <a:r>
              <a:rPr lang="en-US" sz="3600" dirty="0"/>
              <a:t> is </a:t>
            </a:r>
            <a:r>
              <a:rPr lang="en-US" sz="3600" dirty="0">
                <a:solidFill>
                  <a:schemeClr val="accent1"/>
                </a:solidFill>
              </a:rPr>
              <a:t>nominal</a:t>
            </a:r>
            <a:r>
              <a:rPr lang="en-US" sz="3600" dirty="0"/>
              <a:t>. </a:t>
            </a:r>
            <a:endParaRPr lang="tr-TR" sz="3600" dirty="0" smtClean="0"/>
          </a:p>
          <a:p>
            <a:pPr algn="just"/>
            <a:r>
              <a:rPr lang="en-US" sz="3600" dirty="0" smtClean="0"/>
              <a:t>For </a:t>
            </a:r>
            <a:r>
              <a:rPr lang="en-US" sz="3600" dirty="0"/>
              <a:t>ordinal variables, </a:t>
            </a:r>
            <a:r>
              <a:rPr lang="en-US" sz="3600" dirty="0" smtClean="0"/>
              <a:t>although</a:t>
            </a:r>
            <a:r>
              <a:rPr lang="tr-TR" sz="3600" dirty="0" smtClean="0"/>
              <a:t> </a:t>
            </a:r>
            <a:r>
              <a:rPr lang="en-US" sz="3600" dirty="0" smtClean="0"/>
              <a:t>the </a:t>
            </a:r>
            <a:r>
              <a:rPr lang="en-US" sz="3600" dirty="0"/>
              <a:t>numbers do not have their usual meaning, they preserve a rank ordering.</a:t>
            </a:r>
          </a:p>
          <a:p>
            <a:pPr lvl="1" algn="just"/>
            <a:r>
              <a:rPr lang="en-US" dirty="0"/>
              <a:t>Therefore, they provide information about the ordering of categories.</a:t>
            </a:r>
            <a:endParaRPr lang="tr-TR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9843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tr-TR" sz="3600" dirty="0" smtClean="0"/>
              <a:t>Example Data </a:t>
            </a:r>
            <a:r>
              <a:rPr lang="tr-TR" sz="3600" dirty="0"/>
              <a:t>set : </a:t>
            </a:r>
            <a:r>
              <a:rPr lang="tr-TR" sz="3600" i="1" dirty="0" smtClean="0"/>
              <a:t>birthwt</a:t>
            </a:r>
          </a:p>
          <a:p>
            <a:pPr marL="0" indent="0" algn="just">
              <a:buNone/>
              <a:defRPr/>
            </a:pPr>
            <a:endParaRPr lang="tr-TR" sz="36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00" y="1782858"/>
            <a:ext cx="6051376" cy="49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tr-TR" sz="66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tr-TR" altLang="tr-TR" sz="6600" dirty="0" smtClean="0">
                <a:solidFill>
                  <a:srgbClr val="000000"/>
                </a:solidFill>
              </a:rPr>
              <a:t>Data Exploration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DCBEB0B-E6B6-479D-A93F-CB73DF51CA2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39766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tr-TR" sz="3600" dirty="0" smtClean="0"/>
              <a:t>Example Data </a:t>
            </a:r>
            <a:r>
              <a:rPr lang="tr-TR" sz="3600" dirty="0"/>
              <a:t>set : </a:t>
            </a:r>
            <a:r>
              <a:rPr lang="tr-TR" sz="3600" i="1" dirty="0"/>
              <a:t>birthwt</a:t>
            </a:r>
          </a:p>
          <a:p>
            <a:pPr lvl="1" algn="just">
              <a:defRPr/>
            </a:pPr>
            <a:r>
              <a:rPr lang="en-US" dirty="0"/>
              <a:t>the birth weight </a:t>
            </a:r>
            <a:r>
              <a:rPr lang="en-US" dirty="0" smtClean="0"/>
              <a:t>of 189</a:t>
            </a:r>
            <a:r>
              <a:rPr lang="tr-TR" dirty="0" smtClean="0"/>
              <a:t> </a:t>
            </a:r>
            <a:r>
              <a:rPr lang="en-US" dirty="0" smtClean="0"/>
              <a:t>newborn </a:t>
            </a:r>
            <a:r>
              <a:rPr lang="en-US" dirty="0"/>
              <a:t>babies along with some characteristics</a:t>
            </a:r>
            <a:r>
              <a:rPr lang="pt-BR" dirty="0" smtClean="0"/>
              <a:t> </a:t>
            </a:r>
            <a:endParaRPr lang="tr-TR" dirty="0" smtClean="0"/>
          </a:p>
          <a:p>
            <a:pPr lvl="1" algn="just">
              <a:defRPr/>
            </a:pPr>
            <a:r>
              <a:rPr lang="tr-TR" dirty="0" err="1" smtClean="0"/>
              <a:t>Attribute</a:t>
            </a:r>
            <a:r>
              <a:rPr lang="tr-TR" dirty="0" smtClean="0"/>
              <a:t> Information:</a:t>
            </a:r>
            <a:endParaRPr lang="tr-TR" dirty="0"/>
          </a:p>
          <a:p>
            <a:pPr lvl="2" algn="just"/>
            <a:r>
              <a:rPr lang="en-US" b="1" dirty="0" smtClean="0">
                <a:solidFill>
                  <a:schemeClr val="accent1"/>
                </a:solidFill>
              </a:rPr>
              <a:t>low</a:t>
            </a:r>
            <a:r>
              <a:rPr lang="en-US" b="1" dirty="0" smtClean="0"/>
              <a:t>: </a:t>
            </a:r>
            <a:r>
              <a:rPr lang="en-US" dirty="0" smtClean="0"/>
              <a:t>indicator of birth weight less than 2.5 kg (0 = normal birth weight, 1 = low</a:t>
            </a:r>
            <a:r>
              <a:rPr lang="tr-TR" dirty="0" smtClean="0"/>
              <a:t> </a:t>
            </a:r>
            <a:r>
              <a:rPr lang="tr-TR" dirty="0" err="1" smtClean="0"/>
              <a:t>birth</a:t>
            </a:r>
            <a:r>
              <a:rPr lang="tr-TR" dirty="0" smtClean="0"/>
              <a:t> </a:t>
            </a:r>
            <a:r>
              <a:rPr lang="tr-TR" dirty="0" err="1" smtClean="0"/>
              <a:t>weight</a:t>
            </a:r>
            <a:r>
              <a:rPr lang="tr-TR" dirty="0" smtClean="0"/>
              <a:t>).</a:t>
            </a:r>
          </a:p>
          <a:p>
            <a:pPr lvl="2" algn="just"/>
            <a:r>
              <a:rPr lang="en-US" b="1" dirty="0" smtClean="0">
                <a:solidFill>
                  <a:schemeClr val="accent1"/>
                </a:solidFill>
              </a:rPr>
              <a:t>age</a:t>
            </a:r>
            <a:r>
              <a:rPr lang="en-US" b="1" dirty="0" smtClean="0"/>
              <a:t>: </a:t>
            </a:r>
            <a:r>
              <a:rPr lang="en-US" dirty="0" smtClean="0"/>
              <a:t>mother’s age in years.</a:t>
            </a:r>
          </a:p>
          <a:p>
            <a:pPr lvl="2" algn="just"/>
            <a:r>
              <a:rPr lang="en-US" b="1" dirty="0" err="1" smtClean="0">
                <a:solidFill>
                  <a:schemeClr val="accent1"/>
                </a:solidFill>
              </a:rPr>
              <a:t>lwt</a:t>
            </a:r>
            <a:r>
              <a:rPr lang="en-US" b="1" dirty="0" smtClean="0"/>
              <a:t>: </a:t>
            </a:r>
            <a:r>
              <a:rPr lang="en-US" dirty="0" smtClean="0"/>
              <a:t>mother’s weight in pounds at last menstrual period.</a:t>
            </a:r>
          </a:p>
          <a:p>
            <a:pPr lvl="2" algn="just"/>
            <a:r>
              <a:rPr lang="en-US" b="1" dirty="0" smtClean="0">
                <a:solidFill>
                  <a:schemeClr val="accent1"/>
                </a:solidFill>
              </a:rPr>
              <a:t>race</a:t>
            </a:r>
            <a:r>
              <a:rPr lang="en-US" b="1" dirty="0" smtClean="0"/>
              <a:t>: </a:t>
            </a:r>
            <a:r>
              <a:rPr lang="en-US" dirty="0" smtClean="0"/>
              <a:t>mother’s race (1 = white, 2 = African-American, 3 = other).</a:t>
            </a:r>
          </a:p>
          <a:p>
            <a:pPr lvl="2" algn="just"/>
            <a:r>
              <a:rPr lang="en-US" b="1" dirty="0" smtClean="0">
                <a:solidFill>
                  <a:schemeClr val="accent1"/>
                </a:solidFill>
              </a:rPr>
              <a:t>smoke</a:t>
            </a:r>
            <a:r>
              <a:rPr lang="en-US" b="1" dirty="0" smtClean="0"/>
              <a:t>: </a:t>
            </a:r>
            <a:r>
              <a:rPr lang="en-US" dirty="0" smtClean="0"/>
              <a:t>smoking status during pregnancy (0 = not smoking, 1 = smoking).</a:t>
            </a:r>
          </a:p>
          <a:p>
            <a:pPr lvl="2" algn="just"/>
            <a:r>
              <a:rPr lang="en-US" b="1" dirty="0" err="1" smtClean="0">
                <a:solidFill>
                  <a:schemeClr val="accent1"/>
                </a:solidFill>
              </a:rPr>
              <a:t>ptl</a:t>
            </a:r>
            <a:r>
              <a:rPr lang="en-US" b="1" dirty="0" smtClean="0"/>
              <a:t>: </a:t>
            </a:r>
            <a:r>
              <a:rPr lang="en-US" dirty="0" smtClean="0"/>
              <a:t>number of previous premature labors.</a:t>
            </a:r>
          </a:p>
          <a:p>
            <a:pPr lvl="2" algn="just"/>
            <a:r>
              <a:rPr lang="en-US" b="1" dirty="0" err="1" smtClean="0">
                <a:solidFill>
                  <a:schemeClr val="accent1"/>
                </a:solidFill>
              </a:rPr>
              <a:t>ht</a:t>
            </a:r>
            <a:r>
              <a:rPr lang="en-US" b="1" dirty="0" smtClean="0"/>
              <a:t>: </a:t>
            </a:r>
            <a:r>
              <a:rPr lang="en-US" dirty="0" smtClean="0"/>
              <a:t>history of hypertension (0 = no, 1 = yes).</a:t>
            </a:r>
          </a:p>
          <a:p>
            <a:pPr lvl="2" algn="just"/>
            <a:r>
              <a:rPr lang="en-US" b="1" dirty="0" err="1" smtClean="0">
                <a:solidFill>
                  <a:schemeClr val="accent1"/>
                </a:solidFill>
              </a:rPr>
              <a:t>ui</a:t>
            </a:r>
            <a:r>
              <a:rPr lang="en-US" b="1" dirty="0" smtClean="0"/>
              <a:t>: </a:t>
            </a:r>
            <a:r>
              <a:rPr lang="en-US" dirty="0" smtClean="0"/>
              <a:t>presence of uterine irritability (0 = no, 1 = yes).</a:t>
            </a:r>
          </a:p>
          <a:p>
            <a:pPr lvl="2" algn="just"/>
            <a:r>
              <a:rPr lang="en-US" b="1" dirty="0" err="1" smtClean="0">
                <a:solidFill>
                  <a:schemeClr val="accent1"/>
                </a:solidFill>
              </a:rPr>
              <a:t>ftv</a:t>
            </a:r>
            <a:r>
              <a:rPr lang="en-US" b="1" dirty="0" smtClean="0"/>
              <a:t>: </a:t>
            </a:r>
            <a:r>
              <a:rPr lang="en-US" dirty="0" smtClean="0"/>
              <a:t>number of physician visits during the first trimester.</a:t>
            </a:r>
          </a:p>
          <a:p>
            <a:pPr lvl="2" algn="just"/>
            <a:r>
              <a:rPr lang="en-US" b="1" dirty="0" err="1" smtClean="0">
                <a:solidFill>
                  <a:schemeClr val="accent1"/>
                </a:solidFill>
              </a:rPr>
              <a:t>bwt</a:t>
            </a:r>
            <a:r>
              <a:rPr lang="en-US" b="1" dirty="0" smtClean="0"/>
              <a:t>: </a:t>
            </a:r>
            <a:r>
              <a:rPr lang="en-US" dirty="0" smtClean="0"/>
              <a:t>birth weight in grams.</a:t>
            </a:r>
            <a:endParaRPr lang="tr-TR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7845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Data Visualization and Summary Statistics</a:t>
            </a:r>
            <a:endParaRPr lang="tr-TR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03976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the </a:t>
            </a:r>
            <a:r>
              <a:rPr lang="en-US" i="1" dirty="0" err="1"/>
              <a:t>birthwt</a:t>
            </a:r>
            <a:r>
              <a:rPr lang="en-US" dirty="0"/>
              <a:t> data </a:t>
            </a:r>
            <a:r>
              <a:rPr lang="tr-TR" dirty="0" smtClean="0"/>
              <a:t>set, v</a:t>
            </a:r>
            <a:r>
              <a:rPr lang="en-US" dirty="0" err="1" smtClean="0"/>
              <a:t>ariables</a:t>
            </a:r>
            <a:r>
              <a:rPr lang="en-US" dirty="0" smtClean="0"/>
              <a:t> </a:t>
            </a:r>
            <a:r>
              <a:rPr lang="en-US" dirty="0">
                <a:solidFill>
                  <a:srgbClr val="CC0099"/>
                </a:solidFill>
              </a:rPr>
              <a:t>age</a:t>
            </a:r>
            <a:r>
              <a:rPr lang="en-US" dirty="0"/>
              <a:t>, </a:t>
            </a:r>
            <a:r>
              <a:rPr lang="en-US" dirty="0" err="1">
                <a:solidFill>
                  <a:srgbClr val="CC0099"/>
                </a:solidFill>
              </a:rPr>
              <a:t>lwt</a:t>
            </a:r>
            <a:r>
              <a:rPr lang="en-US" dirty="0"/>
              <a:t>, </a:t>
            </a:r>
            <a:r>
              <a:rPr lang="en-US" dirty="0" err="1">
                <a:solidFill>
                  <a:srgbClr val="CC0099"/>
                </a:solidFill>
              </a:rPr>
              <a:t>ptl</a:t>
            </a:r>
            <a:r>
              <a:rPr lang="en-US" dirty="0"/>
              <a:t>, </a:t>
            </a:r>
            <a:r>
              <a:rPr lang="en-US" dirty="0" err="1">
                <a:solidFill>
                  <a:srgbClr val="CC0099"/>
                </a:solidFill>
              </a:rPr>
              <a:t>ftv</a:t>
            </a:r>
            <a:r>
              <a:rPr lang="en-US" dirty="0"/>
              <a:t>, and </a:t>
            </a:r>
            <a:r>
              <a:rPr lang="en-US" dirty="0" err="1">
                <a:solidFill>
                  <a:srgbClr val="CC0099"/>
                </a:solidFill>
              </a:rPr>
              <a:t>bwt</a:t>
            </a:r>
            <a:r>
              <a:rPr lang="en-US" dirty="0"/>
              <a:t> are </a:t>
            </a:r>
            <a:r>
              <a:rPr lang="en-US" dirty="0">
                <a:solidFill>
                  <a:schemeClr val="accent1"/>
                </a:solidFill>
              </a:rPr>
              <a:t>numerical variables</a:t>
            </a:r>
            <a:r>
              <a:rPr lang="en-US" dirty="0"/>
              <a:t>. </a:t>
            </a:r>
            <a:endParaRPr lang="tr-TR" dirty="0" smtClean="0"/>
          </a:p>
          <a:p>
            <a:pPr lvl="1" algn="just"/>
            <a:r>
              <a:rPr lang="en-US" dirty="0" smtClean="0"/>
              <a:t>Among these</a:t>
            </a:r>
            <a:r>
              <a:rPr lang="tr-TR" dirty="0" smtClean="0"/>
              <a:t> </a:t>
            </a:r>
            <a:r>
              <a:rPr lang="en-US" dirty="0" smtClean="0"/>
              <a:t>variables</a:t>
            </a:r>
            <a:r>
              <a:rPr lang="en-US" dirty="0"/>
              <a:t>, </a:t>
            </a:r>
            <a:r>
              <a:rPr lang="en-US" dirty="0" err="1">
                <a:solidFill>
                  <a:srgbClr val="CC0099"/>
                </a:solidFill>
              </a:rPr>
              <a:t>ptl</a:t>
            </a:r>
            <a:r>
              <a:rPr lang="en-US" dirty="0"/>
              <a:t> and </a:t>
            </a:r>
            <a:r>
              <a:rPr lang="en-US" dirty="0" err="1">
                <a:solidFill>
                  <a:srgbClr val="CC0099"/>
                </a:solidFill>
              </a:rPr>
              <a:t>ftv</a:t>
            </a:r>
            <a:r>
              <a:rPr lang="en-US" dirty="0"/>
              <a:t> are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variables.</a:t>
            </a:r>
            <a:r>
              <a:rPr lang="en-US" dirty="0"/>
              <a:t> </a:t>
            </a:r>
            <a:endParaRPr lang="tr-TR" dirty="0" smtClean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variables </a:t>
            </a:r>
            <a:r>
              <a:rPr lang="en-US" dirty="0">
                <a:solidFill>
                  <a:srgbClr val="CC0099"/>
                </a:solidFill>
              </a:rPr>
              <a:t>low</a:t>
            </a:r>
            <a:r>
              <a:rPr lang="en-US" dirty="0"/>
              <a:t>, </a:t>
            </a:r>
            <a:r>
              <a:rPr lang="en-US" dirty="0">
                <a:solidFill>
                  <a:srgbClr val="CC0099"/>
                </a:solidFill>
              </a:rPr>
              <a:t>race</a:t>
            </a:r>
            <a:r>
              <a:rPr lang="en-US" dirty="0"/>
              <a:t>, </a:t>
            </a:r>
            <a:r>
              <a:rPr lang="en-US" dirty="0">
                <a:solidFill>
                  <a:srgbClr val="CC0099"/>
                </a:solidFill>
              </a:rPr>
              <a:t>smoke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err="1" smtClean="0">
                <a:solidFill>
                  <a:srgbClr val="CC0099"/>
                </a:solidFill>
              </a:rPr>
              <a:t>ht</a:t>
            </a:r>
            <a:r>
              <a:rPr lang="en-US" dirty="0"/>
              <a:t>, and </a:t>
            </a:r>
            <a:r>
              <a:rPr lang="en-US" dirty="0" err="1">
                <a:solidFill>
                  <a:srgbClr val="CC0099"/>
                </a:solidFill>
              </a:rPr>
              <a:t>ui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/>
              <a:t>are all </a:t>
            </a:r>
            <a:r>
              <a:rPr lang="en-US" dirty="0">
                <a:solidFill>
                  <a:schemeClr val="accent1"/>
                </a:solidFill>
              </a:rPr>
              <a:t>categorical</a:t>
            </a:r>
            <a:r>
              <a:rPr lang="en-US" dirty="0"/>
              <a:t>. </a:t>
            </a:r>
            <a:endParaRPr lang="tr-TR" dirty="0" smtClean="0"/>
          </a:p>
          <a:p>
            <a:pPr algn="just"/>
            <a:r>
              <a:rPr lang="en-US" dirty="0" smtClean="0"/>
              <a:t>Note </a:t>
            </a:r>
            <a:r>
              <a:rPr lang="en-US" dirty="0"/>
              <a:t>that all categorical variables are coded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numerical </a:t>
            </a:r>
            <a:r>
              <a:rPr lang="en-US" dirty="0"/>
              <a:t>values. </a:t>
            </a:r>
            <a:endParaRPr lang="tr-TR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these situations, R and R-Commander cannot </a:t>
            </a:r>
            <a:r>
              <a:rPr lang="en-US" dirty="0" smtClean="0"/>
              <a:t>automatically</a:t>
            </a:r>
            <a:r>
              <a:rPr lang="tr-TR" dirty="0" smtClean="0"/>
              <a:t> </a:t>
            </a:r>
            <a:r>
              <a:rPr lang="en-US" dirty="0" smtClean="0"/>
              <a:t>recognize </a:t>
            </a:r>
            <a:r>
              <a:rPr lang="en-US" dirty="0"/>
              <a:t>them as categorical variables. </a:t>
            </a:r>
            <a:endParaRPr lang="tr-TR" dirty="0" smtClean="0"/>
          </a:p>
          <a:p>
            <a:pPr lvl="1" algn="just"/>
            <a:r>
              <a:rPr lang="en-US" dirty="0" smtClean="0"/>
              <a:t>In </a:t>
            </a:r>
            <a:r>
              <a:rPr lang="en-US" dirty="0"/>
              <a:t>fact, they are considered as </a:t>
            </a:r>
            <a:r>
              <a:rPr lang="en-US" dirty="0" smtClean="0"/>
              <a:t>numerical</a:t>
            </a:r>
            <a:r>
              <a:rPr lang="tr-TR" dirty="0" smtClean="0"/>
              <a:t> </a:t>
            </a:r>
            <a:r>
              <a:rPr lang="en-US" dirty="0" smtClean="0"/>
              <a:t>variables </a:t>
            </a:r>
            <a:r>
              <a:rPr lang="en-US" dirty="0"/>
              <a:t>by default. </a:t>
            </a:r>
            <a:endParaRPr lang="tr-TR" dirty="0" smtClean="0"/>
          </a:p>
          <a:p>
            <a:pPr algn="just"/>
            <a:r>
              <a:rPr lang="en-US" dirty="0" smtClean="0"/>
              <a:t>Therefore</a:t>
            </a:r>
            <a:r>
              <a:rPr lang="en-US" dirty="0"/>
              <a:t>, we need to convert them to categorical variables.</a:t>
            </a:r>
          </a:p>
          <a:p>
            <a:pPr lvl="1" algn="just"/>
            <a:r>
              <a:rPr lang="en-US" dirty="0"/>
              <a:t>To do this, make sure </a:t>
            </a:r>
            <a:r>
              <a:rPr lang="en-US" i="1" dirty="0" err="1"/>
              <a:t>birthwt</a:t>
            </a:r>
            <a:r>
              <a:rPr lang="en-US" dirty="0"/>
              <a:t> is the active data set, then </a:t>
            </a:r>
            <a:endParaRPr lang="tr-TR" dirty="0" smtClean="0"/>
          </a:p>
          <a:p>
            <a:pPr lvl="1" algn="just"/>
            <a:r>
              <a:rPr lang="en-US" dirty="0" smtClean="0"/>
              <a:t>click </a:t>
            </a:r>
            <a:r>
              <a:rPr lang="en-US" dirty="0"/>
              <a:t>on </a:t>
            </a:r>
            <a:endParaRPr lang="tr-TR" dirty="0" smtClean="0"/>
          </a:p>
          <a:p>
            <a:pPr lvl="2" algn="just"/>
            <a:r>
              <a:rPr lang="en-US" i="1" dirty="0" smtClean="0"/>
              <a:t>Data</a:t>
            </a:r>
            <a:r>
              <a:rPr lang="en-US" dirty="0" smtClean="0"/>
              <a:t>→ </a:t>
            </a:r>
            <a:r>
              <a:rPr lang="en-US" i="1" dirty="0"/>
              <a:t>Manage variables in active data set </a:t>
            </a:r>
            <a:r>
              <a:rPr lang="en-US" dirty="0"/>
              <a:t>→ </a:t>
            </a:r>
            <a:r>
              <a:rPr lang="en-US" i="1" dirty="0"/>
              <a:t>Convert </a:t>
            </a:r>
            <a:r>
              <a:rPr lang="en-US" i="1" dirty="0" smtClean="0"/>
              <a:t>numeric</a:t>
            </a:r>
            <a:r>
              <a:rPr lang="tr-TR" i="1" dirty="0" smtClean="0"/>
              <a:t> </a:t>
            </a:r>
            <a:r>
              <a:rPr lang="en-US" i="1" dirty="0" smtClean="0"/>
              <a:t>variables </a:t>
            </a:r>
            <a:r>
              <a:rPr lang="en-US" i="1" dirty="0"/>
              <a:t>to </a:t>
            </a:r>
            <a:r>
              <a:rPr lang="en-US" i="1" dirty="0" smtClean="0"/>
              <a:t>factors</a:t>
            </a:r>
            <a:r>
              <a:rPr lang="en-US" dirty="0" smtClean="0"/>
              <a:t> </a:t>
            </a:r>
            <a:endParaRPr lang="tr-TR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1324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Visualization and Summary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Many</a:t>
            </a:r>
            <a:r>
              <a:rPr lang="tr-TR" dirty="0" smtClean="0"/>
              <a:t> data set can be </a:t>
            </a:r>
            <a:r>
              <a:rPr lang="tr-TR" dirty="0" err="1" smtClean="0"/>
              <a:t>downloaded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site:</a:t>
            </a:r>
          </a:p>
          <a:p>
            <a:pPr algn="just"/>
            <a:endParaRPr lang="tr-TR" dirty="0"/>
          </a:p>
          <a:p>
            <a:pPr algn="just"/>
            <a:r>
              <a:rPr lang="en-US" dirty="0" smtClean="0">
                <a:hlinkClick r:id="rId2"/>
              </a:rPr>
              <a:t>https://vincentarelbundock.github.io/Rdatasets/datasets.html</a:t>
            </a:r>
            <a:endParaRPr lang="tr-TR" dirty="0" smtClean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787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Exploring Categorical Variables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dirty="0" smtClean="0"/>
                  <a:t>Consider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CC0099"/>
                    </a:solidFill>
                  </a:rPr>
                  <a:t>type</a:t>
                </a:r>
                <a:r>
                  <a:rPr lang="en-US" dirty="0" smtClean="0">
                    <a:solidFill>
                      <a:srgbClr val="CC0099"/>
                    </a:solidFill>
                  </a:rPr>
                  <a:t> </a:t>
                </a:r>
                <a:r>
                  <a:rPr lang="en-US" dirty="0" smtClean="0"/>
                  <a:t>variable in </a:t>
                </a:r>
                <a:r>
                  <a:rPr lang="en-US" i="1" dirty="0" smtClean="0"/>
                  <a:t>Pima.tr</a:t>
                </a:r>
                <a:r>
                  <a:rPr lang="en-US" dirty="0" smtClean="0"/>
                  <a:t> data set. </a:t>
                </a:r>
                <a:endParaRPr lang="tr-TR" dirty="0" smtClean="0"/>
              </a:p>
              <a:p>
                <a:pPr algn="just"/>
                <a:r>
                  <a:rPr lang="en-US" dirty="0" smtClean="0"/>
                  <a:t>A simple way for summarizing the data is</a:t>
                </a:r>
                <a:r>
                  <a:rPr lang="tr-TR" dirty="0" smtClean="0"/>
                  <a:t> </a:t>
                </a:r>
                <a:r>
                  <a:rPr lang="en-US" dirty="0" smtClean="0"/>
                  <a:t>to create a table that shows the number of times each category has been observed.</a:t>
                </a:r>
                <a:endParaRPr lang="tr-TR" dirty="0" smtClean="0"/>
              </a:p>
              <a:p>
                <a:pPr algn="just"/>
                <a:r>
                  <a:rPr lang="en-US" b="1" dirty="0" smtClean="0"/>
                  <a:t>The number of times a specific category is observed is called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frequency</a:t>
                </a:r>
                <a:r>
                  <a:rPr lang="en-US" b="1" dirty="0" smtClean="0"/>
                  <a:t>. </a:t>
                </a:r>
                <a:endParaRPr lang="tr-TR" b="1" dirty="0" smtClean="0"/>
              </a:p>
              <a:p>
                <a:pPr lvl="1" algn="just"/>
                <a:r>
                  <a:rPr lang="en-US" dirty="0" smtClean="0"/>
                  <a:t>We</a:t>
                </a:r>
                <a:r>
                  <a:rPr lang="tr-TR" dirty="0" smtClean="0"/>
                  <a:t> </a:t>
                </a:r>
                <a:r>
                  <a:rPr lang="en-US" dirty="0" smtClean="0"/>
                  <a:t>denote the frequency for category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by </a:t>
                </a:r>
                <a:r>
                  <a:rPr lang="en-US" i="1" dirty="0" err="1" smtClean="0">
                    <a:solidFill>
                      <a:schemeClr val="accent1"/>
                    </a:solidFill>
                  </a:rPr>
                  <a:t>n</a:t>
                </a:r>
                <a:r>
                  <a:rPr lang="en-US" i="1" baseline="-25000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algn="just"/>
                <a:r>
                  <a:rPr lang="tr-TR" dirty="0" smtClean="0"/>
                  <a:t>The </a:t>
                </a:r>
                <a:r>
                  <a:rPr lang="tr-TR" dirty="0" err="1" smtClean="0"/>
                  <a:t>sum</a:t>
                </a:r>
                <a:r>
                  <a:rPr lang="tr-TR" dirty="0" smtClean="0"/>
                  <a:t> of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frequencies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for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all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catagories</a:t>
                </a:r>
                <a:r>
                  <a:rPr lang="tr-TR" dirty="0" smtClean="0"/>
                  <a:t> is </a:t>
                </a:r>
                <a:r>
                  <a:rPr lang="tr-TR" dirty="0" err="1" smtClean="0"/>
                  <a:t>equal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total </a:t>
                </a:r>
                <a:r>
                  <a:rPr lang="tr-TR" dirty="0" err="1" smtClean="0"/>
                  <a:t>sample</a:t>
                </a:r>
                <a:r>
                  <a:rPr lang="tr-TR" dirty="0" smtClean="0"/>
                  <a:t> size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3431" r="-1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004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Categorical Variables</a:t>
            </a:r>
            <a:endParaRPr lang="tr-TR" alt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defRPr/>
                </a:pPr>
                <a:r>
                  <a:rPr lang="en-US" dirty="0" smtClean="0"/>
                  <a:t>In </a:t>
                </a:r>
                <a:r>
                  <a:rPr lang="tr-TR" dirty="0" smtClean="0"/>
                  <a:t>R-Commander,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:r>
                  <a:rPr lang="en-US" dirty="0"/>
                  <a:t>obtain the frequencies for </a:t>
                </a:r>
                <a:r>
                  <a:rPr lang="en-US" dirty="0" err="1" smtClean="0"/>
                  <a:t>th</a:t>
                </a:r>
                <a:r>
                  <a:rPr lang="tr-TR" dirty="0" smtClean="0"/>
                  <a:t>e </a:t>
                </a:r>
                <a:r>
                  <a:rPr lang="tr-TR" i="1" dirty="0" err="1" smtClean="0">
                    <a:solidFill>
                      <a:srgbClr val="CC0099"/>
                    </a:solidFill>
                  </a:rPr>
                  <a:t>type</a:t>
                </a:r>
                <a:r>
                  <a:rPr lang="en-US" dirty="0" smtClean="0">
                    <a:solidFill>
                      <a:srgbClr val="CC0099"/>
                    </a:solidFill>
                  </a:rPr>
                  <a:t> </a:t>
                </a:r>
                <a:r>
                  <a:rPr lang="en-US" dirty="0"/>
                  <a:t>variable, </a:t>
                </a:r>
                <a:endParaRPr lang="tr-TR" dirty="0" smtClean="0"/>
              </a:p>
              <a:p>
                <a:pPr lvl="1" algn="just">
                  <a:defRPr/>
                </a:pPr>
                <a:r>
                  <a:rPr lang="en-US" dirty="0" smtClean="0"/>
                  <a:t>click </a:t>
                </a:r>
                <a:r>
                  <a:rPr lang="en-US" i="1" dirty="0"/>
                  <a:t>Statistics → Summaries →</a:t>
                </a:r>
                <a:r>
                  <a:rPr lang="tr-TR" i="1" dirty="0"/>
                  <a:t> </a:t>
                </a:r>
                <a:r>
                  <a:rPr lang="en-US" i="1" dirty="0"/>
                  <a:t>Frequency distributions</a:t>
                </a:r>
                <a:r>
                  <a:rPr lang="en-US" dirty="0"/>
                  <a:t> and select </a:t>
                </a:r>
                <a:r>
                  <a:rPr lang="en-US" i="1" dirty="0">
                    <a:solidFill>
                      <a:srgbClr val="CC0099"/>
                    </a:solidFill>
                  </a:rPr>
                  <a:t>type</a:t>
                </a:r>
                <a:r>
                  <a:rPr lang="en-US" dirty="0"/>
                  <a:t> as the </a:t>
                </a:r>
                <a:r>
                  <a:rPr lang="en-US" i="1" dirty="0"/>
                  <a:t>Variable</a:t>
                </a:r>
                <a:r>
                  <a:rPr lang="en-US" dirty="0"/>
                  <a:t>.</a:t>
                </a:r>
                <a:endParaRPr lang="tr-TR" dirty="0"/>
              </a:p>
              <a:p>
                <a:pPr algn="just">
                  <a:defRPr/>
                </a:pPr>
                <a:r>
                  <a:rPr lang="tr-TR" dirty="0" err="1"/>
                  <a:t>Frequency</a:t>
                </a:r>
                <a:r>
                  <a:rPr lang="tr-TR" dirty="0"/>
                  <a:t> </a:t>
                </a:r>
                <a:r>
                  <a:rPr lang="tr-TR" dirty="0" err="1"/>
                  <a:t>table</a:t>
                </a:r>
                <a:r>
                  <a:rPr lang="tr-TR" dirty="0"/>
                  <a:t> </a:t>
                </a:r>
                <a:r>
                  <a:rPr lang="en-US" dirty="0"/>
                  <a:t>for the </a:t>
                </a:r>
                <a:r>
                  <a:rPr lang="en-US" i="1" dirty="0">
                    <a:solidFill>
                      <a:srgbClr val="CC0099"/>
                    </a:solidFill>
                  </a:rPr>
                  <a:t>type</a:t>
                </a:r>
                <a:r>
                  <a:rPr lang="en-US" dirty="0"/>
                  <a:t> variable in the</a:t>
                </a:r>
                <a:r>
                  <a:rPr lang="tr-TR" dirty="0"/>
                  <a:t> Pima.tr data </a:t>
                </a:r>
                <a:r>
                  <a:rPr lang="tr-TR" dirty="0" smtClean="0"/>
                  <a:t>set:</a:t>
                </a:r>
              </a:p>
              <a:p>
                <a:pPr marL="457200" lvl="1" indent="0">
                  <a:buNone/>
                  <a:defRPr/>
                </a:pPr>
                <a:r>
                  <a:rPr lang="tr-TR" dirty="0" smtClean="0"/>
                  <a:t>				</a:t>
                </a:r>
                <a:r>
                  <a:rPr lang="tr-TR" dirty="0" err="1" smtClean="0"/>
                  <a:t>For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i="1" dirty="0" err="1" smtClean="0">
                    <a:solidFill>
                      <a:srgbClr val="CC0099"/>
                    </a:solidFill>
                  </a:rPr>
                  <a:t>type</a:t>
                </a:r>
                <a:r>
                  <a:rPr lang="tr-TR" dirty="0" smtClean="0">
                    <a:solidFill>
                      <a:srgbClr val="CC0099"/>
                    </a:solidFill>
                  </a:rPr>
                  <a:t> </a:t>
                </a:r>
                <a:r>
                  <a:rPr lang="tr-TR" dirty="0" err="1" smtClean="0"/>
                  <a:t>variable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we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have</a:t>
                </a:r>
                <a:endParaRPr lang="tr-TR" dirty="0" smtClean="0"/>
              </a:p>
              <a:p>
                <a:pPr marL="457200" lvl="1" indent="0">
                  <a:buNone/>
                  <a:defRPr/>
                </a:pPr>
                <a:endParaRPr lang="tr-TR" dirty="0"/>
              </a:p>
              <a:p>
                <a:pPr marL="457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sz="2000" i="1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sz="2000" i="1">
                              <a:latin typeface="Cambria Math"/>
                            </a:rPr>
                            <m:t>=</m:t>
                          </m:r>
                          <m:r>
                            <a:rPr lang="tr-TR" sz="2000" i="1">
                              <a:latin typeface="Cambria Math"/>
                            </a:rPr>
                            <m:t>𝑛</m:t>
                          </m:r>
                          <m:r>
                            <a:rPr lang="tr-TR" sz="20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=132+68=200</m:t>
                          </m:r>
                        </m:e>
                      </m:nary>
                    </m:oMath>
                  </m:oMathPara>
                </a14:m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716" r="-18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FCA7B5A-5E08-44A7-AC80-55C20B8108B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tr-TR" sz="12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5105"/>
              </p:ext>
            </p:extLst>
          </p:nvPr>
        </p:nvGraphicFramePr>
        <p:xfrm>
          <a:off x="827584" y="4365104"/>
          <a:ext cx="2232248" cy="144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02"/>
                <a:gridCol w="1403746"/>
              </a:tblGrid>
              <a:tr h="442848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Frequency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No</a:t>
                      </a:r>
                    </a:p>
                    <a:p>
                      <a:r>
                        <a:rPr lang="tr-TR" sz="2000" dirty="0" err="1" smtClean="0"/>
                        <a:t>Yes</a:t>
                      </a:r>
                      <a:endParaRPr lang="tr-TR" sz="2000" dirty="0" smtClean="0"/>
                    </a:p>
                    <a:p>
                      <a:r>
                        <a:rPr lang="tr-TR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 smtClean="0"/>
                        <a:t>132</a:t>
                      </a:r>
                    </a:p>
                    <a:p>
                      <a:pPr algn="r"/>
                      <a:r>
                        <a:rPr lang="tr-TR" sz="2000" dirty="0" smtClean="0"/>
                        <a:t>68</a:t>
                      </a:r>
                    </a:p>
                    <a:p>
                      <a:pPr algn="r"/>
                      <a:r>
                        <a:rPr lang="tr-TR" sz="2000" dirty="0" smtClean="0"/>
                        <a:t>200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Relative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Frequency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Percentage</a:t>
            </a:r>
            <a:endParaRPr lang="tr-TR" alt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relative frequency </a:t>
                </a:r>
                <a:r>
                  <a:rPr lang="en-US" dirty="0" smtClean="0"/>
                  <a:t>is the sample proportion for each</a:t>
                </a:r>
                <a:r>
                  <a:rPr lang="tr-TR" dirty="0" smtClean="0"/>
                  <a:t> </a:t>
                </a:r>
                <a:r>
                  <a:rPr lang="en-US" dirty="0" smtClean="0"/>
                  <a:t>possible category. </a:t>
                </a:r>
                <a:endParaRPr lang="tr-TR" dirty="0" smtClean="0"/>
              </a:p>
              <a:p>
                <a:pPr algn="just"/>
                <a:r>
                  <a:rPr lang="en-US" dirty="0" smtClean="0"/>
                  <a:t>It is obtained by dividing the frequencies </a:t>
                </a:r>
                <a:r>
                  <a:rPr lang="en-US" i="1" dirty="0" err="1" smtClean="0">
                    <a:solidFill>
                      <a:schemeClr val="accent1"/>
                    </a:solidFill>
                  </a:rPr>
                  <a:t>n</a:t>
                </a:r>
                <a:r>
                  <a:rPr lang="en-US" i="1" baseline="-25000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tr-TR" dirty="0" smtClean="0"/>
                  <a:t> </a:t>
                </a:r>
                <a:r>
                  <a:rPr lang="en-US" dirty="0" smtClean="0"/>
                  <a:t>by the total number of observations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tr-TR" dirty="0" smtClean="0"/>
                  <a:t>			</a:t>
                </a:r>
                <a:r>
                  <a:rPr lang="tr-TR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i="1" dirty="0">
                    <a:solidFill>
                      <a:schemeClr val="accent1"/>
                    </a:solidFill>
                  </a:rPr>
                  <a:t>p</a:t>
                </a:r>
                <a:r>
                  <a:rPr lang="en-US" i="1" baseline="-25000" dirty="0">
                    <a:solidFill>
                      <a:schemeClr val="accent1"/>
                    </a:solidFill>
                  </a:rPr>
                  <a:t>c</a:t>
                </a:r>
                <a:r>
                  <a:rPr lang="tr-TR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i="1" dirty="0">
                            <a:solidFill>
                              <a:schemeClr val="accent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i="1" baseline="-25000" dirty="0">
                            <a:solidFill>
                              <a:schemeClr val="accent1"/>
                            </a:solidFill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i="1" dirty="0">
                            <a:solidFill>
                              <a:schemeClr val="accent1"/>
                            </a:solidFill>
                          </a:rPr>
                          <m:t>n</m:t>
                        </m:r>
                      </m:den>
                    </m:f>
                  </m:oMath>
                </a14:m>
                <a:endParaRPr lang="tr-TR" i="1" dirty="0" smtClean="0">
                  <a:solidFill>
                    <a:schemeClr val="accent1"/>
                  </a:solidFill>
                </a:endParaRPr>
              </a:p>
              <a:p>
                <a:pPr algn="just"/>
                <a:r>
                  <a:rPr lang="en-US" dirty="0" smtClean="0"/>
                  <a:t>Relative frequencies are sometimes presented as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percentages</a:t>
                </a:r>
                <a:r>
                  <a:rPr lang="tr-TR" dirty="0" smtClean="0"/>
                  <a:t> </a:t>
                </a:r>
                <a:r>
                  <a:rPr lang="en-US" dirty="0" smtClean="0"/>
                  <a:t>after multiplying proportions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p</a:t>
                </a:r>
                <a:r>
                  <a:rPr lang="en-US" i="1" baseline="-250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by 100.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716" r="-18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Relative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Frequency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Percentage</a:t>
            </a:r>
            <a:endParaRPr lang="tr-TR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tr-TR" dirty="0" smtClean="0"/>
              <a:t>Consider </a:t>
            </a:r>
            <a:r>
              <a:rPr lang="en-US" dirty="0" smtClean="0"/>
              <a:t>the </a:t>
            </a:r>
            <a:r>
              <a:rPr lang="en-US" i="1" dirty="0">
                <a:solidFill>
                  <a:srgbClr val="CC0099"/>
                </a:solidFill>
              </a:rPr>
              <a:t>race</a:t>
            </a:r>
            <a:r>
              <a:rPr lang="en-US" dirty="0"/>
              <a:t> variable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i="1" dirty="0" err="1" smtClean="0"/>
              <a:t>birthwt</a:t>
            </a:r>
            <a:r>
              <a:rPr lang="en-US" dirty="0" smtClean="0"/>
              <a:t> </a:t>
            </a:r>
            <a:r>
              <a:rPr lang="en-US" dirty="0"/>
              <a:t>data set</a:t>
            </a:r>
            <a:r>
              <a:rPr lang="en-US" dirty="0" smtClean="0"/>
              <a:t>.</a:t>
            </a:r>
            <a:endParaRPr lang="tr-TR" dirty="0" smtClean="0"/>
          </a:p>
          <a:p>
            <a:pPr lvl="1" algn="just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frequencies are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= 96, </a:t>
            </a:r>
            <a:r>
              <a:rPr lang="en-US" i="1" dirty="0"/>
              <a:t>n</a:t>
            </a:r>
            <a:r>
              <a:rPr lang="en-US" baseline="-25000" dirty="0"/>
              <a:t>2</a:t>
            </a:r>
            <a:r>
              <a:rPr lang="en-US" dirty="0"/>
              <a:t> = 26,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i="1" dirty="0" smtClean="0"/>
              <a:t>n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67 for “White”, “African-American”, and “Other” categories, respectively. </a:t>
            </a:r>
            <a:endParaRPr lang="tr-TR" dirty="0" smtClean="0"/>
          </a:p>
          <a:p>
            <a:pPr lvl="1" algn="just"/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sum </a:t>
            </a:r>
            <a:r>
              <a:rPr lang="en-US" dirty="0"/>
              <a:t>of these frequencies is equal to the sample size </a:t>
            </a:r>
            <a:r>
              <a:rPr lang="en-US" i="1" dirty="0"/>
              <a:t>n </a:t>
            </a:r>
            <a:r>
              <a:rPr lang="en-US" dirty="0"/>
              <a:t>= 189.</a:t>
            </a:r>
            <a:endParaRPr lang="tr-TR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relative frequencies and percentages for the </a:t>
            </a:r>
            <a:r>
              <a:rPr lang="en-US" i="1" dirty="0">
                <a:solidFill>
                  <a:srgbClr val="CC0099"/>
                </a:solidFill>
              </a:rPr>
              <a:t>race</a:t>
            </a:r>
            <a:r>
              <a:rPr lang="en-US" dirty="0"/>
              <a:t> variable in </a:t>
            </a:r>
            <a:r>
              <a:rPr lang="en-US" i="1" dirty="0" err="1"/>
              <a:t>birthwt</a:t>
            </a:r>
            <a:r>
              <a:rPr lang="en-US" dirty="0"/>
              <a:t> </a:t>
            </a:r>
            <a:r>
              <a:rPr lang="tr-TR" dirty="0" smtClean="0"/>
              <a:t>data set </a:t>
            </a:r>
            <a:r>
              <a:rPr lang="en-US" dirty="0" smtClean="0"/>
              <a:t>are</a:t>
            </a:r>
            <a:endParaRPr lang="en-US" dirty="0"/>
          </a:p>
          <a:p>
            <a:pPr lvl="1" algn="just"/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= 96</a:t>
            </a:r>
            <a:r>
              <a:rPr lang="en-US" i="1" dirty="0"/>
              <a:t>/</a:t>
            </a:r>
            <a:r>
              <a:rPr lang="en-US" dirty="0"/>
              <a:t>189 = 0</a:t>
            </a:r>
            <a:r>
              <a:rPr lang="en-US" i="1" dirty="0"/>
              <a:t>.</a:t>
            </a:r>
            <a:r>
              <a:rPr lang="en-US" dirty="0"/>
              <a:t>508 = 50</a:t>
            </a:r>
            <a:r>
              <a:rPr lang="en-US" i="1" dirty="0"/>
              <a:t>.</a:t>
            </a:r>
            <a:r>
              <a:rPr lang="en-US" dirty="0"/>
              <a:t>8%</a:t>
            </a:r>
            <a:r>
              <a:rPr lang="en-US" i="1" dirty="0"/>
              <a:t>,</a:t>
            </a:r>
          </a:p>
          <a:p>
            <a:pPr lvl="1" algn="just"/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= 26</a:t>
            </a:r>
            <a:r>
              <a:rPr lang="en-US" i="1" dirty="0"/>
              <a:t>/</a:t>
            </a:r>
            <a:r>
              <a:rPr lang="en-US" dirty="0"/>
              <a:t>189 = 0</a:t>
            </a:r>
            <a:r>
              <a:rPr lang="en-US" i="1" dirty="0"/>
              <a:t>.</a:t>
            </a:r>
            <a:r>
              <a:rPr lang="en-US" dirty="0"/>
              <a:t>138 = 13</a:t>
            </a:r>
            <a:r>
              <a:rPr lang="en-US" i="1" dirty="0"/>
              <a:t>.</a:t>
            </a:r>
            <a:r>
              <a:rPr lang="en-US" dirty="0"/>
              <a:t>8%</a:t>
            </a:r>
            <a:r>
              <a:rPr lang="en-US" i="1" dirty="0"/>
              <a:t>,</a:t>
            </a:r>
          </a:p>
          <a:p>
            <a:pPr lvl="1" algn="just"/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 = 67</a:t>
            </a:r>
            <a:r>
              <a:rPr lang="en-US" i="1" dirty="0"/>
              <a:t>/</a:t>
            </a:r>
            <a:r>
              <a:rPr lang="en-US" dirty="0"/>
              <a:t>189 = 0</a:t>
            </a:r>
            <a:r>
              <a:rPr lang="en-US" i="1" dirty="0"/>
              <a:t>.</a:t>
            </a:r>
            <a:r>
              <a:rPr lang="en-US" dirty="0"/>
              <a:t>354 = 35</a:t>
            </a:r>
            <a:r>
              <a:rPr lang="en-US" i="1" dirty="0"/>
              <a:t>.</a:t>
            </a:r>
            <a:r>
              <a:rPr lang="en-US" dirty="0"/>
              <a:t>4%</a:t>
            </a:r>
            <a:r>
              <a:rPr lang="en-US" i="1" dirty="0"/>
              <a:t>.</a:t>
            </a:r>
          </a:p>
          <a:p>
            <a:pPr algn="just"/>
            <a:r>
              <a:rPr lang="en-US" dirty="0"/>
              <a:t>Therefore, 50.8% </a:t>
            </a:r>
            <a:r>
              <a:rPr lang="en-US" dirty="0" smtClean="0"/>
              <a:t>of </a:t>
            </a:r>
            <a:r>
              <a:rPr lang="en-US" dirty="0"/>
              <a:t>the women in the sample were white, 13.8% </a:t>
            </a:r>
            <a:r>
              <a:rPr lang="en-US" dirty="0" smtClean="0"/>
              <a:t>were</a:t>
            </a:r>
            <a:r>
              <a:rPr lang="tr-TR" dirty="0" smtClean="0"/>
              <a:t> </a:t>
            </a:r>
            <a:r>
              <a:rPr lang="en-US" dirty="0" smtClean="0"/>
              <a:t>African-American</a:t>
            </a:r>
            <a:r>
              <a:rPr lang="en-US" dirty="0"/>
              <a:t>, and the remaining 35.4% were from other races. </a:t>
            </a:r>
            <a:endParaRPr lang="tr-TR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0481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Relative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Frequency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Percentage</a:t>
            </a:r>
            <a:endParaRPr lang="tr-TR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In R-Commander, make sure </a:t>
            </a:r>
            <a:r>
              <a:rPr lang="en-US" sz="2400" i="1" dirty="0" err="1"/>
              <a:t>birthwt</a:t>
            </a:r>
            <a:r>
              <a:rPr lang="en-US" sz="2400" dirty="0"/>
              <a:t> is the active data set, </a:t>
            </a:r>
            <a:endParaRPr lang="tr-TR" sz="2400" dirty="0" smtClean="0"/>
          </a:p>
          <a:p>
            <a:pPr lvl="1" algn="just"/>
            <a:r>
              <a:rPr lang="en-US" sz="2000" dirty="0" smtClean="0"/>
              <a:t>then click</a:t>
            </a:r>
            <a:r>
              <a:rPr lang="tr-TR" sz="2000" dirty="0" smtClean="0"/>
              <a:t> </a:t>
            </a:r>
          </a:p>
          <a:p>
            <a:pPr lvl="2" algn="just"/>
            <a:r>
              <a:rPr lang="en-US" sz="1400" i="1" dirty="0" smtClean="0"/>
              <a:t>Statistics</a:t>
            </a:r>
            <a:r>
              <a:rPr lang="en-US" sz="1400" dirty="0" smtClean="0"/>
              <a:t> </a:t>
            </a:r>
            <a:r>
              <a:rPr lang="en-US" sz="1400" dirty="0"/>
              <a:t>→ </a:t>
            </a:r>
            <a:r>
              <a:rPr lang="en-US" sz="1400" i="1" dirty="0"/>
              <a:t>Summaries</a:t>
            </a:r>
            <a:r>
              <a:rPr lang="en-US" sz="1400" dirty="0"/>
              <a:t> → </a:t>
            </a:r>
            <a:r>
              <a:rPr lang="en-US" sz="1400" i="1" dirty="0"/>
              <a:t>Frequency distributions</a:t>
            </a:r>
            <a:r>
              <a:rPr lang="en-US" sz="1400" dirty="0"/>
              <a:t>, and </a:t>
            </a:r>
            <a:r>
              <a:rPr lang="en-US" sz="1400" dirty="0" smtClean="0"/>
              <a:t>select</a:t>
            </a:r>
            <a:r>
              <a:rPr lang="tr-TR" sz="1400" dirty="0" smtClean="0"/>
              <a:t> </a:t>
            </a:r>
            <a:r>
              <a:rPr lang="en-US" sz="1400" i="1" dirty="0" smtClean="0">
                <a:solidFill>
                  <a:schemeClr val="accent1"/>
                </a:solidFill>
              </a:rPr>
              <a:t>race</a:t>
            </a:r>
            <a:r>
              <a:rPr lang="en-US" sz="1400" dirty="0" smtClean="0"/>
              <a:t> </a:t>
            </a:r>
            <a:r>
              <a:rPr lang="en-US" sz="1400" dirty="0"/>
              <a:t>as the Variable. </a:t>
            </a:r>
            <a:endParaRPr lang="tr-TR" sz="1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frequencies and percentages 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</a:t>
            </a:r>
            <a:r>
              <a:rPr lang="en-US" sz="2400" dirty="0" smtClean="0"/>
              <a:t>are </a:t>
            </a:r>
            <a:r>
              <a:rPr lang="en-US" sz="2400" dirty="0"/>
              <a:t>given in the </a:t>
            </a:r>
            <a:r>
              <a:rPr lang="en-US" sz="2400" i="1" dirty="0" smtClean="0"/>
              <a:t>Output</a:t>
            </a:r>
            <a:r>
              <a:rPr lang="tr-TR" sz="2400" i="1" dirty="0" smtClean="0"/>
              <a:t> </a:t>
            </a:r>
            <a:r>
              <a:rPr lang="en-US" sz="2400" dirty="0" smtClean="0"/>
              <a:t>window</a:t>
            </a:r>
            <a:r>
              <a:rPr lang="tr-TR" sz="2400" dirty="0" smtClean="0"/>
              <a:t>.</a:t>
            </a:r>
          </a:p>
          <a:p>
            <a:pPr algn="just"/>
            <a:r>
              <a:rPr lang="en-US" sz="2400" dirty="0" smtClean="0"/>
              <a:t>For </a:t>
            </a:r>
            <a:r>
              <a:rPr lang="en-US" sz="2400" i="1" dirty="0">
                <a:solidFill>
                  <a:srgbClr val="CC0099"/>
                </a:solidFill>
              </a:rPr>
              <a:t>race</a:t>
            </a:r>
            <a:r>
              <a:rPr lang="en-US" sz="2400" dirty="0"/>
              <a:t>, the category “1” (i.e., 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</a:t>
            </a:r>
            <a:r>
              <a:rPr lang="en-US" sz="2400" dirty="0" smtClean="0"/>
              <a:t>white </a:t>
            </a:r>
            <a:r>
              <a:rPr lang="en-US" sz="2400" dirty="0"/>
              <a:t>women) has the highest 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/>
              <a:t> </a:t>
            </a:r>
            <a:r>
              <a:rPr lang="tr-TR" sz="2400" dirty="0" smtClean="0"/>
              <a:t>   </a:t>
            </a:r>
            <a:r>
              <a:rPr lang="en-US" sz="2400" dirty="0" smtClean="0"/>
              <a:t>frequency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en-US" sz="2400" dirty="0" smtClean="0"/>
              <a:t>In </a:t>
            </a:r>
            <a:r>
              <a:rPr lang="en-US" sz="2400" dirty="0"/>
              <a:t>this</a:t>
            </a:r>
            <a:r>
              <a:rPr lang="tr-TR" sz="2400" dirty="0"/>
              <a:t> </a:t>
            </a:r>
            <a:r>
              <a:rPr lang="en-US" sz="2400" dirty="0"/>
              <a:t>case, we say that the </a:t>
            </a:r>
            <a:r>
              <a:rPr lang="en-US" sz="2400" dirty="0">
                <a:solidFill>
                  <a:schemeClr val="accent1"/>
                </a:solidFill>
              </a:rPr>
              <a:t>mode</a:t>
            </a:r>
            <a:r>
              <a:rPr lang="en-US" sz="2400" dirty="0"/>
              <a:t> of the variable </a:t>
            </a:r>
            <a:r>
              <a:rPr lang="en-US" sz="2400" i="1" dirty="0">
                <a:solidFill>
                  <a:srgbClr val="CC0099"/>
                </a:solidFill>
              </a:rPr>
              <a:t>race</a:t>
            </a:r>
            <a:r>
              <a:rPr lang="en-US" sz="2400" dirty="0"/>
              <a:t> is “1”.</a:t>
            </a:r>
            <a:endParaRPr lang="tr-TR" sz="2400" dirty="0"/>
          </a:p>
          <a:p>
            <a:pPr algn="just"/>
            <a:r>
              <a:rPr lang="en-US" sz="2400" b="1" dirty="0"/>
              <a:t>For a categorical variable, the </a:t>
            </a:r>
            <a:r>
              <a:rPr lang="en-US" sz="2400" b="1" dirty="0">
                <a:solidFill>
                  <a:schemeClr val="accent1"/>
                </a:solidFill>
              </a:rPr>
              <a:t>mode</a:t>
            </a:r>
            <a:r>
              <a:rPr lang="en-US" sz="2400" b="1" dirty="0"/>
              <a:t> </a:t>
            </a:r>
            <a:r>
              <a:rPr lang="en-US" sz="2400" b="1" dirty="0" smtClean="0"/>
              <a:t>is </a:t>
            </a:r>
            <a:r>
              <a:rPr lang="en-US" sz="2400" b="1" dirty="0"/>
              <a:t>the most common value, </a:t>
            </a:r>
            <a:endParaRPr lang="tr-TR" sz="2400" b="1" dirty="0" smtClean="0"/>
          </a:p>
          <a:p>
            <a:pPr lvl="1" algn="just"/>
            <a:r>
              <a:rPr lang="en-US" sz="2000" b="1" dirty="0" smtClean="0"/>
              <a:t>i.e</a:t>
            </a:r>
            <a:r>
              <a:rPr lang="en-US" sz="2000" b="1" dirty="0"/>
              <a:t>., </a:t>
            </a:r>
            <a:r>
              <a:rPr lang="en-US" sz="2000" b="1" dirty="0" smtClean="0"/>
              <a:t>the</a:t>
            </a:r>
            <a:r>
              <a:rPr lang="tr-TR" sz="2000" b="1" dirty="0" smtClean="0"/>
              <a:t> </a:t>
            </a:r>
            <a:r>
              <a:rPr lang="en-US" sz="2000" b="1" dirty="0" smtClean="0"/>
              <a:t>value </a:t>
            </a:r>
            <a:r>
              <a:rPr lang="en-US" sz="2000" b="1" dirty="0"/>
              <a:t>with the highest frequency.</a:t>
            </a:r>
            <a:endParaRPr lang="tr-TR" sz="2000" b="1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27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338" y="2348880"/>
            <a:ext cx="35623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Relative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Frequency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Percentage</a:t>
            </a:r>
            <a:endParaRPr lang="tr-TR" alt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dirty="0" smtClean="0"/>
                  <a:t>Since the relative frequencies are proportions of the sample size, their sum is 1,</a:t>
                </a:r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 algn="just">
                  <a:buNone/>
                </a:pPr>
                <a:r>
                  <a:rPr lang="tr-TR" dirty="0" smtClean="0"/>
                  <a:t>   </a:t>
                </a:r>
                <a:r>
                  <a:rPr lang="en-US" dirty="0" smtClean="0"/>
                  <a:t>where </a:t>
                </a:r>
                <a:r>
                  <a:rPr lang="en-US" i="1" dirty="0"/>
                  <a:t>p</a:t>
                </a:r>
                <a:r>
                  <a:rPr lang="en-US" i="1" baseline="-25000" dirty="0"/>
                  <a:t>c</a:t>
                </a:r>
                <a:r>
                  <a:rPr lang="en-US" i="1" dirty="0"/>
                  <a:t> </a:t>
                </a:r>
                <a:r>
                  <a:rPr lang="en-US" dirty="0"/>
                  <a:t>is the relative frequency of category </a:t>
                </a:r>
                <a:r>
                  <a:rPr lang="en-US" i="1" dirty="0"/>
                  <a:t>c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algn="just"/>
                <a:r>
                  <a:rPr lang="en-US" dirty="0" smtClean="0"/>
                  <a:t>For </a:t>
                </a: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C0099"/>
                    </a:solidFill>
                  </a:rPr>
                  <a:t>race</a:t>
                </a:r>
                <a:r>
                  <a:rPr lang="en-US" dirty="0"/>
                  <a:t> variable, we have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i="1" dirty="0"/>
                            <m:t>.</m:t>
                          </m:r>
                          <m:r>
                            <m:rPr>
                              <m:nor/>
                            </m:rPr>
                            <a:rPr lang="en-US" dirty="0"/>
                            <m:t>508+0</m:t>
                          </m:r>
                          <m:r>
                            <m:rPr>
                              <m:nor/>
                            </m:rPr>
                            <a:rPr lang="en-US" i="1" dirty="0"/>
                            <m:t>.</m:t>
                          </m:r>
                          <m:r>
                            <m:rPr>
                              <m:nor/>
                            </m:rPr>
                            <a:rPr lang="en-US" dirty="0"/>
                            <m:t>138+ 0</m:t>
                          </m:r>
                          <m:r>
                            <m:rPr>
                              <m:nor/>
                            </m:rPr>
                            <a:rPr lang="en-US" i="1" dirty="0"/>
                            <m:t>.</m:t>
                          </m:r>
                          <m:r>
                            <m:rPr>
                              <m:nor/>
                            </m:rPr>
                            <a:rPr lang="en-US" dirty="0"/>
                            <m:t>354 = 1</m:t>
                          </m:r>
                        </m:e>
                      </m:nary>
                    </m:oMath>
                  </m:oMathPara>
                </a14:m>
                <a:endParaRPr lang="tr-TR" i="1" dirty="0" smtClean="0"/>
              </a:p>
              <a:p>
                <a:pPr algn="just"/>
                <a:r>
                  <a:rPr lang="en-US" dirty="0"/>
                  <a:t>Similarly, the sum of the percentages for different categories is 100%.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3431" r="-1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362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Bar </a:t>
            </a:r>
            <a:r>
              <a:rPr lang="tr-TR" altLang="tr-TR" dirty="0" err="1"/>
              <a:t>Graph</a:t>
            </a:r>
            <a:endParaRPr lang="tr-TR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For categorical variables, </a:t>
            </a:r>
            <a:r>
              <a:rPr lang="en-US" b="1" dirty="0">
                <a:solidFill>
                  <a:schemeClr val="accent1"/>
                </a:solidFill>
              </a:rPr>
              <a:t>bar graphs </a:t>
            </a:r>
            <a:r>
              <a:rPr lang="en-US" dirty="0"/>
              <a:t>are one of the simplest</a:t>
            </a:r>
            <a:r>
              <a:rPr lang="tr-TR" dirty="0"/>
              <a:t> </a:t>
            </a:r>
            <a:r>
              <a:rPr lang="en-US" dirty="0"/>
              <a:t>ways of visualizing the data.</a:t>
            </a:r>
          </a:p>
          <a:p>
            <a:pPr algn="just"/>
            <a:r>
              <a:rPr lang="en-US" dirty="0" smtClean="0"/>
              <a:t>Using </a:t>
            </a:r>
            <a:r>
              <a:rPr lang="en-US" dirty="0"/>
              <a:t>a bar graph, we can visualize the possible values</a:t>
            </a:r>
            <a:r>
              <a:rPr lang="tr-TR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categories</a:t>
            </a:r>
            <a:r>
              <a:rPr lang="en-US" dirty="0"/>
              <a:t>) a categorical variable can take, </a:t>
            </a:r>
            <a:endParaRPr lang="tr-TR" dirty="0" smtClean="0"/>
          </a:p>
          <a:p>
            <a:pPr lvl="1" algn="just"/>
            <a:r>
              <a:rPr lang="en-US" dirty="0" smtClean="0"/>
              <a:t>as </a:t>
            </a:r>
            <a:r>
              <a:rPr lang="en-US" dirty="0"/>
              <a:t>well as the</a:t>
            </a:r>
            <a:r>
              <a:rPr lang="tr-TR" dirty="0"/>
              <a:t> </a:t>
            </a:r>
            <a:r>
              <a:rPr lang="en-US" dirty="0"/>
              <a:t>number of times each category has been observed in our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height of each bar in this graph shows the number of</a:t>
            </a:r>
            <a:r>
              <a:rPr lang="tr-TR" dirty="0"/>
              <a:t> </a:t>
            </a:r>
            <a:r>
              <a:rPr lang="en-US" dirty="0"/>
              <a:t>times the corresponding category has been observed.</a:t>
            </a:r>
            <a:endParaRPr lang="tr-TR" dirty="0"/>
          </a:p>
          <a:p>
            <a:pPr lvl="1" algn="just"/>
            <a:r>
              <a:rPr lang="tr-TR" dirty="0" smtClean="0"/>
              <a:t>{</a:t>
            </a:r>
            <a:r>
              <a:rPr lang="tr-TR" dirty="0" err="1" smtClean="0"/>
              <a:t>Create</a:t>
            </a:r>
            <a:r>
              <a:rPr lang="tr-TR" dirty="0" smtClean="0"/>
              <a:t> </a:t>
            </a:r>
            <a:r>
              <a:rPr lang="tr-TR" dirty="0"/>
              <a:t>a </a:t>
            </a:r>
            <a:r>
              <a:rPr lang="en-US" dirty="0"/>
              <a:t>bar graph for </a:t>
            </a:r>
            <a:r>
              <a:rPr lang="en-US" i="1" dirty="0">
                <a:solidFill>
                  <a:srgbClr val="CC0099"/>
                </a:solidFill>
              </a:rPr>
              <a:t>type</a:t>
            </a:r>
            <a:r>
              <a:rPr lang="en-US" dirty="0"/>
              <a:t> by clicking </a:t>
            </a:r>
            <a:r>
              <a:rPr lang="en-US" i="1" dirty="0" err="1"/>
              <a:t>Graphs→Bar</a:t>
            </a:r>
            <a:r>
              <a:rPr lang="en-US" i="1" dirty="0"/>
              <a:t> graph </a:t>
            </a:r>
            <a:r>
              <a:rPr lang="en-US" dirty="0"/>
              <a:t>and then selecting </a:t>
            </a:r>
            <a:r>
              <a:rPr lang="en-US" i="1" dirty="0">
                <a:solidFill>
                  <a:srgbClr val="CC0099"/>
                </a:solidFill>
              </a:rPr>
              <a:t>type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 err="1"/>
              <a:t>Variable</a:t>
            </a:r>
            <a:r>
              <a:rPr lang="tr-TR" dirty="0" smtClean="0"/>
              <a:t>.}</a:t>
            </a:r>
            <a:endParaRPr lang="tr-T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9594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Data Visualization and Summary Statistics</a:t>
            </a:r>
            <a:endParaRPr lang="tr-TR" altLang="tr-TR" sz="36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tr-TR" sz="3400" dirty="0" smtClean="0"/>
              <a:t>Preliminary </a:t>
            </a:r>
            <a:r>
              <a:rPr lang="tr-TR" sz="3400" dirty="0" err="1" smtClean="0"/>
              <a:t>steps</a:t>
            </a:r>
            <a:r>
              <a:rPr lang="tr-TR" sz="3400" dirty="0" smtClean="0"/>
              <a:t> </a:t>
            </a:r>
            <a:r>
              <a:rPr lang="tr-TR" sz="3400" dirty="0" err="1" smtClean="0"/>
              <a:t>before</a:t>
            </a:r>
            <a:r>
              <a:rPr lang="tr-TR" sz="3400" dirty="0" smtClean="0"/>
              <a:t> </a:t>
            </a:r>
            <a:r>
              <a:rPr lang="en-US" sz="3400" dirty="0" smtClean="0"/>
              <a:t>analysis</a:t>
            </a:r>
            <a:r>
              <a:rPr lang="tr-TR" sz="3400" dirty="0" smtClean="0"/>
              <a:t>:</a:t>
            </a:r>
          </a:p>
          <a:p>
            <a:pPr lvl="1" algn="just">
              <a:defRPr/>
            </a:pPr>
            <a:r>
              <a:rPr lang="en-US" sz="3000" dirty="0" smtClean="0"/>
              <a:t>defining </a:t>
            </a:r>
            <a:r>
              <a:rPr lang="en-US" sz="3000" dirty="0"/>
              <a:t>the scientific question we try to answer, </a:t>
            </a:r>
            <a:endParaRPr lang="tr-TR" sz="3000" dirty="0" smtClean="0"/>
          </a:p>
          <a:p>
            <a:pPr lvl="1" algn="just">
              <a:defRPr/>
            </a:pPr>
            <a:r>
              <a:rPr lang="en-US" sz="3000" dirty="0" smtClean="0"/>
              <a:t>selecting </a:t>
            </a:r>
            <a:r>
              <a:rPr lang="en-US" sz="3000" dirty="0"/>
              <a:t>a set </a:t>
            </a:r>
            <a:r>
              <a:rPr lang="en-US" sz="3000" dirty="0" smtClean="0"/>
              <a:t>of</a:t>
            </a:r>
            <a:r>
              <a:rPr lang="tr-TR" sz="3000" dirty="0" smtClean="0"/>
              <a:t> </a:t>
            </a:r>
            <a:r>
              <a:rPr lang="en-US" sz="3000" dirty="0" smtClean="0"/>
              <a:t>representative </a:t>
            </a:r>
            <a:r>
              <a:rPr lang="en-US" sz="3000" dirty="0"/>
              <a:t>members from the population of interest </a:t>
            </a:r>
            <a:endParaRPr lang="tr-TR" sz="3000" dirty="0" smtClean="0"/>
          </a:p>
          <a:p>
            <a:pPr lvl="1" algn="just">
              <a:defRPr/>
            </a:pPr>
            <a:r>
              <a:rPr lang="en-US" sz="3000" dirty="0" smtClean="0"/>
              <a:t>collecting </a:t>
            </a:r>
            <a:r>
              <a:rPr lang="en-US" sz="3000" dirty="0"/>
              <a:t>data (</a:t>
            </a:r>
            <a:r>
              <a:rPr lang="en-US" sz="3000" dirty="0" smtClean="0"/>
              <a:t>either</a:t>
            </a:r>
            <a:r>
              <a:rPr lang="tr-TR" sz="3000" dirty="0" smtClean="0"/>
              <a:t> </a:t>
            </a:r>
            <a:r>
              <a:rPr lang="en-US" sz="3000" dirty="0" smtClean="0"/>
              <a:t>through </a:t>
            </a:r>
            <a:r>
              <a:rPr lang="en-US" sz="3000" dirty="0"/>
              <a:t>observational studies or randomized experiments), </a:t>
            </a:r>
            <a:endParaRPr lang="tr-TR" sz="3000" dirty="0" smtClean="0"/>
          </a:p>
          <a:p>
            <a:pPr algn="just">
              <a:defRPr/>
            </a:pPr>
            <a:r>
              <a:rPr lang="tr-TR" sz="3400" dirty="0" smtClean="0"/>
              <a:t>Analysis </a:t>
            </a:r>
            <a:r>
              <a:rPr lang="en-US" sz="3400" dirty="0" smtClean="0"/>
              <a:t>usually begin</a:t>
            </a:r>
            <a:r>
              <a:rPr lang="tr-TR" sz="3400" dirty="0" smtClean="0"/>
              <a:t>s</a:t>
            </a:r>
            <a:r>
              <a:rPr lang="en-US" sz="3400" dirty="0" smtClean="0"/>
              <a:t> with </a:t>
            </a:r>
            <a:r>
              <a:rPr lang="en-US" sz="3400" dirty="0" smtClean="0">
                <a:solidFill>
                  <a:schemeClr val="accent1"/>
                </a:solidFill>
              </a:rPr>
              <a:t>data </a:t>
            </a:r>
            <a:r>
              <a:rPr lang="en-US" sz="3400" dirty="0">
                <a:solidFill>
                  <a:schemeClr val="accent1"/>
                </a:solidFill>
              </a:rPr>
              <a:t>exploration</a:t>
            </a:r>
            <a:r>
              <a:rPr lang="en-US" sz="3400" dirty="0" smtClean="0"/>
              <a:t>.</a:t>
            </a:r>
            <a:endParaRPr lang="tr-TR" sz="3400" dirty="0" smtClean="0"/>
          </a:p>
          <a:p>
            <a:pPr lvl="1" algn="just">
              <a:defRPr/>
            </a:pPr>
            <a:r>
              <a:rPr lang="en-US" sz="3000" dirty="0"/>
              <a:t>We start by focusing on data exploration techniques for one variable at a time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Bar </a:t>
            </a:r>
            <a:r>
              <a:rPr lang="tr-TR" altLang="tr-TR" dirty="0" err="1"/>
              <a:t>graphs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frequencies</a:t>
            </a:r>
            <a:endParaRPr lang="tr-TR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754062"/>
          </a:xfrm>
        </p:spPr>
        <p:txBody>
          <a:bodyPr>
            <a:normAutofit/>
          </a:bodyPr>
          <a:lstStyle/>
          <a:p>
            <a:pPr algn="just"/>
            <a:r>
              <a:rPr lang="tr-TR" sz="2400" dirty="0" err="1"/>
              <a:t>Frequency</a:t>
            </a:r>
            <a:r>
              <a:rPr lang="tr-TR" sz="2400" dirty="0"/>
              <a:t> </a:t>
            </a:r>
            <a:r>
              <a:rPr lang="tr-TR" sz="2400" dirty="0" err="1"/>
              <a:t>table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i="1" dirty="0" err="1">
                <a:solidFill>
                  <a:srgbClr val="CC0099"/>
                </a:solidFill>
              </a:rPr>
              <a:t>type</a:t>
            </a:r>
            <a:r>
              <a:rPr lang="tr-TR" sz="2400" dirty="0"/>
              <a:t> </a:t>
            </a:r>
            <a:r>
              <a:rPr lang="tr-TR" sz="2400" dirty="0" err="1"/>
              <a:t>variable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i="1" dirty="0"/>
              <a:t>Pima.tr</a:t>
            </a:r>
            <a:r>
              <a:rPr lang="tr-TR" sz="2400" dirty="0"/>
              <a:t> data </a:t>
            </a:r>
            <a:r>
              <a:rPr lang="tr-TR" sz="2400" dirty="0" smtClean="0"/>
              <a:t>set</a:t>
            </a:r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30</a:t>
            </a:fld>
            <a:endParaRPr kumimoji="0" lang="en-US" altLang="tr-TR" sz="12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63943"/>
              </p:ext>
            </p:extLst>
          </p:nvPr>
        </p:nvGraphicFramePr>
        <p:xfrm>
          <a:off x="827584" y="1772816"/>
          <a:ext cx="2232248" cy="144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02"/>
                <a:gridCol w="1403746"/>
              </a:tblGrid>
              <a:tr h="442848"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Frequency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No</a:t>
                      </a:r>
                    </a:p>
                    <a:p>
                      <a:r>
                        <a:rPr lang="tr-TR" sz="2000" dirty="0" err="1" smtClean="0"/>
                        <a:t>Yes</a:t>
                      </a:r>
                      <a:endParaRPr lang="tr-TR" sz="2000" dirty="0" smtClean="0"/>
                    </a:p>
                    <a:p>
                      <a:r>
                        <a:rPr lang="tr-TR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000" dirty="0" smtClean="0"/>
                        <a:t>132</a:t>
                      </a:r>
                    </a:p>
                    <a:p>
                      <a:pPr algn="r"/>
                      <a:r>
                        <a:rPr lang="tr-TR" sz="2000" dirty="0" smtClean="0"/>
                        <a:t>68</a:t>
                      </a:r>
                    </a:p>
                    <a:p>
                      <a:pPr algn="r"/>
                      <a:r>
                        <a:rPr lang="tr-TR" sz="2000" dirty="0" smtClean="0"/>
                        <a:t>200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8482"/>
          <a:stretch/>
        </p:blipFill>
        <p:spPr bwMode="auto">
          <a:xfrm>
            <a:off x="4570512" y="2132856"/>
            <a:ext cx="4100449" cy="397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0561" y="3429000"/>
            <a:ext cx="4179951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tr-TR" sz="2400" kern="0" dirty="0" smtClean="0"/>
              <a:t>Bar </a:t>
            </a:r>
            <a:r>
              <a:rPr lang="tr-TR" sz="2400" kern="0" dirty="0" err="1" smtClean="0"/>
              <a:t>graph</a:t>
            </a:r>
            <a:r>
              <a:rPr lang="tr-TR" sz="2400" kern="0" dirty="0" smtClean="0"/>
              <a:t> </a:t>
            </a:r>
            <a:r>
              <a:rPr lang="tr-TR" sz="2400" kern="0" dirty="0" err="1" smtClean="0"/>
              <a:t>for</a:t>
            </a:r>
            <a:r>
              <a:rPr lang="tr-TR" sz="2400" kern="0" dirty="0" smtClean="0"/>
              <a:t> </a:t>
            </a:r>
            <a:r>
              <a:rPr lang="tr-TR" sz="2400" kern="0" dirty="0" err="1" smtClean="0"/>
              <a:t>the</a:t>
            </a:r>
            <a:r>
              <a:rPr lang="tr-TR" sz="2400" kern="0" dirty="0" smtClean="0"/>
              <a:t> </a:t>
            </a:r>
            <a:r>
              <a:rPr lang="tr-TR" sz="2400" i="1" kern="0" dirty="0" err="1" smtClean="0">
                <a:solidFill>
                  <a:srgbClr val="CC0099"/>
                </a:solidFill>
              </a:rPr>
              <a:t>type</a:t>
            </a:r>
            <a:r>
              <a:rPr lang="tr-TR" sz="2400" kern="0" dirty="0" smtClean="0"/>
              <a:t> </a:t>
            </a:r>
            <a:r>
              <a:rPr lang="tr-TR" sz="2400" kern="0" dirty="0" err="1" smtClean="0"/>
              <a:t>variable</a:t>
            </a:r>
            <a:r>
              <a:rPr lang="tr-TR" sz="2400" kern="0" dirty="0" smtClean="0"/>
              <a:t> </a:t>
            </a:r>
          </a:p>
          <a:p>
            <a:pPr marL="0" indent="0" algn="just">
              <a:buFontTx/>
              <a:buNone/>
            </a:pPr>
            <a:endParaRPr lang="tr-TR" sz="2400" kern="0" dirty="0" smtClean="0"/>
          </a:p>
          <a:p>
            <a:pPr algn="just"/>
            <a:r>
              <a:rPr lang="en-US" sz="2400" kern="0" dirty="0" smtClean="0"/>
              <a:t>Overall, bar graphs show us</a:t>
            </a:r>
            <a:r>
              <a:rPr lang="tr-TR" sz="2400" kern="0" dirty="0" smtClean="0"/>
              <a:t> </a:t>
            </a:r>
            <a:r>
              <a:rPr lang="en-US" sz="2400" kern="0" dirty="0" smtClean="0"/>
              <a:t>how the observed values</a:t>
            </a:r>
            <a:r>
              <a:rPr lang="tr-TR" sz="2400" kern="0" dirty="0" smtClean="0"/>
              <a:t> </a:t>
            </a:r>
            <a:r>
              <a:rPr lang="en-US" sz="2400" kern="0" dirty="0" smtClean="0"/>
              <a:t>of a categorical variable in our sample are distributed</a:t>
            </a:r>
          </a:p>
          <a:p>
            <a:pPr algn="just"/>
            <a:endParaRPr lang="tr-TR" sz="2400" kern="0" dirty="0"/>
          </a:p>
        </p:txBody>
      </p:sp>
    </p:spTree>
    <p:extLst>
      <p:ext uri="{BB962C8B-B14F-4D97-AF65-F5344CB8AC3E}">
        <p14:creationId xmlns:p14="http://schemas.microsoft.com/office/powerpoint/2010/main" val="27215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Bar </a:t>
            </a:r>
            <a:r>
              <a:rPr lang="tr-TR" altLang="tr-TR" dirty="0" err="1"/>
              <a:t>graphs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frequencies</a:t>
            </a:r>
            <a:endParaRPr lang="tr-TR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754062"/>
          </a:xfrm>
        </p:spPr>
        <p:txBody>
          <a:bodyPr>
            <a:normAutofit/>
          </a:bodyPr>
          <a:lstStyle/>
          <a:p>
            <a:pPr algn="just"/>
            <a:r>
              <a:rPr lang="tr-TR" sz="2400" dirty="0" err="1"/>
              <a:t>Frequency</a:t>
            </a:r>
            <a:r>
              <a:rPr lang="tr-TR" sz="2400" dirty="0"/>
              <a:t> </a:t>
            </a:r>
            <a:r>
              <a:rPr lang="tr-TR" sz="2400" dirty="0" err="1"/>
              <a:t>table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i="1" dirty="0" err="1" smtClean="0">
                <a:solidFill>
                  <a:srgbClr val="CC0099"/>
                </a:solidFill>
              </a:rPr>
              <a:t>race</a:t>
            </a:r>
            <a:r>
              <a:rPr lang="tr-TR" sz="2400" dirty="0" smtClean="0"/>
              <a:t> </a:t>
            </a:r>
            <a:r>
              <a:rPr lang="tr-TR" sz="2400" dirty="0" err="1"/>
              <a:t>variable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i="1" dirty="0" err="1"/>
              <a:t>birthwt</a:t>
            </a:r>
            <a:r>
              <a:rPr lang="tr-TR" sz="2400" dirty="0" smtClean="0"/>
              <a:t> </a:t>
            </a:r>
            <a:r>
              <a:rPr lang="tr-TR" sz="2400" dirty="0"/>
              <a:t>data </a:t>
            </a:r>
            <a:r>
              <a:rPr lang="tr-TR" sz="2400" dirty="0" smtClean="0"/>
              <a:t>set</a:t>
            </a:r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endParaRPr lang="tr-TR" sz="24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31</a:t>
            </a:fld>
            <a:endParaRPr kumimoji="0" lang="en-US" altLang="tr-TR" sz="12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2049" y="4509120"/>
            <a:ext cx="4275519" cy="159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tr-TR" sz="2000" dirty="0"/>
              <a:t>Bar </a:t>
            </a:r>
            <a:r>
              <a:rPr lang="tr-TR" sz="2000" dirty="0" err="1"/>
              <a:t>graph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mother’s</a:t>
            </a:r>
            <a:r>
              <a:rPr lang="tr-TR" sz="2000" dirty="0"/>
              <a:t> </a:t>
            </a:r>
            <a:r>
              <a:rPr lang="tr-TR" sz="2000" dirty="0" err="1"/>
              <a:t>race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en-US" sz="2000" i="1" dirty="0" err="1"/>
              <a:t>birthwt</a:t>
            </a:r>
            <a:r>
              <a:rPr lang="en-US" sz="2000" dirty="0"/>
              <a:t> data set, </a:t>
            </a:r>
            <a:endParaRPr lang="tr-TR" sz="2000" dirty="0" smtClean="0"/>
          </a:p>
          <a:p>
            <a:pPr algn="just"/>
            <a:r>
              <a:rPr lang="en-US" sz="2000" dirty="0" smtClean="0"/>
              <a:t>where </a:t>
            </a:r>
            <a:r>
              <a:rPr lang="en-US" sz="2000" dirty="0"/>
              <a:t>1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  <a:r>
              <a:rPr lang="en-US" sz="2000" dirty="0" smtClean="0"/>
              <a:t>2</a:t>
            </a:r>
            <a:r>
              <a:rPr lang="en-US" sz="2000" dirty="0"/>
              <a:t>, and 3</a:t>
            </a:r>
            <a:r>
              <a:rPr lang="en-US" sz="2000" i="1" dirty="0"/>
              <a:t> </a:t>
            </a:r>
            <a:r>
              <a:rPr lang="en-US" sz="2000" dirty="0"/>
              <a:t>represent the</a:t>
            </a:r>
            <a:r>
              <a:rPr lang="tr-TR" sz="2000" dirty="0"/>
              <a:t> </a:t>
            </a:r>
            <a:r>
              <a:rPr lang="tr-TR" sz="2000" dirty="0" err="1"/>
              <a:t>categories</a:t>
            </a:r>
            <a:r>
              <a:rPr lang="tr-TR" sz="2000" dirty="0"/>
              <a:t> “</a:t>
            </a:r>
            <a:r>
              <a:rPr lang="tr-TR" sz="2000" dirty="0" err="1"/>
              <a:t>white</a:t>
            </a:r>
            <a:r>
              <a:rPr lang="tr-TR" sz="2000" dirty="0"/>
              <a:t>”, “</a:t>
            </a:r>
            <a:r>
              <a:rPr lang="tr-TR" sz="2000" dirty="0" err="1"/>
              <a:t>African-American</a:t>
            </a:r>
            <a:r>
              <a:rPr lang="tr-TR" sz="2000" dirty="0"/>
              <a:t>”, </a:t>
            </a:r>
            <a:r>
              <a:rPr lang="tr-TR" sz="2000" dirty="0" err="1"/>
              <a:t>and</a:t>
            </a:r>
            <a:r>
              <a:rPr lang="tr-TR" sz="2000" dirty="0"/>
              <a:t> “</a:t>
            </a:r>
            <a:r>
              <a:rPr lang="tr-TR" sz="2000" dirty="0" err="1"/>
              <a:t>other</a:t>
            </a:r>
            <a:r>
              <a:rPr lang="tr-TR" sz="2000" dirty="0"/>
              <a:t>”, </a:t>
            </a:r>
            <a:r>
              <a:rPr lang="tr-TR" sz="2000" dirty="0" err="1"/>
              <a:t>respectively</a:t>
            </a:r>
            <a:endParaRPr lang="tr-T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68" y="1750928"/>
            <a:ext cx="4008120" cy="38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30081"/>
              </p:ext>
            </p:extLst>
          </p:nvPr>
        </p:nvGraphicFramePr>
        <p:xfrm>
          <a:off x="827584" y="1750928"/>
          <a:ext cx="3384377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08012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Race</a:t>
                      </a:r>
                      <a:r>
                        <a:rPr lang="tr-TR" sz="1600" dirty="0" smtClean="0"/>
                        <a:t>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Frequency</a:t>
                      </a:r>
                      <a:r>
                        <a:rPr lang="tr-TR" sz="1600" dirty="0" smtClean="0"/>
                        <a:t>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/>
                        <a:t>Relative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frequency</a:t>
                      </a:r>
                      <a:endParaRPr lang="tr-TR" sz="1600" dirty="0" smtClean="0"/>
                    </a:p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White 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96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0.508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African-American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26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0.138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err="1" smtClean="0"/>
                        <a:t>Other</a:t>
                      </a:r>
                      <a:r>
                        <a:rPr lang="tr-TR" sz="1800" dirty="0" smtClean="0"/>
                        <a:t> 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67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0.354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Total 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189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1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7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Bar </a:t>
            </a:r>
            <a:r>
              <a:rPr lang="tr-TR" altLang="tr-TR" dirty="0" err="1"/>
              <a:t>Graph</a:t>
            </a:r>
            <a:endParaRPr lang="tr-TR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Checklist </a:t>
            </a:r>
            <a:r>
              <a:rPr lang="en-GB" dirty="0"/>
              <a:t>for evaluating bar graphs</a:t>
            </a:r>
            <a:r>
              <a:rPr lang="en-GB" dirty="0" smtClean="0"/>
              <a:t>:</a:t>
            </a:r>
          </a:p>
          <a:p>
            <a:pPr lvl="1" algn="just"/>
            <a:r>
              <a:rPr lang="en-GB" dirty="0"/>
              <a:t>Check the units on the y-axis. </a:t>
            </a:r>
            <a:endParaRPr lang="en-GB" dirty="0" smtClean="0"/>
          </a:p>
          <a:p>
            <a:pPr lvl="2" algn="just"/>
            <a:r>
              <a:rPr lang="en-GB" dirty="0" smtClean="0"/>
              <a:t>Make </a:t>
            </a:r>
            <a:r>
              <a:rPr lang="en-GB" dirty="0"/>
              <a:t>sure </a:t>
            </a:r>
            <a:r>
              <a:rPr lang="en-GB" dirty="0" smtClean="0"/>
              <a:t>they </a:t>
            </a:r>
            <a:r>
              <a:rPr lang="en-GB" dirty="0"/>
              <a:t>are </a:t>
            </a:r>
            <a:r>
              <a:rPr lang="en-GB" dirty="0" smtClean="0"/>
              <a:t>evenly spaced</a:t>
            </a:r>
            <a:r>
              <a:rPr lang="en-GB" dirty="0"/>
              <a:t>.</a:t>
            </a:r>
          </a:p>
          <a:p>
            <a:pPr lvl="1" algn="just"/>
            <a:r>
              <a:rPr lang="en-GB" dirty="0" smtClean="0"/>
              <a:t>Be </a:t>
            </a:r>
            <a:r>
              <a:rPr lang="en-GB" dirty="0"/>
              <a:t>aware of the scale of the bar graph (the units in </a:t>
            </a:r>
            <a:r>
              <a:rPr lang="en-GB" dirty="0" smtClean="0"/>
              <a:t>which bar </a:t>
            </a:r>
            <a:r>
              <a:rPr lang="en-GB" dirty="0"/>
              <a:t>heights are represented). </a:t>
            </a:r>
            <a:endParaRPr lang="en-GB" dirty="0" smtClean="0"/>
          </a:p>
          <a:p>
            <a:pPr lvl="2" algn="just"/>
            <a:r>
              <a:rPr lang="en-GB" dirty="0" smtClean="0"/>
              <a:t>Using </a:t>
            </a:r>
            <a:r>
              <a:rPr lang="en-GB" dirty="0"/>
              <a:t>a smaller scale </a:t>
            </a:r>
            <a:r>
              <a:rPr lang="en-GB" dirty="0" smtClean="0"/>
              <a:t>you </a:t>
            </a:r>
            <a:r>
              <a:rPr lang="en-GB" dirty="0"/>
              <a:t>can make differences look more dramatic</a:t>
            </a:r>
            <a:r>
              <a:rPr lang="en-GB" dirty="0" smtClean="0"/>
              <a:t>.</a:t>
            </a:r>
          </a:p>
          <a:p>
            <a:pPr lvl="3" algn="just"/>
            <a:r>
              <a:rPr lang="en-GB" dirty="0"/>
              <a:t>(for example, each half inch of height representing 10 units versus 50)</a:t>
            </a:r>
          </a:p>
          <a:p>
            <a:pPr lvl="1" algn="just"/>
            <a:r>
              <a:rPr lang="en-GB" dirty="0" smtClean="0"/>
              <a:t>In </a:t>
            </a:r>
            <a:r>
              <a:rPr lang="en-GB" dirty="0"/>
              <a:t>the case where the bars represent </a:t>
            </a:r>
            <a:r>
              <a:rPr lang="en-GB" dirty="0" err="1"/>
              <a:t>percents</a:t>
            </a:r>
            <a:r>
              <a:rPr lang="en-GB" dirty="0"/>
              <a:t> and </a:t>
            </a:r>
            <a:r>
              <a:rPr lang="en-GB" dirty="0" smtClean="0"/>
              <a:t>not counts</a:t>
            </a:r>
            <a:r>
              <a:rPr lang="en-GB" dirty="0"/>
              <a:t>, make sure to ask for the total number of </a:t>
            </a:r>
            <a:r>
              <a:rPr lang="en-GB" dirty="0" smtClean="0"/>
              <a:t>individuals summarized </a:t>
            </a:r>
            <a:r>
              <a:rPr lang="en-GB" dirty="0"/>
              <a:t>by the bar graph if it is not listed.</a:t>
            </a:r>
            <a:endParaRPr lang="tr-TR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4206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Pie</a:t>
            </a:r>
            <a:r>
              <a:rPr lang="tr-TR" dirty="0"/>
              <a:t> </a:t>
            </a:r>
            <a:r>
              <a:rPr lang="tr-TR" dirty="0" err="1"/>
              <a:t>chart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pie chart takes categorical data and shows the </a:t>
            </a:r>
            <a:r>
              <a:rPr lang="en-GB" dirty="0" smtClean="0"/>
              <a:t>percentage of </a:t>
            </a:r>
            <a:r>
              <a:rPr lang="en-GB" dirty="0"/>
              <a:t>individuals that fall into each category.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sum of all </a:t>
            </a:r>
            <a:r>
              <a:rPr lang="en-GB" dirty="0" smtClean="0"/>
              <a:t>the slices </a:t>
            </a:r>
            <a:r>
              <a:rPr lang="en-GB" dirty="0"/>
              <a:t>of the pie should be 100% or close to it (with a bit </a:t>
            </a:r>
            <a:r>
              <a:rPr lang="en-GB" dirty="0" smtClean="0"/>
              <a:t>of round-off </a:t>
            </a:r>
            <a:r>
              <a:rPr lang="en-GB" dirty="0"/>
              <a:t>error). </a:t>
            </a:r>
            <a:endParaRPr lang="en-GB" dirty="0" smtClean="0"/>
          </a:p>
          <a:p>
            <a:r>
              <a:rPr lang="en-GB" dirty="0" smtClean="0"/>
              <a:t>Because </a:t>
            </a:r>
            <a:r>
              <a:rPr lang="en-GB" dirty="0"/>
              <a:t>a pie chart is a circle, categories </a:t>
            </a:r>
            <a:r>
              <a:rPr lang="en-GB" dirty="0" smtClean="0"/>
              <a:t>can easily </a:t>
            </a:r>
            <a:r>
              <a:rPr lang="en-GB" dirty="0"/>
              <a:t>be compared and contrasted to one another.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932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Pie</a:t>
            </a:r>
            <a:r>
              <a:rPr lang="tr-TR" dirty="0"/>
              <a:t> </a:t>
            </a:r>
            <a:r>
              <a:rPr lang="tr-TR" dirty="0" err="1"/>
              <a:t>chart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example: </a:t>
            </a:r>
          </a:p>
          <a:p>
            <a:pPr lvl="1"/>
            <a:r>
              <a:rPr lang="en-GB" dirty="0"/>
              <a:t>The Florida lottery uses a pie chart to report where </a:t>
            </a:r>
            <a:r>
              <a:rPr lang="en-GB" dirty="0" smtClean="0"/>
              <a:t>the money </a:t>
            </a:r>
            <a:r>
              <a:rPr lang="en-GB" dirty="0"/>
              <a:t>goes when </a:t>
            </a:r>
            <a:r>
              <a:rPr lang="en-GB" dirty="0" smtClean="0"/>
              <a:t>a </a:t>
            </a:r>
            <a:r>
              <a:rPr lang="en-GB" dirty="0"/>
              <a:t>lottery </a:t>
            </a:r>
            <a:r>
              <a:rPr lang="en-GB" dirty="0" smtClean="0"/>
              <a:t>ticket is purchased.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564904"/>
            <a:ext cx="3996267" cy="38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Pie</a:t>
            </a:r>
            <a:r>
              <a:rPr lang="tr-TR" dirty="0"/>
              <a:t> </a:t>
            </a:r>
            <a:r>
              <a:rPr lang="tr-TR" dirty="0" err="1"/>
              <a:t>chart</a:t>
            </a:r>
            <a:endParaRPr lang="tr-TR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03976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We can use a pie chart to visualize the relative frequencies</a:t>
            </a:r>
            <a:r>
              <a:rPr lang="tr-TR" dirty="0"/>
              <a:t> </a:t>
            </a:r>
            <a:r>
              <a:rPr lang="en-US" dirty="0"/>
              <a:t>of di</a:t>
            </a:r>
            <a:r>
              <a:rPr lang="tr-TR" dirty="0" err="1"/>
              <a:t>ff</a:t>
            </a:r>
            <a:r>
              <a:rPr lang="en-US" dirty="0" err="1"/>
              <a:t>erent</a:t>
            </a:r>
            <a:r>
              <a:rPr lang="en-US" dirty="0"/>
              <a:t> categories for a categorical variable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a pie chart, the area of a circle is divided into sectors, each</a:t>
            </a:r>
            <a:r>
              <a:rPr lang="tr-TR" dirty="0"/>
              <a:t> </a:t>
            </a:r>
            <a:r>
              <a:rPr lang="en-US" dirty="0"/>
              <a:t>representing one of the possible categories of the variable.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area of each sector </a:t>
            </a:r>
            <a:r>
              <a:rPr lang="en-US" i="1" dirty="0"/>
              <a:t>c</a:t>
            </a:r>
            <a:r>
              <a:rPr lang="en-US" dirty="0"/>
              <a:t> is proportional to its frequency.</a:t>
            </a:r>
            <a:endParaRPr lang="tr-TR" dirty="0"/>
          </a:p>
          <a:p>
            <a:pPr algn="just"/>
            <a:r>
              <a:rPr lang="en-US" dirty="0"/>
              <a:t>To create pie charts in R-Commander,</a:t>
            </a:r>
            <a:r>
              <a:rPr lang="tr-TR" dirty="0"/>
              <a:t> </a:t>
            </a:r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i="1" dirty="0" err="1"/>
              <a:t>Graphs</a:t>
            </a:r>
            <a:r>
              <a:rPr lang="tr-TR" dirty="0" err="1"/>
              <a:t>→</a:t>
            </a:r>
            <a:r>
              <a:rPr lang="tr-TR" i="1" dirty="0" err="1"/>
              <a:t>Pie</a:t>
            </a:r>
            <a:r>
              <a:rPr lang="tr-TR" i="1" dirty="0"/>
              <a:t> </a:t>
            </a:r>
            <a:r>
              <a:rPr lang="tr-TR" i="1" dirty="0" err="1"/>
              <a:t>chart</a:t>
            </a:r>
            <a:r>
              <a:rPr lang="tr-TR" dirty="0" smtClean="0"/>
              <a:t>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35</a:t>
            </a:fld>
            <a:endParaRPr kumimoji="0" lang="en-US" altLang="tr-TR" sz="12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145280" cy="226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04440" y="2234228"/>
            <a:ext cx="40712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tr-TR" dirty="0" err="1"/>
              <a:t>Pie</a:t>
            </a:r>
            <a:r>
              <a:rPr lang="tr-TR" dirty="0"/>
              <a:t> </a:t>
            </a:r>
            <a:r>
              <a:rPr lang="tr-TR" dirty="0" err="1"/>
              <a:t>charts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 err="1">
                <a:solidFill>
                  <a:srgbClr val="CC0099"/>
                </a:solidFill>
              </a:rPr>
              <a:t>type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i="1" dirty="0" smtClean="0"/>
              <a:t>Pima.tr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 err="1">
                <a:solidFill>
                  <a:srgbClr val="CC0099"/>
                </a:solidFill>
              </a:rPr>
              <a:t>race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i="1" dirty="0" err="1" smtClean="0"/>
              <a:t>birthwt</a:t>
            </a:r>
            <a:r>
              <a:rPr lang="tr-TR" dirty="0" smtClean="0"/>
              <a:t>, </a:t>
            </a:r>
            <a:r>
              <a:rPr lang="en-US" dirty="0" smtClean="0"/>
              <a:t>where </a:t>
            </a:r>
            <a:r>
              <a:rPr lang="en-US" dirty="0"/>
              <a:t>1, 2, and 3</a:t>
            </a:r>
            <a:r>
              <a:rPr lang="en-US" i="1" dirty="0"/>
              <a:t> </a:t>
            </a:r>
            <a:r>
              <a:rPr lang="en-US" dirty="0"/>
              <a:t>represent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categories</a:t>
            </a:r>
            <a:r>
              <a:rPr lang="tr-TR" dirty="0"/>
              <a:t> “</a:t>
            </a:r>
            <a:r>
              <a:rPr lang="tr-TR" dirty="0" err="1"/>
              <a:t>white</a:t>
            </a:r>
            <a:r>
              <a:rPr lang="tr-TR" dirty="0"/>
              <a:t>”, “</a:t>
            </a:r>
            <a:r>
              <a:rPr lang="tr-TR" dirty="0" err="1"/>
              <a:t>African-American</a:t>
            </a:r>
            <a:r>
              <a:rPr lang="tr-TR" dirty="0"/>
              <a:t>”, </a:t>
            </a:r>
            <a:r>
              <a:rPr lang="tr-TR" dirty="0" err="1"/>
              <a:t>and</a:t>
            </a:r>
            <a:r>
              <a:rPr lang="tr-TR" dirty="0"/>
              <a:t> “</a:t>
            </a:r>
            <a:r>
              <a:rPr lang="tr-TR" dirty="0" err="1"/>
              <a:t>other</a:t>
            </a:r>
            <a:r>
              <a:rPr lang="tr-TR" dirty="0"/>
              <a:t>”, </a:t>
            </a:r>
            <a:r>
              <a:rPr lang="tr-TR" dirty="0" err="1"/>
              <a:t>respectively</a:t>
            </a:r>
            <a:endParaRPr lang="tr-TR" dirty="0"/>
          </a:p>
          <a:p>
            <a:pPr algn="just"/>
            <a:endParaRPr lang="tr-TR" kern="0" dirty="0"/>
          </a:p>
        </p:txBody>
      </p:sp>
    </p:spTree>
    <p:extLst>
      <p:ext uri="{BB962C8B-B14F-4D97-AF65-F5344CB8AC3E}">
        <p14:creationId xmlns:p14="http://schemas.microsoft.com/office/powerpoint/2010/main" val="4161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Pie</a:t>
            </a:r>
            <a:r>
              <a:rPr lang="tr-TR" dirty="0"/>
              <a:t> </a:t>
            </a:r>
            <a:r>
              <a:rPr lang="tr-TR" dirty="0" err="1"/>
              <a:t>chart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To evaluate a pie chart for statistical correctness:</a:t>
            </a:r>
          </a:p>
          <a:p>
            <a:pPr lvl="1"/>
            <a:r>
              <a:rPr lang="en-GB" dirty="0" smtClean="0"/>
              <a:t>Check </a:t>
            </a:r>
            <a:r>
              <a:rPr lang="en-GB" dirty="0"/>
              <a:t>to be sure the percentages add up to 100% </a:t>
            </a:r>
            <a:r>
              <a:rPr lang="en-GB" dirty="0" smtClean="0"/>
              <a:t>or close </a:t>
            </a:r>
            <a:r>
              <a:rPr lang="en-GB" dirty="0"/>
              <a:t>to it </a:t>
            </a:r>
            <a:endParaRPr lang="en-GB" dirty="0" smtClean="0"/>
          </a:p>
          <a:p>
            <a:pPr lvl="2"/>
            <a:r>
              <a:rPr lang="en-GB" dirty="0" smtClean="0"/>
              <a:t>any </a:t>
            </a:r>
            <a:r>
              <a:rPr lang="en-GB" dirty="0"/>
              <a:t>round-off error should be very </a:t>
            </a:r>
            <a:r>
              <a:rPr lang="en-GB" dirty="0" smtClean="0"/>
              <a:t>small</a:t>
            </a:r>
            <a:endParaRPr lang="en-GB" dirty="0"/>
          </a:p>
          <a:p>
            <a:pPr lvl="1"/>
            <a:r>
              <a:rPr lang="en-GB" dirty="0" smtClean="0"/>
              <a:t>Beware </a:t>
            </a:r>
            <a:r>
              <a:rPr lang="en-GB" dirty="0"/>
              <a:t>of slices of the pie called “other” that are </a:t>
            </a:r>
            <a:r>
              <a:rPr lang="en-GB" dirty="0" smtClean="0"/>
              <a:t>larger than </a:t>
            </a:r>
            <a:r>
              <a:rPr lang="en-GB" dirty="0"/>
              <a:t>many of the other slices. </a:t>
            </a:r>
            <a:endParaRPr lang="en-GB" dirty="0" smtClean="0"/>
          </a:p>
          <a:p>
            <a:pPr lvl="2"/>
            <a:r>
              <a:rPr lang="en-GB" dirty="0" smtClean="0"/>
              <a:t>This </a:t>
            </a:r>
            <a:r>
              <a:rPr lang="en-GB" dirty="0"/>
              <a:t>shows a lack of </a:t>
            </a:r>
            <a:r>
              <a:rPr lang="en-GB" dirty="0" smtClean="0"/>
              <a:t>detail in </a:t>
            </a:r>
            <a:r>
              <a:rPr lang="en-GB" dirty="0"/>
              <a:t>the information gathered.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pie chart only shows the percentage in each group, </a:t>
            </a:r>
            <a:r>
              <a:rPr lang="en-GB" dirty="0" smtClean="0"/>
              <a:t>not the </a:t>
            </a:r>
            <a:r>
              <a:rPr lang="en-GB" dirty="0"/>
              <a:t>number in each group. </a:t>
            </a:r>
            <a:endParaRPr lang="en-GB" dirty="0" smtClean="0"/>
          </a:p>
          <a:p>
            <a:pPr lvl="2"/>
            <a:r>
              <a:rPr lang="en-GB" dirty="0" smtClean="0"/>
              <a:t>Always </a:t>
            </a:r>
            <a:r>
              <a:rPr lang="en-GB" dirty="0"/>
              <a:t>ask for or look for </a:t>
            </a:r>
            <a:r>
              <a:rPr lang="en-GB" dirty="0" smtClean="0"/>
              <a:t>a report </a:t>
            </a:r>
            <a:r>
              <a:rPr lang="en-GB" dirty="0"/>
              <a:t>of the total size of the data set.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128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Time </a:t>
            </a:r>
            <a:r>
              <a:rPr lang="tr-TR" dirty="0" err="1" smtClean="0"/>
              <a:t>Charts</a:t>
            </a:r>
            <a:r>
              <a:rPr lang="en-GB" dirty="0" smtClean="0"/>
              <a:t> (</a:t>
            </a:r>
            <a:r>
              <a:rPr lang="en-GB" dirty="0"/>
              <a:t>line </a:t>
            </a:r>
            <a:r>
              <a:rPr lang="en-GB" dirty="0" smtClean="0"/>
              <a:t>graphs)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data display whose main point is to </a:t>
            </a:r>
            <a:r>
              <a:rPr lang="en-GB" dirty="0" smtClean="0"/>
              <a:t>examine trends </a:t>
            </a:r>
            <a:r>
              <a:rPr lang="en-GB" dirty="0"/>
              <a:t>over time. </a:t>
            </a:r>
            <a:endParaRPr lang="en-GB" dirty="0" smtClean="0"/>
          </a:p>
          <a:p>
            <a:r>
              <a:rPr lang="en-GB" dirty="0" smtClean="0"/>
              <a:t>Typically </a:t>
            </a:r>
            <a:r>
              <a:rPr lang="en-GB" dirty="0"/>
              <a:t>a </a:t>
            </a:r>
            <a:r>
              <a:rPr lang="en-GB" dirty="0">
                <a:solidFill>
                  <a:schemeClr val="accent1"/>
                </a:solidFill>
              </a:rPr>
              <a:t>time chart </a:t>
            </a:r>
            <a:r>
              <a:rPr lang="en-GB" dirty="0"/>
              <a:t>has </a:t>
            </a:r>
            <a:endParaRPr lang="en-GB" dirty="0" smtClean="0"/>
          </a:p>
          <a:p>
            <a:pPr lvl="1"/>
            <a:r>
              <a:rPr lang="en-GB" dirty="0" smtClean="0"/>
              <a:t>some </a:t>
            </a:r>
            <a:r>
              <a:rPr lang="en-GB" dirty="0"/>
              <a:t>unit of time on the </a:t>
            </a:r>
            <a:r>
              <a:rPr lang="en-GB" dirty="0" smtClean="0"/>
              <a:t>horizontal axis </a:t>
            </a:r>
          </a:p>
          <a:p>
            <a:pPr lvl="2"/>
            <a:r>
              <a:rPr lang="en-GB" dirty="0" smtClean="0"/>
              <a:t>(</a:t>
            </a:r>
            <a:r>
              <a:rPr lang="en-GB" dirty="0"/>
              <a:t>year, day, month, and so on) 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/>
              <a:t>measured quantity </a:t>
            </a:r>
            <a:r>
              <a:rPr lang="en-GB" dirty="0" smtClean="0"/>
              <a:t>on the </a:t>
            </a:r>
            <a:r>
              <a:rPr lang="en-GB" dirty="0"/>
              <a:t>vertical axis </a:t>
            </a:r>
            <a:endParaRPr lang="en-GB" dirty="0" smtClean="0"/>
          </a:p>
          <a:p>
            <a:pPr lvl="2"/>
            <a:r>
              <a:rPr lang="en-GB" dirty="0" smtClean="0"/>
              <a:t>(</a:t>
            </a:r>
            <a:r>
              <a:rPr lang="en-GB" dirty="0"/>
              <a:t>average </a:t>
            </a:r>
            <a:r>
              <a:rPr lang="en-GB" dirty="0" smtClean="0"/>
              <a:t>income</a:t>
            </a:r>
            <a:r>
              <a:rPr lang="en-GB" dirty="0"/>
              <a:t>, birth rate, </a:t>
            </a:r>
            <a:r>
              <a:rPr lang="en-GB" dirty="0" smtClean="0"/>
              <a:t>total sales</a:t>
            </a:r>
            <a:r>
              <a:rPr lang="en-GB" dirty="0"/>
              <a:t>, </a:t>
            </a:r>
            <a:r>
              <a:rPr lang="en-GB" dirty="0" smtClean="0"/>
              <a:t>etc.). </a:t>
            </a:r>
          </a:p>
          <a:p>
            <a:r>
              <a:rPr lang="en-GB" dirty="0" smtClean="0"/>
              <a:t>At </a:t>
            </a:r>
            <a:r>
              <a:rPr lang="en-GB" dirty="0"/>
              <a:t>each time period, the amount is shown </a:t>
            </a:r>
            <a:r>
              <a:rPr lang="en-GB" dirty="0" smtClean="0"/>
              <a:t>as a </a:t>
            </a:r>
            <a:r>
              <a:rPr lang="en-GB" dirty="0"/>
              <a:t>dot, and the dots connect to form the time chart.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88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Time </a:t>
            </a:r>
            <a:r>
              <a:rPr lang="tr-TR" dirty="0" err="1" smtClean="0"/>
              <a:t>Charts</a:t>
            </a:r>
            <a:r>
              <a:rPr lang="en-GB" dirty="0" smtClean="0"/>
              <a:t> (</a:t>
            </a:r>
            <a:r>
              <a:rPr lang="en-GB" dirty="0"/>
              <a:t>line </a:t>
            </a:r>
            <a:r>
              <a:rPr lang="en-GB" dirty="0" smtClean="0"/>
              <a:t>graphs)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Average hourly wage for production workers, </a:t>
            </a:r>
            <a:r>
              <a:rPr lang="en-GB" dirty="0" smtClean="0"/>
              <a:t>1947–1998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88" y="2185228"/>
            <a:ext cx="5930400" cy="39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Time </a:t>
            </a:r>
            <a:r>
              <a:rPr lang="tr-TR" dirty="0" err="1" smtClean="0"/>
              <a:t>Charts</a:t>
            </a:r>
            <a:r>
              <a:rPr lang="en-GB" dirty="0" smtClean="0"/>
              <a:t> (</a:t>
            </a:r>
            <a:r>
              <a:rPr lang="en-GB" dirty="0"/>
              <a:t>line </a:t>
            </a:r>
            <a:r>
              <a:rPr lang="en-GB" dirty="0" smtClean="0"/>
              <a:t>graphs)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time chart can present information in a misleading way</a:t>
            </a:r>
            <a:r>
              <a:rPr lang="en-GB" dirty="0" smtClean="0"/>
              <a:t>, for example</a:t>
            </a:r>
          </a:p>
          <a:p>
            <a:pPr lvl="1"/>
            <a:r>
              <a:rPr lang="en-GB" dirty="0" smtClean="0"/>
              <a:t>charting </a:t>
            </a:r>
            <a:r>
              <a:rPr lang="en-GB" dirty="0"/>
              <a:t>the number of crimes over time, rather </a:t>
            </a:r>
            <a:r>
              <a:rPr lang="en-GB" dirty="0" smtClean="0"/>
              <a:t>than the </a:t>
            </a:r>
            <a:r>
              <a:rPr lang="en-GB" dirty="0"/>
              <a:t>crime rate (crimes per capita). </a:t>
            </a:r>
            <a:endParaRPr lang="en-GB" dirty="0" smtClean="0"/>
          </a:p>
          <a:p>
            <a:pPr lvl="2"/>
            <a:r>
              <a:rPr lang="en-GB" dirty="0" smtClean="0"/>
              <a:t>Because </a:t>
            </a:r>
            <a:r>
              <a:rPr lang="en-GB" dirty="0"/>
              <a:t>the </a:t>
            </a:r>
            <a:r>
              <a:rPr lang="en-GB" dirty="0" smtClean="0"/>
              <a:t>population size </a:t>
            </a:r>
            <a:r>
              <a:rPr lang="en-GB" dirty="0"/>
              <a:t>of a city changes over time, crime rate is the </a:t>
            </a:r>
            <a:r>
              <a:rPr lang="en-GB" dirty="0" smtClean="0"/>
              <a:t>appropriate measure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Make </a:t>
            </a:r>
            <a:r>
              <a:rPr lang="en-GB" dirty="0"/>
              <a:t>sure you understand what statistics are </a:t>
            </a:r>
            <a:r>
              <a:rPr lang="en-GB" dirty="0" smtClean="0"/>
              <a:t>being presented </a:t>
            </a:r>
            <a:r>
              <a:rPr lang="en-GB" dirty="0"/>
              <a:t>and examine them for fairness and appropriateness.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128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Data Visualization and Summary Statistics</a:t>
            </a:r>
            <a:endParaRPr lang="tr-TR" altLang="tr-TR" sz="36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tr-TR" sz="3400" dirty="0" smtClean="0"/>
              <a:t>O</a:t>
            </a:r>
            <a:r>
              <a:rPr lang="en-US" sz="3400" dirty="0" err="1" smtClean="0"/>
              <a:t>bjective</a:t>
            </a:r>
            <a:r>
              <a:rPr lang="en-US" sz="3400" dirty="0" smtClean="0"/>
              <a:t> </a:t>
            </a:r>
            <a:r>
              <a:rPr lang="en-US" sz="3400" dirty="0"/>
              <a:t>is </a:t>
            </a:r>
            <a:endParaRPr lang="tr-TR" sz="3400" dirty="0" smtClean="0"/>
          </a:p>
          <a:p>
            <a:pPr lvl="1" algn="just">
              <a:defRPr/>
            </a:pPr>
            <a:r>
              <a:rPr lang="en-US" sz="3000" dirty="0" smtClean="0"/>
              <a:t>to </a:t>
            </a:r>
            <a:r>
              <a:rPr lang="en-US" sz="3000" dirty="0"/>
              <a:t>develop a high-level understanding of the data, </a:t>
            </a:r>
            <a:endParaRPr lang="tr-TR" sz="3000" dirty="0" smtClean="0"/>
          </a:p>
          <a:p>
            <a:pPr lvl="1" algn="just">
              <a:defRPr/>
            </a:pPr>
            <a:r>
              <a:rPr lang="en-US" sz="3000" dirty="0" smtClean="0"/>
              <a:t>learn </a:t>
            </a:r>
            <a:r>
              <a:rPr lang="en-US" sz="3000" dirty="0"/>
              <a:t>about the possible values for each characteristic, </a:t>
            </a:r>
            <a:endParaRPr lang="tr-TR" sz="3000" dirty="0" smtClean="0"/>
          </a:p>
          <a:p>
            <a:pPr lvl="1" algn="just">
              <a:defRPr/>
            </a:pPr>
            <a:r>
              <a:rPr lang="en-US" sz="3000" dirty="0" smtClean="0"/>
              <a:t>find </a:t>
            </a:r>
            <a:r>
              <a:rPr lang="en-US" sz="3000" dirty="0"/>
              <a:t>out how a characteristic varies among individuals in our sample.</a:t>
            </a:r>
          </a:p>
          <a:p>
            <a:pPr algn="just">
              <a:defRPr/>
            </a:pPr>
            <a:r>
              <a:rPr lang="tr-TR" sz="3400" dirty="0" err="1" smtClean="0"/>
              <a:t>Basicaly</a:t>
            </a:r>
            <a:r>
              <a:rPr lang="en-US" sz="3400" dirty="0" smtClean="0"/>
              <a:t>, </a:t>
            </a:r>
            <a:r>
              <a:rPr lang="en-US" sz="3400" dirty="0"/>
              <a:t>we want to learn about the </a:t>
            </a:r>
            <a:r>
              <a:rPr lang="en-US" sz="3400" dirty="0">
                <a:solidFill>
                  <a:schemeClr val="accent1"/>
                </a:solidFill>
              </a:rPr>
              <a:t>distribution</a:t>
            </a:r>
            <a:r>
              <a:rPr lang="en-US" sz="3400" dirty="0"/>
              <a:t> of variables</a:t>
            </a:r>
            <a:r>
              <a:rPr lang="en-US" sz="3400" dirty="0" smtClean="0"/>
              <a:t>.</a:t>
            </a:r>
            <a:endParaRPr lang="tr-TR" sz="3400" dirty="0" smtClean="0"/>
          </a:p>
          <a:p>
            <a:pPr lvl="1" algn="just">
              <a:defRPr/>
            </a:pPr>
            <a:r>
              <a:rPr lang="en-US" sz="3100" dirty="0"/>
              <a:t>Recall that for a variable, the </a:t>
            </a:r>
            <a:r>
              <a:rPr lang="en-US" sz="3100" dirty="0">
                <a:solidFill>
                  <a:schemeClr val="accent1"/>
                </a:solidFill>
              </a:rPr>
              <a:t>distribution</a:t>
            </a:r>
            <a:r>
              <a:rPr lang="en-US" sz="3100" dirty="0"/>
              <a:t> shows </a:t>
            </a:r>
            <a:endParaRPr lang="tr-TR" sz="3100" dirty="0" smtClean="0"/>
          </a:p>
          <a:p>
            <a:pPr lvl="2" algn="just">
              <a:defRPr/>
            </a:pPr>
            <a:r>
              <a:rPr lang="en-US" sz="2700" dirty="0" smtClean="0"/>
              <a:t>the </a:t>
            </a:r>
            <a:r>
              <a:rPr lang="en-US" sz="2700" dirty="0"/>
              <a:t>possible values, </a:t>
            </a:r>
            <a:endParaRPr lang="tr-TR" sz="2700" dirty="0" smtClean="0"/>
          </a:p>
          <a:p>
            <a:pPr lvl="2" algn="just">
              <a:defRPr/>
            </a:pPr>
            <a:r>
              <a:rPr lang="en-US" sz="2700" dirty="0" smtClean="0"/>
              <a:t>the </a:t>
            </a:r>
            <a:r>
              <a:rPr lang="en-US" sz="2700" dirty="0"/>
              <a:t>chance </a:t>
            </a:r>
            <a:r>
              <a:rPr lang="en-US" sz="2700" dirty="0" smtClean="0"/>
              <a:t>of</a:t>
            </a:r>
            <a:r>
              <a:rPr lang="tr-TR" sz="2700" dirty="0" smtClean="0"/>
              <a:t> </a:t>
            </a:r>
            <a:r>
              <a:rPr lang="en-US" sz="2700" dirty="0" smtClean="0"/>
              <a:t>observing </a:t>
            </a:r>
            <a:r>
              <a:rPr lang="en-US" sz="2700" dirty="0"/>
              <a:t>those values, </a:t>
            </a:r>
            <a:endParaRPr lang="tr-TR" sz="2700" dirty="0" smtClean="0"/>
          </a:p>
          <a:p>
            <a:pPr lvl="2" algn="just">
              <a:defRPr/>
            </a:pPr>
            <a:r>
              <a:rPr lang="en-US" sz="2700" dirty="0" smtClean="0"/>
              <a:t>how </a:t>
            </a:r>
            <a:r>
              <a:rPr lang="en-US" sz="2700" dirty="0"/>
              <a:t>often we expect to see them in a random </a:t>
            </a:r>
            <a:r>
              <a:rPr lang="en-US" sz="2700" dirty="0" smtClean="0"/>
              <a:t>sample</a:t>
            </a:r>
            <a:r>
              <a:rPr lang="tr-TR" sz="2700" dirty="0" smtClean="0"/>
              <a:t> </a:t>
            </a:r>
            <a:r>
              <a:rPr lang="en-US" sz="2700" dirty="0" smtClean="0"/>
              <a:t>from </a:t>
            </a:r>
            <a:r>
              <a:rPr lang="en-US" sz="2700" dirty="0"/>
              <a:t>the population.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166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Time </a:t>
            </a:r>
            <a:r>
              <a:rPr lang="tr-TR" dirty="0" err="1" smtClean="0"/>
              <a:t>Charts</a:t>
            </a:r>
            <a:r>
              <a:rPr lang="en-GB" dirty="0" smtClean="0"/>
              <a:t> (</a:t>
            </a:r>
            <a:r>
              <a:rPr lang="en-GB" dirty="0"/>
              <a:t>line </a:t>
            </a:r>
            <a:r>
              <a:rPr lang="en-GB" dirty="0" smtClean="0"/>
              <a:t>graphs)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Checklist </a:t>
            </a:r>
            <a:r>
              <a:rPr lang="en-GB" dirty="0"/>
              <a:t>for evaluating time charts:</a:t>
            </a:r>
          </a:p>
          <a:p>
            <a:pPr lvl="1"/>
            <a:r>
              <a:rPr lang="en-GB" dirty="0" smtClean="0"/>
              <a:t>Examine </a:t>
            </a:r>
            <a:r>
              <a:rPr lang="en-GB" dirty="0"/>
              <a:t>the scale on the vertical (quantity) axis as </a:t>
            </a:r>
            <a:r>
              <a:rPr lang="en-GB" dirty="0" smtClean="0"/>
              <a:t>well as </a:t>
            </a:r>
            <a:r>
              <a:rPr lang="en-GB" dirty="0"/>
              <a:t>the horizontal (timeline) axis; </a:t>
            </a:r>
            <a:endParaRPr lang="en-GB" dirty="0" smtClean="0"/>
          </a:p>
          <a:p>
            <a:pPr lvl="2"/>
            <a:r>
              <a:rPr lang="en-GB" dirty="0" smtClean="0"/>
              <a:t>results </a:t>
            </a:r>
            <a:r>
              <a:rPr lang="en-GB" dirty="0"/>
              <a:t>can be made </a:t>
            </a:r>
            <a:r>
              <a:rPr lang="en-GB" dirty="0" smtClean="0"/>
              <a:t>to look </a:t>
            </a:r>
            <a:r>
              <a:rPr lang="en-GB" dirty="0"/>
              <a:t>more or less dramatic than they actually are </a:t>
            </a:r>
            <a:r>
              <a:rPr lang="en-GB" dirty="0" smtClean="0"/>
              <a:t>simply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/>
              <a:t>changing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.</a:t>
            </a:r>
          </a:p>
          <a:p>
            <a:pPr lvl="1"/>
            <a:r>
              <a:rPr lang="en-GB" dirty="0" smtClean="0"/>
              <a:t>Take </a:t>
            </a:r>
            <a:r>
              <a:rPr lang="en-GB" dirty="0"/>
              <a:t>into account the units used in the chart and be </a:t>
            </a:r>
            <a:r>
              <a:rPr lang="en-GB" dirty="0" smtClean="0"/>
              <a:t>sure they are </a:t>
            </a:r>
            <a:r>
              <a:rPr lang="en-GB" dirty="0"/>
              <a:t>appropriate for comparison over time </a:t>
            </a:r>
          </a:p>
          <a:p>
            <a:pPr lvl="2"/>
            <a:r>
              <a:rPr lang="en-GB" dirty="0" smtClean="0"/>
              <a:t>(</a:t>
            </a:r>
            <a:r>
              <a:rPr lang="en-GB" dirty="0"/>
              <a:t>for example</a:t>
            </a:r>
            <a:r>
              <a:rPr lang="en-GB" dirty="0" smtClean="0"/>
              <a:t>, are </a:t>
            </a:r>
            <a:r>
              <a:rPr lang="en-GB" dirty="0"/>
              <a:t>dollar amounts adjusted for inflation?).</a:t>
            </a:r>
          </a:p>
          <a:p>
            <a:pPr lvl="1"/>
            <a:r>
              <a:rPr lang="en-GB" dirty="0" smtClean="0"/>
              <a:t>Watch </a:t>
            </a:r>
            <a:r>
              <a:rPr lang="en-GB" dirty="0"/>
              <a:t>for gaps in the timeline on a time chart</a:t>
            </a:r>
            <a:r>
              <a:rPr lang="en-GB" dirty="0" smtClean="0"/>
              <a:t>. </a:t>
            </a:r>
          </a:p>
          <a:p>
            <a:pPr lvl="2"/>
            <a:r>
              <a:rPr lang="en-GB" dirty="0" smtClean="0"/>
              <a:t>Connecting </a:t>
            </a:r>
            <a:r>
              <a:rPr lang="en-GB" dirty="0"/>
              <a:t>the dots across a short period of time </a:t>
            </a:r>
            <a:r>
              <a:rPr lang="en-GB" dirty="0" smtClean="0"/>
              <a:t>is better </a:t>
            </a:r>
            <a:r>
              <a:rPr lang="en-GB" dirty="0"/>
              <a:t>than connecting across a long time.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35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reading</a:t>
            </a:r>
            <a:r>
              <a:rPr lang="tr-TR" dirty="0" smtClean="0"/>
              <a:t> on </a:t>
            </a:r>
            <a:r>
              <a:rPr lang="tr-TR" dirty="0" err="1" smtClean="0"/>
              <a:t>visualization</a:t>
            </a:r>
            <a:r>
              <a:rPr lang="tr-TR" dirty="0" smtClean="0"/>
              <a:t> of </a:t>
            </a:r>
            <a:r>
              <a:rPr lang="tr-TR" dirty="0" err="1" smtClean="0"/>
              <a:t>categorical</a:t>
            </a:r>
            <a:r>
              <a:rPr lang="tr-TR" dirty="0" smtClean="0"/>
              <a:t> data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www.sciencedirect.com/science/book/9780122990458</a:t>
            </a:r>
            <a:endParaRPr lang="tr-TR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www.datavis.ca/books/vcd/vcdstory.pdf</a:t>
            </a:r>
            <a:endParaRPr lang="tr-TR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citeseerx.ist.psu.edu/viewdoc/download?doi=10.1.1.140.599&amp;rep=rep1&amp;type=pdf</a:t>
            </a:r>
            <a:endParaRPr lang="tr-TR" dirty="0" smtClean="0"/>
          </a:p>
          <a:p>
            <a:pPr lvl="1"/>
            <a:r>
              <a:rPr lang="tr-TR" dirty="0">
                <a:hlinkClick r:id="rId5"/>
              </a:rPr>
              <a:t>https://</a:t>
            </a:r>
            <a:r>
              <a:rPr lang="tr-TR" dirty="0" smtClean="0">
                <a:hlinkClick r:id="rId5"/>
              </a:rPr>
              <a:t>www.jstatsoft.org/article/view/v053i07/v53i07.pdf</a:t>
            </a:r>
            <a:endParaRPr lang="tr-TR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vis.berkeley.edu/courses/cs294-10-fa08/wiki/images/9/99/Seth-FinalPaper.pdf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33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Exploring </a:t>
            </a:r>
            <a:r>
              <a:rPr lang="tr-TR" dirty="0" err="1" smtClean="0">
                <a:solidFill>
                  <a:srgbClr val="FF0000"/>
                </a:solidFill>
              </a:rPr>
              <a:t>Numerical</a:t>
            </a:r>
            <a:r>
              <a:rPr lang="en-US" dirty="0" smtClean="0">
                <a:solidFill>
                  <a:srgbClr val="FF0000"/>
                </a:solidFill>
              </a:rPr>
              <a:t> Variables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en-US" dirty="0"/>
              <a:t>For numerical variables, we are especially interested in two key</a:t>
            </a:r>
            <a:r>
              <a:rPr lang="tr-TR" dirty="0"/>
              <a:t> </a:t>
            </a:r>
            <a:r>
              <a:rPr lang="en-US" dirty="0"/>
              <a:t>aspects of the distribution: </a:t>
            </a:r>
            <a:endParaRPr lang="tr-TR" dirty="0" smtClean="0"/>
          </a:p>
          <a:p>
            <a:pPr lvl="1" algn="just"/>
            <a:r>
              <a:rPr lang="en-US" dirty="0" smtClean="0"/>
              <a:t>its </a:t>
            </a:r>
            <a:r>
              <a:rPr lang="en-US" b="1" dirty="0" smtClean="0"/>
              <a:t>location</a:t>
            </a:r>
            <a:endParaRPr lang="tr-TR" dirty="0" smtClean="0"/>
          </a:p>
          <a:p>
            <a:pPr lvl="2" algn="just"/>
            <a:r>
              <a:rPr lang="en-US" dirty="0" smtClean="0"/>
              <a:t>refers </a:t>
            </a:r>
            <a:r>
              <a:rPr lang="en-US" dirty="0"/>
              <a:t>to the </a:t>
            </a:r>
            <a:r>
              <a:rPr lang="en-US" dirty="0">
                <a:solidFill>
                  <a:schemeClr val="accent1"/>
                </a:solidFill>
              </a:rPr>
              <a:t>central tendency </a:t>
            </a:r>
            <a:r>
              <a:rPr lang="en-US" dirty="0"/>
              <a:t>of</a:t>
            </a:r>
            <a:r>
              <a:rPr lang="tr-TR" dirty="0"/>
              <a:t> </a:t>
            </a:r>
            <a:r>
              <a:rPr lang="en-US" dirty="0"/>
              <a:t>values, that is, the point around which most values are</a:t>
            </a:r>
            <a:r>
              <a:rPr lang="tr-TR" dirty="0"/>
              <a:t> </a:t>
            </a:r>
            <a:r>
              <a:rPr lang="tr-TR" dirty="0" err="1"/>
              <a:t>gathered</a:t>
            </a:r>
            <a:r>
              <a:rPr lang="tr-TR" dirty="0" smtClean="0"/>
              <a:t>.</a:t>
            </a:r>
          </a:p>
          <a:p>
            <a:pPr lvl="1" algn="just"/>
            <a:r>
              <a:rPr lang="en-US" dirty="0" smtClean="0"/>
              <a:t>its </a:t>
            </a:r>
            <a:r>
              <a:rPr lang="en-US" b="1" dirty="0" smtClean="0"/>
              <a:t>spread</a:t>
            </a:r>
            <a:endParaRPr lang="tr-TR" dirty="0"/>
          </a:p>
          <a:p>
            <a:pPr lvl="2" algn="just"/>
            <a:r>
              <a:rPr lang="en-US" dirty="0" smtClean="0"/>
              <a:t>refers </a:t>
            </a:r>
            <a:r>
              <a:rPr lang="en-US" dirty="0"/>
              <a:t>to the </a:t>
            </a:r>
            <a:r>
              <a:rPr lang="en-US" dirty="0">
                <a:solidFill>
                  <a:schemeClr val="accent1"/>
                </a:solidFill>
              </a:rPr>
              <a:t>dispersion </a:t>
            </a:r>
            <a:r>
              <a:rPr lang="en-US" dirty="0"/>
              <a:t>of</a:t>
            </a:r>
            <a:r>
              <a:rPr lang="tr-TR" dirty="0"/>
              <a:t> </a:t>
            </a:r>
            <a:r>
              <a:rPr lang="en-US" dirty="0"/>
              <a:t>possible values, that is, how scattered the values are around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location</a:t>
            </a:r>
            <a:r>
              <a:rPr lang="tr-T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98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defined as a frequency distribution</a:t>
            </a:r>
            <a:r>
              <a:rPr lang="tr-TR" dirty="0" smtClean="0"/>
              <a:t> </a:t>
            </a:r>
            <a:r>
              <a:rPr lang="en-US" dirty="0"/>
              <a:t>commonly used to visualize numerical</a:t>
            </a:r>
            <a:r>
              <a:rPr lang="tr-TR" dirty="0"/>
              <a:t> </a:t>
            </a:r>
            <a:r>
              <a:rPr lang="tr-TR" dirty="0" err="1"/>
              <a:t>variables</a:t>
            </a:r>
            <a:r>
              <a:rPr lang="en-US" dirty="0" smtClean="0"/>
              <a:t>. </a:t>
            </a:r>
            <a:endParaRPr lang="tr-TR" dirty="0"/>
          </a:p>
          <a:p>
            <a:pPr>
              <a:defRPr/>
            </a:pPr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histogram</a:t>
            </a:r>
            <a:r>
              <a:rPr lang="en-US" dirty="0"/>
              <a:t> is similar to a bar graph after the values of the</a:t>
            </a:r>
            <a:r>
              <a:rPr lang="tr-TR" dirty="0"/>
              <a:t> </a:t>
            </a:r>
            <a:r>
              <a:rPr lang="en-US" dirty="0"/>
              <a:t>variable are grouped (</a:t>
            </a:r>
            <a:r>
              <a:rPr lang="en-US" dirty="0">
                <a:solidFill>
                  <a:schemeClr val="accent1"/>
                </a:solidFill>
              </a:rPr>
              <a:t>binned</a:t>
            </a:r>
            <a:r>
              <a:rPr lang="en-US" dirty="0"/>
              <a:t>) into a </a:t>
            </a:r>
            <a:r>
              <a:rPr lang="tr-TR" dirty="0"/>
              <a:t>fi</a:t>
            </a:r>
            <a:r>
              <a:rPr lang="en-US" dirty="0" err="1"/>
              <a:t>nite</a:t>
            </a:r>
            <a:r>
              <a:rPr lang="en-US" dirty="0"/>
              <a:t> number of </a:t>
            </a:r>
            <a:r>
              <a:rPr lang="en-US" dirty="0" err="1"/>
              <a:t>nonoverlapping</a:t>
            </a:r>
            <a:r>
              <a:rPr lang="en-US" dirty="0"/>
              <a:t> </a:t>
            </a:r>
            <a:r>
              <a:rPr lang="en-US" dirty="0" smtClean="0"/>
              <a:t>intervals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>
                <a:solidFill>
                  <a:schemeClr val="accent1"/>
                </a:solidFill>
              </a:rPr>
              <a:t>bins</a:t>
            </a:r>
            <a:r>
              <a:rPr lang="tr-TR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usually of</a:t>
            </a:r>
            <a:r>
              <a:rPr lang="tr-TR" dirty="0"/>
              <a:t> </a:t>
            </a:r>
            <a:r>
              <a:rPr lang="en-US" dirty="0"/>
              <a:t>equal width.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Given </a:t>
            </a:r>
            <a:r>
              <a:rPr lang="en-US" i="1" dirty="0" smtClean="0"/>
              <a:t>N</a:t>
            </a:r>
            <a:r>
              <a:rPr lang="en-US" dirty="0" smtClean="0"/>
              <a:t> samples or measurements,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tr-TR" dirty="0"/>
              <a:t> </a:t>
            </a:r>
            <a:r>
              <a:rPr lang="en-US" dirty="0" smtClean="0"/>
              <a:t>rang</a:t>
            </a:r>
            <a:r>
              <a:rPr lang="tr-TR" dirty="0" err="1" smtClean="0"/>
              <a:t>ing</a:t>
            </a:r>
            <a:r>
              <a:rPr lang="en-US" dirty="0" smtClean="0"/>
              <a:t> from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min</a:t>
            </a:r>
            <a:r>
              <a:rPr lang="en-US" dirty="0" smtClean="0"/>
              <a:t> to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max</a:t>
            </a:r>
            <a:r>
              <a:rPr lang="en-US" dirty="0" smtClean="0"/>
              <a:t>, the samples are </a:t>
            </a:r>
            <a:r>
              <a:rPr lang="tr-TR" dirty="0" err="1" smtClean="0"/>
              <a:t>binned</a:t>
            </a:r>
            <a:r>
              <a:rPr lang="en-US" dirty="0" smtClean="0"/>
              <a:t> into bins</a:t>
            </a:r>
          </a:p>
          <a:p>
            <a:pPr>
              <a:defRPr/>
            </a:pPr>
            <a:r>
              <a:rPr lang="en-US" dirty="0" smtClean="0"/>
              <a:t>Typically, the number of bins is on the order of 7–14, depending on the</a:t>
            </a:r>
            <a:r>
              <a:rPr lang="tr-TR" dirty="0" smtClean="0"/>
              <a:t> </a:t>
            </a:r>
            <a:r>
              <a:rPr lang="en-US" dirty="0" smtClean="0"/>
              <a:t>nature of the data.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In addition, we typically expect to have at least three samples per bin. </a:t>
            </a:r>
            <a:endParaRPr lang="tr-TR" dirty="0" smtClean="0"/>
          </a:p>
          <a:p>
            <a:pPr lvl="2">
              <a:defRPr/>
            </a:pPr>
            <a:r>
              <a:rPr lang="en-US" dirty="0" err="1" smtClean="0"/>
              <a:t>Sturgess’rule</a:t>
            </a:r>
            <a:r>
              <a:rPr lang="en-US" dirty="0" smtClean="0"/>
              <a:t> may also be used to estimate the number of bins and is given by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 1 + 3.3 log(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 smtClean="0"/>
              <a:t>.</a:t>
            </a:r>
          </a:p>
          <a:p>
            <a:pPr lvl="3">
              <a:defRPr/>
            </a:pPr>
            <a:r>
              <a:rPr lang="en-US" dirty="0" smtClean="0"/>
              <a:t>where </a:t>
            </a:r>
            <a:r>
              <a:rPr lang="en-US" i="1" dirty="0" smtClean="0"/>
              <a:t>k</a:t>
            </a:r>
            <a:r>
              <a:rPr lang="en-US" dirty="0" smtClean="0"/>
              <a:t> is the number of bins and </a:t>
            </a:r>
            <a:r>
              <a:rPr lang="en-US" i="1" dirty="0" smtClean="0"/>
              <a:t>n</a:t>
            </a:r>
            <a:r>
              <a:rPr lang="en-US" dirty="0" smtClean="0"/>
              <a:t> is the number of samples.</a:t>
            </a: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E5D744F-4648-4A7C-9490-68CCFF468E2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7900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525" y="1125538"/>
            <a:ext cx="2951163" cy="3743325"/>
          </a:xfrm>
        </p:spPr>
        <p:txBody>
          <a:bodyPr/>
          <a:lstStyle/>
          <a:p>
            <a:r>
              <a:rPr lang="en-US" altLang="en-US" sz="2800" smtClean="0"/>
              <a:t>One bin of a histogram plot </a:t>
            </a:r>
            <a:endParaRPr lang="tr-TR" altLang="en-US" sz="2800" smtClean="0"/>
          </a:p>
          <a:p>
            <a:r>
              <a:rPr lang="en-US" altLang="en-US" sz="2800" smtClean="0"/>
              <a:t>The bin is defined by </a:t>
            </a:r>
            <a:endParaRPr lang="tr-TR" altLang="en-US" sz="2800" smtClean="0"/>
          </a:p>
          <a:p>
            <a:pPr lvl="1"/>
            <a:r>
              <a:rPr lang="en-US" altLang="en-US" sz="2400" smtClean="0"/>
              <a:t>a lower bound, </a:t>
            </a:r>
            <a:endParaRPr lang="tr-TR" altLang="en-US" sz="2400" smtClean="0"/>
          </a:p>
          <a:p>
            <a:pPr lvl="1"/>
            <a:r>
              <a:rPr lang="en-US" altLang="en-US" sz="2400" smtClean="0"/>
              <a:t>a midpoint, </a:t>
            </a:r>
            <a:endParaRPr lang="tr-TR" altLang="en-US" sz="2400" smtClean="0"/>
          </a:p>
          <a:p>
            <a:pPr lvl="1"/>
            <a:r>
              <a:rPr lang="en-US" altLang="en-US" sz="2400" smtClean="0"/>
              <a:t>an</a:t>
            </a:r>
            <a:r>
              <a:rPr lang="tr-TR" altLang="en-US" sz="2400" smtClean="0"/>
              <a:t> </a:t>
            </a:r>
            <a:r>
              <a:rPr lang="en-US" altLang="en-US" sz="2400" smtClean="0"/>
              <a:t>upper bound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AA3C9EC-D209-4672-AE7F-DA2B45A734B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44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39850"/>
            <a:ext cx="5329237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5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4978400"/>
          </a:xfrm>
        </p:spPr>
        <p:txBody>
          <a:bodyPr/>
          <a:lstStyle/>
          <a:p>
            <a:r>
              <a:rPr lang="en-US" altLang="en-US" dirty="0" smtClean="0"/>
              <a:t>constructed by plotting the number of samples in each bin.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horizontal axis, </a:t>
            </a:r>
            <a:endParaRPr lang="tr-TR" altLang="en-US" dirty="0" smtClean="0"/>
          </a:p>
          <a:p>
            <a:pPr lvl="2"/>
            <a:r>
              <a:rPr lang="en-US" altLang="en-US" dirty="0" smtClean="0"/>
              <a:t>the sample value,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the vertical axis, </a:t>
            </a:r>
            <a:endParaRPr lang="tr-TR" altLang="en-US" dirty="0" smtClean="0"/>
          </a:p>
          <a:p>
            <a:pPr lvl="2"/>
            <a:r>
              <a:rPr lang="en-US" altLang="en-US" dirty="0" smtClean="0"/>
              <a:t>the number</a:t>
            </a:r>
            <a:r>
              <a:rPr lang="tr-TR" altLang="en-US" dirty="0" smtClean="0"/>
              <a:t> </a:t>
            </a:r>
            <a:r>
              <a:rPr lang="en-US" altLang="en-US" dirty="0" smtClean="0"/>
              <a:t>of occurrences of samples fall</a:t>
            </a:r>
            <a:r>
              <a:rPr lang="tr-TR" altLang="en-US" dirty="0" err="1" smtClean="0"/>
              <a:t>ing</a:t>
            </a:r>
            <a:r>
              <a:rPr lang="en-US" altLang="en-US" dirty="0" smtClean="0"/>
              <a:t> within a bin</a:t>
            </a:r>
          </a:p>
          <a:p>
            <a:r>
              <a:rPr lang="tr-TR" altLang="en-US" dirty="0" err="1" smtClean="0"/>
              <a:t>Next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slide</a:t>
            </a:r>
            <a:r>
              <a:rPr lang="en-US" altLang="en-US" dirty="0" smtClean="0"/>
              <a:t> illustrates a histogram</a:t>
            </a:r>
            <a:r>
              <a:rPr lang="tr-TR" altLang="en-US" dirty="0" smtClean="0"/>
              <a:t> </a:t>
            </a:r>
            <a:r>
              <a:rPr lang="en-US" altLang="en-US" dirty="0" smtClean="0"/>
              <a:t>for 1000 samples drawn from a normal distribution with mean (</a:t>
            </a:r>
            <a:r>
              <a:rPr lang="en-US" altLang="en-US" i="1" dirty="0" smtClean="0"/>
              <a:t>μ</a:t>
            </a:r>
            <a:r>
              <a:rPr lang="en-US" altLang="en-US" dirty="0" smtClean="0"/>
              <a:t>) = 0 and standard deviation (</a:t>
            </a:r>
            <a:r>
              <a:rPr lang="en-US" altLang="en-US" i="1" dirty="0" smtClean="0"/>
              <a:t>σ</a:t>
            </a:r>
            <a:r>
              <a:rPr lang="en-US" altLang="en-US" dirty="0" smtClean="0"/>
              <a:t>) =</a:t>
            </a:r>
            <a:r>
              <a:rPr lang="tr-TR" altLang="en-US" dirty="0" smtClean="0"/>
              <a:t> </a:t>
            </a:r>
            <a:r>
              <a:rPr lang="en-US" altLang="en-US" dirty="0" smtClean="0"/>
              <a:t>1.0. </a:t>
            </a:r>
            <a:endParaRPr lang="tr-TR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7AF365E-386F-41A5-AEA1-1C6DC4CE6D3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2204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4978400"/>
          </a:xfrm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7AF365E-386F-41A5-AEA1-1C6DC4CE6D3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46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58875"/>
            <a:ext cx="70516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 useful</a:t>
            </a:r>
            <a:r>
              <a:rPr lang="tr-TR" dirty="0" smtClean="0"/>
              <a:t> </a:t>
            </a:r>
            <a:r>
              <a:rPr lang="en-US" dirty="0" smtClean="0"/>
              <a:t>measures in describing a histogram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absolute frequency </a:t>
            </a:r>
            <a:r>
              <a:rPr lang="en-US" dirty="0" smtClean="0"/>
              <a:t>in one or more bins</a:t>
            </a:r>
            <a:endParaRPr lang="tr-TR" dirty="0" smtClean="0"/>
          </a:p>
          <a:p>
            <a:pPr lvl="2">
              <a:defRPr/>
            </a:pP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absolute frequency in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bin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relative frequency </a:t>
            </a:r>
            <a:r>
              <a:rPr lang="en-US" dirty="0" smtClean="0"/>
              <a:t>in one or more bins </a:t>
            </a:r>
            <a:endParaRPr lang="tr-TR" dirty="0" smtClean="0"/>
          </a:p>
          <a:p>
            <a:pPr lvl="2">
              <a:defRPr/>
            </a:pP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  <a:r>
              <a:rPr lang="en-US" dirty="0" smtClean="0"/>
              <a:t> = relative frequency in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bin, </a:t>
            </a:r>
            <a:endParaRPr lang="tr-TR" dirty="0" smtClean="0"/>
          </a:p>
          <a:p>
            <a:pPr lvl="3">
              <a:defRPr/>
            </a:pPr>
            <a:r>
              <a:rPr lang="en-US" dirty="0" smtClean="0"/>
              <a:t>where </a:t>
            </a:r>
            <a:r>
              <a:rPr lang="en-US" i="1" dirty="0" smtClean="0"/>
              <a:t>n</a:t>
            </a:r>
            <a:r>
              <a:rPr lang="en-US" dirty="0" smtClean="0"/>
              <a:t> is the total number of samples being summarized</a:t>
            </a:r>
            <a:r>
              <a:rPr lang="tr-TR" dirty="0" smtClean="0"/>
              <a:t> </a:t>
            </a:r>
            <a:r>
              <a:rPr lang="en-US" dirty="0" smtClean="0"/>
              <a:t>in the histogram</a:t>
            </a:r>
          </a:p>
          <a:p>
            <a:pPr>
              <a:defRPr/>
            </a:pPr>
            <a:r>
              <a:rPr lang="en-US" dirty="0" smtClean="0"/>
              <a:t>The histogram can exhibit several shapes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symmetric, skewed, or bimodal.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13AB0E-D36B-41F9-B3FD-4FFFFB68CA4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787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Histograms</a:t>
            </a:r>
            <a:r>
              <a:rPr lang="en-GB" dirty="0" smtClean="0"/>
              <a:t> 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en-US" sz="2400" dirty="0"/>
              <a:t>As </a:t>
            </a:r>
            <a:r>
              <a:rPr lang="en-US" sz="2400" dirty="0" smtClean="0"/>
              <a:t>a</a:t>
            </a:r>
            <a:r>
              <a:rPr lang="tr-TR" sz="2400" dirty="0" smtClean="0"/>
              <a:t> </a:t>
            </a:r>
            <a:r>
              <a:rPr lang="en-US" sz="2400" dirty="0" smtClean="0"/>
              <a:t>running </a:t>
            </a:r>
            <a:r>
              <a:rPr lang="en-US" sz="2400" dirty="0"/>
              <a:t>example, </a:t>
            </a:r>
            <a:r>
              <a:rPr lang="en-US" sz="2400" dirty="0" smtClean="0"/>
              <a:t>consider </a:t>
            </a:r>
            <a:r>
              <a:rPr lang="en-US" sz="2400" dirty="0"/>
              <a:t>a numerical variable, </a:t>
            </a:r>
            <a:r>
              <a:rPr lang="en-US" sz="2400" i="1" dirty="0"/>
              <a:t>X</a:t>
            </a:r>
            <a:r>
              <a:rPr lang="en-US" sz="2400" dirty="0"/>
              <a:t>, for </a:t>
            </a:r>
            <a:r>
              <a:rPr lang="en-US" sz="2400" dirty="0" smtClean="0"/>
              <a:t>which</a:t>
            </a:r>
            <a:r>
              <a:rPr lang="tr-TR" sz="2400" dirty="0" smtClean="0"/>
              <a:t> </a:t>
            </a:r>
            <a:r>
              <a:rPr lang="en-US" sz="2400" dirty="0" smtClean="0"/>
              <a:t>three </a:t>
            </a:r>
            <a:r>
              <a:rPr lang="en-US" sz="2400" dirty="0"/>
              <a:t>sets (samples) of observations denoted as Sample 1, Sample 2, and Sample </a:t>
            </a:r>
            <a:r>
              <a:rPr lang="en-US" sz="2400" dirty="0" smtClean="0"/>
              <a:t>3</a:t>
            </a:r>
            <a:r>
              <a:rPr lang="tr-TR" sz="2400" dirty="0" smtClean="0"/>
              <a:t> </a:t>
            </a:r>
            <a:r>
              <a:rPr lang="en-US" sz="2400" dirty="0"/>
              <a:t>have </a:t>
            </a:r>
            <a:r>
              <a:rPr lang="tr-TR" sz="2400" dirty="0" err="1" smtClean="0"/>
              <a:t>been</a:t>
            </a:r>
            <a:r>
              <a:rPr lang="tr-TR" sz="2400" dirty="0" smtClean="0"/>
              <a:t> </a:t>
            </a:r>
            <a:r>
              <a:rPr lang="en-US" sz="2400" dirty="0" smtClean="0"/>
              <a:t>collected.</a:t>
            </a:r>
            <a:endParaRPr lang="tr-TR" sz="2400" dirty="0" smtClean="0"/>
          </a:p>
          <a:p>
            <a:pPr algn="just"/>
            <a:r>
              <a:rPr lang="tr-TR" sz="2400" dirty="0" smtClean="0">
                <a:solidFill>
                  <a:schemeClr val="accent1"/>
                </a:solidFill>
              </a:rPr>
              <a:t>D</a:t>
            </a:r>
            <a:r>
              <a:rPr lang="en-US" sz="2400" dirty="0" err="1" smtClean="0">
                <a:solidFill>
                  <a:schemeClr val="accent1"/>
                </a:solidFill>
              </a:rPr>
              <a:t>ot</a:t>
            </a:r>
            <a:r>
              <a:rPr lang="en-US" sz="2400" dirty="0" smtClean="0">
                <a:solidFill>
                  <a:schemeClr val="accent1"/>
                </a:solidFill>
              </a:rPr>
              <a:t> plots </a:t>
            </a:r>
            <a:r>
              <a:rPr lang="en-US" sz="2400" dirty="0"/>
              <a:t>for these three sets of </a:t>
            </a:r>
            <a:r>
              <a:rPr lang="en-US" sz="2400" dirty="0" smtClean="0"/>
              <a:t>observations</a:t>
            </a:r>
            <a:r>
              <a:rPr lang="tr-TR" sz="24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2980453"/>
            <a:ext cx="4104457" cy="3123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64088" y="2937480"/>
            <a:ext cx="3311600" cy="31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Observations </a:t>
            </a:r>
            <a:r>
              <a:rPr lang="en-US" sz="2400" dirty="0"/>
              <a:t>in </a:t>
            </a:r>
            <a:r>
              <a:rPr lang="en-US" sz="2400" i="1" dirty="0"/>
              <a:t>Sample </a:t>
            </a:r>
            <a:r>
              <a:rPr lang="en-US" sz="2400" dirty="0"/>
              <a:t>1</a:t>
            </a:r>
            <a:r>
              <a:rPr lang="tr-TR" sz="2400" dirty="0"/>
              <a:t> </a:t>
            </a:r>
            <a:r>
              <a:rPr lang="en-US" sz="2400" dirty="0"/>
              <a:t>are gathered around 2, </a:t>
            </a:r>
            <a:endParaRPr lang="tr-TR" sz="2400" dirty="0" smtClean="0"/>
          </a:p>
          <a:p>
            <a:pPr marL="0" indent="0" algn="just">
              <a:buNone/>
            </a:pPr>
            <a:r>
              <a:rPr lang="tr-TR" sz="2400" dirty="0" smtClean="0"/>
              <a:t>O</a:t>
            </a:r>
            <a:r>
              <a:rPr lang="en-US" sz="2400" dirty="0" err="1" smtClean="0"/>
              <a:t>bservations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i="1" dirty="0"/>
              <a:t>Sample </a:t>
            </a:r>
            <a:r>
              <a:rPr lang="en-US" sz="2400" dirty="0"/>
              <a:t>2 and </a:t>
            </a:r>
            <a:r>
              <a:rPr lang="en-US" sz="2400" i="1" dirty="0"/>
              <a:t>Sample </a:t>
            </a:r>
            <a:r>
              <a:rPr lang="en-US" sz="2400" dirty="0"/>
              <a:t>3</a:t>
            </a:r>
            <a:r>
              <a:rPr lang="tr-TR" sz="2400" dirty="0"/>
              <a:t> </a:t>
            </a:r>
            <a:r>
              <a:rPr lang="en-US" sz="2400" dirty="0"/>
              <a:t>are gathered around 4. 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dirty="0" smtClean="0"/>
              <a:t>Observations </a:t>
            </a:r>
            <a:r>
              <a:rPr lang="en-US" sz="2400" dirty="0"/>
              <a:t>in </a:t>
            </a:r>
            <a:r>
              <a:rPr lang="en-US" sz="2400" i="1" dirty="0"/>
              <a:t>Sample </a:t>
            </a:r>
            <a:r>
              <a:rPr lang="en-US" sz="2400" dirty="0"/>
              <a:t>3 are more dispersed</a:t>
            </a:r>
            <a:r>
              <a:rPr lang="tr-TR" sz="2400" dirty="0"/>
              <a:t> </a:t>
            </a:r>
            <a:r>
              <a:rPr lang="en-US" sz="2400" dirty="0"/>
              <a:t>compared to those in </a:t>
            </a:r>
            <a:r>
              <a:rPr lang="en-US" sz="2400" i="1" dirty="0"/>
              <a:t>Sample </a:t>
            </a:r>
            <a:r>
              <a:rPr lang="en-US" sz="2400" dirty="0"/>
              <a:t>1 and </a:t>
            </a:r>
            <a:r>
              <a:rPr lang="en-US" sz="2400" i="1" dirty="0"/>
              <a:t>Sample </a:t>
            </a:r>
            <a:r>
              <a:rPr lang="en-US" sz="2400" dirty="0"/>
              <a:t>2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602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Histograms</a:t>
            </a:r>
            <a:r>
              <a:rPr lang="en-GB" dirty="0" smtClean="0"/>
              <a:t> 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08720"/>
            <a:ext cx="8280400" cy="460851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Histograms </a:t>
            </a:r>
            <a:r>
              <a:rPr lang="tr-TR" dirty="0" smtClean="0"/>
              <a:t>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three</a:t>
            </a:r>
            <a:r>
              <a:rPr lang="tr-TR" dirty="0" smtClean="0"/>
              <a:t> </a:t>
            </a:r>
            <a:r>
              <a:rPr lang="tr-TR" dirty="0" err="1" smtClean="0"/>
              <a:t>samples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90726"/>
            <a:ext cx="6123384" cy="49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Data Visualization and Summary Statistics</a:t>
            </a:r>
            <a:endParaRPr lang="tr-TR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Example of an ECG recording</a:t>
            </a:r>
            <a:endParaRPr lang="tr-TR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10B065E-EC9C-40F9-B8B7-0C4290FF989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59245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378575" y="2030413"/>
            <a:ext cx="25273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 smtClean="0"/>
              <a:t>R-R interval is defined as the time interval between</a:t>
            </a:r>
            <a:r>
              <a:rPr lang="tr-TR" sz="2400" kern="0" dirty="0" smtClean="0"/>
              <a:t> </a:t>
            </a:r>
            <a:r>
              <a:rPr lang="en-US" sz="2400" kern="0" dirty="0" smtClean="0"/>
              <a:t>successive R waves of the QRS complex, </a:t>
            </a:r>
            <a:endParaRPr lang="tr-TR" sz="2400" kern="0" dirty="0"/>
          </a:p>
        </p:txBody>
      </p:sp>
    </p:spTree>
    <p:extLst>
      <p:ext uri="{BB962C8B-B14F-4D97-AF65-F5344CB8AC3E}">
        <p14:creationId xmlns:p14="http://schemas.microsoft.com/office/powerpoint/2010/main" val="16756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Histograms</a:t>
            </a:r>
            <a:r>
              <a:rPr lang="en-GB" dirty="0" smtClean="0"/>
              <a:t> 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08720"/>
            <a:ext cx="8280400" cy="5328592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following table </a:t>
            </a:r>
            <a:r>
              <a:rPr lang="en-GB" dirty="0"/>
              <a:t>shows the number of live births in Colorado by </a:t>
            </a:r>
            <a:r>
              <a:rPr lang="en-GB" dirty="0" smtClean="0"/>
              <a:t>age of </a:t>
            </a:r>
            <a:r>
              <a:rPr lang="en-GB" dirty="0"/>
              <a:t>mother for selected years from 1975–2000.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numerical variable </a:t>
            </a:r>
            <a:r>
              <a:rPr lang="en-GB" dirty="0"/>
              <a:t>age is broken down into categories of 5-year groupings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758983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Histograms</a:t>
            </a:r>
            <a:r>
              <a:rPr lang="en-GB" dirty="0" smtClean="0"/>
              <a:t> -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08720"/>
            <a:ext cx="8280400" cy="5256584"/>
          </a:xfrm>
          <a:noFill/>
        </p:spPr>
        <p:txBody>
          <a:bodyPr>
            <a:normAutofit lnSpcReduction="10000"/>
          </a:bodyPr>
          <a:lstStyle/>
          <a:p>
            <a:r>
              <a:rPr lang="en-GB" dirty="0" smtClean="0"/>
              <a:t>Relative </a:t>
            </a:r>
            <a:r>
              <a:rPr lang="en-GB" dirty="0"/>
              <a:t>frequency histograms comparing 1975 and </a:t>
            </a:r>
            <a:r>
              <a:rPr lang="en-GB" dirty="0" smtClean="0"/>
              <a:t>2000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</a:t>
            </a:r>
            <a:r>
              <a:rPr lang="en-GB" dirty="0"/>
              <a:t>can see more older mothers </a:t>
            </a:r>
            <a:r>
              <a:rPr lang="en-GB" dirty="0" smtClean="0"/>
              <a:t>in 2000 </a:t>
            </a:r>
            <a:r>
              <a:rPr lang="en-GB" dirty="0"/>
              <a:t>than in 1975.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12916"/>
            <a:ext cx="4032448" cy="2317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533644"/>
            <a:ext cx="4181339" cy="19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en-US" sz="2200" dirty="0"/>
              <a:t>The bar height for each interval could be set to its relative</a:t>
            </a:r>
            <a:r>
              <a:rPr lang="tr-TR" sz="2200" dirty="0"/>
              <a:t> </a:t>
            </a:r>
            <a:r>
              <a:rPr lang="en-US" sz="2200" dirty="0"/>
              <a:t>frequency </a:t>
            </a:r>
            <a:r>
              <a:rPr lang="en-US" sz="2200" i="1" dirty="0">
                <a:solidFill>
                  <a:schemeClr val="accent1"/>
                </a:solidFill>
              </a:rPr>
              <a:t>p</a:t>
            </a:r>
            <a:r>
              <a:rPr lang="en-US" sz="2200" i="1" baseline="-25000" dirty="0">
                <a:solidFill>
                  <a:schemeClr val="accent1"/>
                </a:solidFill>
              </a:rPr>
              <a:t>c</a:t>
            </a:r>
            <a:r>
              <a:rPr lang="en-US" sz="2200" i="1" dirty="0">
                <a:solidFill>
                  <a:schemeClr val="accent1"/>
                </a:solidFill>
              </a:rPr>
              <a:t> = </a:t>
            </a:r>
            <a:r>
              <a:rPr lang="en-US" sz="2200" i="1" dirty="0" err="1">
                <a:solidFill>
                  <a:schemeClr val="accent1"/>
                </a:solidFill>
              </a:rPr>
              <a:t>n</a:t>
            </a:r>
            <a:r>
              <a:rPr lang="en-US" sz="2200" i="1" baseline="-25000" dirty="0" err="1">
                <a:solidFill>
                  <a:schemeClr val="accent1"/>
                </a:solidFill>
              </a:rPr>
              <a:t>c</a:t>
            </a:r>
            <a:r>
              <a:rPr lang="tr-TR" sz="2200" i="1" dirty="0">
                <a:solidFill>
                  <a:schemeClr val="accent1"/>
                </a:solidFill>
              </a:rPr>
              <a:t>/</a:t>
            </a:r>
            <a:r>
              <a:rPr lang="en-US" sz="2200" i="1" dirty="0">
                <a:solidFill>
                  <a:schemeClr val="accent1"/>
                </a:solidFill>
              </a:rPr>
              <a:t>n</a:t>
            </a:r>
            <a:r>
              <a:rPr lang="en-US" sz="2200" dirty="0"/>
              <a:t>, or the percentage </a:t>
            </a:r>
            <a:r>
              <a:rPr lang="en-US" sz="2200" i="1" dirty="0">
                <a:solidFill>
                  <a:schemeClr val="accent1"/>
                </a:solidFill>
              </a:rPr>
              <a:t>p</a:t>
            </a:r>
            <a:r>
              <a:rPr lang="en-US" sz="2200" i="1" baseline="-25000" dirty="0">
                <a:solidFill>
                  <a:schemeClr val="accent1"/>
                </a:solidFill>
              </a:rPr>
              <a:t>c</a:t>
            </a:r>
            <a:r>
              <a:rPr lang="tr-TR" sz="2200" i="1" dirty="0">
                <a:solidFill>
                  <a:schemeClr val="accent1"/>
                </a:solidFill>
              </a:rPr>
              <a:t> x</a:t>
            </a:r>
            <a:r>
              <a:rPr lang="en-US" sz="2200" i="1" dirty="0">
                <a:solidFill>
                  <a:schemeClr val="accent1"/>
                </a:solidFill>
              </a:rPr>
              <a:t>100</a:t>
            </a:r>
            <a:r>
              <a:rPr lang="en-US" sz="2200" dirty="0"/>
              <a:t>, of</a:t>
            </a:r>
            <a:r>
              <a:rPr lang="tr-TR" sz="2200" dirty="0"/>
              <a:t> </a:t>
            </a:r>
            <a:r>
              <a:rPr lang="en-US" sz="2200" dirty="0"/>
              <a:t>observations that fall into that interval.</a:t>
            </a:r>
          </a:p>
          <a:p>
            <a:pPr algn="just"/>
            <a:r>
              <a:rPr lang="en-US" sz="2200" dirty="0" smtClean="0"/>
              <a:t>For </a:t>
            </a:r>
            <a:r>
              <a:rPr lang="en-US" sz="2200" dirty="0"/>
              <a:t>histograms, however, it is more common to use the</a:t>
            </a:r>
            <a:r>
              <a:rPr lang="tr-TR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density</a:t>
            </a:r>
            <a:r>
              <a:rPr lang="en-US" sz="2200" dirty="0"/>
              <a:t> instead of the </a:t>
            </a:r>
            <a:r>
              <a:rPr lang="en-US" sz="2200" dirty="0">
                <a:solidFill>
                  <a:schemeClr val="accent1"/>
                </a:solidFill>
              </a:rPr>
              <a:t>relative frequency </a:t>
            </a:r>
            <a:r>
              <a:rPr lang="en-US" sz="2200" dirty="0"/>
              <a:t>or percentage.</a:t>
            </a:r>
          </a:p>
          <a:p>
            <a:pPr lvl="1" algn="just"/>
            <a:r>
              <a:rPr lang="en-US" sz="1800" b="1" dirty="0" smtClean="0"/>
              <a:t>The </a:t>
            </a:r>
            <a:r>
              <a:rPr lang="en-US" sz="1800" b="1" dirty="0">
                <a:solidFill>
                  <a:schemeClr val="accent1"/>
                </a:solidFill>
              </a:rPr>
              <a:t>density</a:t>
            </a:r>
            <a:r>
              <a:rPr lang="en-US" sz="1800" b="1" dirty="0"/>
              <a:t> is the </a:t>
            </a:r>
            <a:r>
              <a:rPr lang="en-US" sz="1800" b="1" dirty="0">
                <a:solidFill>
                  <a:schemeClr val="accent1"/>
                </a:solidFill>
              </a:rPr>
              <a:t>relative frequency </a:t>
            </a:r>
            <a:r>
              <a:rPr lang="en-US" sz="1800" b="1" dirty="0"/>
              <a:t>for a unit interval. </a:t>
            </a:r>
            <a:endParaRPr lang="en-US" sz="1800" b="1" dirty="0" smtClean="0"/>
          </a:p>
          <a:p>
            <a:pPr lvl="2" algn="just"/>
            <a:r>
              <a:rPr lang="en-US" sz="1400" b="1" dirty="0" smtClean="0"/>
              <a:t>It </a:t>
            </a:r>
            <a:r>
              <a:rPr lang="en-US" sz="1400" b="1" dirty="0"/>
              <a:t>is</a:t>
            </a:r>
            <a:r>
              <a:rPr lang="tr-TR" sz="1400" b="1" dirty="0"/>
              <a:t> </a:t>
            </a:r>
            <a:r>
              <a:rPr lang="en-US" sz="1400" b="1" dirty="0"/>
              <a:t>obtained by dividing the relative frequency by the interval</a:t>
            </a:r>
            <a:r>
              <a:rPr lang="tr-TR" sz="1400" b="1" dirty="0"/>
              <a:t> width:</a:t>
            </a:r>
          </a:p>
          <a:p>
            <a:pPr marL="0" indent="0" algn="just">
              <a:buNone/>
            </a:pPr>
            <a:r>
              <a:rPr lang="tr-TR" sz="2200" b="1" dirty="0"/>
              <a:t>	</a:t>
            </a:r>
            <a:r>
              <a:rPr lang="en-GB" sz="2200" b="1" dirty="0" smtClean="0"/>
              <a:t>			</a:t>
            </a:r>
            <a:r>
              <a:rPr lang="tr-TR" sz="2000" b="1" i="1" dirty="0" smtClean="0">
                <a:solidFill>
                  <a:schemeClr val="accent1"/>
                </a:solidFill>
              </a:rPr>
              <a:t>f</a:t>
            </a:r>
            <a:r>
              <a:rPr lang="en-US" sz="2000" b="1" i="1" baseline="-25000" dirty="0">
                <a:solidFill>
                  <a:schemeClr val="accent1"/>
                </a:solidFill>
              </a:rPr>
              <a:t>c</a:t>
            </a:r>
            <a:r>
              <a:rPr lang="tr-TR" sz="2000" b="1" dirty="0">
                <a:solidFill>
                  <a:schemeClr val="accent1"/>
                </a:solidFill>
              </a:rPr>
              <a:t> </a:t>
            </a:r>
            <a:r>
              <a:rPr lang="tr-TR" sz="2000" b="1" dirty="0" smtClean="0">
                <a:solidFill>
                  <a:schemeClr val="accent1"/>
                </a:solidFill>
              </a:rPr>
              <a:t>=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tr-TR" sz="2000" b="1" i="1" dirty="0" smtClean="0">
                <a:solidFill>
                  <a:schemeClr val="accent1"/>
                </a:solidFill>
              </a:rPr>
              <a:t>p</a:t>
            </a:r>
            <a:r>
              <a:rPr lang="en-US" sz="2000" b="1" i="1" baseline="-25000" dirty="0">
                <a:solidFill>
                  <a:schemeClr val="accent1"/>
                </a:solidFill>
              </a:rPr>
              <a:t>c</a:t>
            </a:r>
            <a:r>
              <a:rPr lang="tr-TR" sz="2000" b="1" dirty="0">
                <a:solidFill>
                  <a:schemeClr val="accent1"/>
                </a:solidFill>
              </a:rPr>
              <a:t>/</a:t>
            </a:r>
            <a:r>
              <a:rPr lang="tr-TR" sz="2000" b="1" i="1" dirty="0">
                <a:solidFill>
                  <a:schemeClr val="accent1"/>
                </a:solidFill>
              </a:rPr>
              <a:t>w</a:t>
            </a:r>
            <a:r>
              <a:rPr lang="en-US" sz="2000" b="1" i="1" baseline="-25000" dirty="0">
                <a:solidFill>
                  <a:schemeClr val="accent1"/>
                </a:solidFill>
              </a:rPr>
              <a:t>c</a:t>
            </a:r>
            <a:endParaRPr lang="tr-TR" sz="2000" b="1" i="1" dirty="0">
              <a:solidFill>
                <a:schemeClr val="accent1"/>
              </a:solidFill>
            </a:endParaRPr>
          </a:p>
          <a:p>
            <a:pPr marL="1200150" lvl="3" indent="-342900" algn="just"/>
            <a:r>
              <a:rPr lang="en-US" sz="1400" dirty="0">
                <a:ea typeface="+mn-ea"/>
                <a:cs typeface="+mn-cs"/>
              </a:rPr>
              <a:t>Here, </a:t>
            </a:r>
            <a:r>
              <a:rPr lang="en-US" sz="1400" i="1" dirty="0">
                <a:ea typeface="+mn-ea"/>
                <a:cs typeface="+mn-cs"/>
              </a:rPr>
              <a:t>p</a:t>
            </a:r>
            <a:r>
              <a:rPr lang="en-US" sz="1400" i="1" baseline="-25000" dirty="0">
                <a:ea typeface="+mn-ea"/>
                <a:cs typeface="+mn-cs"/>
              </a:rPr>
              <a:t>c</a:t>
            </a:r>
            <a:r>
              <a:rPr lang="en-US" sz="1400" dirty="0">
                <a:ea typeface="+mn-ea"/>
                <a:cs typeface="+mn-cs"/>
              </a:rPr>
              <a:t> = </a:t>
            </a:r>
            <a:r>
              <a:rPr lang="en-US" sz="1400" i="1" dirty="0" err="1">
                <a:ea typeface="+mn-ea"/>
                <a:cs typeface="+mn-cs"/>
              </a:rPr>
              <a:t>n</a:t>
            </a:r>
            <a:r>
              <a:rPr lang="en-US" sz="1400" i="1" baseline="-25000" dirty="0" err="1">
                <a:ea typeface="+mn-ea"/>
                <a:cs typeface="+mn-cs"/>
              </a:rPr>
              <a:t>c</a:t>
            </a:r>
            <a:r>
              <a:rPr lang="tr-TR" sz="1400" dirty="0">
                <a:ea typeface="+mn-ea"/>
                <a:cs typeface="+mn-cs"/>
              </a:rPr>
              <a:t>/</a:t>
            </a:r>
            <a:r>
              <a:rPr lang="en-US" sz="1400" i="1" dirty="0">
                <a:ea typeface="+mn-ea"/>
                <a:cs typeface="+mn-cs"/>
              </a:rPr>
              <a:t>n</a:t>
            </a:r>
            <a:r>
              <a:rPr lang="en-US" sz="1400" dirty="0">
                <a:ea typeface="+mn-ea"/>
                <a:cs typeface="+mn-cs"/>
              </a:rPr>
              <a:t> is the relative frequency with </a:t>
            </a:r>
            <a:r>
              <a:rPr lang="en-US" sz="1400" i="1" dirty="0" err="1">
                <a:ea typeface="+mn-ea"/>
                <a:cs typeface="+mn-cs"/>
              </a:rPr>
              <a:t>n</a:t>
            </a:r>
            <a:r>
              <a:rPr lang="en-US" sz="1400" i="1" baseline="-25000" dirty="0" err="1">
                <a:ea typeface="+mn-ea"/>
                <a:cs typeface="+mn-cs"/>
              </a:rPr>
              <a:t>c</a:t>
            </a:r>
            <a:r>
              <a:rPr lang="tr-TR" sz="1400" dirty="0">
                <a:ea typeface="+mn-ea"/>
                <a:cs typeface="+mn-cs"/>
              </a:rPr>
              <a:t> </a:t>
            </a:r>
            <a:r>
              <a:rPr lang="en-US" sz="1400" dirty="0">
                <a:ea typeface="+mn-ea"/>
                <a:cs typeface="+mn-cs"/>
              </a:rPr>
              <a:t>as the</a:t>
            </a:r>
            <a:r>
              <a:rPr lang="tr-TR" sz="1400" dirty="0">
                <a:ea typeface="+mn-ea"/>
                <a:cs typeface="+mn-cs"/>
              </a:rPr>
              <a:t>   </a:t>
            </a:r>
            <a:r>
              <a:rPr lang="en-US" sz="1400" dirty="0">
                <a:ea typeface="+mn-ea"/>
                <a:cs typeface="+mn-cs"/>
              </a:rPr>
              <a:t>frequency of interval </a:t>
            </a:r>
            <a:r>
              <a:rPr lang="en-US" sz="1400" i="1" dirty="0">
                <a:ea typeface="+mn-ea"/>
                <a:cs typeface="+mn-cs"/>
              </a:rPr>
              <a:t>c</a:t>
            </a:r>
            <a:r>
              <a:rPr lang="en-US" sz="1400" dirty="0">
                <a:ea typeface="+mn-ea"/>
                <a:cs typeface="+mn-cs"/>
              </a:rPr>
              <a:t> and </a:t>
            </a:r>
            <a:r>
              <a:rPr lang="en-US" sz="1400" i="1" dirty="0">
                <a:ea typeface="+mn-ea"/>
                <a:cs typeface="+mn-cs"/>
              </a:rPr>
              <a:t>n</a:t>
            </a:r>
            <a:r>
              <a:rPr lang="en-US" sz="1400" dirty="0">
                <a:ea typeface="+mn-ea"/>
                <a:cs typeface="+mn-cs"/>
              </a:rPr>
              <a:t> as the total sample size.</a:t>
            </a:r>
            <a:r>
              <a:rPr lang="tr-TR" sz="1400" dirty="0">
                <a:ea typeface="+mn-ea"/>
                <a:cs typeface="+mn-cs"/>
              </a:rPr>
              <a:t> </a:t>
            </a:r>
            <a:endParaRPr lang="en-GB" sz="1400" dirty="0" smtClean="0">
              <a:ea typeface="+mn-ea"/>
              <a:cs typeface="+mn-cs"/>
            </a:endParaRPr>
          </a:p>
          <a:p>
            <a:pPr marL="1200150" lvl="3" indent="-342900" algn="just"/>
            <a:r>
              <a:rPr lang="en-US" sz="1400" dirty="0" smtClean="0">
                <a:ea typeface="+mn-ea"/>
                <a:cs typeface="+mn-cs"/>
              </a:rPr>
              <a:t>The </a:t>
            </a:r>
            <a:r>
              <a:rPr lang="en-US" sz="1400" dirty="0">
                <a:ea typeface="+mn-ea"/>
                <a:cs typeface="+mn-cs"/>
              </a:rPr>
              <a:t>width of interval </a:t>
            </a:r>
            <a:r>
              <a:rPr lang="en-US" sz="1400" i="1" dirty="0">
                <a:ea typeface="+mn-ea"/>
                <a:cs typeface="+mn-cs"/>
              </a:rPr>
              <a:t>c</a:t>
            </a:r>
            <a:r>
              <a:rPr lang="en-US" sz="1400" dirty="0">
                <a:ea typeface="+mn-ea"/>
                <a:cs typeface="+mn-cs"/>
              </a:rPr>
              <a:t> is denoted </a:t>
            </a:r>
            <a:r>
              <a:rPr lang="en-US" sz="1400" i="1" dirty="0" err="1">
                <a:ea typeface="+mn-ea"/>
                <a:cs typeface="+mn-cs"/>
              </a:rPr>
              <a:t>w</a:t>
            </a:r>
            <a:r>
              <a:rPr lang="en-US" sz="1400" i="1" baseline="-25000" dirty="0" err="1">
                <a:ea typeface="+mn-ea"/>
                <a:cs typeface="+mn-cs"/>
              </a:rPr>
              <a:t>c</a:t>
            </a:r>
            <a:r>
              <a:rPr lang="en-US" sz="1400" dirty="0">
                <a:ea typeface="+mn-ea"/>
                <a:cs typeface="+mn-cs"/>
              </a:rPr>
              <a:t> .</a:t>
            </a:r>
            <a:endParaRPr lang="tr-TR" sz="1400" dirty="0">
              <a:ea typeface="+mn-ea"/>
              <a:cs typeface="+mn-cs"/>
            </a:endParaRPr>
          </a:p>
          <a:p>
            <a:pPr algn="just"/>
            <a:r>
              <a:rPr lang="en-US" sz="2200" dirty="0"/>
              <a:t>To create the </a:t>
            </a:r>
            <a:r>
              <a:rPr lang="en-US" sz="2200" i="1" dirty="0">
                <a:solidFill>
                  <a:schemeClr val="accent1"/>
                </a:solidFill>
              </a:rPr>
              <a:t>density histogram </a:t>
            </a:r>
            <a:r>
              <a:rPr lang="en-US" sz="2200" dirty="0"/>
              <a:t>in R-Commander, click </a:t>
            </a:r>
            <a:r>
              <a:rPr lang="en-US" sz="2200" i="1" dirty="0"/>
              <a:t>Graphs →</a:t>
            </a:r>
            <a:r>
              <a:rPr lang="tr-TR" sz="2200" i="1" dirty="0"/>
              <a:t> </a:t>
            </a:r>
            <a:r>
              <a:rPr lang="en-US" sz="2200" i="1" dirty="0"/>
              <a:t>Histogram</a:t>
            </a:r>
            <a:r>
              <a:rPr lang="en-US" sz="2200" dirty="0"/>
              <a:t>, select </a:t>
            </a:r>
            <a:r>
              <a:rPr lang="tr-TR" sz="2200" dirty="0"/>
              <a:t>a v</a:t>
            </a:r>
            <a:r>
              <a:rPr lang="en-US" sz="2200" dirty="0" err="1"/>
              <a:t>ariable</a:t>
            </a:r>
            <a:r>
              <a:rPr lang="en-US" sz="2200" dirty="0"/>
              <a:t>, and choose </a:t>
            </a:r>
            <a:r>
              <a:rPr lang="en-US" sz="2200" i="1" dirty="0"/>
              <a:t>Densities</a:t>
            </a:r>
            <a:r>
              <a:rPr lang="en-US" sz="2200" dirty="0"/>
              <a:t> for the</a:t>
            </a:r>
            <a:r>
              <a:rPr lang="tr-TR" sz="2200" dirty="0"/>
              <a:t> </a:t>
            </a:r>
            <a:r>
              <a:rPr lang="tr-TR" sz="2200" i="1" dirty="0"/>
              <a:t>Axis Scaling</a:t>
            </a:r>
            <a:r>
              <a:rPr lang="tr-TR" sz="2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948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70280"/>
            <a:ext cx="4058022" cy="5051008"/>
          </a:xfrm>
          <a:noFill/>
        </p:spPr>
        <p:txBody>
          <a:bodyPr>
            <a:noAutofit/>
          </a:bodyPr>
          <a:lstStyle/>
          <a:p>
            <a:pPr algn="just"/>
            <a:r>
              <a:rPr lang="en-GB" sz="1600" dirty="0"/>
              <a:t>The frequency histogram for the numerical variable </a:t>
            </a:r>
            <a:r>
              <a:rPr lang="en-GB" sz="1600" i="1" dirty="0" err="1">
                <a:solidFill>
                  <a:srgbClr val="CC0099"/>
                </a:solidFill>
              </a:rPr>
              <a:t>bmi</a:t>
            </a:r>
            <a:r>
              <a:rPr lang="en-GB" sz="1600" dirty="0"/>
              <a:t> in the </a:t>
            </a:r>
            <a:r>
              <a:rPr lang="en-GB" sz="1600" i="1" dirty="0"/>
              <a:t>Pima.tr</a:t>
            </a:r>
            <a:r>
              <a:rPr lang="en-GB" sz="1600" dirty="0"/>
              <a:t> data set. </a:t>
            </a:r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The </a:t>
            </a:r>
            <a:r>
              <a:rPr lang="en-GB" sz="1600" dirty="0"/>
              <a:t>height of the rectangles represent the frequency of the interval and sum to the total sample size </a:t>
            </a:r>
            <a:r>
              <a:rPr lang="en-GB" sz="1600" i="1" dirty="0"/>
              <a:t>n</a:t>
            </a:r>
            <a:r>
              <a:rPr lang="en-GB" sz="1600" dirty="0"/>
              <a:t>. </a:t>
            </a:r>
            <a:endParaRPr lang="en-GB" sz="1600" dirty="0" smtClean="0"/>
          </a:p>
          <a:p>
            <a:pPr algn="just"/>
            <a:r>
              <a:rPr lang="en-GB" sz="1600" dirty="0" smtClean="0"/>
              <a:t>Here</a:t>
            </a:r>
            <a:r>
              <a:rPr lang="en-GB" sz="1600" dirty="0"/>
              <a:t>, the values of the variable are divided into seven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53</a:t>
            </a:fld>
            <a:endParaRPr lang="en-US" altLang="tr-T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0032" y="970280"/>
            <a:ext cx="3960688" cy="50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600" kern="0" dirty="0"/>
              <a:t>The density histogram for </a:t>
            </a:r>
            <a:r>
              <a:rPr lang="en-GB" sz="1600" i="1" kern="0" dirty="0" err="1">
                <a:solidFill>
                  <a:srgbClr val="CC0099"/>
                </a:solidFill>
              </a:rPr>
              <a:t>bmi</a:t>
            </a:r>
            <a:r>
              <a:rPr lang="en-GB" sz="1600" kern="0" dirty="0"/>
              <a:t> from the </a:t>
            </a:r>
            <a:r>
              <a:rPr lang="en-GB" sz="1600" i="1" kern="0" dirty="0"/>
              <a:t>Pima.tr</a:t>
            </a:r>
            <a:r>
              <a:rPr lang="en-GB" sz="1600" kern="0" dirty="0"/>
              <a:t> data set. </a:t>
            </a:r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 smtClean="0"/>
          </a:p>
          <a:p>
            <a:pPr algn="just"/>
            <a:r>
              <a:rPr lang="en-GB" sz="1600" kern="0" dirty="0" smtClean="0"/>
              <a:t>Here</a:t>
            </a:r>
            <a:r>
              <a:rPr lang="en-GB" sz="1600" kern="0" dirty="0"/>
              <a:t>, the scale on the y-axis is density (not frequency). </a:t>
            </a:r>
            <a:endParaRPr lang="en-GB" sz="1600" kern="0" dirty="0" smtClean="0"/>
          </a:p>
          <a:p>
            <a:pPr algn="just"/>
            <a:r>
              <a:rPr lang="en-GB" sz="1600" kern="0" dirty="0" smtClean="0"/>
              <a:t>Once </a:t>
            </a:r>
            <a:r>
              <a:rPr lang="en-GB" sz="1600" kern="0" dirty="0"/>
              <a:t>again, the values of </a:t>
            </a:r>
            <a:r>
              <a:rPr lang="en-GB" sz="1600" i="1" kern="0" dirty="0" err="1">
                <a:solidFill>
                  <a:srgbClr val="CC0099"/>
                </a:solidFill>
              </a:rPr>
              <a:t>bmi</a:t>
            </a:r>
            <a:r>
              <a:rPr lang="en-GB" sz="1600" kern="0" dirty="0"/>
              <a:t> are divided into seven bins of width </a:t>
            </a:r>
            <a:r>
              <a:rPr lang="en-GB" sz="1600" i="1" kern="0" dirty="0"/>
              <a:t>w</a:t>
            </a:r>
            <a:r>
              <a:rPr lang="en-GB" sz="1600" kern="0" dirty="0"/>
              <a:t> = 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438525" cy="325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17551"/>
            <a:ext cx="34099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39766"/>
          </a:xfrm>
        </p:spPr>
        <p:txBody>
          <a:bodyPr>
            <a:noAutofit/>
          </a:bodyPr>
          <a:lstStyle/>
          <a:p>
            <a:pPr algn="just"/>
            <a:r>
              <a:rPr lang="en-GB" sz="2800" dirty="0" smtClean="0"/>
              <a:t>Assuming the frequency histogram for variable </a:t>
            </a:r>
            <a:r>
              <a:rPr lang="en-GB" sz="2800" i="1" dirty="0" err="1" smtClean="0">
                <a:solidFill>
                  <a:srgbClr val="C00000"/>
                </a:solidFill>
              </a:rPr>
              <a:t>bmi</a:t>
            </a:r>
            <a:r>
              <a:rPr lang="en-GB" sz="2800" dirty="0" smtClean="0"/>
              <a:t>, let </a:t>
            </a:r>
            <a:r>
              <a:rPr lang="en-GB" sz="2800" dirty="0"/>
              <a:t>us </a:t>
            </a:r>
            <a:r>
              <a:rPr lang="en-GB" sz="2800" dirty="0" smtClean="0"/>
              <a:t>calculate </a:t>
            </a:r>
            <a:r>
              <a:rPr lang="en-GB" sz="2800" dirty="0"/>
              <a:t>the density of the interval </a:t>
            </a:r>
            <a:r>
              <a:rPr lang="en-GB" sz="2800" dirty="0" smtClean="0"/>
              <a:t>[30</a:t>
            </a:r>
            <a:r>
              <a:rPr lang="en-GB" sz="2800" dirty="0"/>
              <a:t>, 35], which is the </a:t>
            </a:r>
            <a:r>
              <a:rPr lang="en-GB" sz="2800" dirty="0" smtClean="0"/>
              <a:t>4th </a:t>
            </a:r>
            <a:r>
              <a:rPr lang="en-GB" sz="2800" dirty="0"/>
              <a:t>interval. </a:t>
            </a:r>
            <a:endParaRPr lang="en-GB" sz="2800" dirty="0" smtClean="0"/>
          </a:p>
          <a:p>
            <a:pPr lvl="1" algn="just"/>
            <a:r>
              <a:rPr lang="en-GB" sz="2400" dirty="0" smtClean="0"/>
              <a:t>There </a:t>
            </a:r>
            <a:r>
              <a:rPr lang="en-GB" sz="2400" dirty="0"/>
              <a:t>are </a:t>
            </a:r>
            <a:r>
              <a:rPr lang="en-GB" sz="2400" i="1" dirty="0" smtClean="0"/>
              <a:t>n</a:t>
            </a:r>
            <a:r>
              <a:rPr lang="en-GB" sz="2400" baseline="-25000" dirty="0" smtClean="0"/>
              <a:t>4 </a:t>
            </a:r>
            <a:r>
              <a:rPr lang="en-GB" sz="2400" dirty="0" smtClean="0"/>
              <a:t>= 67 </a:t>
            </a:r>
            <a:r>
              <a:rPr lang="en-GB" sz="2400" dirty="0"/>
              <a:t>observations in this interval. </a:t>
            </a:r>
            <a:endParaRPr lang="en-GB" sz="2400" dirty="0" smtClean="0"/>
          </a:p>
          <a:p>
            <a:pPr lvl="1" algn="just"/>
            <a:r>
              <a:rPr lang="en-GB" sz="2400" dirty="0" smtClean="0"/>
              <a:t>Therefore</a:t>
            </a:r>
            <a:r>
              <a:rPr lang="en-GB" sz="2400" dirty="0"/>
              <a:t>, the relative frequency is </a:t>
            </a:r>
            <a:r>
              <a:rPr lang="en-GB" sz="2400" dirty="0" smtClean="0"/>
              <a:t> </a:t>
            </a:r>
            <a:r>
              <a:rPr lang="en-GB" sz="2400" i="1" dirty="0" smtClean="0"/>
              <a:t>p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= 67/200 = 0.335</a:t>
            </a:r>
            <a:r>
              <a:rPr lang="en-GB" sz="2400" dirty="0"/>
              <a:t>. </a:t>
            </a:r>
            <a:endParaRPr lang="en-GB" sz="2400" dirty="0" smtClean="0"/>
          </a:p>
          <a:p>
            <a:pPr lvl="1" algn="just"/>
            <a:r>
              <a:rPr lang="en-GB" sz="2400" dirty="0" smtClean="0"/>
              <a:t>The </a:t>
            </a:r>
            <a:r>
              <a:rPr lang="en-GB" sz="2400" dirty="0"/>
              <a:t>interval width is </a:t>
            </a:r>
            <a:r>
              <a:rPr lang="en-GB" sz="2400" i="1" dirty="0"/>
              <a:t>w</a:t>
            </a:r>
            <a:r>
              <a:rPr lang="en-GB" sz="2400" baseline="-25000" dirty="0"/>
              <a:t>4</a:t>
            </a:r>
            <a:r>
              <a:rPr lang="en-GB" sz="2400" dirty="0"/>
              <a:t> </a:t>
            </a:r>
            <a:r>
              <a:rPr lang="en-GB" sz="2400" dirty="0" smtClean="0"/>
              <a:t>= 5</a:t>
            </a:r>
            <a:r>
              <a:rPr lang="en-GB" sz="2400" dirty="0"/>
              <a:t>. </a:t>
            </a:r>
            <a:endParaRPr lang="en-GB" sz="2400" dirty="0" smtClean="0"/>
          </a:p>
          <a:p>
            <a:pPr lvl="1" algn="just"/>
            <a:r>
              <a:rPr lang="en-GB" sz="2400" dirty="0" smtClean="0"/>
              <a:t>The </a:t>
            </a:r>
            <a:r>
              <a:rPr lang="en-GB" sz="2400" dirty="0"/>
              <a:t>density for </a:t>
            </a:r>
            <a:r>
              <a:rPr lang="en-GB" sz="2400" dirty="0" smtClean="0"/>
              <a:t>this </a:t>
            </a:r>
            <a:r>
              <a:rPr lang="en-GB" sz="2400" dirty="0"/>
              <a:t>interval is therefore </a:t>
            </a:r>
            <a:r>
              <a:rPr lang="en-GB" sz="2400" i="1" dirty="0" smtClean="0"/>
              <a:t>f</a:t>
            </a:r>
            <a:r>
              <a:rPr lang="en-GB" sz="2400" baseline="-25000" dirty="0" smtClean="0"/>
              <a:t>4 </a:t>
            </a:r>
            <a:r>
              <a:rPr lang="en-GB" sz="2400" dirty="0" smtClean="0"/>
              <a:t>= 0.335/5 = 0.067 </a:t>
            </a:r>
          </a:p>
          <a:p>
            <a:pPr algn="just"/>
            <a:r>
              <a:rPr lang="en-GB" sz="2800" dirty="0"/>
              <a:t>To create the density histogram for </a:t>
            </a:r>
            <a:r>
              <a:rPr lang="en-GB" sz="2800" i="1" dirty="0" err="1">
                <a:solidFill>
                  <a:srgbClr val="C00000"/>
                </a:solidFill>
              </a:rPr>
              <a:t>bmi</a:t>
            </a:r>
            <a:r>
              <a:rPr lang="en-GB" sz="2800" dirty="0"/>
              <a:t> in R-Commander, click </a:t>
            </a:r>
            <a:endParaRPr lang="en-GB" sz="2800" dirty="0" smtClean="0"/>
          </a:p>
          <a:p>
            <a:pPr lvl="1" algn="just"/>
            <a:r>
              <a:rPr lang="en-GB" sz="2400" i="1" dirty="0" smtClean="0"/>
              <a:t>Graphs</a:t>
            </a:r>
            <a:r>
              <a:rPr lang="en-GB" sz="2400" dirty="0" smtClean="0"/>
              <a:t> </a:t>
            </a:r>
            <a:r>
              <a:rPr lang="en-GB" sz="2400" dirty="0"/>
              <a:t>→ </a:t>
            </a:r>
            <a:r>
              <a:rPr lang="en-GB" sz="2400" i="1" dirty="0"/>
              <a:t>Histogram</a:t>
            </a:r>
            <a:r>
              <a:rPr lang="en-GB" sz="2400" dirty="0"/>
              <a:t>, select </a:t>
            </a:r>
            <a:r>
              <a:rPr lang="en-GB" sz="2400" i="1" dirty="0" err="1">
                <a:solidFill>
                  <a:srgbClr val="C00000"/>
                </a:solidFill>
              </a:rPr>
              <a:t>bmi</a:t>
            </a:r>
            <a:r>
              <a:rPr lang="en-GB" sz="2400" dirty="0"/>
              <a:t> as the Variable, and choose </a:t>
            </a:r>
            <a:r>
              <a:rPr lang="en-GB" sz="2400" i="1" dirty="0"/>
              <a:t>Densities for the Axis Scaling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380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algn="just"/>
            <a:r>
              <a:rPr lang="en-GB" sz="2800" dirty="0" smtClean="0"/>
              <a:t>The </a:t>
            </a:r>
            <a:r>
              <a:rPr lang="en-GB" sz="2800" dirty="0"/>
              <a:t>height of each bar in </a:t>
            </a:r>
            <a:r>
              <a:rPr lang="en-GB" sz="2800" dirty="0" smtClean="0"/>
              <a:t>density </a:t>
            </a:r>
            <a:r>
              <a:rPr lang="en-GB" sz="2800" dirty="0"/>
              <a:t>histogram shows the density of the corresponding interval (as opposed to its frequency). </a:t>
            </a:r>
            <a:endParaRPr lang="en-GB" sz="2800" dirty="0" smtClean="0"/>
          </a:p>
          <a:p>
            <a:pPr algn="just"/>
            <a:r>
              <a:rPr lang="en-GB" sz="2800" dirty="0" smtClean="0"/>
              <a:t>For </a:t>
            </a:r>
            <a:r>
              <a:rPr lang="en-GB" sz="2800" dirty="0"/>
              <a:t>each interval </a:t>
            </a:r>
            <a:r>
              <a:rPr lang="en-GB" sz="2800" i="1" dirty="0"/>
              <a:t>c</a:t>
            </a:r>
            <a:r>
              <a:rPr lang="en-GB" sz="2800" dirty="0"/>
              <a:t>, the area of the corresponding bar in the density histogram is calculated as follows (</a:t>
            </a:r>
            <a:r>
              <a:rPr lang="en-GB" sz="2800" dirty="0" err="1"/>
              <a:t>hight×width</a:t>
            </a:r>
            <a:r>
              <a:rPr lang="en-GB" sz="2800" dirty="0"/>
              <a:t>): </a:t>
            </a:r>
            <a:endParaRPr lang="en-GB" sz="2800" dirty="0" smtClean="0"/>
          </a:p>
          <a:p>
            <a:pPr marL="457200" lvl="1" indent="0" algn="just">
              <a:buNone/>
            </a:pPr>
            <a:r>
              <a:rPr lang="en-GB" sz="2400" i="1" dirty="0" smtClean="0"/>
              <a:t>		a</a:t>
            </a:r>
            <a:r>
              <a:rPr lang="en-GB" sz="2400" i="1" baseline="-25000" dirty="0" smtClean="0"/>
              <a:t>c</a:t>
            </a:r>
            <a:r>
              <a:rPr lang="en-GB" sz="2400" dirty="0" smtClean="0"/>
              <a:t> = </a:t>
            </a:r>
            <a:r>
              <a:rPr lang="en-GB" sz="2400" i="1" dirty="0" smtClean="0"/>
              <a:t>f</a:t>
            </a:r>
            <a:r>
              <a:rPr lang="en-GB" sz="2400" i="1" baseline="-25000" dirty="0" smtClean="0"/>
              <a:t>c</a:t>
            </a:r>
            <a:r>
              <a:rPr lang="en-GB" sz="2400" dirty="0" smtClean="0"/>
              <a:t> × </a:t>
            </a:r>
            <a:r>
              <a:rPr lang="en-GB" sz="2400" i="1" dirty="0" err="1" smtClean="0"/>
              <a:t>w</a:t>
            </a:r>
            <a:r>
              <a:rPr lang="en-GB" sz="2400" i="1" baseline="-25000" dirty="0" err="1" smtClean="0"/>
              <a:t>c</a:t>
            </a:r>
            <a:r>
              <a:rPr lang="en-GB" sz="2400" dirty="0" smtClean="0"/>
              <a:t> </a:t>
            </a:r>
            <a:r>
              <a:rPr lang="en-GB" sz="2400" dirty="0"/>
              <a:t>= </a:t>
            </a:r>
            <a:r>
              <a:rPr lang="en-GB" sz="2400" dirty="0" smtClean="0"/>
              <a:t>(</a:t>
            </a:r>
            <a:r>
              <a:rPr lang="en-GB" sz="2400" i="1" dirty="0" smtClean="0"/>
              <a:t>p</a:t>
            </a:r>
            <a:r>
              <a:rPr lang="en-GB" sz="2400" i="1" baseline="-25000" dirty="0" smtClean="0"/>
              <a:t>c</a:t>
            </a:r>
            <a:r>
              <a:rPr lang="en-GB" sz="2400" dirty="0" smtClean="0"/>
              <a:t> / </a:t>
            </a:r>
            <a:r>
              <a:rPr lang="en-GB" sz="2400" i="1" dirty="0" err="1" smtClean="0"/>
              <a:t>w</a:t>
            </a:r>
            <a:r>
              <a:rPr lang="en-GB" sz="2400" i="1" baseline="-25000" dirty="0" err="1" smtClean="0"/>
              <a:t>c</a:t>
            </a:r>
            <a:r>
              <a:rPr lang="en-GB" sz="2400" dirty="0" smtClean="0"/>
              <a:t>) × </a:t>
            </a:r>
            <a:r>
              <a:rPr lang="en-GB" sz="2400" i="1" dirty="0" err="1" smtClean="0"/>
              <a:t>w</a:t>
            </a:r>
            <a:r>
              <a:rPr lang="en-GB" sz="2400" i="1" baseline="-25000" dirty="0" err="1" smtClean="0"/>
              <a:t>c</a:t>
            </a:r>
            <a:r>
              <a:rPr lang="en-GB" sz="2400" dirty="0" smtClean="0"/>
              <a:t> = </a:t>
            </a:r>
            <a:r>
              <a:rPr lang="en-GB" sz="2400" i="1" dirty="0" smtClean="0"/>
              <a:t>p</a:t>
            </a:r>
            <a:r>
              <a:rPr lang="en-GB" sz="2400" i="1" baseline="-25000" dirty="0" smtClean="0"/>
              <a:t>c</a:t>
            </a:r>
            <a:endParaRPr lang="en-GB" sz="2400" dirty="0" smtClean="0"/>
          </a:p>
          <a:p>
            <a:pPr algn="just"/>
            <a:r>
              <a:rPr lang="en-GB" sz="2800" dirty="0" smtClean="0"/>
              <a:t>Therefore</a:t>
            </a:r>
            <a:r>
              <a:rPr lang="en-GB" sz="2800" dirty="0"/>
              <a:t>, the area of each bar (rectangle) is the relative frequency for the corresponding interval. </a:t>
            </a:r>
            <a:endParaRPr lang="en-GB" sz="2800" dirty="0" smtClean="0"/>
          </a:p>
          <a:p>
            <a:pPr lvl="1" algn="just"/>
            <a:r>
              <a:rPr lang="en-GB" sz="2400" dirty="0" smtClean="0"/>
              <a:t>Since </a:t>
            </a:r>
            <a:r>
              <a:rPr lang="en-GB" sz="2400" dirty="0"/>
              <a:t>the sum of relative frequencies is 1, the total area of bars in a density histogram is 1.</a:t>
            </a:r>
          </a:p>
          <a:p>
            <a:pPr algn="just"/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075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4947876" cy="4978400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tr-TR" sz="2400" dirty="0" smtClean="0"/>
              <a:t>When </a:t>
            </a:r>
            <a:r>
              <a:rPr lang="tr-TR" sz="2400" dirty="0"/>
              <a:t>creating a histogram, it is important to choose an appropriate value for </a:t>
            </a:r>
            <a:r>
              <a:rPr lang="tr-TR" sz="2400" i="1" dirty="0" smtClean="0"/>
              <a:t>w</a:t>
            </a:r>
            <a:r>
              <a:rPr lang="en-GB" sz="2400" i="1" dirty="0" smtClean="0"/>
              <a:t> </a:t>
            </a:r>
            <a:r>
              <a:rPr lang="en-GB" sz="2400" dirty="0" smtClean="0"/>
              <a:t>(</a:t>
            </a:r>
            <a:r>
              <a:rPr lang="tr-TR" sz="2400" i="1" dirty="0" smtClean="0"/>
              <a:t>Number </a:t>
            </a:r>
            <a:r>
              <a:rPr lang="tr-TR" sz="2400" i="1" dirty="0"/>
              <a:t>of </a:t>
            </a:r>
            <a:r>
              <a:rPr lang="tr-TR" sz="2400" i="1" dirty="0" smtClean="0"/>
              <a:t>Bins</a:t>
            </a:r>
            <a:r>
              <a:rPr lang="en-GB" sz="2400" dirty="0" smtClean="0"/>
              <a:t>)</a:t>
            </a:r>
            <a:r>
              <a:rPr lang="tr-TR" sz="2400" i="1" dirty="0" smtClean="0"/>
              <a:t> </a:t>
            </a:r>
            <a:r>
              <a:rPr lang="tr-TR" sz="2400" dirty="0" smtClean="0"/>
              <a:t>. </a:t>
            </a:r>
            <a:endParaRPr lang="tr-TR" sz="2400" dirty="0"/>
          </a:p>
          <a:p>
            <a:pPr algn="just"/>
            <a:r>
              <a:rPr lang="en-US" sz="2400" dirty="0"/>
              <a:t>Besides the location and spread of a distribution, the </a:t>
            </a:r>
            <a:r>
              <a:rPr lang="en-US" sz="2400" dirty="0">
                <a:solidFill>
                  <a:schemeClr val="accent1"/>
                </a:solidFill>
              </a:rPr>
              <a:t>shape of</a:t>
            </a:r>
            <a:r>
              <a:rPr lang="tr-TR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a histogram </a:t>
            </a:r>
            <a:r>
              <a:rPr lang="en-US" sz="2400" dirty="0"/>
              <a:t>also shows us how the observed values spread</a:t>
            </a:r>
            <a:r>
              <a:rPr lang="tr-TR" sz="2400" dirty="0"/>
              <a:t> around the location.</a:t>
            </a:r>
          </a:p>
          <a:p>
            <a:pPr algn="just"/>
            <a:r>
              <a:rPr lang="en-US" sz="2400" dirty="0" smtClean="0"/>
              <a:t>We </a:t>
            </a:r>
            <a:r>
              <a:rPr lang="en-US" sz="2400" dirty="0"/>
              <a:t>say the following histogram is symmetric around its</a:t>
            </a:r>
            <a:r>
              <a:rPr lang="tr-TR" sz="2400" dirty="0"/>
              <a:t> </a:t>
            </a:r>
            <a:r>
              <a:rPr lang="en-US" sz="2400" dirty="0"/>
              <a:t>location (here, zero) since the densities are the [almost] same</a:t>
            </a:r>
            <a:r>
              <a:rPr lang="tr-TR" sz="2400" dirty="0"/>
              <a:t> </a:t>
            </a:r>
            <a:r>
              <a:rPr lang="en-US" sz="2400" dirty="0"/>
              <a:t>for any two intervals that are equally distant from the center.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582" y="1988840"/>
            <a:ext cx="38008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2087438"/>
          </a:xfrm>
          <a:noFill/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 smtClean="0"/>
              <a:t>In </a:t>
            </a:r>
            <a:r>
              <a:rPr lang="en-GB" dirty="0"/>
              <a:t>many situations, we find that a histogram is stretched to the left or right.</a:t>
            </a:r>
          </a:p>
          <a:p>
            <a:pPr algn="just"/>
            <a:r>
              <a:rPr lang="en-GB" dirty="0" smtClean="0"/>
              <a:t>We </a:t>
            </a:r>
            <a:r>
              <a:rPr lang="en-GB" dirty="0"/>
              <a:t>call such histograms </a:t>
            </a:r>
            <a:r>
              <a:rPr lang="en-GB" dirty="0">
                <a:solidFill>
                  <a:schemeClr val="accent1"/>
                </a:solidFill>
              </a:rPr>
              <a:t>skewed</a:t>
            </a:r>
            <a:r>
              <a:rPr lang="en-GB" dirty="0"/>
              <a:t>.</a:t>
            </a:r>
          </a:p>
          <a:p>
            <a:pPr lvl="1" algn="just"/>
            <a:r>
              <a:rPr lang="en-GB" dirty="0" smtClean="0"/>
              <a:t>More </a:t>
            </a:r>
            <a:r>
              <a:rPr lang="en-GB" dirty="0"/>
              <a:t>specifically, we call them </a:t>
            </a:r>
            <a:r>
              <a:rPr lang="en-GB" dirty="0">
                <a:solidFill>
                  <a:schemeClr val="accent1"/>
                </a:solidFill>
              </a:rPr>
              <a:t>left-skewed</a:t>
            </a:r>
            <a:r>
              <a:rPr lang="en-GB" dirty="0"/>
              <a:t> if they are stretched to the left, or </a:t>
            </a:r>
            <a:r>
              <a:rPr lang="en-GB" dirty="0">
                <a:solidFill>
                  <a:schemeClr val="accent1"/>
                </a:solidFill>
              </a:rPr>
              <a:t>right-skewed</a:t>
            </a:r>
            <a:r>
              <a:rPr lang="en-GB" dirty="0"/>
              <a:t> if they are stretched to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59942"/>
            <a:ext cx="6840760" cy="33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736"/>
            <a:ext cx="7777112" cy="4978400"/>
          </a:xfrm>
          <a:noFill/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As an example, histogram </a:t>
            </a:r>
            <a:r>
              <a:rPr lang="en-GB" dirty="0"/>
              <a:t>of variable </a:t>
            </a:r>
            <a:r>
              <a:rPr lang="en-GB" i="1" dirty="0" err="1">
                <a:solidFill>
                  <a:srgbClr val="CC0099"/>
                </a:solidFill>
              </a:rPr>
              <a:t>lwt</a:t>
            </a:r>
            <a:r>
              <a:rPr lang="en-GB" dirty="0"/>
              <a:t> in the </a:t>
            </a:r>
            <a:r>
              <a:rPr lang="en-GB" i="1" dirty="0" err="1"/>
              <a:t>birthwt</a:t>
            </a:r>
            <a:r>
              <a:rPr lang="en-GB" dirty="0"/>
              <a:t> data </a:t>
            </a:r>
            <a:r>
              <a:rPr lang="en-GB" dirty="0" smtClean="0"/>
              <a:t>set is right-skewed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58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86" y="2095665"/>
            <a:ext cx="5177315" cy="400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The </a:t>
            </a:r>
            <a:r>
              <a:rPr lang="en-GB" dirty="0" smtClean="0"/>
              <a:t>histograms in previous slides, </a:t>
            </a:r>
            <a:r>
              <a:rPr lang="en-GB" dirty="0"/>
              <a:t>whether symmetric or skewed, have one thing in </a:t>
            </a:r>
            <a:r>
              <a:rPr lang="en-GB" dirty="0" smtClean="0"/>
              <a:t>common</a:t>
            </a:r>
          </a:p>
          <a:p>
            <a:pPr lvl="1" algn="just"/>
            <a:r>
              <a:rPr lang="en-GB" dirty="0" smtClean="0"/>
              <a:t>they </a:t>
            </a:r>
            <a:r>
              <a:rPr lang="en-GB" dirty="0"/>
              <a:t>all have one peak (or </a:t>
            </a:r>
            <a:r>
              <a:rPr lang="en-GB" dirty="0">
                <a:solidFill>
                  <a:schemeClr val="accent1"/>
                </a:solidFill>
              </a:rPr>
              <a:t>mode</a:t>
            </a:r>
            <a:r>
              <a:rPr lang="en-GB" dirty="0"/>
              <a:t>).</a:t>
            </a:r>
          </a:p>
          <a:p>
            <a:pPr algn="just"/>
            <a:r>
              <a:rPr lang="en-GB" dirty="0" smtClean="0"/>
              <a:t>We </a:t>
            </a:r>
            <a:r>
              <a:rPr lang="en-GB" dirty="0"/>
              <a:t>call such histograms (and their corresponding distributions) </a:t>
            </a:r>
            <a:r>
              <a:rPr lang="en-GB" dirty="0">
                <a:solidFill>
                  <a:schemeClr val="accent1"/>
                </a:solidFill>
              </a:rPr>
              <a:t>unimodal</a:t>
            </a:r>
            <a:r>
              <a:rPr lang="en-GB" dirty="0"/>
              <a:t>.</a:t>
            </a:r>
          </a:p>
          <a:p>
            <a:pPr algn="just"/>
            <a:r>
              <a:rPr lang="en-GB" dirty="0" smtClean="0"/>
              <a:t>Sometimes </a:t>
            </a:r>
            <a:r>
              <a:rPr lang="en-GB" dirty="0"/>
              <a:t>histograms have multiple modes.</a:t>
            </a:r>
          </a:p>
          <a:p>
            <a:pPr lvl="1" algn="just"/>
            <a:r>
              <a:rPr lang="en-GB" dirty="0" smtClean="0"/>
              <a:t>The </a:t>
            </a:r>
            <a:r>
              <a:rPr lang="en-GB" dirty="0">
                <a:solidFill>
                  <a:schemeClr val="accent1"/>
                </a:solidFill>
              </a:rPr>
              <a:t>bimodal histogram </a:t>
            </a:r>
            <a:r>
              <a:rPr lang="en-GB" dirty="0"/>
              <a:t>appears to be a combination of two </a:t>
            </a:r>
            <a:r>
              <a:rPr lang="en-GB" dirty="0">
                <a:solidFill>
                  <a:schemeClr val="accent1"/>
                </a:solidFill>
              </a:rPr>
              <a:t>unimodal</a:t>
            </a:r>
            <a:r>
              <a:rPr lang="en-GB" dirty="0"/>
              <a:t> histograms.</a:t>
            </a:r>
          </a:p>
          <a:p>
            <a:pPr lvl="2" algn="just"/>
            <a:r>
              <a:rPr lang="en-GB" dirty="0" smtClean="0"/>
              <a:t>Indeed</a:t>
            </a:r>
            <a:r>
              <a:rPr lang="en-GB" dirty="0"/>
              <a:t>, in many situations bimodal histograms (and multimodal histograms in general) indicate that the underlying population is not homogeneous and may include two (or more in case of multimodal histograms) subpopulations.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51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Data Visualization and Summary Statistics</a:t>
            </a:r>
            <a:endParaRPr lang="tr-TR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800" smtClean="0"/>
              <a:t>A</a:t>
            </a:r>
            <a:r>
              <a:rPr lang="en-US" altLang="en-US" sz="2800" smtClean="0"/>
              <a:t> normally functioning heart exhibits considerable variability in</a:t>
            </a:r>
            <a:r>
              <a:rPr lang="tr-TR" altLang="en-US" sz="2800" smtClean="0"/>
              <a:t> </a:t>
            </a:r>
            <a:r>
              <a:rPr lang="en-US" altLang="en-US" sz="2800" smtClean="0"/>
              <a:t>beat-to-beat interval</a:t>
            </a:r>
            <a:r>
              <a:rPr lang="tr-TR" altLang="en-US" sz="2800" smtClean="0"/>
              <a:t>s</a:t>
            </a:r>
            <a:r>
              <a:rPr lang="en-US" altLang="en-US" sz="2800" smtClean="0"/>
              <a:t>. </a:t>
            </a:r>
            <a:endParaRPr lang="tr-TR" altLang="en-US" sz="2800" smtClean="0"/>
          </a:p>
          <a:p>
            <a:pPr lvl="1"/>
            <a:r>
              <a:rPr lang="en-US" altLang="en-US" sz="2400" smtClean="0"/>
              <a:t>variability reflects the body’s continual effort to maintain</a:t>
            </a:r>
            <a:r>
              <a:rPr lang="tr-TR" altLang="en-US" sz="2400" smtClean="0"/>
              <a:t> </a:t>
            </a:r>
            <a:r>
              <a:rPr lang="en-US" altLang="en-US" sz="2400" smtClean="0"/>
              <a:t>homeostasis </a:t>
            </a:r>
            <a:endParaRPr lang="tr-TR" altLang="en-US" sz="2400" smtClean="0"/>
          </a:p>
          <a:p>
            <a:pPr lvl="2"/>
            <a:r>
              <a:rPr lang="en-US" altLang="en-US" sz="2000" smtClean="0"/>
              <a:t>so that the body may continue to perform its most essential functions and supply the</a:t>
            </a:r>
            <a:r>
              <a:rPr lang="tr-TR" altLang="en-US" sz="2000" smtClean="0"/>
              <a:t> </a:t>
            </a:r>
            <a:r>
              <a:rPr lang="en-US" altLang="en-US" sz="2000" smtClean="0"/>
              <a:t>body with the oxygen and nutrients required to function normally. </a:t>
            </a:r>
            <a:endParaRPr lang="tr-TR" altLang="en-US" sz="2000" smtClean="0"/>
          </a:p>
          <a:p>
            <a:r>
              <a:rPr lang="en-US" altLang="en-US" sz="2800" smtClean="0"/>
              <a:t>It has been demonstrated through</a:t>
            </a:r>
            <a:r>
              <a:rPr lang="tr-TR" altLang="en-US" sz="2800" smtClean="0"/>
              <a:t> </a:t>
            </a:r>
            <a:r>
              <a:rPr lang="en-US" altLang="en-US" sz="2800" smtClean="0"/>
              <a:t>biomedical research that there is a loss of heart rate variability associated with some diseases, </a:t>
            </a:r>
            <a:endParaRPr lang="tr-TR" altLang="en-US" sz="2800" smtClean="0"/>
          </a:p>
          <a:p>
            <a:pPr lvl="1"/>
            <a:r>
              <a:rPr lang="en-US" altLang="en-US" sz="2400" smtClean="0"/>
              <a:t>such</a:t>
            </a:r>
            <a:r>
              <a:rPr lang="tr-TR" altLang="en-US" sz="2400" smtClean="0"/>
              <a:t> </a:t>
            </a:r>
            <a:r>
              <a:rPr lang="en-US" altLang="en-US" sz="2400" smtClean="0"/>
              <a:t>as diabetes and ischemic heart disease. </a:t>
            </a:r>
            <a:endParaRPr lang="tr-TR" altLang="en-US" sz="240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5ACF648-049D-495F-9E5F-DB5BD22FFB7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6831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70280"/>
            <a:ext cx="4058022" cy="5051008"/>
          </a:xfrm>
          <a:noFill/>
        </p:spPr>
        <p:txBody>
          <a:bodyPr>
            <a:noAutofit/>
          </a:bodyPr>
          <a:lstStyle/>
          <a:p>
            <a:pPr algn="just"/>
            <a:r>
              <a:rPr lang="tr-TR" sz="1600" dirty="0"/>
              <a:t>Histogram of a bimodal </a:t>
            </a:r>
            <a:r>
              <a:rPr lang="tr-TR" sz="1600" dirty="0" smtClean="0"/>
              <a:t>distribution</a:t>
            </a:r>
            <a:r>
              <a:rPr lang="en-GB" sz="1600" dirty="0" smtClean="0"/>
              <a:t> </a:t>
            </a:r>
          </a:p>
          <a:p>
            <a:pPr algn="just"/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endParaRPr lang="en-GB" sz="1600" dirty="0" smtClean="0"/>
          </a:p>
          <a:p>
            <a:r>
              <a:rPr lang="tr-TR" sz="1600" dirty="0" smtClean="0"/>
              <a:t>A </a:t>
            </a:r>
            <a:r>
              <a:rPr lang="tr-TR" sz="1600" i="1" dirty="0"/>
              <a:t>smooth curve </a:t>
            </a:r>
            <a:r>
              <a:rPr lang="tr-TR" sz="1600" dirty="0"/>
              <a:t>is </a:t>
            </a:r>
            <a:r>
              <a:rPr lang="en-US" sz="1600" dirty="0"/>
              <a:t>superimposed so that the two</a:t>
            </a:r>
            <a:r>
              <a:rPr lang="tr-TR" sz="1600" dirty="0"/>
              <a:t> peaks are more evident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60</a:t>
            </a:fld>
            <a:endParaRPr lang="en-US" altLang="tr-T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0032" y="970280"/>
            <a:ext cx="3960688" cy="50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tr-TR" sz="1600" dirty="0"/>
              <a:t>Histogram of protein consumption in 25 European countries for white meat in </a:t>
            </a:r>
            <a:r>
              <a:rPr lang="tr-TR" sz="1600" i="1" dirty="0"/>
              <a:t>Protein</a:t>
            </a:r>
            <a:r>
              <a:rPr lang="tr-TR" sz="1600" dirty="0"/>
              <a:t> </a:t>
            </a:r>
            <a:r>
              <a:rPr lang="tr-TR" sz="1600" dirty="0" smtClean="0"/>
              <a:t>data</a:t>
            </a:r>
            <a:r>
              <a:rPr lang="en-GB" sz="1600" dirty="0" smtClean="0"/>
              <a:t> </a:t>
            </a:r>
            <a:r>
              <a:rPr lang="tr-TR" sz="1600" dirty="0" smtClean="0"/>
              <a:t>set.</a:t>
            </a:r>
            <a:r>
              <a:rPr lang="en-GB" sz="1600" kern="0" dirty="0" smtClean="0"/>
              <a:t> </a:t>
            </a:r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 smtClean="0"/>
          </a:p>
          <a:p>
            <a:pPr algn="just"/>
            <a:r>
              <a:rPr lang="tr-TR" sz="1600" dirty="0"/>
              <a:t>The  histogram is bimodal, which indicates that the sample might be comprised of two subgroups</a:t>
            </a:r>
            <a:endParaRPr lang="en-GB" sz="1600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2873"/>
            <a:ext cx="3405283" cy="319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4049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The histogram is important because it serves as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 rough estimate of the true </a:t>
            </a:r>
            <a:r>
              <a:rPr lang="en-US" dirty="0" smtClean="0">
                <a:solidFill>
                  <a:schemeClr val="accent1"/>
                </a:solidFill>
              </a:rPr>
              <a:t>probability density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function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/>
              <a:t>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probability distribution of the underlying random process from which the samples</a:t>
            </a:r>
            <a:r>
              <a:rPr lang="tr-TR" dirty="0" smtClean="0"/>
              <a:t> </a:t>
            </a:r>
            <a:r>
              <a:rPr lang="en-US" dirty="0" smtClean="0"/>
              <a:t>are being collected.</a:t>
            </a:r>
          </a:p>
          <a:p>
            <a:pPr>
              <a:defRPr/>
            </a:pPr>
            <a:r>
              <a:rPr lang="en-US" dirty="0" smtClean="0"/>
              <a:t>The probability density function or probability distribution is a function that quantifies the</a:t>
            </a:r>
            <a:r>
              <a:rPr lang="tr-TR" dirty="0" smtClean="0"/>
              <a:t> </a:t>
            </a:r>
            <a:r>
              <a:rPr lang="en-US" dirty="0" smtClean="0"/>
              <a:t>probability of a random event, </a:t>
            </a:r>
            <a:r>
              <a:rPr lang="en-US" i="1" dirty="0" smtClean="0"/>
              <a:t>x</a:t>
            </a:r>
            <a:r>
              <a:rPr lang="en-US" dirty="0" smtClean="0"/>
              <a:t>, occurring.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When the underlying random event is discrete in nature,</a:t>
            </a:r>
            <a:r>
              <a:rPr lang="tr-TR" dirty="0" smtClean="0"/>
              <a:t> </a:t>
            </a:r>
            <a:r>
              <a:rPr lang="en-US" dirty="0" smtClean="0"/>
              <a:t>we refer to the </a:t>
            </a:r>
            <a:r>
              <a:rPr lang="en-US" dirty="0" smtClean="0">
                <a:solidFill>
                  <a:schemeClr val="accent1"/>
                </a:solidFill>
              </a:rPr>
              <a:t>probability density function </a:t>
            </a:r>
            <a:r>
              <a:rPr lang="en-US" dirty="0" smtClean="0"/>
              <a:t>as the </a:t>
            </a:r>
            <a:r>
              <a:rPr lang="en-US" dirty="0" smtClean="0">
                <a:solidFill>
                  <a:schemeClr val="accent1"/>
                </a:solidFill>
              </a:rPr>
              <a:t>probability mass function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49EEA2B-511B-4282-AD73-0800E1127B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9444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55700"/>
            <a:ext cx="8280400" cy="49784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accent1"/>
                </a:solidFill>
              </a:rPr>
              <a:t>probability density function </a:t>
            </a:r>
            <a:r>
              <a:rPr lang="en-US" sz="2000" dirty="0" smtClean="0"/>
              <a:t>for a discrete random variable (probability mass function).</a:t>
            </a:r>
          </a:p>
          <a:p>
            <a:pPr marL="5203825">
              <a:defRPr/>
            </a:pPr>
            <a:r>
              <a:rPr lang="en-US" sz="2000" dirty="0" smtClean="0"/>
              <a:t>In this case, the random variable is the value of a toss of a single dice. </a:t>
            </a:r>
            <a:endParaRPr lang="tr-TR" sz="2000" dirty="0" smtClean="0"/>
          </a:p>
          <a:p>
            <a:pPr marL="5603875" lvl="1">
              <a:defRPr/>
            </a:pPr>
            <a:r>
              <a:rPr lang="en-US" sz="1600" dirty="0" smtClean="0"/>
              <a:t>Note that each of the six possible</a:t>
            </a:r>
            <a:r>
              <a:rPr lang="tr-TR" sz="1600" dirty="0" smtClean="0"/>
              <a:t> </a:t>
            </a:r>
            <a:r>
              <a:rPr lang="en-US" sz="1600" dirty="0" smtClean="0"/>
              <a:t>outcomes has a probability of occurrence of 1 of 6. </a:t>
            </a:r>
            <a:endParaRPr lang="tr-TR" sz="1600" dirty="0" smtClean="0"/>
          </a:p>
          <a:p>
            <a:pPr marL="5203825">
              <a:defRPr/>
            </a:pPr>
            <a:r>
              <a:rPr lang="en-US" sz="2000" dirty="0" smtClean="0"/>
              <a:t>This probability density function is also known</a:t>
            </a:r>
            <a:r>
              <a:rPr lang="tr-TR" sz="2000" dirty="0" smtClean="0"/>
              <a:t> </a:t>
            </a:r>
            <a:r>
              <a:rPr lang="en-US" sz="2000" dirty="0" smtClean="0"/>
              <a:t>as 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uniform probability distribution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D7745ED-4A6B-41F6-9AA2-120801847EA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62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799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2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Histograms representing the outcomes of experiments in which a single dice is tossed</a:t>
            </a:r>
            <a:r>
              <a:rPr lang="tr-TR" altLang="en-US" sz="2400" smtClean="0"/>
              <a:t> </a:t>
            </a:r>
            <a:r>
              <a:rPr lang="en-US" altLang="en-US" sz="2400" smtClean="0"/>
              <a:t>50 and 2000 times, respectively </a:t>
            </a:r>
            <a:endParaRPr lang="tr-TR" altLang="en-US" sz="2400" smtClean="0"/>
          </a:p>
          <a:p>
            <a:endParaRPr lang="tr-TR" altLang="en-US" sz="2400" smtClean="0"/>
          </a:p>
          <a:p>
            <a:endParaRPr lang="tr-TR" altLang="en-US" sz="2400" smtClean="0"/>
          </a:p>
          <a:p>
            <a:endParaRPr lang="tr-TR" altLang="en-US" sz="2400" smtClean="0"/>
          </a:p>
          <a:p>
            <a:endParaRPr lang="tr-TR" altLang="en-US" sz="2400" smtClean="0"/>
          </a:p>
          <a:p>
            <a:endParaRPr lang="tr-TR" altLang="en-US" sz="2400" smtClean="0"/>
          </a:p>
          <a:p>
            <a:endParaRPr lang="tr-TR" altLang="en-US" sz="2400" smtClean="0"/>
          </a:p>
          <a:p>
            <a:endParaRPr lang="tr-TR" altLang="en-US" sz="2400" smtClean="0"/>
          </a:p>
          <a:p>
            <a:pPr lvl="1"/>
            <a:endParaRPr lang="tr-TR" altLang="en-US" sz="2000" smtClean="0"/>
          </a:p>
          <a:p>
            <a:pPr lvl="1"/>
            <a:r>
              <a:rPr lang="en-US" altLang="en-US" sz="2000" smtClean="0"/>
              <a:t>Note that as the sample size increases, the histogram approaches</a:t>
            </a:r>
            <a:r>
              <a:rPr lang="tr-TR" altLang="en-US" sz="2000" smtClean="0"/>
              <a:t> </a:t>
            </a:r>
            <a:r>
              <a:rPr lang="en-US" altLang="en-US" sz="2000" smtClean="0"/>
              <a:t>the true probability distribution</a:t>
            </a:r>
            <a:r>
              <a:rPr lang="tr-TR" altLang="en-US" sz="2000" smtClean="0"/>
              <a:t> (uniform probability distribution)</a:t>
            </a:r>
            <a:endParaRPr lang="en-US" altLang="en-US" sz="200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E5A31C6-284A-4337-A5A2-E13CE3E0BF2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63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246313"/>
            <a:ext cx="38893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241550"/>
            <a:ext cx="3851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tr-TR" sz="2800" dirty="0" smtClean="0"/>
              <a:t>E</a:t>
            </a:r>
            <a:r>
              <a:rPr lang="en-US" sz="2800" dirty="0" err="1" smtClean="0"/>
              <a:t>ngineers</a:t>
            </a:r>
            <a:r>
              <a:rPr lang="en-US" sz="2800" dirty="0" smtClean="0"/>
              <a:t> </a:t>
            </a:r>
            <a:r>
              <a:rPr lang="en-US" sz="2800" dirty="0"/>
              <a:t>are trying to make decisions about </a:t>
            </a:r>
            <a:r>
              <a:rPr lang="en-US" sz="2800" dirty="0" smtClean="0"/>
              <a:t>populations</a:t>
            </a:r>
            <a:r>
              <a:rPr lang="tr-TR" sz="2800" dirty="0" smtClean="0"/>
              <a:t> </a:t>
            </a:r>
            <a:r>
              <a:rPr lang="en-US" sz="2800" dirty="0" smtClean="0"/>
              <a:t>or </a:t>
            </a:r>
            <a:r>
              <a:rPr lang="en-US" sz="2800" dirty="0"/>
              <a:t>processes to which they have limited access. </a:t>
            </a:r>
            <a:endParaRPr lang="tr-TR" sz="2800" dirty="0" smtClean="0"/>
          </a:p>
          <a:p>
            <a:pPr algn="just">
              <a:defRPr/>
            </a:pPr>
            <a:r>
              <a:rPr lang="en-US" sz="2800" dirty="0" smtClean="0"/>
              <a:t>Thus</a:t>
            </a:r>
            <a:r>
              <a:rPr lang="en-US" sz="2800" dirty="0"/>
              <a:t>, they design experiments and </a:t>
            </a:r>
            <a:r>
              <a:rPr lang="en-US" sz="2800" dirty="0" smtClean="0"/>
              <a:t>collect</a:t>
            </a:r>
            <a:r>
              <a:rPr lang="tr-TR" sz="2800" dirty="0" smtClean="0"/>
              <a:t> </a:t>
            </a:r>
            <a:r>
              <a:rPr lang="en-US" sz="2800" dirty="0" smtClean="0"/>
              <a:t>samples </a:t>
            </a:r>
            <a:r>
              <a:rPr lang="en-US" sz="2800" dirty="0"/>
              <a:t>that they think will fairly represent the underlying population or process. </a:t>
            </a:r>
            <a:endParaRPr lang="tr-TR" sz="2800" dirty="0" smtClean="0"/>
          </a:p>
          <a:p>
            <a:pPr algn="just">
              <a:defRPr/>
            </a:pPr>
            <a:r>
              <a:rPr lang="en-US" sz="2800" dirty="0" smtClean="0"/>
              <a:t>Regardless of</a:t>
            </a:r>
            <a:r>
              <a:rPr lang="tr-TR" sz="2800" dirty="0" smtClean="0"/>
              <a:t> </a:t>
            </a:r>
            <a:r>
              <a:rPr lang="en-US" sz="2800" dirty="0" smtClean="0"/>
              <a:t>what </a:t>
            </a:r>
            <a:r>
              <a:rPr lang="en-US" sz="2800" dirty="0"/>
              <a:t>type of statistical analysis will result from the investigation or study, all statistical </a:t>
            </a:r>
            <a:r>
              <a:rPr lang="en-US" sz="2800" dirty="0" smtClean="0"/>
              <a:t>analysis</a:t>
            </a:r>
            <a:r>
              <a:rPr lang="tr-TR" sz="2800" dirty="0" smtClean="0"/>
              <a:t> </a:t>
            </a:r>
            <a:r>
              <a:rPr lang="en-US" sz="2800" dirty="0" smtClean="0"/>
              <a:t>should </a:t>
            </a:r>
            <a:r>
              <a:rPr lang="en-US" sz="2800" dirty="0"/>
              <a:t>follow the same general approach</a:t>
            </a:r>
            <a:r>
              <a:rPr lang="en-US" sz="2800" dirty="0" smtClean="0"/>
              <a:t>:</a:t>
            </a:r>
            <a:endParaRPr lang="tr-TR" sz="2800" dirty="0" smtClean="0"/>
          </a:p>
          <a:p>
            <a:pPr lvl="1" algn="just">
              <a:defRPr/>
            </a:pPr>
            <a:r>
              <a:rPr lang="en-US" sz="2400" dirty="0"/>
              <a:t>Measure a limited number of representative samples from a larger population.</a:t>
            </a:r>
          </a:p>
          <a:p>
            <a:pPr lvl="1" algn="just">
              <a:defRPr/>
            </a:pPr>
            <a:r>
              <a:rPr lang="en-US" sz="2400" dirty="0"/>
              <a:t>Estimate the true statistics of larger population from the sample statistics.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E07E51A-CA65-438D-9F0B-500AC50A93A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1299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Once the researcher has estimated the sample statistics from the sample population,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he or she</a:t>
            </a:r>
            <a:r>
              <a:rPr lang="tr-TR" altLang="en-US" dirty="0" smtClean="0"/>
              <a:t> </a:t>
            </a:r>
            <a:r>
              <a:rPr lang="en-US" altLang="en-US" dirty="0" smtClean="0"/>
              <a:t>will try to draw conclusions about the larger (true) population. </a:t>
            </a:r>
            <a:endParaRPr lang="tr-TR" altLang="en-US" dirty="0" smtClean="0"/>
          </a:p>
          <a:p>
            <a:r>
              <a:rPr lang="en-US" altLang="en-US" dirty="0" smtClean="0"/>
              <a:t>The most important question to ask</a:t>
            </a:r>
            <a:r>
              <a:rPr lang="tr-TR" altLang="en-US" dirty="0" smtClean="0"/>
              <a:t> </a:t>
            </a:r>
            <a:r>
              <a:rPr lang="en-US" altLang="en-US" dirty="0" smtClean="0"/>
              <a:t>when reviewing the statistics and conclusions drawn from the sample population is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how well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sample population represents the larger, underlying population.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15D4022-1988-4944-929C-D2F7B6D440D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0622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Checklist </a:t>
            </a:r>
            <a:r>
              <a:rPr lang="en-GB" altLang="en-US" dirty="0"/>
              <a:t>for evaluating a histogram:</a:t>
            </a:r>
          </a:p>
          <a:p>
            <a:pPr lvl="1"/>
            <a:r>
              <a:rPr lang="en-GB" altLang="en-US" dirty="0" smtClean="0"/>
              <a:t>Examine </a:t>
            </a:r>
            <a:r>
              <a:rPr lang="en-GB" altLang="en-US" dirty="0"/>
              <a:t>the scale used for the vertical </a:t>
            </a:r>
            <a:r>
              <a:rPr lang="en-GB" altLang="en-US" dirty="0" smtClean="0"/>
              <a:t>axis </a:t>
            </a:r>
            <a:r>
              <a:rPr lang="en-GB" altLang="en-US" dirty="0"/>
              <a:t>and beware of results that </a:t>
            </a:r>
            <a:r>
              <a:rPr lang="en-GB" altLang="en-US" dirty="0" smtClean="0"/>
              <a:t>appear exaggerated </a:t>
            </a:r>
            <a:r>
              <a:rPr lang="en-GB" altLang="en-US" dirty="0"/>
              <a:t>or played down through the use of </a:t>
            </a:r>
            <a:r>
              <a:rPr lang="en-GB" altLang="en-US" dirty="0" smtClean="0"/>
              <a:t>inappropriate scales.</a:t>
            </a:r>
          </a:p>
          <a:p>
            <a:pPr lvl="1"/>
            <a:r>
              <a:rPr lang="en-GB" altLang="en-US" dirty="0" smtClean="0"/>
              <a:t>Check </a:t>
            </a:r>
            <a:r>
              <a:rPr lang="en-GB" altLang="en-US" dirty="0"/>
              <a:t>out the units on the vertical axis to see </a:t>
            </a:r>
            <a:r>
              <a:rPr lang="en-GB" altLang="en-US" dirty="0" smtClean="0"/>
              <a:t>whether the </a:t>
            </a:r>
            <a:r>
              <a:rPr lang="en-GB" altLang="en-US" dirty="0"/>
              <a:t>histogram reports frequencies (numbers) or </a:t>
            </a:r>
            <a:r>
              <a:rPr lang="en-GB" altLang="en-US" dirty="0" smtClean="0"/>
              <a:t>relative frequencies </a:t>
            </a:r>
            <a:r>
              <a:rPr lang="en-GB" altLang="en-US" dirty="0"/>
              <a:t>(percentages), and then take this </a:t>
            </a:r>
            <a:r>
              <a:rPr lang="en-GB" altLang="en-US" dirty="0" smtClean="0"/>
              <a:t>into account </a:t>
            </a:r>
            <a:r>
              <a:rPr lang="en-GB" altLang="en-US" dirty="0"/>
              <a:t>when evaluating the information.</a:t>
            </a:r>
          </a:p>
          <a:p>
            <a:pPr lvl="1"/>
            <a:r>
              <a:rPr lang="en-GB" altLang="en-US" dirty="0" smtClean="0"/>
              <a:t>Look </a:t>
            </a:r>
            <a:r>
              <a:rPr lang="en-GB" altLang="en-US" dirty="0"/>
              <a:t>at the scale used for the groupings of the </a:t>
            </a:r>
            <a:r>
              <a:rPr lang="en-GB" altLang="en-US" dirty="0" smtClean="0"/>
              <a:t>numerical variable </a:t>
            </a:r>
            <a:r>
              <a:rPr lang="en-GB" altLang="en-US" dirty="0"/>
              <a:t>(on the horizontal axis). </a:t>
            </a:r>
            <a:endParaRPr lang="en-GB" altLang="en-US" dirty="0" smtClean="0"/>
          </a:p>
          <a:p>
            <a:pPr lvl="2"/>
            <a:r>
              <a:rPr lang="en-GB" altLang="en-US" dirty="0" smtClean="0"/>
              <a:t>If </a:t>
            </a:r>
            <a:r>
              <a:rPr lang="en-GB" altLang="en-US" dirty="0"/>
              <a:t>the range for </a:t>
            </a:r>
            <a:r>
              <a:rPr lang="en-GB" altLang="en-US" dirty="0" smtClean="0"/>
              <a:t>each group </a:t>
            </a:r>
            <a:r>
              <a:rPr lang="en-GB" altLang="en-US" dirty="0"/>
              <a:t>is very small, the data may look overly volatile</a:t>
            </a:r>
            <a:r>
              <a:rPr lang="en-GB" altLang="en-US" dirty="0" smtClean="0"/>
              <a:t>. </a:t>
            </a:r>
          </a:p>
          <a:p>
            <a:pPr lvl="2"/>
            <a:r>
              <a:rPr lang="en-GB" altLang="en-US" dirty="0" smtClean="0"/>
              <a:t>If </a:t>
            </a:r>
            <a:r>
              <a:rPr lang="en-GB" altLang="en-US" dirty="0"/>
              <a:t>the ranges are very large, the data may appear to </a:t>
            </a:r>
            <a:r>
              <a:rPr lang="en-GB" altLang="en-US" dirty="0" smtClean="0"/>
              <a:t>be smoother </a:t>
            </a:r>
            <a:r>
              <a:rPr lang="en-GB" altLang="en-US" dirty="0"/>
              <a:t>than they really are.</a:t>
            </a:r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15D4022-1988-4944-929C-D2F7B6D440D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4663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Measures of Central Tendency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Histograms are useful for visualizing numerical data and identifying their location and spread. </a:t>
            </a:r>
          </a:p>
          <a:p>
            <a:pPr algn="just"/>
            <a:r>
              <a:rPr lang="en-GB" dirty="0" smtClean="0"/>
              <a:t>However</a:t>
            </a:r>
            <a:r>
              <a:rPr lang="en-GB" dirty="0"/>
              <a:t>, we typically use </a:t>
            </a:r>
            <a:r>
              <a:rPr lang="en-US" dirty="0"/>
              <a:t> </a:t>
            </a:r>
            <a:r>
              <a:rPr lang="en-US" dirty="0">
                <a:solidFill>
                  <a:schemeClr val="accent1"/>
                </a:solidFill>
              </a:rPr>
              <a:t>descriptive</a:t>
            </a:r>
            <a:r>
              <a:rPr lang="en-US" dirty="0"/>
              <a:t> or  </a:t>
            </a:r>
            <a:r>
              <a:rPr lang="en-GB" dirty="0" smtClean="0">
                <a:solidFill>
                  <a:schemeClr val="accent1"/>
                </a:solidFill>
              </a:rPr>
              <a:t>summary statistics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for </a:t>
            </a:r>
            <a:r>
              <a:rPr lang="en-GB" dirty="0"/>
              <a:t>more precise specification of the</a:t>
            </a:r>
          </a:p>
          <a:p>
            <a:pPr lvl="1" algn="just"/>
            <a:r>
              <a:rPr lang="en-GB" dirty="0" smtClean="0"/>
              <a:t>central </a:t>
            </a:r>
            <a:r>
              <a:rPr lang="en-GB" dirty="0"/>
              <a:t>tendency </a:t>
            </a:r>
          </a:p>
          <a:p>
            <a:pPr lvl="1" algn="just"/>
            <a:r>
              <a:rPr lang="en-GB" dirty="0" smtClean="0"/>
              <a:t>dispersion </a:t>
            </a:r>
            <a:endParaRPr lang="tr-TR" dirty="0" smtClean="0"/>
          </a:p>
          <a:p>
            <a:pPr marL="457200" lvl="1" indent="0" algn="just">
              <a:buNone/>
            </a:pPr>
            <a:r>
              <a:rPr lang="en-GB" sz="3200" dirty="0">
                <a:solidFill>
                  <a:schemeClr val="tx1"/>
                </a:solidFill>
                <a:ea typeface="+mn-ea"/>
                <a:cs typeface="+mn-cs"/>
              </a:rPr>
              <a:t>of observed </a:t>
            </a:r>
            <a:r>
              <a:rPr lang="en-GB" sz="3200" dirty="0" smtClean="0">
                <a:solidFill>
                  <a:schemeClr val="tx1"/>
                </a:solidFill>
                <a:ea typeface="+mn-ea"/>
                <a:cs typeface="+mn-cs"/>
              </a:rPr>
              <a:t>values</a:t>
            </a:r>
            <a:r>
              <a:rPr lang="tr-TR" sz="320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6B2F746-24B2-4200-9CB7-F8847AD60D6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1097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83187"/>
          </a:xfrm>
        </p:spPr>
        <p:txBody>
          <a:bodyPr/>
          <a:lstStyle/>
          <a:p>
            <a:r>
              <a:rPr lang="tr-TR" altLang="en-US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/>
                </a:solidFill>
              </a:rPr>
              <a:t>central tendency </a:t>
            </a:r>
            <a:r>
              <a:rPr lang="en-US" altLang="en-US" dirty="0" smtClean="0"/>
              <a:t>is a central or typical value for a probability distribution.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also called a </a:t>
            </a:r>
            <a:r>
              <a:rPr lang="en-US" altLang="en-US" dirty="0" smtClean="0">
                <a:solidFill>
                  <a:schemeClr val="accent1"/>
                </a:solidFill>
              </a:rPr>
              <a:t>center</a:t>
            </a:r>
            <a:r>
              <a:rPr lang="en-US" altLang="en-US" dirty="0" smtClean="0"/>
              <a:t> or </a:t>
            </a:r>
            <a:r>
              <a:rPr lang="en-US" altLang="en-US" dirty="0" smtClean="0">
                <a:solidFill>
                  <a:schemeClr val="accent1"/>
                </a:solidFill>
              </a:rPr>
              <a:t>location</a:t>
            </a:r>
            <a:r>
              <a:rPr lang="en-US" altLang="en-US" dirty="0" smtClean="0"/>
              <a:t> of the distribution. </a:t>
            </a:r>
            <a:endParaRPr lang="tr-TR" altLang="en-US" dirty="0" smtClean="0"/>
          </a:p>
          <a:p>
            <a:r>
              <a:rPr lang="tr-TR" altLang="en-US" dirty="0" smtClean="0"/>
              <a:t>M</a:t>
            </a:r>
            <a:r>
              <a:rPr lang="en-US" altLang="en-US" dirty="0" err="1" smtClean="0"/>
              <a:t>easures</a:t>
            </a:r>
            <a:r>
              <a:rPr lang="en-US" altLang="en-US" dirty="0" smtClean="0"/>
              <a:t> of central tendency are often called </a:t>
            </a:r>
            <a:r>
              <a:rPr lang="en-US" altLang="en-US" dirty="0" smtClean="0">
                <a:solidFill>
                  <a:schemeClr val="accent1"/>
                </a:solidFill>
              </a:rPr>
              <a:t>averages</a:t>
            </a:r>
            <a:r>
              <a:rPr lang="en-US" altLang="en-US" dirty="0" smtClean="0"/>
              <a:t>.</a:t>
            </a:r>
            <a:endParaRPr lang="tr-TR" altLang="en-US" dirty="0" smtClean="0"/>
          </a:p>
          <a:p>
            <a:r>
              <a:rPr lang="en-US" altLang="en-US" dirty="0" smtClean="0"/>
              <a:t>There are several measures that reflect the central tendency</a:t>
            </a:r>
          </a:p>
          <a:p>
            <a:pPr lvl="1"/>
            <a:r>
              <a:rPr lang="en-US" altLang="en-US" dirty="0" smtClean="0"/>
              <a:t>sample mean,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sample median,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sample mode.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5072534-A008-4577-83DF-8F373BCE727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7165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Mean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tr-TR" dirty="0" smtClean="0"/>
                  <a:t>In </a:t>
                </a:r>
                <a:r>
                  <a:rPr lang="tr-TR" dirty="0" err="1" smtClean="0"/>
                  <a:t>mathematics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mean</a:t>
                </a:r>
                <a:r>
                  <a:rPr lang="tr-TR" dirty="0" smtClean="0"/>
                  <a:t> has </a:t>
                </a:r>
                <a:r>
                  <a:rPr lang="tr-TR" dirty="0" err="1" smtClean="0"/>
                  <a:t>several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different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definitions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depending</a:t>
                </a:r>
                <a:r>
                  <a:rPr lang="tr-TR" dirty="0" smtClean="0"/>
                  <a:t> on </a:t>
                </a:r>
                <a:r>
                  <a:rPr lang="tr-TR" dirty="0" err="1" smtClean="0"/>
                  <a:t>contex</a:t>
                </a:r>
                <a:r>
                  <a:rPr lang="en-GB" dirty="0" smtClean="0"/>
                  <a:t>. </a:t>
                </a:r>
              </a:p>
              <a:p>
                <a:pPr algn="just"/>
                <a:r>
                  <a:rPr lang="tr-TR" dirty="0" err="1" smtClean="0"/>
                  <a:t>In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probability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statistics</a:t>
                </a:r>
                <a:r>
                  <a:rPr lang="en-GB" dirty="0" smtClean="0"/>
                  <a:t> </a:t>
                </a:r>
              </a:p>
              <a:p>
                <a:pPr lvl="1" algn="just"/>
                <a:r>
                  <a:rPr lang="tr-TR" dirty="0" err="1" smtClean="0">
                    <a:solidFill>
                      <a:schemeClr val="accent1"/>
                    </a:solidFill>
                  </a:rPr>
                  <a:t>mean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tr-TR" dirty="0" err="1" smtClean="0">
                    <a:solidFill>
                      <a:schemeClr val="accent1"/>
                    </a:solidFill>
                  </a:rPr>
                  <a:t>expected</a:t>
                </a:r>
                <a:r>
                  <a:rPr lang="tr-TR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dirty="0" err="1" smtClean="0">
                    <a:solidFill>
                      <a:schemeClr val="accent1"/>
                    </a:solidFill>
                  </a:rPr>
                  <a:t>value</a:t>
                </a:r>
                <a:r>
                  <a:rPr lang="tr-TR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dirty="0" err="1" smtClean="0"/>
                  <a:t>are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synonymous</a:t>
                </a:r>
                <a:r>
                  <a:rPr lang="en-GB" dirty="0" smtClean="0"/>
                  <a:t> </a:t>
                </a:r>
              </a:p>
              <a:p>
                <a:pPr marL="342900" lvl="1" indent="-342900" algn="just">
                  <a:buChar char="•"/>
                </a:pP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In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case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of a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discrete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probability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distribution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of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random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variable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i="1" dirty="0">
                    <a:solidFill>
                      <a:schemeClr val="tx1"/>
                    </a:solidFill>
                    <a:ea typeface="+mn-ea"/>
                    <a:cs typeface="+mn-cs"/>
                  </a:rPr>
                  <a:t>x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, </a:t>
                </a:r>
                <a:endParaRPr lang="tr-TR" sz="3200" dirty="0" smtClean="0">
                  <a:solidFill>
                    <a:schemeClr val="tx1"/>
                  </a:solidFill>
                  <a:ea typeface="+mn-ea"/>
                  <a:cs typeface="+mn-cs"/>
                </a:endParaRPr>
              </a:p>
              <a:p>
                <a:pPr lvl="1" algn="just"/>
                <a:r>
                  <a:rPr lang="tr-TR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chemeClr val="accent1"/>
                    </a:solidFill>
                  </a:rPr>
                  <a:t>mean</a:t>
                </a:r>
                <a:r>
                  <a:rPr lang="tr-TR" dirty="0">
                    <a:solidFill>
                      <a:srgbClr val="FF0000"/>
                    </a:solidFill>
                  </a:rPr>
                  <a:t> is </a:t>
                </a:r>
                <a:r>
                  <a:rPr lang="tr-TR" dirty="0" err="1">
                    <a:solidFill>
                      <a:srgbClr val="FF0000"/>
                    </a:solidFill>
                  </a:rPr>
                  <a:t>equal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to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sum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over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every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possible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value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weighted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by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probability</a:t>
                </a:r>
                <a:r>
                  <a:rPr lang="tr-TR" dirty="0">
                    <a:solidFill>
                      <a:srgbClr val="FF0000"/>
                    </a:solidFill>
                  </a:rPr>
                  <a:t> of </a:t>
                </a:r>
                <a:r>
                  <a:rPr lang="tr-TR" dirty="0" err="1">
                    <a:solidFill>
                      <a:srgbClr val="FF0000"/>
                    </a:solidFill>
                  </a:rPr>
                  <a:t>that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 smtClean="0">
                    <a:solidFill>
                      <a:srgbClr val="FF0000"/>
                    </a:solidFill>
                  </a:rPr>
                  <a:t>value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𝑥𝑃</m:t>
                          </m:r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94" t="-2696" r="-18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69</a:t>
            </a:fld>
            <a:endParaRPr lang="en-US" altLang="tr-T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0220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1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Data Visualization and Summary Statistics</a:t>
            </a:r>
            <a:endParaRPr lang="tr-TR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Researchers seek to determine </a:t>
            </a:r>
            <a:endParaRPr lang="tr-TR" altLang="en-US" sz="2800" smtClean="0"/>
          </a:p>
          <a:p>
            <a:pPr lvl="1"/>
            <a:r>
              <a:rPr lang="en-US" altLang="en-US" sz="2400" smtClean="0"/>
              <a:t>if this difference in variability</a:t>
            </a:r>
            <a:r>
              <a:rPr lang="tr-TR" altLang="en-US" sz="2400" smtClean="0"/>
              <a:t> </a:t>
            </a:r>
            <a:r>
              <a:rPr lang="en-US" altLang="en-US" sz="2400" smtClean="0"/>
              <a:t>between normal subjects and subjects with heart disease is significant </a:t>
            </a:r>
            <a:endParaRPr lang="tr-TR" altLang="en-US" sz="2400" smtClean="0"/>
          </a:p>
          <a:p>
            <a:pPr lvl="2"/>
            <a:r>
              <a:rPr lang="en-US" altLang="en-US" sz="2000" smtClean="0"/>
              <a:t>meaning, it is due to some</a:t>
            </a:r>
            <a:r>
              <a:rPr lang="tr-TR" altLang="en-US" sz="2000" smtClean="0"/>
              <a:t> </a:t>
            </a:r>
            <a:r>
              <a:rPr lang="en-US" altLang="en-US" sz="2000" smtClean="0"/>
              <a:t>underlying change in biology and not simply a result of chance </a:t>
            </a:r>
            <a:endParaRPr lang="tr-TR" altLang="en-US" sz="2000" smtClean="0"/>
          </a:p>
          <a:p>
            <a:pPr lvl="1"/>
            <a:r>
              <a:rPr lang="en-US" altLang="en-US" sz="2400" smtClean="0"/>
              <a:t>whether it might be used to</a:t>
            </a:r>
            <a:r>
              <a:rPr lang="tr-TR" altLang="en-US" sz="2400" smtClean="0"/>
              <a:t> </a:t>
            </a:r>
            <a:r>
              <a:rPr lang="en-US" altLang="en-US" sz="2400" smtClean="0"/>
              <a:t>predict the progression of the disease. </a:t>
            </a:r>
            <a:endParaRPr lang="tr-TR" altLang="en-US" sz="2400" smtClean="0"/>
          </a:p>
          <a:p>
            <a:r>
              <a:rPr lang="en-US" altLang="en-US" sz="2800" smtClean="0"/>
              <a:t>One will note that the probability model changes as a</a:t>
            </a:r>
            <a:r>
              <a:rPr lang="tr-TR" altLang="en-US" sz="2800" smtClean="0"/>
              <a:t> </a:t>
            </a:r>
            <a:r>
              <a:rPr lang="en-US" altLang="en-US" sz="2800" smtClean="0"/>
              <a:t>consequence of changes in the underlying biological function or process.</a:t>
            </a:r>
            <a:endParaRPr lang="tr-TR" altLang="en-US" sz="280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B1CE04F-E811-4502-98FD-ECC95FC94C9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1082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For a data set, the terms </a:t>
            </a:r>
            <a:endParaRPr lang="tr-TR" dirty="0" smtClean="0"/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arithmetic mean</a:t>
            </a:r>
            <a:r>
              <a:rPr lang="en-US" dirty="0" smtClean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mathematical expectation</a:t>
            </a:r>
            <a:r>
              <a:rPr lang="en-US" dirty="0" smtClean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sometimes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en-US" dirty="0" smtClean="0"/>
              <a:t> </a:t>
            </a:r>
            <a:endParaRPr lang="tr-TR" dirty="0" smtClean="0"/>
          </a:p>
          <a:p>
            <a:pPr marL="457200" lvl="1" indent="0">
              <a:buNone/>
              <a:defRPr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are used synonymously to refer to a central value of a discrete set of numbers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/>
              <a:t>specifically, the sum of the values divided by the number of values.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If the data set were based on a series of observations obtained by sampling from a statistical population,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arithmetic mean </a:t>
            </a:r>
            <a:r>
              <a:rPr lang="en-US" dirty="0" smtClean="0"/>
              <a:t>is termed </a:t>
            </a:r>
            <a:r>
              <a:rPr lang="tr-TR" dirty="0" smtClean="0"/>
              <a:t>as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sample mean </a:t>
            </a:r>
            <a:r>
              <a:rPr lang="en-US" dirty="0" smtClean="0"/>
              <a:t>to distinguish it from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population mean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8FF60CF-8576-4467-930D-3E04C5165D8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6778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25579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 smtClean="0"/>
              <a:t>Outside of probability and statistics, a wide range of other notions of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mean</a:t>
            </a:r>
            <a:r>
              <a:rPr lang="en-US" sz="2800" dirty="0" smtClean="0"/>
              <a:t> are often used in </a:t>
            </a:r>
            <a:r>
              <a:rPr lang="en-US" sz="2800" dirty="0" err="1" smtClean="0"/>
              <a:t>geomet</a:t>
            </a:r>
            <a:r>
              <a:rPr lang="tr-TR" sz="2800" dirty="0" smtClean="0"/>
              <a:t>r</a:t>
            </a:r>
            <a:r>
              <a:rPr lang="en-US" sz="2800" dirty="0" smtClean="0"/>
              <a:t>y and analysis</a:t>
            </a:r>
            <a:r>
              <a:rPr lang="tr-TR" sz="2800" dirty="0" smtClean="0"/>
              <a:t>:</a:t>
            </a:r>
          </a:p>
          <a:p>
            <a:pPr lvl="1">
              <a:defRPr/>
            </a:pPr>
            <a:r>
              <a:rPr lang="en-US" sz="2400" dirty="0" smtClean="0"/>
              <a:t>Pythagorean means</a:t>
            </a:r>
          </a:p>
          <a:p>
            <a:pPr lvl="2">
              <a:defRPr/>
            </a:pPr>
            <a:r>
              <a:rPr lang="en-US" sz="2000" dirty="0" smtClean="0"/>
              <a:t>Arithmetic mean</a:t>
            </a:r>
            <a:r>
              <a:rPr lang="tr-TR" sz="2000" dirty="0" smtClean="0"/>
              <a:t>, </a:t>
            </a:r>
            <a:r>
              <a:rPr lang="en-US" sz="2000" dirty="0" smtClean="0"/>
              <a:t>Geometric mean</a:t>
            </a:r>
            <a:r>
              <a:rPr lang="tr-TR" sz="2000" dirty="0" smtClean="0"/>
              <a:t>, </a:t>
            </a:r>
            <a:r>
              <a:rPr lang="en-US" sz="2000" dirty="0" smtClean="0"/>
              <a:t>Harmonic mean</a:t>
            </a:r>
          </a:p>
          <a:p>
            <a:pPr lvl="1">
              <a:defRPr/>
            </a:pPr>
            <a:r>
              <a:rPr lang="en-US" sz="2400" dirty="0" smtClean="0"/>
              <a:t>Generalized means</a:t>
            </a:r>
          </a:p>
          <a:p>
            <a:pPr lvl="2">
              <a:defRPr/>
            </a:pPr>
            <a:r>
              <a:rPr lang="en-US" sz="2000" dirty="0" smtClean="0"/>
              <a:t>Power mean</a:t>
            </a:r>
            <a:r>
              <a:rPr lang="tr-TR" sz="2000" dirty="0" smtClean="0"/>
              <a:t>, </a:t>
            </a:r>
          </a:p>
          <a:p>
            <a:pPr lvl="3">
              <a:defRPr/>
            </a:pPr>
            <a:r>
              <a:rPr lang="tr-TR" sz="1600" dirty="0" err="1" smtClean="0"/>
              <a:t>a.k.a</a:t>
            </a:r>
            <a:r>
              <a:rPr lang="tr-TR" sz="1600" dirty="0" smtClean="0"/>
              <a:t> </a:t>
            </a:r>
            <a:r>
              <a:rPr lang="en-US" sz="1600" dirty="0" smtClean="0"/>
              <a:t>generalized </a:t>
            </a:r>
            <a:r>
              <a:rPr lang="en-US" sz="1600" dirty="0"/>
              <a:t>mean, </a:t>
            </a:r>
            <a:r>
              <a:rPr lang="en-US" sz="1600" dirty="0" err="1"/>
              <a:t>Hölder</a:t>
            </a:r>
            <a:r>
              <a:rPr lang="en-US" sz="1600" dirty="0"/>
              <a:t> mean, mean of degree (or order or power) </a:t>
            </a:r>
            <a:r>
              <a:rPr lang="en-US" sz="1600" i="1" dirty="0"/>
              <a:t>p</a:t>
            </a:r>
            <a:endParaRPr lang="tr-TR" sz="1600" i="1" dirty="0" smtClean="0"/>
          </a:p>
          <a:p>
            <a:pPr lvl="2">
              <a:defRPr/>
            </a:pPr>
            <a:r>
              <a:rPr lang="en-US" sz="2000" dirty="0" smtClean="0"/>
              <a:t>ƒ-mean</a:t>
            </a:r>
          </a:p>
          <a:p>
            <a:pPr lvl="1">
              <a:defRPr/>
            </a:pPr>
            <a:r>
              <a:rPr lang="en-US" sz="2400" dirty="0" smtClean="0"/>
              <a:t>Weighted arithmetic mean</a:t>
            </a:r>
          </a:p>
          <a:p>
            <a:pPr lvl="1">
              <a:defRPr/>
            </a:pPr>
            <a:r>
              <a:rPr lang="en-US" sz="2400" dirty="0" smtClean="0"/>
              <a:t>Truncated mean</a:t>
            </a:r>
          </a:p>
          <a:p>
            <a:pPr lvl="1">
              <a:defRPr/>
            </a:pPr>
            <a:r>
              <a:rPr lang="en-US" sz="2400" dirty="0" smtClean="0"/>
              <a:t>Interquartile mean</a:t>
            </a:r>
          </a:p>
          <a:p>
            <a:pPr lvl="1">
              <a:defRPr/>
            </a:pPr>
            <a:r>
              <a:rPr lang="en-US" sz="2400" dirty="0" smtClean="0"/>
              <a:t>Fréchet mean</a:t>
            </a:r>
          </a:p>
          <a:p>
            <a:pPr lvl="1">
              <a:defRPr/>
            </a:pPr>
            <a:r>
              <a:rPr lang="tr-TR" sz="2400" dirty="0" smtClean="0"/>
              <a:t>… </a:t>
            </a:r>
            <a:endParaRPr lang="en-US" sz="24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1715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tr-TR" sz="2800" dirty="0" smtClean="0">
                    <a:solidFill>
                      <a:schemeClr val="accent1"/>
                    </a:solidFill>
                  </a:rPr>
                  <a:t>Arithmetic </a:t>
                </a:r>
                <a:r>
                  <a:rPr lang="tr-TR" sz="2800" dirty="0" err="1" smtClean="0">
                    <a:solidFill>
                      <a:schemeClr val="accent1"/>
                    </a:solidFill>
                  </a:rPr>
                  <a:t>mean</a:t>
                </a:r>
                <a:r>
                  <a:rPr lang="tr-TR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800" dirty="0" smtClean="0"/>
                  <a:t>(</a:t>
                </a:r>
                <a:r>
                  <a:rPr lang="tr-TR" sz="2800" dirty="0" err="1" smtClean="0"/>
                  <a:t>or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simply</a:t>
                </a:r>
                <a:r>
                  <a:rPr lang="tr-TR" sz="2800" dirty="0" smtClean="0"/>
                  <a:t> </a:t>
                </a:r>
                <a:r>
                  <a:rPr lang="tr-TR" sz="2800" dirty="0" err="1" smtClean="0">
                    <a:solidFill>
                      <a:schemeClr val="accent1"/>
                    </a:solidFill>
                  </a:rPr>
                  <a:t>mean</a:t>
                </a:r>
                <a:r>
                  <a:rPr lang="tr-TR" sz="2800" dirty="0" smtClean="0"/>
                  <a:t>) of a </a:t>
                </a:r>
                <a:r>
                  <a:rPr lang="tr-TR" sz="2800" dirty="0" err="1" smtClean="0"/>
                  <a:t>sample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800" dirty="0" smtClean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tr-TR" sz="2800" dirty="0" smtClean="0"/>
                  <a:t>, </a:t>
                </a:r>
                <a:r>
                  <a:rPr lang="tr-TR" sz="2800" dirty="0" err="1" smtClean="0"/>
                  <a:t>usually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denoted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by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tr-TR" sz="2400" dirty="0" smtClean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>
                  <a:tabLst>
                    <a:tab pos="355600" algn="l"/>
                  </a:tabLst>
                  <a:defRPr/>
                </a:pPr>
                <a:r>
                  <a:rPr lang="en-US" dirty="0"/>
                  <a:t>It is used when the spread of the data is fairly similar</a:t>
                </a:r>
                <a:r>
                  <a:rPr lang="tr-TR" dirty="0"/>
                  <a:t> </a:t>
                </a:r>
                <a:r>
                  <a:rPr lang="en-US" dirty="0"/>
                  <a:t>on each side of the mid </a:t>
                </a:r>
                <a:r>
                  <a:rPr lang="en-US" dirty="0" smtClean="0"/>
                  <a:t>point</a:t>
                </a:r>
                <a:endParaRPr lang="en-US" sz="28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72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149080"/>
            <a:ext cx="3501792" cy="195485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3975101"/>
            <a:ext cx="4536504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defRPr/>
            </a:pPr>
            <a:r>
              <a:rPr lang="en-US" kern="0" dirty="0" smtClean="0"/>
              <a:t>when </a:t>
            </a:r>
            <a:r>
              <a:rPr lang="en-US" kern="0" dirty="0"/>
              <a:t>the</a:t>
            </a:r>
            <a:r>
              <a:rPr lang="tr-TR" kern="0" dirty="0"/>
              <a:t> </a:t>
            </a:r>
            <a:r>
              <a:rPr lang="en-US" kern="0" dirty="0"/>
              <a:t>data are </a:t>
            </a:r>
            <a:r>
              <a:rPr lang="tr-TR" kern="0" dirty="0"/>
              <a:t> </a:t>
            </a:r>
            <a:r>
              <a:rPr lang="en-US" kern="0" dirty="0" smtClean="0"/>
              <a:t>“</a:t>
            </a:r>
            <a:r>
              <a:rPr lang="en-US" kern="0" dirty="0"/>
              <a:t>normally distributed</a:t>
            </a:r>
            <a:r>
              <a:rPr lang="en-US" kern="0" dirty="0" smtClean="0"/>
              <a:t>”.</a:t>
            </a:r>
            <a:endParaRPr lang="tr-TR" kern="0" dirty="0" smtClean="0"/>
          </a:p>
          <a:p>
            <a:pPr lvl="2">
              <a:defRPr/>
            </a:pPr>
            <a:r>
              <a:rPr lang="en-US" sz="1800" kern="0" dirty="0"/>
              <a:t>If a value </a:t>
            </a:r>
            <a:r>
              <a:rPr lang="en-US" sz="1800" kern="0" dirty="0" smtClean="0"/>
              <a:t>is </a:t>
            </a:r>
            <a:r>
              <a:rPr lang="en-US" sz="1800" kern="0" dirty="0"/>
              <a:t>a lot smaller or larger than the others, “skewing” the data, the mean will then not give a good picture of the typical value</a:t>
            </a:r>
            <a:r>
              <a:rPr lang="en-US" sz="1800" kern="0" dirty="0" smtClean="0"/>
              <a:t>.</a:t>
            </a:r>
            <a:endParaRPr lang="tr-TR" sz="1800" kern="0" dirty="0"/>
          </a:p>
          <a:p>
            <a:pPr marL="0" lvl="8" indent="0">
              <a:buFontTx/>
              <a:buNone/>
              <a:defRPr/>
            </a:pPr>
            <a:endParaRPr lang="tr-TR" sz="2800" i="1" kern="0" dirty="0" smtClean="0">
              <a:latin typeface="Cambria Math" panose="02040503050406030204" pitchFamily="18" charset="0"/>
              <a:ea typeface="+mn-ea"/>
              <a:cs typeface="+mn-cs"/>
            </a:endParaRPr>
          </a:p>
          <a:p>
            <a:pPr marL="228600" lvl="8">
              <a:defRPr/>
            </a:pPr>
            <a:endParaRPr lang="en-US" sz="2800" kern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4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lvl="8">
                  <a:defRPr/>
                </a:pPr>
                <a:r>
                  <a:rPr lang="tr-TR" sz="2800" dirty="0" err="1" smtClean="0">
                    <a:solidFill>
                      <a:schemeClr val="accent1"/>
                    </a:solidFill>
                    <a:ea typeface="+mn-ea"/>
                    <a:cs typeface="+mn-cs"/>
                  </a:rPr>
                  <a:t>Geometric</a:t>
                </a:r>
                <a:r>
                  <a:rPr lang="tr-TR" sz="2800" dirty="0" smtClean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solidFill>
                      <a:schemeClr val="accent1"/>
                    </a:solidFill>
                    <a:ea typeface="+mn-ea"/>
                    <a:cs typeface="+mn-cs"/>
                  </a:rPr>
                  <a:t>mean</a:t>
                </a:r>
                <a:r>
                  <a:rPr lang="tr-TR" sz="2800" dirty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:r>
                  <a:rPr lang="tr-TR" sz="2800" dirty="0">
                    <a:ea typeface="+mn-ea"/>
                    <a:cs typeface="+mn-cs"/>
                  </a:rPr>
                  <a:t>is an </a:t>
                </a:r>
                <a:r>
                  <a:rPr lang="tr-TR" sz="2800" dirty="0" err="1">
                    <a:ea typeface="+mn-ea"/>
                    <a:cs typeface="+mn-cs"/>
                  </a:rPr>
                  <a:t>average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that</a:t>
                </a:r>
                <a:r>
                  <a:rPr lang="tr-TR" sz="2800" dirty="0">
                    <a:ea typeface="+mn-ea"/>
                    <a:cs typeface="+mn-cs"/>
                  </a:rPr>
                  <a:t> is </a:t>
                </a:r>
                <a:r>
                  <a:rPr lang="tr-TR" sz="2800" dirty="0" err="1">
                    <a:ea typeface="+mn-ea"/>
                    <a:cs typeface="+mn-cs"/>
                  </a:rPr>
                  <a:t>useful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for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sets</a:t>
                </a:r>
                <a:r>
                  <a:rPr lang="tr-TR" sz="2800" dirty="0">
                    <a:ea typeface="+mn-ea"/>
                    <a:cs typeface="+mn-cs"/>
                  </a:rPr>
                  <a:t> of </a:t>
                </a:r>
                <a:r>
                  <a:rPr lang="tr-TR" sz="2800" dirty="0" err="1">
                    <a:ea typeface="+mn-ea"/>
                    <a:cs typeface="+mn-cs"/>
                  </a:rPr>
                  <a:t>positive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numbers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that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are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interpreted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according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to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their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product</a:t>
                </a:r>
                <a:r>
                  <a:rPr lang="tr-TR" sz="2800" dirty="0">
                    <a:ea typeface="+mn-ea"/>
                    <a:cs typeface="+mn-cs"/>
                  </a:rPr>
                  <a:t>, </a:t>
                </a:r>
                <a:r>
                  <a:rPr lang="tr-TR" sz="2800" dirty="0" err="1" smtClean="0">
                    <a:ea typeface="+mn-ea"/>
                    <a:cs typeface="+mn-cs"/>
                  </a:rPr>
                  <a:t>e.g</a:t>
                </a:r>
                <a:r>
                  <a:rPr lang="tr-TR" sz="2800" dirty="0" smtClean="0">
                    <a:ea typeface="+mn-ea"/>
                    <a:cs typeface="+mn-cs"/>
                  </a:rPr>
                  <a:t>.  </a:t>
                </a:r>
                <a:r>
                  <a:rPr lang="tr-TR" sz="2800" dirty="0" err="1" smtClean="0">
                    <a:ea typeface="+mn-ea"/>
                    <a:cs typeface="+mn-cs"/>
                  </a:rPr>
                  <a:t>rates</a:t>
                </a:r>
                <a:r>
                  <a:rPr lang="tr-TR" sz="2800" dirty="0" smtClean="0">
                    <a:ea typeface="+mn-ea"/>
                    <a:cs typeface="+mn-cs"/>
                  </a:rPr>
                  <a:t> of </a:t>
                </a:r>
                <a:r>
                  <a:rPr lang="tr-TR" sz="2800" dirty="0" err="1" smtClean="0">
                    <a:ea typeface="+mn-ea"/>
                    <a:cs typeface="+mn-cs"/>
                  </a:rPr>
                  <a:t>growth</a:t>
                </a:r>
                <a:endParaRPr lang="tr-TR" sz="2800" dirty="0">
                  <a:ea typeface="+mn-ea"/>
                  <a:cs typeface="+mn-cs"/>
                </a:endParaRPr>
              </a:p>
              <a:p>
                <a:pPr marL="0" lvl="8" indent="0">
                  <a:buNone/>
                  <a:defRPr/>
                </a:pPr>
                <a:endParaRPr lang="tr-TR" sz="2800" i="1" dirty="0" smtClean="0"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lvl="8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tr-T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tr-T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</m:t>
                          </m:r>
                          <m:sSub>
                            <m:sSub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</m:t>
                          </m:r>
                          <m:r>
                            <a:rPr lang="tr-T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tr-TR" sz="2800" dirty="0" smtClean="0">
                  <a:ea typeface="+mn-ea"/>
                  <a:cs typeface="+mn-cs"/>
                </a:endParaRPr>
              </a:p>
              <a:p>
                <a:pPr>
                  <a:defRPr/>
                </a:pPr>
                <a:r>
                  <a:rPr lang="tr-TR" sz="2800" dirty="0">
                    <a:solidFill>
                      <a:schemeClr val="accent1"/>
                    </a:solidFill>
                  </a:rPr>
                  <a:t>Harmonic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mean </a:t>
                </a:r>
                <a:r>
                  <a:rPr lang="tr-TR" sz="2800" dirty="0"/>
                  <a:t>is an </a:t>
                </a:r>
                <a:r>
                  <a:rPr lang="tr-TR" sz="2800" dirty="0" err="1"/>
                  <a:t>average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which</a:t>
                </a:r>
                <a:r>
                  <a:rPr lang="tr-TR" sz="2800" dirty="0"/>
                  <a:t> is </a:t>
                </a:r>
                <a:r>
                  <a:rPr lang="tr-TR" sz="2800" dirty="0" err="1"/>
                  <a:t>useful</a:t>
                </a:r>
                <a:r>
                  <a:rPr lang="tr-TR" sz="2800" dirty="0"/>
                  <a:t> </a:t>
                </a:r>
                <a:r>
                  <a:rPr lang="tr-TR" sz="2800" dirty="0" err="1"/>
                  <a:t>for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sets</a:t>
                </a:r>
                <a:r>
                  <a:rPr lang="tr-TR" sz="2800" dirty="0"/>
                  <a:t> of </a:t>
                </a:r>
                <a:r>
                  <a:rPr lang="tr-TR" sz="2800" dirty="0" err="1"/>
                  <a:t>numbers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that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are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defined</a:t>
                </a:r>
                <a:r>
                  <a:rPr lang="tr-TR" sz="2800" dirty="0"/>
                  <a:t> in </a:t>
                </a:r>
                <a:r>
                  <a:rPr lang="tr-TR" sz="2800" dirty="0" err="1"/>
                  <a:t>relation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to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some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unit</a:t>
                </a:r>
                <a:r>
                  <a:rPr lang="tr-TR" sz="2800" dirty="0"/>
                  <a:t>, </a:t>
                </a:r>
                <a:r>
                  <a:rPr lang="tr-TR" sz="2800" dirty="0" err="1"/>
                  <a:t>for</a:t>
                </a:r>
                <a:r>
                  <a:rPr lang="tr-TR" sz="2800" dirty="0"/>
                  <a:t> </a:t>
                </a:r>
                <a:r>
                  <a:rPr lang="tr-TR" sz="2800" dirty="0" err="1"/>
                  <a:t>example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speed</a:t>
                </a:r>
                <a:endParaRPr lang="tr-TR" sz="28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f>
                            <m:f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tr-TR" sz="2800" dirty="0">
                  <a:ea typeface="+mn-ea"/>
                  <a:cs typeface="+mn-cs"/>
                </a:endParaRPr>
              </a:p>
              <a:p>
                <a:pPr marL="228600" lvl="8">
                  <a:defRPr/>
                </a:pPr>
                <a:endParaRPr lang="en-US" sz="28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5" t="-1348" r="-7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626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Mean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25579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/>
              <a:t>The relationship between</a:t>
            </a:r>
            <a:r>
              <a:rPr lang="tr-TR" sz="2800" dirty="0" smtClean="0"/>
              <a:t> </a:t>
            </a:r>
            <a:r>
              <a:rPr lang="en-US" sz="2800" dirty="0" smtClean="0"/>
              <a:t>Arithmetic mean</a:t>
            </a:r>
            <a:r>
              <a:rPr lang="tr-TR" sz="2800" dirty="0" smtClean="0"/>
              <a:t>, </a:t>
            </a:r>
            <a:r>
              <a:rPr lang="en-US" sz="2800" dirty="0" smtClean="0"/>
              <a:t>Geometric mean</a:t>
            </a:r>
            <a:r>
              <a:rPr lang="tr-TR" sz="2800" dirty="0" smtClean="0"/>
              <a:t>,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en-US" sz="2800" smtClean="0"/>
              <a:t>Harmonic mean</a:t>
            </a:r>
            <a:r>
              <a:rPr lang="tr-TR" sz="2800" smtClean="0"/>
              <a:t>:</a:t>
            </a:r>
            <a:endParaRPr lang="en-US" sz="2800" dirty="0" smtClean="0"/>
          </a:p>
          <a:p>
            <a:pPr marL="457200" lvl="1" indent="0">
              <a:buNone/>
              <a:defRPr/>
            </a:pPr>
            <a:r>
              <a:rPr lang="tr-TR" sz="2400" dirty="0">
                <a:solidFill>
                  <a:schemeClr val="accent1"/>
                </a:solidFill>
              </a:rPr>
              <a:t>	</a:t>
            </a:r>
            <a:r>
              <a:rPr lang="en-US" sz="2400" dirty="0">
                <a:solidFill>
                  <a:schemeClr val="accent1"/>
                </a:solidFill>
              </a:rPr>
              <a:t>Arithmetic </a:t>
            </a:r>
            <a:r>
              <a:rPr lang="en-US" sz="2400" dirty="0" smtClean="0">
                <a:solidFill>
                  <a:schemeClr val="accent1"/>
                </a:solidFill>
              </a:rPr>
              <a:t>mean</a:t>
            </a:r>
            <a:r>
              <a:rPr lang="tr-TR" sz="2400" dirty="0" smtClean="0">
                <a:solidFill>
                  <a:schemeClr val="accent1"/>
                </a:solidFill>
              </a:rPr>
              <a:t> × </a:t>
            </a:r>
            <a:r>
              <a:rPr lang="en-US" sz="2400" dirty="0">
                <a:solidFill>
                  <a:schemeClr val="accent1"/>
                </a:solidFill>
              </a:rPr>
              <a:t>Harmonic </a:t>
            </a:r>
            <a:r>
              <a:rPr lang="en-US" sz="2400" dirty="0" smtClean="0">
                <a:solidFill>
                  <a:schemeClr val="accent1"/>
                </a:solidFill>
              </a:rPr>
              <a:t>mean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Geometric </a:t>
            </a:r>
            <a:r>
              <a:rPr lang="en-US" sz="2400" dirty="0" smtClean="0">
                <a:solidFill>
                  <a:schemeClr val="accent1"/>
                </a:solidFill>
              </a:rPr>
              <a:t>mean</a:t>
            </a:r>
            <a:r>
              <a:rPr lang="tr-TR" sz="2400" baseline="30000" dirty="0" smtClean="0">
                <a:solidFill>
                  <a:schemeClr val="accent1"/>
                </a:solidFill>
              </a:rPr>
              <a:t>2</a:t>
            </a:r>
            <a:endParaRPr lang="tr-TR" sz="2800" baseline="30000" dirty="0" smtClean="0"/>
          </a:p>
          <a:p>
            <a:pPr>
              <a:defRPr/>
            </a:pPr>
            <a:r>
              <a:rPr lang="en-US" sz="2800" dirty="0" smtClean="0"/>
              <a:t>Arithmetic </a:t>
            </a:r>
            <a:r>
              <a:rPr lang="en-US" sz="2800" dirty="0"/>
              <a:t>mean</a:t>
            </a:r>
            <a:r>
              <a:rPr lang="tr-TR" sz="2800" dirty="0"/>
              <a:t>, </a:t>
            </a:r>
            <a:r>
              <a:rPr lang="en-US" sz="2800" dirty="0"/>
              <a:t>Geometric mean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en-US" sz="2800" dirty="0"/>
              <a:t>Harmonic mean</a:t>
            </a:r>
            <a:r>
              <a:rPr lang="tr-TR" sz="2800" dirty="0"/>
              <a:t> </a:t>
            </a:r>
            <a:r>
              <a:rPr lang="tr-TR" sz="2800" dirty="0" err="1"/>
              <a:t>satisfy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following</a:t>
            </a:r>
            <a:r>
              <a:rPr lang="tr-TR" sz="2800" dirty="0"/>
              <a:t> </a:t>
            </a:r>
            <a:r>
              <a:rPr lang="tr-TR" sz="2800" dirty="0" err="1"/>
              <a:t>inequalities</a:t>
            </a:r>
            <a:r>
              <a:rPr lang="tr-TR" sz="2800" dirty="0"/>
              <a:t>:</a:t>
            </a:r>
            <a:endParaRPr lang="en-US" sz="2800" dirty="0"/>
          </a:p>
          <a:p>
            <a:pPr marL="457200" lvl="1" indent="0">
              <a:buNone/>
              <a:defRPr/>
            </a:pPr>
            <a:r>
              <a:rPr lang="tr-TR" sz="2400" dirty="0" smtClean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Arithmetic mean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tr-TR" sz="24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Geometric mean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Harmonic mean</a:t>
            </a:r>
            <a:endParaRPr lang="tr-TR" sz="24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tr-TR" sz="2000" dirty="0" err="1"/>
              <a:t>Equality</a:t>
            </a:r>
            <a:r>
              <a:rPr lang="tr-TR" sz="2000" dirty="0"/>
              <a:t> </a:t>
            </a:r>
            <a:r>
              <a:rPr lang="tr-TR" sz="2000" dirty="0" err="1"/>
              <a:t>holds</a:t>
            </a:r>
            <a:r>
              <a:rPr lang="tr-TR" sz="2000" dirty="0"/>
              <a:t> </a:t>
            </a:r>
            <a:r>
              <a:rPr lang="tr-TR" sz="2000" dirty="0" err="1"/>
              <a:t>if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only</a:t>
            </a:r>
            <a:r>
              <a:rPr lang="tr-TR" sz="2000" dirty="0"/>
              <a:t> </a:t>
            </a:r>
            <a:r>
              <a:rPr lang="tr-TR" sz="2000" dirty="0" err="1"/>
              <a:t>if</a:t>
            </a:r>
            <a:r>
              <a:rPr lang="tr-TR" sz="2000" dirty="0"/>
              <a:t> </a:t>
            </a:r>
            <a:r>
              <a:rPr lang="tr-TR" sz="2000" dirty="0" err="1"/>
              <a:t>all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elements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given</a:t>
            </a:r>
            <a:r>
              <a:rPr lang="tr-TR" sz="2000" dirty="0"/>
              <a:t> </a:t>
            </a:r>
            <a:r>
              <a:rPr lang="tr-TR" sz="2000" dirty="0" err="1"/>
              <a:t>sample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 smtClean="0"/>
              <a:t>equal</a:t>
            </a:r>
            <a:endParaRPr lang="tr-TR" sz="20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chemeClr val="accent1"/>
                </a:solidFill>
              </a:rPr>
              <a:t>arithmetic mea</a:t>
            </a:r>
            <a:r>
              <a:rPr lang="en-US" sz="2800" dirty="0"/>
              <a:t>n is best used in situations where:</a:t>
            </a:r>
          </a:p>
          <a:p>
            <a:pPr lvl="1"/>
            <a:r>
              <a:rPr lang="en-US" sz="2400" dirty="0"/>
              <a:t>the data are not skewed (no extreme outliers)</a:t>
            </a:r>
          </a:p>
          <a:p>
            <a:pPr lvl="1"/>
            <a:r>
              <a:rPr lang="en-US" sz="2400" dirty="0"/>
              <a:t>the individual data points are not dependent on each other</a:t>
            </a:r>
          </a:p>
          <a:p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>
                <a:solidFill>
                  <a:schemeClr val="accent1"/>
                </a:solidFill>
              </a:rPr>
              <a:t>geometric </a:t>
            </a:r>
            <a:r>
              <a:rPr lang="tr-TR" sz="2800" dirty="0" err="1" smtClean="0">
                <a:solidFill>
                  <a:schemeClr val="accent1"/>
                </a:solidFill>
              </a:rPr>
              <a:t>mean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should be used whenever </a:t>
            </a:r>
            <a:r>
              <a:rPr lang="en-US" sz="2800" dirty="0"/>
              <a:t>the data are inter-related</a:t>
            </a:r>
            <a:endParaRPr lang="tr-TR" sz="2800" dirty="0" smtClean="0"/>
          </a:p>
          <a:p>
            <a:r>
              <a:rPr lang="en-US" sz="2800" dirty="0" smtClean="0"/>
              <a:t>The </a:t>
            </a:r>
            <a:r>
              <a:rPr lang="en-US" sz="2800" dirty="0">
                <a:solidFill>
                  <a:schemeClr val="accent1"/>
                </a:solidFill>
              </a:rPr>
              <a:t>harmonic </a:t>
            </a:r>
            <a:r>
              <a:rPr lang="tr-TR" sz="2800" dirty="0" err="1" smtClean="0">
                <a:solidFill>
                  <a:schemeClr val="accent1"/>
                </a:solidFill>
              </a:rPr>
              <a:t>mean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/>
              <a:t>is best to use when there is:</a:t>
            </a:r>
          </a:p>
          <a:p>
            <a:pPr lvl="1"/>
            <a:r>
              <a:rPr lang="en-US" sz="2400" dirty="0"/>
              <a:t>A large population where the majority of the values are distributed uniformly but where there are a few outliers with significantly higher </a:t>
            </a:r>
            <a:r>
              <a:rPr lang="en-US" sz="2400" dirty="0" smtClean="0"/>
              <a:t>values</a:t>
            </a:r>
            <a:endParaRPr lang="en-US" sz="24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4275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Mean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tr-TR" sz="2800" dirty="0" err="1" smtClean="0">
                    <a:solidFill>
                      <a:schemeClr val="accent1"/>
                    </a:solidFill>
                  </a:rPr>
                  <a:t>Weighted</a:t>
                </a:r>
                <a:r>
                  <a:rPr lang="tr-TR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800" dirty="0" err="1">
                    <a:solidFill>
                      <a:schemeClr val="accent1"/>
                    </a:solidFill>
                  </a:rPr>
                  <a:t>arithmetic</a:t>
                </a:r>
                <a:r>
                  <a:rPr lang="tr-TR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mean </a:t>
                </a:r>
                <a:r>
                  <a:rPr lang="tr-TR" sz="2800" dirty="0"/>
                  <a:t>is </a:t>
                </a:r>
                <a:r>
                  <a:rPr lang="tr-TR" sz="2800" dirty="0" err="1"/>
                  <a:t>used</a:t>
                </a:r>
                <a:r>
                  <a:rPr lang="tr-TR" sz="2800" dirty="0"/>
                  <a:t> </a:t>
                </a:r>
                <a:r>
                  <a:rPr lang="tr-TR" sz="2800" dirty="0" err="1"/>
                  <a:t>if</a:t>
                </a:r>
                <a:r>
                  <a:rPr lang="tr-TR" sz="2800" dirty="0"/>
                  <a:t> </a:t>
                </a:r>
                <a:r>
                  <a:rPr lang="tr-TR" sz="2800" dirty="0" err="1"/>
                  <a:t>one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wants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to</a:t>
                </a:r>
                <a:r>
                  <a:rPr lang="tr-TR" sz="2800" dirty="0"/>
                  <a:t> </a:t>
                </a:r>
                <a:r>
                  <a:rPr lang="tr-TR" sz="2800" dirty="0" err="1"/>
                  <a:t>combine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average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values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from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samples</a:t>
                </a:r>
                <a:r>
                  <a:rPr lang="tr-TR" sz="2800" dirty="0"/>
                  <a:t> of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same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population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with</a:t>
                </a:r>
                <a:r>
                  <a:rPr lang="tr-TR" sz="2800" dirty="0"/>
                  <a:t> </a:t>
                </a:r>
                <a:r>
                  <a:rPr lang="tr-TR" sz="2800" dirty="0" err="1"/>
                  <a:t>different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sample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sizes</a:t>
                </a:r>
                <a:endParaRPr lang="tr-TR" sz="28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tr-TR" sz="2800" dirty="0"/>
              </a:p>
              <a:p>
                <a:pPr lvl="1">
                  <a:defRPr/>
                </a:pP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weights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/>
                  <a:t> </a:t>
                </a:r>
                <a:r>
                  <a:rPr lang="tr-TR" sz="2400" dirty="0" err="1"/>
                  <a:t>represent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sizes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different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samples</a:t>
                </a:r>
                <a:r>
                  <a:rPr lang="tr-TR" sz="2400" dirty="0" smtClean="0"/>
                  <a:t>.</a:t>
                </a:r>
              </a:p>
              <a:p>
                <a:pPr lvl="1">
                  <a:defRPr/>
                </a:pPr>
                <a:r>
                  <a:rPr lang="tr-TR" sz="2400" dirty="0" err="1"/>
                  <a:t>In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other</a:t>
                </a:r>
                <a:r>
                  <a:rPr lang="tr-TR" sz="2400" dirty="0"/>
                  <a:t> </a:t>
                </a:r>
                <a:r>
                  <a:rPr lang="tr-TR" sz="2400" dirty="0" err="1"/>
                  <a:t>applications</a:t>
                </a:r>
                <a:r>
                  <a:rPr lang="tr-TR" sz="2400" dirty="0"/>
                  <a:t>, </a:t>
                </a:r>
                <a:r>
                  <a:rPr lang="tr-TR" sz="2400" dirty="0" err="1"/>
                  <a:t>they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represent</a:t>
                </a:r>
                <a:r>
                  <a:rPr lang="tr-TR" sz="2400" dirty="0"/>
                  <a:t> a </a:t>
                </a:r>
                <a:r>
                  <a:rPr lang="tr-TR" sz="2400" dirty="0" err="1"/>
                  <a:t>measure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for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reliability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influence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upon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mean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by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respective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values</a:t>
                </a:r>
                <a:r>
                  <a:rPr lang="tr-TR" sz="2400" dirty="0"/>
                  <a:t>.</a:t>
                </a:r>
              </a:p>
              <a:p>
                <a:pPr marL="0" indent="0">
                  <a:buNone/>
                  <a:defRPr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5" t="-13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3144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power mean </a:t>
                </a:r>
                <a:r>
                  <a:rPr lang="en-US" dirty="0"/>
                  <a:t>is a mean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pt-B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</m:sSub>
                  </m:oMath>
                </a14:m>
                <a:r>
                  <a:rPr lang="tr-TR" dirty="0" smtClean="0"/>
                  <a:t>		</a:t>
                </a:r>
                <a:r>
                  <a:rPr lang="en-US" dirty="0" smtClean="0"/>
                  <a:t>minimum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	harmonic mean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geometric </a:t>
                </a:r>
                <a:r>
                  <a:rPr lang="en-US" dirty="0"/>
                  <a:t>mean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arithmetic </a:t>
                </a:r>
                <a:r>
                  <a:rPr lang="en-US" dirty="0"/>
                  <a:t>mean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root-mean-square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		maximum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76</a:t>
            </a:fld>
            <a:endParaRPr lang="en-US" altLang="tr-TR"/>
          </a:p>
        </p:txBody>
      </p:sp>
      <p:pic>
        <p:nvPicPr>
          <p:cNvPr id="2055" name="Picture 7" descr="M_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_(-infty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m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_(-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_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M_inft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ax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Mean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77</a:t>
            </a:fld>
            <a:endParaRPr lang="en-US" altLang="tr-TR"/>
          </a:p>
        </p:txBody>
      </p:sp>
      <p:sp>
        <p:nvSpPr>
          <p:cNvPr id="6" name="AutoShape 2" descr="M_{-\infty}(x_1,\dots,x_n) = \lim_{p\to-\infty} M_p(x_1,\dots,x_n) = \min \{x_1,\dots,x_n\}"/>
          <p:cNvSpPr>
            <a:spLocks noChangeAspect="1" noChangeArrowheads="1"/>
          </p:cNvSpPr>
          <p:nvPr/>
        </p:nvSpPr>
        <p:spPr bwMode="auto">
          <a:xfrm>
            <a:off x="2311400" y="1060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3" descr="M_{-1}(x_1,\dots,x_n) = \frac{n}{\frac{1}{x_1}+\dots+\frac{1}{x_n}}"/>
          <p:cNvSpPr>
            <a:spLocks noChangeAspect="1" noChangeArrowheads="1"/>
          </p:cNvSpPr>
          <p:nvPr/>
        </p:nvSpPr>
        <p:spPr bwMode="auto">
          <a:xfrm>
            <a:off x="2311400" y="1060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4" descr="M_0(x_1,\dots,x_n) = \lim_{p\to0} M_p(x_1,\dots,x_n) = \sqrt[n]{x_1\cdot\dots\cdot x_n}"/>
          <p:cNvSpPr>
            <a:spLocks noChangeAspect="1" noChangeArrowheads="1"/>
          </p:cNvSpPr>
          <p:nvPr/>
        </p:nvSpPr>
        <p:spPr bwMode="auto">
          <a:xfrm>
            <a:off x="2311400" y="1060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5" descr="M_1(x_1,\dots,x_n) = \frac{x_1 + \dots + x_n}{n}"/>
          <p:cNvSpPr>
            <a:spLocks noChangeAspect="1" noChangeArrowheads="1"/>
          </p:cNvSpPr>
          <p:nvPr/>
        </p:nvSpPr>
        <p:spPr bwMode="auto">
          <a:xfrm>
            <a:off x="2311400" y="1060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6" descr="M_2(x_1,\dots,x_n) = \sqrt{\frac{x_1^2 + \dots + x_n^2}{n}}"/>
          <p:cNvSpPr>
            <a:spLocks noChangeAspect="1" noChangeArrowheads="1"/>
          </p:cNvSpPr>
          <p:nvPr/>
        </p:nvSpPr>
        <p:spPr bwMode="auto">
          <a:xfrm>
            <a:off x="2311400" y="1060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7" descr="M_{3}(x_{1},\dots ,x_{n})={\sqrt[ {3}]{{\frac  {x_{1}^{3}+\dots +x_{n}^{3}}{n}}}}"/>
          <p:cNvSpPr>
            <a:spLocks noChangeAspect="1" noChangeArrowheads="1"/>
          </p:cNvSpPr>
          <p:nvPr/>
        </p:nvSpPr>
        <p:spPr bwMode="auto">
          <a:xfrm>
            <a:off x="2311400" y="1060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8" descr="M_{+\infty}(x_1,\dots,x_n) = \lim_{p\to\infty} M_p(x_1,\dots,x_n) = \max \{x_1,\dots,x_n\}"/>
          <p:cNvSpPr>
            <a:spLocks noChangeAspect="1" noChangeArrowheads="1"/>
          </p:cNvSpPr>
          <p:nvPr/>
        </p:nvSpPr>
        <p:spPr bwMode="auto">
          <a:xfrm>
            <a:off x="2311400" y="1060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0" y="1347127"/>
            <a:ext cx="8237256" cy="44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Sample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Mean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2880568" cy="4978400"/>
          </a:xfrm>
        </p:spPr>
        <p:txBody>
          <a:bodyPr/>
          <a:lstStyle/>
          <a:p>
            <a:r>
              <a:rPr lang="tr-TR" sz="2800" dirty="0" err="1"/>
              <a:t>Plotting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three</a:t>
            </a:r>
            <a:r>
              <a:rPr lang="tr-TR" sz="2800" dirty="0"/>
              <a:t> </a:t>
            </a:r>
            <a:r>
              <a:rPr lang="en-US" sz="2800" dirty="0"/>
              <a:t>samples along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their</a:t>
            </a:r>
            <a:r>
              <a:rPr lang="tr-TR" sz="2800" dirty="0"/>
              <a:t> </a:t>
            </a:r>
            <a:r>
              <a:rPr lang="tr-TR" sz="2800" dirty="0" err="1"/>
              <a:t>means</a:t>
            </a:r>
            <a:r>
              <a:rPr lang="tr-TR" sz="2800" dirty="0"/>
              <a:t> (</a:t>
            </a:r>
            <a:r>
              <a:rPr lang="tr-TR" sz="2800" i="1" dirty="0" err="1"/>
              <a:t>short</a:t>
            </a:r>
            <a:r>
              <a:rPr lang="tr-TR" sz="2800" i="1" dirty="0"/>
              <a:t> </a:t>
            </a:r>
            <a:r>
              <a:rPr lang="tr-TR" sz="2800" i="1" dirty="0" err="1"/>
              <a:t>vertical</a:t>
            </a:r>
            <a:r>
              <a:rPr lang="tr-TR" sz="2800" i="1" dirty="0"/>
              <a:t> </a:t>
            </a:r>
            <a:r>
              <a:rPr lang="tr-TR" sz="2800" i="1" dirty="0" err="1"/>
              <a:t>lines</a:t>
            </a:r>
            <a:r>
              <a:rPr lang="tr-TR" sz="2800" dirty="0" smtClean="0"/>
              <a:t>)</a:t>
            </a:r>
          </a:p>
          <a:p>
            <a:r>
              <a:rPr lang="en-US" sz="2800" dirty="0"/>
              <a:t>For Sample 1, Sample 2, and Sample 3, the means are 2.1, 3.9, and 4.1, respectively.</a:t>
            </a:r>
            <a:endParaRPr lang="tr-TR" sz="28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78</a:t>
            </a:fld>
            <a:endParaRPr kumimoji="0" lang="en-US" altLang="tr-TR" sz="12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48101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Sample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Sample mean is sensitive to very large or very small values,</a:t>
            </a:r>
            <a:r>
              <a:rPr lang="tr-TR" dirty="0"/>
              <a:t> </a:t>
            </a:r>
            <a:r>
              <a:rPr lang="en-US" dirty="0"/>
              <a:t>which might be outliers (unusual values).</a:t>
            </a:r>
          </a:p>
          <a:p>
            <a:r>
              <a:rPr lang="en-US" dirty="0" smtClean="0"/>
              <a:t>For </a:t>
            </a:r>
            <a:r>
              <a:rPr lang="en-US" dirty="0"/>
              <a:t>instance, suppose that we have measured the resting heart</a:t>
            </a:r>
            <a:r>
              <a:rPr lang="tr-TR" dirty="0"/>
              <a:t> </a:t>
            </a:r>
            <a:r>
              <a:rPr lang="en-US" dirty="0"/>
              <a:t>rate (in beats per minute) for </a:t>
            </a:r>
            <a:r>
              <a:rPr lang="tr-TR" dirty="0"/>
              <a:t>fi</a:t>
            </a:r>
            <a:r>
              <a:rPr lang="en-US" dirty="0" err="1"/>
              <a:t>ve</a:t>
            </a:r>
            <a:r>
              <a:rPr lang="en-US" dirty="0"/>
              <a:t> people.</a:t>
            </a:r>
            <a:endParaRPr lang="tr-TR" dirty="0"/>
          </a:p>
          <a:p>
            <a:endParaRPr lang="en-US" dirty="0"/>
          </a:p>
          <a:p>
            <a:endParaRPr lang="tr-TR" dirty="0"/>
          </a:p>
          <a:p>
            <a:r>
              <a:rPr lang="en-US" dirty="0"/>
              <a:t>In this case, the sample mean is 79.8, which seems to be a</a:t>
            </a:r>
            <a:r>
              <a:rPr lang="tr-TR" dirty="0"/>
              <a:t> </a:t>
            </a:r>
            <a:r>
              <a:rPr lang="en-US" dirty="0"/>
              <a:t>good representative of the data.</a:t>
            </a:r>
          </a:p>
          <a:p>
            <a:r>
              <a:rPr lang="en-US" dirty="0"/>
              <a:t> Now suppose that the heart rate for the </a:t>
            </a:r>
            <a:r>
              <a:rPr lang="tr-TR" dirty="0"/>
              <a:t>fi</a:t>
            </a:r>
            <a:r>
              <a:rPr lang="en-US" dirty="0" err="1"/>
              <a:t>rst</a:t>
            </a:r>
            <a:r>
              <a:rPr lang="en-US" dirty="0"/>
              <a:t> individual is</a:t>
            </a:r>
            <a:r>
              <a:rPr lang="tr-TR" dirty="0"/>
              <a:t> </a:t>
            </a:r>
            <a:r>
              <a:rPr lang="en-US" dirty="0"/>
              <a:t>recorded as 47 instead of 74.</a:t>
            </a:r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Now, the sample mean does not capture the central tendency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12901"/>
            <a:ext cx="6629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696941"/>
            <a:ext cx="6629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0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Data Visualization and Summary Statistics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To </a:t>
            </a:r>
            <a:r>
              <a:rPr lang="en-US" dirty="0"/>
              <a:t>make sound decisions in the context of the uncertainty with some level of confidence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</a:p>
          <a:p>
            <a:pPr lvl="1">
              <a:defRPr/>
            </a:pPr>
            <a:r>
              <a:rPr lang="en-US" dirty="0" smtClean="0"/>
              <a:t>we </a:t>
            </a:r>
            <a:r>
              <a:rPr lang="en-US" dirty="0"/>
              <a:t>need to assume some </a:t>
            </a:r>
            <a:r>
              <a:rPr lang="en-US" dirty="0">
                <a:solidFill>
                  <a:schemeClr val="accent1"/>
                </a:solidFill>
              </a:rPr>
              <a:t>probability </a:t>
            </a:r>
            <a:r>
              <a:rPr lang="en-US" dirty="0" smtClean="0">
                <a:solidFill>
                  <a:schemeClr val="accent1"/>
                </a:solidFill>
              </a:rPr>
              <a:t>model</a:t>
            </a:r>
            <a:r>
              <a:rPr lang="tr-TR"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for the populations from which the samples have </a:t>
            </a:r>
            <a:r>
              <a:rPr lang="en-US" dirty="0" smtClean="0"/>
              <a:t>been</a:t>
            </a:r>
            <a:r>
              <a:rPr lang="tr-TR" dirty="0" smtClean="0"/>
              <a:t> </a:t>
            </a:r>
            <a:r>
              <a:rPr lang="en-US" dirty="0" smtClean="0"/>
              <a:t>collected</a:t>
            </a:r>
            <a:r>
              <a:rPr lang="en-US" dirty="0"/>
              <a:t>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Once </a:t>
            </a:r>
            <a:r>
              <a:rPr lang="en-US" dirty="0"/>
              <a:t>we have assumed an underlying model,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we </a:t>
            </a:r>
            <a:r>
              <a:rPr lang="en-US" dirty="0"/>
              <a:t>can select the appropriate </a:t>
            </a:r>
            <a:r>
              <a:rPr lang="en-US" dirty="0" smtClean="0"/>
              <a:t>statistical</a:t>
            </a:r>
            <a:r>
              <a:rPr lang="tr-TR" dirty="0" smtClean="0"/>
              <a:t> </a:t>
            </a:r>
            <a:r>
              <a:rPr lang="en-US" dirty="0" smtClean="0"/>
              <a:t>tests </a:t>
            </a:r>
            <a:r>
              <a:rPr lang="en-US" dirty="0"/>
              <a:t>for comparing two or more </a:t>
            </a:r>
            <a:r>
              <a:rPr lang="en-US" dirty="0" smtClean="0"/>
              <a:t>populations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then </a:t>
            </a:r>
            <a:r>
              <a:rPr lang="en-US" dirty="0"/>
              <a:t>we can </a:t>
            </a:r>
            <a:r>
              <a:rPr lang="en-US" dirty="0" smtClean="0"/>
              <a:t>use </a:t>
            </a:r>
            <a:r>
              <a:rPr lang="en-US" dirty="0"/>
              <a:t>these tests to draw conclusions </a:t>
            </a:r>
            <a:r>
              <a:rPr lang="en-US" dirty="0" smtClean="0"/>
              <a:t>about</a:t>
            </a:r>
            <a:r>
              <a:rPr lang="tr-TR" dirty="0" smtClean="0"/>
              <a:t> </a:t>
            </a:r>
            <a:r>
              <a:rPr lang="en-US" dirty="0"/>
              <a:t>our hypotheses for which we collected the data in the first place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A5F63DA-86CA-4E3F-B523-70F232FFE20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1056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Median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55700"/>
            <a:ext cx="8280400" cy="500960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Sometimes known as the mid-point.</a:t>
            </a:r>
            <a:endParaRPr lang="tr-TR" dirty="0"/>
          </a:p>
          <a:p>
            <a:pPr lvl="1">
              <a:defRPr/>
            </a:pPr>
            <a:r>
              <a:rPr lang="en-US" dirty="0"/>
              <a:t>It is used to represent the average when the </a:t>
            </a:r>
            <a:r>
              <a:rPr lang="en-US" dirty="0" smtClean="0"/>
              <a:t>data</a:t>
            </a:r>
            <a:r>
              <a:rPr lang="tr-TR" dirty="0" smtClean="0"/>
              <a:t> </a:t>
            </a:r>
            <a:r>
              <a:rPr lang="en-US" dirty="0" smtClean="0"/>
              <a:t>are not symmetrical</a:t>
            </a:r>
            <a:r>
              <a:rPr lang="tr-TR" dirty="0" smtClean="0"/>
              <a:t> (</a:t>
            </a:r>
            <a:r>
              <a:rPr lang="en-US" dirty="0" smtClean="0"/>
              <a:t>skewed</a:t>
            </a:r>
            <a:r>
              <a:rPr lang="tr-TR" dirty="0" smtClean="0"/>
              <a:t> </a:t>
            </a:r>
            <a:r>
              <a:rPr lang="en-US" dirty="0" smtClean="0"/>
              <a:t>distribution</a:t>
            </a:r>
            <a:r>
              <a:rPr lang="tr-TR" dirty="0" smtClean="0"/>
              <a:t>)</a:t>
            </a:r>
          </a:p>
          <a:p>
            <a:pPr marL="3670300" lvl="2">
              <a:defRPr/>
            </a:pPr>
            <a:r>
              <a:rPr lang="en-US" dirty="0" smtClean="0"/>
              <a:t>The median value of a group of observations or samples,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is the middle observation when</a:t>
            </a:r>
            <a:r>
              <a:rPr lang="tr-TR" dirty="0" smtClean="0"/>
              <a:t> </a:t>
            </a:r>
            <a:r>
              <a:rPr lang="en-US" dirty="0" smtClean="0"/>
              <a:t>samples,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are listed in descending order.</a:t>
            </a:r>
            <a:endParaRPr lang="tr-TR" dirty="0" smtClean="0"/>
          </a:p>
          <a:p>
            <a:pPr>
              <a:defRPr/>
            </a:pPr>
            <a:r>
              <a:rPr lang="en-US" sz="2000" dirty="0"/>
              <a:t>Note that if the number of samples, </a:t>
            </a:r>
            <a:r>
              <a:rPr lang="en-US" sz="2000" i="1" dirty="0"/>
              <a:t>n</a:t>
            </a:r>
            <a:r>
              <a:rPr lang="en-US" sz="2000" dirty="0"/>
              <a:t>, is odd, the median will be the middle observation. </a:t>
            </a:r>
            <a:endParaRPr lang="tr-TR" sz="2000" dirty="0" smtClean="0"/>
          </a:p>
          <a:p>
            <a:pPr>
              <a:defRPr/>
            </a:pPr>
            <a:r>
              <a:rPr lang="en-US" sz="2000" dirty="0" smtClean="0"/>
              <a:t>If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sample size, </a:t>
            </a:r>
            <a:r>
              <a:rPr lang="en-US" sz="2000" i="1" dirty="0"/>
              <a:t>n</a:t>
            </a:r>
            <a:r>
              <a:rPr lang="en-US" sz="2000" dirty="0"/>
              <a:t>, is even, then the median equals the average of two middle observations. </a:t>
            </a:r>
            <a:endParaRPr lang="tr-TR" sz="2000" dirty="0" smtClean="0"/>
          </a:p>
          <a:p>
            <a:pPr>
              <a:defRPr/>
            </a:pPr>
            <a:r>
              <a:rPr lang="en-US" sz="2000" dirty="0" smtClean="0"/>
              <a:t>Compared</a:t>
            </a:r>
            <a:r>
              <a:rPr lang="tr-TR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the sample mean, the sample median is less susceptible to outliers. </a:t>
            </a:r>
            <a:endParaRPr lang="tr-TR" dirty="0" smtClean="0"/>
          </a:p>
          <a:p>
            <a:pPr lvl="2">
              <a:defRPr/>
            </a:pPr>
            <a:endParaRPr lang="tr-TR" dirty="0"/>
          </a:p>
          <a:p>
            <a:pPr lvl="2">
              <a:defRPr/>
            </a:pPr>
            <a:endParaRPr lang="tr-TR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1ADA57E-C4E9-4CB8-993F-F0C6FC5AF7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80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28" y="2636912"/>
            <a:ext cx="2826672" cy="16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Median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Compared</a:t>
                </a:r>
                <a:r>
                  <a:rPr lang="tr-TR" dirty="0"/>
                  <a:t> </a:t>
                </a:r>
                <a:r>
                  <a:rPr lang="en-US" dirty="0"/>
                  <a:t>with the sample mean, the sample median is less susceptible to outliers. </a:t>
                </a:r>
                <a:endParaRPr lang="tr-TR" dirty="0" smtClean="0"/>
              </a:p>
              <a:p>
                <a:r>
                  <a:rPr lang="en-US" dirty="0"/>
                  <a:t>For instance, </a:t>
                </a:r>
                <a:r>
                  <a:rPr lang="tr-TR" dirty="0" err="1" smtClean="0"/>
                  <a:t>consider</a:t>
                </a:r>
                <a:r>
                  <a:rPr lang="en-US" dirty="0" smtClean="0"/>
                  <a:t> the </a:t>
                </a:r>
                <a:r>
                  <a:rPr lang="en-US" dirty="0"/>
                  <a:t>resting heart</a:t>
                </a:r>
                <a:r>
                  <a:rPr lang="tr-TR" dirty="0"/>
                  <a:t> </a:t>
                </a:r>
                <a:r>
                  <a:rPr lang="en-US" dirty="0"/>
                  <a:t>rate </a:t>
                </a:r>
                <a:r>
                  <a:rPr lang="tr-TR" dirty="0" err="1" smtClean="0"/>
                  <a:t>mentioned</a:t>
                </a:r>
                <a:r>
                  <a:rPr lang="tr-TR" dirty="0" smtClean="0"/>
                  <a:t> in </a:t>
                </a:r>
                <a:r>
                  <a:rPr lang="tr-TR" dirty="0" err="1" smtClean="0"/>
                  <a:t>slide</a:t>
                </a:r>
                <a:r>
                  <a:rPr lang="tr-TR" dirty="0" smtClean="0"/>
                  <a:t> 61;</a:t>
                </a:r>
              </a:p>
              <a:p>
                <a:r>
                  <a:rPr lang="en-US" dirty="0"/>
                  <a:t>The sample medians </a:t>
                </a:r>
                <a:r>
                  <a:rPr lang="tr-TR" dirty="0" smtClean="0"/>
                  <a:t>(</a:t>
                </a:r>
                <a:r>
                  <a:rPr lang="tr-TR" dirty="0" err="1" smtClean="0"/>
                  <a:t>denoted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 smtClean="0"/>
                  <a:t>) </a:t>
                </a:r>
                <a:r>
                  <a:rPr lang="en-US" dirty="0" smtClean="0"/>
                  <a:t>are</a:t>
                </a:r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r>
                  <a:rPr lang="tr-TR" dirty="0" err="1" smtClean="0"/>
                  <a:t>So</a:t>
                </a:r>
                <a:r>
                  <a:rPr lang="tr-TR" dirty="0" smtClean="0"/>
                  <a:t>, t</a:t>
                </a:r>
                <a:r>
                  <a:rPr lang="en-US" dirty="0" smtClean="0"/>
                  <a:t>he </a:t>
                </a:r>
                <a:r>
                  <a:rPr lang="en-US" dirty="0"/>
                  <a:t>median is more robust against outliers</a:t>
                </a:r>
                <a:r>
                  <a:rPr lang="en-US" dirty="0" smtClean="0"/>
                  <a:t>.</a:t>
                </a:r>
                <a:endParaRPr lang="tr-TR" dirty="0"/>
              </a:p>
              <a:p>
                <a:endParaRPr lang="tr-T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81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77072"/>
            <a:ext cx="4133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Median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median may be given with its inter-quartile range</a:t>
            </a:r>
            <a:r>
              <a:rPr lang="tr-TR" altLang="en-US" smtClean="0"/>
              <a:t> </a:t>
            </a:r>
            <a:r>
              <a:rPr lang="en-US" altLang="en-US" smtClean="0"/>
              <a:t>(IQR). </a:t>
            </a:r>
            <a:endParaRPr lang="tr-TR" altLang="en-US" smtClean="0"/>
          </a:p>
          <a:p>
            <a:r>
              <a:rPr lang="en-US" altLang="en-US" smtClean="0"/>
              <a:t>The 1st quartile point has the 1⁄4 of the data below</a:t>
            </a:r>
            <a:r>
              <a:rPr lang="tr-TR" altLang="en-US" smtClean="0"/>
              <a:t> </a:t>
            </a:r>
            <a:r>
              <a:rPr lang="en-US" altLang="en-US" smtClean="0"/>
              <a:t>it </a:t>
            </a:r>
            <a:endParaRPr lang="tr-TR" altLang="en-US" smtClean="0"/>
          </a:p>
          <a:p>
            <a:r>
              <a:rPr lang="tr-TR" altLang="en-US" smtClean="0"/>
              <a:t>T</a:t>
            </a:r>
            <a:r>
              <a:rPr lang="en-US" altLang="en-US" smtClean="0"/>
              <a:t>he 3rd quartile point has the 3⁄4 of the sample below</a:t>
            </a:r>
            <a:r>
              <a:rPr lang="tr-TR" altLang="en-US" smtClean="0"/>
              <a:t> </a:t>
            </a:r>
            <a:r>
              <a:rPr lang="en-US" altLang="en-US" smtClean="0"/>
              <a:t>it </a:t>
            </a:r>
            <a:endParaRPr lang="tr-TR" altLang="en-US" smtClean="0"/>
          </a:p>
          <a:p>
            <a:r>
              <a:rPr lang="tr-TR" altLang="en-US" smtClean="0"/>
              <a:t>T</a:t>
            </a:r>
            <a:r>
              <a:rPr lang="en-US" altLang="en-US" smtClean="0"/>
              <a:t>he IQR contains the middle 1⁄2 of the sample </a:t>
            </a:r>
            <a:endParaRPr lang="tr-TR" altLang="en-US" smtClean="0"/>
          </a:p>
          <a:p>
            <a:r>
              <a:rPr lang="en-US" altLang="en-US" smtClean="0"/>
              <a:t>This</a:t>
            </a:r>
            <a:r>
              <a:rPr lang="tr-TR" altLang="en-US" smtClean="0"/>
              <a:t> </a:t>
            </a:r>
            <a:r>
              <a:rPr lang="en-US" altLang="en-US" smtClean="0"/>
              <a:t>can be shown in a “box and whisker” plot.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D7EBA8E-8E04-46DA-AFCB-9D9B179F9F5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219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Median (example)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A dietician measured the energy intake over 24 hours of 50 patients on </a:t>
            </a:r>
            <a:r>
              <a:rPr lang="en-US" sz="2000" dirty="0" smtClean="0"/>
              <a:t>a</a:t>
            </a:r>
            <a:r>
              <a:rPr lang="tr-TR" sz="2000" dirty="0" smtClean="0"/>
              <a:t> </a:t>
            </a:r>
            <a:r>
              <a:rPr lang="en-US" sz="2000" dirty="0" smtClean="0"/>
              <a:t>variety </a:t>
            </a:r>
            <a:r>
              <a:rPr lang="en-US" sz="2000" dirty="0"/>
              <a:t>of wards. One ward had two patients that were “nil by mouth”.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median </a:t>
            </a:r>
            <a:r>
              <a:rPr lang="en-US" sz="2000" dirty="0"/>
              <a:t>was 12.2 </a:t>
            </a:r>
            <a:r>
              <a:rPr lang="en-US" sz="2000" dirty="0" err="1"/>
              <a:t>megajoules</a:t>
            </a:r>
            <a:r>
              <a:rPr lang="en-US" sz="2000" dirty="0"/>
              <a:t>, IQR 9.9 to 13.6. The lowest intake was 0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highest was 16.7. </a:t>
            </a:r>
            <a:endParaRPr lang="tr-TR" sz="2000" dirty="0" smtClean="0"/>
          </a:p>
          <a:p>
            <a:pPr>
              <a:defRPr/>
            </a:pPr>
            <a:r>
              <a:rPr lang="en-US" sz="2000" dirty="0" smtClean="0"/>
              <a:t>This </a:t>
            </a:r>
            <a:r>
              <a:rPr lang="en-US" sz="2000" dirty="0"/>
              <a:t>distribution is </a:t>
            </a:r>
            <a:r>
              <a:rPr lang="tr-TR" sz="2000" dirty="0" smtClean="0"/>
              <a:t> </a:t>
            </a:r>
            <a:r>
              <a:rPr lang="en-US" sz="2000" dirty="0" smtClean="0"/>
              <a:t>represented </a:t>
            </a:r>
            <a:r>
              <a:rPr lang="en-US" sz="2000" dirty="0"/>
              <a:t>by the box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whisker </a:t>
            </a:r>
            <a:r>
              <a:rPr lang="en-US" sz="2000" dirty="0"/>
              <a:t>plot </a:t>
            </a:r>
            <a:r>
              <a:rPr lang="tr-TR" sz="2000" dirty="0" err="1" smtClean="0"/>
              <a:t>below</a:t>
            </a:r>
            <a:r>
              <a:rPr lang="en-US" sz="2000" i="1" dirty="0" smtClean="0"/>
              <a:t>.</a:t>
            </a:r>
            <a:endParaRPr lang="tr-TR" sz="2000" i="1" dirty="0" smtClean="0"/>
          </a:p>
          <a:p>
            <a:pPr marL="0" indent="0">
              <a:buFontTx/>
              <a:buNone/>
              <a:defRPr/>
            </a:pPr>
            <a:endParaRPr lang="tr-TR" sz="2000" i="1" dirty="0" smtClean="0"/>
          </a:p>
          <a:p>
            <a:pPr marL="4308475">
              <a:defRPr/>
            </a:pPr>
            <a:r>
              <a:rPr lang="en-US" sz="2000" dirty="0"/>
              <a:t>Box and whisker plot of energy intake of 50 patients over 24 hours. </a:t>
            </a:r>
            <a:endParaRPr lang="tr-TR" sz="2000" dirty="0" smtClean="0"/>
          </a:p>
          <a:p>
            <a:pPr marL="4308475">
              <a:defRPr/>
            </a:pPr>
            <a:r>
              <a:rPr lang="en-US" sz="2000" dirty="0" smtClean="0"/>
              <a:t>The ends</a:t>
            </a:r>
            <a:r>
              <a:rPr lang="tr-TR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the whiskers represent the maximum and minimum values, excluding </a:t>
            </a:r>
            <a:r>
              <a:rPr lang="en-US" sz="2000" dirty="0" smtClean="0"/>
              <a:t>extreme</a:t>
            </a:r>
            <a:r>
              <a:rPr lang="tr-TR" sz="2000" dirty="0" smtClean="0"/>
              <a:t> </a:t>
            </a:r>
            <a:r>
              <a:rPr lang="en-US" sz="2000" dirty="0" smtClean="0"/>
              <a:t>results </a:t>
            </a:r>
            <a:r>
              <a:rPr lang="en-US" sz="2000" dirty="0"/>
              <a:t>like those of the two “nil by mouth” patients.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8E97238-960B-4F17-ACB5-4C17126420E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83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32226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84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8674"/>
            <a:ext cx="2591564" cy="2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51" y="1145352"/>
            <a:ext cx="2498493" cy="221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17904"/>
            <a:ext cx="2474053" cy="223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5"/>
          <p:cNvSpPr/>
          <p:nvPr/>
        </p:nvSpPr>
        <p:spPr>
          <a:xfrm>
            <a:off x="628540" y="3453902"/>
            <a:ext cx="2332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tr-TR" dirty="0" err="1" smtClean="0">
                <a:solidFill>
                  <a:schemeClr val="tx1"/>
                </a:solidFill>
                <a:latin typeface="+mn-lt"/>
              </a:rPr>
              <a:t>Histogram</a:t>
            </a:r>
            <a:r>
              <a:rPr kumimoji="1" lang="tr-TR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kumimoji="1" lang="tr-TR" i="1" dirty="0" err="1" smtClean="0">
                <a:solidFill>
                  <a:srgbClr val="CC0099"/>
                </a:solidFill>
                <a:latin typeface="+mn-lt"/>
              </a:rPr>
              <a:t>bmi</a:t>
            </a:r>
            <a:r>
              <a:rPr lang="tr-TR" dirty="0"/>
              <a:t>. </a:t>
            </a:r>
            <a:endParaRPr lang="tr-TR" dirty="0" smtClean="0"/>
          </a:p>
          <a:p>
            <a:r>
              <a:rPr kumimoji="1" lang="tr-TR" dirty="0">
                <a:solidFill>
                  <a:schemeClr val="tx1"/>
                </a:solidFill>
                <a:latin typeface="+mn-lt"/>
              </a:rPr>
              <a:t>in </a:t>
            </a:r>
            <a:r>
              <a:rPr kumimoji="1" lang="tr-TR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tr-TR" i="1" dirty="0" smtClean="0">
                <a:solidFill>
                  <a:schemeClr val="tx1"/>
                </a:solidFill>
                <a:latin typeface="+mn-lt"/>
              </a:rPr>
              <a:t>Pima.tr</a:t>
            </a:r>
            <a:r>
              <a:rPr kumimoji="1"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data set. </a:t>
            </a:r>
          </a:p>
          <a:p>
            <a:endParaRPr lang="tr-TR" dirty="0"/>
          </a:p>
        </p:txBody>
      </p:sp>
      <p:sp>
        <p:nvSpPr>
          <p:cNvPr id="9" name="Dikdörtgen 6"/>
          <p:cNvSpPr/>
          <p:nvPr/>
        </p:nvSpPr>
        <p:spPr>
          <a:xfrm>
            <a:off x="3448027" y="3413141"/>
            <a:ext cx="23583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tr-TR" dirty="0" err="1">
                <a:solidFill>
                  <a:schemeClr val="tx1"/>
                </a:solidFill>
                <a:latin typeface="+mn-lt"/>
              </a:rPr>
              <a:t>Histogram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 of </a:t>
            </a:r>
            <a:r>
              <a:rPr kumimoji="1" lang="tr-TR" i="1" dirty="0" err="1">
                <a:solidFill>
                  <a:srgbClr val="CC0099"/>
                </a:solidFill>
                <a:latin typeface="+mn-lt"/>
              </a:rPr>
              <a:t>lwt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. </a:t>
            </a:r>
            <a:endParaRPr kumimoji="1" lang="tr-TR" dirty="0" smtClean="0">
              <a:solidFill>
                <a:schemeClr val="tx1"/>
              </a:solidFill>
              <a:latin typeface="+mn-lt"/>
            </a:endParaRPr>
          </a:p>
          <a:p>
            <a:r>
              <a:rPr kumimoji="1" lang="tr-TR" dirty="0">
                <a:solidFill>
                  <a:schemeClr val="tx1"/>
                </a:solidFill>
                <a:latin typeface="+mn-lt"/>
              </a:rPr>
              <a:t>in </a:t>
            </a:r>
            <a:r>
              <a:rPr kumimoji="1" lang="tr-TR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tr-TR" i="1" dirty="0" err="1" smtClean="0">
                <a:solidFill>
                  <a:schemeClr val="tx1"/>
                </a:solidFill>
                <a:latin typeface="+mn-lt"/>
              </a:rPr>
              <a:t>birthwt</a:t>
            </a:r>
            <a:r>
              <a:rPr kumimoji="1" lang="tr-TR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data set. </a:t>
            </a:r>
          </a:p>
          <a:p>
            <a:endParaRPr kumimoji="1"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Dikdörtgen 7"/>
          <p:cNvSpPr/>
          <p:nvPr/>
        </p:nvSpPr>
        <p:spPr>
          <a:xfrm>
            <a:off x="6190571" y="3419137"/>
            <a:ext cx="2485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tr-TR" dirty="0" err="1">
                <a:solidFill>
                  <a:schemeClr val="tx1"/>
                </a:solidFill>
                <a:latin typeface="+mn-lt"/>
              </a:rPr>
              <a:t>Histogram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 of </a:t>
            </a:r>
            <a:r>
              <a:rPr kumimoji="1" lang="tr-TR" i="1" dirty="0" err="1">
                <a:solidFill>
                  <a:srgbClr val="CC0099"/>
                </a:solidFill>
                <a:latin typeface="+mn-lt"/>
              </a:rPr>
              <a:t>WhiteMeat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 </a:t>
            </a:r>
            <a:endParaRPr kumimoji="1" lang="tr-TR" dirty="0" smtClean="0">
              <a:solidFill>
                <a:schemeClr val="tx1"/>
              </a:solidFill>
              <a:latin typeface="+mn-lt"/>
            </a:endParaRPr>
          </a:p>
          <a:p>
            <a:r>
              <a:rPr kumimoji="1" lang="tr-TR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kumimoji="1" lang="tr-TR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tr-TR" i="1" dirty="0">
                <a:solidFill>
                  <a:schemeClr val="tx1"/>
                </a:solidFill>
                <a:latin typeface="+mn-lt"/>
              </a:rPr>
              <a:t>Protein</a:t>
            </a:r>
            <a:r>
              <a:rPr kumimoji="1" lang="tr-TR" dirty="0">
                <a:solidFill>
                  <a:schemeClr val="tx1"/>
                </a:solidFill>
                <a:latin typeface="+mn-lt"/>
              </a:rPr>
              <a:t> data set. 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sz="quarter" idx="1"/>
          </p:nvPr>
        </p:nvSpPr>
        <p:spPr>
          <a:xfrm>
            <a:off x="6300192" y="4513973"/>
            <a:ext cx="2601528" cy="12003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 err="1" smtClean="0"/>
              <a:t>Neither</a:t>
            </a:r>
            <a:r>
              <a:rPr lang="tr-TR" dirty="0" smtClean="0"/>
              <a:t> </a:t>
            </a:r>
            <a:r>
              <a:rPr lang="en-US" dirty="0" smtClean="0"/>
              <a:t>mean </a:t>
            </a:r>
            <a:r>
              <a:rPr lang="en-US" dirty="0"/>
              <a:t>nor median is a </a:t>
            </a:r>
            <a:r>
              <a:rPr lang="en-US" dirty="0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 smtClean="0"/>
              <a:t>central</a:t>
            </a:r>
            <a:r>
              <a:rPr lang="tr-TR" dirty="0"/>
              <a:t> </a:t>
            </a:r>
            <a:r>
              <a:rPr lang="tr-TR" dirty="0" err="1" smtClean="0"/>
              <a:t>tendency</a:t>
            </a:r>
            <a:r>
              <a:rPr lang="tr-TR" dirty="0" smtClean="0"/>
              <a:t> </a:t>
            </a:r>
            <a:r>
              <a:rPr lang="tr-TR" dirty="0"/>
              <a:t>since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histogram</a:t>
            </a:r>
            <a:r>
              <a:rPr lang="tr-TR" dirty="0"/>
              <a:t> </a:t>
            </a:r>
            <a:r>
              <a:rPr lang="tr-TR" dirty="0" smtClean="0"/>
              <a:t>is </a:t>
            </a:r>
            <a:r>
              <a:rPr lang="tr-TR" dirty="0" err="1" smtClean="0"/>
              <a:t>bimodal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2" name="Dikdörtgen 3"/>
          <p:cNvSpPr/>
          <p:nvPr/>
        </p:nvSpPr>
        <p:spPr>
          <a:xfrm>
            <a:off x="3491879" y="4513973"/>
            <a:ext cx="2467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mean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is shifted to the right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median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ecause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histogram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is skewed to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right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. 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Dikdörtgen 4"/>
          <p:cNvSpPr/>
          <p:nvPr/>
        </p:nvSpPr>
        <p:spPr>
          <a:xfrm>
            <a:off x="467544" y="4509282"/>
            <a:ext cx="3024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mean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median are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nearly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equal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since the histogram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is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+mn-lt"/>
              </a:rPr>
              <a:t>Symmetric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.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6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  <p:bldP spid="1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Mode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most common of a set of events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used when we need a label for the most</a:t>
            </a:r>
            <a:r>
              <a:rPr lang="tr-TR" dirty="0" smtClean="0"/>
              <a:t> </a:t>
            </a:r>
            <a:r>
              <a:rPr lang="en-US" dirty="0" smtClean="0"/>
              <a:t>frequently occurring event</a:t>
            </a:r>
            <a:endParaRPr lang="tr-TR" dirty="0" smtClean="0"/>
          </a:p>
          <a:p>
            <a:pPr lvl="2">
              <a:defRPr/>
            </a:pPr>
            <a:r>
              <a:rPr lang="tr-TR" dirty="0" err="1" smtClean="0"/>
              <a:t>Example</a:t>
            </a:r>
            <a:r>
              <a:rPr lang="tr-TR" dirty="0" smtClean="0"/>
              <a:t>: </a:t>
            </a:r>
            <a:r>
              <a:rPr lang="en-US" dirty="0" smtClean="0"/>
              <a:t>An eye clinic sister noted the eye </a:t>
            </a:r>
            <a:r>
              <a:rPr lang="en-US" dirty="0" err="1" smtClean="0"/>
              <a:t>colour</a:t>
            </a:r>
            <a:r>
              <a:rPr lang="en-US" dirty="0" smtClean="0"/>
              <a:t> of 100 consecutive patients. The</a:t>
            </a:r>
            <a:r>
              <a:rPr lang="tr-TR" dirty="0" smtClean="0"/>
              <a:t> </a:t>
            </a:r>
            <a:r>
              <a:rPr lang="en-US" dirty="0" smtClean="0"/>
              <a:t>results are shown 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endParaRPr lang="tr-TR" dirty="0" smtClean="0"/>
          </a:p>
          <a:p>
            <a:pPr marL="5110163">
              <a:tabLst>
                <a:tab pos="363538" algn="l"/>
              </a:tabLst>
              <a:defRPr/>
            </a:pPr>
            <a:r>
              <a:rPr lang="en-US" sz="2400" dirty="0"/>
              <a:t>Graph of eye </a:t>
            </a:r>
            <a:r>
              <a:rPr lang="en-US" sz="2400" dirty="0" err="1"/>
              <a:t>colour</a:t>
            </a:r>
            <a:r>
              <a:rPr lang="en-US" sz="2400" dirty="0"/>
              <a:t> of patients attending an eye clinic.</a:t>
            </a:r>
          </a:p>
          <a:p>
            <a:pPr marL="5110163">
              <a:tabLst>
                <a:tab pos="363538" algn="l"/>
              </a:tabLst>
              <a:defRPr/>
            </a:pPr>
            <a:r>
              <a:rPr lang="en-US" sz="2400" dirty="0"/>
              <a:t>In this case the mode is brown, the commonest eye </a:t>
            </a:r>
            <a:r>
              <a:rPr lang="en-US" sz="2400" dirty="0" err="1"/>
              <a:t>colour</a:t>
            </a:r>
            <a:r>
              <a:rPr lang="en-US" sz="2400" dirty="0"/>
              <a:t>.</a:t>
            </a:r>
            <a:endParaRPr lang="tr-TR" sz="24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4024DC1-6AC7-414D-A5D9-5DA302715C0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85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44640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Mode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4978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You may see reference to a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bi-modal distribution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Generally when this is mentioned in papers it is as a</a:t>
            </a:r>
            <a:r>
              <a:rPr lang="tr-TR" sz="2400" dirty="0" smtClean="0"/>
              <a:t> </a:t>
            </a:r>
            <a:r>
              <a:rPr lang="en-US" sz="2400" dirty="0" smtClean="0"/>
              <a:t>concept rather than from calculating the actual</a:t>
            </a:r>
            <a:r>
              <a:rPr lang="tr-TR" sz="2400" dirty="0" smtClean="0"/>
              <a:t> </a:t>
            </a:r>
            <a:r>
              <a:rPr lang="en-US" sz="2400" dirty="0" smtClean="0"/>
              <a:t>values, </a:t>
            </a:r>
            <a:endParaRPr lang="tr-TR" sz="2400" dirty="0" smtClean="0"/>
          </a:p>
          <a:p>
            <a:pPr lvl="2">
              <a:defRPr/>
            </a:pPr>
            <a:r>
              <a:rPr lang="en-US" sz="2000" dirty="0" smtClean="0"/>
              <a:t>e.g. “The data appear to follow a bi-modal</a:t>
            </a:r>
            <a:r>
              <a:rPr lang="tr-TR" sz="2000" dirty="0" smtClean="0"/>
              <a:t> </a:t>
            </a:r>
            <a:r>
              <a:rPr lang="en-US" sz="2000" dirty="0" smtClean="0"/>
              <a:t>distribution”. </a:t>
            </a:r>
            <a:endParaRPr lang="tr-TR" sz="2800" dirty="0" smtClean="0"/>
          </a:p>
          <a:p>
            <a:pPr marL="4303713">
              <a:tabLst>
                <a:tab pos="363538" algn="l"/>
              </a:tabLst>
              <a:defRPr/>
            </a:pPr>
            <a:r>
              <a:rPr lang="en-US" sz="2400" dirty="0"/>
              <a:t>Graph of ages of patients with asthma in a </a:t>
            </a:r>
            <a:r>
              <a:rPr lang="en-US" sz="2400" dirty="0" smtClean="0"/>
              <a:t>practice</a:t>
            </a:r>
            <a:endParaRPr lang="tr-TR" sz="2400" dirty="0" smtClean="0"/>
          </a:p>
          <a:p>
            <a:pPr marL="4703763" lvl="1">
              <a:tabLst>
                <a:tab pos="363538" algn="l"/>
              </a:tabLst>
              <a:defRPr/>
            </a:pPr>
            <a:r>
              <a:rPr lang="en-US" sz="2000" dirty="0" smtClean="0"/>
              <a:t>The </a:t>
            </a:r>
            <a:r>
              <a:rPr lang="en-US" sz="2000" dirty="0"/>
              <a:t>arrows point to the modes at ages 10–19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60–69</a:t>
            </a:r>
            <a:r>
              <a:rPr lang="en-US" sz="2000" dirty="0"/>
              <a:t>.</a:t>
            </a:r>
          </a:p>
          <a:p>
            <a:pPr marL="4303713">
              <a:tabLst>
                <a:tab pos="363538" algn="l"/>
              </a:tabLst>
              <a:defRPr/>
            </a:pPr>
            <a:r>
              <a:rPr lang="en-US" sz="2400" dirty="0"/>
              <a:t>Bi-modal data may suggest that two populations </a:t>
            </a:r>
            <a:r>
              <a:rPr lang="en-US" sz="2400" dirty="0" smtClean="0"/>
              <a:t>are</a:t>
            </a:r>
            <a:r>
              <a:rPr lang="tr-TR" sz="2400" dirty="0" smtClean="0"/>
              <a:t> </a:t>
            </a:r>
            <a:r>
              <a:rPr lang="en-US" sz="2400" dirty="0" smtClean="0"/>
              <a:t>present </a:t>
            </a:r>
            <a:r>
              <a:rPr lang="en-US" sz="2400" dirty="0"/>
              <a:t>that are mixed together, </a:t>
            </a:r>
            <a:endParaRPr lang="tr-TR" sz="2400" dirty="0"/>
          </a:p>
          <a:p>
            <a:pPr marL="4703763" lvl="1">
              <a:tabLst>
                <a:tab pos="363538" algn="l"/>
              </a:tabLst>
              <a:defRPr/>
            </a:pPr>
            <a:r>
              <a:rPr lang="en-US" sz="2000" dirty="0" smtClean="0"/>
              <a:t>so </a:t>
            </a:r>
            <a:r>
              <a:rPr lang="en-US" sz="2000" dirty="0"/>
              <a:t>an average is </a:t>
            </a:r>
            <a:r>
              <a:rPr lang="en-US" sz="2000" dirty="0" smtClean="0"/>
              <a:t>not</a:t>
            </a:r>
            <a:r>
              <a:rPr lang="tr-TR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suitable measure for the distribution</a:t>
            </a:r>
            <a:r>
              <a:rPr lang="en-US" sz="2000" dirty="0" smtClean="0"/>
              <a:t>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F8C27E1-D53B-47CF-8E86-9E55C9EF0B9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86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17813"/>
            <a:ext cx="40322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9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Mean, Median, Mode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4464050" cy="1189037"/>
          </a:xfrm>
        </p:spPr>
        <p:txBody>
          <a:bodyPr/>
          <a:lstStyle/>
          <a:p>
            <a:r>
              <a:rPr lang="en-US" altLang="en-US" sz="1800" smtClean="0"/>
              <a:t>Comparison of the arithmetic mean, median and mode of two skewed (log-normal) distributions.</a:t>
            </a:r>
            <a:endParaRPr lang="tr-TR" altLang="en-US" sz="180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F7F3B36-E763-4203-9154-E239E64A021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87</a:t>
            </a:fld>
            <a:endParaRPr kumimoji="0" lang="en-US" altLang="tr-TR" sz="1200" smtClean="0"/>
          </a:p>
        </p:txBody>
      </p:sp>
      <p:pic>
        <p:nvPicPr>
          <p:cNvPr id="70658" name="Picture 2" descr="https://upload.wikimedia.org/wikipedia/commons/thumb/d/de/Comparison_mean_median_mode.svg/512px-Comparison_mean_median_mod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446338"/>
            <a:ext cx="48768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https://upload.wikimedia.org/wikipedia/commons/thumb/3/33/Visualisation_mode_median_mean.svg/512px-Visualisation_mode_median_mea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14575"/>
            <a:ext cx="23622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6975" y="1125538"/>
            <a:ext cx="3886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kern="0" dirty="0" smtClean="0"/>
              <a:t>Geometric </a:t>
            </a:r>
            <a:r>
              <a:rPr lang="en-US" sz="1800" kern="0" dirty="0" err="1" smtClean="0"/>
              <a:t>visualisation</a:t>
            </a:r>
            <a:r>
              <a:rPr lang="en-US" sz="1800" kern="0" dirty="0" smtClean="0"/>
              <a:t> of the mode, median and mean of an arbitrary probability density function.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9809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640A537-6AF5-40B6-862C-A17A3C4447D7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88</a:t>
            </a:fld>
            <a:endParaRPr kumimoji="0" lang="en-US" altLang="en-US" sz="1200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A</a:t>
            </a:r>
            <a:r>
              <a:rPr lang="tr-TR" altLang="en-US" sz="3200" smtClean="0"/>
              <a:t>n applicaton of mean</a:t>
            </a:r>
            <a:r>
              <a:rPr lang="en-GB" altLang="en-US" sz="3200" smtClean="0"/>
              <a:t>: moving AVERAGE filter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76313"/>
            <a:ext cx="7086600" cy="53324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800" dirty="0" smtClean="0"/>
              <a:t>Highlights trends in a signal </a:t>
            </a:r>
            <a:r>
              <a:rPr lang="tr-TR" sz="2800" dirty="0" smtClean="0"/>
              <a:t>(</a:t>
            </a:r>
            <a:r>
              <a:rPr lang="tr-TR" sz="2800" dirty="0" err="1" smtClean="0"/>
              <a:t>smoothing</a:t>
            </a:r>
            <a:r>
              <a:rPr lang="tr-TR" sz="2800" dirty="0" smtClean="0"/>
              <a:t>)</a:t>
            </a:r>
            <a:endParaRPr lang="en-GB" sz="28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2400" i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2400" i="1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2400" i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2400" i="1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2400" i="1" dirty="0" smtClean="0"/>
              <a:t>		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</a:rPr>
              <a:t>pozitif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integer, </a:t>
            </a:r>
            <a:r>
              <a:rPr lang="en-GB" sz="2000" i="1" dirty="0" err="1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GB" sz="2000" i="1" baseline="-25000" dirty="0" err="1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: weights,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 </a:t>
            </a:r>
            <a:r>
              <a:rPr lang="en-GB" sz="2000" i="1" dirty="0" err="1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GB" sz="2000" i="1" baseline="-25000" dirty="0" err="1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 =1</a:t>
            </a:r>
          </a:p>
          <a:p>
            <a:pPr>
              <a:lnSpc>
                <a:spcPct val="90000"/>
              </a:lnSpc>
              <a:defRPr/>
            </a:pPr>
            <a:r>
              <a:rPr lang="tr-TR" sz="2800" dirty="0" err="1" smtClean="0"/>
              <a:t>Algorithm</a:t>
            </a:r>
            <a:r>
              <a:rPr lang="en-GB" sz="2800" dirty="0"/>
              <a:t>	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1st </a:t>
            </a:r>
            <a:r>
              <a:rPr lang="tr-TR" sz="2800" dirty="0" err="1" smtClean="0"/>
              <a:t>order</a:t>
            </a:r>
            <a:r>
              <a:rPr lang="tr-TR" sz="2800" dirty="0" smtClean="0"/>
              <a:t> MA </a:t>
            </a:r>
            <a:r>
              <a:rPr lang="tr-TR" sz="2800" dirty="0" err="1" smtClean="0"/>
              <a:t>filter</a:t>
            </a:r>
            <a:r>
              <a:rPr lang="tr-TR" sz="2800" dirty="0" smtClean="0"/>
              <a:t>	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tr-TR" sz="2000" dirty="0"/>
              <a:t>	</a:t>
            </a:r>
            <a:r>
              <a:rPr lang="tr-TR" sz="2000" dirty="0" smtClean="0"/>
              <a:t>	</a:t>
            </a:r>
            <a:r>
              <a:rPr lang="en-GB" sz="2000" dirty="0" smtClean="0">
                <a:solidFill>
                  <a:schemeClr val="accent1"/>
                </a:solidFill>
              </a:rPr>
              <a:t>for </a:t>
            </a:r>
            <a:r>
              <a:rPr lang="en-GB" sz="2000" i="1" dirty="0">
                <a:solidFill>
                  <a:schemeClr val="accent1"/>
                </a:solidFill>
              </a:rPr>
              <a:t>n</a:t>
            </a:r>
            <a:r>
              <a:rPr lang="en-GB" sz="2000" dirty="0">
                <a:solidFill>
                  <a:schemeClr val="accent1"/>
                </a:solidFill>
              </a:rPr>
              <a:t>=1:</a:t>
            </a:r>
            <a:r>
              <a:rPr lang="en-GB" sz="2000" i="1" dirty="0">
                <a:solidFill>
                  <a:schemeClr val="accent1"/>
                </a:solidFill>
              </a:rPr>
              <a:t>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>
                <a:solidFill>
                  <a:schemeClr val="accent1"/>
                </a:solidFill>
              </a:rPr>
              <a:t>		</a:t>
            </a:r>
            <a:r>
              <a:rPr lang="tr-TR" sz="2000" dirty="0" smtClean="0">
                <a:solidFill>
                  <a:schemeClr val="accent1"/>
                </a:solidFill>
              </a:rPr>
              <a:t>		</a:t>
            </a:r>
            <a:r>
              <a:rPr lang="en-GB" sz="2000" i="1" dirty="0" smtClean="0">
                <a:solidFill>
                  <a:schemeClr val="accent1"/>
                </a:solidFill>
              </a:rPr>
              <a:t>y</a:t>
            </a:r>
            <a:r>
              <a:rPr lang="en-GB" sz="2000" dirty="0" smtClean="0">
                <a:solidFill>
                  <a:schemeClr val="accent1"/>
                </a:solidFill>
              </a:rPr>
              <a:t>(</a:t>
            </a:r>
            <a:r>
              <a:rPr lang="en-GB" sz="2000" i="1" dirty="0" smtClean="0">
                <a:solidFill>
                  <a:schemeClr val="accent1"/>
                </a:solidFill>
              </a:rPr>
              <a:t>n</a:t>
            </a:r>
            <a:r>
              <a:rPr lang="en-GB" sz="2000" dirty="0">
                <a:solidFill>
                  <a:schemeClr val="accent1"/>
                </a:solidFill>
              </a:rPr>
              <a:t>)=0.5*(</a:t>
            </a:r>
            <a:r>
              <a:rPr lang="en-GB" sz="2000" i="1" dirty="0">
                <a:solidFill>
                  <a:schemeClr val="accent1"/>
                </a:solidFill>
              </a:rPr>
              <a:t>x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i="1" dirty="0">
                <a:solidFill>
                  <a:schemeClr val="accent1"/>
                </a:solidFill>
              </a:rPr>
              <a:t>n</a:t>
            </a:r>
            <a:r>
              <a:rPr lang="en-GB" sz="2000" dirty="0">
                <a:solidFill>
                  <a:schemeClr val="accent1"/>
                </a:solidFill>
              </a:rPr>
              <a:t>)+</a:t>
            </a:r>
            <a:r>
              <a:rPr lang="en-GB" sz="2000" i="1" dirty="0">
                <a:solidFill>
                  <a:schemeClr val="accent1"/>
                </a:solidFill>
              </a:rPr>
              <a:t>x</a:t>
            </a:r>
            <a:r>
              <a:rPr lang="en-GB" sz="2000" dirty="0">
                <a:solidFill>
                  <a:schemeClr val="accent1"/>
                </a:solidFill>
              </a:rPr>
              <a:t>(</a:t>
            </a:r>
            <a:r>
              <a:rPr lang="en-GB" sz="2000" i="1" dirty="0">
                <a:solidFill>
                  <a:schemeClr val="accent1"/>
                </a:solidFill>
              </a:rPr>
              <a:t>n</a:t>
            </a:r>
            <a:r>
              <a:rPr lang="en-GB" sz="2000" dirty="0">
                <a:solidFill>
                  <a:schemeClr val="accent1"/>
                </a:solidFill>
              </a:rPr>
              <a:t>+1));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>
                <a:solidFill>
                  <a:schemeClr val="accent1"/>
                </a:solidFill>
              </a:rPr>
              <a:t>	</a:t>
            </a:r>
            <a:r>
              <a:rPr lang="tr-TR" sz="2000" dirty="0" smtClean="0">
                <a:solidFill>
                  <a:schemeClr val="accent1"/>
                </a:solidFill>
              </a:rPr>
              <a:t>		</a:t>
            </a:r>
            <a:r>
              <a:rPr lang="en-GB" sz="2000" dirty="0" smtClean="0">
                <a:solidFill>
                  <a:schemeClr val="accent1"/>
                </a:solidFill>
              </a:rPr>
              <a:t>end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tr-TR" sz="2800" dirty="0" err="1" smtClean="0"/>
              <a:t>Example</a:t>
            </a:r>
            <a:r>
              <a:rPr lang="tr-TR" sz="2800" dirty="0" smtClean="0"/>
              <a:t> (2 </a:t>
            </a:r>
            <a:r>
              <a:rPr lang="tr-TR" sz="2800" dirty="0" err="1" smtClean="0"/>
              <a:t>point</a:t>
            </a:r>
            <a:r>
              <a:rPr lang="tr-TR" sz="2800" dirty="0" smtClean="0"/>
              <a:t> </a:t>
            </a:r>
            <a:r>
              <a:rPr lang="en-GB" sz="2800" dirty="0" smtClean="0"/>
              <a:t>moving AVERAGE filter</a:t>
            </a:r>
            <a:r>
              <a:rPr lang="tr-TR" sz="28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2400" i="1" dirty="0"/>
              <a:t>	</a:t>
            </a:r>
            <a:r>
              <a:rPr lang="tr-TR" sz="2400" i="1" dirty="0" smtClean="0"/>
              <a:t>	</a:t>
            </a:r>
            <a:r>
              <a:rPr lang="en-GB" sz="2400" i="1" dirty="0" smtClean="0"/>
              <a:t>x</a:t>
            </a:r>
            <a:r>
              <a:rPr lang="en-GB" sz="2400" dirty="0"/>
              <a:t>=(</a:t>
            </a:r>
            <a:r>
              <a:rPr lang="en-GB" sz="2400" i="1" dirty="0"/>
              <a:t>x</a:t>
            </a:r>
            <a:r>
              <a:rPr lang="en-GB" sz="2400" baseline="-25000" dirty="0"/>
              <a:t>1</a:t>
            </a:r>
            <a:r>
              <a:rPr lang="en-GB" sz="2400" dirty="0"/>
              <a:t>, </a:t>
            </a:r>
            <a:r>
              <a:rPr lang="en-GB" sz="2400" i="1" dirty="0"/>
              <a:t>x</a:t>
            </a:r>
            <a:r>
              <a:rPr lang="en-GB" sz="2400" baseline="-25000" dirty="0"/>
              <a:t>2 </a:t>
            </a:r>
            <a:r>
              <a:rPr lang="en-GB" sz="2400" dirty="0"/>
              <a:t>, </a:t>
            </a:r>
            <a:r>
              <a:rPr lang="en-GB" sz="2400" i="1" dirty="0"/>
              <a:t>x</a:t>
            </a:r>
            <a:r>
              <a:rPr lang="en-GB" sz="2400" baseline="-25000" dirty="0"/>
              <a:t>3 </a:t>
            </a:r>
            <a:r>
              <a:rPr lang="en-GB" sz="2400" dirty="0"/>
              <a:t>, </a:t>
            </a:r>
            <a:r>
              <a:rPr lang="en-GB" sz="2400" i="1" dirty="0"/>
              <a:t>x</a:t>
            </a:r>
            <a:r>
              <a:rPr lang="en-GB" sz="2400" baseline="-25000" dirty="0"/>
              <a:t>4 </a:t>
            </a:r>
            <a:r>
              <a:rPr lang="en-GB" sz="2400" dirty="0"/>
              <a:t>, </a:t>
            </a:r>
            <a:r>
              <a:rPr lang="en-GB" sz="2400" i="1" dirty="0"/>
              <a:t>x</a:t>
            </a:r>
            <a:r>
              <a:rPr lang="en-GB" sz="2400" baseline="-25000" dirty="0"/>
              <a:t>5 </a:t>
            </a:r>
            <a:r>
              <a:rPr lang="en-GB" sz="2400" dirty="0"/>
              <a:t>, </a:t>
            </a:r>
            <a:r>
              <a:rPr lang="en-GB" sz="2400" i="1" dirty="0"/>
              <a:t>x</a:t>
            </a:r>
            <a:r>
              <a:rPr lang="en-GB" sz="2400" baseline="-25000" dirty="0"/>
              <a:t>6 </a:t>
            </a:r>
            <a:r>
              <a:rPr lang="en-GB" sz="2400" dirty="0"/>
              <a:t>, </a:t>
            </a:r>
            <a:r>
              <a:rPr lang="en-GB" sz="2400" i="1" dirty="0"/>
              <a:t>x</a:t>
            </a:r>
            <a:r>
              <a:rPr lang="en-GB" sz="2400" baseline="-25000" dirty="0"/>
              <a:t>7 </a:t>
            </a:r>
            <a:r>
              <a:rPr lang="en-GB" sz="2400" dirty="0"/>
              <a:t>, </a:t>
            </a:r>
            <a:r>
              <a:rPr lang="en-GB" sz="2400" i="1" dirty="0"/>
              <a:t>x</a:t>
            </a:r>
            <a:r>
              <a:rPr lang="en-GB" sz="2400" baseline="-25000" dirty="0"/>
              <a:t>8 </a:t>
            </a:r>
            <a:r>
              <a:rPr lang="en-GB" sz="2400" dirty="0"/>
              <a:t>, …)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2400" i="1" dirty="0" smtClean="0"/>
              <a:t>		</a:t>
            </a:r>
            <a:r>
              <a:rPr lang="en-GB" sz="2400" i="1" dirty="0" smtClean="0"/>
              <a:t>y</a:t>
            </a:r>
            <a:r>
              <a:rPr lang="en-GB" sz="2400" dirty="0" smtClean="0"/>
              <a:t>=(</a:t>
            </a:r>
            <a:r>
              <a:rPr lang="tr-TR" sz="2400" dirty="0" smtClean="0"/>
              <a:t>[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+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2</a:t>
            </a:r>
            <a:r>
              <a:rPr lang="tr-TR" sz="2400" dirty="0" smtClean="0"/>
              <a:t>]</a:t>
            </a:r>
            <a:r>
              <a:rPr lang="en-GB" sz="2400" dirty="0" smtClean="0"/>
              <a:t>/</a:t>
            </a:r>
            <a:r>
              <a:rPr lang="en-GB" sz="2400" dirty="0"/>
              <a:t>2, </a:t>
            </a:r>
            <a:r>
              <a:rPr lang="tr-TR" sz="2400" dirty="0" smtClean="0"/>
              <a:t>[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+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3</a:t>
            </a:r>
            <a:r>
              <a:rPr lang="tr-TR" sz="2400" dirty="0" smtClean="0"/>
              <a:t>]</a:t>
            </a:r>
            <a:r>
              <a:rPr lang="en-GB" sz="2400" dirty="0" smtClean="0"/>
              <a:t>/</a:t>
            </a:r>
            <a:r>
              <a:rPr lang="en-GB" sz="2400" dirty="0"/>
              <a:t>2, </a:t>
            </a:r>
            <a:r>
              <a:rPr lang="tr-TR" sz="2400" dirty="0" smtClean="0"/>
              <a:t>[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+</a:t>
            </a:r>
            <a:r>
              <a:rPr lang="en-GB" sz="2400" i="1" dirty="0" smtClean="0"/>
              <a:t>x</a:t>
            </a:r>
            <a:r>
              <a:rPr lang="en-GB" sz="2400" baseline="-25000" dirty="0" smtClean="0"/>
              <a:t>4 </a:t>
            </a:r>
            <a:r>
              <a:rPr lang="tr-TR" sz="2400" dirty="0" smtClean="0"/>
              <a:t>]</a:t>
            </a:r>
            <a:r>
              <a:rPr lang="en-GB" sz="2400" dirty="0" smtClean="0"/>
              <a:t>/</a:t>
            </a:r>
            <a:r>
              <a:rPr lang="en-GB" sz="2400" dirty="0"/>
              <a:t>2, …)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400" baseline="-25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800" baseline="-25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800" baseline="-25000" dirty="0"/>
          </a:p>
        </p:txBody>
      </p:sp>
      <p:graphicFrame>
        <p:nvGraphicFramePr>
          <p:cNvPr id="13332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1050" y="1412875"/>
          <a:ext cx="533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3" imgW="2336800" imgH="685800" progId="Equation.3">
                  <p:embed/>
                </p:oleObj>
              </mc:Choice>
              <mc:Fallback>
                <p:oleObj name="Equation" r:id="rId3" imgW="2336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412875"/>
                        <a:ext cx="533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2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51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29B98B6-05F6-4352-BDDC-159F604409FC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89</a:t>
            </a:fld>
            <a:endParaRPr kumimoji="0" lang="en-US" altLang="en-US" sz="1200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/>
              <a:t>Complementary procedure: </a:t>
            </a:r>
            <a:r>
              <a:rPr lang="tr-TR" altLang="en-US" sz="2800" smtClean="0"/>
              <a:t>moving DIFFERENCE filter</a:t>
            </a:r>
            <a:endParaRPr lang="en-GB" altLang="en-US" sz="2800" smtClean="0"/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628775"/>
            <a:ext cx="8050212" cy="4475163"/>
          </a:xfrm>
        </p:spPr>
        <p:txBody>
          <a:bodyPr/>
          <a:lstStyle/>
          <a:p>
            <a:r>
              <a:rPr lang="en-GB" altLang="en-US" dirty="0" smtClean="0"/>
              <a:t>Removes trends from a signal</a:t>
            </a:r>
            <a:r>
              <a:rPr lang="tr-TR" altLang="en-US" dirty="0" smtClean="0"/>
              <a:t> (</a:t>
            </a:r>
            <a:r>
              <a:rPr lang="tr-TR" altLang="en-US" dirty="0" err="1" smtClean="0"/>
              <a:t>sharpening</a:t>
            </a:r>
            <a:r>
              <a:rPr lang="tr-TR" altLang="en-US" dirty="0" smtClean="0"/>
              <a:t>)</a:t>
            </a:r>
            <a:endParaRPr lang="en-GB" altLang="en-US" dirty="0" smtClean="0"/>
          </a:p>
          <a:p>
            <a:r>
              <a:rPr lang="tr-TR" altLang="en-US" dirty="0" smtClean="0"/>
              <a:t>1st </a:t>
            </a:r>
            <a:r>
              <a:rPr lang="tr-TR" altLang="en-US" dirty="0" err="1" smtClean="0"/>
              <a:t>order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differencing</a:t>
            </a:r>
            <a:r>
              <a:rPr lang="tr-TR" altLang="en-US" dirty="0" smtClean="0"/>
              <a:t> </a:t>
            </a:r>
          </a:p>
          <a:p>
            <a:pPr marL="457200" lvl="1" indent="0">
              <a:buFontTx/>
              <a:buNone/>
            </a:pPr>
            <a:r>
              <a:rPr lang="tr-TR" altLang="en-US" dirty="0" smtClean="0"/>
              <a:t>	</a:t>
            </a:r>
            <a:r>
              <a:rPr lang="en-GB" altLang="en-US" dirty="0" err="1" smtClean="0"/>
              <a:t>D</a:t>
            </a:r>
            <a:r>
              <a:rPr lang="en-GB" altLang="en-US" i="1" dirty="0" err="1" smtClean="0"/>
              <a:t>y</a:t>
            </a:r>
            <a:r>
              <a:rPr lang="en-GB" altLang="en-US" i="1" baseline="-25000" dirty="0" err="1" smtClean="0"/>
              <a:t>t</a:t>
            </a:r>
            <a:r>
              <a:rPr lang="tr-TR" altLang="en-US" i="1" baseline="-25000" dirty="0" smtClean="0"/>
              <a:t> </a:t>
            </a:r>
            <a:r>
              <a:rPr lang="en-GB" altLang="en-US" dirty="0" smtClean="0"/>
              <a:t>=</a:t>
            </a:r>
            <a:r>
              <a:rPr lang="tr-TR" altLang="en-US" dirty="0" smtClean="0"/>
              <a:t> </a:t>
            </a:r>
            <a:r>
              <a:rPr lang="en-GB" altLang="en-US" i="1" dirty="0" err="1" smtClean="0"/>
              <a:t>y</a:t>
            </a:r>
            <a:r>
              <a:rPr lang="en-GB" altLang="en-US" i="1" baseline="-25000" dirty="0" err="1" smtClean="0"/>
              <a:t>t</a:t>
            </a:r>
            <a:r>
              <a:rPr lang="tr-TR" altLang="en-US" i="1" baseline="-25000" dirty="0" smtClean="0"/>
              <a:t> </a:t>
            </a:r>
            <a:r>
              <a:rPr lang="en-GB" altLang="en-US" dirty="0" smtClean="0"/>
              <a:t>-</a:t>
            </a:r>
            <a:r>
              <a:rPr lang="tr-TR" altLang="en-US" dirty="0" smtClean="0"/>
              <a:t> </a:t>
            </a:r>
            <a:r>
              <a:rPr lang="en-GB" altLang="en-US" i="1" dirty="0" smtClean="0"/>
              <a:t>y</a:t>
            </a:r>
            <a:r>
              <a:rPr lang="en-GB" altLang="en-US" i="1" baseline="-25000" dirty="0" smtClean="0"/>
              <a:t>t</a:t>
            </a:r>
            <a:r>
              <a:rPr lang="en-GB" altLang="en-US" baseline="-25000" dirty="0" smtClean="0"/>
              <a:t>-1</a:t>
            </a:r>
          </a:p>
          <a:p>
            <a:r>
              <a:rPr lang="en-GB" altLang="en-US" dirty="0" smtClean="0"/>
              <a:t>Higher order differences</a:t>
            </a:r>
            <a:r>
              <a:rPr lang="tr-TR" altLang="en-US" dirty="0" smtClean="0"/>
              <a:t> (2nd </a:t>
            </a:r>
            <a:r>
              <a:rPr lang="tr-TR" altLang="en-US" dirty="0" err="1" smtClean="0"/>
              <a:t>order</a:t>
            </a:r>
            <a:r>
              <a:rPr lang="tr-TR" altLang="en-US" dirty="0" smtClean="0"/>
              <a:t>)</a:t>
            </a:r>
            <a:endParaRPr lang="en-GB" altLang="en-US" dirty="0" smtClean="0"/>
          </a:p>
          <a:p>
            <a:pPr marL="457200" lvl="1" indent="0">
              <a:buFontTx/>
              <a:buNone/>
            </a:pPr>
            <a:r>
              <a:rPr lang="tr-TR" altLang="en-US" dirty="0" smtClean="0"/>
              <a:t>	</a:t>
            </a:r>
            <a:r>
              <a:rPr lang="en-GB" altLang="en-US" dirty="0" smtClean="0"/>
              <a:t>D</a:t>
            </a:r>
            <a:r>
              <a:rPr lang="en-GB" altLang="en-US" i="1" baseline="30000" dirty="0" smtClean="0"/>
              <a:t>2</a:t>
            </a:r>
            <a:r>
              <a:rPr lang="en-GB" altLang="en-US" i="1" dirty="0" smtClean="0"/>
              <a:t>y</a:t>
            </a:r>
            <a:r>
              <a:rPr lang="en-GB" altLang="en-US" i="1" baseline="-25000" dirty="0" smtClean="0"/>
              <a:t>t</a:t>
            </a:r>
            <a:r>
              <a:rPr lang="tr-TR" altLang="en-US" i="1" baseline="-25000" dirty="0" smtClean="0"/>
              <a:t> </a:t>
            </a:r>
            <a:r>
              <a:rPr lang="en-GB" altLang="en-US" dirty="0" smtClean="0"/>
              <a:t>= D(</a:t>
            </a:r>
            <a:r>
              <a:rPr lang="en-GB" altLang="en-US" dirty="0" err="1" smtClean="0"/>
              <a:t>D</a:t>
            </a:r>
            <a:r>
              <a:rPr lang="en-GB" altLang="en-US" i="1" dirty="0" err="1" smtClean="0"/>
              <a:t>y</a:t>
            </a:r>
            <a:r>
              <a:rPr lang="en-GB" altLang="en-US" i="1" baseline="-25000" dirty="0" err="1" smtClean="0"/>
              <a:t>t</a:t>
            </a:r>
            <a:r>
              <a:rPr lang="en-GB" altLang="en-US" dirty="0" smtClean="0"/>
              <a:t>)</a:t>
            </a:r>
            <a:r>
              <a:rPr lang="tr-TR" altLang="en-US" dirty="0" smtClean="0"/>
              <a:t> </a:t>
            </a:r>
            <a:r>
              <a:rPr lang="en-GB" altLang="en-US" dirty="0" smtClean="0"/>
              <a:t>=</a:t>
            </a:r>
            <a:r>
              <a:rPr lang="tr-TR" altLang="en-US" dirty="0" smtClean="0"/>
              <a:t> </a:t>
            </a:r>
            <a:r>
              <a:rPr lang="en-GB" altLang="en-US" dirty="0" err="1" smtClean="0"/>
              <a:t>D</a:t>
            </a:r>
            <a:r>
              <a:rPr lang="en-GB" altLang="en-US" i="1" dirty="0" err="1" smtClean="0"/>
              <a:t>y</a:t>
            </a:r>
            <a:r>
              <a:rPr lang="en-GB" altLang="en-US" i="1" baseline="-25000" dirty="0" err="1" smtClean="0"/>
              <a:t>t</a:t>
            </a:r>
            <a:r>
              <a:rPr lang="tr-TR" altLang="en-US" i="1" baseline="-25000" dirty="0" smtClean="0"/>
              <a:t> </a:t>
            </a:r>
            <a:r>
              <a:rPr lang="en-GB" altLang="en-US" dirty="0" smtClean="0"/>
              <a:t>-</a:t>
            </a:r>
            <a:r>
              <a:rPr lang="tr-TR" altLang="en-US" dirty="0" smtClean="0"/>
              <a:t> </a:t>
            </a:r>
            <a:r>
              <a:rPr lang="en-GB" altLang="en-US" dirty="0" smtClean="0"/>
              <a:t>D</a:t>
            </a:r>
            <a:r>
              <a:rPr lang="en-GB" altLang="en-US" i="1" dirty="0" smtClean="0"/>
              <a:t>y</a:t>
            </a:r>
            <a:r>
              <a:rPr lang="en-GB" altLang="en-US" i="1" baseline="-25000" dirty="0" smtClean="0"/>
              <a:t>t</a:t>
            </a:r>
            <a:r>
              <a:rPr lang="en-GB" altLang="en-US" baseline="-25000" dirty="0" smtClean="0"/>
              <a:t>-1</a:t>
            </a:r>
            <a:r>
              <a:rPr lang="en-GB" altLang="en-US" dirty="0" smtClean="0"/>
              <a:t>=</a:t>
            </a:r>
            <a:r>
              <a:rPr lang="tr-TR" altLang="en-US" dirty="0" smtClean="0"/>
              <a:t> </a:t>
            </a:r>
            <a:r>
              <a:rPr lang="en-GB" altLang="en-US" i="1" dirty="0" err="1" smtClean="0"/>
              <a:t>y</a:t>
            </a:r>
            <a:r>
              <a:rPr lang="en-GB" altLang="en-US" i="1" baseline="-25000" dirty="0" err="1" smtClean="0"/>
              <a:t>t</a:t>
            </a:r>
            <a:r>
              <a:rPr lang="tr-TR" altLang="en-US" i="1" baseline="-25000" dirty="0" smtClean="0"/>
              <a:t> </a:t>
            </a:r>
            <a:r>
              <a:rPr lang="en-GB" altLang="en-US" dirty="0" smtClean="0"/>
              <a:t>-</a:t>
            </a:r>
            <a:r>
              <a:rPr lang="tr-TR" altLang="en-US" dirty="0" smtClean="0"/>
              <a:t> </a:t>
            </a:r>
            <a:r>
              <a:rPr lang="en-GB" altLang="en-US" dirty="0" smtClean="0"/>
              <a:t>2</a:t>
            </a:r>
            <a:r>
              <a:rPr lang="en-GB" altLang="en-US" i="1" dirty="0" smtClean="0"/>
              <a:t>y</a:t>
            </a:r>
            <a:r>
              <a:rPr lang="en-GB" altLang="en-US" i="1" baseline="-25000" dirty="0" smtClean="0"/>
              <a:t>t</a:t>
            </a:r>
            <a:r>
              <a:rPr lang="en-GB" altLang="en-US" baseline="-25000" dirty="0" smtClean="0"/>
              <a:t>-1</a:t>
            </a:r>
            <a:r>
              <a:rPr lang="tr-TR" altLang="en-US" baseline="-25000" dirty="0" smtClean="0"/>
              <a:t> </a:t>
            </a:r>
            <a:r>
              <a:rPr lang="en-GB" altLang="en-US" dirty="0" smtClean="0"/>
              <a:t>+</a:t>
            </a:r>
            <a:r>
              <a:rPr lang="tr-TR" altLang="en-US" dirty="0" smtClean="0"/>
              <a:t> </a:t>
            </a:r>
            <a:r>
              <a:rPr lang="en-GB" altLang="en-US" i="1" dirty="0" smtClean="0"/>
              <a:t>y</a:t>
            </a:r>
            <a:r>
              <a:rPr lang="en-GB" altLang="en-US" i="1" baseline="-25000" dirty="0" smtClean="0"/>
              <a:t>t</a:t>
            </a:r>
            <a:r>
              <a:rPr lang="en-GB" altLang="en-US" baseline="-25000" dirty="0" smtClean="0"/>
              <a:t>-2</a:t>
            </a:r>
          </a:p>
          <a:p>
            <a:r>
              <a:rPr lang="tr-TR" altLang="en-US" sz="2800" dirty="0" err="1" smtClean="0"/>
              <a:t>Example</a:t>
            </a:r>
            <a:r>
              <a:rPr lang="tr-TR" altLang="en-US" sz="2800" dirty="0" smtClean="0"/>
              <a:t> (1st </a:t>
            </a:r>
            <a:r>
              <a:rPr lang="tr-TR" altLang="en-US" sz="2800" dirty="0" err="1" smtClean="0"/>
              <a:t>order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moving</a:t>
            </a:r>
            <a:r>
              <a:rPr lang="tr-TR" altLang="en-US" sz="2800" dirty="0" smtClean="0"/>
              <a:t> DIFFERENCE </a:t>
            </a:r>
            <a:r>
              <a:rPr lang="tr-TR" altLang="en-US" sz="2800" dirty="0" err="1" smtClean="0"/>
              <a:t>filter</a:t>
            </a:r>
            <a:r>
              <a:rPr lang="tr-TR" altLang="en-US" sz="28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800" i="1" dirty="0" smtClean="0"/>
              <a:t>		</a:t>
            </a:r>
            <a:r>
              <a:rPr lang="en-GB" altLang="en-US" sz="2800" i="1" dirty="0" smtClean="0"/>
              <a:t>x</a:t>
            </a:r>
            <a:r>
              <a:rPr lang="en-GB" altLang="en-US" sz="2800" dirty="0" smtClean="0"/>
              <a:t>=(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1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2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3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4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5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6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7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8 </a:t>
            </a:r>
            <a:r>
              <a:rPr lang="en-GB" altLang="en-US" sz="2800" dirty="0" smtClean="0"/>
              <a:t>, …)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en-US" sz="2800" i="1" dirty="0" smtClean="0"/>
              <a:t>		</a:t>
            </a:r>
            <a:r>
              <a:rPr lang="en-GB" altLang="en-US" sz="2800" i="1" dirty="0" smtClean="0"/>
              <a:t>y</a:t>
            </a:r>
            <a:r>
              <a:rPr lang="en-GB" altLang="en-US" sz="2800" dirty="0" smtClean="0"/>
              <a:t>=(</a:t>
            </a:r>
            <a:r>
              <a:rPr lang="tr-TR" altLang="en-US" sz="2800" dirty="0" smtClean="0"/>
              <a:t>[</a:t>
            </a:r>
            <a:r>
              <a:rPr lang="en-GB" altLang="en-US" sz="2800" i="1" dirty="0" smtClean="0"/>
              <a:t>x</a:t>
            </a:r>
            <a:r>
              <a:rPr lang="tr-TR" altLang="en-US" sz="2800" baseline="-25000" dirty="0" smtClean="0"/>
              <a:t>2</a:t>
            </a:r>
            <a:r>
              <a:rPr lang="tr-TR" altLang="en-US" sz="2800" dirty="0" smtClean="0"/>
              <a:t>-</a:t>
            </a:r>
            <a:r>
              <a:rPr lang="en-GB" altLang="en-US" sz="2800" i="1" dirty="0" smtClean="0"/>
              <a:t>x</a:t>
            </a:r>
            <a:r>
              <a:rPr lang="tr-TR" altLang="en-US" sz="2800" baseline="-25000" dirty="0" smtClean="0"/>
              <a:t>1</a:t>
            </a:r>
            <a:r>
              <a:rPr lang="tr-TR" altLang="en-US" sz="2800" dirty="0" smtClean="0"/>
              <a:t>]</a:t>
            </a:r>
            <a:r>
              <a:rPr lang="en-GB" altLang="en-US" sz="2800" dirty="0" smtClean="0"/>
              <a:t>, </a:t>
            </a:r>
            <a:r>
              <a:rPr lang="tr-TR" altLang="en-US" sz="2800" dirty="0" smtClean="0"/>
              <a:t>[</a:t>
            </a:r>
            <a:r>
              <a:rPr lang="en-GB" altLang="en-US" sz="2800" i="1" dirty="0" smtClean="0"/>
              <a:t>x</a:t>
            </a:r>
            <a:r>
              <a:rPr lang="tr-TR" altLang="en-US" sz="2800" baseline="-25000" dirty="0" smtClean="0"/>
              <a:t>3</a:t>
            </a:r>
            <a:r>
              <a:rPr lang="tr-TR" altLang="en-US" sz="2800" dirty="0" smtClean="0"/>
              <a:t>-</a:t>
            </a:r>
            <a:r>
              <a:rPr lang="en-GB" altLang="en-US" sz="2800" i="1" dirty="0" smtClean="0"/>
              <a:t>x</a:t>
            </a:r>
            <a:r>
              <a:rPr lang="tr-TR" altLang="en-US" sz="2800" baseline="-25000" dirty="0" smtClean="0"/>
              <a:t>2</a:t>
            </a:r>
            <a:r>
              <a:rPr lang="tr-TR" altLang="en-US" sz="2800" dirty="0" smtClean="0"/>
              <a:t>]</a:t>
            </a:r>
            <a:r>
              <a:rPr lang="en-GB" altLang="en-US" sz="2800" dirty="0" smtClean="0"/>
              <a:t>, </a:t>
            </a:r>
            <a:r>
              <a:rPr lang="tr-TR" altLang="en-US" sz="2800" dirty="0" smtClean="0"/>
              <a:t>[</a:t>
            </a:r>
            <a:r>
              <a:rPr lang="en-GB" altLang="en-US" sz="2800" i="1" dirty="0" smtClean="0"/>
              <a:t>x</a:t>
            </a:r>
            <a:r>
              <a:rPr lang="tr-TR" altLang="en-US" sz="2800" baseline="-25000" dirty="0" smtClean="0"/>
              <a:t>4</a:t>
            </a:r>
            <a:r>
              <a:rPr lang="tr-TR" altLang="en-US" sz="2800" dirty="0" smtClean="0"/>
              <a:t>-</a:t>
            </a:r>
            <a:r>
              <a:rPr lang="en-GB" altLang="en-US" sz="2800" i="1" dirty="0" smtClean="0"/>
              <a:t>x</a:t>
            </a:r>
            <a:r>
              <a:rPr lang="tr-TR" altLang="en-US" sz="2800" baseline="-25000" dirty="0" smtClean="0"/>
              <a:t>3</a:t>
            </a:r>
            <a:r>
              <a:rPr lang="en-GB" altLang="en-US" sz="2800" baseline="-25000" dirty="0" smtClean="0"/>
              <a:t> </a:t>
            </a:r>
            <a:r>
              <a:rPr lang="tr-TR" altLang="en-US" sz="2800" dirty="0" smtClean="0"/>
              <a:t>]</a:t>
            </a:r>
            <a:r>
              <a:rPr lang="en-GB" altLang="en-US" sz="2800" dirty="0" smtClean="0"/>
              <a:t>, …)</a:t>
            </a:r>
          </a:p>
          <a:p>
            <a:endParaRPr lang="en-GB" alt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7240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sz="3400" dirty="0"/>
              <a:t>The data exploration methods allow us to reduce the amount of information </a:t>
            </a:r>
            <a:r>
              <a:rPr lang="en-US" sz="3400" dirty="0" smtClean="0"/>
              <a:t>so</a:t>
            </a:r>
            <a:r>
              <a:rPr lang="tr-TR" sz="3400" dirty="0" smtClean="0"/>
              <a:t> </a:t>
            </a:r>
            <a:r>
              <a:rPr lang="en-US" sz="3400" dirty="0" smtClean="0"/>
              <a:t>that </a:t>
            </a:r>
            <a:r>
              <a:rPr lang="en-US" sz="3400" dirty="0"/>
              <a:t>we can focus on the key aspects of the data. </a:t>
            </a:r>
            <a:endParaRPr lang="tr-TR" sz="3400" dirty="0" smtClean="0"/>
          </a:p>
          <a:p>
            <a:pPr algn="just">
              <a:defRPr/>
            </a:pPr>
            <a:r>
              <a:rPr lang="en-US" sz="3400" dirty="0" smtClean="0"/>
              <a:t>We </a:t>
            </a:r>
            <a:r>
              <a:rPr lang="en-US" sz="3400" dirty="0"/>
              <a:t>do this by using </a:t>
            </a:r>
            <a:r>
              <a:rPr lang="en-US" sz="3400" dirty="0">
                <a:solidFill>
                  <a:schemeClr val="accent1"/>
                </a:solidFill>
              </a:rPr>
              <a:t>data </a:t>
            </a:r>
            <a:r>
              <a:rPr lang="en-US" sz="3400" dirty="0" smtClean="0">
                <a:solidFill>
                  <a:schemeClr val="accent1"/>
                </a:solidFill>
              </a:rPr>
              <a:t>visualization</a:t>
            </a:r>
            <a:r>
              <a:rPr lang="tr-TR" sz="3400" dirty="0" smtClean="0">
                <a:solidFill>
                  <a:schemeClr val="accent1"/>
                </a:solidFill>
              </a:rPr>
              <a:t> </a:t>
            </a:r>
            <a:r>
              <a:rPr lang="en-US" sz="3400" dirty="0" smtClean="0"/>
              <a:t>techniques </a:t>
            </a:r>
            <a:r>
              <a:rPr lang="en-US" sz="3400" dirty="0"/>
              <a:t>and </a:t>
            </a:r>
            <a:r>
              <a:rPr lang="en-US" sz="3400" dirty="0">
                <a:solidFill>
                  <a:schemeClr val="accent1"/>
                </a:solidFill>
              </a:rPr>
              <a:t>summary statistics</a:t>
            </a:r>
            <a:r>
              <a:rPr lang="en-US" sz="3400" dirty="0"/>
              <a:t>. </a:t>
            </a:r>
            <a:endParaRPr lang="tr-TR" sz="3400" dirty="0" smtClean="0"/>
          </a:p>
          <a:p>
            <a:pPr algn="just">
              <a:defRPr/>
            </a:pPr>
            <a:r>
              <a:rPr lang="en-US" sz="3400" dirty="0" smtClean="0"/>
              <a:t>The </a:t>
            </a:r>
            <a:r>
              <a:rPr lang="en-US" sz="3400" dirty="0"/>
              <a:t>visualization techniques and </a:t>
            </a:r>
            <a:r>
              <a:rPr lang="en-US" sz="3400" dirty="0" smtClean="0"/>
              <a:t>summary</a:t>
            </a:r>
            <a:r>
              <a:rPr lang="tr-TR" sz="3400" dirty="0" smtClean="0"/>
              <a:t> </a:t>
            </a:r>
            <a:r>
              <a:rPr lang="en-US" sz="3400" dirty="0" smtClean="0"/>
              <a:t>statistics </a:t>
            </a:r>
            <a:r>
              <a:rPr lang="en-US" sz="3400" dirty="0"/>
              <a:t>we use for a variable depend on its </a:t>
            </a:r>
            <a:r>
              <a:rPr lang="en-US" sz="3400" dirty="0" smtClean="0"/>
              <a:t>type</a:t>
            </a:r>
            <a:endParaRPr lang="tr-TR" sz="3400" dirty="0" smtClean="0"/>
          </a:p>
          <a:p>
            <a:pPr lvl="1" algn="just">
              <a:defRPr/>
            </a:pPr>
            <a:r>
              <a:rPr lang="en-US" sz="2700" dirty="0" smtClean="0"/>
              <a:t>Recall</a:t>
            </a:r>
            <a:r>
              <a:rPr lang="tr-TR" sz="2700" dirty="0" smtClean="0"/>
              <a:t> </a:t>
            </a:r>
            <a:r>
              <a:rPr lang="tr-TR" sz="2700" dirty="0" err="1" smtClean="0"/>
              <a:t>that</a:t>
            </a:r>
            <a:r>
              <a:rPr lang="tr-TR" sz="2700" dirty="0" smtClean="0"/>
              <a:t> </a:t>
            </a:r>
            <a:r>
              <a:rPr lang="en-US" sz="2700" dirty="0" smtClean="0"/>
              <a:t>we </a:t>
            </a:r>
            <a:r>
              <a:rPr lang="en-US" sz="2700" dirty="0"/>
              <a:t>can classify them into two general groups: </a:t>
            </a:r>
          </a:p>
          <a:p>
            <a:pPr lvl="2" algn="just">
              <a:defRPr/>
            </a:pPr>
            <a:r>
              <a:rPr lang="en-US" sz="2300" dirty="0" smtClean="0"/>
              <a:t>Numerical </a:t>
            </a:r>
            <a:r>
              <a:rPr lang="tr-TR" sz="2300" dirty="0" smtClean="0"/>
              <a:t>(</a:t>
            </a:r>
            <a:r>
              <a:rPr lang="en-US" altLang="en-US" sz="2000" dirty="0" smtClean="0"/>
              <a:t>quantitative</a:t>
            </a:r>
            <a:r>
              <a:rPr lang="tr-TR" sz="2300" dirty="0" smtClean="0"/>
              <a:t>) </a:t>
            </a:r>
            <a:r>
              <a:rPr lang="en-US" sz="2300" dirty="0" smtClean="0"/>
              <a:t>variables </a:t>
            </a:r>
            <a:endParaRPr lang="tr-TR" sz="2300" dirty="0" smtClean="0"/>
          </a:p>
          <a:p>
            <a:pPr lvl="3" algn="just">
              <a:defRPr/>
            </a:pPr>
            <a:r>
              <a:rPr lang="tr-TR" sz="1900" dirty="0" err="1" smtClean="0"/>
              <a:t>discrete</a:t>
            </a:r>
            <a:r>
              <a:rPr lang="tr-TR" sz="1900" dirty="0" smtClean="0"/>
              <a:t>, </a:t>
            </a:r>
            <a:r>
              <a:rPr lang="tr-TR" sz="1900" dirty="0" err="1" smtClean="0"/>
              <a:t>continuous</a:t>
            </a:r>
            <a:endParaRPr lang="en-US" sz="1900" dirty="0" smtClean="0"/>
          </a:p>
          <a:p>
            <a:pPr lvl="2" algn="just">
              <a:defRPr/>
            </a:pPr>
            <a:r>
              <a:rPr lang="en-US" sz="2300" dirty="0" smtClean="0"/>
              <a:t>Categorical variables</a:t>
            </a:r>
            <a:r>
              <a:rPr lang="tr-TR" sz="2300" dirty="0" smtClean="0"/>
              <a:t> </a:t>
            </a:r>
          </a:p>
          <a:p>
            <a:pPr lvl="3" algn="just">
              <a:defRPr/>
            </a:pPr>
            <a:r>
              <a:rPr lang="tr-TR" sz="1900" dirty="0" smtClean="0"/>
              <a:t>nominal, </a:t>
            </a:r>
            <a:r>
              <a:rPr lang="tr-TR" sz="1900" dirty="0" err="1" smtClean="0"/>
              <a:t>ordinal</a:t>
            </a:r>
            <a:endParaRPr lang="en-US" sz="19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1491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714DC25-1A52-46C0-9691-4B45C47F1D69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90</a:t>
            </a:fld>
            <a:endParaRPr kumimoji="0" lang="en-US" altLang="en-US" sz="1200" smtClean="0"/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97638"/>
            <a:ext cx="91440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Moving m</a:t>
            </a:r>
            <a:r>
              <a:rPr lang="en-GB" altLang="en-US" smtClean="0"/>
              <a:t>edian</a:t>
            </a:r>
            <a:r>
              <a:rPr lang="tr-TR" altLang="en-US" smtClean="0"/>
              <a:t> filtering</a:t>
            </a:r>
            <a:endParaRPr lang="en-GB" altLang="en-US" smtClean="0"/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Useful in impulsive noise removal (image processing, sliding median filtering)</a:t>
            </a:r>
          </a:p>
          <a:p>
            <a:r>
              <a:rPr lang="tr-TR" altLang="en-US" dirty="0" err="1" smtClean="0"/>
              <a:t>Example</a:t>
            </a:r>
            <a:r>
              <a:rPr lang="tr-TR" altLang="en-US" dirty="0" smtClean="0"/>
              <a:t>: </a:t>
            </a:r>
          </a:p>
          <a:p>
            <a:pPr lvl="1"/>
            <a:r>
              <a:rPr lang="tr-TR" altLang="en-US" dirty="0" smtClean="0"/>
              <a:t>3 </a:t>
            </a:r>
            <a:r>
              <a:rPr lang="tr-TR" altLang="en-US" dirty="0" err="1" smtClean="0"/>
              <a:t>point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moving</a:t>
            </a:r>
            <a:r>
              <a:rPr lang="tr-TR" altLang="en-US" dirty="0" smtClean="0"/>
              <a:t> m</a:t>
            </a:r>
            <a:r>
              <a:rPr lang="en-GB" altLang="en-US" dirty="0" err="1" smtClean="0"/>
              <a:t>edian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filtering</a:t>
            </a:r>
            <a:endParaRPr lang="en-GB" altLang="en-US" dirty="0" smtClean="0"/>
          </a:p>
          <a:p>
            <a:pPr>
              <a:buFontTx/>
              <a:buNone/>
            </a:pPr>
            <a:r>
              <a:rPr lang="tr-TR" altLang="en-US" sz="2800" i="1" dirty="0" smtClean="0"/>
              <a:t>	</a:t>
            </a:r>
          </a:p>
          <a:p>
            <a:pPr>
              <a:buFontTx/>
              <a:buNone/>
            </a:pPr>
            <a:r>
              <a:rPr lang="tr-TR" altLang="en-US" sz="2800" i="1" dirty="0" smtClean="0"/>
              <a:t>		</a:t>
            </a:r>
            <a:r>
              <a:rPr lang="en-GB" altLang="en-US" sz="2800" i="1" dirty="0" smtClean="0"/>
              <a:t>x</a:t>
            </a:r>
            <a:r>
              <a:rPr lang="en-GB" altLang="en-US" sz="2800" dirty="0" smtClean="0"/>
              <a:t>=(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1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2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3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4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5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6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7 </a:t>
            </a:r>
            <a:r>
              <a:rPr lang="en-GB" altLang="en-US" sz="2800" dirty="0" smtClean="0"/>
              <a:t>, 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8 </a:t>
            </a:r>
            <a:r>
              <a:rPr lang="en-GB" altLang="en-US" sz="2800" dirty="0" smtClean="0"/>
              <a:t>, …)</a:t>
            </a:r>
          </a:p>
          <a:p>
            <a:pPr>
              <a:buFontTx/>
              <a:buNone/>
            </a:pPr>
            <a:r>
              <a:rPr lang="tr-TR" altLang="en-US" sz="2800" dirty="0" smtClean="0"/>
              <a:t>		</a:t>
            </a:r>
            <a:r>
              <a:rPr lang="en-GB" altLang="en-US" sz="2800" dirty="0" smtClean="0"/>
              <a:t>y=(med</a:t>
            </a:r>
            <a:r>
              <a:rPr lang="tr-TR" altLang="en-US" sz="2800" dirty="0" smtClean="0"/>
              <a:t>[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1</a:t>
            </a:r>
            <a:r>
              <a:rPr lang="en-GB" altLang="en-US" sz="2800" dirty="0" smtClean="0"/>
              <a:t>,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2</a:t>
            </a:r>
            <a:r>
              <a:rPr lang="en-GB" altLang="en-US" sz="2800" dirty="0" smtClean="0"/>
              <a:t>,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3</a:t>
            </a:r>
            <a:r>
              <a:rPr lang="tr-TR" altLang="en-US" sz="2800" dirty="0" smtClean="0"/>
              <a:t>]</a:t>
            </a:r>
            <a:r>
              <a:rPr lang="en-GB" altLang="en-US" sz="2800" dirty="0" smtClean="0"/>
              <a:t>, med</a:t>
            </a:r>
            <a:r>
              <a:rPr lang="tr-TR" altLang="en-US" sz="2800" dirty="0" smtClean="0"/>
              <a:t>[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2</a:t>
            </a:r>
            <a:r>
              <a:rPr lang="en-GB" altLang="en-US" sz="2800" dirty="0" smtClean="0"/>
              <a:t>,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3</a:t>
            </a:r>
            <a:r>
              <a:rPr lang="en-GB" altLang="en-US" sz="2800" dirty="0" smtClean="0"/>
              <a:t>,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4</a:t>
            </a:r>
            <a:r>
              <a:rPr lang="tr-TR" altLang="en-US" sz="2800" dirty="0" smtClean="0"/>
              <a:t>]</a:t>
            </a:r>
            <a:r>
              <a:rPr lang="en-GB" altLang="en-US" sz="2800" dirty="0" smtClean="0"/>
              <a:t>, med</a:t>
            </a:r>
            <a:r>
              <a:rPr lang="tr-TR" altLang="en-US" sz="2800" dirty="0" smtClean="0"/>
              <a:t>[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3</a:t>
            </a:r>
            <a:r>
              <a:rPr lang="en-GB" altLang="en-US" sz="2800" dirty="0" smtClean="0"/>
              <a:t>,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4</a:t>
            </a:r>
            <a:r>
              <a:rPr lang="en-GB" altLang="en-US" sz="2800" dirty="0" smtClean="0"/>
              <a:t>,</a:t>
            </a:r>
            <a:r>
              <a:rPr lang="en-GB" altLang="en-US" sz="2800" i="1" dirty="0" smtClean="0"/>
              <a:t>x</a:t>
            </a:r>
            <a:r>
              <a:rPr lang="en-GB" altLang="en-US" sz="2800" baseline="-25000" dirty="0" smtClean="0"/>
              <a:t>5</a:t>
            </a:r>
            <a:r>
              <a:rPr lang="tr-TR" altLang="en-US" sz="2800" dirty="0" smtClean="0"/>
              <a:t>]</a:t>
            </a:r>
            <a:r>
              <a:rPr lang="en-GB" altLang="en-US" sz="2800" dirty="0" smtClean="0"/>
              <a:t>, …)</a:t>
            </a:r>
            <a:endParaRPr lang="tr-TR" altLang="en-US" sz="2800" dirty="0" smtClean="0"/>
          </a:p>
          <a:p>
            <a:pPr>
              <a:buFontTx/>
              <a:buNone/>
            </a:pPr>
            <a:endParaRPr lang="en-GB" altLang="en-US" sz="2800" dirty="0" smtClean="0"/>
          </a:p>
          <a:p>
            <a:pPr lvl="1"/>
            <a:r>
              <a:rPr lang="tr-TR" altLang="en-US" sz="2400" dirty="0" err="1" smtClean="0"/>
              <a:t>If</a:t>
            </a:r>
            <a:r>
              <a:rPr lang="tr-TR" altLang="en-US" sz="2400" dirty="0" smtClean="0"/>
              <a:t> a </a:t>
            </a:r>
            <a:r>
              <a:rPr lang="tr-TR" altLang="en-US" sz="2400" dirty="0" err="1" smtClean="0"/>
              <a:t>window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with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even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number</a:t>
            </a:r>
            <a:r>
              <a:rPr lang="tr-TR" altLang="en-US" sz="2400" dirty="0" smtClean="0"/>
              <a:t> of </a:t>
            </a:r>
            <a:r>
              <a:rPr lang="tr-TR" altLang="en-US" sz="2400" dirty="0" err="1" smtClean="0"/>
              <a:t>samples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are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selected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median</a:t>
            </a:r>
            <a:r>
              <a:rPr lang="tr-TR" altLang="en-US" sz="2400" dirty="0" smtClean="0"/>
              <a:t> is </a:t>
            </a:r>
            <a:r>
              <a:rPr lang="tr-TR" altLang="en-US" sz="2400" dirty="0" err="1" smtClean="0"/>
              <a:t>average</a:t>
            </a:r>
            <a:r>
              <a:rPr lang="tr-TR" altLang="en-US" sz="2400" dirty="0" smtClean="0"/>
              <a:t> of </a:t>
            </a:r>
            <a:r>
              <a:rPr lang="tr-TR" altLang="en-US" sz="2400" dirty="0" err="1" smtClean="0"/>
              <a:t>two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mid-point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samples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94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99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Measures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summarizing the variability of a population or process, we typically ask,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“How far from</a:t>
            </a:r>
            <a:r>
              <a:rPr lang="tr-TR" altLang="en-US" dirty="0" smtClean="0"/>
              <a:t> </a:t>
            </a:r>
            <a:r>
              <a:rPr lang="en-US" altLang="en-US" dirty="0" smtClean="0"/>
              <a:t>the center (sample mean) do the samples (data) lie?” </a:t>
            </a:r>
            <a:endParaRPr lang="tr-TR" altLang="en-US" dirty="0" smtClean="0"/>
          </a:p>
          <a:p>
            <a:r>
              <a:rPr lang="en-US" altLang="en-US" dirty="0" smtClean="0"/>
              <a:t>To answer this question, we typically use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following estimates that represent the spread of the sample data: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sample variance,</a:t>
            </a:r>
          </a:p>
          <a:p>
            <a:pPr lvl="1"/>
            <a:r>
              <a:rPr lang="en-US" altLang="en-US" dirty="0" smtClean="0"/>
              <a:t>sample standard deviation</a:t>
            </a:r>
            <a:r>
              <a:rPr lang="en-US" altLang="en-US" dirty="0"/>
              <a:t>.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interquartile </a:t>
            </a:r>
            <a:r>
              <a:rPr lang="en-US" altLang="en-US" dirty="0"/>
              <a:t>ranges, </a:t>
            </a:r>
            <a:endParaRPr lang="tr-TR" altLang="en-US" dirty="0"/>
          </a:p>
          <a:p>
            <a:pPr lvl="1"/>
            <a:endParaRPr lang="en-US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F5410C6-47B5-49D8-81C8-E43F44E1670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495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3744664" cy="4679726"/>
          </a:xfrm>
        </p:spPr>
        <p:txBody>
          <a:bodyPr/>
          <a:lstStyle/>
          <a:p>
            <a:r>
              <a:rPr lang="tr-TR" sz="2200" dirty="0"/>
              <a:t>C</a:t>
            </a:r>
            <a:r>
              <a:rPr lang="en-US" sz="2200" dirty="0" err="1"/>
              <a:t>onsider</a:t>
            </a:r>
            <a:r>
              <a:rPr lang="en-US" sz="2200" dirty="0"/>
              <a:t> Sample 2 and Sample 3</a:t>
            </a:r>
            <a:r>
              <a:rPr lang="tr-TR" sz="2200" dirty="0"/>
              <a:t>. </a:t>
            </a:r>
            <a:endParaRPr lang="tr-TR" sz="2200" dirty="0" smtClean="0"/>
          </a:p>
          <a:p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/>
              <a:t>two</a:t>
            </a:r>
            <a:r>
              <a:rPr lang="tr-TR" sz="2200" dirty="0"/>
              <a:t> </a:t>
            </a:r>
            <a:r>
              <a:rPr lang="tr-TR" sz="2200" dirty="0" err="1"/>
              <a:t>samples</a:t>
            </a:r>
            <a:r>
              <a:rPr lang="tr-TR" sz="2200" dirty="0"/>
              <a:t> </a:t>
            </a:r>
            <a:r>
              <a:rPr lang="tr-TR" sz="2200" dirty="0" err="1"/>
              <a:t>have</a:t>
            </a:r>
            <a:r>
              <a:rPr lang="tr-TR" sz="2200" dirty="0"/>
              <a:t> </a:t>
            </a:r>
            <a:r>
              <a:rPr lang="en-US" sz="2200" dirty="0"/>
              <a:t>similar locations, but Sample 3 is more dispersed than Sample 2. </a:t>
            </a:r>
            <a:endParaRPr lang="tr-TR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deviations</a:t>
            </a:r>
            <a:r>
              <a:rPr lang="tr-TR" sz="2200" dirty="0"/>
              <a:t> </a:t>
            </a:r>
            <a:r>
              <a:rPr lang="en-US" sz="2200" dirty="0"/>
              <a:t>(differences) of observations from the center (e.g., mean) tend to be larger in Sample</a:t>
            </a:r>
            <a:r>
              <a:rPr lang="tr-TR" sz="2200" dirty="0"/>
              <a:t> </a:t>
            </a:r>
            <a:r>
              <a:rPr lang="en-US" sz="2200" dirty="0"/>
              <a:t>3 compared to Sample 2.</a:t>
            </a:r>
            <a:endParaRPr lang="tr-TR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92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55368"/>
            <a:ext cx="48101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Two common summary statistics for measuring dispersion are</a:t>
                </a:r>
                <a:r>
                  <a:rPr lang="tr-TR" dirty="0"/>
                  <a:t>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sample variance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1"/>
                    </a:solidFill>
                  </a:rPr>
                  <a:t>sample standard deviation</a:t>
                </a:r>
                <a:r>
                  <a:rPr lang="en-US" dirty="0"/>
                  <a:t>.</a:t>
                </a:r>
              </a:p>
              <a:p>
                <a:pPr algn="just"/>
                <a:r>
                  <a:rPr lang="en-US" dirty="0"/>
                  <a:t> These two summary statistics are based on the </a:t>
                </a:r>
                <a:r>
                  <a:rPr lang="en-US" dirty="0">
                    <a:solidFill>
                      <a:schemeClr val="accent1"/>
                    </a:solidFill>
                  </a:rPr>
                  <a:t>deviation</a:t>
                </a:r>
                <a:r>
                  <a:rPr lang="en-US" dirty="0"/>
                  <a:t> of</a:t>
                </a:r>
                <a:r>
                  <a:rPr lang="tr-TR" dirty="0"/>
                  <a:t> </a:t>
                </a:r>
                <a:r>
                  <a:rPr lang="en-US" dirty="0"/>
                  <a:t>observed values from the mean as the center of the</a:t>
                </a:r>
                <a:r>
                  <a:rPr lang="tr-TR" dirty="0"/>
                  <a:t> </a:t>
                </a:r>
                <a:r>
                  <a:rPr lang="tr-TR" dirty="0" err="1"/>
                  <a:t>distribution</a:t>
                </a:r>
                <a:r>
                  <a:rPr lang="tr-TR" dirty="0"/>
                  <a:t>.</a:t>
                </a:r>
              </a:p>
              <a:p>
                <a:pPr algn="just"/>
                <a:r>
                  <a:rPr lang="en-US" dirty="0"/>
                  <a:t> For each observation, the deviation from the mean is</a:t>
                </a:r>
                <a:r>
                  <a:rPr lang="tr-TR" dirty="0"/>
                  <a:t> </a:t>
                </a:r>
                <a:r>
                  <a:rPr lang="en-US" dirty="0"/>
                  <a:t>calculated as </a:t>
                </a:r>
                <a:r>
                  <a:rPr lang="tr-TR" dirty="0"/>
                  <a:t> </a:t>
                </a:r>
                <a:endParaRPr lang="tr-TR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716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846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sample </a:t>
            </a:r>
            <a:r>
              <a:rPr lang="en-US" dirty="0">
                <a:solidFill>
                  <a:schemeClr val="accent1"/>
                </a:solidFill>
              </a:rPr>
              <a:t>variance</a:t>
            </a:r>
            <a:r>
              <a:rPr lang="en-US" dirty="0"/>
              <a:t> is a common measure of dispersion based on the squared deviations.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square root of the variance is called the sample </a:t>
            </a:r>
            <a:r>
              <a:rPr lang="en-US" dirty="0">
                <a:solidFill>
                  <a:schemeClr val="accent1"/>
                </a:solidFill>
              </a:rPr>
              <a:t>standard deviation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94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77" y="2276872"/>
            <a:ext cx="2372548" cy="9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77" y="4793063"/>
            <a:ext cx="2372548" cy="93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Measures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Standard deviation (SD) is used for data which are</a:t>
            </a:r>
            <a:r>
              <a:rPr lang="tr-TR" altLang="en-US" dirty="0" smtClean="0"/>
              <a:t> </a:t>
            </a:r>
            <a:r>
              <a:rPr lang="en-US" altLang="en-US" dirty="0" smtClean="0"/>
              <a:t>“normally distributed”,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to provide</a:t>
            </a:r>
            <a:r>
              <a:rPr lang="tr-TR" altLang="en-US" dirty="0" smtClean="0"/>
              <a:t> </a:t>
            </a:r>
            <a:r>
              <a:rPr lang="en-US" altLang="en-US" dirty="0" smtClean="0"/>
              <a:t>information on how much the data vary around their</a:t>
            </a:r>
            <a:r>
              <a:rPr lang="tr-TR" altLang="en-US" dirty="0" smtClean="0"/>
              <a:t> </a:t>
            </a:r>
            <a:r>
              <a:rPr lang="en-US" altLang="en-US" dirty="0" smtClean="0"/>
              <a:t>mean.</a:t>
            </a:r>
            <a:endParaRPr lang="tr-TR" altLang="en-US" dirty="0" smtClean="0"/>
          </a:p>
          <a:p>
            <a:pPr marL="342900" lvl="1" indent="-342900"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+mn-ea"/>
                <a:cs typeface="+mn-cs"/>
              </a:rPr>
              <a:t>SD indicates how much a set of values is spread</a:t>
            </a:r>
            <a:r>
              <a:rPr lang="tr-TR" altLang="en-US" sz="3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ea typeface="+mn-ea"/>
                <a:cs typeface="+mn-cs"/>
              </a:rPr>
              <a:t>around the average.</a:t>
            </a:r>
          </a:p>
          <a:p>
            <a:pPr lvl="2"/>
            <a:r>
              <a:rPr lang="en-US" altLang="en-US" dirty="0" smtClean="0"/>
              <a:t>A range of one SD above and below the mean</a:t>
            </a:r>
            <a:r>
              <a:rPr lang="tr-TR" altLang="en-US" dirty="0" smtClean="0"/>
              <a:t> </a:t>
            </a:r>
            <a:r>
              <a:rPr lang="en-US" altLang="en-US" dirty="0" smtClean="0"/>
              <a:t>(abbreviated to ± 1 SD) includes 68.2% of the values.</a:t>
            </a:r>
          </a:p>
          <a:p>
            <a:pPr lvl="2"/>
            <a:r>
              <a:rPr lang="en-US" altLang="en-US" dirty="0" smtClean="0"/>
              <a:t>± 2 SD includes 95.4% of the data.</a:t>
            </a:r>
          </a:p>
          <a:p>
            <a:pPr lvl="2"/>
            <a:r>
              <a:rPr lang="en-US" altLang="en-US" dirty="0" smtClean="0"/>
              <a:t>± 3 SD includes 99.7%.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0DE53C1-69B8-447F-8420-D6687854965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5592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Measures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sz="2800" dirty="0" err="1" smtClean="0"/>
              <a:t>Example</a:t>
            </a:r>
            <a:r>
              <a:rPr lang="tr-TR" sz="2800" dirty="0" smtClean="0"/>
              <a:t> 1:</a:t>
            </a:r>
          </a:p>
          <a:p>
            <a:pPr>
              <a:tabLst>
                <a:tab pos="8067675" algn="l"/>
              </a:tabLst>
              <a:defRPr/>
            </a:pPr>
            <a:r>
              <a:rPr lang="en-US" sz="2000" dirty="0" smtClean="0"/>
              <a:t>Let us say that a group of patients enrolling for a trial had a normal</a:t>
            </a:r>
            <a:r>
              <a:rPr lang="tr-TR" sz="2000" dirty="0" smtClean="0"/>
              <a:t> </a:t>
            </a:r>
            <a:r>
              <a:rPr lang="en-US" sz="2000" dirty="0" smtClean="0"/>
              <a:t>distribution for weight. The mean weight of the patients was 80 kg. For</a:t>
            </a:r>
            <a:r>
              <a:rPr lang="tr-TR" sz="2000" dirty="0" smtClean="0"/>
              <a:t> </a:t>
            </a:r>
            <a:r>
              <a:rPr lang="en-US" sz="2000" dirty="0" smtClean="0"/>
              <a:t>this group, the SD was calculated to be 5 kg.</a:t>
            </a:r>
            <a:endParaRPr lang="tr-TR" sz="2000" dirty="0" smtClean="0"/>
          </a:p>
          <a:p>
            <a:pPr>
              <a:tabLst>
                <a:tab pos="8067675" algn="l"/>
              </a:tabLst>
              <a:defRPr/>
            </a:pPr>
            <a:r>
              <a:rPr lang="en-US" sz="1600" dirty="0" smtClean="0"/>
              <a:t>normal distribution of weights of patients enrolling in a trial</a:t>
            </a:r>
            <a:r>
              <a:rPr lang="tr-TR" sz="1600" dirty="0" smtClean="0"/>
              <a:t> </a:t>
            </a:r>
            <a:r>
              <a:rPr lang="en-US" sz="1600" dirty="0" smtClean="0"/>
              <a:t>with mean 80 kg, SD 5 kg.</a:t>
            </a:r>
          </a:p>
          <a:p>
            <a:pPr marL="3765550">
              <a:tabLst>
                <a:tab pos="8067675" algn="l"/>
              </a:tabLst>
              <a:defRPr/>
            </a:pPr>
            <a:r>
              <a:rPr lang="en-US" sz="2000" dirty="0" smtClean="0"/>
              <a:t>1 SD below the average is 80 – 5 = 75 kg.</a:t>
            </a:r>
          </a:p>
          <a:p>
            <a:pPr marL="3765550">
              <a:tabLst>
                <a:tab pos="8067675" algn="l"/>
              </a:tabLst>
              <a:defRPr/>
            </a:pPr>
            <a:r>
              <a:rPr lang="en-US" sz="2000" dirty="0" smtClean="0"/>
              <a:t>1 SD above the average is 80 + 5 = 85 kg.</a:t>
            </a:r>
          </a:p>
          <a:p>
            <a:pPr marL="3765550">
              <a:tabLst>
                <a:tab pos="8067675" algn="l"/>
              </a:tabLst>
              <a:defRPr/>
            </a:pPr>
            <a:r>
              <a:rPr lang="en-US" sz="2000" dirty="0" smtClean="0"/>
              <a:t>± 1 SD will include 68.2% of the subjects, so 68.2% of patients will weigh</a:t>
            </a:r>
            <a:r>
              <a:rPr lang="tr-TR" sz="2000" dirty="0" smtClean="0"/>
              <a:t> </a:t>
            </a:r>
            <a:r>
              <a:rPr lang="en-US" sz="2000" dirty="0" smtClean="0"/>
              <a:t>between 75 and 85 kg.</a:t>
            </a:r>
          </a:p>
          <a:p>
            <a:pPr marL="3765550">
              <a:tabLst>
                <a:tab pos="8067675" algn="l"/>
              </a:tabLst>
              <a:defRPr/>
            </a:pPr>
            <a:r>
              <a:rPr lang="en-US" sz="2000" dirty="0" smtClean="0"/>
              <a:t>95.4% will weigh between 70 and 90 kg (± 2 SD).</a:t>
            </a:r>
          </a:p>
          <a:p>
            <a:pPr marL="3765550">
              <a:tabLst>
                <a:tab pos="8067675" algn="l"/>
              </a:tabLst>
              <a:defRPr/>
            </a:pPr>
            <a:r>
              <a:rPr lang="en-US" sz="2000" dirty="0" smtClean="0"/>
              <a:t>99.7% of patients will weigh between 65 and 95 kg (± 3 SD</a:t>
            </a:r>
            <a:r>
              <a:rPr lang="tr-TR" sz="2000" dirty="0" smtClean="0"/>
              <a:t>)</a:t>
            </a:r>
            <a:endParaRPr lang="en-US" sz="2000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6A1096B-0F62-447E-B7FC-DD50C68152A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96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3" y="3069655"/>
            <a:ext cx="3324952" cy="273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97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6082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some properties that can help you when </a:t>
            </a:r>
            <a:r>
              <a:rPr lang="en-GB" dirty="0" smtClean="0"/>
              <a:t>interpreting </a:t>
            </a:r>
            <a:r>
              <a:rPr lang="tr-TR" dirty="0" smtClean="0"/>
              <a:t>a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r>
              <a:rPr lang="tr-TR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standard deviation can never be a negative number.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smallest possible value for the standard </a:t>
            </a:r>
            <a:r>
              <a:rPr lang="en-GB" dirty="0" smtClean="0"/>
              <a:t>deviation is </a:t>
            </a:r>
            <a:r>
              <a:rPr lang="en-GB" dirty="0"/>
              <a:t>0 </a:t>
            </a:r>
            <a:endParaRPr lang="en-GB" dirty="0" smtClean="0"/>
          </a:p>
          <a:p>
            <a:pPr lvl="2"/>
            <a:r>
              <a:rPr lang="en-GB" dirty="0" smtClean="0"/>
              <a:t>(</a:t>
            </a:r>
            <a:r>
              <a:rPr lang="en-GB" dirty="0"/>
              <a:t>when every number in the data set is exactly </a:t>
            </a:r>
            <a:r>
              <a:rPr lang="en-GB" dirty="0" smtClean="0"/>
              <a:t>the same</a:t>
            </a:r>
            <a:r>
              <a:rPr lang="en-GB" dirty="0"/>
              <a:t>).</a:t>
            </a:r>
          </a:p>
          <a:p>
            <a:pPr lvl="1"/>
            <a:r>
              <a:rPr lang="en-GB" dirty="0" smtClean="0"/>
              <a:t>Standard </a:t>
            </a:r>
            <a:r>
              <a:rPr lang="en-GB" dirty="0"/>
              <a:t>deviation is affected by outliers, as it’s </a:t>
            </a:r>
            <a:r>
              <a:rPr lang="en-GB" dirty="0" smtClean="0"/>
              <a:t>based on </a:t>
            </a:r>
            <a:r>
              <a:rPr lang="en-GB" dirty="0"/>
              <a:t>distance from the mean, which is affected by outliers.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standard deviation has the same units as the </a:t>
            </a:r>
            <a:r>
              <a:rPr lang="en-GB" dirty="0" smtClean="0"/>
              <a:t>original data</a:t>
            </a:r>
            <a:r>
              <a:rPr lang="en-GB" dirty="0"/>
              <a:t>, while variance is in square units.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811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 is important to note that for normal distributions (symmetrical histograms), </a:t>
            </a:r>
            <a:endParaRPr lang="tr-TR" altLang="en-US" dirty="0" smtClean="0"/>
          </a:p>
          <a:p>
            <a:pPr lvl="1"/>
            <a:r>
              <a:rPr lang="en-US" altLang="en-US" dirty="0" smtClean="0">
                <a:solidFill>
                  <a:schemeClr val="accent1"/>
                </a:solidFill>
              </a:rPr>
              <a:t>sample mean</a:t>
            </a:r>
            <a:r>
              <a:rPr lang="tr-TR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solidFill>
                  <a:schemeClr val="accent1"/>
                </a:solidFill>
              </a:rPr>
              <a:t>sample deviation </a:t>
            </a:r>
            <a:r>
              <a:rPr lang="en-US" altLang="en-US" dirty="0" smtClean="0"/>
              <a:t>are the only parameters needed to describe the statistics of the underlying</a:t>
            </a:r>
            <a:r>
              <a:rPr lang="tr-TR" altLang="en-US" dirty="0" smtClean="0"/>
              <a:t> </a:t>
            </a:r>
            <a:r>
              <a:rPr lang="en-US" altLang="en-US" dirty="0" smtClean="0"/>
              <a:t>phenomenon. </a:t>
            </a:r>
            <a:endParaRPr lang="tr-TR" altLang="en-US" dirty="0" smtClean="0"/>
          </a:p>
          <a:p>
            <a:r>
              <a:rPr lang="en-US" altLang="en-US" dirty="0" smtClean="0"/>
              <a:t>Thus, if one were to compare two or more normally distributed populations,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one only</a:t>
            </a:r>
            <a:r>
              <a:rPr lang="tr-TR" altLang="en-US" dirty="0" smtClean="0"/>
              <a:t> </a:t>
            </a:r>
            <a:r>
              <a:rPr lang="en-US" altLang="en-US" dirty="0" smtClean="0"/>
              <a:t>need</a:t>
            </a:r>
            <a:r>
              <a:rPr lang="tr-TR" altLang="en-US" dirty="0" smtClean="0"/>
              <a:t>s</a:t>
            </a:r>
            <a:r>
              <a:rPr lang="en-US" altLang="en-US" dirty="0" smtClean="0"/>
              <a:t> to test the equivalence of the means and variances of those populations.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D8DD961-6077-4FE2-B977-55D8BCBF00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509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7004</TotalTime>
  <Words>10204</Words>
  <Application>Microsoft Office PowerPoint</Application>
  <PresentationFormat>Letter Paper (8.5x11 in)</PresentationFormat>
  <Paragraphs>1471</Paragraphs>
  <Slides>162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69" baseType="lpstr">
      <vt:lpstr>Arial</vt:lpstr>
      <vt:lpstr>Cambria Math</vt:lpstr>
      <vt:lpstr>Symbol</vt:lpstr>
      <vt:lpstr>Times New Roman</vt:lpstr>
      <vt:lpstr>Wingdings</vt:lpstr>
      <vt:lpstr>Bahcesehir master slide</vt:lpstr>
      <vt:lpstr>Equation</vt:lpstr>
      <vt:lpstr>Statistical Data Analysis</vt:lpstr>
      <vt:lpstr>PowerPoint Presentation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Graphical summarization of data</vt:lpstr>
      <vt:lpstr>Data Visualization and Summary Statistics</vt:lpstr>
      <vt:lpstr>Data Visualization and Summary Statistics</vt:lpstr>
      <vt:lpstr>What is R?</vt:lpstr>
      <vt:lpstr>The R environment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Data Visualization and Summary Statistics</vt:lpstr>
      <vt:lpstr>Exploring Categorical Variables</vt:lpstr>
      <vt:lpstr>Exploring Categorical Variables</vt:lpstr>
      <vt:lpstr>Relative Frequency and Percentage</vt:lpstr>
      <vt:lpstr>Relative Frequency and Percentage</vt:lpstr>
      <vt:lpstr>Relative Frequency and Percentage</vt:lpstr>
      <vt:lpstr>Relative Frequency and Percentage</vt:lpstr>
      <vt:lpstr>Bar Graph</vt:lpstr>
      <vt:lpstr>Bar graphs and frequencies</vt:lpstr>
      <vt:lpstr>Bar graphs and frequencies</vt:lpstr>
      <vt:lpstr>Bar Graph</vt:lpstr>
      <vt:lpstr>Pie chart</vt:lpstr>
      <vt:lpstr>Pie chart</vt:lpstr>
      <vt:lpstr>Pie chart</vt:lpstr>
      <vt:lpstr>Pie chart</vt:lpstr>
      <vt:lpstr>Time Charts (line graphs)</vt:lpstr>
      <vt:lpstr>Time Charts (line graphs)</vt:lpstr>
      <vt:lpstr>Time Charts (line graphs)</vt:lpstr>
      <vt:lpstr>Time Charts (line graphs)</vt:lpstr>
      <vt:lpstr>PowerPoint Presentation</vt:lpstr>
      <vt:lpstr>Exploring Numerical Variables</vt:lpstr>
      <vt:lpstr>Histograms</vt:lpstr>
      <vt:lpstr>Histograms</vt:lpstr>
      <vt:lpstr>Histograms</vt:lpstr>
      <vt:lpstr>Histograms</vt:lpstr>
      <vt:lpstr>Histograms</vt:lpstr>
      <vt:lpstr>Histograms - example</vt:lpstr>
      <vt:lpstr>Histograms - example</vt:lpstr>
      <vt:lpstr>Histograms - example</vt:lpstr>
      <vt:lpstr>Histograms - example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Measures of Central Tendency</vt:lpstr>
      <vt:lpstr>Measures of Central Tendency</vt:lpstr>
      <vt:lpstr>Mean</vt:lpstr>
      <vt:lpstr>Mean</vt:lpstr>
      <vt:lpstr>Mean</vt:lpstr>
      <vt:lpstr>Mean</vt:lpstr>
      <vt:lpstr>Mean</vt:lpstr>
      <vt:lpstr>Mean</vt:lpstr>
      <vt:lpstr>Mean</vt:lpstr>
      <vt:lpstr>Mean</vt:lpstr>
      <vt:lpstr>Mean</vt:lpstr>
      <vt:lpstr>Sample Mean</vt:lpstr>
      <vt:lpstr>Sample Mean</vt:lpstr>
      <vt:lpstr>Median</vt:lpstr>
      <vt:lpstr>Median</vt:lpstr>
      <vt:lpstr>Median</vt:lpstr>
      <vt:lpstr>Median (example)</vt:lpstr>
      <vt:lpstr>Sample Mean and Median</vt:lpstr>
      <vt:lpstr>Mode</vt:lpstr>
      <vt:lpstr>Mode</vt:lpstr>
      <vt:lpstr>Mean, Median, Mode</vt:lpstr>
      <vt:lpstr>An applicaton of mean: moving AVERAGE filter</vt:lpstr>
      <vt:lpstr>Complementary procedure: moving DIFFERENCE filter</vt:lpstr>
      <vt:lpstr>Moving median filtering</vt:lpstr>
      <vt:lpstr>Measures of Variability</vt:lpstr>
      <vt:lpstr>Variance and standard deviation</vt:lpstr>
      <vt:lpstr>Variance and standard deviation</vt:lpstr>
      <vt:lpstr>Variance and standard deviation</vt:lpstr>
      <vt:lpstr>Measures of Variability</vt:lpstr>
      <vt:lpstr>Measures of Variability</vt:lpstr>
      <vt:lpstr>Variance and standard deviation</vt:lpstr>
      <vt:lpstr>Variance and standard deviation</vt:lpstr>
      <vt:lpstr>Measures of Variability</vt:lpstr>
      <vt:lpstr>Quantile</vt:lpstr>
      <vt:lpstr>Percentiles</vt:lpstr>
      <vt:lpstr>Percentiles</vt:lpstr>
      <vt:lpstr>Percentiles</vt:lpstr>
      <vt:lpstr>Percentiles - example</vt:lpstr>
      <vt:lpstr>Percentiles - example</vt:lpstr>
      <vt:lpstr>Percentiles</vt:lpstr>
      <vt:lpstr>Quartile</vt:lpstr>
      <vt:lpstr>Quartile</vt:lpstr>
      <vt:lpstr>Measures of Variability</vt:lpstr>
      <vt:lpstr>Five-number summary</vt:lpstr>
      <vt:lpstr>Five-number summary</vt:lpstr>
      <vt:lpstr>Measures of Variability – example 1</vt:lpstr>
      <vt:lpstr>Measures of Variability – example 1</vt:lpstr>
      <vt:lpstr>Measures of Variability – example 1</vt:lpstr>
      <vt:lpstr>Measures of Variability – example 2</vt:lpstr>
      <vt:lpstr>Measures of Variability – example 2</vt:lpstr>
      <vt:lpstr>Measures of Variability – example 2</vt:lpstr>
      <vt:lpstr>Five-number summary</vt:lpstr>
      <vt:lpstr>Boxplot</vt:lpstr>
      <vt:lpstr>Boxplot</vt:lpstr>
      <vt:lpstr>Boxplot</vt:lpstr>
      <vt:lpstr>Boxplot</vt:lpstr>
      <vt:lpstr>Data Preprocessing</vt:lpstr>
      <vt:lpstr>Missing Data</vt:lpstr>
      <vt:lpstr>Outliers</vt:lpstr>
      <vt:lpstr>Data Set AsthmaLOS</vt:lpstr>
      <vt:lpstr>PowerPoint Presentation</vt:lpstr>
      <vt:lpstr>Data Transformation</vt:lpstr>
      <vt:lpstr>Data Transformation</vt:lpstr>
      <vt:lpstr>Data Transformation</vt:lpstr>
      <vt:lpstr>Data Transformation</vt:lpstr>
      <vt:lpstr>Some data transformations</vt:lpstr>
      <vt:lpstr>Data Transformation</vt:lpstr>
      <vt:lpstr>Data Transformation</vt:lpstr>
      <vt:lpstr>Data Transformation</vt:lpstr>
      <vt:lpstr>Data Transformation</vt:lpstr>
      <vt:lpstr>Creating New Variable</vt:lpstr>
      <vt:lpstr>PowerPoint Presentation</vt:lpstr>
      <vt:lpstr>Creating New Variable</vt:lpstr>
      <vt:lpstr>Creating Catagories for Numerical Variables</vt:lpstr>
      <vt:lpstr>Creating Catagories for Numerical Variables</vt:lpstr>
      <vt:lpstr>Creating Catagories for Numerical Variables</vt:lpstr>
      <vt:lpstr>Creating Catagories for Numerical Variables</vt:lpstr>
      <vt:lpstr>Coefficient of Variation</vt:lpstr>
      <vt:lpstr>Coefficient of Variation</vt:lpstr>
      <vt:lpstr>Scaling and Shifting Variables</vt:lpstr>
      <vt:lpstr>Scaling and Shifting Variables</vt:lpstr>
      <vt:lpstr>Variable Standardization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Data Exploration with R Programming</vt:lpstr>
      <vt:lpstr>Handling Missing Data in R</vt:lpstr>
      <vt:lpstr>Handling Missing Data in 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450</cp:revision>
  <dcterms:created xsi:type="dcterms:W3CDTF">2004-11-05T11:30:37Z</dcterms:created>
  <dcterms:modified xsi:type="dcterms:W3CDTF">2020-11-01T20:06:52Z</dcterms:modified>
</cp:coreProperties>
</file>