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6"/>
  </p:notesMasterIdLst>
  <p:handoutMasterIdLst>
    <p:handoutMasterId r:id="rId97"/>
  </p:handoutMasterIdLst>
  <p:sldIdLst>
    <p:sldId id="406" r:id="rId2"/>
    <p:sldId id="405" r:id="rId3"/>
    <p:sldId id="407" r:id="rId4"/>
    <p:sldId id="468" r:id="rId5"/>
    <p:sldId id="542" r:id="rId6"/>
    <p:sldId id="660" r:id="rId7"/>
    <p:sldId id="333" r:id="rId8"/>
    <p:sldId id="582" r:id="rId9"/>
    <p:sldId id="583" r:id="rId10"/>
    <p:sldId id="584" r:id="rId11"/>
    <p:sldId id="585" r:id="rId12"/>
    <p:sldId id="586" r:id="rId13"/>
    <p:sldId id="587" r:id="rId14"/>
    <p:sldId id="588" r:id="rId15"/>
    <p:sldId id="589" r:id="rId16"/>
    <p:sldId id="590" r:id="rId17"/>
    <p:sldId id="591" r:id="rId18"/>
    <p:sldId id="592" r:id="rId19"/>
    <p:sldId id="593" r:id="rId20"/>
    <p:sldId id="594" r:id="rId21"/>
    <p:sldId id="595" r:id="rId22"/>
    <p:sldId id="596" r:id="rId23"/>
    <p:sldId id="597" r:id="rId24"/>
    <p:sldId id="598" r:id="rId25"/>
    <p:sldId id="599" r:id="rId26"/>
    <p:sldId id="600" r:id="rId27"/>
    <p:sldId id="601" r:id="rId28"/>
    <p:sldId id="602" r:id="rId29"/>
    <p:sldId id="603" r:id="rId30"/>
    <p:sldId id="604" r:id="rId31"/>
    <p:sldId id="605" r:id="rId32"/>
    <p:sldId id="606" r:id="rId33"/>
    <p:sldId id="607" r:id="rId34"/>
    <p:sldId id="608" r:id="rId35"/>
    <p:sldId id="609" r:id="rId36"/>
    <p:sldId id="610" r:id="rId37"/>
    <p:sldId id="611" r:id="rId38"/>
    <p:sldId id="612" r:id="rId39"/>
    <p:sldId id="613" r:id="rId40"/>
    <p:sldId id="614" r:id="rId41"/>
    <p:sldId id="615" r:id="rId42"/>
    <p:sldId id="616" r:id="rId43"/>
    <p:sldId id="617" r:id="rId44"/>
    <p:sldId id="618" r:id="rId45"/>
    <p:sldId id="619" r:id="rId46"/>
    <p:sldId id="620" r:id="rId47"/>
    <p:sldId id="621" r:id="rId48"/>
    <p:sldId id="622" r:id="rId49"/>
    <p:sldId id="623" r:id="rId50"/>
    <p:sldId id="624" r:id="rId51"/>
    <p:sldId id="625" r:id="rId52"/>
    <p:sldId id="626" r:id="rId53"/>
    <p:sldId id="627" r:id="rId54"/>
    <p:sldId id="628" r:id="rId55"/>
    <p:sldId id="629" r:id="rId56"/>
    <p:sldId id="630" r:id="rId57"/>
    <p:sldId id="631" r:id="rId58"/>
    <p:sldId id="632" r:id="rId59"/>
    <p:sldId id="633" r:id="rId60"/>
    <p:sldId id="634" r:id="rId61"/>
    <p:sldId id="635" r:id="rId62"/>
    <p:sldId id="636" r:id="rId63"/>
    <p:sldId id="637" r:id="rId64"/>
    <p:sldId id="638" r:id="rId65"/>
    <p:sldId id="639" r:id="rId66"/>
    <p:sldId id="640" r:id="rId67"/>
    <p:sldId id="641" r:id="rId68"/>
    <p:sldId id="661" r:id="rId69"/>
    <p:sldId id="642" r:id="rId70"/>
    <p:sldId id="643" r:id="rId71"/>
    <p:sldId id="644" r:id="rId72"/>
    <p:sldId id="645" r:id="rId73"/>
    <p:sldId id="646" r:id="rId74"/>
    <p:sldId id="647" r:id="rId75"/>
    <p:sldId id="648" r:id="rId76"/>
    <p:sldId id="649" r:id="rId77"/>
    <p:sldId id="662" r:id="rId78"/>
    <p:sldId id="650" r:id="rId79"/>
    <p:sldId id="651" r:id="rId80"/>
    <p:sldId id="652" r:id="rId81"/>
    <p:sldId id="653" r:id="rId82"/>
    <p:sldId id="654" r:id="rId83"/>
    <p:sldId id="655" r:id="rId84"/>
    <p:sldId id="656" r:id="rId85"/>
    <p:sldId id="657" r:id="rId86"/>
    <p:sldId id="658" r:id="rId87"/>
    <p:sldId id="663" r:id="rId88"/>
    <p:sldId id="659" r:id="rId89"/>
    <p:sldId id="664" r:id="rId90"/>
    <p:sldId id="580" r:id="rId91"/>
    <p:sldId id="579" r:id="rId92"/>
    <p:sldId id="506" r:id="rId93"/>
    <p:sldId id="541" r:id="rId94"/>
    <p:sldId id="576" r:id="rId95"/>
  </p:sldIdLst>
  <p:sldSz cx="9144000" cy="6858000" type="letter"/>
  <p:notesSz cx="7099300" cy="10234613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CCFF"/>
    <a:srgbClr val="CC0099"/>
    <a:srgbClr val="FFFF99"/>
    <a:srgbClr val="00FF00"/>
    <a:srgbClr val="996633"/>
    <a:srgbClr val="CC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5" autoAdjust="0"/>
    <p:restoredTop sz="94434" autoAdjust="0"/>
  </p:normalViewPr>
  <p:slideViewPr>
    <p:cSldViewPr>
      <p:cViewPr varScale="1">
        <p:scale>
          <a:sx n="71" d="100"/>
          <a:sy n="71" d="100"/>
        </p:scale>
        <p:origin x="12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7776"/>
    </p:cViewPr>
  </p:sorterViewPr>
  <p:notesViewPr>
    <p:cSldViewPr>
      <p:cViewPr varScale="1">
        <p:scale>
          <a:sx n="78" d="100"/>
          <a:sy n="78" d="100"/>
        </p:scale>
        <p:origin x="2178" y="11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42" tIns="47621" rIns="95242" bIns="47621" numCol="1" anchor="t" anchorCtr="0" compatLnSpc="1">
            <a:prstTxWarp prst="textNoShape">
              <a:avLst/>
            </a:prstTxWarp>
          </a:bodyPr>
          <a:lstStyle>
            <a:lvl1pPr algn="l" defTabSz="952384" eaLnBrk="1" hangingPunct="1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42" tIns="47621" rIns="95242" bIns="47621" numCol="1" anchor="t" anchorCtr="0" compatLnSpc="1">
            <a:prstTxWarp prst="textNoShape">
              <a:avLst/>
            </a:prstTxWarp>
          </a:bodyPr>
          <a:lstStyle>
            <a:lvl1pPr algn="r" defTabSz="952384" eaLnBrk="1" hangingPunct="1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42" tIns="47621" rIns="95242" bIns="47621" numCol="1" anchor="b" anchorCtr="0" compatLnSpc="1">
            <a:prstTxWarp prst="textNoShape">
              <a:avLst/>
            </a:prstTxWarp>
          </a:bodyPr>
          <a:lstStyle>
            <a:lvl1pPr algn="l" defTabSz="952384" eaLnBrk="1" hangingPunct="1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42" tIns="47621" rIns="95242" bIns="47621" numCol="1" anchor="b" anchorCtr="0" compatLnSpc="1">
            <a:prstTxWarp prst="textNoShape">
              <a:avLst/>
            </a:prstTxWarp>
          </a:bodyPr>
          <a:lstStyle>
            <a:lvl1pPr algn="r" defTabSz="952384" eaLnBrk="1" hangingPunct="1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0DEAF1A-3698-4306-94A7-D29974686FCB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317935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42" tIns="47621" rIns="95242" bIns="47621" numCol="1" anchor="t" anchorCtr="0" compatLnSpc="1">
            <a:prstTxWarp prst="textNoShape">
              <a:avLst/>
            </a:prstTxWarp>
          </a:bodyPr>
          <a:lstStyle>
            <a:lvl1pPr algn="l" defTabSz="952384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42" tIns="47621" rIns="95242" bIns="47621" numCol="1" anchor="t" anchorCtr="0" compatLnSpc="1">
            <a:prstTxWarp prst="textNoShape">
              <a:avLst/>
            </a:prstTxWarp>
          </a:bodyPr>
          <a:lstStyle>
            <a:lvl1pPr algn="r" defTabSz="952384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42" tIns="47621" rIns="95242" bIns="476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Click to edit Master text styles</a:t>
            </a:r>
          </a:p>
          <a:p>
            <a:pPr lvl="1"/>
            <a:r>
              <a:rPr lang="tr-TR" noProof="0" smtClean="0"/>
              <a:t>Second level</a:t>
            </a:r>
          </a:p>
          <a:p>
            <a:pPr lvl="2"/>
            <a:r>
              <a:rPr lang="tr-TR" noProof="0" smtClean="0"/>
              <a:t>Third level</a:t>
            </a:r>
          </a:p>
          <a:p>
            <a:pPr lvl="3"/>
            <a:r>
              <a:rPr lang="tr-TR" noProof="0" smtClean="0"/>
              <a:t>Fourth level</a:t>
            </a:r>
          </a:p>
          <a:p>
            <a:pPr lvl="4"/>
            <a:r>
              <a:rPr lang="tr-TR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42" tIns="47621" rIns="95242" bIns="47621" numCol="1" anchor="b" anchorCtr="0" compatLnSpc="1">
            <a:prstTxWarp prst="textNoShape">
              <a:avLst/>
            </a:prstTxWarp>
          </a:bodyPr>
          <a:lstStyle>
            <a:lvl1pPr algn="l" defTabSz="952384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tr-TR"/>
              <a:t>Copyright 2000 N. AYDIN. All rights reserved.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42" tIns="47621" rIns="95242" bIns="47621" numCol="1" anchor="b" anchorCtr="0" compatLnSpc="1">
            <a:prstTxWarp prst="textNoShape">
              <a:avLst/>
            </a:prstTxWarp>
          </a:bodyPr>
          <a:lstStyle>
            <a:lvl1pPr algn="r" defTabSz="952384" eaLnBrk="0" hangingPunct="0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85DAB3A-DC08-45B5-9C4B-213E62CFA3B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1908402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509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8988" indent="-303213" algn="just" defTabSz="9509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14438" indent="-242888" algn="just" defTabSz="9509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01800" indent="-242888" algn="just" defTabSz="9509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87575" indent="-242888" algn="just" defTabSz="9509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44775" indent="-242888" algn="just" defTabSz="9509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01975" indent="-242888" algn="just" defTabSz="9509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59175" indent="-242888" algn="just" defTabSz="9509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16375" indent="-242888" algn="just" defTabSz="9509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kumimoji="0" lang="tr-TR" altLang="tr-TR" sz="1300" smtClean="0">
                <a:latin typeface="Arial" panose="020B0604020202020204" pitchFamily="34" charset="0"/>
              </a:rPr>
              <a:t>Copyright 2000 N. AYDIN. All rights reserved.</a:t>
            </a:r>
          </a:p>
        </p:txBody>
      </p:sp>
      <p:sp>
        <p:nvSpPr>
          <p:cNvPr id="51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9509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8988" indent="-303213" algn="just" defTabSz="9509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14438" indent="-242888" algn="just" defTabSz="9509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01800" indent="-242888" algn="just" defTabSz="9509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87575" indent="-242888" algn="just" defTabSz="9509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44775" indent="-242888" algn="just" defTabSz="9509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01975" indent="-242888" algn="just" defTabSz="9509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59175" indent="-242888" algn="just" defTabSz="9509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16375" indent="-242888" algn="just" defTabSz="9509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32E15943-4524-439B-8D83-A74317135C50}" type="slidenum">
              <a:rPr kumimoji="0" lang="tr-TR" altLang="tr-TR" sz="1300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1</a:t>
            </a:fld>
            <a:endParaRPr kumimoji="0" lang="tr-TR" altLang="tr-TR" sz="1300" smtClean="0">
              <a:latin typeface="Arial" panose="020B0604020202020204" pitchFamily="34" charset="0"/>
            </a:endParaRPr>
          </a:p>
        </p:txBody>
      </p:sp>
      <p:sp>
        <p:nvSpPr>
          <p:cNvPr id="5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774700"/>
            <a:ext cx="5097462" cy="3822700"/>
          </a:xfrm>
          <a:ln/>
        </p:spPr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4859338"/>
            <a:ext cx="5211763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26" tIns="48062" rIns="96126" bIns="48062"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2883030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  <p:sp>
        <p:nvSpPr>
          <p:cNvPr id="70660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88988" indent="-303213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214438" indent="-242888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701800" indent="-242888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187575" indent="-242888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6447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1019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5591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40163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7066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88988" indent="-303213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214438" indent="-242888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701800" indent="-242888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187575" indent="-242888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6447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1019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5591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40163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0297AD6D-6D88-44F3-9293-665B851CC269}" type="slidenum">
              <a:rPr lang="tr-TR" altLang="tr-TR" smtClean="0">
                <a:solidFill>
                  <a:schemeClr val="tx1"/>
                </a:solidFill>
              </a:rPr>
              <a:pPr/>
              <a:t>93</a:t>
            </a:fld>
            <a:endParaRPr lang="tr-TR" altLang="tr-TR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13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  <p:sp>
        <p:nvSpPr>
          <p:cNvPr id="70660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88988" indent="-303213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214438" indent="-242888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701800" indent="-242888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187575" indent="-242888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6447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1019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5591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40163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7066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88988" indent="-303213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214438" indent="-242888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701800" indent="-242888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187575" indent="-242888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6447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1019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5591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40163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0297AD6D-6D88-44F3-9293-665B851CC269}" type="slidenum">
              <a:rPr lang="tr-TR" altLang="tr-TR" smtClean="0">
                <a:solidFill>
                  <a:schemeClr val="tx1"/>
                </a:solidFill>
              </a:rPr>
              <a:pPr/>
              <a:t>94</a:t>
            </a:fld>
            <a:endParaRPr lang="tr-TR" altLang="tr-TR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506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 smtClean="0"/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88988" indent="-303213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214438" indent="-242888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701800" indent="-242888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187575" indent="-242888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6447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1019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5591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40163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88988" indent="-303213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214438" indent="-242888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701800" indent="-242888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187575" indent="-242888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6447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1019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5591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40163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6C1FEF35-3A02-45C4-B74B-018FE39739DE}" type="slidenum">
              <a:rPr lang="tr-TR" altLang="tr-TR" smtClean="0">
                <a:solidFill>
                  <a:schemeClr val="tx1"/>
                </a:solidFill>
              </a:rPr>
              <a:pPr/>
              <a:t>2</a:t>
            </a:fld>
            <a:endParaRPr lang="tr-TR" altLang="tr-TR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547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 smtClean="0"/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88988" indent="-303213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214438" indent="-242888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701800" indent="-242888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187575" indent="-242888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6447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1019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5591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40163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88988" indent="-303213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214438" indent="-242888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701800" indent="-242888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187575" indent="-242888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6447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1019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5591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40163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F2854FAA-10D5-418D-8DF9-2FF5B253CD01}" type="slidenum">
              <a:rPr lang="tr-TR" altLang="tr-TR" smtClean="0">
                <a:solidFill>
                  <a:schemeClr val="tx1"/>
                </a:solidFill>
              </a:rPr>
              <a:pPr/>
              <a:t>3</a:t>
            </a:fld>
            <a:endParaRPr lang="tr-TR" altLang="tr-TR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70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 smtClean="0"/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88988" indent="-303213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214438" indent="-242888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701800" indent="-242888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187575" indent="-242888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6447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1019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5591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40163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88988" indent="-303213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214438" indent="-242888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701800" indent="-242888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187575" indent="-242888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6447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1019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5591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40163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5461BDE9-3893-4383-B495-2B37BACB5F60}" type="slidenum">
              <a:rPr lang="tr-TR" altLang="tr-TR" smtClean="0">
                <a:solidFill>
                  <a:schemeClr val="tx1"/>
                </a:solidFill>
              </a:rPr>
              <a:pPr/>
              <a:t>4</a:t>
            </a:fld>
            <a:endParaRPr lang="tr-TR" altLang="tr-TR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410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 smtClean="0"/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88988" indent="-303213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214438" indent="-242888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701800" indent="-242888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187575" indent="-242888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6447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1019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5591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40163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88988" indent="-303213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214438" indent="-242888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701800" indent="-242888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187575" indent="-242888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6447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1019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5591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40163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5461BDE9-3893-4383-B495-2B37BACB5F60}" type="slidenum">
              <a:rPr lang="tr-TR" altLang="tr-TR" smtClean="0">
                <a:solidFill>
                  <a:schemeClr val="tx1"/>
                </a:solidFill>
              </a:rPr>
              <a:pPr/>
              <a:t>5</a:t>
            </a:fld>
            <a:endParaRPr lang="tr-TR" altLang="tr-TR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420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 smtClean="0"/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88988" indent="-303213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214438" indent="-242888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701800" indent="-242888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187575" indent="-242888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6447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1019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5591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40163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88988" indent="-303213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214438" indent="-242888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701800" indent="-242888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187575" indent="-242888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6447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1019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5591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40163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5461BDE9-3893-4383-B495-2B37BACB5F60}" type="slidenum">
              <a:rPr lang="tr-TR" altLang="tr-TR" smtClean="0">
                <a:solidFill>
                  <a:schemeClr val="tx1"/>
                </a:solidFill>
              </a:rPr>
              <a:pPr/>
              <a:t>6</a:t>
            </a:fld>
            <a:endParaRPr lang="tr-TR" altLang="tr-TR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095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The article provides information about the creation and history of a well-known</a:t>
            </a:r>
            <a:r>
              <a:rPr lang="tr-TR" altLang="en-US" smtClean="0"/>
              <a:t> </a:t>
            </a:r>
            <a:r>
              <a:rPr lang="en-US" altLang="en-US" smtClean="0"/>
              <a:t>computer worm called ‘ILOVEYOU’. The first section contains its basic description</a:t>
            </a:r>
            <a:r>
              <a:rPr lang="tr-TR" altLang="en-US" smtClean="0"/>
              <a:t> </a:t>
            </a:r>
            <a:r>
              <a:rPr lang="en-US" altLang="en-US" smtClean="0"/>
              <a:t>and explains the features of the worm that made it effective. The following sections</a:t>
            </a:r>
            <a:r>
              <a:rPr lang="tr-TR" altLang="en-US" smtClean="0"/>
              <a:t> </a:t>
            </a:r>
            <a:r>
              <a:rPr lang="en-US" altLang="en-US" smtClean="0"/>
              <a:t>describe how the worm spread and the effect it had worldwide. The article gives information</a:t>
            </a:r>
            <a:r>
              <a:rPr lang="tr-TR" altLang="en-US" smtClean="0"/>
              <a:t> </a:t>
            </a:r>
            <a:r>
              <a:rPr lang="en-US" altLang="en-US" smtClean="0"/>
              <a:t>about the author of the worm and the man who wrote the software that</a:t>
            </a:r>
          </a:p>
          <a:p>
            <a:r>
              <a:rPr lang="en-US" altLang="en-US" smtClean="0"/>
              <a:t>repaired the damage it caused. This is followed by a section on how the ‘ILOVEYOU’</a:t>
            </a:r>
            <a:r>
              <a:rPr lang="tr-TR" altLang="en-US" smtClean="0"/>
              <a:t> </a:t>
            </a:r>
            <a:r>
              <a:rPr lang="en-US" altLang="en-US" smtClean="0"/>
              <a:t>worm affects computers. The text ends with brief information about the legal measures</a:t>
            </a:r>
            <a:r>
              <a:rPr lang="tr-TR" altLang="en-US" smtClean="0"/>
              <a:t> </a:t>
            </a:r>
            <a:r>
              <a:rPr lang="en-US" altLang="en-US" smtClean="0"/>
              <a:t>against the author of the worm.</a:t>
            </a:r>
            <a:endParaRPr lang="tr-TR" altLang="tr-TR" smtClean="0"/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88988" indent="-303213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214438" indent="-242888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701800" indent="-242888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187575" indent="-242888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6447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1019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5591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40163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88988" indent="-303213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214438" indent="-242888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701800" indent="-242888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187575" indent="-242888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6447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1019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5591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40163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72A3102A-3636-498E-A7EF-D1FE3D8DEA08}" type="slidenum">
              <a:rPr lang="tr-TR" altLang="tr-TR" smtClean="0">
                <a:solidFill>
                  <a:schemeClr val="tx1"/>
                </a:solidFill>
              </a:rPr>
              <a:pPr/>
              <a:t>7</a:t>
            </a:fld>
            <a:endParaRPr lang="tr-TR" altLang="tr-TR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298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  <p:sp>
        <p:nvSpPr>
          <p:cNvPr id="7270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88988" indent="-303213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214438" indent="-242888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701800" indent="-242888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187575" indent="-242888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6447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1019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5591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40163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7270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88988" indent="-303213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214438" indent="-242888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701800" indent="-242888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187575" indent="-242888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6447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1019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5591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40163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184A288C-E6B1-4567-9F72-D16DDD0C08A5}" type="slidenum">
              <a:rPr lang="tr-TR" altLang="tr-TR" smtClean="0">
                <a:solidFill>
                  <a:schemeClr val="tx1"/>
                </a:solidFill>
              </a:rPr>
              <a:pPr/>
              <a:t>91</a:t>
            </a:fld>
            <a:endParaRPr lang="tr-TR" altLang="tr-TR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80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  <p:sp>
        <p:nvSpPr>
          <p:cNvPr id="6861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88988" indent="-303213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214438" indent="-242888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701800" indent="-242888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187575" indent="-242888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6447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1019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5591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40163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6861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88988" indent="-303213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214438" indent="-242888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701800" indent="-242888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187575" indent="-242888" defTabSz="950913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6447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31019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5591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4016375" indent="-242888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7F96834C-294E-4B27-99B4-847DE4B8F7AF}" type="slidenum">
              <a:rPr lang="tr-TR" altLang="tr-TR" smtClean="0">
                <a:solidFill>
                  <a:schemeClr val="tx1"/>
                </a:solidFill>
              </a:rPr>
              <a:pPr/>
              <a:t>92</a:t>
            </a:fld>
            <a:endParaRPr lang="tr-TR" altLang="tr-TR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474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D222A-7AFC-4DFB-A654-A4004ACF9BAF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521611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03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03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D669A-4846-4723-AC79-E641DF9D5D0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3521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95288" y="1125538"/>
            <a:ext cx="8280400" cy="4978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76BF4-3474-4AEC-A95B-1A7FA3CD463B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0764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6D9F2-849F-498A-B741-E38B28657019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557438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125538"/>
            <a:ext cx="406400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125538"/>
            <a:ext cx="406400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B4DBC-2D7F-4246-883D-4C7821311489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51995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AEB98-586C-4AAE-98F7-9B491A2471E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069359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F2856-60CB-4CD0-AEB1-1104B06922C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56022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2DCED-702C-471B-B886-6E4306F7753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592560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8F7F1-443B-4741-AC72-1880A455151B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33481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3B170-233A-4F8C-A070-118EAB09E77D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20245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CD618-B3E8-4BB8-BE87-75E30CB7496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015136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25538"/>
            <a:ext cx="82804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24625"/>
            <a:ext cx="1905000" cy="333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67E0FB3-513E-40E7-A7A5-1886C45DC02B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FF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aydin@yildiz.edu.t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../Reading/R-07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Mesleki İngilizce</a:t>
            </a:r>
            <a:r>
              <a:rPr lang="en-GB" altLang="tr-TR" smtClean="0"/>
              <a:t> - Technical English</a:t>
            </a:r>
            <a:r>
              <a:rPr lang="tr-TR" altLang="tr-TR" smtClean="0"/>
              <a:t> </a:t>
            </a:r>
            <a:endParaRPr lang="en-US" altLang="tr-TR" smtClean="0"/>
          </a:p>
        </p:txBody>
      </p:sp>
      <p:sp>
        <p:nvSpPr>
          <p:cNvPr id="409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GB" altLang="tr-TR" b="1" smtClean="0"/>
              <a:t>II</a:t>
            </a:r>
            <a:endParaRPr lang="tr-TR" altLang="tr-TR" b="1" smtClean="0"/>
          </a:p>
          <a:p>
            <a:pPr algn="ctr" eaLnBrk="1" hangingPunct="1">
              <a:buFontTx/>
              <a:buNone/>
            </a:pPr>
            <a:r>
              <a:rPr lang="tr-TR" altLang="tr-TR" smtClean="0"/>
              <a:t>Prof. </a:t>
            </a:r>
            <a:r>
              <a:rPr lang="en-US" altLang="tr-TR" smtClean="0"/>
              <a:t>Dr. </a:t>
            </a:r>
            <a:r>
              <a:rPr lang="tr-TR" altLang="tr-TR" smtClean="0"/>
              <a:t>Nizamettin AYDIN</a:t>
            </a:r>
          </a:p>
          <a:p>
            <a:pPr algn="ctr" eaLnBrk="1" hangingPunct="1">
              <a:buFontTx/>
              <a:buNone/>
            </a:pPr>
            <a:endParaRPr lang="en-US" altLang="tr-TR" smtClean="0"/>
          </a:p>
          <a:p>
            <a:pPr algn="ctr">
              <a:buFontTx/>
              <a:buNone/>
            </a:pPr>
            <a:r>
              <a:rPr lang="tr-TR" altLang="tr-TR" smtClean="0">
                <a:cs typeface="Times New Roman" panose="02020603050405020304" pitchFamily="18" charset="0"/>
                <a:hlinkClick r:id="rId3"/>
              </a:rPr>
              <a:t>naydin</a:t>
            </a:r>
            <a:r>
              <a:rPr lang="en-US" altLang="tr-TR" smtClean="0">
                <a:cs typeface="Times New Roman" panose="02020603050405020304" pitchFamily="18" charset="0"/>
                <a:hlinkClick r:id="rId3"/>
              </a:rPr>
              <a:t>@</a:t>
            </a:r>
            <a:r>
              <a:rPr lang="en-GB" altLang="tr-TR" smtClean="0">
                <a:cs typeface="Times New Roman" panose="02020603050405020304" pitchFamily="18" charset="0"/>
                <a:hlinkClick r:id="rId3"/>
              </a:rPr>
              <a:t>yildiz</a:t>
            </a:r>
            <a:r>
              <a:rPr lang="tr-TR" altLang="tr-TR" smtClean="0">
                <a:cs typeface="Times New Roman" panose="02020603050405020304" pitchFamily="18" charset="0"/>
                <a:hlinkClick r:id="rId3"/>
              </a:rPr>
              <a:t>.edu.tr</a:t>
            </a:r>
            <a:endParaRPr lang="tr-TR" altLang="tr-TR" smtClean="0"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endParaRPr lang="en-US" altLang="tr-TR" smtClean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tr-TR" altLang="tr-TR" smtClean="0">
                <a:solidFill>
                  <a:srgbClr val="0000FF"/>
                </a:solidFill>
                <a:cs typeface="Times New Roman" panose="02020603050405020304" pitchFamily="18" charset="0"/>
              </a:rPr>
              <a:t>http://</a:t>
            </a:r>
            <a:r>
              <a:rPr lang="en-GB" altLang="tr-TR" smtClean="0">
                <a:solidFill>
                  <a:srgbClr val="0000FF"/>
                </a:solidFill>
                <a:cs typeface="Times New Roman" panose="02020603050405020304" pitchFamily="18" charset="0"/>
              </a:rPr>
              <a:t>www.yildiz</a:t>
            </a:r>
            <a:r>
              <a:rPr lang="tr-TR" altLang="tr-TR" smtClean="0">
                <a:solidFill>
                  <a:srgbClr val="0000FF"/>
                </a:solidFill>
                <a:cs typeface="Times New Roman" panose="02020603050405020304" pitchFamily="18" charset="0"/>
              </a:rPr>
              <a:t>.edu.tr/~naydin</a:t>
            </a:r>
            <a:endParaRPr lang="en-US" altLang="tr-TR" smtClean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5B453DC8-68AF-474C-B2C6-63A9D82D1158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</a:t>
            </a:fld>
            <a:endParaRPr kumimoji="0" lang="en-US" altLang="tr-TR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Networks-Introduction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4978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The Internet was a natural</a:t>
            </a:r>
            <a:r>
              <a:rPr lang="tr-TR" dirty="0" smtClean="0"/>
              <a:t> </a:t>
            </a:r>
            <a:r>
              <a:rPr lang="en-US" dirty="0" smtClean="0"/>
              <a:t>successor to the cold war projects in the 1950s and early 1960s</a:t>
            </a:r>
            <a:endParaRPr lang="tr-TR" dirty="0" smtClean="0"/>
          </a:p>
          <a:p>
            <a:pPr>
              <a:defRPr/>
            </a:pPr>
            <a:r>
              <a:rPr lang="en-US" dirty="0" smtClean="0"/>
              <a:t>The modern Internet was the unintended outcome of two early complex systems: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the ARPANET</a:t>
            </a:r>
            <a:r>
              <a:rPr lang="tr-TR" dirty="0" smtClean="0"/>
              <a:t> </a:t>
            </a:r>
            <a:r>
              <a:rPr lang="en-US" dirty="0" smtClean="0"/>
              <a:t>(Advanced Research Project Agency Network)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the SAGE system (semiautomatic ground</a:t>
            </a:r>
            <a:r>
              <a:rPr lang="tr-TR" dirty="0" smtClean="0"/>
              <a:t> </a:t>
            </a:r>
            <a:r>
              <a:rPr lang="en-US" dirty="0" smtClean="0"/>
              <a:t>environment), </a:t>
            </a:r>
            <a:endParaRPr lang="tr-TR" dirty="0" smtClean="0"/>
          </a:p>
          <a:p>
            <a:pPr lvl="2">
              <a:defRPr/>
            </a:pPr>
            <a:r>
              <a:rPr lang="en-US" dirty="0" smtClean="0"/>
              <a:t>developed for the military in the early 1950s and 1960s, respectively. </a:t>
            </a:r>
            <a:endParaRPr lang="tr-TR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AA8B562F-AD95-43E9-B8F1-2053AAA640BF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10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60102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Networks-Introduction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4978400"/>
          </a:xfrm>
        </p:spPr>
        <p:txBody>
          <a:bodyPr/>
          <a:lstStyle/>
          <a:p>
            <a:r>
              <a:rPr lang="en-US" altLang="en-US" smtClean="0"/>
              <a:t>SAGE was the</a:t>
            </a:r>
            <a:r>
              <a:rPr lang="tr-TR" altLang="en-US" smtClean="0"/>
              <a:t> </a:t>
            </a:r>
            <a:r>
              <a:rPr lang="en-US" altLang="en-US" smtClean="0"/>
              <a:t>national air defense system comprised of </a:t>
            </a:r>
            <a:endParaRPr lang="tr-TR" altLang="en-US" smtClean="0"/>
          </a:p>
          <a:p>
            <a:pPr lvl="1"/>
            <a:r>
              <a:rPr lang="en-US" altLang="en-US" smtClean="0"/>
              <a:t>an elaborate, ad hoc network of incompatible command and</a:t>
            </a:r>
            <a:r>
              <a:rPr lang="tr-TR" altLang="en-US" smtClean="0"/>
              <a:t> </a:t>
            </a:r>
            <a:r>
              <a:rPr lang="en-US" altLang="en-US" smtClean="0"/>
              <a:t>control computers, </a:t>
            </a:r>
            <a:endParaRPr lang="tr-TR" altLang="en-US" smtClean="0"/>
          </a:p>
          <a:p>
            <a:pPr lvl="1"/>
            <a:r>
              <a:rPr lang="en-US" altLang="en-US" smtClean="0"/>
              <a:t>early warning radar systems, </a:t>
            </a:r>
            <a:endParaRPr lang="tr-TR" altLang="en-US" smtClean="0"/>
          </a:p>
          <a:p>
            <a:pPr lvl="1"/>
            <a:r>
              <a:rPr lang="en-US" altLang="en-US" smtClean="0"/>
              <a:t>weather centers, </a:t>
            </a:r>
            <a:endParaRPr lang="tr-TR" altLang="en-US" smtClean="0"/>
          </a:p>
          <a:p>
            <a:pPr lvl="1"/>
            <a:r>
              <a:rPr lang="en-US" altLang="en-US" smtClean="0"/>
              <a:t>air traffic control centers, </a:t>
            </a:r>
            <a:endParaRPr lang="tr-TR" altLang="en-US" smtClean="0"/>
          </a:p>
          <a:p>
            <a:pPr lvl="1"/>
            <a:r>
              <a:rPr lang="en-US" altLang="en-US" smtClean="0"/>
              <a:t>ships,</a:t>
            </a:r>
            <a:r>
              <a:rPr lang="tr-TR" altLang="en-US" smtClean="0"/>
              <a:t> </a:t>
            </a:r>
          </a:p>
          <a:p>
            <a:pPr lvl="1"/>
            <a:r>
              <a:rPr lang="en-US" altLang="en-US" smtClean="0"/>
              <a:t>planes, </a:t>
            </a:r>
            <a:endParaRPr lang="tr-TR" altLang="en-US" smtClean="0"/>
          </a:p>
          <a:p>
            <a:pPr lvl="1"/>
            <a:r>
              <a:rPr lang="en-US" altLang="en-US" smtClean="0"/>
              <a:t>weapons systems. </a:t>
            </a:r>
            <a:endParaRPr lang="tr-TR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3B4B5B72-54CB-48AA-88CB-F5CFE1C56199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11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367523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Networks-Introduction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49784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The communications network component of the SAGE system was</a:t>
            </a:r>
            <a:r>
              <a:rPr lang="tr-TR" dirty="0" smtClean="0"/>
              <a:t> </a:t>
            </a:r>
            <a:r>
              <a:rPr lang="en-US" dirty="0" smtClean="0"/>
              <a:t>comprehensive and extended beyond the border of the U.S. and included ships and aircraft. </a:t>
            </a:r>
            <a:endParaRPr lang="tr-TR" dirty="0" smtClean="0"/>
          </a:p>
          <a:p>
            <a:pPr>
              <a:defRPr/>
            </a:pPr>
            <a:r>
              <a:rPr lang="en-US" dirty="0" smtClean="0"/>
              <a:t>It was</a:t>
            </a:r>
            <a:r>
              <a:rPr lang="tr-TR" dirty="0" smtClean="0"/>
              <a:t> </a:t>
            </a:r>
            <a:r>
              <a:rPr lang="en-US" dirty="0" smtClean="0"/>
              <a:t>primarily a military system,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with a civil defense link as its only tie with civilian communications</a:t>
            </a:r>
            <a:r>
              <a:rPr lang="tr-TR" dirty="0" smtClean="0"/>
              <a:t> </a:t>
            </a:r>
            <a:r>
              <a:rPr lang="en-US" dirty="0" smtClean="0"/>
              <a:t>system.</a:t>
            </a:r>
            <a:endParaRPr lang="tr-TR" dirty="0" smtClean="0"/>
          </a:p>
          <a:p>
            <a:pPr>
              <a:defRPr/>
            </a:pPr>
            <a:r>
              <a:rPr lang="tr-TR" dirty="0" smtClean="0"/>
              <a:t>I</a:t>
            </a:r>
            <a:r>
              <a:rPr lang="en-US" dirty="0" smtClean="0"/>
              <a:t>n </a:t>
            </a:r>
            <a:r>
              <a:rPr lang="en-US" dirty="0"/>
              <a:t>the 1950s </a:t>
            </a:r>
            <a:r>
              <a:rPr lang="en-US" dirty="0" smtClean="0"/>
              <a:t>and</a:t>
            </a:r>
            <a:r>
              <a:rPr lang="tr-TR" dirty="0" smtClean="0"/>
              <a:t> </a:t>
            </a:r>
            <a:r>
              <a:rPr lang="en-US" dirty="0" smtClean="0"/>
              <a:t>1960s</a:t>
            </a:r>
            <a:r>
              <a:rPr lang="en-US" dirty="0"/>
              <a:t>, federally funded researchers at academic institutions explored ways to manage the </a:t>
            </a:r>
            <a:r>
              <a:rPr lang="en-US" dirty="0" smtClean="0"/>
              <a:t>growing</a:t>
            </a:r>
            <a:r>
              <a:rPr lang="tr-TR" dirty="0" smtClean="0"/>
              <a:t> </a:t>
            </a:r>
            <a:r>
              <a:rPr lang="en-US" dirty="0" smtClean="0"/>
              <a:t>store </a:t>
            </a:r>
            <a:r>
              <a:rPr lang="en-US" dirty="0"/>
              <a:t>of digital data amid the increasingly complex network of computers and networks. </a:t>
            </a:r>
            <a:endParaRPr lang="tr-TR" dirty="0" smtClean="0"/>
          </a:p>
          <a:p>
            <a:pPr>
              <a:defRPr/>
            </a:pPr>
            <a:r>
              <a:rPr lang="en-US" dirty="0" smtClean="0"/>
              <a:t>One</a:t>
            </a:r>
            <a:r>
              <a:rPr lang="tr-TR" dirty="0" smtClean="0"/>
              <a:t> </a:t>
            </a:r>
            <a:r>
              <a:rPr lang="en-US" dirty="0" smtClean="0"/>
              <a:t>development </a:t>
            </a:r>
            <a:r>
              <a:rPr lang="en-US" dirty="0"/>
              <a:t>was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hypertext</a:t>
            </a:r>
            <a:r>
              <a:rPr lang="en-US" dirty="0"/>
              <a:t>,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a </a:t>
            </a:r>
            <a:r>
              <a:rPr lang="en-US" dirty="0"/>
              <a:t>cross-referencing scheme, </a:t>
            </a:r>
            <a:endParaRPr lang="tr-TR" dirty="0" smtClean="0"/>
          </a:p>
          <a:p>
            <a:pPr lvl="2">
              <a:defRPr/>
            </a:pPr>
            <a:r>
              <a:rPr lang="en-US" dirty="0" smtClean="0"/>
              <a:t>where </a:t>
            </a:r>
            <a:r>
              <a:rPr lang="en-US" dirty="0"/>
              <a:t>a word in one document is linked </a:t>
            </a:r>
            <a:r>
              <a:rPr lang="en-US" dirty="0" smtClean="0"/>
              <a:t>to</a:t>
            </a:r>
            <a:r>
              <a:rPr lang="tr-TR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word in the same or a different document.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90B184A-61F3-406B-958E-0F0D5B9C8456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12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417563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Networks-Introduction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49784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Around the time the ARPANET was born, a number of academic researchers began </a:t>
            </a:r>
            <a:r>
              <a:rPr lang="en-US" dirty="0" smtClean="0"/>
              <a:t>experimenting</a:t>
            </a:r>
            <a:r>
              <a:rPr lang="tr-TR" dirty="0" smtClean="0"/>
              <a:t> </a:t>
            </a:r>
            <a:r>
              <a:rPr lang="en-US" dirty="0" smtClean="0"/>
              <a:t>with </a:t>
            </a:r>
            <a:r>
              <a:rPr lang="en-US" dirty="0"/>
              <a:t>computer-based systems that used hypertext.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For </a:t>
            </a:r>
            <a:r>
              <a:rPr lang="en-US" dirty="0"/>
              <a:t>example, in the early 1970s, a team </a:t>
            </a:r>
            <a:r>
              <a:rPr lang="en-US" dirty="0" smtClean="0"/>
              <a:t>at</a:t>
            </a:r>
            <a:r>
              <a:rPr lang="tr-TR" dirty="0" smtClean="0"/>
              <a:t> </a:t>
            </a:r>
            <a:r>
              <a:rPr lang="en-US" dirty="0" smtClean="0"/>
              <a:t>Carnegie-Mellon </a:t>
            </a:r>
            <a:r>
              <a:rPr lang="en-US" dirty="0"/>
              <a:t>University developed ZOG, </a:t>
            </a:r>
            <a:endParaRPr lang="tr-TR" dirty="0" smtClean="0"/>
          </a:p>
          <a:p>
            <a:pPr lvl="2">
              <a:defRPr/>
            </a:pPr>
            <a:r>
              <a:rPr lang="en-US" dirty="0" smtClean="0"/>
              <a:t>a </a:t>
            </a:r>
            <a:r>
              <a:rPr lang="en-US" dirty="0"/>
              <a:t>hypertext-based system that was eventually </a:t>
            </a:r>
            <a:r>
              <a:rPr lang="en-US" dirty="0" smtClean="0"/>
              <a:t>installed</a:t>
            </a:r>
            <a:r>
              <a:rPr lang="tr-TR" dirty="0" smtClean="0"/>
              <a:t> </a:t>
            </a:r>
            <a:r>
              <a:rPr lang="en-US" dirty="0" smtClean="0"/>
              <a:t>on </a:t>
            </a:r>
            <a:r>
              <a:rPr lang="en-US" dirty="0"/>
              <a:t>a U.S. aircraft carrier. </a:t>
            </a:r>
            <a:endParaRPr lang="tr-TR" dirty="0" smtClean="0"/>
          </a:p>
          <a:p>
            <a:pPr>
              <a:defRPr/>
            </a:pPr>
            <a:r>
              <a:rPr lang="en-US" dirty="0" smtClean="0"/>
              <a:t>ZOG </a:t>
            </a:r>
            <a:r>
              <a:rPr lang="en-US" dirty="0"/>
              <a:t>was a reference application that provided the crew with </a:t>
            </a:r>
            <a:r>
              <a:rPr lang="en-US" dirty="0" smtClean="0"/>
              <a:t>online</a:t>
            </a:r>
            <a:r>
              <a:rPr lang="tr-TR" dirty="0" smtClean="0"/>
              <a:t> </a:t>
            </a:r>
            <a:r>
              <a:rPr lang="en-US" dirty="0" smtClean="0"/>
              <a:t>documentation </a:t>
            </a:r>
            <a:r>
              <a:rPr lang="en-US" dirty="0"/>
              <a:t>that was richly cross-linked to improve speed and efficiency of locating data </a:t>
            </a:r>
            <a:r>
              <a:rPr lang="en-US" dirty="0" smtClean="0"/>
              <a:t>relevant</a:t>
            </a:r>
            <a:r>
              <a:rPr lang="tr-TR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operating shipboard equipment.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5528304F-606A-48CD-AB81-B8356EAA6A85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13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78286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Networks-Introduction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49784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/>
              <a:t>In addition to applications for the military, a variety of commercial, hypertext-based </a:t>
            </a:r>
            <a:r>
              <a:rPr lang="en-US" dirty="0" smtClean="0"/>
              <a:t>document</a:t>
            </a:r>
            <a:r>
              <a:rPr lang="tr-TR" dirty="0" smtClean="0"/>
              <a:t> </a:t>
            </a:r>
            <a:r>
              <a:rPr lang="en-US" dirty="0" smtClean="0"/>
              <a:t>management </a:t>
            </a:r>
            <a:r>
              <a:rPr lang="en-US" dirty="0"/>
              <a:t>systems were spun out of academia and commercial laboratories,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such </a:t>
            </a:r>
            <a:r>
              <a:rPr lang="en-US" dirty="0"/>
              <a:t>as the </a:t>
            </a:r>
            <a:r>
              <a:rPr lang="en-US" dirty="0" smtClean="0"/>
              <a:t>Owl</a:t>
            </a:r>
            <a:r>
              <a:rPr lang="tr-TR" dirty="0" smtClean="0"/>
              <a:t> </a:t>
            </a:r>
            <a:r>
              <a:rPr lang="en-US" dirty="0" smtClean="0"/>
              <a:t>Guide </a:t>
            </a:r>
            <a:r>
              <a:rPr lang="en-US" dirty="0"/>
              <a:t>hypertext program from the University of Kent, England,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endParaRPr lang="tr-TR" dirty="0" smtClean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US" dirty="0" smtClean="0"/>
              <a:t>the </a:t>
            </a:r>
            <a:r>
              <a:rPr lang="en-US" dirty="0"/>
              <a:t>Notecards system from </a:t>
            </a:r>
            <a:r>
              <a:rPr lang="en-US" dirty="0" smtClean="0"/>
              <a:t>Xerox</a:t>
            </a:r>
            <a:r>
              <a:rPr lang="tr-TR" dirty="0" smtClean="0"/>
              <a:t> </a:t>
            </a:r>
            <a:r>
              <a:rPr lang="en-US" dirty="0" smtClean="0"/>
              <a:t>PARC </a:t>
            </a:r>
            <a:r>
              <a:rPr lang="en-US" dirty="0"/>
              <a:t>in California. </a:t>
            </a:r>
            <a:endParaRPr lang="tr-TR" dirty="0" smtClean="0"/>
          </a:p>
          <a:p>
            <a:pPr>
              <a:defRPr/>
            </a:pPr>
            <a:r>
              <a:rPr lang="en-US" dirty="0" smtClean="0"/>
              <a:t>Both </a:t>
            </a:r>
            <a:r>
              <a:rPr lang="en-US" dirty="0"/>
              <a:t>of these systems were essentially stand-alone equivalents of a modern </a:t>
            </a:r>
            <a:r>
              <a:rPr lang="en-US" dirty="0" smtClean="0"/>
              <a:t>Web</a:t>
            </a:r>
            <a:r>
              <a:rPr lang="tr-TR" dirty="0" smtClean="0"/>
              <a:t> </a:t>
            </a:r>
            <a:r>
              <a:rPr lang="en-US" dirty="0" smtClean="0"/>
              <a:t>browser</a:t>
            </a:r>
            <a:r>
              <a:rPr lang="en-US" dirty="0"/>
              <a:t>,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but </a:t>
            </a:r>
            <a:r>
              <a:rPr lang="en-US" dirty="0"/>
              <a:t>based on proprietary document formats with content limited to what could be stored </a:t>
            </a:r>
            <a:r>
              <a:rPr lang="en-US" dirty="0" smtClean="0"/>
              <a:t>on</a:t>
            </a:r>
            <a:r>
              <a:rPr lang="tr-TR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hard drive or local area network (LAN</a:t>
            </a:r>
            <a:r>
              <a:rPr lang="en-US" dirty="0" smtClean="0"/>
              <a:t>).</a:t>
            </a:r>
            <a:endParaRPr lang="tr-TR" dirty="0" smtClean="0"/>
          </a:p>
          <a:p>
            <a:pPr>
              <a:defRPr/>
            </a:pPr>
            <a:r>
              <a:rPr lang="en-US" dirty="0"/>
              <a:t>In this </a:t>
            </a:r>
            <a:r>
              <a:rPr lang="en-US" dirty="0">
                <a:solidFill>
                  <a:srgbClr val="00CCFF"/>
                </a:solidFill>
              </a:rPr>
              <a:t>circuitous</a:t>
            </a:r>
            <a:r>
              <a:rPr lang="en-US" dirty="0"/>
              <a:t> way, out of the quest for national security through an indestructible </a:t>
            </a:r>
            <a:r>
              <a:rPr lang="en-US" dirty="0" smtClean="0"/>
              <a:t>communications</a:t>
            </a:r>
            <a:r>
              <a:rPr lang="tr-TR" dirty="0" smtClean="0"/>
              <a:t> </a:t>
            </a:r>
            <a:r>
              <a:rPr lang="en-US" dirty="0" smtClean="0"/>
              <a:t>network</a:t>
            </a:r>
            <a:r>
              <a:rPr lang="en-US" dirty="0"/>
              <a:t>,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the </a:t>
            </a:r>
            <a:r>
              <a:rPr lang="en-US" dirty="0"/>
              <a:t>modern Internet was born.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A45F8390-5868-4F7F-877D-87786DFDAA05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14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113165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Networks-Example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4978400"/>
          </a:xfrm>
        </p:spPr>
        <p:txBody>
          <a:bodyPr/>
          <a:lstStyle/>
          <a:p>
            <a:r>
              <a:rPr lang="en-US" altLang="en-US" sz="2800" smtClean="0"/>
              <a:t>Microarray Laboratory Network </a:t>
            </a:r>
            <a:endParaRPr lang="tr-TR" altLang="en-US" sz="280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C6D2B18A-8344-49B3-BA9D-D0B155709958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15</a:t>
            </a:fld>
            <a:endParaRPr kumimoji="0" lang="en-US" altLang="tr-TR" sz="1200" smtClean="0"/>
          </a:p>
        </p:txBody>
      </p:sp>
      <p:pic>
        <p:nvPicPr>
          <p:cNvPr id="1434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41488"/>
            <a:ext cx="699293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50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Networks-Example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4978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The computers in a typical</a:t>
            </a:r>
            <a:r>
              <a:rPr lang="tr-TR" dirty="0" smtClean="0"/>
              <a:t> </a:t>
            </a:r>
            <a:r>
              <a:rPr lang="en-US" dirty="0" smtClean="0"/>
              <a:t>microarray laboratory present a mixture of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data formats,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operating</a:t>
            </a:r>
            <a:r>
              <a:rPr lang="tr-TR" dirty="0" smtClean="0"/>
              <a:t> </a:t>
            </a:r>
            <a:r>
              <a:rPr lang="en-US" dirty="0" smtClean="0"/>
              <a:t>systems,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processing capabilities. </a:t>
            </a:r>
            <a:endParaRPr lang="tr-TR" dirty="0" smtClean="0"/>
          </a:p>
          <a:p>
            <a:pPr>
              <a:defRPr/>
            </a:pPr>
            <a:r>
              <a:rPr lang="en-US" dirty="0" smtClean="0"/>
              <a:t>The network in this example</a:t>
            </a:r>
            <a:r>
              <a:rPr lang="tr-TR" dirty="0" smtClean="0"/>
              <a:t> </a:t>
            </a:r>
            <a:r>
              <a:rPr lang="en-US" dirty="0" smtClean="0"/>
              <a:t> </a:t>
            </a:r>
            <a:r>
              <a:rPr lang="tr-TR" dirty="0" smtClean="0"/>
              <a:t>(</a:t>
            </a:r>
            <a:r>
              <a:rPr lang="en-US" dirty="0" smtClean="0"/>
              <a:t>a wired</a:t>
            </a:r>
            <a:r>
              <a:rPr lang="tr-TR" dirty="0" smtClean="0"/>
              <a:t> </a:t>
            </a:r>
            <a:r>
              <a:rPr lang="en-US" dirty="0" smtClean="0"/>
              <a:t>and wireless local area network) supports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the microarray laboratory</a:t>
            </a:r>
            <a:r>
              <a:rPr lang="tr-TR" dirty="0" smtClean="0"/>
              <a:t> </a:t>
            </a:r>
            <a:r>
              <a:rPr lang="en-US" dirty="0" smtClean="0"/>
              <a:t>processes, </a:t>
            </a:r>
            <a:endParaRPr lang="tr-TR" dirty="0" smtClean="0"/>
          </a:p>
          <a:p>
            <a:pPr lvl="2">
              <a:defRPr/>
            </a:pPr>
            <a:r>
              <a:rPr lang="en-US" dirty="0" smtClean="0"/>
              <a:t>from experimental design and array fabrication to expression</a:t>
            </a:r>
            <a:r>
              <a:rPr lang="tr-TR" dirty="0" smtClean="0"/>
              <a:t> </a:t>
            </a:r>
            <a:r>
              <a:rPr lang="en-US" dirty="0" smtClean="0"/>
              <a:t>analysis and publishing of results.</a:t>
            </a:r>
            <a:endParaRPr 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BCB09B4-BEFF-4EA0-B6E2-2D9387ADB8FF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16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73916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Networks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49784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tr-TR" dirty="0" smtClean="0"/>
              <a:t>A </a:t>
            </a:r>
            <a:r>
              <a:rPr lang="tr-TR" dirty="0" smtClean="0">
                <a:solidFill>
                  <a:schemeClr val="accent5">
                    <a:lumMod val="75000"/>
                  </a:schemeClr>
                </a:solidFill>
              </a:rPr>
              <a:t>network </a:t>
            </a:r>
            <a:r>
              <a:rPr lang="tr-TR" dirty="0" err="1" smtClean="0">
                <a:solidFill>
                  <a:schemeClr val="accent5">
                    <a:lumMod val="75000"/>
                  </a:schemeClr>
                </a:solidFill>
              </a:rPr>
              <a:t>architecture</a:t>
            </a:r>
            <a:r>
              <a:rPr lang="tr-TR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tr-TR" dirty="0" err="1" smtClean="0"/>
              <a:t>should</a:t>
            </a:r>
            <a:r>
              <a:rPr lang="tr-TR" dirty="0" smtClean="0"/>
              <a:t> be </a:t>
            </a:r>
            <a:r>
              <a:rPr lang="tr-TR" dirty="0" err="1" smtClean="0"/>
              <a:t>examined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perspective</a:t>
            </a:r>
            <a:r>
              <a:rPr lang="tr-TR" dirty="0" smtClean="0"/>
              <a:t> of:</a:t>
            </a:r>
          </a:p>
          <a:p>
            <a:pPr lvl="1">
              <a:defRPr/>
            </a:pPr>
            <a:r>
              <a:rPr lang="en-US" dirty="0"/>
              <a:t>Geographical scope</a:t>
            </a:r>
          </a:p>
          <a:p>
            <a:pPr lvl="1">
              <a:defRPr/>
            </a:pPr>
            <a:r>
              <a:rPr lang="en-US" dirty="0" smtClean="0"/>
              <a:t>Underlying </a:t>
            </a:r>
            <a:r>
              <a:rPr lang="en-US" dirty="0"/>
              <a:t>model or models used to implement the network</a:t>
            </a:r>
          </a:p>
          <a:p>
            <a:pPr lvl="1">
              <a:defRPr/>
            </a:pPr>
            <a:r>
              <a:rPr lang="en-US" dirty="0" smtClean="0"/>
              <a:t>Signal </a:t>
            </a:r>
            <a:r>
              <a:rPr lang="en-US" dirty="0"/>
              <a:t>transmission technology</a:t>
            </a:r>
          </a:p>
          <a:p>
            <a:pPr lvl="1">
              <a:defRPr/>
            </a:pPr>
            <a:r>
              <a:rPr lang="en-US" dirty="0" smtClean="0"/>
              <a:t>Bandwidth </a:t>
            </a:r>
            <a:r>
              <a:rPr lang="en-US" dirty="0"/>
              <a:t>or speed</a:t>
            </a:r>
          </a:p>
          <a:p>
            <a:pPr lvl="1">
              <a:defRPr/>
            </a:pPr>
            <a:r>
              <a:rPr lang="en-US" dirty="0" smtClean="0"/>
              <a:t>Physical </a:t>
            </a:r>
            <a:r>
              <a:rPr lang="en-US" dirty="0"/>
              <a:t>layout or topology</a:t>
            </a:r>
          </a:p>
          <a:p>
            <a:pPr lvl="1">
              <a:defRPr/>
            </a:pPr>
            <a:r>
              <a:rPr lang="en-US" dirty="0" smtClean="0"/>
              <a:t>Protocol </a:t>
            </a:r>
            <a:r>
              <a:rPr lang="en-US" dirty="0"/>
              <a:t>or standards used to define how signals are handled by the network</a:t>
            </a:r>
          </a:p>
          <a:p>
            <a:pPr lvl="1">
              <a:defRPr/>
            </a:pPr>
            <a:r>
              <a:rPr lang="en-US" dirty="0" smtClean="0"/>
              <a:t>Ownership </a:t>
            </a:r>
            <a:r>
              <a:rPr lang="en-US" dirty="0"/>
              <a:t>or funding source involved in network development</a:t>
            </a:r>
          </a:p>
          <a:p>
            <a:pPr lvl="1">
              <a:defRPr/>
            </a:pPr>
            <a:r>
              <a:rPr lang="en-US" dirty="0" smtClean="0"/>
              <a:t>Hardware</a:t>
            </a:r>
            <a:r>
              <a:rPr lang="en-US" dirty="0"/>
              <a:t>, including </a:t>
            </a:r>
            <a:endParaRPr lang="tr-TR" dirty="0" smtClean="0"/>
          </a:p>
          <a:p>
            <a:pPr lvl="2">
              <a:defRPr/>
            </a:pPr>
            <a:r>
              <a:rPr lang="en-US" dirty="0" smtClean="0"/>
              <a:t>cables</a:t>
            </a:r>
            <a:r>
              <a:rPr lang="en-US" dirty="0"/>
              <a:t>, wires, and other media used to provide the information </a:t>
            </a:r>
            <a:r>
              <a:rPr lang="en-US" dirty="0" smtClean="0"/>
              <a:t>conduit</a:t>
            </a:r>
            <a:r>
              <a:rPr lang="tr-TR" dirty="0" smtClean="0"/>
              <a:t> </a:t>
            </a:r>
            <a:r>
              <a:rPr lang="en-US" dirty="0" smtClean="0"/>
              <a:t>from </a:t>
            </a:r>
            <a:r>
              <a:rPr lang="en-US" dirty="0"/>
              <a:t>one device to the next</a:t>
            </a:r>
          </a:p>
          <a:p>
            <a:pPr lvl="1">
              <a:defRPr/>
            </a:pPr>
            <a:r>
              <a:rPr lang="en-US" dirty="0" smtClean="0"/>
              <a:t>Content </a:t>
            </a:r>
            <a:r>
              <a:rPr lang="en-US" dirty="0"/>
              <a:t>carried by the network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78CD2C24-6BDA-4B4F-BDF9-039A987AB8E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17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41076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Networks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4978400"/>
          </a:xfrm>
        </p:spPr>
        <p:txBody>
          <a:bodyPr/>
          <a:lstStyle/>
          <a:p>
            <a:r>
              <a:rPr lang="en-US" altLang="en-US" b="1" smtClean="0"/>
              <a:t>Network Taxonomy</a:t>
            </a: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0F180C7-76E7-40F5-92F2-246CE06CC22E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18</a:t>
            </a:fld>
            <a:endParaRPr kumimoji="0" lang="en-US" altLang="tr-TR" sz="120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5688"/>
            <a:ext cx="9144000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21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Networks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49784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tr-TR" dirty="0" smtClean="0"/>
              <a:t>T</a:t>
            </a:r>
            <a:r>
              <a:rPr lang="en-US" dirty="0" smtClean="0"/>
              <a:t>here </a:t>
            </a:r>
            <a:r>
              <a:rPr lang="en-US" dirty="0"/>
              <a:t>are multiple networking </a:t>
            </a:r>
            <a:r>
              <a:rPr lang="en-US" dirty="0" smtClean="0"/>
              <a:t>Technologies</a:t>
            </a:r>
            <a:r>
              <a:rPr lang="tr-TR" dirty="0" smtClean="0"/>
              <a:t>: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Personal Area Network (PAN)</a:t>
            </a:r>
          </a:p>
          <a:p>
            <a:pPr lvl="1">
              <a:defRPr/>
            </a:pPr>
            <a:r>
              <a:rPr lang="en-US" dirty="0" smtClean="0"/>
              <a:t>Local </a:t>
            </a:r>
            <a:r>
              <a:rPr lang="en-US" dirty="0"/>
              <a:t>Area Network (LAN)</a:t>
            </a:r>
          </a:p>
          <a:p>
            <a:pPr lvl="1">
              <a:defRPr/>
            </a:pPr>
            <a:r>
              <a:rPr lang="en-US" dirty="0" smtClean="0"/>
              <a:t>Metropolitan </a:t>
            </a:r>
            <a:r>
              <a:rPr lang="en-US" dirty="0"/>
              <a:t>Area Network (MAN)</a:t>
            </a:r>
          </a:p>
          <a:p>
            <a:pPr lvl="1">
              <a:defRPr/>
            </a:pPr>
            <a:r>
              <a:rPr lang="en-US" dirty="0" smtClean="0"/>
              <a:t>Wide Area Network (WAN)</a:t>
            </a:r>
          </a:p>
          <a:p>
            <a:pPr lvl="1">
              <a:defRPr/>
            </a:pPr>
            <a:r>
              <a:rPr lang="en-US" dirty="0" smtClean="0"/>
              <a:t>Storage Area Network (SAN)</a:t>
            </a:r>
          </a:p>
          <a:p>
            <a:pPr lvl="1">
              <a:defRPr/>
            </a:pPr>
            <a:r>
              <a:rPr lang="en-US" dirty="0" smtClean="0"/>
              <a:t>Enterprise private network</a:t>
            </a:r>
            <a:r>
              <a:rPr lang="tr-TR" dirty="0" smtClean="0"/>
              <a:t> (</a:t>
            </a:r>
            <a:r>
              <a:rPr lang="en-US" dirty="0" smtClean="0"/>
              <a:t>EPN</a:t>
            </a:r>
            <a:r>
              <a:rPr lang="tr-TR" dirty="0" smtClean="0"/>
              <a:t>)</a:t>
            </a:r>
          </a:p>
          <a:p>
            <a:pPr lvl="1">
              <a:defRPr/>
            </a:pPr>
            <a:r>
              <a:rPr lang="tr-TR" dirty="0" smtClean="0"/>
              <a:t>Virtual</a:t>
            </a:r>
            <a:r>
              <a:rPr lang="en-US" dirty="0" smtClean="0"/>
              <a:t> private network</a:t>
            </a:r>
            <a:r>
              <a:rPr lang="tr-TR" dirty="0" smtClean="0"/>
              <a:t> (V</a:t>
            </a:r>
            <a:r>
              <a:rPr lang="en-US" dirty="0" smtClean="0"/>
              <a:t>PN</a:t>
            </a:r>
            <a:r>
              <a:rPr lang="tr-TR" dirty="0" smtClean="0"/>
              <a:t>)</a:t>
            </a:r>
          </a:p>
          <a:p>
            <a:pPr lvl="1">
              <a:defRPr/>
            </a:pPr>
            <a:r>
              <a:rPr lang="en-US" dirty="0" smtClean="0"/>
              <a:t>Global Area Network (GAN)</a:t>
            </a:r>
          </a:p>
          <a:p>
            <a:pPr lvl="1">
              <a:defRPr/>
            </a:pPr>
            <a:r>
              <a:rPr lang="en-US" dirty="0" smtClean="0"/>
              <a:t>Wireless </a:t>
            </a:r>
            <a:r>
              <a:rPr lang="en-US" dirty="0"/>
              <a:t>Local Area Network (WLAN)</a:t>
            </a:r>
          </a:p>
          <a:p>
            <a:pPr lvl="1">
              <a:defRPr/>
            </a:pPr>
            <a:r>
              <a:rPr lang="en-US" dirty="0" smtClean="0"/>
              <a:t>Controller </a:t>
            </a:r>
            <a:r>
              <a:rPr lang="en-US" dirty="0"/>
              <a:t>Area Network (CAN)</a:t>
            </a:r>
          </a:p>
          <a:p>
            <a:pPr lvl="1">
              <a:defRPr/>
            </a:pPr>
            <a:r>
              <a:rPr lang="en-US" dirty="0" smtClean="0"/>
              <a:t>Internet </a:t>
            </a:r>
            <a:r>
              <a:rPr lang="en-US" dirty="0"/>
              <a:t>Area Network (IAN)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243EF438-C050-4B94-8218-A7D0C4D94108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19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200555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tr-TR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31800" y="1155700"/>
            <a:ext cx="8280400" cy="4978400"/>
          </a:xfrm>
        </p:spPr>
        <p:txBody>
          <a:bodyPr/>
          <a:lstStyle/>
          <a:p>
            <a:pPr>
              <a:defRPr/>
            </a:pPr>
            <a:r>
              <a:rPr lang="en-US" altLang="tr-TR" dirty="0" smtClean="0"/>
              <a:t>Notes:</a:t>
            </a:r>
          </a:p>
          <a:p>
            <a:pPr lvl="1">
              <a:defRPr/>
            </a:pPr>
            <a:r>
              <a:rPr lang="en-US" altLang="tr-TR" dirty="0" smtClean="0"/>
              <a:t>In the slides, </a:t>
            </a:r>
          </a:p>
          <a:p>
            <a:pPr lvl="2">
              <a:defRPr/>
            </a:pPr>
            <a:r>
              <a:rPr lang="en-GB" altLang="tr-TR" dirty="0" smtClean="0"/>
              <a:t>texts </a:t>
            </a:r>
            <a:r>
              <a:rPr lang="en-US" altLang="tr-TR" dirty="0" smtClean="0"/>
              <a:t>enclosed by curly parenthesis</a:t>
            </a:r>
            <a:r>
              <a:rPr lang="tr-TR" altLang="tr-TR" dirty="0" smtClean="0"/>
              <a:t>, </a:t>
            </a:r>
            <a:r>
              <a:rPr lang="tr-TR" altLang="tr-TR" dirty="0" smtClean="0">
                <a:solidFill>
                  <a:srgbClr val="FF0000"/>
                </a:solidFill>
              </a:rPr>
              <a:t>{…}</a:t>
            </a:r>
            <a:r>
              <a:rPr lang="tr-TR" altLang="tr-TR" dirty="0" smtClean="0"/>
              <a:t>, </a:t>
            </a:r>
            <a:r>
              <a:rPr lang="en-US" altLang="tr-TR" dirty="0" smtClean="0"/>
              <a:t> are examples.</a:t>
            </a:r>
          </a:p>
          <a:p>
            <a:pPr lvl="2">
              <a:defRPr/>
            </a:pPr>
            <a:r>
              <a:rPr lang="en-GB" altLang="tr-TR" dirty="0" smtClean="0"/>
              <a:t>texts </a:t>
            </a:r>
            <a:r>
              <a:rPr lang="en-US" altLang="tr-TR" dirty="0" smtClean="0"/>
              <a:t>enclosed by square parenthesis</a:t>
            </a:r>
            <a:r>
              <a:rPr lang="tr-TR" altLang="tr-TR" dirty="0" smtClean="0"/>
              <a:t>, </a:t>
            </a:r>
            <a:r>
              <a:rPr lang="en-GB" altLang="tr-TR" dirty="0" smtClean="0">
                <a:solidFill>
                  <a:srgbClr val="FF0000"/>
                </a:solidFill>
              </a:rPr>
              <a:t>[</a:t>
            </a:r>
            <a:r>
              <a:rPr lang="tr-TR" altLang="tr-TR" dirty="0" smtClean="0">
                <a:solidFill>
                  <a:srgbClr val="FF0000"/>
                </a:solidFill>
              </a:rPr>
              <a:t>…</a:t>
            </a:r>
            <a:r>
              <a:rPr lang="en-GB" altLang="tr-TR" dirty="0" smtClean="0">
                <a:solidFill>
                  <a:srgbClr val="FF0000"/>
                </a:solidFill>
              </a:rPr>
              <a:t>]</a:t>
            </a:r>
            <a:r>
              <a:rPr lang="tr-TR" altLang="tr-TR" dirty="0" smtClean="0"/>
              <a:t>, </a:t>
            </a:r>
            <a:r>
              <a:rPr lang="en-US" altLang="tr-TR" dirty="0" smtClean="0"/>
              <a:t> are explanations related to examples.</a:t>
            </a:r>
          </a:p>
          <a:p>
            <a:pPr marL="457200" lvl="1" indent="0">
              <a:buFontTx/>
              <a:buNone/>
              <a:defRPr/>
            </a:pPr>
            <a:endParaRPr lang="en-US" altLang="tr-TR" sz="3200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1A3CCA05-EBFC-44A1-AD50-B823A68FE672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</a:t>
            </a:fld>
            <a:endParaRPr kumimoji="0" lang="en-US" altLang="tr-TR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Networks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4978400"/>
          </a:xfrm>
        </p:spPr>
        <p:txBody>
          <a:bodyPr/>
          <a:lstStyle/>
          <a:p>
            <a:r>
              <a:rPr lang="en-US" altLang="en-US" b="1" dirty="0" smtClean="0"/>
              <a:t>Geographical Scope</a:t>
            </a:r>
            <a:endParaRPr lang="tr-TR" altLang="en-US" b="1" dirty="0" smtClean="0"/>
          </a:p>
          <a:p>
            <a:r>
              <a:rPr lang="en-US" altLang="en-US" dirty="0" smtClean="0"/>
              <a:t>The geographical extent of a network is significant because it affects </a:t>
            </a:r>
            <a:endParaRPr lang="tr-TR" altLang="en-US" dirty="0" smtClean="0"/>
          </a:p>
          <a:p>
            <a:pPr lvl="1"/>
            <a:r>
              <a:rPr lang="en-US" altLang="en-US" dirty="0" smtClean="0"/>
              <a:t>bandwidth, </a:t>
            </a:r>
            <a:endParaRPr lang="tr-TR" altLang="en-US" dirty="0" smtClean="0"/>
          </a:p>
          <a:p>
            <a:pPr lvl="1"/>
            <a:r>
              <a:rPr lang="en-US" altLang="en-US" dirty="0" smtClean="0"/>
              <a:t>security, </a:t>
            </a:r>
            <a:endParaRPr lang="tr-TR" altLang="en-US" dirty="0" smtClean="0"/>
          </a:p>
          <a:p>
            <a:pPr lvl="1"/>
            <a:r>
              <a:rPr lang="tr-TR" altLang="en-US" dirty="0" smtClean="0"/>
              <a:t>r</a:t>
            </a:r>
            <a:r>
              <a:rPr lang="en-US" altLang="en-US" dirty="0" err="1" smtClean="0"/>
              <a:t>esponse</a:t>
            </a:r>
            <a:r>
              <a:rPr lang="tr-TR" altLang="en-US" dirty="0" smtClean="0"/>
              <a:t> </a:t>
            </a:r>
            <a:r>
              <a:rPr lang="en-US" altLang="en-US" dirty="0" smtClean="0"/>
              <a:t>time, </a:t>
            </a:r>
            <a:endParaRPr lang="tr-TR" altLang="en-US" dirty="0" smtClean="0"/>
          </a:p>
          <a:p>
            <a:pPr lvl="1"/>
            <a:r>
              <a:rPr lang="en-US" altLang="en-US" dirty="0" smtClean="0"/>
              <a:t>the type of computing possible. </a:t>
            </a:r>
            <a:endParaRPr lang="tr-TR" altLang="en-US" dirty="0" smtClean="0"/>
          </a:p>
          <a:p>
            <a:pPr lvl="2"/>
            <a:r>
              <a:rPr lang="en-US" altLang="en-US" dirty="0" smtClean="0"/>
              <a:t>For example, it is only because of the high-speed Internet</a:t>
            </a:r>
            <a:r>
              <a:rPr lang="tr-TR" altLang="en-US" dirty="0" smtClean="0"/>
              <a:t> </a:t>
            </a:r>
            <a:r>
              <a:rPr lang="en-US" altLang="en-US" dirty="0" smtClean="0"/>
              <a:t>backbone that real-time teleconferencing and model sharing are possible on a worldwide basis.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36E1B942-28E7-433C-880E-3CE8D106DD67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20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271914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Networks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4978400"/>
          </a:xfrm>
        </p:spPr>
        <p:txBody>
          <a:bodyPr/>
          <a:lstStyle/>
          <a:p>
            <a:r>
              <a:rPr lang="tr-TR" altLang="en-US" sz="2000" dirty="0" smtClean="0"/>
              <a:t>I</a:t>
            </a:r>
            <a:r>
              <a:rPr lang="en-US" altLang="en-US" sz="2000" dirty="0" err="1" smtClean="0"/>
              <a:t>nformatics</a:t>
            </a:r>
            <a:r>
              <a:rPr lang="en-US" altLang="en-US" sz="2000" dirty="0" smtClean="0"/>
              <a:t> R&amp;D incorporates</a:t>
            </a:r>
            <a:r>
              <a:rPr lang="tr-TR" altLang="en-US" sz="2000" dirty="0" smtClean="0"/>
              <a:t> </a:t>
            </a:r>
            <a:r>
              <a:rPr lang="en-US" altLang="en-US" sz="2000" dirty="0" smtClean="0"/>
              <a:t>network resources on worldwide (WAN), institution-wide (MAN), and</a:t>
            </a:r>
            <a:r>
              <a:rPr lang="tr-TR" altLang="en-US" sz="2000" dirty="0" smtClean="0"/>
              <a:t> </a:t>
            </a:r>
            <a:r>
              <a:rPr lang="en-US" altLang="en-US" sz="2000" dirty="0" smtClean="0"/>
              <a:t>laboratory-wide (LAN and PAN) levels.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BC53D887-0DF8-49D7-96E3-AB6656CD2D07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21</a:t>
            </a:fld>
            <a:endParaRPr kumimoji="0" lang="en-US" altLang="tr-TR" sz="1200" smtClean="0"/>
          </a:p>
        </p:txBody>
      </p:sp>
      <p:pic>
        <p:nvPicPr>
          <p:cNvPr id="33794" name="Picture 2" descr="Types of Computer Networ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8" b="-1247"/>
          <a:stretch>
            <a:fillRect/>
          </a:stretch>
        </p:blipFill>
        <p:spPr bwMode="auto">
          <a:xfrm>
            <a:off x="827088" y="2005013"/>
            <a:ext cx="75723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06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Networks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4978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b="1" dirty="0" smtClean="0"/>
              <a:t>PAN</a:t>
            </a:r>
            <a:r>
              <a:rPr lang="tr-TR" b="1" dirty="0" smtClean="0"/>
              <a:t> </a:t>
            </a:r>
          </a:p>
          <a:p>
            <a:pPr lvl="1">
              <a:defRPr/>
            </a:pPr>
            <a:r>
              <a:rPr lang="en-US" dirty="0" smtClean="0"/>
              <a:t>personal </a:t>
            </a:r>
            <a:r>
              <a:rPr lang="en-US" dirty="0"/>
              <a:t>area </a:t>
            </a:r>
            <a:r>
              <a:rPr lang="en-US" dirty="0" smtClean="0"/>
              <a:t>network</a:t>
            </a:r>
            <a:endParaRPr lang="tr-TR" dirty="0"/>
          </a:p>
          <a:p>
            <a:pPr>
              <a:defRPr/>
            </a:pPr>
            <a:r>
              <a:rPr lang="en-US" dirty="0"/>
              <a:t>a computer network used for communication among computer devices,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including telephones</a:t>
            </a:r>
            <a:r>
              <a:rPr lang="tr-TR" dirty="0" smtClean="0"/>
              <a:t>, </a:t>
            </a:r>
            <a:r>
              <a:rPr lang="en-US" dirty="0" smtClean="0"/>
              <a:t>personal </a:t>
            </a:r>
            <a:r>
              <a:rPr lang="en-US" dirty="0"/>
              <a:t>digital </a:t>
            </a:r>
            <a:r>
              <a:rPr lang="en-US" dirty="0" smtClean="0"/>
              <a:t>assistants</a:t>
            </a:r>
            <a:r>
              <a:rPr lang="tr-TR" dirty="0" smtClean="0"/>
              <a:t>, …</a:t>
            </a:r>
          </a:p>
          <a:p>
            <a:pPr>
              <a:defRPr/>
            </a:pPr>
            <a:r>
              <a:rPr lang="en-US" dirty="0" smtClean="0"/>
              <a:t>limited </a:t>
            </a:r>
            <a:r>
              <a:rPr lang="en-US" dirty="0"/>
              <a:t>to the immediate proximity of the user, or about a 10-meter radius, </a:t>
            </a:r>
            <a:endParaRPr lang="tr-TR" dirty="0" smtClean="0"/>
          </a:p>
          <a:p>
            <a:pPr>
              <a:defRPr/>
            </a:pPr>
            <a:r>
              <a:rPr lang="tr-TR" dirty="0" smtClean="0"/>
              <a:t>If PAN is</a:t>
            </a:r>
            <a:r>
              <a:rPr lang="en-US" dirty="0" smtClean="0"/>
              <a:t> </a:t>
            </a:r>
            <a:r>
              <a:rPr lang="en-US" dirty="0"/>
              <a:t>constructed using wireless </a:t>
            </a:r>
            <a:r>
              <a:rPr lang="en-US" dirty="0" smtClean="0"/>
              <a:t>technology</a:t>
            </a:r>
            <a:r>
              <a:rPr lang="tr-TR" dirty="0"/>
              <a:t>,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known </a:t>
            </a:r>
            <a:r>
              <a:rPr lang="en-US" dirty="0"/>
              <a:t>as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wireless personal area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network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WPAN</a:t>
            </a:r>
            <a:r>
              <a:rPr lang="en-US" dirty="0"/>
              <a:t>)</a:t>
            </a:r>
            <a:r>
              <a:rPr lang="en-US" dirty="0" smtClean="0"/>
              <a:t> </a:t>
            </a:r>
            <a:endParaRPr lang="tr-TR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D43C8EF2-DB61-4CE9-8709-2C99F829E34B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22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138847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Networks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4978400"/>
          </a:xfrm>
        </p:spPr>
        <p:txBody>
          <a:bodyPr/>
          <a:lstStyle/>
          <a:p>
            <a:r>
              <a:rPr lang="en-US" altLang="en-US" b="1" smtClean="0"/>
              <a:t>PAN</a:t>
            </a:r>
            <a:r>
              <a:rPr lang="tr-TR" altLang="en-US" b="1" smtClean="0"/>
              <a:t> 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1FB3641-9EE8-4222-8C1A-52D97A892948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23</a:t>
            </a:fld>
            <a:endParaRPr kumimoji="0" lang="en-US" altLang="tr-TR" sz="1200" smtClean="0"/>
          </a:p>
        </p:txBody>
      </p:sp>
      <p:pic>
        <p:nvPicPr>
          <p:cNvPr id="5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" t="29591" r="3658" b="1436"/>
          <a:stretch>
            <a:fillRect/>
          </a:stretch>
        </p:blipFill>
        <p:spPr bwMode="auto">
          <a:xfrm>
            <a:off x="1104900" y="1916113"/>
            <a:ext cx="7335838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53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Networks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49784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b="1" dirty="0" smtClean="0"/>
              <a:t>LAN</a:t>
            </a:r>
            <a:r>
              <a:rPr lang="tr-TR" b="1" dirty="0" smtClean="0"/>
              <a:t> </a:t>
            </a:r>
          </a:p>
          <a:p>
            <a:pPr lvl="1">
              <a:defRPr/>
            </a:pPr>
            <a:r>
              <a:rPr lang="tr-TR" dirty="0" err="1" smtClean="0"/>
              <a:t>local</a:t>
            </a:r>
            <a:r>
              <a:rPr lang="tr-TR" dirty="0" smtClean="0"/>
              <a:t> </a:t>
            </a:r>
            <a:r>
              <a:rPr lang="en-US" dirty="0" smtClean="0"/>
              <a:t>area network</a:t>
            </a:r>
            <a:endParaRPr lang="tr-TR" dirty="0" smtClean="0"/>
          </a:p>
          <a:p>
            <a:pPr>
              <a:defRPr/>
            </a:pPr>
            <a:r>
              <a:rPr lang="en-US" dirty="0"/>
              <a:t>a network that is restricted to smaller physical areas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extend to about 100-meters from a central</a:t>
            </a:r>
            <a:r>
              <a:rPr lang="tr-TR" dirty="0" smtClean="0"/>
              <a:t> </a:t>
            </a:r>
            <a:r>
              <a:rPr lang="en-US" dirty="0" smtClean="0"/>
              <a:t>server, or a single floor in a typical research building. </a:t>
            </a:r>
            <a:endParaRPr lang="tr-TR" dirty="0" smtClean="0"/>
          </a:p>
          <a:p>
            <a:pPr lvl="2">
              <a:defRPr/>
            </a:pPr>
            <a:r>
              <a:rPr lang="en-US" dirty="0" smtClean="0"/>
              <a:t>e.g. a local office, school, or house. </a:t>
            </a:r>
            <a:endParaRPr lang="tr-TR" dirty="0" smtClean="0"/>
          </a:p>
          <a:p>
            <a:pPr>
              <a:defRPr/>
            </a:pPr>
            <a:r>
              <a:rPr lang="en-US" dirty="0" smtClean="0"/>
              <a:t>Approximately </a:t>
            </a:r>
            <a:r>
              <a:rPr lang="en-US" dirty="0"/>
              <a:t>all current LANs whether wired or wireless are based on Ethernet. </a:t>
            </a:r>
            <a:endParaRPr lang="tr-TR" dirty="0" smtClean="0"/>
          </a:p>
          <a:p>
            <a:pPr>
              <a:defRPr/>
            </a:pPr>
            <a:r>
              <a:rPr lang="tr-TR" dirty="0" smtClean="0"/>
              <a:t>D</a:t>
            </a:r>
            <a:r>
              <a:rPr lang="en-US" dirty="0" err="1" smtClean="0"/>
              <a:t>ata</a:t>
            </a:r>
            <a:r>
              <a:rPr lang="en-US" dirty="0" smtClean="0"/>
              <a:t> </a:t>
            </a:r>
            <a:r>
              <a:rPr lang="en-US" dirty="0"/>
              <a:t>transfer speeds </a:t>
            </a:r>
            <a:r>
              <a:rPr lang="en-US" dirty="0" smtClean="0"/>
              <a:t>can </a:t>
            </a:r>
            <a:r>
              <a:rPr lang="en-US" dirty="0"/>
              <a:t>extend to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10.0 </a:t>
            </a:r>
            <a:r>
              <a:rPr lang="en-US" dirty="0"/>
              <a:t>Mbps (Ethernet network)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1.0 </a:t>
            </a:r>
            <a:r>
              <a:rPr lang="en-US" dirty="0" err="1"/>
              <a:t>Gbps</a:t>
            </a:r>
            <a:r>
              <a:rPr lang="en-US" dirty="0"/>
              <a:t> (Gigabit </a:t>
            </a:r>
            <a:r>
              <a:rPr lang="tr-TR" dirty="0" smtClean="0"/>
              <a:t>e</a:t>
            </a:r>
            <a:r>
              <a:rPr lang="en-US" dirty="0" err="1" smtClean="0"/>
              <a:t>thernet</a:t>
            </a:r>
            <a:r>
              <a:rPr lang="en-US" dirty="0" smtClean="0"/>
              <a:t>)</a:t>
            </a:r>
            <a:r>
              <a:rPr lang="tr-TR" dirty="0" smtClean="0"/>
              <a:t> </a:t>
            </a:r>
          </a:p>
          <a:p>
            <a:pPr marL="342900" lvl="1" indent="-342900">
              <a:buFontTx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Coaxial cable and CAT 5 cables are normally used for connection.</a:t>
            </a:r>
            <a:endParaRPr lang="tr-TR" sz="32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A0D7C6F6-B643-467C-9E35-FBDDB44EA0BC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24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403756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Networks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4978400"/>
          </a:xfrm>
        </p:spPr>
        <p:txBody>
          <a:bodyPr/>
          <a:lstStyle/>
          <a:p>
            <a:r>
              <a:rPr lang="en-US" altLang="en-US" b="1" smtClean="0"/>
              <a:t>LAN</a:t>
            </a:r>
            <a:r>
              <a:rPr lang="tr-TR" altLang="en-US" smtClean="0"/>
              <a:t> 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C2491201-04AC-4C6F-9C9E-5E8F88C91CED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25</a:t>
            </a:fld>
            <a:endParaRPr kumimoji="0" lang="en-US" altLang="tr-TR" sz="120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1773238"/>
            <a:ext cx="606425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72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Networks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49784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b="1" dirty="0" smtClean="0"/>
              <a:t>MAN </a:t>
            </a:r>
            <a:endParaRPr lang="tr-TR" b="1" dirty="0" smtClean="0"/>
          </a:p>
          <a:p>
            <a:pPr lvl="1">
              <a:defRPr/>
            </a:pPr>
            <a:r>
              <a:rPr lang="tr-TR" dirty="0" smtClean="0"/>
              <a:t>Metropolitan Area N</a:t>
            </a:r>
            <a:r>
              <a:rPr lang="en-US" dirty="0" err="1" smtClean="0"/>
              <a:t>etwork</a:t>
            </a:r>
            <a:endParaRPr lang="tr-TR" dirty="0" smtClean="0"/>
          </a:p>
          <a:p>
            <a:pPr>
              <a:defRPr/>
            </a:pPr>
            <a:r>
              <a:rPr lang="en-US" dirty="0"/>
              <a:t>take over where LANs leave off,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covering</a:t>
            </a:r>
            <a:r>
              <a:rPr lang="tr-TR" dirty="0" smtClean="0"/>
              <a:t> </a:t>
            </a:r>
            <a:r>
              <a:rPr lang="en-US" dirty="0" smtClean="0"/>
              <a:t>entire </a:t>
            </a:r>
            <a:r>
              <a:rPr lang="en-US" dirty="0"/>
              <a:t>buildings and extending tens of kilometers. </a:t>
            </a:r>
            <a:endParaRPr lang="tr-TR" dirty="0" smtClean="0"/>
          </a:p>
          <a:p>
            <a:pPr>
              <a:defRPr/>
            </a:pPr>
            <a:r>
              <a:rPr lang="en-US" dirty="0" smtClean="0"/>
              <a:t>typically </a:t>
            </a:r>
            <a:r>
              <a:rPr lang="en-US" dirty="0"/>
              <a:t>implemented with </a:t>
            </a:r>
            <a:r>
              <a:rPr lang="en-US" dirty="0" smtClean="0"/>
              <a:t>digital</a:t>
            </a:r>
            <a:r>
              <a:rPr lang="tr-TR" dirty="0" smtClean="0"/>
              <a:t> </a:t>
            </a:r>
            <a:r>
              <a:rPr lang="en-US" dirty="0" smtClean="0"/>
              <a:t>subscriber </a:t>
            </a:r>
            <a:r>
              <a:rPr lang="en-US" dirty="0"/>
              <a:t>line (DSL), cable modem, and fixed wireless technologies. </a:t>
            </a:r>
            <a:endParaRPr lang="tr-TR" dirty="0" smtClean="0"/>
          </a:p>
          <a:p>
            <a:pPr>
              <a:defRPr/>
            </a:pPr>
            <a:r>
              <a:rPr lang="en-US" dirty="0"/>
              <a:t>Several LANs are often connected to make a MAN.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When </a:t>
            </a:r>
            <a:r>
              <a:rPr lang="en-US" dirty="0"/>
              <a:t>this configuration is used for a college campus, it is </a:t>
            </a:r>
            <a:r>
              <a:rPr lang="en-US" dirty="0" smtClean="0"/>
              <a:t>referred </a:t>
            </a:r>
            <a:r>
              <a:rPr lang="en-US" dirty="0"/>
              <a:t>to as 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campus area network </a:t>
            </a:r>
            <a:r>
              <a:rPr lang="en-US" dirty="0"/>
              <a:t>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CAN</a:t>
            </a:r>
            <a:r>
              <a:rPr lang="en-US" dirty="0"/>
              <a:t>).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0A8A09F6-43DB-4741-AC33-7E3AF444DDEB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26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84532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Networks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4978400"/>
          </a:xfrm>
        </p:spPr>
        <p:txBody>
          <a:bodyPr/>
          <a:lstStyle/>
          <a:p>
            <a:r>
              <a:rPr lang="en-US" altLang="en-US" b="1" smtClean="0"/>
              <a:t>MAN</a:t>
            </a:r>
            <a:r>
              <a:rPr lang="tr-TR" altLang="en-US" smtClean="0"/>
              <a:t> 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CF8E739B-058B-4213-BF94-5561BD28B65F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27</a:t>
            </a:fld>
            <a:endParaRPr kumimoji="0" lang="en-US" altLang="tr-TR" sz="1200" smtClean="0"/>
          </a:p>
        </p:txBody>
      </p:sp>
      <p:pic>
        <p:nvPicPr>
          <p:cNvPr id="49154" name="Picture 2" descr="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919288"/>
            <a:ext cx="5575300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7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Networks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5183187"/>
          </a:xfrm>
        </p:spPr>
        <p:txBody>
          <a:bodyPr/>
          <a:lstStyle/>
          <a:p>
            <a:r>
              <a:rPr lang="en-US" altLang="en-US" b="1" smtClean="0"/>
              <a:t>WAN</a:t>
            </a:r>
            <a:endParaRPr lang="tr-TR" altLang="en-US" b="1" smtClean="0"/>
          </a:p>
          <a:p>
            <a:pPr lvl="1"/>
            <a:r>
              <a:rPr lang="tr-TR" altLang="en-US" smtClean="0"/>
              <a:t>Wide Area Network</a:t>
            </a:r>
          </a:p>
          <a:p>
            <a:r>
              <a:rPr lang="en-US" altLang="en-US" smtClean="0"/>
              <a:t>connects computers together over large physical distances, </a:t>
            </a:r>
            <a:endParaRPr lang="tr-TR" altLang="en-US" smtClean="0"/>
          </a:p>
          <a:p>
            <a:pPr lvl="1"/>
            <a:r>
              <a:rPr lang="en-US" altLang="en-US" smtClean="0"/>
              <a:t>such as entire country or entire world </a:t>
            </a:r>
            <a:endParaRPr lang="tr-TR" altLang="en-US" smtClean="0"/>
          </a:p>
          <a:p>
            <a:r>
              <a:rPr lang="en-US" altLang="en-US" smtClean="0"/>
              <a:t>typically composed of a combination of </a:t>
            </a:r>
            <a:endParaRPr lang="tr-TR" altLang="en-US" smtClean="0"/>
          </a:p>
          <a:p>
            <a:pPr lvl="1"/>
            <a:r>
              <a:rPr lang="en-US" altLang="en-US" smtClean="0"/>
              <a:t>terrestrial fixed</a:t>
            </a:r>
            <a:r>
              <a:rPr lang="tr-TR" altLang="en-US" smtClean="0"/>
              <a:t> </a:t>
            </a:r>
            <a:r>
              <a:rPr lang="en-US" altLang="en-US" smtClean="0"/>
              <a:t>satellite systems, coaxial cable, and fiber optical cable. </a:t>
            </a:r>
            <a:endParaRPr lang="tr-TR" altLang="en-US" smtClean="0"/>
          </a:p>
          <a:p>
            <a:r>
              <a:rPr lang="en-US" altLang="en-US" smtClean="0"/>
              <a:t>The public switched telephone network and</a:t>
            </a:r>
            <a:r>
              <a:rPr lang="tr-TR" altLang="en-US" smtClean="0"/>
              <a:t> </a:t>
            </a:r>
            <a:r>
              <a:rPr lang="en-US" altLang="en-US" smtClean="0"/>
              <a:t>the Internet are examples of WANs.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A7FD1F49-25FA-4463-8728-54281A3F6663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28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157371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Networks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5183187"/>
          </a:xfrm>
        </p:spPr>
        <p:txBody>
          <a:bodyPr/>
          <a:lstStyle/>
          <a:p>
            <a:r>
              <a:rPr lang="en-US" altLang="en-US" b="1" smtClean="0"/>
              <a:t>WAN</a:t>
            </a:r>
            <a:endParaRPr lang="tr-TR" altLang="en-US" b="1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72A771B9-7746-46C1-9AAF-5085C8D4B4FE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29</a:t>
            </a:fld>
            <a:endParaRPr kumimoji="0" lang="en-US" altLang="tr-TR" sz="1200" smtClean="0"/>
          </a:p>
        </p:txBody>
      </p:sp>
      <p:pic>
        <p:nvPicPr>
          <p:cNvPr id="52226" name="Picture 2" descr="lanwa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844675"/>
            <a:ext cx="6086475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48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>
                <a:solidFill>
                  <a:srgbClr val="FF0000"/>
                </a:solidFill>
              </a:rPr>
              <a:t>Networks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altLang="en-US" dirty="0" smtClean="0"/>
              <a:t>Learning </a:t>
            </a:r>
            <a:r>
              <a:rPr lang="tr-TR" altLang="en-US" dirty="0" err="1" smtClean="0"/>
              <a:t>Objectives</a:t>
            </a:r>
            <a:endParaRPr lang="tr-TR" altLang="en-US" dirty="0" smtClean="0"/>
          </a:p>
          <a:p>
            <a:pPr lvl="1">
              <a:defRPr/>
            </a:pPr>
            <a:r>
              <a:rPr lang="en-US" altLang="en-US" dirty="0" smtClean="0"/>
              <a:t>to </a:t>
            </a:r>
            <a:r>
              <a:rPr lang="en-US" altLang="en-US" dirty="0"/>
              <a:t>acquire basic vocabulary related to </a:t>
            </a:r>
            <a:r>
              <a:rPr lang="tr-TR" altLang="en-US" dirty="0" smtClean="0"/>
              <a:t>network concepts</a:t>
            </a:r>
            <a:endParaRPr lang="en-US" altLang="en-US" dirty="0"/>
          </a:p>
          <a:p>
            <a:pPr lvl="1">
              <a:defRPr/>
            </a:pPr>
            <a:r>
              <a:rPr lang="en-US" altLang="en-US" dirty="0" smtClean="0"/>
              <a:t>to </a:t>
            </a:r>
            <a:r>
              <a:rPr lang="en-US" altLang="en-US" dirty="0"/>
              <a:t>become familiar with different </a:t>
            </a:r>
            <a:r>
              <a:rPr lang="en-US" altLang="en-US" dirty="0" smtClean="0"/>
              <a:t>technologies</a:t>
            </a:r>
            <a:endParaRPr lang="tr-TR" altLang="en-US" dirty="0" smtClean="0"/>
          </a:p>
          <a:p>
            <a:pPr lvl="1">
              <a:defRPr/>
            </a:pPr>
            <a:r>
              <a:rPr lang="tr-TR" altLang="en-US" dirty="0" smtClean="0"/>
              <a:t>to</a:t>
            </a:r>
            <a:r>
              <a:rPr lang="en-US" altLang="en-US" dirty="0" smtClean="0"/>
              <a:t> understanding</a:t>
            </a:r>
            <a:r>
              <a:rPr lang="tr-TR" altLang="en-US" dirty="0" smtClean="0"/>
              <a:t>,</a:t>
            </a:r>
            <a:r>
              <a:rPr lang="en-US" altLang="en-US" dirty="0" smtClean="0"/>
              <a:t> the </a:t>
            </a:r>
            <a:r>
              <a:rPr lang="en-US" altLang="en-US" dirty="0"/>
              <a:t>limits, capabilities, and benefits of specific network hardware</a:t>
            </a:r>
            <a:endParaRPr lang="tr-TR" altLang="en-US" dirty="0" smtClean="0"/>
          </a:p>
          <a:p>
            <a:pPr>
              <a:defRPr/>
            </a:pPr>
            <a:r>
              <a:rPr lang="en-US" altLang="en-US" dirty="0" smtClean="0"/>
              <a:t>Sub-areas</a:t>
            </a:r>
            <a:r>
              <a:rPr lang="tr-TR" altLang="en-US" dirty="0" smtClean="0"/>
              <a:t> covered</a:t>
            </a:r>
          </a:p>
          <a:p>
            <a:pPr lvl="1">
              <a:defRPr/>
            </a:pPr>
            <a:r>
              <a:rPr lang="en-US" dirty="0" smtClean="0"/>
              <a:t>Computer </a:t>
            </a:r>
            <a:r>
              <a:rPr lang="tr-TR" dirty="0" smtClean="0"/>
              <a:t>networks</a:t>
            </a:r>
          </a:p>
          <a:p>
            <a:pPr lvl="1">
              <a:defRPr/>
            </a:pPr>
            <a:r>
              <a:rPr lang="tr-TR" dirty="0" smtClean="0"/>
              <a:t>Internet</a:t>
            </a:r>
            <a:endParaRPr 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450C3D43-7842-4C88-B9DA-58A15EDD01C3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</a:t>
            </a:fld>
            <a:endParaRPr kumimoji="0" lang="en-US" altLang="tr-TR" sz="12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Networks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459787" cy="4967287"/>
          </a:xfrm>
        </p:spPr>
        <p:txBody>
          <a:bodyPr/>
          <a:lstStyle/>
          <a:p>
            <a:r>
              <a:rPr lang="tr-TR" altLang="en-US" b="1" smtClean="0"/>
              <a:t>S</a:t>
            </a:r>
            <a:r>
              <a:rPr lang="en-US" altLang="en-US" b="1" smtClean="0"/>
              <a:t>AN</a:t>
            </a:r>
            <a:endParaRPr lang="tr-TR" altLang="en-US" b="1" smtClean="0"/>
          </a:p>
          <a:p>
            <a:pPr lvl="1"/>
            <a:r>
              <a:rPr lang="en-US" altLang="en-US" smtClean="0"/>
              <a:t>Storage area network</a:t>
            </a:r>
            <a:endParaRPr lang="tr-TR" altLang="en-US" smtClean="0"/>
          </a:p>
          <a:p>
            <a:r>
              <a:rPr lang="en-US" altLang="en-US" smtClean="0"/>
              <a:t>connects servers directly to devices to store data</a:t>
            </a:r>
            <a:endParaRPr lang="tr-TR" altLang="en-US" smtClean="0"/>
          </a:p>
          <a:p>
            <a:r>
              <a:rPr lang="en-US" altLang="en-US" smtClean="0"/>
              <a:t>moves storage resources off the common user network and reorganizes them into an independent, high-performance network. </a:t>
            </a:r>
            <a:endParaRPr lang="tr-TR" altLang="en-US" smtClean="0"/>
          </a:p>
          <a:p>
            <a:pPr lvl="1"/>
            <a:r>
              <a:rPr lang="en-US" altLang="en-US" smtClean="0"/>
              <a:t>So, each server is allowed to access shared storage. </a:t>
            </a:r>
            <a:endParaRPr lang="tr-TR" altLang="en-US" smtClean="0"/>
          </a:p>
          <a:p>
            <a:pPr lvl="2"/>
            <a:r>
              <a:rPr lang="en-US" altLang="en-US" smtClean="0"/>
              <a:t>This can involve Fibre-channel connection, similar to Ethernet, to handle high-performance disk storage for application.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0314F1C9-A73A-492C-BFC2-F7998E55BCA5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30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196878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Networks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4967287"/>
          </a:xfrm>
        </p:spPr>
        <p:txBody>
          <a:bodyPr/>
          <a:lstStyle/>
          <a:p>
            <a:r>
              <a:rPr lang="tr-TR" altLang="en-US" b="1" smtClean="0"/>
              <a:t>S</a:t>
            </a:r>
            <a:r>
              <a:rPr lang="en-US" altLang="en-US" b="1" smtClean="0"/>
              <a:t>AN</a:t>
            </a:r>
            <a:endParaRPr lang="tr-TR" altLang="en-US" b="1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3163B30A-CD33-4EB5-B551-43A136005E15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31</a:t>
            </a:fld>
            <a:endParaRPr kumimoji="0" lang="en-US" altLang="tr-TR" sz="1200" smtClean="0"/>
          </a:p>
        </p:txBody>
      </p:sp>
      <p:pic>
        <p:nvPicPr>
          <p:cNvPr id="54278" name="Picture 6" descr="S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84"/>
          <a:stretch>
            <a:fillRect/>
          </a:stretch>
        </p:blipFill>
        <p:spPr bwMode="auto">
          <a:xfrm>
            <a:off x="1908175" y="1704975"/>
            <a:ext cx="5037138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26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Networks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49784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tr-TR" b="1" dirty="0" smtClean="0"/>
              <a:t>E</a:t>
            </a:r>
            <a:r>
              <a:rPr lang="en-US" b="1" dirty="0" smtClean="0"/>
              <a:t>PN</a:t>
            </a:r>
            <a:endParaRPr lang="tr-TR" b="1" dirty="0" smtClean="0"/>
          </a:p>
          <a:p>
            <a:pPr lvl="1">
              <a:defRPr/>
            </a:pPr>
            <a:r>
              <a:rPr lang="tr-TR" dirty="0" smtClean="0"/>
              <a:t>Enterprise</a:t>
            </a:r>
            <a:r>
              <a:rPr lang="en-US" dirty="0" smtClean="0"/>
              <a:t> </a:t>
            </a:r>
            <a:r>
              <a:rPr lang="tr-TR" dirty="0" smtClean="0"/>
              <a:t>P</a:t>
            </a:r>
            <a:r>
              <a:rPr lang="en-US" dirty="0" err="1" smtClean="0"/>
              <a:t>rivate</a:t>
            </a:r>
            <a:r>
              <a:rPr lang="en-US" dirty="0" smtClean="0"/>
              <a:t> </a:t>
            </a:r>
            <a:r>
              <a:rPr lang="tr-TR" dirty="0" smtClean="0"/>
              <a:t>N</a:t>
            </a:r>
            <a:r>
              <a:rPr lang="en-US" dirty="0" err="1" smtClean="0"/>
              <a:t>etwork</a:t>
            </a:r>
            <a:endParaRPr lang="tr-TR" dirty="0" smtClean="0"/>
          </a:p>
          <a:p>
            <a:pPr>
              <a:defRPr/>
            </a:pPr>
            <a:r>
              <a:rPr lang="en-US" dirty="0" smtClean="0"/>
              <a:t>a </a:t>
            </a:r>
            <a:r>
              <a:rPr lang="en-US" dirty="0"/>
              <a:t>computer network built to share computer resources among different sites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such </a:t>
            </a:r>
            <a:r>
              <a:rPr lang="en-US" dirty="0"/>
              <a:t>as production sites, offices and </a:t>
            </a:r>
            <a:r>
              <a:rPr lang="en-US" dirty="0" smtClean="0"/>
              <a:t>shops </a:t>
            </a:r>
            <a:r>
              <a:rPr lang="en-US" dirty="0"/>
              <a:t>of a  </a:t>
            </a:r>
            <a:r>
              <a:rPr lang="en-US" dirty="0" smtClean="0"/>
              <a:t>business</a:t>
            </a:r>
            <a:endParaRPr lang="en-US" dirty="0"/>
          </a:p>
          <a:p>
            <a:pPr>
              <a:defRPr/>
            </a:pPr>
            <a:r>
              <a:rPr lang="en-US" dirty="0"/>
              <a:t>Some of the advantages of an </a:t>
            </a:r>
            <a:r>
              <a:rPr lang="tr-TR" dirty="0" smtClean="0"/>
              <a:t>EPN</a:t>
            </a:r>
            <a:r>
              <a:rPr lang="en-US" dirty="0" smtClean="0"/>
              <a:t>:</a:t>
            </a:r>
            <a:endParaRPr lang="en-US" dirty="0"/>
          </a:p>
          <a:p>
            <a:pPr lvl="1">
              <a:defRPr/>
            </a:pPr>
            <a:r>
              <a:rPr lang="en-US" dirty="0"/>
              <a:t>The messages are secure because they are encrypted.</a:t>
            </a:r>
          </a:p>
          <a:p>
            <a:pPr lvl="1">
              <a:defRPr/>
            </a:pPr>
            <a:r>
              <a:rPr lang="en-US" dirty="0"/>
              <a:t>They are cost effective and scalable.</a:t>
            </a:r>
          </a:p>
          <a:p>
            <a:pPr lvl="1">
              <a:defRPr/>
            </a:pPr>
            <a:r>
              <a:rPr lang="en-US" dirty="0"/>
              <a:t>They help to centralize IT resources.</a:t>
            </a:r>
          </a:p>
          <a:p>
            <a:pPr lvl="1">
              <a:defRPr/>
            </a:pPr>
            <a:r>
              <a:rPr lang="en-US" dirty="0"/>
              <a:t>They enable business continuity.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9AA536DF-CFF9-4104-B578-3F36BC3730C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32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359798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Networks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4978400"/>
          </a:xfrm>
        </p:spPr>
        <p:txBody>
          <a:bodyPr/>
          <a:lstStyle/>
          <a:p>
            <a:r>
              <a:rPr lang="tr-TR" altLang="en-US" b="1" smtClean="0"/>
              <a:t>E</a:t>
            </a:r>
            <a:r>
              <a:rPr lang="en-US" altLang="en-US" b="1" smtClean="0"/>
              <a:t>PN</a:t>
            </a:r>
            <a:endParaRPr lang="tr-TR" altLang="en-US" b="1" smtClean="0"/>
          </a:p>
          <a:p>
            <a:endParaRPr lang="tr-TR" altLang="en-US" b="1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1573C86F-B351-46C2-9834-9AB7033E1033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33</a:t>
            </a:fld>
            <a:endParaRPr kumimoji="0" lang="en-US" altLang="tr-TR" sz="1200" smtClean="0"/>
          </a:p>
        </p:txBody>
      </p:sp>
      <p:pic>
        <p:nvPicPr>
          <p:cNvPr id="56322" name="Picture 2" descr="epn-frame-relay-and-dial-up-netwo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989138"/>
            <a:ext cx="648335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97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Networks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49784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tr-TR" b="1" dirty="0" smtClean="0"/>
              <a:t>V</a:t>
            </a:r>
            <a:r>
              <a:rPr lang="en-US" b="1" dirty="0" smtClean="0"/>
              <a:t>PN</a:t>
            </a:r>
            <a:endParaRPr lang="tr-TR" b="1" dirty="0" smtClean="0"/>
          </a:p>
          <a:p>
            <a:pPr lvl="1">
              <a:defRPr/>
            </a:pPr>
            <a:r>
              <a:rPr lang="tr-TR" dirty="0" smtClean="0"/>
              <a:t>Virtual P</a:t>
            </a:r>
            <a:r>
              <a:rPr lang="en-US" dirty="0" err="1" smtClean="0"/>
              <a:t>rivate</a:t>
            </a:r>
            <a:r>
              <a:rPr lang="en-US" dirty="0" smtClean="0"/>
              <a:t> </a:t>
            </a:r>
            <a:r>
              <a:rPr lang="tr-TR" dirty="0" smtClean="0"/>
              <a:t>N</a:t>
            </a:r>
            <a:r>
              <a:rPr lang="en-US" dirty="0" err="1" smtClean="0"/>
              <a:t>etwork</a:t>
            </a:r>
            <a:endParaRPr lang="tr-TR" dirty="0" smtClean="0"/>
          </a:p>
          <a:p>
            <a:pPr>
              <a:defRPr/>
            </a:pPr>
            <a:r>
              <a:rPr lang="en-US" dirty="0"/>
              <a:t>an extended private network which spreads over the internet. </a:t>
            </a:r>
            <a:endParaRPr lang="tr-TR" dirty="0" smtClean="0"/>
          </a:p>
          <a:p>
            <a:pPr>
              <a:defRPr/>
            </a:pPr>
            <a:r>
              <a:rPr lang="en-US" dirty="0" smtClean="0"/>
              <a:t>Users </a:t>
            </a:r>
            <a:r>
              <a:rPr lang="en-US" dirty="0"/>
              <a:t>can send and receive data across shared or public networks. </a:t>
            </a:r>
            <a:endParaRPr lang="tr-TR" dirty="0" smtClean="0"/>
          </a:p>
          <a:p>
            <a:pPr>
              <a:defRPr/>
            </a:pPr>
            <a:r>
              <a:rPr lang="en-US" dirty="0" smtClean="0"/>
              <a:t>It </a:t>
            </a:r>
            <a:r>
              <a:rPr lang="en-US" dirty="0"/>
              <a:t>uses public </a:t>
            </a:r>
            <a:r>
              <a:rPr lang="en-US" dirty="0" smtClean="0"/>
              <a:t>wires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usually </a:t>
            </a:r>
            <a:r>
              <a:rPr lang="en-US" dirty="0"/>
              <a:t>the internet to connect to a private network </a:t>
            </a:r>
            <a:endParaRPr lang="tr-TR" dirty="0" smtClean="0"/>
          </a:p>
          <a:p>
            <a:pPr lvl="2">
              <a:defRPr/>
            </a:pPr>
            <a:r>
              <a:rPr lang="en-US" dirty="0" smtClean="0"/>
              <a:t>usually </a:t>
            </a:r>
            <a:r>
              <a:rPr lang="en-US" dirty="0"/>
              <a:t>a </a:t>
            </a:r>
            <a:r>
              <a:rPr lang="en-US" dirty="0" smtClean="0"/>
              <a:t>company</a:t>
            </a:r>
            <a:r>
              <a:rPr lang="tr-TR" dirty="0" smtClean="0"/>
              <a:t>’</a:t>
            </a:r>
            <a:r>
              <a:rPr lang="en-US" dirty="0" smtClean="0"/>
              <a:t>s </a:t>
            </a:r>
            <a:r>
              <a:rPr lang="en-US" dirty="0"/>
              <a:t>private network</a:t>
            </a:r>
            <a:r>
              <a:rPr lang="en-US" dirty="0" smtClean="0"/>
              <a:t>.</a:t>
            </a:r>
            <a:endParaRPr lang="tr-TR" dirty="0" smtClean="0"/>
          </a:p>
          <a:p>
            <a:pPr>
              <a:defRPr/>
            </a:pPr>
            <a:r>
              <a:rPr lang="en-US" dirty="0" smtClean="0"/>
              <a:t>The</a:t>
            </a:r>
            <a:r>
              <a:rPr lang="en-US" dirty="0"/>
              <a:t> benefit of a secure VPN is its level of security to the connected </a:t>
            </a:r>
            <a:r>
              <a:rPr lang="en-US" dirty="0" smtClean="0"/>
              <a:t>systems,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whereas </a:t>
            </a:r>
            <a:r>
              <a:rPr lang="en-US" dirty="0"/>
              <a:t>the other network infrastructure alone can not provide it.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EB7EC373-E8D5-4A3C-9598-E3E6E550CB45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34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314913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Networks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4978400"/>
          </a:xfrm>
        </p:spPr>
        <p:txBody>
          <a:bodyPr/>
          <a:lstStyle/>
          <a:p>
            <a:r>
              <a:rPr lang="tr-TR" altLang="en-US" b="1" smtClean="0"/>
              <a:t>V</a:t>
            </a:r>
            <a:r>
              <a:rPr lang="en-US" altLang="en-US" b="1" smtClean="0"/>
              <a:t>PN</a:t>
            </a:r>
            <a:endParaRPr lang="tr-TR" altLang="en-US" b="1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6DC78264-F059-4784-983C-C20E68E93299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35</a:t>
            </a:fld>
            <a:endParaRPr kumimoji="0" lang="en-US" altLang="tr-TR" sz="1200" smtClean="0"/>
          </a:p>
        </p:txBody>
      </p:sp>
      <p:pic>
        <p:nvPicPr>
          <p:cNvPr id="58370" name="Picture 2" descr="Virtual_Private_Network_overview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855788"/>
            <a:ext cx="6048375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16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Networks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49784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tr-TR" b="1" dirty="0" smtClean="0"/>
              <a:t>GA</a:t>
            </a:r>
            <a:r>
              <a:rPr lang="en-US" b="1" dirty="0" smtClean="0"/>
              <a:t>N</a:t>
            </a:r>
            <a:endParaRPr lang="tr-TR" b="1" dirty="0"/>
          </a:p>
          <a:p>
            <a:pPr lvl="1">
              <a:defRPr/>
            </a:pPr>
            <a:r>
              <a:rPr lang="en-US" dirty="0" smtClean="0"/>
              <a:t>Global Area Network</a:t>
            </a:r>
            <a:r>
              <a:rPr lang="tr-TR" dirty="0"/>
              <a:t> </a:t>
            </a:r>
            <a:endParaRPr lang="tr-TR" dirty="0" smtClean="0"/>
          </a:p>
          <a:p>
            <a:pPr>
              <a:defRPr/>
            </a:pPr>
            <a:r>
              <a:rPr lang="en-US" dirty="0" smtClean="0"/>
              <a:t>a network composed of different interconnected networks that cover an unlimited geographical area. </a:t>
            </a:r>
            <a:endParaRPr lang="tr-TR" dirty="0" smtClean="0"/>
          </a:p>
          <a:p>
            <a:pPr lvl="1">
              <a:defRPr/>
            </a:pPr>
            <a:r>
              <a:rPr lang="en-US" dirty="0"/>
              <a:t>The term is loosely synonymous with Internet, </a:t>
            </a:r>
            <a:endParaRPr lang="tr-TR" dirty="0" smtClean="0"/>
          </a:p>
          <a:p>
            <a:pPr lvl="2">
              <a:defRPr/>
            </a:pPr>
            <a:r>
              <a:rPr lang="en-US" dirty="0" smtClean="0"/>
              <a:t>which </a:t>
            </a:r>
            <a:r>
              <a:rPr lang="en-US" dirty="0"/>
              <a:t>is considered a global area network</a:t>
            </a:r>
            <a:r>
              <a:rPr lang="en-US" dirty="0" smtClean="0"/>
              <a:t>.</a:t>
            </a:r>
            <a:endParaRPr lang="tr-TR" dirty="0" smtClean="0"/>
          </a:p>
          <a:p>
            <a:pPr marL="342900" lvl="2" indent="-342900">
              <a:defRPr/>
            </a:pPr>
            <a:r>
              <a:rPr lang="en-US" sz="3200" b="1" dirty="0">
                <a:solidFill>
                  <a:schemeClr val="tx1"/>
                </a:solidFill>
                <a:ea typeface="+mn-ea"/>
                <a:cs typeface="+mn-cs"/>
              </a:rPr>
              <a:t>BGAN</a:t>
            </a:r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endParaRPr lang="tr-TR" sz="32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lvl="1">
              <a:defRPr/>
            </a:pPr>
            <a:r>
              <a:rPr lang="en-US" sz="2900" dirty="0"/>
              <a:t>Broadband Global Area Network</a:t>
            </a:r>
            <a:endParaRPr lang="tr-TR" sz="2900" dirty="0"/>
          </a:p>
          <a:p>
            <a:pPr lvl="2">
              <a:defRPr/>
            </a:pPr>
            <a:r>
              <a:rPr lang="en-US" dirty="0"/>
              <a:t>a mobile communications system created to transmit broadband wireless voice and data communications almost anywhere on the earth's surface. </a:t>
            </a:r>
            <a:endParaRPr lang="tr-TR" dirty="0"/>
          </a:p>
          <a:p>
            <a:pPr lvl="1">
              <a:defRPr/>
            </a:pPr>
            <a:r>
              <a:rPr lang="en-US" sz="2900" dirty="0"/>
              <a:t>The system, developed by </a:t>
            </a:r>
            <a:r>
              <a:rPr lang="en-US" sz="2900" dirty="0" err="1"/>
              <a:t>Immarsat</a:t>
            </a:r>
            <a:r>
              <a:rPr lang="en-US" sz="2900" dirty="0"/>
              <a:t>, Inc., consists of a constellation of geostationary satellites working in conjunction with portable, lightweight, surface-based terminals about the size of a laptop.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74C52623-020D-4C29-A9F7-3E5A69E006EF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36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195695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Networks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49784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b="1" dirty="0" smtClean="0"/>
              <a:t>WLAN</a:t>
            </a:r>
            <a:endParaRPr lang="tr-TR" b="1" dirty="0" smtClean="0"/>
          </a:p>
          <a:p>
            <a:pPr lvl="1">
              <a:defRPr/>
            </a:pPr>
            <a:r>
              <a:rPr lang="en-US" dirty="0" smtClean="0"/>
              <a:t>Wireless Local Area Network </a:t>
            </a:r>
            <a:endParaRPr lang="tr-TR" dirty="0" smtClean="0"/>
          </a:p>
          <a:p>
            <a:pPr>
              <a:defRPr/>
            </a:pPr>
            <a:r>
              <a:rPr lang="en-US" dirty="0" smtClean="0"/>
              <a:t>a wireless computer network that links two or more devices using a wireless distribution method within a limited area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such as a home, school, computer laboratory, or office building.</a:t>
            </a:r>
            <a:endParaRPr lang="tr-TR" dirty="0" smtClean="0"/>
          </a:p>
          <a:p>
            <a:pPr>
              <a:defRPr/>
            </a:pPr>
            <a:r>
              <a:rPr lang="en-US" dirty="0" smtClean="0"/>
              <a:t>sometimes call</a:t>
            </a:r>
            <a:r>
              <a:rPr lang="tr-TR" dirty="0" smtClean="0"/>
              <a:t>ed</a:t>
            </a:r>
            <a:r>
              <a:rPr lang="en-US" dirty="0" smtClean="0"/>
              <a:t> a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local area wireless network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LAWN</a:t>
            </a:r>
            <a:r>
              <a:rPr lang="en-US" dirty="0" smtClean="0"/>
              <a:t>)</a:t>
            </a:r>
            <a:endParaRPr lang="tr-TR" dirty="0" smtClean="0"/>
          </a:p>
          <a:p>
            <a:pPr>
              <a:defRPr/>
            </a:pPr>
            <a:r>
              <a:rPr lang="en-US" dirty="0"/>
              <a:t>The IEEE 802.11 group of standards specify the technologies </a:t>
            </a:r>
            <a:r>
              <a:rPr lang="en-US" dirty="0" smtClean="0"/>
              <a:t>for</a:t>
            </a:r>
            <a:r>
              <a:rPr lang="tr-TR" b="1" dirty="0" smtClean="0"/>
              <a:t> </a:t>
            </a:r>
            <a:r>
              <a:rPr lang="tr-TR" dirty="0" smtClean="0"/>
              <a:t>W</a:t>
            </a:r>
            <a:r>
              <a:rPr lang="en-US" dirty="0" smtClean="0"/>
              <a:t>LANs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C59A91EE-8C9F-4BEC-9879-D41B55ED1266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37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907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Networks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4978400"/>
          </a:xfrm>
        </p:spPr>
        <p:txBody>
          <a:bodyPr/>
          <a:lstStyle/>
          <a:p>
            <a:r>
              <a:rPr lang="en-US" altLang="en-US" b="1" smtClean="0"/>
              <a:t>WLAN</a:t>
            </a:r>
            <a:endParaRPr lang="tr-TR" altLang="en-US" b="1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4DD3D33A-683D-4840-A792-D0D44ED61978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38</a:t>
            </a:fld>
            <a:endParaRPr kumimoji="0" lang="en-US" altLang="tr-TR" sz="1200" smtClean="0"/>
          </a:p>
        </p:txBody>
      </p:sp>
      <p:pic>
        <p:nvPicPr>
          <p:cNvPr id="62466" name="Picture 2" descr="Image result for Wireless Local Area 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9"/>
          <a:stretch>
            <a:fillRect/>
          </a:stretch>
        </p:blipFill>
        <p:spPr bwMode="auto">
          <a:xfrm>
            <a:off x="1654175" y="1844675"/>
            <a:ext cx="59086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53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Networks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49784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b="1" dirty="0" smtClean="0"/>
              <a:t>CAN</a:t>
            </a:r>
            <a:endParaRPr lang="tr-TR" b="1" dirty="0" smtClean="0"/>
          </a:p>
          <a:p>
            <a:pPr lvl="1">
              <a:defRPr/>
            </a:pPr>
            <a:r>
              <a:rPr lang="en-US" dirty="0" smtClean="0"/>
              <a:t>Controller Area Network</a:t>
            </a:r>
            <a:endParaRPr lang="tr-TR" dirty="0" smtClean="0"/>
          </a:p>
          <a:p>
            <a:pPr>
              <a:defRPr/>
            </a:pPr>
            <a:r>
              <a:rPr lang="en-US" dirty="0" smtClean="0"/>
              <a:t>a serial bus network of microcontrollers that connects devices, sensors and actuators in a system or sub-system for real-time control applications. </a:t>
            </a:r>
            <a:endParaRPr lang="tr-TR" dirty="0" smtClean="0"/>
          </a:p>
          <a:p>
            <a:pPr lvl="1">
              <a:defRPr/>
            </a:pPr>
            <a:r>
              <a:rPr lang="en-US" dirty="0"/>
              <a:t>Bosch originally developed the </a:t>
            </a:r>
            <a:r>
              <a:rPr lang="en-US" dirty="0" smtClean="0"/>
              <a:t>CAN </a:t>
            </a:r>
            <a:r>
              <a:rPr lang="en-US" dirty="0"/>
              <a:t>in 1985 for in-vehicle </a:t>
            </a:r>
            <a:r>
              <a:rPr lang="en-US" dirty="0" smtClean="0"/>
              <a:t>networks</a:t>
            </a:r>
            <a:endParaRPr lang="tr-TR" dirty="0" smtClean="0"/>
          </a:p>
          <a:p>
            <a:pPr>
              <a:defRPr/>
            </a:pPr>
            <a:r>
              <a:rPr lang="en-US" dirty="0" smtClean="0"/>
              <a:t>Lifts and escalators use embedded CAN networks </a:t>
            </a:r>
            <a:endParaRPr lang="tr-TR" dirty="0" smtClean="0"/>
          </a:p>
          <a:p>
            <a:pPr marL="457200" lvl="1" indent="0">
              <a:buNone/>
              <a:defRPr/>
            </a:pPr>
            <a:r>
              <a:rPr lang="tr-TR" dirty="0"/>
              <a:t>H</a:t>
            </a:r>
            <a:r>
              <a:rPr lang="en-US" dirty="0" err="1" smtClean="0"/>
              <a:t>ospitals</a:t>
            </a:r>
            <a:r>
              <a:rPr lang="en-US" dirty="0" smtClean="0"/>
              <a:t> use the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CANopen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protocol </a:t>
            </a:r>
            <a:r>
              <a:rPr lang="en-US" dirty="0" smtClean="0"/>
              <a:t>to link lift devices, such as panels, controllers, doors, and light barriers, to each other and control them.</a:t>
            </a:r>
            <a:endParaRPr lang="tr-TR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B5EDD4E-E9AD-496D-9ED2-673EC9C39E7E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39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302489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>
                <a:solidFill>
                  <a:schemeClr val="tx1"/>
                </a:solidFill>
              </a:rPr>
              <a:t>Networks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Keywords</a:t>
            </a:r>
          </a:p>
          <a:p>
            <a:pPr lvl="1"/>
            <a:r>
              <a:rPr lang="en-US" dirty="0" smtClean="0"/>
              <a:t>Connection</a:t>
            </a:r>
            <a:endParaRPr lang="tr-TR" dirty="0" smtClean="0"/>
          </a:p>
          <a:p>
            <a:pPr lvl="2"/>
            <a:r>
              <a:rPr lang="en-US" dirty="0"/>
              <a:t>In networking, a connection refers to pieces of related information that are </a:t>
            </a:r>
            <a:r>
              <a:rPr lang="en-US" dirty="0" smtClean="0"/>
              <a:t>transferred </a:t>
            </a:r>
            <a:r>
              <a:rPr lang="en-US" dirty="0"/>
              <a:t>through a </a:t>
            </a:r>
            <a:r>
              <a:rPr lang="en-US" dirty="0" smtClean="0"/>
              <a:t>network</a:t>
            </a:r>
            <a:endParaRPr lang="tr-TR" dirty="0" smtClean="0"/>
          </a:p>
          <a:p>
            <a:pPr lvl="1"/>
            <a:r>
              <a:rPr lang="en-US" dirty="0" smtClean="0"/>
              <a:t>Packet </a:t>
            </a:r>
            <a:endParaRPr lang="tr-TR" dirty="0" smtClean="0"/>
          </a:p>
          <a:p>
            <a:pPr lvl="2"/>
            <a:r>
              <a:rPr lang="en-US" dirty="0" smtClean="0"/>
              <a:t>A </a:t>
            </a:r>
            <a:r>
              <a:rPr lang="en-US" dirty="0"/>
              <a:t>packet </a:t>
            </a:r>
            <a:r>
              <a:rPr lang="en-US" dirty="0" smtClean="0"/>
              <a:t>is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most basic unit that is </a:t>
            </a:r>
            <a:r>
              <a:rPr lang="en-US" dirty="0" smtClean="0"/>
              <a:t>transferred </a:t>
            </a:r>
            <a:r>
              <a:rPr lang="en-US" dirty="0"/>
              <a:t>over a network. </a:t>
            </a:r>
            <a:endParaRPr lang="tr-TR" dirty="0" smtClean="0"/>
          </a:p>
          <a:p>
            <a:pPr lvl="2"/>
            <a:r>
              <a:rPr lang="en-US" dirty="0" smtClean="0"/>
              <a:t>When </a:t>
            </a:r>
            <a:r>
              <a:rPr lang="en-US" dirty="0"/>
              <a:t>communicating over a network, packets are the envelopes that carry your </a:t>
            </a:r>
            <a:r>
              <a:rPr lang="en-US" dirty="0" smtClean="0"/>
              <a:t>data </a:t>
            </a:r>
            <a:r>
              <a:rPr lang="en-US" dirty="0"/>
              <a:t>from one end point to the </a:t>
            </a:r>
            <a:r>
              <a:rPr lang="en-US" dirty="0" smtClean="0"/>
              <a:t>other</a:t>
            </a:r>
            <a:endParaRPr lang="tr-TR" dirty="0" smtClean="0"/>
          </a:p>
          <a:p>
            <a:pPr lvl="1"/>
            <a:r>
              <a:rPr lang="en-US" dirty="0"/>
              <a:t>Network Interface </a:t>
            </a:r>
            <a:endParaRPr lang="tr-TR" dirty="0"/>
          </a:p>
          <a:p>
            <a:pPr lvl="2"/>
            <a:r>
              <a:rPr lang="en-US" dirty="0"/>
              <a:t>A network interface can refer to any kind of software interface to networking hardware</a:t>
            </a:r>
            <a:endParaRPr lang="tr-TR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76417A1C-6F85-41AD-BFF6-F4D28904D61D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4</a:t>
            </a:fld>
            <a:endParaRPr kumimoji="0" lang="en-US" altLang="tr-TR" sz="12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Networks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4978400"/>
          </a:xfrm>
        </p:spPr>
        <p:txBody>
          <a:bodyPr/>
          <a:lstStyle/>
          <a:p>
            <a:r>
              <a:rPr lang="en-US" altLang="en-US" b="1" smtClean="0"/>
              <a:t>CAN</a:t>
            </a:r>
            <a:endParaRPr lang="tr-TR" altLang="en-US" b="1" smtClean="0"/>
          </a:p>
          <a:p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95B8B6C-86B9-4588-B01C-0AA6CBD9F445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40</a:t>
            </a:fld>
            <a:endParaRPr kumimoji="0" lang="en-US" altLang="tr-TR" sz="1200" smtClean="0"/>
          </a:p>
        </p:txBody>
      </p:sp>
      <p:pic>
        <p:nvPicPr>
          <p:cNvPr id="6451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2133600"/>
            <a:ext cx="8250237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34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Networks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4978400"/>
          </a:xfrm>
        </p:spPr>
        <p:txBody>
          <a:bodyPr/>
          <a:lstStyle/>
          <a:p>
            <a:r>
              <a:rPr lang="en-US" altLang="en-US" b="1" dirty="0" smtClean="0"/>
              <a:t>IAN </a:t>
            </a:r>
            <a:endParaRPr lang="tr-TR" altLang="en-US" b="1" dirty="0" smtClean="0"/>
          </a:p>
          <a:p>
            <a:pPr lvl="1"/>
            <a:r>
              <a:rPr lang="en-US" altLang="en-US" dirty="0" smtClean="0"/>
              <a:t>Internet Area Network</a:t>
            </a:r>
            <a:endParaRPr lang="tr-TR" altLang="en-US" dirty="0" smtClean="0"/>
          </a:p>
          <a:p>
            <a:r>
              <a:rPr lang="en-US" altLang="en-US" dirty="0" smtClean="0"/>
              <a:t>a concept for a communications network that connects voice and data end</a:t>
            </a:r>
            <a:r>
              <a:rPr lang="tr-TR" altLang="en-US" dirty="0" smtClean="0"/>
              <a:t>-</a:t>
            </a:r>
            <a:r>
              <a:rPr lang="en-US" altLang="en-US" dirty="0" smtClean="0"/>
              <a:t>points within a cloud environment over IP, </a:t>
            </a:r>
            <a:endParaRPr lang="tr-TR" altLang="en-US" dirty="0" smtClean="0"/>
          </a:p>
          <a:p>
            <a:pPr lvl="1"/>
            <a:r>
              <a:rPr lang="en-US" altLang="en-US" dirty="0" smtClean="0"/>
              <a:t>replacing an existing LAN, WAN or the public switched telephone network (PSTN).</a:t>
            </a:r>
            <a:endParaRPr lang="tr-TR" altLang="en-US" dirty="0" smtClean="0"/>
          </a:p>
          <a:p>
            <a:r>
              <a:rPr lang="en-US" altLang="en-US" dirty="0" smtClean="0"/>
              <a:t>Cloud based IT &amp; Communications interface 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370F1003-6E2C-4EBB-A37F-2B7E2AEDDD44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41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424439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Communications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4978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In the traditional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client-server model</a:t>
            </a:r>
            <a:r>
              <a:rPr lang="en-US" dirty="0"/>
              <a:t>, a server provides data to one or more clients. </a:t>
            </a:r>
            <a:endParaRPr lang="tr-TR" dirty="0" smtClean="0"/>
          </a:p>
          <a:p>
            <a:pPr>
              <a:defRPr/>
            </a:pPr>
            <a:r>
              <a:rPr lang="en-US" dirty="0" smtClean="0"/>
              <a:t>In </a:t>
            </a:r>
            <a:r>
              <a:rPr lang="en-US" dirty="0"/>
              <a:t>contrast, in </a:t>
            </a:r>
            <a:r>
              <a:rPr lang="en-US" dirty="0" smtClean="0"/>
              <a:t>a</a:t>
            </a:r>
            <a:r>
              <a:rPr lang="tr-TR" dirty="0" smtClean="0"/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peer-to-peer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network</a:t>
            </a:r>
            <a:r>
              <a:rPr lang="en-US" dirty="0"/>
              <a:t>, every computer acts as a server and client to other computers on the </a:t>
            </a:r>
            <a:r>
              <a:rPr lang="en-US" dirty="0" smtClean="0"/>
              <a:t>network</a:t>
            </a:r>
            <a:r>
              <a:rPr lang="tr-TR" dirty="0" smtClean="0"/>
              <a:t>.</a:t>
            </a:r>
            <a:r>
              <a:rPr lang="en-US" dirty="0"/>
              <a:t>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As </a:t>
            </a:r>
            <a:r>
              <a:rPr lang="en-US" dirty="0"/>
              <a:t>such, a particular computer might function as a server one moment and as a client the </a:t>
            </a:r>
            <a:r>
              <a:rPr lang="en-US" dirty="0" smtClean="0"/>
              <a:t>next</a:t>
            </a:r>
            <a:endParaRPr lang="tr-TR" dirty="0" smtClean="0"/>
          </a:p>
          <a:p>
            <a:pPr>
              <a:defRPr/>
            </a:pPr>
            <a:r>
              <a:rPr lang="en-US" dirty="0"/>
              <a:t>The simplest type of computer network to construct in a small workgroup is a peer-to-peer network.</a:t>
            </a:r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47FD832A-795B-4C47-A0E7-20C6E9D7BEE4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42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162393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Communications Models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4978400"/>
          </a:xfrm>
        </p:spPr>
        <p:txBody>
          <a:bodyPr/>
          <a:lstStyle/>
          <a:p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7450F671-0C62-41D3-BF29-20C9EDE15C48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43</a:t>
            </a:fld>
            <a:endParaRPr kumimoji="0" lang="en-US" altLang="tr-TR" sz="120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90613"/>
            <a:ext cx="8332787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62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Communications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4978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The </a:t>
            </a:r>
            <a:r>
              <a:rPr lang="en-US" dirty="0" smtClean="0"/>
              <a:t>disadvantage</a:t>
            </a:r>
            <a:r>
              <a:rPr lang="tr-TR" dirty="0" smtClean="0"/>
              <a:t>s</a:t>
            </a:r>
            <a:r>
              <a:rPr lang="en-US" dirty="0" smtClean="0"/>
              <a:t> </a:t>
            </a:r>
            <a:r>
              <a:rPr lang="en-US" dirty="0"/>
              <a:t>of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peer-to-peer model </a:t>
            </a:r>
            <a:endParaRPr lang="tr-T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tr-TR" dirty="0" smtClean="0"/>
              <a:t>U</a:t>
            </a:r>
            <a:r>
              <a:rPr lang="en-US" dirty="0" err="1" smtClean="0"/>
              <a:t>neven</a:t>
            </a:r>
            <a:r>
              <a:rPr lang="en-US" dirty="0" smtClean="0"/>
              <a:t> </a:t>
            </a:r>
            <a:r>
              <a:rPr lang="en-US" dirty="0"/>
              <a:t>use of resources, </a:t>
            </a:r>
            <a:endParaRPr lang="tr-TR" dirty="0" smtClean="0"/>
          </a:p>
          <a:p>
            <a:pPr lvl="2">
              <a:defRPr/>
            </a:pP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workstations </a:t>
            </a:r>
            <a:r>
              <a:rPr lang="en-US" dirty="0"/>
              <a:t>with the most relevant content are accessed more often than workstations with </a:t>
            </a:r>
            <a:r>
              <a:rPr lang="en-US" dirty="0" smtClean="0"/>
              <a:t>less</a:t>
            </a:r>
            <a:r>
              <a:rPr lang="tr-TR" dirty="0" smtClean="0"/>
              <a:t> </a:t>
            </a:r>
            <a:r>
              <a:rPr lang="en-US" dirty="0" smtClean="0"/>
              <a:t>frequently</a:t>
            </a:r>
            <a:r>
              <a:rPr lang="tr-TR" dirty="0" smtClean="0"/>
              <a:t> </a:t>
            </a:r>
            <a:r>
              <a:rPr lang="en-US" dirty="0" smtClean="0"/>
              <a:t>accessed </a:t>
            </a:r>
            <a:r>
              <a:rPr lang="en-US" dirty="0"/>
              <a:t>content. </a:t>
            </a:r>
            <a:endParaRPr lang="tr-TR" dirty="0" smtClean="0"/>
          </a:p>
          <a:p>
            <a:pPr lvl="3">
              <a:defRPr/>
            </a:pPr>
            <a:r>
              <a:rPr lang="en-US" dirty="0" smtClean="0"/>
              <a:t>The </a:t>
            </a:r>
            <a:r>
              <a:rPr lang="en-US" dirty="0"/>
              <a:t>result is decreased performance for computational tasks of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frequently </a:t>
            </a:r>
            <a:r>
              <a:rPr lang="en-US" dirty="0"/>
              <a:t>accessed workstations. </a:t>
            </a:r>
            <a:endParaRPr lang="tr-TR" dirty="0" smtClean="0"/>
          </a:p>
          <a:p>
            <a:pPr lvl="1">
              <a:defRPr/>
            </a:pPr>
            <a:r>
              <a:rPr lang="tr-TR" dirty="0" smtClean="0"/>
              <a:t>D</a:t>
            </a:r>
            <a:r>
              <a:rPr lang="en-US" dirty="0" err="1" smtClean="0"/>
              <a:t>ata</a:t>
            </a:r>
            <a:r>
              <a:rPr lang="en-US" dirty="0" smtClean="0"/>
              <a:t> </a:t>
            </a:r>
            <a:r>
              <a:rPr lang="en-US" dirty="0"/>
              <a:t>management is </a:t>
            </a:r>
            <a:r>
              <a:rPr lang="en-US" dirty="0" smtClean="0"/>
              <a:t>more</a:t>
            </a:r>
            <a:r>
              <a:rPr lang="tr-TR" dirty="0" smtClean="0"/>
              <a:t> </a:t>
            </a:r>
            <a:r>
              <a:rPr lang="en-US" dirty="0" smtClean="0"/>
              <a:t>challenging</a:t>
            </a:r>
            <a:r>
              <a:rPr lang="en-US" dirty="0"/>
              <a:t>. </a:t>
            </a:r>
            <a:endParaRPr lang="tr-TR" dirty="0" smtClean="0"/>
          </a:p>
          <a:p>
            <a:pPr lvl="2">
              <a:defRPr/>
            </a:pPr>
            <a:r>
              <a:rPr lang="en-US" dirty="0" smtClean="0"/>
              <a:t>Everyone </a:t>
            </a:r>
            <a:r>
              <a:rPr lang="en-US" dirty="0"/>
              <a:t>in the workgroup must perform tasks such as archiving and updating </a:t>
            </a:r>
            <a:r>
              <a:rPr lang="en-US" dirty="0" smtClean="0"/>
              <a:t>antiviral</a:t>
            </a:r>
            <a:r>
              <a:rPr lang="tr-TR" dirty="0" smtClean="0"/>
              <a:t> </a:t>
            </a:r>
            <a:r>
              <a:rPr lang="en-US" dirty="0" smtClean="0"/>
              <a:t>utilities</a:t>
            </a:r>
            <a:r>
              <a:rPr lang="en-US" dirty="0"/>
              <a:t>, for example.</a:t>
            </a:r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97D64A80-EE8C-4227-B647-DFEEDEC332C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44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280101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Communications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49784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tr-TR" dirty="0" smtClean="0"/>
              <a:t>A</a:t>
            </a:r>
            <a:r>
              <a:rPr lang="en-US" dirty="0" smtClean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client-server model </a:t>
            </a:r>
            <a:r>
              <a:rPr lang="en-US" dirty="0"/>
              <a:t>employs a central server to provide programs and data files </a:t>
            </a:r>
            <a:r>
              <a:rPr lang="en-US" dirty="0" smtClean="0"/>
              <a:t>that</a:t>
            </a:r>
            <a:r>
              <a:rPr lang="tr-TR" dirty="0" smtClean="0"/>
              <a:t> </a:t>
            </a:r>
            <a:r>
              <a:rPr lang="en-US" dirty="0" smtClean="0"/>
              <a:t>can </a:t>
            </a:r>
            <a:r>
              <a:rPr lang="en-US" dirty="0"/>
              <a:t>be accessed by client workstations on the network. </a:t>
            </a:r>
            <a:endParaRPr lang="tr-TR" dirty="0" smtClean="0"/>
          </a:p>
          <a:p>
            <a:pPr>
              <a:defRPr/>
            </a:pPr>
            <a:r>
              <a:rPr lang="en-US" dirty="0" smtClean="0"/>
              <a:t>An </a:t>
            </a:r>
            <a:r>
              <a:rPr lang="en-US" dirty="0"/>
              <a:t>advantage of this model is that </a:t>
            </a:r>
            <a:endParaRPr lang="tr-TR" dirty="0" smtClean="0"/>
          </a:p>
          <a:p>
            <a:pPr lvl="1">
              <a:defRPr/>
            </a:pPr>
            <a:r>
              <a:rPr lang="tr-TR" dirty="0" smtClean="0"/>
              <a:t>t</a:t>
            </a:r>
            <a:r>
              <a:rPr lang="en-US" dirty="0" smtClean="0"/>
              <a:t>he</a:t>
            </a:r>
            <a:r>
              <a:rPr lang="tr-TR" dirty="0" smtClean="0"/>
              <a:t> </a:t>
            </a:r>
            <a:r>
              <a:rPr lang="en-US" dirty="0" smtClean="0"/>
              <a:t>network </a:t>
            </a:r>
            <a:r>
              <a:rPr lang="en-US" dirty="0"/>
              <a:t>operating system running on the server provides for security, tiered access privileges, </a:t>
            </a:r>
            <a:r>
              <a:rPr lang="en-US" dirty="0" smtClean="0"/>
              <a:t>and</a:t>
            </a:r>
            <a:r>
              <a:rPr lang="tr-TR" dirty="0" smtClean="0"/>
              <a:t> </a:t>
            </a:r>
            <a:r>
              <a:rPr lang="en-US" dirty="0" smtClean="0"/>
              <a:t>no </a:t>
            </a:r>
            <a:r>
              <a:rPr lang="en-US" dirty="0"/>
              <a:t>degradation of individual workstation performance </a:t>
            </a:r>
            <a:endParaRPr lang="tr-TR" dirty="0" smtClean="0"/>
          </a:p>
          <a:p>
            <a:pPr lvl="2">
              <a:defRPr/>
            </a:pPr>
            <a:r>
              <a:rPr lang="en-US" dirty="0" smtClean="0"/>
              <a:t>because </a:t>
            </a:r>
            <a:r>
              <a:rPr lang="en-US" dirty="0"/>
              <a:t>files are accessed from the server. </a:t>
            </a:r>
            <a:endParaRPr lang="tr-TR" dirty="0" smtClean="0"/>
          </a:p>
          <a:p>
            <a:pPr>
              <a:defRPr/>
            </a:pPr>
            <a:r>
              <a:rPr lang="en-US" dirty="0" smtClean="0"/>
              <a:t>In</a:t>
            </a:r>
            <a:r>
              <a:rPr lang="tr-TR" dirty="0" smtClean="0"/>
              <a:t> </a:t>
            </a:r>
            <a:r>
              <a:rPr lang="en-US" dirty="0" smtClean="0"/>
              <a:t>addition</a:t>
            </a:r>
            <a:r>
              <a:rPr lang="en-US" dirty="0"/>
              <a:t>, the data and programs on the central server can be more easily and consistently archived</a:t>
            </a:r>
            <a:r>
              <a:rPr lang="en-US" dirty="0" smtClean="0"/>
              <a:t>,</a:t>
            </a:r>
            <a:r>
              <a:rPr lang="tr-TR" dirty="0" smtClean="0"/>
              <a:t> </a:t>
            </a:r>
            <a:r>
              <a:rPr lang="en-US" dirty="0" smtClean="0"/>
              <a:t>backed </a:t>
            </a:r>
            <a:r>
              <a:rPr lang="en-US" dirty="0"/>
              <a:t>up, accessed, and shared.</a:t>
            </a:r>
            <a:endParaRPr 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689769F-1EC7-40E5-8163-174C3E5B3F36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45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32648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Transmissions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4978400"/>
          </a:xfrm>
        </p:spPr>
        <p:txBody>
          <a:bodyPr/>
          <a:lstStyle/>
          <a:p>
            <a:r>
              <a:rPr lang="en-US" altLang="en-US" b="1" dirty="0" smtClean="0"/>
              <a:t>Switched Communications </a:t>
            </a:r>
            <a:endParaRPr lang="tr-TR" altLang="en-US" b="1" dirty="0" smtClean="0"/>
          </a:p>
          <a:p>
            <a:pPr lvl="1"/>
            <a:r>
              <a:rPr lang="tr-TR" altLang="en-US" dirty="0" smtClean="0"/>
              <a:t>A</a:t>
            </a:r>
            <a:r>
              <a:rPr lang="en-US" altLang="en-US" dirty="0" smtClean="0"/>
              <a:t> fixed, continuous bi-directional connection is established</a:t>
            </a:r>
            <a:r>
              <a:rPr lang="tr-TR" altLang="en-US" dirty="0" smtClean="0"/>
              <a:t> </a:t>
            </a:r>
            <a:r>
              <a:rPr lang="en-US" altLang="en-US" dirty="0" smtClean="0"/>
              <a:t>between the message source and recipient.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29DD0F2E-1AAC-40FB-A813-9913EB505588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46</a:t>
            </a:fld>
            <a:endParaRPr kumimoji="0" lang="en-US" altLang="tr-TR" sz="120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213100"/>
            <a:ext cx="648017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01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Transmissions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052513"/>
            <a:ext cx="8424862" cy="5051425"/>
          </a:xfrm>
        </p:spPr>
        <p:txBody>
          <a:bodyPr/>
          <a:lstStyle/>
          <a:p>
            <a:r>
              <a:rPr lang="en-US" altLang="en-US" b="1" dirty="0" smtClean="0"/>
              <a:t>Packet Communications</a:t>
            </a:r>
            <a:endParaRPr lang="tr-TR" altLang="en-US" b="1" dirty="0" smtClean="0"/>
          </a:p>
          <a:p>
            <a:pPr lvl="1"/>
            <a:r>
              <a:rPr lang="en-US" altLang="en-US" sz="2000" dirty="0" smtClean="0"/>
              <a:t>Multiple, virtual communications</a:t>
            </a:r>
            <a:r>
              <a:rPr lang="tr-TR" altLang="en-US" sz="2000" dirty="0" smtClean="0"/>
              <a:t> </a:t>
            </a:r>
            <a:r>
              <a:rPr lang="en-US" altLang="en-US" sz="2000" dirty="0" smtClean="0"/>
              <a:t>channels are established by breaking up messages into small packets and</a:t>
            </a:r>
            <a:r>
              <a:rPr lang="tr-TR" altLang="en-US" sz="2000" dirty="0" smtClean="0"/>
              <a:t> </a:t>
            </a:r>
            <a:r>
              <a:rPr lang="en-US" altLang="en-US" sz="2000" dirty="0" smtClean="0"/>
              <a:t>reassembling them at the destination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34FE0DBB-2AD3-46DC-A62A-0E017E27D91C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47</a:t>
            </a:fld>
            <a:endParaRPr kumimoji="0" lang="en-US" altLang="tr-TR" sz="120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2349500"/>
            <a:ext cx="635635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16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5256212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altLang="en-US" sz="3800" dirty="0" smtClean="0">
                <a:solidFill>
                  <a:schemeClr val="tx2"/>
                </a:solidFill>
              </a:rPr>
              <a:t>Network protocols</a:t>
            </a:r>
            <a:r>
              <a:rPr lang="en-US" altLang="en-US" sz="3800" dirty="0" smtClean="0"/>
              <a:t> </a:t>
            </a:r>
            <a:endParaRPr lang="tr-TR" altLang="en-US" sz="3800" dirty="0" smtClean="0"/>
          </a:p>
          <a:p>
            <a:pPr lvl="1">
              <a:defRPr/>
            </a:pPr>
            <a:r>
              <a:rPr lang="en-US" altLang="en-US" dirty="0" smtClean="0"/>
              <a:t>formal standards and policies comprised of rules, procedures and formats that define communication between two or more devices over a network. </a:t>
            </a:r>
            <a:endParaRPr lang="tr-TR" altLang="en-US" dirty="0" smtClean="0"/>
          </a:p>
          <a:p>
            <a:pPr lvl="1">
              <a:defRPr/>
            </a:pPr>
            <a:r>
              <a:rPr lang="en-US" altLang="en-US" dirty="0" smtClean="0"/>
              <a:t>govern the end-to-end processes of timely, secure and managed data or network communication</a:t>
            </a:r>
            <a:r>
              <a:rPr lang="tr-TR" altLang="en-US" dirty="0" smtClean="0"/>
              <a:t>.</a:t>
            </a:r>
          </a:p>
          <a:p>
            <a:pPr>
              <a:defRPr/>
            </a:pPr>
            <a:r>
              <a:rPr lang="en-US" sz="3800" dirty="0"/>
              <a:t>The key standards organizations that define or suggest network </a:t>
            </a:r>
            <a:r>
              <a:rPr lang="en-US" sz="3800" dirty="0" smtClean="0"/>
              <a:t>protocols</a:t>
            </a:r>
            <a:r>
              <a:rPr lang="tr-TR" sz="3800" dirty="0" smtClean="0"/>
              <a:t>:</a:t>
            </a:r>
          </a:p>
          <a:p>
            <a:pPr lvl="1">
              <a:defRPr/>
            </a:pPr>
            <a:r>
              <a:rPr lang="en-US" dirty="0" smtClean="0"/>
              <a:t>the Open Systems</a:t>
            </a:r>
            <a:r>
              <a:rPr lang="tr-TR" dirty="0" smtClean="0"/>
              <a:t> </a:t>
            </a:r>
            <a:r>
              <a:rPr lang="en-US" dirty="0" smtClean="0"/>
              <a:t>Interconnection </a:t>
            </a:r>
            <a:r>
              <a:rPr lang="en-US" dirty="0"/>
              <a:t>(OSI) group,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the </a:t>
            </a:r>
            <a:r>
              <a:rPr lang="en-US" dirty="0"/>
              <a:t>Institute of Electrical and Electronics Engineers (IEEE), </a:t>
            </a:r>
            <a:endParaRPr lang="tr-TR" dirty="0" smtClean="0"/>
          </a:p>
          <a:p>
            <a:pPr lvl="1">
              <a:defRPr/>
            </a:pPr>
            <a:r>
              <a:rPr lang="tr-TR" dirty="0" smtClean="0"/>
              <a:t>t</a:t>
            </a:r>
            <a:r>
              <a:rPr lang="en-US" dirty="0" smtClean="0"/>
              <a:t>he</a:t>
            </a:r>
            <a:r>
              <a:rPr lang="tr-TR" dirty="0" smtClean="0"/>
              <a:t> </a:t>
            </a:r>
            <a:r>
              <a:rPr lang="en-US" dirty="0" smtClean="0"/>
              <a:t>Consultative </a:t>
            </a:r>
            <a:r>
              <a:rPr lang="en-US" dirty="0"/>
              <a:t>Committee on International Telegraphy and </a:t>
            </a:r>
            <a:r>
              <a:rPr lang="en-US" dirty="0" smtClean="0"/>
              <a:t>Telephony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International</a:t>
            </a:r>
            <a:r>
              <a:rPr lang="tr-TR" dirty="0" smtClean="0"/>
              <a:t> </a:t>
            </a:r>
            <a:r>
              <a:rPr lang="en-US" dirty="0" smtClean="0"/>
              <a:t>Telecommunications </a:t>
            </a:r>
            <a:r>
              <a:rPr lang="en-US" dirty="0"/>
              <a:t>Union-Telecommunications </a:t>
            </a:r>
            <a:r>
              <a:rPr lang="en-US" dirty="0" smtClean="0"/>
              <a:t>Sector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the </a:t>
            </a:r>
            <a:r>
              <a:rPr lang="en-US" dirty="0"/>
              <a:t>American </a:t>
            </a:r>
            <a:r>
              <a:rPr lang="en-US" dirty="0" smtClean="0"/>
              <a:t>National</a:t>
            </a:r>
            <a:r>
              <a:rPr lang="tr-TR" dirty="0" smtClean="0"/>
              <a:t> </a:t>
            </a:r>
            <a:r>
              <a:rPr lang="en-US" dirty="0" smtClean="0"/>
              <a:t>Standards </a:t>
            </a:r>
            <a:r>
              <a:rPr lang="en-US" dirty="0"/>
              <a:t>Institute (ANSI),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the </a:t>
            </a:r>
            <a:r>
              <a:rPr lang="en-US" dirty="0"/>
              <a:t>Exchange Carriers Standards Association (ECSA),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the </a:t>
            </a:r>
            <a:r>
              <a:rPr lang="en-US" dirty="0"/>
              <a:t>Alliance for Telecommunications Industry Solutions (ATIS</a:t>
            </a:r>
            <a:r>
              <a:rPr lang="en-US" dirty="0" smtClean="0"/>
              <a:t>)</a:t>
            </a:r>
            <a:endParaRPr lang="tr-TR" dirty="0" smtClean="0"/>
          </a:p>
          <a:p>
            <a:pPr>
              <a:defRPr/>
            </a:pPr>
            <a:r>
              <a:rPr lang="en-US" sz="3800" dirty="0"/>
              <a:t>OSI, begun by the International Organization for Standardization in the late 1970s, defines </a:t>
            </a:r>
            <a:r>
              <a:rPr lang="en-US" sz="3800" dirty="0" smtClean="0"/>
              <a:t>high-level</a:t>
            </a:r>
            <a:r>
              <a:rPr lang="tr-TR" sz="3800" dirty="0" smtClean="0"/>
              <a:t> </a:t>
            </a:r>
            <a:r>
              <a:rPr lang="en-US" sz="3800" dirty="0" smtClean="0"/>
              <a:t>communications </a:t>
            </a:r>
            <a:r>
              <a:rPr lang="en-US" sz="3800" dirty="0"/>
              <a:t>architectures, </a:t>
            </a:r>
            <a:r>
              <a:rPr lang="en-US" sz="3800" dirty="0" smtClean="0"/>
              <a:t>including the OSI Reference Model</a:t>
            </a:r>
            <a:endParaRPr lang="tr-TR" altLang="en-US" sz="3800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A2026480-7851-408D-B144-14BB959199B9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48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369757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5256212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b="1" dirty="0"/>
              <a:t>The OSI Reference </a:t>
            </a:r>
            <a:r>
              <a:rPr lang="en-US" b="1" dirty="0" smtClean="0"/>
              <a:t>Model</a:t>
            </a:r>
            <a:endParaRPr lang="tr-TR" b="1" dirty="0" smtClean="0"/>
          </a:p>
          <a:p>
            <a:pPr lvl="1">
              <a:defRPr/>
            </a:pPr>
            <a:r>
              <a:rPr lang="en-US" sz="2900" dirty="0" smtClean="0"/>
              <a:t>OSI </a:t>
            </a:r>
            <a:r>
              <a:rPr lang="en-US" sz="2900" dirty="0"/>
              <a:t>defines the </a:t>
            </a:r>
            <a:r>
              <a:rPr lang="en-US" sz="2900" dirty="0" smtClean="0"/>
              <a:t>communications</a:t>
            </a:r>
            <a:r>
              <a:rPr lang="tr-TR" sz="2900" dirty="0" smtClean="0"/>
              <a:t> </a:t>
            </a:r>
            <a:r>
              <a:rPr lang="en-US" sz="2900" dirty="0" smtClean="0"/>
              <a:t>process </a:t>
            </a:r>
            <a:r>
              <a:rPr lang="en-US" sz="2900" dirty="0"/>
              <a:t>into seven different categories that deal with communications </a:t>
            </a:r>
            <a:r>
              <a:rPr lang="en-US" sz="2900" dirty="0" smtClean="0"/>
              <a:t>and</a:t>
            </a:r>
            <a:r>
              <a:rPr lang="tr-TR" sz="2900" dirty="0" smtClean="0"/>
              <a:t> </a:t>
            </a:r>
            <a:r>
              <a:rPr lang="en-US" sz="2900" dirty="0" smtClean="0"/>
              <a:t>network </a:t>
            </a:r>
            <a:r>
              <a:rPr lang="en-US" sz="2900" dirty="0"/>
              <a:t>access</a:t>
            </a:r>
            <a:r>
              <a:rPr lang="en-US" sz="2900" dirty="0" smtClean="0"/>
              <a:t>.</a:t>
            </a:r>
            <a:endParaRPr lang="tr-TR" sz="2900" dirty="0" smtClean="0"/>
          </a:p>
          <a:p>
            <a:pPr lvl="1">
              <a:defRPr/>
            </a:pPr>
            <a:endParaRPr lang="en-US" sz="2400" dirty="0"/>
          </a:p>
          <a:p>
            <a:pPr marL="0" indent="0">
              <a:buFontTx/>
              <a:buNone/>
              <a:defRPr/>
            </a:pPr>
            <a:r>
              <a:rPr lang="en-US" b="1" u="sng" dirty="0"/>
              <a:t>Layer </a:t>
            </a:r>
            <a:r>
              <a:rPr lang="tr-TR" b="1" u="sng" dirty="0" smtClean="0"/>
              <a:t>		</a:t>
            </a:r>
            <a:r>
              <a:rPr lang="en-US" b="1" u="sng" dirty="0" smtClean="0"/>
              <a:t>Name </a:t>
            </a:r>
            <a:r>
              <a:rPr lang="tr-TR" b="1" u="sng" dirty="0" smtClean="0"/>
              <a:t>		</a:t>
            </a:r>
            <a:r>
              <a:rPr lang="en-US" b="1" u="sng" dirty="0" smtClean="0"/>
              <a:t>Focus</a:t>
            </a:r>
            <a:r>
              <a:rPr lang="tr-TR" b="1" u="sng" dirty="0" smtClean="0"/>
              <a:t>				</a:t>
            </a:r>
            <a:endParaRPr lang="en-US" b="1" u="sng" dirty="0"/>
          </a:p>
          <a:p>
            <a:pPr marL="0" indent="0">
              <a:buFontTx/>
              <a:buNone/>
              <a:defRPr/>
            </a:pPr>
            <a:r>
              <a:rPr lang="en-US" dirty="0"/>
              <a:t>7 </a:t>
            </a:r>
            <a:r>
              <a:rPr lang="tr-TR" dirty="0" smtClean="0"/>
              <a:t>		</a:t>
            </a:r>
            <a:r>
              <a:rPr lang="en-US" dirty="0" smtClean="0"/>
              <a:t>Application </a:t>
            </a:r>
            <a:r>
              <a:rPr lang="tr-TR" dirty="0" smtClean="0"/>
              <a:t>	</a:t>
            </a:r>
            <a:r>
              <a:rPr lang="en-US" dirty="0" smtClean="0"/>
              <a:t>Semantics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/>
              <a:t>6 </a:t>
            </a:r>
            <a:r>
              <a:rPr lang="tr-TR" dirty="0" smtClean="0"/>
              <a:t>		</a:t>
            </a:r>
            <a:r>
              <a:rPr lang="en-US" dirty="0" smtClean="0"/>
              <a:t>Presentation </a:t>
            </a:r>
            <a:r>
              <a:rPr lang="tr-TR" dirty="0" smtClean="0"/>
              <a:t>	</a:t>
            </a:r>
            <a:r>
              <a:rPr lang="en-US" dirty="0" smtClean="0"/>
              <a:t>Syntax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/>
              <a:t>5 </a:t>
            </a:r>
            <a:r>
              <a:rPr lang="tr-TR" dirty="0" smtClean="0"/>
              <a:t>		</a:t>
            </a:r>
            <a:r>
              <a:rPr lang="en-US" dirty="0" smtClean="0"/>
              <a:t>Session </a:t>
            </a:r>
            <a:r>
              <a:rPr lang="tr-TR" dirty="0" smtClean="0"/>
              <a:t>		</a:t>
            </a:r>
            <a:r>
              <a:rPr lang="en-US" dirty="0" smtClean="0"/>
              <a:t>Dialog </a:t>
            </a:r>
            <a:r>
              <a:rPr lang="en-US" dirty="0"/>
              <a:t>coordination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4 </a:t>
            </a:r>
            <a:r>
              <a:rPr lang="tr-TR" dirty="0" smtClean="0"/>
              <a:t>		</a:t>
            </a:r>
            <a:r>
              <a:rPr lang="en-US" dirty="0" smtClean="0"/>
              <a:t>Transport </a:t>
            </a:r>
            <a:r>
              <a:rPr lang="tr-TR" dirty="0" smtClean="0"/>
              <a:t>	</a:t>
            </a:r>
            <a:r>
              <a:rPr lang="en-US" dirty="0" smtClean="0"/>
              <a:t>Reliable </a:t>
            </a:r>
            <a:r>
              <a:rPr lang="en-US" dirty="0"/>
              <a:t>data transfer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3 </a:t>
            </a:r>
            <a:r>
              <a:rPr lang="tr-TR" dirty="0" smtClean="0"/>
              <a:t>		</a:t>
            </a:r>
            <a:r>
              <a:rPr lang="en-US" dirty="0" smtClean="0"/>
              <a:t>Network </a:t>
            </a:r>
            <a:r>
              <a:rPr lang="tr-TR" dirty="0" smtClean="0"/>
              <a:t>	</a:t>
            </a:r>
            <a:r>
              <a:rPr lang="en-US" dirty="0" smtClean="0"/>
              <a:t>Routing </a:t>
            </a:r>
            <a:r>
              <a:rPr lang="en-US" dirty="0"/>
              <a:t>and relaying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2 </a:t>
            </a:r>
            <a:r>
              <a:rPr lang="tr-TR" dirty="0" smtClean="0"/>
              <a:t>		</a:t>
            </a:r>
            <a:r>
              <a:rPr lang="en-US" dirty="0" smtClean="0"/>
              <a:t>Data </a:t>
            </a:r>
            <a:r>
              <a:rPr lang="en-US" dirty="0"/>
              <a:t>Link </a:t>
            </a:r>
            <a:r>
              <a:rPr lang="tr-TR" dirty="0" smtClean="0"/>
              <a:t>	</a:t>
            </a:r>
            <a:r>
              <a:rPr lang="en-US" dirty="0" smtClean="0"/>
              <a:t>Technology-specific </a:t>
            </a:r>
            <a:r>
              <a:rPr lang="en-US" dirty="0"/>
              <a:t>transfer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1 </a:t>
            </a:r>
            <a:r>
              <a:rPr lang="tr-TR" dirty="0" smtClean="0"/>
              <a:t>		</a:t>
            </a:r>
            <a:r>
              <a:rPr lang="en-US" dirty="0" smtClean="0"/>
              <a:t>Physical </a:t>
            </a:r>
            <a:r>
              <a:rPr lang="tr-TR" dirty="0" smtClean="0"/>
              <a:t>	</a:t>
            </a:r>
            <a:r>
              <a:rPr lang="en-US" dirty="0" smtClean="0"/>
              <a:t>Physical connections</a:t>
            </a:r>
            <a:endParaRPr lang="tr-TR" dirty="0" smtClean="0"/>
          </a:p>
          <a:p>
            <a:pPr marL="0" indent="0">
              <a:buFontTx/>
              <a:buNone/>
              <a:defRPr/>
            </a:pPr>
            <a:endParaRPr lang="en-US" sz="2800" dirty="0"/>
          </a:p>
          <a:p>
            <a:pPr>
              <a:defRPr/>
            </a:pPr>
            <a:r>
              <a:rPr lang="en-US" dirty="0"/>
              <a:t>The IEEE develops standards for the entire computing industry, including wired and </a:t>
            </a:r>
            <a:r>
              <a:rPr lang="en-US" dirty="0" smtClean="0"/>
              <a:t>wireless</a:t>
            </a:r>
            <a:r>
              <a:rPr lang="tr-TR" dirty="0" smtClean="0"/>
              <a:t> </a:t>
            </a:r>
            <a:r>
              <a:rPr lang="en-US" dirty="0" smtClean="0"/>
              <a:t>networks</a:t>
            </a:r>
            <a:endParaRPr lang="tr-TR" dirty="0" smtClean="0"/>
          </a:p>
          <a:p>
            <a:pPr lvl="1">
              <a:defRPr/>
            </a:pPr>
            <a:r>
              <a:rPr lang="en-US" dirty="0"/>
              <a:t>these standards define specific low-level functionality, such </a:t>
            </a:r>
            <a:r>
              <a:rPr lang="en-US" dirty="0" smtClean="0"/>
              <a:t>as</a:t>
            </a:r>
            <a:r>
              <a:rPr lang="tr-TR" dirty="0" smtClean="0"/>
              <a:t> </a:t>
            </a:r>
            <a:r>
              <a:rPr lang="en-US" dirty="0" smtClean="0"/>
              <a:t>operating </a:t>
            </a:r>
            <a:r>
              <a:rPr lang="en-US" dirty="0"/>
              <a:t>frequency, bandwidth, message format, signal voltage, and connector style for </a:t>
            </a:r>
            <a:r>
              <a:rPr lang="en-US" dirty="0" smtClean="0"/>
              <a:t>computer</a:t>
            </a:r>
            <a:r>
              <a:rPr lang="tr-TR" dirty="0" smtClean="0"/>
              <a:t> </a:t>
            </a:r>
            <a:r>
              <a:rPr lang="en-US" dirty="0" smtClean="0"/>
              <a:t>networks.</a:t>
            </a:r>
            <a:endParaRPr lang="tr-TR" dirty="0" smtClean="0"/>
          </a:p>
          <a:p>
            <a:pPr lvl="2">
              <a:defRPr/>
            </a:pPr>
            <a:r>
              <a:rPr lang="en-US" sz="2200" dirty="0"/>
              <a:t>For example, the IEEE-802.3 10BaseT standard defines Ethernet over ordinary twisted </a:t>
            </a:r>
            <a:r>
              <a:rPr lang="en-US" sz="2200" dirty="0" smtClean="0"/>
              <a:t>pair</a:t>
            </a:r>
            <a:r>
              <a:rPr lang="tr-TR" sz="2200" dirty="0" smtClean="0"/>
              <a:t> </a:t>
            </a:r>
            <a:r>
              <a:rPr lang="en-US" sz="2200" dirty="0" smtClean="0"/>
              <a:t>cable</a:t>
            </a:r>
            <a:endParaRPr lang="tr-TR" altLang="en-US" sz="2200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A423B577-335B-413E-AD1E-224098E1D77D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49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361171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solidFill>
                  <a:schemeClr val="tx1"/>
                </a:solidFill>
              </a:rPr>
              <a:t>Networks</a:t>
            </a:r>
            <a:endParaRPr lang="tr-TR" altLang="tr-TR" dirty="0" smtClean="0">
              <a:solidFill>
                <a:schemeClr val="tx1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Keywords</a:t>
            </a:r>
          </a:p>
          <a:p>
            <a:pPr lvl="1"/>
            <a:r>
              <a:rPr lang="en-US" dirty="0" smtClean="0"/>
              <a:t>LAN </a:t>
            </a:r>
            <a:endParaRPr lang="tr-TR" dirty="0" smtClean="0"/>
          </a:p>
          <a:p>
            <a:pPr lvl="2"/>
            <a:r>
              <a:rPr lang="en-US" dirty="0" smtClean="0"/>
              <a:t>stands </a:t>
            </a:r>
            <a:r>
              <a:rPr lang="en-US" dirty="0"/>
              <a:t>for "local area network". </a:t>
            </a:r>
            <a:endParaRPr lang="tr-TR" dirty="0" smtClean="0"/>
          </a:p>
          <a:p>
            <a:pPr lvl="2"/>
            <a:r>
              <a:rPr lang="en-US" dirty="0" smtClean="0"/>
              <a:t>refers </a:t>
            </a:r>
            <a:r>
              <a:rPr lang="en-US" dirty="0"/>
              <a:t>to a network or a portion of a network that is not publicly accessible to the greater </a:t>
            </a:r>
            <a:r>
              <a:rPr lang="en-US" dirty="0" smtClean="0"/>
              <a:t>internet</a:t>
            </a:r>
            <a:endParaRPr lang="tr-TR" dirty="0" smtClean="0"/>
          </a:p>
          <a:p>
            <a:pPr lvl="1"/>
            <a:r>
              <a:rPr lang="en-US" dirty="0" smtClean="0"/>
              <a:t>WAN </a:t>
            </a:r>
            <a:endParaRPr lang="tr-TR" dirty="0" smtClean="0"/>
          </a:p>
          <a:p>
            <a:pPr lvl="2"/>
            <a:r>
              <a:rPr lang="en-US" dirty="0" smtClean="0"/>
              <a:t>stands </a:t>
            </a:r>
            <a:r>
              <a:rPr lang="en-US" dirty="0"/>
              <a:t>for "wide area network". </a:t>
            </a:r>
            <a:endParaRPr lang="tr-TR" dirty="0" smtClean="0"/>
          </a:p>
          <a:p>
            <a:pPr lvl="2"/>
            <a:r>
              <a:rPr lang="en-US" dirty="0" smtClean="0"/>
              <a:t>means </a:t>
            </a:r>
            <a:r>
              <a:rPr lang="en-US" dirty="0"/>
              <a:t>a network that is much more extensive than a LAN. </a:t>
            </a:r>
            <a:endParaRPr lang="tr-TR" dirty="0" smtClean="0"/>
          </a:p>
          <a:p>
            <a:pPr lvl="1"/>
            <a:r>
              <a:rPr lang="tr-TR" dirty="0"/>
              <a:t>P</a:t>
            </a:r>
            <a:r>
              <a:rPr lang="en-US" dirty="0" err="1"/>
              <a:t>rotocol</a:t>
            </a:r>
            <a:r>
              <a:rPr lang="en-US" dirty="0"/>
              <a:t> </a:t>
            </a:r>
          </a:p>
          <a:p>
            <a:pPr lvl="2"/>
            <a:r>
              <a:rPr lang="en-US" dirty="0"/>
              <a:t>a set of rules and standards that basically define a language that devices can use to communicate. </a:t>
            </a:r>
            <a:endParaRPr lang="tr-TR" dirty="0"/>
          </a:p>
          <a:p>
            <a:pPr lvl="2"/>
            <a:r>
              <a:rPr lang="en-US" dirty="0"/>
              <a:t>There are a great number of protocols in use extensively in networking, and they are often implemented in different layers.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76417A1C-6F85-41AD-BFF6-F4D28904D61D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5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146160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Key Network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49784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400" b="1" dirty="0" smtClean="0"/>
              <a:t>The </a:t>
            </a:r>
            <a:r>
              <a:rPr lang="en-US" sz="2400" b="1" dirty="0"/>
              <a:t>most important IEEE standards in </a:t>
            </a:r>
            <a:r>
              <a:rPr lang="en-US" sz="2400" b="1" dirty="0" smtClean="0"/>
              <a:t>bio</a:t>
            </a:r>
            <a:r>
              <a:rPr lang="tr-TR" sz="2400" b="1" dirty="0" err="1" smtClean="0"/>
              <a:t>medical</a:t>
            </a:r>
            <a:r>
              <a:rPr lang="tr-TR" sz="2400" b="1" dirty="0" smtClean="0"/>
              <a:t> </a:t>
            </a:r>
            <a:r>
              <a:rPr lang="en-US" sz="2400" b="1" dirty="0" smtClean="0"/>
              <a:t>informatics</a:t>
            </a:r>
            <a:r>
              <a:rPr lang="tr-TR" sz="2400" b="1" dirty="0" smtClean="0"/>
              <a:t>:</a:t>
            </a:r>
          </a:p>
          <a:p>
            <a:pPr marL="0" indent="0">
              <a:buFontTx/>
              <a:buNone/>
              <a:defRPr/>
            </a:pPr>
            <a:r>
              <a:rPr lang="en-US" sz="2400" b="1" u="sng" dirty="0"/>
              <a:t>Standard </a:t>
            </a:r>
            <a:r>
              <a:rPr lang="tr-TR" sz="2400" b="1" u="sng" dirty="0" smtClean="0"/>
              <a:t>		</a:t>
            </a:r>
            <a:r>
              <a:rPr lang="en-US" sz="2400" b="1" u="sng" dirty="0" smtClean="0"/>
              <a:t>Description</a:t>
            </a:r>
            <a:r>
              <a:rPr lang="tr-TR" sz="2400" b="1" u="sng" dirty="0" smtClean="0"/>
              <a:t>				</a:t>
            </a:r>
            <a:endParaRPr lang="en-US" sz="2400" b="1" u="sng" dirty="0"/>
          </a:p>
          <a:p>
            <a:pPr marL="0" indent="0">
              <a:buFontTx/>
              <a:buNone/>
              <a:defRPr/>
            </a:pPr>
            <a:r>
              <a:rPr lang="en-US" sz="2400" dirty="0"/>
              <a:t>IEEE 488 </a:t>
            </a:r>
            <a:r>
              <a:rPr lang="tr-TR" sz="2400" dirty="0" smtClean="0"/>
              <a:t>		</a:t>
            </a:r>
            <a:r>
              <a:rPr lang="en-US" sz="2400" dirty="0" smtClean="0"/>
              <a:t>Computer </a:t>
            </a:r>
            <a:r>
              <a:rPr lang="en-US" sz="2400" dirty="0"/>
              <a:t>to electronic instrument </a:t>
            </a:r>
            <a:r>
              <a:rPr lang="tr-TR" sz="2400" dirty="0" smtClean="0"/>
              <a:t>				</a:t>
            </a:r>
            <a:r>
              <a:rPr lang="en-US" sz="2400" dirty="0" smtClean="0"/>
              <a:t>communications</a:t>
            </a:r>
            <a:r>
              <a:rPr lang="en-US" sz="2400" dirty="0"/>
              <a:t>; also known as GPIB </a:t>
            </a:r>
            <a:r>
              <a:rPr lang="en-US" sz="2400" dirty="0" smtClean="0"/>
              <a:t>and</a:t>
            </a:r>
            <a:r>
              <a:rPr lang="tr-TR" sz="2400" dirty="0" smtClean="0"/>
              <a:t> 			</a:t>
            </a:r>
            <a:r>
              <a:rPr lang="en-US" sz="2400" dirty="0" smtClean="0"/>
              <a:t>HPIB</a:t>
            </a:r>
          </a:p>
          <a:p>
            <a:pPr marL="0" indent="0">
              <a:buFontTx/>
              <a:buNone/>
              <a:defRPr/>
            </a:pPr>
            <a:r>
              <a:rPr lang="en-US" sz="2400" dirty="0" smtClean="0"/>
              <a:t>IEEE-802 </a:t>
            </a:r>
            <a:r>
              <a:rPr lang="tr-TR" sz="2400" dirty="0" smtClean="0"/>
              <a:t>		</a:t>
            </a:r>
            <a:r>
              <a:rPr lang="en-US" sz="2400" dirty="0" smtClean="0"/>
              <a:t>LAN </a:t>
            </a:r>
            <a:r>
              <a:rPr lang="en-US" sz="2400" dirty="0"/>
              <a:t>and MAN standards</a:t>
            </a:r>
          </a:p>
          <a:p>
            <a:pPr marL="0" indent="0">
              <a:buFontTx/>
              <a:buNone/>
              <a:defRPr/>
            </a:pPr>
            <a:r>
              <a:rPr lang="en-US" sz="2400" dirty="0"/>
              <a:t>IEEE-802.3 </a:t>
            </a:r>
            <a:r>
              <a:rPr lang="tr-TR" sz="2400" dirty="0" smtClean="0"/>
              <a:t>		</a:t>
            </a:r>
            <a:r>
              <a:rPr lang="en-US" sz="2400" dirty="0" smtClean="0"/>
              <a:t>Ethernet</a:t>
            </a:r>
            <a:r>
              <a:rPr lang="en-US" sz="2400" dirty="0"/>
              <a:t>; the most common LAN </a:t>
            </a:r>
            <a:r>
              <a:rPr lang="tr-TR" sz="2400" dirty="0" smtClean="0"/>
              <a:t>				</a:t>
            </a:r>
            <a:r>
              <a:rPr lang="en-US" sz="2400" dirty="0" smtClean="0"/>
              <a:t>specification</a:t>
            </a:r>
            <a:endParaRPr lang="en-US" sz="2400" dirty="0"/>
          </a:p>
          <a:p>
            <a:pPr marL="0" indent="0">
              <a:buFontTx/>
              <a:buNone/>
              <a:defRPr/>
            </a:pPr>
            <a:r>
              <a:rPr lang="en-US" sz="2000" dirty="0"/>
              <a:t>IEEE-802.3 10Base-T </a:t>
            </a:r>
            <a:r>
              <a:rPr lang="tr-TR" sz="2400" dirty="0" smtClean="0"/>
              <a:t>	</a:t>
            </a:r>
            <a:r>
              <a:rPr lang="en-US" sz="2400" dirty="0" smtClean="0"/>
              <a:t>Ethernet </a:t>
            </a:r>
            <a:r>
              <a:rPr lang="en-US" sz="2400" dirty="0"/>
              <a:t>over twisted pair cable</a:t>
            </a:r>
          </a:p>
          <a:p>
            <a:pPr marL="0" indent="0">
              <a:buFontTx/>
              <a:buNone/>
              <a:defRPr/>
            </a:pPr>
            <a:r>
              <a:rPr lang="en-US" sz="2400" dirty="0"/>
              <a:t>IEEE-802.11 </a:t>
            </a:r>
            <a:r>
              <a:rPr lang="tr-TR" sz="2400" dirty="0" smtClean="0"/>
              <a:t>		</a:t>
            </a:r>
            <a:r>
              <a:rPr lang="en-US" sz="2400" dirty="0" smtClean="0"/>
              <a:t>Wireless </a:t>
            </a:r>
            <a:r>
              <a:rPr lang="en-US" sz="2400" dirty="0"/>
              <a:t>LANs</a:t>
            </a:r>
          </a:p>
          <a:p>
            <a:pPr marL="0" indent="0">
              <a:buFontTx/>
              <a:buNone/>
              <a:defRPr/>
            </a:pPr>
            <a:r>
              <a:rPr lang="en-US" sz="2400" dirty="0"/>
              <a:t>IEEE-802.11a </a:t>
            </a:r>
            <a:r>
              <a:rPr lang="tr-TR" sz="2400" dirty="0" smtClean="0"/>
              <a:t>		</a:t>
            </a:r>
            <a:r>
              <a:rPr lang="en-US" sz="2400" dirty="0" smtClean="0"/>
              <a:t>5 </a:t>
            </a:r>
            <a:r>
              <a:rPr lang="en-US" sz="2400" dirty="0"/>
              <a:t>GHz, 54 Mbps wireless LAN; shorter </a:t>
            </a:r>
            <a:r>
              <a:rPr lang="tr-TR" sz="2400" dirty="0" smtClean="0"/>
              <a:t>				</a:t>
            </a:r>
            <a:r>
              <a:rPr lang="en-US" sz="2400" dirty="0" smtClean="0"/>
              <a:t>range </a:t>
            </a:r>
            <a:r>
              <a:rPr lang="en-US" sz="2400" dirty="0"/>
              <a:t>than 2.4 GHz systems, </a:t>
            </a:r>
            <a:r>
              <a:rPr lang="en-US" sz="2400" dirty="0" smtClean="0"/>
              <a:t>higher</a:t>
            </a:r>
            <a:r>
              <a:rPr lang="tr-TR" sz="2400" dirty="0" smtClean="0"/>
              <a:t> </a:t>
            </a:r>
            <a:r>
              <a:rPr lang="en-US" sz="2400" dirty="0" smtClean="0"/>
              <a:t>bandwidth, </a:t>
            </a:r>
            <a:r>
              <a:rPr lang="tr-TR" sz="2400" dirty="0" smtClean="0"/>
              <a:t>			</a:t>
            </a:r>
            <a:r>
              <a:rPr lang="en-US" sz="2400" dirty="0" smtClean="0"/>
              <a:t>and more channels than </a:t>
            </a:r>
            <a:r>
              <a:rPr lang="en-US" sz="2400" dirty="0" err="1" smtClean="0"/>
              <a:t>WiFi</a:t>
            </a:r>
            <a:endParaRPr lang="tr-TR" sz="2400" dirty="0" smtClean="0"/>
          </a:p>
          <a:p>
            <a:pPr marL="0" indent="0">
              <a:buFontTx/>
              <a:buNone/>
              <a:defRPr/>
            </a:pPr>
            <a:r>
              <a:rPr lang="en-US" sz="2400" dirty="0" smtClean="0"/>
              <a:t>IEEE-802.11b </a:t>
            </a:r>
            <a:r>
              <a:rPr lang="tr-TR" sz="2400" dirty="0" smtClean="0"/>
              <a:t>		</a:t>
            </a:r>
            <a:r>
              <a:rPr lang="en-US" sz="2400" dirty="0" smtClean="0"/>
              <a:t>2.4 GHz, 11 Mbps wireless LAN; the most </a:t>
            </a:r>
            <a:r>
              <a:rPr lang="tr-TR" sz="2400" dirty="0" smtClean="0"/>
              <a:t>			</a:t>
            </a:r>
            <a:r>
              <a:rPr lang="en-US" sz="2400" dirty="0" smtClean="0"/>
              <a:t>common, most mature; limited</a:t>
            </a:r>
            <a:r>
              <a:rPr lang="tr-TR" sz="2400" dirty="0" smtClean="0"/>
              <a:t> </a:t>
            </a:r>
            <a:r>
              <a:rPr lang="en-US" sz="2400" dirty="0" smtClean="0"/>
              <a:t>channels, also </a:t>
            </a:r>
            <a:r>
              <a:rPr lang="tr-TR" sz="2400" dirty="0" smtClean="0"/>
              <a:t>			</a:t>
            </a:r>
            <a:r>
              <a:rPr lang="en-US" sz="2400" dirty="0" smtClean="0"/>
              <a:t>known as </a:t>
            </a:r>
            <a:r>
              <a:rPr lang="en-US" sz="2400" dirty="0" err="1" smtClean="0"/>
              <a:t>WiFi</a:t>
            </a:r>
            <a:endParaRPr lang="en-US" sz="2400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254F6294-27EA-4E3A-9DC9-1D502579C1FB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50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83891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Key Network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4978400"/>
          </a:xfrm>
        </p:spPr>
        <p:txBody>
          <a:bodyPr>
            <a:normAutofit fontScale="92500" lnSpcReduction="10000"/>
          </a:bodyPr>
          <a:lstStyle/>
          <a:p>
            <a:pPr marL="0" indent="0">
              <a:buFontTx/>
              <a:buNone/>
              <a:defRPr/>
            </a:pPr>
            <a:r>
              <a:rPr lang="en-US" sz="2400" b="1" u="sng" dirty="0" smtClean="0"/>
              <a:t>Standard </a:t>
            </a:r>
            <a:r>
              <a:rPr lang="tr-TR" sz="2400" b="1" u="sng" dirty="0" smtClean="0"/>
              <a:t>		</a:t>
            </a:r>
            <a:r>
              <a:rPr lang="en-US" sz="2400" b="1" u="sng" dirty="0" smtClean="0"/>
              <a:t>Description</a:t>
            </a:r>
            <a:r>
              <a:rPr lang="tr-TR" sz="2400" b="1" u="sng" dirty="0" smtClean="0"/>
              <a:t>				</a:t>
            </a:r>
            <a:endParaRPr lang="en-US" sz="2400" b="1" u="sng" dirty="0"/>
          </a:p>
          <a:p>
            <a:pPr marL="0" indent="0">
              <a:buFontTx/>
              <a:buNone/>
              <a:defRPr/>
            </a:pPr>
            <a:r>
              <a:rPr lang="en-US" sz="2400" dirty="0" smtClean="0"/>
              <a:t>IEEE-802.11e </a:t>
            </a:r>
            <a:r>
              <a:rPr lang="tr-TR" sz="2400" dirty="0" smtClean="0"/>
              <a:t>		</a:t>
            </a:r>
            <a:r>
              <a:rPr lang="en-US" sz="2400" dirty="0" smtClean="0"/>
              <a:t>2.4 </a:t>
            </a:r>
            <a:r>
              <a:rPr lang="en-US" sz="2400" dirty="0"/>
              <a:t>GHz, 11 Mbps wireless LAN; enhanced </a:t>
            </a:r>
            <a:r>
              <a:rPr lang="tr-TR" sz="2400" dirty="0" smtClean="0"/>
              <a:t>			</a:t>
            </a:r>
            <a:r>
              <a:rPr lang="en-US" sz="2400" dirty="0" smtClean="0"/>
              <a:t>quality </a:t>
            </a:r>
            <a:r>
              <a:rPr lang="en-US" sz="2400" dirty="0"/>
              <a:t>of service</a:t>
            </a:r>
          </a:p>
          <a:p>
            <a:pPr marL="0" indent="0">
              <a:buFontTx/>
              <a:buNone/>
              <a:defRPr/>
            </a:pPr>
            <a:r>
              <a:rPr lang="en-US" sz="2400" dirty="0"/>
              <a:t>IEEE-802.11g </a:t>
            </a:r>
            <a:r>
              <a:rPr lang="tr-TR" sz="2400" dirty="0" smtClean="0"/>
              <a:t>		</a:t>
            </a:r>
            <a:r>
              <a:rPr lang="en-US" sz="2400" dirty="0" smtClean="0"/>
              <a:t>2.4 </a:t>
            </a:r>
            <a:r>
              <a:rPr lang="en-US" sz="2400" dirty="0"/>
              <a:t>GHz, 22 Mbps wireless LAN; </a:t>
            </a:r>
            <a:r>
              <a:rPr lang="en-US" sz="2400" dirty="0" smtClean="0"/>
              <a:t>higher-</a:t>
            </a:r>
            <a:r>
              <a:rPr lang="tr-TR" sz="2400" dirty="0" smtClean="0"/>
              <a:t>			</a:t>
            </a:r>
            <a:r>
              <a:rPr lang="en-US" sz="2400" dirty="0" smtClean="0"/>
              <a:t>bandwidth </a:t>
            </a:r>
            <a:r>
              <a:rPr lang="en-US" sz="2400" dirty="0"/>
              <a:t>version of </a:t>
            </a:r>
            <a:r>
              <a:rPr lang="en-US" sz="2400" dirty="0" smtClean="0"/>
              <a:t>802.11b,</a:t>
            </a:r>
            <a:r>
              <a:rPr lang="tr-TR" sz="2400" dirty="0" smtClean="0"/>
              <a:t> </a:t>
            </a:r>
            <a:r>
              <a:rPr lang="en-US" sz="2400" dirty="0" smtClean="0"/>
              <a:t>limited </a:t>
            </a:r>
            <a:r>
              <a:rPr lang="en-US" sz="2400" dirty="0"/>
              <a:t>channels</a:t>
            </a:r>
          </a:p>
          <a:p>
            <a:pPr marL="0" indent="0">
              <a:buFontTx/>
              <a:buNone/>
              <a:defRPr/>
            </a:pPr>
            <a:r>
              <a:rPr lang="en-US" sz="2400" dirty="0"/>
              <a:t>IEEE-802.11i </a:t>
            </a:r>
            <a:r>
              <a:rPr lang="tr-TR" sz="2400" dirty="0" smtClean="0"/>
              <a:t>		</a:t>
            </a:r>
            <a:r>
              <a:rPr lang="en-US" sz="2400" dirty="0" smtClean="0"/>
              <a:t>2.4 </a:t>
            </a:r>
            <a:r>
              <a:rPr lang="en-US" sz="2400" dirty="0"/>
              <a:t>GHz, 11 Mbps wireless LAN; enhanced </a:t>
            </a:r>
            <a:r>
              <a:rPr lang="tr-TR" sz="2400" dirty="0" smtClean="0"/>
              <a:t>			</a:t>
            </a:r>
            <a:r>
              <a:rPr lang="en-US" sz="2400" dirty="0" smtClean="0"/>
              <a:t>security</a:t>
            </a:r>
            <a:endParaRPr lang="en-US" sz="2400" dirty="0"/>
          </a:p>
          <a:p>
            <a:pPr marL="0" indent="0">
              <a:buFontTx/>
              <a:buNone/>
              <a:defRPr/>
            </a:pPr>
            <a:r>
              <a:rPr lang="en-US" sz="2400" dirty="0"/>
              <a:t>CCITT/ITU-T ISDN </a:t>
            </a:r>
            <a:r>
              <a:rPr lang="tr-TR" sz="2400" dirty="0" smtClean="0"/>
              <a:t>	</a:t>
            </a:r>
            <a:r>
              <a:rPr lang="en-US" sz="2400" dirty="0" smtClean="0"/>
              <a:t>Digital </a:t>
            </a:r>
            <a:r>
              <a:rPr lang="en-US" sz="2400" dirty="0"/>
              <a:t>communications over standard phone </a:t>
            </a:r>
            <a:r>
              <a:rPr lang="tr-TR" sz="2400" dirty="0" smtClean="0"/>
              <a:t>			</a:t>
            </a:r>
            <a:r>
              <a:rPr lang="en-US" sz="2400" dirty="0" smtClean="0"/>
              <a:t>lines</a:t>
            </a:r>
            <a:endParaRPr lang="en-US" sz="2400" dirty="0"/>
          </a:p>
          <a:p>
            <a:pPr marL="0" indent="0">
              <a:buFontTx/>
              <a:buNone/>
              <a:defRPr/>
            </a:pPr>
            <a:r>
              <a:rPr lang="en-US" sz="2400" dirty="0"/>
              <a:t>CCITT/ITU-T X.25 </a:t>
            </a:r>
            <a:r>
              <a:rPr lang="tr-TR" sz="2400" dirty="0" smtClean="0"/>
              <a:t>	</a:t>
            </a:r>
            <a:r>
              <a:rPr lang="en-US" sz="2400" dirty="0" smtClean="0"/>
              <a:t>Switched </a:t>
            </a:r>
            <a:r>
              <a:rPr lang="en-US" sz="2400" dirty="0"/>
              <a:t>packet communications</a:t>
            </a:r>
          </a:p>
          <a:p>
            <a:pPr marL="0" indent="0">
              <a:buFontTx/>
              <a:buNone/>
              <a:defRPr/>
            </a:pPr>
            <a:r>
              <a:rPr lang="en-US" sz="2400" dirty="0"/>
              <a:t>ANSI FDDI </a:t>
            </a:r>
            <a:r>
              <a:rPr lang="tr-TR" sz="2400" dirty="0" smtClean="0"/>
              <a:t>		</a:t>
            </a:r>
            <a:r>
              <a:rPr lang="en-US" sz="2400" dirty="0" smtClean="0"/>
              <a:t>High-speed </a:t>
            </a:r>
            <a:r>
              <a:rPr lang="en-US" sz="2400" dirty="0"/>
              <a:t>(200 Mbps) fiber backbone LAN</a:t>
            </a:r>
          </a:p>
          <a:p>
            <a:pPr marL="0" indent="0">
              <a:buFontTx/>
              <a:buNone/>
              <a:defRPr/>
            </a:pPr>
            <a:r>
              <a:rPr lang="en-US" sz="2400" dirty="0"/>
              <a:t>ECSA SONET </a:t>
            </a:r>
            <a:r>
              <a:rPr lang="tr-TR" sz="2400" dirty="0" smtClean="0"/>
              <a:t>		</a:t>
            </a:r>
            <a:r>
              <a:rPr lang="en-US" sz="2400" dirty="0" smtClean="0"/>
              <a:t>Very </a:t>
            </a:r>
            <a:r>
              <a:rPr lang="en-US" sz="2400" dirty="0"/>
              <a:t>high-speed (10 </a:t>
            </a:r>
            <a:r>
              <a:rPr lang="en-US" sz="2400" dirty="0" err="1"/>
              <a:t>Gbps</a:t>
            </a:r>
            <a:r>
              <a:rPr lang="en-US" sz="2400" dirty="0"/>
              <a:t>) optical network </a:t>
            </a:r>
            <a:r>
              <a:rPr lang="tr-TR" sz="2400" dirty="0" smtClean="0"/>
              <a:t>			</a:t>
            </a:r>
            <a:r>
              <a:rPr lang="en-US" sz="2400" dirty="0" smtClean="0"/>
              <a:t>standard</a:t>
            </a:r>
            <a:endParaRPr lang="en-US" sz="2400" dirty="0"/>
          </a:p>
          <a:p>
            <a:pPr marL="0" indent="0">
              <a:buFontTx/>
              <a:buNone/>
              <a:defRPr/>
            </a:pPr>
            <a:r>
              <a:rPr lang="en-US" sz="2400" dirty="0"/>
              <a:t>DARPA TCP/IP </a:t>
            </a:r>
            <a:r>
              <a:rPr lang="tr-TR" sz="2400" dirty="0" smtClean="0"/>
              <a:t>	</a:t>
            </a:r>
            <a:r>
              <a:rPr lang="en-US" sz="2400" dirty="0" smtClean="0"/>
              <a:t>The </a:t>
            </a:r>
            <a:r>
              <a:rPr lang="en-US" sz="2400" dirty="0"/>
              <a:t>protocol of the Internet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2D7689A3-B8A8-489C-95C8-783ADD0C1A78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51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212959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Bandwidth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5256212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2800" dirty="0"/>
              <a:t>There are three frequently used definitions of </a:t>
            </a:r>
            <a:r>
              <a:rPr lang="en-US" sz="2800" dirty="0">
                <a:solidFill>
                  <a:schemeClr val="accent1"/>
                </a:solidFill>
              </a:rPr>
              <a:t>bandwidth</a:t>
            </a:r>
            <a:r>
              <a:rPr lang="en-US" sz="2800" dirty="0"/>
              <a:t> in the context of Information </a:t>
            </a:r>
            <a:r>
              <a:rPr lang="en-US" sz="2800" dirty="0" smtClean="0"/>
              <a:t>Technology</a:t>
            </a:r>
            <a:r>
              <a:rPr lang="tr-TR" sz="2800" dirty="0" smtClean="0"/>
              <a:t>:</a:t>
            </a:r>
          </a:p>
          <a:p>
            <a:pPr>
              <a:defRPr/>
            </a:pPr>
            <a:r>
              <a:rPr lang="en-US" sz="2800" dirty="0" smtClean="0">
                <a:solidFill>
                  <a:srgbClr val="C00000"/>
                </a:solidFill>
              </a:rPr>
              <a:t>In computer networks</a:t>
            </a:r>
            <a:r>
              <a:rPr lang="en-US" sz="2800" dirty="0" smtClean="0"/>
              <a:t>, </a:t>
            </a:r>
            <a:endParaRPr lang="tr-TR" sz="2800" dirty="0" smtClean="0"/>
          </a:p>
          <a:p>
            <a:pPr lvl="1"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bandwidth</a:t>
            </a:r>
            <a:r>
              <a:rPr lang="en-US" sz="2400" dirty="0" smtClean="0"/>
              <a:t> is data transfer rate, </a:t>
            </a:r>
            <a:endParaRPr lang="tr-TR" sz="2400" dirty="0" smtClean="0"/>
          </a:p>
          <a:p>
            <a:pPr lvl="2">
              <a:defRPr/>
            </a:pPr>
            <a:r>
              <a:rPr lang="en-US" sz="2000" dirty="0" smtClean="0"/>
              <a:t>the amount of data that can be carried from one point to another in a given time period (usually a second). </a:t>
            </a:r>
            <a:endParaRPr lang="tr-TR" sz="2000" dirty="0" smtClean="0"/>
          </a:p>
          <a:p>
            <a:pPr lvl="1">
              <a:defRPr/>
            </a:pPr>
            <a:r>
              <a:rPr lang="en-US" sz="2400" dirty="0" smtClean="0"/>
              <a:t>Network bandwidth is usually expressed in bits per second (bps); </a:t>
            </a:r>
            <a:endParaRPr lang="tr-TR" sz="2400" dirty="0" smtClean="0"/>
          </a:p>
          <a:p>
            <a:pPr lvl="2">
              <a:defRPr/>
            </a:pPr>
            <a:r>
              <a:rPr lang="en-US" sz="2000" dirty="0" smtClean="0"/>
              <a:t>modern networks typically have speeds measured in the millions of bits per second </a:t>
            </a:r>
            <a:endParaRPr lang="tr-TR" sz="2000" dirty="0" smtClean="0"/>
          </a:p>
          <a:p>
            <a:pPr lvl="3">
              <a:defRPr/>
            </a:pPr>
            <a:r>
              <a:rPr lang="en-US" sz="1600" dirty="0" smtClean="0"/>
              <a:t>(megabits per second</a:t>
            </a:r>
            <a:r>
              <a:rPr lang="tr-TR" sz="1600" dirty="0" smtClean="0"/>
              <a:t> (</a:t>
            </a:r>
            <a:r>
              <a:rPr lang="en-US" sz="1600" dirty="0" smtClean="0"/>
              <a:t>Mbps) </a:t>
            </a:r>
            <a:endParaRPr lang="tr-TR" sz="1600" dirty="0" smtClean="0"/>
          </a:p>
          <a:p>
            <a:pPr lvl="2">
              <a:defRPr/>
            </a:pPr>
            <a:r>
              <a:rPr lang="en-US" sz="2000" dirty="0" smtClean="0"/>
              <a:t>or billions of bits per second </a:t>
            </a:r>
            <a:endParaRPr lang="tr-TR" sz="2000" dirty="0" smtClean="0"/>
          </a:p>
          <a:p>
            <a:pPr lvl="3">
              <a:defRPr/>
            </a:pPr>
            <a:r>
              <a:rPr lang="en-US" sz="1600" dirty="0" smtClean="0"/>
              <a:t>gigabits per second</a:t>
            </a:r>
            <a:r>
              <a:rPr lang="tr-TR" sz="1600" dirty="0" smtClean="0"/>
              <a:t> (</a:t>
            </a:r>
            <a:r>
              <a:rPr lang="en-US" sz="1600" dirty="0" err="1" smtClean="0"/>
              <a:t>Gbps</a:t>
            </a:r>
            <a:r>
              <a:rPr lang="en-US" sz="1600" dirty="0" smtClean="0"/>
              <a:t>)</a:t>
            </a:r>
            <a:endParaRPr lang="tr-TR" sz="1600" dirty="0" smtClean="0"/>
          </a:p>
          <a:p>
            <a:pPr lvl="1">
              <a:defRPr/>
            </a:pPr>
            <a:r>
              <a:rPr lang="tr-TR" sz="2400" dirty="0" err="1" smtClean="0"/>
              <a:t>Different</a:t>
            </a:r>
            <a:r>
              <a:rPr lang="tr-TR" sz="2400" dirty="0" smtClean="0"/>
              <a:t> </a:t>
            </a:r>
            <a:r>
              <a:rPr lang="tr-TR" sz="2400" dirty="0" err="1" smtClean="0"/>
              <a:t>applications</a:t>
            </a:r>
            <a:r>
              <a:rPr lang="tr-TR" sz="2400" dirty="0" smtClean="0"/>
              <a:t> </a:t>
            </a:r>
            <a:r>
              <a:rPr lang="tr-TR" sz="2400" dirty="0" err="1" smtClean="0"/>
              <a:t>require</a:t>
            </a:r>
            <a:r>
              <a:rPr lang="tr-TR" sz="2400" dirty="0" smtClean="0"/>
              <a:t> </a:t>
            </a:r>
            <a:r>
              <a:rPr lang="tr-TR" sz="2400" dirty="0" err="1" smtClean="0"/>
              <a:t>different</a:t>
            </a:r>
            <a:r>
              <a:rPr lang="tr-TR" sz="2400" dirty="0" smtClean="0"/>
              <a:t> </a:t>
            </a:r>
            <a:r>
              <a:rPr lang="tr-TR" sz="2400" dirty="0" err="1" smtClean="0"/>
              <a:t>bandwidths</a:t>
            </a:r>
            <a:r>
              <a:rPr lang="tr-TR" sz="2400" dirty="0" smtClean="0"/>
              <a:t>.  </a:t>
            </a:r>
          </a:p>
          <a:p>
            <a:pPr lvl="2">
              <a:defRPr/>
            </a:pPr>
            <a:r>
              <a:rPr lang="tr-TR" sz="2000" dirty="0" smtClean="0"/>
              <a:t>An instant messaging conversation might take less than 1000 bits per second (bps); </a:t>
            </a:r>
          </a:p>
          <a:p>
            <a:pPr lvl="2">
              <a:defRPr/>
            </a:pPr>
            <a:r>
              <a:rPr lang="tr-TR" sz="2000" dirty="0" smtClean="0"/>
              <a:t>A </a:t>
            </a:r>
            <a:r>
              <a:rPr lang="tr-TR" sz="2000" dirty="0" err="1" smtClean="0"/>
              <a:t>voice</a:t>
            </a:r>
            <a:r>
              <a:rPr lang="tr-TR" sz="2000" dirty="0" smtClean="0"/>
              <a:t> </a:t>
            </a:r>
            <a:r>
              <a:rPr lang="tr-TR" sz="2000" dirty="0" err="1" smtClean="0"/>
              <a:t>over</a:t>
            </a:r>
            <a:r>
              <a:rPr lang="tr-TR" sz="2000" dirty="0" smtClean="0"/>
              <a:t> IP (</a:t>
            </a:r>
            <a:r>
              <a:rPr lang="tr-TR" sz="2000" dirty="0" err="1" smtClean="0"/>
              <a:t>VoIP</a:t>
            </a:r>
            <a:r>
              <a:rPr lang="tr-TR" sz="2000" dirty="0" smtClean="0"/>
              <a:t>) </a:t>
            </a:r>
            <a:r>
              <a:rPr lang="tr-TR" sz="2000" dirty="0" err="1" smtClean="0"/>
              <a:t>conversation</a:t>
            </a:r>
            <a:r>
              <a:rPr lang="tr-TR" sz="2000" dirty="0" smtClean="0"/>
              <a:t> </a:t>
            </a:r>
            <a:r>
              <a:rPr lang="tr-TR" sz="2000" dirty="0" err="1" smtClean="0"/>
              <a:t>requires</a:t>
            </a:r>
            <a:r>
              <a:rPr lang="tr-TR" sz="2000" dirty="0" smtClean="0"/>
              <a:t> 56 </a:t>
            </a:r>
            <a:r>
              <a:rPr lang="tr-TR" sz="2000" dirty="0" err="1" smtClean="0"/>
              <a:t>kilobits</a:t>
            </a:r>
            <a:r>
              <a:rPr lang="tr-TR" sz="2000" dirty="0" smtClean="0"/>
              <a:t> </a:t>
            </a:r>
            <a:r>
              <a:rPr lang="tr-TR" sz="2000" dirty="0" err="1" smtClean="0"/>
              <a:t>per</a:t>
            </a:r>
            <a:r>
              <a:rPr lang="tr-TR" sz="2000" dirty="0" smtClean="0"/>
              <a:t> </a:t>
            </a:r>
            <a:r>
              <a:rPr lang="tr-TR" sz="2000" dirty="0" err="1" smtClean="0"/>
              <a:t>second</a:t>
            </a:r>
            <a:r>
              <a:rPr lang="tr-TR" sz="2000" dirty="0" smtClean="0"/>
              <a:t> (</a:t>
            </a:r>
            <a:r>
              <a:rPr lang="tr-TR" sz="2000" dirty="0" err="1" smtClean="0"/>
              <a:t>Kbps</a:t>
            </a:r>
            <a:r>
              <a:rPr lang="tr-TR" sz="2000" dirty="0" smtClean="0"/>
              <a:t>) </a:t>
            </a:r>
            <a:r>
              <a:rPr lang="tr-TR" sz="2000" dirty="0" err="1" smtClean="0"/>
              <a:t>to</a:t>
            </a:r>
            <a:r>
              <a:rPr lang="tr-TR" sz="2000" dirty="0" smtClean="0"/>
              <a:t> </a:t>
            </a:r>
            <a:r>
              <a:rPr lang="tr-TR" sz="2000" dirty="0" err="1" smtClean="0"/>
              <a:t>sound</a:t>
            </a:r>
            <a:r>
              <a:rPr lang="tr-TR" sz="2000" dirty="0" smtClean="0"/>
              <a:t> </a:t>
            </a:r>
            <a:r>
              <a:rPr lang="tr-TR" sz="2000" dirty="0" err="1" smtClean="0"/>
              <a:t>smooth</a:t>
            </a:r>
            <a:r>
              <a:rPr lang="tr-TR" sz="2000" dirty="0" smtClean="0"/>
              <a:t> </a:t>
            </a:r>
            <a:r>
              <a:rPr lang="tr-TR" sz="2000" dirty="0" err="1" smtClean="0"/>
              <a:t>and</a:t>
            </a:r>
            <a:r>
              <a:rPr lang="tr-TR" sz="2000" dirty="0" smtClean="0"/>
              <a:t> </a:t>
            </a:r>
            <a:r>
              <a:rPr lang="tr-TR" sz="2000" dirty="0" err="1" smtClean="0"/>
              <a:t>clear</a:t>
            </a:r>
            <a:r>
              <a:rPr lang="tr-TR" sz="2000" dirty="0" smtClean="0"/>
              <a:t>.  </a:t>
            </a:r>
          </a:p>
          <a:p>
            <a:pPr lvl="2">
              <a:defRPr/>
            </a:pPr>
            <a:r>
              <a:rPr lang="tr-TR" sz="2000" dirty="0" smtClean="0"/>
              <a:t>Standard </a:t>
            </a:r>
            <a:r>
              <a:rPr lang="tr-TR" sz="2000" dirty="0" err="1" smtClean="0"/>
              <a:t>definition</a:t>
            </a:r>
            <a:r>
              <a:rPr lang="tr-TR" sz="2000" dirty="0" smtClean="0"/>
              <a:t> video (480p) </a:t>
            </a:r>
            <a:r>
              <a:rPr lang="tr-TR" sz="2000" dirty="0" err="1" smtClean="0"/>
              <a:t>works</a:t>
            </a:r>
            <a:r>
              <a:rPr lang="tr-TR" sz="2000" dirty="0" smtClean="0"/>
              <a:t> at 1 </a:t>
            </a:r>
            <a:r>
              <a:rPr lang="tr-TR" sz="2000" dirty="0" err="1" smtClean="0"/>
              <a:t>megabit</a:t>
            </a:r>
            <a:r>
              <a:rPr lang="tr-TR" sz="2000" dirty="0" smtClean="0"/>
              <a:t> </a:t>
            </a:r>
            <a:r>
              <a:rPr lang="tr-TR" sz="2000" dirty="0" err="1" smtClean="0"/>
              <a:t>per</a:t>
            </a:r>
            <a:r>
              <a:rPr lang="tr-TR" sz="2000" dirty="0" smtClean="0"/>
              <a:t> </a:t>
            </a:r>
            <a:r>
              <a:rPr lang="tr-TR" sz="2000" dirty="0" err="1" smtClean="0"/>
              <a:t>second</a:t>
            </a:r>
            <a:r>
              <a:rPr lang="tr-TR" sz="2000" dirty="0" smtClean="0"/>
              <a:t> (</a:t>
            </a:r>
            <a:r>
              <a:rPr lang="tr-TR" sz="2000" dirty="0" err="1" smtClean="0"/>
              <a:t>Mbps</a:t>
            </a:r>
            <a:r>
              <a:rPr lang="tr-TR" sz="2000" dirty="0" smtClean="0"/>
              <a:t>), but HD video (720p) </a:t>
            </a:r>
            <a:r>
              <a:rPr lang="tr-TR" sz="2000" dirty="0" err="1" smtClean="0"/>
              <a:t>wants</a:t>
            </a:r>
            <a:r>
              <a:rPr lang="tr-TR" sz="2000" dirty="0" smtClean="0"/>
              <a:t> </a:t>
            </a:r>
            <a:r>
              <a:rPr lang="tr-TR" sz="2000" dirty="0" err="1" smtClean="0"/>
              <a:t>around</a:t>
            </a:r>
            <a:r>
              <a:rPr lang="tr-TR" sz="2000" dirty="0" smtClean="0"/>
              <a:t> 4 </a:t>
            </a:r>
            <a:r>
              <a:rPr lang="tr-TR" sz="2000" dirty="0" err="1" smtClean="0"/>
              <a:t>Mbps</a:t>
            </a:r>
            <a:r>
              <a:rPr lang="tr-TR" sz="2000" dirty="0" smtClean="0"/>
              <a:t>, </a:t>
            </a:r>
            <a:r>
              <a:rPr lang="tr-TR" sz="2000" dirty="0" err="1" smtClean="0"/>
              <a:t>and</a:t>
            </a:r>
            <a:r>
              <a:rPr lang="tr-TR" sz="2000" dirty="0" smtClean="0"/>
              <a:t> HDX (1080p), </a:t>
            </a:r>
            <a:r>
              <a:rPr lang="tr-TR" sz="2000" dirty="0" err="1" smtClean="0"/>
              <a:t>more</a:t>
            </a:r>
            <a:r>
              <a:rPr lang="tr-TR" sz="2000" dirty="0" smtClean="0"/>
              <a:t> </a:t>
            </a:r>
            <a:r>
              <a:rPr lang="tr-TR" sz="2000" dirty="0" err="1" smtClean="0"/>
              <a:t>than</a:t>
            </a:r>
            <a:r>
              <a:rPr lang="tr-TR" sz="2000" dirty="0" smtClean="0"/>
              <a:t> 7 </a:t>
            </a:r>
            <a:r>
              <a:rPr lang="tr-TR" sz="2000" dirty="0" err="1" smtClean="0"/>
              <a:t>Mbps</a:t>
            </a:r>
            <a:r>
              <a:rPr lang="tr-TR" sz="2000" dirty="0" smtClean="0"/>
              <a:t>.</a:t>
            </a:r>
            <a:endParaRPr lang="tr-TR" altLang="en-US" sz="3000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54F6C4AA-4180-496E-AAF8-5B7DCDF6D393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52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400853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Bandwidth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52562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r-TR" sz="2800" dirty="0" err="1" smtClean="0">
                <a:solidFill>
                  <a:srgbClr val="C00000"/>
                </a:solidFill>
              </a:rPr>
              <a:t>In</a:t>
            </a:r>
            <a:r>
              <a:rPr lang="tr-TR" sz="2800" dirty="0" smtClean="0">
                <a:solidFill>
                  <a:srgbClr val="C00000"/>
                </a:solidFill>
              </a:rPr>
              <a:t> </a:t>
            </a:r>
            <a:r>
              <a:rPr lang="tr-TR" sz="2800" dirty="0" err="1" smtClean="0">
                <a:solidFill>
                  <a:srgbClr val="C00000"/>
                </a:solidFill>
              </a:rPr>
              <a:t>signal</a:t>
            </a:r>
            <a:r>
              <a:rPr lang="tr-TR" sz="2800" dirty="0" smtClean="0">
                <a:solidFill>
                  <a:srgbClr val="C00000"/>
                </a:solidFill>
              </a:rPr>
              <a:t> </a:t>
            </a:r>
            <a:r>
              <a:rPr lang="tr-TR" sz="2800" dirty="0" err="1" smtClean="0">
                <a:solidFill>
                  <a:srgbClr val="C00000"/>
                </a:solidFill>
              </a:rPr>
              <a:t>processing</a:t>
            </a:r>
            <a:r>
              <a:rPr lang="tr-TR" sz="2800" dirty="0" smtClean="0">
                <a:solidFill>
                  <a:srgbClr val="C00000"/>
                </a:solidFill>
              </a:rPr>
              <a:t>/</a:t>
            </a:r>
            <a:r>
              <a:rPr lang="tr-TR" sz="2800" dirty="0" err="1" smtClean="0">
                <a:solidFill>
                  <a:srgbClr val="C00000"/>
                </a:solidFill>
              </a:rPr>
              <a:t>communication</a:t>
            </a:r>
            <a:r>
              <a:rPr lang="tr-TR" sz="2800" dirty="0" smtClean="0"/>
              <a:t>,</a:t>
            </a:r>
          </a:p>
          <a:p>
            <a:pPr lvl="1">
              <a:defRPr/>
            </a:pPr>
            <a:r>
              <a:rPr lang="en-US" sz="2400" dirty="0" smtClean="0"/>
              <a:t>Bandwidth </a:t>
            </a:r>
            <a:r>
              <a:rPr lang="en-US" sz="2400" dirty="0"/>
              <a:t>is the range of frequencies </a:t>
            </a:r>
            <a:endParaRPr lang="tr-TR" sz="2400" dirty="0" smtClean="0"/>
          </a:p>
          <a:p>
            <a:pPr lvl="2">
              <a:defRPr/>
            </a:pPr>
            <a:r>
              <a:rPr lang="en-US" sz="2000" dirty="0" smtClean="0"/>
              <a:t>the </a:t>
            </a:r>
            <a:r>
              <a:rPr lang="en-US" sz="2000" dirty="0"/>
              <a:t>difference between the </a:t>
            </a:r>
            <a:r>
              <a:rPr lang="en-US" sz="2000" dirty="0" smtClean="0"/>
              <a:t>highest</a:t>
            </a:r>
            <a:r>
              <a:rPr lang="tr-TR" sz="2000" dirty="0" smtClean="0"/>
              <a:t> </a:t>
            </a:r>
            <a:r>
              <a:rPr lang="en-US" sz="2000" dirty="0" smtClean="0"/>
              <a:t>frequency </a:t>
            </a:r>
            <a:r>
              <a:rPr lang="en-US" sz="2000" dirty="0"/>
              <a:t>signal component and the </a:t>
            </a:r>
            <a:r>
              <a:rPr lang="en-US" sz="2000" dirty="0" smtClean="0"/>
              <a:t>lowest</a:t>
            </a:r>
            <a:r>
              <a:rPr lang="tr-TR" sz="2000" dirty="0" smtClean="0"/>
              <a:t> </a:t>
            </a:r>
            <a:r>
              <a:rPr lang="en-US" sz="2000" dirty="0" smtClean="0"/>
              <a:t>frequency </a:t>
            </a:r>
            <a:r>
              <a:rPr lang="en-US" sz="2000" dirty="0"/>
              <a:t>signal component </a:t>
            </a:r>
            <a:endParaRPr lang="tr-TR" sz="2000" dirty="0" smtClean="0"/>
          </a:p>
          <a:p>
            <a:pPr lvl="2">
              <a:defRPr/>
            </a:pPr>
            <a:r>
              <a:rPr lang="en-US" sz="2000" dirty="0" smtClean="0"/>
              <a:t>bandwidth </a:t>
            </a:r>
            <a:r>
              <a:rPr lang="en-US" sz="2000" dirty="0"/>
              <a:t>is measured in hertz (cycles per second). </a:t>
            </a:r>
            <a:endParaRPr lang="tr-TR" sz="2000" dirty="0" smtClean="0"/>
          </a:p>
          <a:p>
            <a:pPr lvl="2">
              <a:defRPr/>
            </a:pPr>
            <a:r>
              <a:rPr lang="en-US" sz="2000" dirty="0" smtClean="0"/>
              <a:t>This </a:t>
            </a:r>
            <a:r>
              <a:rPr lang="en-US" sz="2000" dirty="0"/>
              <a:t>is the original meaning of bandwidth, </a:t>
            </a:r>
            <a:endParaRPr lang="tr-TR" sz="2000" dirty="0" smtClean="0"/>
          </a:p>
          <a:p>
            <a:pPr lvl="3">
              <a:defRPr/>
            </a:pPr>
            <a:r>
              <a:rPr lang="en-US" sz="1600" dirty="0" smtClean="0"/>
              <a:t>although </a:t>
            </a:r>
            <a:r>
              <a:rPr lang="en-US" sz="1600" dirty="0"/>
              <a:t>it is now used primarily in discussions about cellular networks and the spectrum of frequencies that operators license from various governments for use in mobile services</a:t>
            </a:r>
            <a:r>
              <a:rPr lang="en-US" sz="1600" dirty="0" smtClean="0"/>
              <a:t>.</a:t>
            </a:r>
            <a:endParaRPr lang="tr-TR" sz="1600" dirty="0" smtClean="0"/>
          </a:p>
          <a:p>
            <a:pPr marL="342900" lvl="1" indent="-342900">
              <a:buFontTx/>
              <a:buChar char="•"/>
              <a:defRPr/>
            </a:pPr>
            <a:r>
              <a:rPr lang="en-US" altLang="en-US" dirty="0">
                <a:solidFill>
                  <a:srgbClr val="C00000"/>
                </a:solidFill>
                <a:ea typeface="+mn-ea"/>
                <a:cs typeface="+mn-cs"/>
              </a:rPr>
              <a:t>In business</a:t>
            </a:r>
            <a:r>
              <a:rPr lang="en-US" altLang="en-US" dirty="0">
                <a:solidFill>
                  <a:schemeClr val="tx1"/>
                </a:solidFill>
                <a:ea typeface="+mn-ea"/>
                <a:cs typeface="+mn-cs"/>
              </a:rPr>
              <a:t>, </a:t>
            </a:r>
            <a:endParaRPr lang="tr-TR" altLang="en-US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lvl="1">
              <a:defRPr/>
            </a:pPr>
            <a:r>
              <a:rPr lang="en-US" altLang="en-US" sz="2400" dirty="0" smtClean="0"/>
              <a:t>bandwidth is a synonym for capacity or ability. </a:t>
            </a:r>
            <a:endParaRPr lang="tr-TR" altLang="en-US" sz="2400" dirty="0" smtClean="0"/>
          </a:p>
          <a:p>
            <a:pPr marL="1200150" lvl="3" indent="-342900">
              <a:defRPr/>
            </a:pPr>
            <a:r>
              <a:rPr lang="en-US" altLang="en-US" dirty="0">
                <a:solidFill>
                  <a:schemeClr val="accent2"/>
                </a:solidFill>
              </a:rPr>
              <a:t>In this sense, </a:t>
            </a:r>
            <a:r>
              <a:rPr lang="tr-TR" altLang="en-US" dirty="0" smtClean="0">
                <a:solidFill>
                  <a:schemeClr val="accent2"/>
                </a:solidFill>
              </a:rPr>
              <a:t>it </a:t>
            </a:r>
            <a:r>
              <a:rPr lang="en-US" altLang="en-US" dirty="0" smtClean="0">
                <a:solidFill>
                  <a:schemeClr val="accent2"/>
                </a:solidFill>
              </a:rPr>
              <a:t>refers </a:t>
            </a:r>
            <a:r>
              <a:rPr lang="en-US" altLang="en-US" dirty="0">
                <a:solidFill>
                  <a:schemeClr val="accent2"/>
                </a:solidFill>
              </a:rPr>
              <a:t>to having time or staffing available to tackle </a:t>
            </a:r>
            <a:r>
              <a:rPr lang="en-US" altLang="en-US" dirty="0" smtClean="0">
                <a:solidFill>
                  <a:schemeClr val="accent2"/>
                </a:solidFill>
              </a:rPr>
              <a:t>something</a:t>
            </a:r>
            <a:endParaRPr lang="tr-TR" altLang="en-US" dirty="0" smtClean="0">
              <a:solidFill>
                <a:schemeClr val="accent2"/>
              </a:solidFill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05D1C2AD-D7F7-4320-AFCF-925F3DA8401B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53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377638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Bandwidth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2447925" cy="5256212"/>
          </a:xfrm>
        </p:spPr>
        <p:txBody>
          <a:bodyPr/>
          <a:lstStyle/>
          <a:p>
            <a:r>
              <a:rPr lang="en-US" altLang="en-US" sz="2000" b="1" smtClean="0"/>
              <a:t>Network Bandwidth </a:t>
            </a:r>
            <a:endParaRPr lang="tr-TR" altLang="en-US" sz="2000" b="1" smtClean="0"/>
          </a:p>
          <a:p>
            <a:r>
              <a:rPr lang="en-US" altLang="en-US" sz="2000" smtClean="0"/>
              <a:t>Gigabit Ethernet, Fast Ethernet, and</a:t>
            </a:r>
            <a:r>
              <a:rPr lang="tr-TR" altLang="en-US" sz="2000" smtClean="0"/>
              <a:t> </a:t>
            </a:r>
            <a:r>
              <a:rPr lang="en-US" altLang="en-US" sz="2000" smtClean="0"/>
              <a:t>Ethernet provide a tiered network system that provides a compromise</a:t>
            </a:r>
            <a:r>
              <a:rPr lang="tr-TR" altLang="en-US" sz="2000" smtClean="0"/>
              <a:t> </a:t>
            </a:r>
            <a:r>
              <a:rPr lang="en-US" altLang="en-US" sz="2000" smtClean="0"/>
              <a:t>between system data throughput, cost, and maintenance.</a:t>
            </a:r>
            <a:endParaRPr lang="tr-TR" altLang="en-US" sz="380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297B961-2DB1-46C0-8F68-D418E6733C7E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54</a:t>
            </a:fld>
            <a:endParaRPr kumimoji="0" lang="en-US" altLang="tr-TR" sz="120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125538"/>
            <a:ext cx="602456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6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Topology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5256212"/>
          </a:xfrm>
        </p:spPr>
        <p:txBody>
          <a:bodyPr/>
          <a:lstStyle/>
          <a:p>
            <a:r>
              <a:rPr lang="en-US" altLang="en-US" sz="2800" dirty="0" smtClean="0"/>
              <a:t>The physical layout of a network</a:t>
            </a:r>
            <a:endParaRPr lang="tr-TR" altLang="en-US" sz="2800" dirty="0" smtClean="0"/>
          </a:p>
          <a:p>
            <a:pPr lvl="1"/>
            <a:r>
              <a:rPr lang="en-US" altLang="en-US" sz="2000" dirty="0" smtClean="0"/>
              <a:t>a function of the practical constraints</a:t>
            </a:r>
            <a:r>
              <a:rPr lang="tr-TR" altLang="en-US" sz="2000" dirty="0" smtClean="0"/>
              <a:t> </a:t>
            </a:r>
            <a:r>
              <a:rPr lang="en-US" altLang="en-US" sz="2000" dirty="0" smtClean="0"/>
              <a:t>imposed by </a:t>
            </a:r>
            <a:endParaRPr lang="tr-TR" altLang="en-US" sz="2000" dirty="0" smtClean="0"/>
          </a:p>
          <a:p>
            <a:pPr lvl="2"/>
            <a:r>
              <a:rPr lang="en-US" altLang="en-US" sz="2000" dirty="0" smtClean="0"/>
              <a:t>the environment, </a:t>
            </a:r>
            <a:endParaRPr lang="tr-TR" altLang="en-US" sz="2000" dirty="0" smtClean="0"/>
          </a:p>
          <a:p>
            <a:pPr lvl="2"/>
            <a:r>
              <a:rPr lang="en-US" altLang="en-US" sz="2000" dirty="0" smtClean="0"/>
              <a:t>the protocols that must be supported, </a:t>
            </a:r>
            <a:endParaRPr lang="tr-TR" altLang="en-US" sz="2000" dirty="0" smtClean="0"/>
          </a:p>
          <a:p>
            <a:pPr lvl="2"/>
            <a:r>
              <a:rPr lang="en-US" altLang="en-US" sz="2000" dirty="0" smtClean="0"/>
              <a:t>the cost of installation. </a:t>
            </a:r>
            <a:endParaRPr lang="tr-TR" altLang="en-US" sz="2000" dirty="0" smtClean="0"/>
          </a:p>
          <a:p>
            <a:r>
              <a:rPr lang="en-US" altLang="en-US" sz="2800" dirty="0" smtClean="0"/>
              <a:t>The</a:t>
            </a:r>
            <a:r>
              <a:rPr lang="tr-TR" altLang="en-US" sz="2800" dirty="0" smtClean="0"/>
              <a:t> </a:t>
            </a:r>
            <a:r>
              <a:rPr lang="en-US" altLang="en-US" sz="2800" dirty="0" smtClean="0"/>
              <a:t>most common protocols used with LANs, Ethernet and token ring, assume a bus and ring topology,</a:t>
            </a:r>
            <a:r>
              <a:rPr lang="tr-TR" altLang="en-US" sz="2800" dirty="0" smtClean="0"/>
              <a:t> </a:t>
            </a:r>
            <a:r>
              <a:rPr lang="en-US" altLang="en-US" sz="2800" dirty="0" smtClean="0"/>
              <a:t>respectively. </a:t>
            </a:r>
            <a:endParaRPr lang="tr-TR" altLang="en-US" sz="2800" dirty="0" smtClean="0"/>
          </a:p>
          <a:p>
            <a:r>
              <a:rPr lang="en-US" altLang="en-US" sz="2800" dirty="0" smtClean="0"/>
              <a:t>The star topology is often used as a hub to connect several networks and in wireless</a:t>
            </a:r>
            <a:r>
              <a:rPr lang="tr-TR" altLang="en-US" sz="2800" dirty="0" smtClean="0"/>
              <a:t> </a:t>
            </a:r>
            <a:r>
              <a:rPr lang="en-US" altLang="en-US" sz="2800" dirty="0" smtClean="0"/>
              <a:t>networks, </a:t>
            </a:r>
            <a:endParaRPr lang="tr-TR" altLang="en-US" sz="2800" dirty="0" smtClean="0"/>
          </a:p>
          <a:p>
            <a:pPr lvl="1"/>
            <a:r>
              <a:rPr lang="en-US" altLang="en-US" sz="2400" dirty="0" smtClean="0"/>
              <a:t>where multiple devices connect via radio frequency, it links to a central wireless </a:t>
            </a:r>
            <a:r>
              <a:rPr lang="tr-TR" altLang="en-US" sz="2400" dirty="0" smtClean="0"/>
              <a:t>a</a:t>
            </a:r>
            <a:r>
              <a:rPr lang="en-US" altLang="en-US" sz="2400" dirty="0" err="1" smtClean="0"/>
              <a:t>ccess</a:t>
            </a:r>
            <a:r>
              <a:rPr lang="tr-TR" altLang="en-US" sz="2400" dirty="0" smtClean="0"/>
              <a:t> </a:t>
            </a:r>
            <a:r>
              <a:rPr lang="en-US" altLang="en-US" sz="2400" dirty="0" smtClean="0"/>
              <a:t>point or wireless hub.</a:t>
            </a:r>
            <a:endParaRPr lang="tr-TR" altLang="en-US" dirty="0" smtClean="0">
              <a:solidFill>
                <a:schemeClr val="accent2"/>
              </a:solidFill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651E501B-46F9-49F1-8A77-33D2645B27E1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55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161842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Topology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525621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tr-TR" altLang="en-US" sz="2800" dirty="0" smtClean="0"/>
              <a:t>B</a:t>
            </a:r>
            <a:r>
              <a:rPr lang="en-US" altLang="en-US" sz="2800" dirty="0" smtClean="0"/>
              <a:t>us topology: </a:t>
            </a:r>
            <a:endParaRPr lang="tr-TR" altLang="en-US" sz="2800" dirty="0" smtClean="0"/>
          </a:p>
          <a:p>
            <a:pPr lvl="1">
              <a:defRPr/>
            </a:pPr>
            <a:r>
              <a:rPr lang="en-US" altLang="en-US" sz="2400" dirty="0" smtClean="0"/>
              <a:t>A network topology in which all nodes</a:t>
            </a:r>
            <a:r>
              <a:rPr lang="tr-TR" altLang="en-US" sz="2400" dirty="0" smtClean="0"/>
              <a:t> (</a:t>
            </a:r>
            <a:r>
              <a:rPr lang="en-US" altLang="en-US" sz="2400" dirty="0" smtClean="0"/>
              <a:t>stations</a:t>
            </a:r>
            <a:r>
              <a:rPr lang="tr-TR" altLang="en-US" sz="2400" dirty="0" smtClean="0"/>
              <a:t>) </a:t>
            </a:r>
            <a:r>
              <a:rPr lang="en-US" altLang="en-US" sz="2400" dirty="0" smtClean="0"/>
              <a:t>are connected together by a single bus.</a:t>
            </a:r>
          </a:p>
          <a:p>
            <a:pPr>
              <a:defRPr/>
            </a:pPr>
            <a:r>
              <a:rPr lang="tr-TR" altLang="en-US" sz="2800" dirty="0" smtClean="0"/>
              <a:t>M</a:t>
            </a:r>
            <a:r>
              <a:rPr lang="en-US" altLang="en-US" sz="2800" dirty="0" err="1" smtClean="0"/>
              <a:t>esh</a:t>
            </a:r>
            <a:r>
              <a:rPr lang="en-US" altLang="en-US" sz="2800" dirty="0" smtClean="0"/>
              <a:t> topology: </a:t>
            </a:r>
            <a:endParaRPr lang="tr-TR" altLang="en-US" sz="2800" dirty="0" smtClean="0"/>
          </a:p>
          <a:p>
            <a:pPr lvl="1">
              <a:defRPr/>
            </a:pPr>
            <a:r>
              <a:rPr lang="en-US" altLang="en-US" sz="2400" dirty="0" smtClean="0"/>
              <a:t>A network topology in which there are at least two nodes with two or more paths between them.</a:t>
            </a:r>
          </a:p>
          <a:p>
            <a:pPr>
              <a:defRPr/>
            </a:pPr>
            <a:r>
              <a:rPr lang="tr-TR" altLang="en-US" sz="2800" dirty="0" smtClean="0"/>
              <a:t>R</a:t>
            </a:r>
            <a:r>
              <a:rPr lang="en-US" altLang="en-US" sz="2800" dirty="0" err="1" smtClean="0"/>
              <a:t>ing</a:t>
            </a:r>
            <a:r>
              <a:rPr lang="en-US" altLang="en-US" sz="2800" dirty="0" smtClean="0"/>
              <a:t> topology: </a:t>
            </a:r>
            <a:endParaRPr lang="tr-TR" altLang="en-US" sz="2800" dirty="0" smtClean="0"/>
          </a:p>
          <a:p>
            <a:pPr lvl="1">
              <a:defRPr/>
            </a:pPr>
            <a:r>
              <a:rPr lang="en-US" altLang="en-US" sz="2400" dirty="0" smtClean="0"/>
              <a:t>A network topology in which every node has exactly two branches connected to it.</a:t>
            </a:r>
          </a:p>
          <a:p>
            <a:pPr>
              <a:defRPr/>
            </a:pPr>
            <a:r>
              <a:rPr lang="tr-TR" altLang="en-US" sz="2800" dirty="0" smtClean="0"/>
              <a:t>S</a:t>
            </a:r>
            <a:r>
              <a:rPr lang="en-US" altLang="en-US" sz="2800" dirty="0" smtClean="0"/>
              <a:t>tar topology: </a:t>
            </a:r>
            <a:endParaRPr lang="tr-TR" altLang="en-US" sz="2800" dirty="0" smtClean="0"/>
          </a:p>
          <a:p>
            <a:pPr lvl="1">
              <a:defRPr/>
            </a:pPr>
            <a:r>
              <a:rPr lang="en-US" altLang="en-US" sz="2400" dirty="0" smtClean="0"/>
              <a:t>A network topology in which peripheral nodes are connected to a central node, which rebroadcasts all transmissions received from any peripheral node to all peripheral nodes on the network, including the originating node. </a:t>
            </a:r>
            <a:endParaRPr lang="tr-TR" altLang="en-US" sz="2400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588D5623-8984-45B8-B1ED-76B58A2BF6AB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56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99940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Topology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525621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tr-TR" altLang="en-US" sz="2800" dirty="0" smtClean="0"/>
              <a:t>F</a:t>
            </a:r>
            <a:r>
              <a:rPr lang="en-US" altLang="en-US" sz="2800" dirty="0" err="1" smtClean="0"/>
              <a:t>ully</a:t>
            </a:r>
            <a:r>
              <a:rPr lang="en-US" altLang="en-US" sz="2800" dirty="0" smtClean="0"/>
              <a:t> connected</a:t>
            </a:r>
            <a:r>
              <a:rPr lang="tr-TR" altLang="en-US" sz="2800" dirty="0" smtClean="0"/>
              <a:t> (Mesh)</a:t>
            </a:r>
            <a:r>
              <a:rPr lang="en-US" altLang="en-US" sz="2800" dirty="0" smtClean="0"/>
              <a:t> topology: </a:t>
            </a:r>
            <a:endParaRPr lang="tr-TR" altLang="en-US" sz="2800" dirty="0" smtClean="0"/>
          </a:p>
          <a:p>
            <a:pPr lvl="1">
              <a:defRPr/>
            </a:pPr>
            <a:r>
              <a:rPr lang="en-US" altLang="en-US" sz="2400" dirty="0" smtClean="0"/>
              <a:t>A network topology in which there is a direct path between any two nodes. </a:t>
            </a:r>
            <a:endParaRPr lang="tr-TR" altLang="en-US" sz="2400" dirty="0" smtClean="0"/>
          </a:p>
          <a:p>
            <a:pPr lvl="1">
              <a:defRPr/>
            </a:pPr>
            <a:r>
              <a:rPr lang="en-US" altLang="en-US" sz="2400" dirty="0" smtClean="0"/>
              <a:t>In a fully connected network with </a:t>
            </a:r>
            <a:r>
              <a:rPr lang="en-US" altLang="en-US" sz="2400" i="1" dirty="0" smtClean="0"/>
              <a:t>n</a:t>
            </a:r>
            <a:r>
              <a:rPr lang="en-US" altLang="en-US" sz="2400" dirty="0" smtClean="0"/>
              <a:t> nodes, there are </a:t>
            </a:r>
            <a:r>
              <a:rPr lang="en-US" altLang="en-US" sz="2400" i="1" dirty="0" smtClean="0"/>
              <a:t>n</a:t>
            </a:r>
            <a:r>
              <a:rPr lang="en-US" altLang="en-US" sz="2400" dirty="0" smtClean="0"/>
              <a:t>(</a:t>
            </a:r>
            <a:r>
              <a:rPr lang="en-US" altLang="en-US" sz="2400" i="1" dirty="0" smtClean="0"/>
              <a:t>n</a:t>
            </a:r>
            <a:r>
              <a:rPr lang="en-US" altLang="en-US" sz="2400" dirty="0" smtClean="0"/>
              <a:t>-1)/2 direct paths. </a:t>
            </a:r>
          </a:p>
          <a:p>
            <a:pPr>
              <a:defRPr/>
            </a:pPr>
            <a:r>
              <a:rPr lang="tr-TR" altLang="en-US" sz="2800" dirty="0" smtClean="0"/>
              <a:t>T</a:t>
            </a:r>
            <a:r>
              <a:rPr lang="en-US" altLang="en-US" sz="2800" dirty="0" err="1" smtClean="0"/>
              <a:t>ree</a:t>
            </a:r>
            <a:r>
              <a:rPr lang="en-US" altLang="en-US" sz="2800" dirty="0" smtClean="0"/>
              <a:t> topology: </a:t>
            </a:r>
            <a:endParaRPr lang="tr-TR" altLang="en-US" sz="2800" dirty="0" smtClean="0"/>
          </a:p>
          <a:p>
            <a:pPr lvl="1">
              <a:defRPr/>
            </a:pPr>
            <a:r>
              <a:rPr lang="en-US" altLang="en-US" sz="2400" dirty="0" smtClean="0"/>
              <a:t>A network topology that</a:t>
            </a:r>
            <a:r>
              <a:rPr lang="tr-TR" altLang="en-US" sz="2400" dirty="0" smtClean="0"/>
              <a:t> </a:t>
            </a:r>
            <a:r>
              <a:rPr lang="en-US" altLang="en-US" sz="2400" dirty="0" smtClean="0"/>
              <a:t>resembles an interconnection of star networks in that individual peripheral nodes are required to transmit to and receive from one other node only, toward a central node, and are not required to act as repeaters or regenerators. </a:t>
            </a:r>
            <a:endParaRPr lang="tr-TR" altLang="en-US" sz="2400" dirty="0" smtClean="0"/>
          </a:p>
          <a:p>
            <a:pPr>
              <a:defRPr/>
            </a:pPr>
            <a:r>
              <a:rPr lang="tr-TR" altLang="en-US" sz="2800" dirty="0"/>
              <a:t>H</a:t>
            </a:r>
            <a:r>
              <a:rPr lang="en-US" altLang="en-US" sz="2800" dirty="0" err="1"/>
              <a:t>ybrid</a:t>
            </a:r>
            <a:r>
              <a:rPr lang="en-US" altLang="en-US" sz="2800" dirty="0"/>
              <a:t> topology: </a:t>
            </a:r>
            <a:endParaRPr lang="tr-TR" altLang="en-US" sz="2800" dirty="0"/>
          </a:p>
          <a:p>
            <a:pPr lvl="1">
              <a:defRPr/>
            </a:pPr>
            <a:r>
              <a:rPr lang="en-US" altLang="en-US" sz="2400" dirty="0"/>
              <a:t>A combination of any two or more network topologies. 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6C1493C9-966A-4F39-8613-E7C46340B4F2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57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301285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Topology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BCE82F5E-E5E1-4910-A529-D18DC1245660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58</a:t>
            </a:fld>
            <a:endParaRPr kumimoji="0" lang="en-US" altLang="tr-TR" sz="1200" smtClean="0"/>
          </a:p>
        </p:txBody>
      </p:sp>
      <p:pic>
        <p:nvPicPr>
          <p:cNvPr id="60418" name="Picture 2" descr="Image result for network topolog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25538"/>
            <a:ext cx="65532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93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Hardware</a:t>
            </a:r>
            <a:r>
              <a:rPr lang="tr-TR" altLang="en-US" smtClean="0"/>
              <a:t> - Media</a:t>
            </a:r>
            <a:r>
              <a:rPr lang="en-US" altLang="en-US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525621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The </a:t>
            </a:r>
            <a:r>
              <a:rPr lang="en-US" dirty="0"/>
              <a:t>most common media are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coaxial</a:t>
            </a:r>
            <a:r>
              <a:rPr lang="tr-TR" dirty="0" smtClean="0"/>
              <a:t> </a:t>
            </a:r>
            <a:r>
              <a:rPr lang="en-US" dirty="0" smtClean="0"/>
              <a:t>cable</a:t>
            </a:r>
            <a:r>
              <a:rPr lang="en-US" dirty="0"/>
              <a:t>,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twisted </a:t>
            </a:r>
            <a:r>
              <a:rPr lang="en-US" dirty="0"/>
              <a:t>pair wiring,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fiber </a:t>
            </a:r>
            <a:r>
              <a:rPr lang="en-US" dirty="0"/>
              <a:t>optics,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the ether</a:t>
            </a:r>
            <a:r>
              <a:rPr lang="tr-TR" dirty="0" smtClean="0"/>
              <a:t> (</a:t>
            </a:r>
            <a:r>
              <a:rPr lang="en-US" dirty="0" smtClean="0"/>
              <a:t>for wireless networks</a:t>
            </a:r>
            <a:r>
              <a:rPr lang="tr-TR" dirty="0" smtClean="0"/>
              <a:t>)</a:t>
            </a:r>
          </a:p>
          <a:p>
            <a:pPr>
              <a:defRPr/>
            </a:pPr>
            <a:r>
              <a:rPr lang="en-US" dirty="0" smtClean="0"/>
              <a:t>Media Characteristics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reflected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endParaRPr lang="tr-TR" dirty="0" smtClean="0"/>
          </a:p>
          <a:p>
            <a:pPr lvl="1">
              <a:defRPr/>
            </a:pPr>
            <a:r>
              <a:rPr lang="tr-TR" dirty="0" smtClean="0"/>
              <a:t>b</a:t>
            </a:r>
            <a:r>
              <a:rPr lang="en-US" dirty="0" err="1" smtClean="0"/>
              <a:t>andwidth</a:t>
            </a:r>
            <a:r>
              <a:rPr lang="en-US" dirty="0"/>
              <a:t>,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cost</a:t>
            </a:r>
            <a:r>
              <a:rPr lang="en-US" dirty="0"/>
              <a:t>,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security</a:t>
            </a:r>
            <a:r>
              <a:rPr lang="en-US" dirty="0"/>
              <a:t>,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flexibility,</a:t>
            </a:r>
            <a:r>
              <a:rPr lang="tr-TR" dirty="0" smtClean="0"/>
              <a:t> </a:t>
            </a:r>
          </a:p>
          <a:p>
            <a:pPr lvl="1">
              <a:defRPr/>
            </a:pPr>
            <a:r>
              <a:rPr lang="en-US" dirty="0" smtClean="0"/>
              <a:t>range </a:t>
            </a:r>
            <a:endParaRPr lang="tr-TR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526A4E9-731F-4A25-9627-7ED071611C58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59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272622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solidFill>
                  <a:schemeClr val="tx1"/>
                </a:solidFill>
              </a:rPr>
              <a:t>Networks</a:t>
            </a:r>
            <a:endParaRPr lang="tr-TR" altLang="tr-TR" dirty="0" smtClean="0">
              <a:solidFill>
                <a:schemeClr val="tx1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Keywords</a:t>
            </a:r>
          </a:p>
          <a:p>
            <a:pPr lvl="1"/>
            <a:r>
              <a:rPr lang="tr-TR" dirty="0" smtClean="0"/>
              <a:t>B</a:t>
            </a:r>
            <a:r>
              <a:rPr lang="en-US" dirty="0" err="1" smtClean="0"/>
              <a:t>andwidth</a:t>
            </a:r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/>
              <a:t>the amount of data that can be carried from one point to another in a given time </a:t>
            </a:r>
            <a:r>
              <a:rPr lang="en-US" dirty="0" smtClean="0"/>
              <a:t>period</a:t>
            </a:r>
            <a:endParaRPr lang="en-US" dirty="0"/>
          </a:p>
          <a:p>
            <a:pPr lvl="1"/>
            <a:r>
              <a:rPr lang="tr-TR" dirty="0" smtClean="0"/>
              <a:t>Topology</a:t>
            </a:r>
            <a:r>
              <a:rPr lang="en-US" dirty="0" smtClean="0"/>
              <a:t> </a:t>
            </a:r>
            <a:endParaRPr lang="tr-TR" dirty="0" smtClean="0"/>
          </a:p>
          <a:p>
            <a:pPr lvl="2"/>
            <a:r>
              <a:rPr lang="en-US" dirty="0"/>
              <a:t>The physical layout of a </a:t>
            </a:r>
            <a:r>
              <a:rPr lang="en-US" dirty="0" smtClean="0"/>
              <a:t>network</a:t>
            </a:r>
            <a:endParaRPr lang="tr-TR" dirty="0" smtClean="0"/>
          </a:p>
          <a:p>
            <a:pPr lvl="1"/>
            <a:r>
              <a:rPr lang="en-US" dirty="0" smtClean="0"/>
              <a:t>Cryptography</a:t>
            </a:r>
            <a:endParaRPr lang="tr-TR" dirty="0" smtClean="0"/>
          </a:p>
          <a:p>
            <a:pPr lvl="2"/>
            <a:r>
              <a:rPr lang="en-US" dirty="0" smtClean="0"/>
              <a:t>the </a:t>
            </a:r>
            <a:r>
              <a:rPr lang="en-US" dirty="0"/>
              <a:t>study of encryption and decryption.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76417A1C-6F85-41AD-BFF6-F4D28904D61D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6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36034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Hardware</a:t>
            </a:r>
            <a:r>
              <a:rPr lang="tr-TR" altLang="en-US" smtClean="0"/>
              <a:t> - Media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525621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 smtClean="0"/>
              <a:t>Media Characteristics</a:t>
            </a:r>
            <a:endParaRPr lang="tr-TR" sz="2800" dirty="0" smtClean="0"/>
          </a:p>
          <a:p>
            <a:pPr>
              <a:defRPr/>
            </a:pPr>
            <a:endParaRPr lang="tr-TR" sz="2000" dirty="0" smtClean="0"/>
          </a:p>
          <a:p>
            <a:pPr>
              <a:defRPr/>
            </a:pPr>
            <a:endParaRPr lang="tr-TR" sz="2000" dirty="0"/>
          </a:p>
          <a:p>
            <a:pPr>
              <a:defRPr/>
            </a:pPr>
            <a:endParaRPr lang="tr-TR" sz="2000" dirty="0" smtClean="0"/>
          </a:p>
          <a:p>
            <a:pPr>
              <a:defRPr/>
            </a:pPr>
            <a:endParaRPr lang="tr-TR" sz="2000" dirty="0"/>
          </a:p>
          <a:p>
            <a:pPr>
              <a:defRPr/>
            </a:pPr>
            <a:endParaRPr lang="tr-TR" sz="2000" dirty="0" smtClean="0"/>
          </a:p>
          <a:p>
            <a:pPr>
              <a:defRPr/>
            </a:pPr>
            <a:endParaRPr lang="tr-TR" sz="2000" dirty="0"/>
          </a:p>
          <a:p>
            <a:pPr>
              <a:defRPr/>
            </a:pPr>
            <a:endParaRPr lang="tr-TR" sz="2000" dirty="0" smtClean="0"/>
          </a:p>
          <a:p>
            <a:pPr>
              <a:defRPr/>
            </a:pPr>
            <a:endParaRPr lang="tr-TR" sz="2000" dirty="0"/>
          </a:p>
          <a:p>
            <a:pPr>
              <a:defRPr/>
            </a:pPr>
            <a:endParaRPr lang="tr-TR" sz="2000" dirty="0" smtClean="0"/>
          </a:p>
          <a:p>
            <a:pPr>
              <a:defRPr/>
            </a:pPr>
            <a:endParaRPr lang="tr-TR" sz="2000" dirty="0" smtClean="0"/>
          </a:p>
          <a:p>
            <a:pPr>
              <a:defRPr/>
            </a:pPr>
            <a:endParaRPr lang="tr-TR" sz="2000" dirty="0"/>
          </a:p>
          <a:p>
            <a:pPr>
              <a:defRPr/>
            </a:pPr>
            <a:endParaRPr lang="tr-TR" sz="2000" dirty="0" smtClean="0"/>
          </a:p>
          <a:p>
            <a:pPr>
              <a:defRPr/>
            </a:pPr>
            <a:endParaRPr lang="tr-TR" sz="2000" dirty="0" smtClean="0"/>
          </a:p>
          <a:p>
            <a:pPr>
              <a:defRPr/>
            </a:pPr>
            <a:r>
              <a:rPr lang="en-US" sz="2000" dirty="0" smtClean="0"/>
              <a:t>In </a:t>
            </a:r>
            <a:r>
              <a:rPr lang="en-US" sz="2000" dirty="0"/>
              <a:t>this example</a:t>
            </a:r>
            <a:r>
              <a:rPr lang="en-US" sz="2000" dirty="0" smtClean="0"/>
              <a:t>,</a:t>
            </a:r>
            <a:r>
              <a:rPr lang="tr-TR" sz="2000" dirty="0" smtClean="0"/>
              <a:t>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ether</a:t>
            </a:r>
            <a:r>
              <a:rPr lang="en-US" sz="2000" dirty="0" smtClean="0"/>
              <a:t> </a:t>
            </a:r>
            <a:r>
              <a:rPr lang="en-US" sz="2000" dirty="0"/>
              <a:t>refers to wireless LAN </a:t>
            </a:r>
            <a:r>
              <a:rPr lang="en-US" sz="2000" dirty="0" smtClean="0"/>
              <a:t>signals</a:t>
            </a:r>
            <a:endParaRPr lang="tr-TR" sz="2000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9761CE06-1D7C-463E-A3F8-0773B6984156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60</a:t>
            </a:fld>
            <a:endParaRPr kumimoji="0" lang="en-US" altLang="tr-TR" sz="120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658938"/>
            <a:ext cx="6356350" cy="41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86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Hardware</a:t>
            </a:r>
            <a:r>
              <a:rPr lang="tr-TR" altLang="en-US" smtClean="0"/>
              <a:t> - Media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5256212"/>
          </a:xfrm>
        </p:spPr>
        <p:txBody>
          <a:bodyPr/>
          <a:lstStyle/>
          <a:p>
            <a:r>
              <a:rPr lang="en-US" altLang="en-US" sz="2800" b="1" smtClean="0"/>
              <a:t>Coaxial Cable</a:t>
            </a:r>
            <a:endParaRPr lang="tr-TR" altLang="en-US" sz="2800" b="1" smtClean="0"/>
          </a:p>
          <a:p>
            <a:pPr lvl="1"/>
            <a:r>
              <a:rPr lang="en-US" altLang="en-US" sz="2400" smtClean="0"/>
              <a:t>popular as a medium for LANs </a:t>
            </a:r>
            <a:endParaRPr lang="tr-TR" altLang="en-US" sz="2400" smtClean="0"/>
          </a:p>
          <a:p>
            <a:pPr lvl="1"/>
            <a:r>
              <a:rPr lang="en-US" altLang="en-US" sz="2400" smtClean="0"/>
              <a:t>inexpensive and provides</a:t>
            </a:r>
            <a:r>
              <a:rPr lang="tr-TR" altLang="en-US" sz="2400" smtClean="0"/>
              <a:t> </a:t>
            </a:r>
            <a:r>
              <a:rPr lang="en-US" altLang="en-US" sz="2400" smtClean="0"/>
              <a:t>the greatest flexibility in installation</a:t>
            </a:r>
            <a:endParaRPr lang="tr-TR" altLang="en-US" sz="2400" smtClean="0"/>
          </a:p>
          <a:p>
            <a:pPr lvl="1"/>
            <a:r>
              <a:rPr lang="en-US" altLang="en-US" sz="2400" smtClean="0"/>
              <a:t>the center conductor is shielded by a copper or aluminum mesh or foil, </a:t>
            </a:r>
            <a:endParaRPr lang="tr-TR" altLang="en-US" sz="2400" smtClean="0"/>
          </a:p>
          <a:p>
            <a:pPr lvl="1"/>
            <a:r>
              <a:rPr lang="en-US" altLang="en-US" sz="2400" smtClean="0"/>
              <a:t>provides a</a:t>
            </a:r>
            <a:r>
              <a:rPr lang="tr-TR" altLang="en-US" sz="2400" smtClean="0"/>
              <a:t> </a:t>
            </a:r>
            <a:r>
              <a:rPr lang="en-US" altLang="en-US" sz="2400" smtClean="0"/>
              <a:t>relatively secure connection and a high bandwidth. </a:t>
            </a:r>
            <a:endParaRPr lang="tr-TR" altLang="en-US" sz="2400" smtClean="0"/>
          </a:p>
          <a:p>
            <a:pPr lvl="1"/>
            <a:r>
              <a:rPr lang="tr-TR" altLang="en-US" sz="2400" smtClean="0"/>
              <a:t>However,</a:t>
            </a:r>
          </a:p>
          <a:p>
            <a:pPr lvl="2"/>
            <a:r>
              <a:rPr lang="en-US" altLang="en-US" sz="2000" smtClean="0"/>
              <a:t>it's possible for someone with a sensitive receiver and antenna to remotely pick up signals</a:t>
            </a:r>
            <a:r>
              <a:rPr lang="tr-TR" altLang="en-US" sz="2000" smtClean="0"/>
              <a:t> </a:t>
            </a:r>
            <a:r>
              <a:rPr lang="en-US" altLang="en-US" sz="2000" smtClean="0"/>
              <a:t>traveling through coaxial cable, amplify them, and decode the digital stream</a:t>
            </a:r>
            <a:endParaRPr lang="tr-TR" altLang="en-US" sz="120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D2C254B4-1D35-4D94-B3E7-FC9A9CB3783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61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136951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Hardware</a:t>
            </a:r>
            <a:r>
              <a:rPr lang="tr-TR" altLang="en-US" smtClean="0"/>
              <a:t> - Media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5256212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800" b="1" dirty="0" smtClean="0"/>
              <a:t>Fiber</a:t>
            </a:r>
            <a:endParaRPr lang="tr-TR" sz="2800" b="1" dirty="0" smtClean="0"/>
          </a:p>
          <a:p>
            <a:pPr lvl="1">
              <a:defRPr/>
            </a:pPr>
            <a:r>
              <a:rPr lang="en-US" sz="2400" dirty="0" smtClean="0"/>
              <a:t>the </a:t>
            </a:r>
            <a:r>
              <a:rPr lang="en-US" sz="2400" dirty="0"/>
              <a:t>most popular media used in networks, </a:t>
            </a:r>
            <a:endParaRPr lang="tr-TR" sz="2400" dirty="0" smtClean="0"/>
          </a:p>
          <a:p>
            <a:pPr lvl="1">
              <a:defRPr/>
            </a:pPr>
            <a:r>
              <a:rPr lang="en-US" sz="2400" dirty="0" smtClean="0"/>
              <a:t>glass fiber</a:t>
            </a:r>
            <a:r>
              <a:rPr lang="tr-TR" sz="2400" dirty="0" smtClean="0"/>
              <a:t> </a:t>
            </a:r>
            <a:r>
              <a:rPr lang="en-US" sz="2400" dirty="0" smtClean="0"/>
              <a:t>provides </a:t>
            </a:r>
            <a:endParaRPr lang="tr-TR" sz="2400" dirty="0" smtClean="0"/>
          </a:p>
          <a:p>
            <a:pPr lvl="2">
              <a:defRPr/>
            </a:pPr>
            <a:r>
              <a:rPr lang="en-US" sz="2000" dirty="0" smtClean="0"/>
              <a:t>the </a:t>
            </a:r>
            <a:r>
              <a:rPr lang="en-US" sz="2000" dirty="0"/>
              <a:t>greatest bandwidth, </a:t>
            </a:r>
            <a:endParaRPr lang="tr-TR" sz="2000" dirty="0" smtClean="0"/>
          </a:p>
          <a:p>
            <a:pPr lvl="2">
              <a:defRPr/>
            </a:pPr>
            <a:r>
              <a:rPr lang="en-US" sz="2000" dirty="0" smtClean="0"/>
              <a:t>highest </a:t>
            </a:r>
            <a:r>
              <a:rPr lang="en-US" sz="2000" dirty="0"/>
              <a:t>level of security, </a:t>
            </a:r>
            <a:endParaRPr lang="tr-TR" sz="2000" dirty="0" smtClean="0"/>
          </a:p>
          <a:p>
            <a:pPr lvl="2">
              <a:defRPr/>
            </a:pPr>
            <a:r>
              <a:rPr lang="en-US" sz="2000" dirty="0" smtClean="0"/>
              <a:t>greatest </a:t>
            </a:r>
            <a:r>
              <a:rPr lang="en-US" sz="2000" dirty="0"/>
              <a:t>range, </a:t>
            </a:r>
            <a:endParaRPr lang="tr-TR" sz="2000" dirty="0" smtClean="0"/>
          </a:p>
          <a:p>
            <a:pPr lvl="2">
              <a:defRPr/>
            </a:pPr>
            <a:r>
              <a:rPr lang="en-US" sz="2000" dirty="0" smtClean="0"/>
              <a:t>resistance </a:t>
            </a:r>
            <a:r>
              <a:rPr lang="en-US" sz="2000" dirty="0"/>
              <a:t>to </a:t>
            </a:r>
            <a:r>
              <a:rPr lang="en-US" sz="2000" dirty="0" smtClean="0"/>
              <a:t>electrical</a:t>
            </a:r>
            <a:r>
              <a:rPr lang="tr-TR" sz="2000" dirty="0" smtClean="0"/>
              <a:t> </a:t>
            </a:r>
            <a:r>
              <a:rPr lang="en-US" sz="2000" dirty="0" smtClean="0"/>
              <a:t>noise</a:t>
            </a:r>
            <a:r>
              <a:rPr lang="en-US" sz="2000" dirty="0"/>
              <a:t>. </a:t>
            </a:r>
            <a:endParaRPr lang="tr-TR" sz="2000" dirty="0" smtClean="0"/>
          </a:p>
          <a:p>
            <a:pPr lvl="1">
              <a:defRPr/>
            </a:pPr>
            <a:r>
              <a:rPr lang="en-US" sz="2400" dirty="0" smtClean="0"/>
              <a:t>Although </a:t>
            </a:r>
            <a:r>
              <a:rPr lang="en-US" sz="2400" dirty="0"/>
              <a:t>fiber provides a working range of up to several kilometers with standard electronics</a:t>
            </a:r>
            <a:r>
              <a:rPr lang="en-US" sz="2400" dirty="0" smtClean="0"/>
              <a:t>,</a:t>
            </a:r>
            <a:r>
              <a:rPr lang="tr-TR" sz="2400" dirty="0" smtClean="0"/>
              <a:t> </a:t>
            </a:r>
          </a:p>
          <a:p>
            <a:pPr lvl="2">
              <a:defRPr/>
            </a:pPr>
            <a:r>
              <a:rPr lang="en-US" sz="2000" dirty="0" smtClean="0"/>
              <a:t>it's </a:t>
            </a:r>
            <a:r>
              <a:rPr lang="en-US" sz="2000" dirty="0"/>
              <a:t>less flexible to install compared to copper cable. </a:t>
            </a:r>
            <a:endParaRPr lang="tr-TR" sz="2000" dirty="0" smtClean="0"/>
          </a:p>
          <a:p>
            <a:pPr lvl="2">
              <a:defRPr/>
            </a:pPr>
            <a:r>
              <a:rPr lang="en-US" sz="2000" dirty="0" smtClean="0"/>
              <a:t>For </a:t>
            </a:r>
            <a:r>
              <a:rPr lang="en-US" sz="2000" dirty="0"/>
              <a:t>example, unlike twisted pair or coaxial cable</a:t>
            </a:r>
            <a:r>
              <a:rPr lang="en-US" sz="2000" dirty="0" smtClean="0"/>
              <a:t>,</a:t>
            </a:r>
            <a:r>
              <a:rPr lang="tr-TR" sz="2000" dirty="0" smtClean="0"/>
              <a:t> </a:t>
            </a:r>
            <a:r>
              <a:rPr lang="en-US" sz="2000" dirty="0" smtClean="0"/>
              <a:t>fiber </a:t>
            </a:r>
            <a:r>
              <a:rPr lang="en-US" sz="2000" dirty="0"/>
              <a:t>can't be snaked through very tight turns because the glass fiber is more fragile than the </a:t>
            </a:r>
            <a:r>
              <a:rPr lang="tr-TR" sz="2000" dirty="0" err="1" smtClean="0"/>
              <a:t>others</a:t>
            </a:r>
            <a:endParaRPr lang="tr-TR" sz="2000" dirty="0" smtClean="0"/>
          </a:p>
          <a:p>
            <a:pPr lvl="1">
              <a:defRPr/>
            </a:pPr>
            <a:r>
              <a:rPr lang="en-US" dirty="0"/>
              <a:t>From a security perspective, fiber is the superior medium </a:t>
            </a:r>
            <a:r>
              <a:rPr lang="en-US" dirty="0" smtClean="0"/>
              <a:t>because</a:t>
            </a:r>
            <a:r>
              <a:rPr lang="tr-TR" dirty="0" smtClean="0"/>
              <a:t> </a:t>
            </a:r>
            <a:r>
              <a:rPr lang="en-US" dirty="0" smtClean="0"/>
              <a:t>there </a:t>
            </a:r>
            <a:r>
              <a:rPr lang="en-US" dirty="0"/>
              <a:t>is no radio frequency signal that can be intercepted by a nearby receiver</a:t>
            </a:r>
            <a:endParaRPr lang="tr-TR" sz="400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70F891B9-D0BE-402F-8A1D-6A7D10C43612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62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221594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Hardware</a:t>
            </a:r>
            <a:r>
              <a:rPr lang="tr-TR" altLang="en-US" smtClean="0"/>
              <a:t> - Media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525621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800" b="1" dirty="0"/>
              <a:t>Twisted </a:t>
            </a:r>
            <a:r>
              <a:rPr lang="en-US" sz="2800" b="1" dirty="0" smtClean="0"/>
              <a:t>Pair</a:t>
            </a:r>
            <a:endParaRPr lang="tr-TR" sz="2800" b="1" dirty="0" smtClean="0"/>
          </a:p>
          <a:p>
            <a:pPr lvl="1">
              <a:defRPr/>
            </a:pPr>
            <a:r>
              <a:rPr lang="en-US" dirty="0"/>
              <a:t>the wiring used in virtually every office and residence for</a:t>
            </a:r>
            <a:r>
              <a:rPr lang="tr-TR" dirty="0"/>
              <a:t> </a:t>
            </a:r>
            <a:r>
              <a:rPr lang="en-US" dirty="0"/>
              <a:t>telephone communications, </a:t>
            </a:r>
            <a:endParaRPr lang="tr-TR" dirty="0" smtClean="0"/>
          </a:p>
          <a:p>
            <a:pPr lvl="2">
              <a:defRPr/>
            </a:pPr>
            <a:r>
              <a:rPr lang="en-US" dirty="0" smtClean="0"/>
              <a:t>is </a:t>
            </a:r>
            <a:r>
              <a:rPr lang="en-US" dirty="0"/>
              <a:t>a comprise between cost, bandwidth, security, and availability.</a:t>
            </a:r>
            <a:endParaRPr lang="tr-TR" dirty="0"/>
          </a:p>
          <a:p>
            <a:pPr lvl="1">
              <a:defRPr/>
            </a:pPr>
            <a:r>
              <a:rPr lang="en-US" dirty="0"/>
              <a:t>more affordable than coaxial cable or fiber, </a:t>
            </a:r>
            <a:endParaRPr lang="tr-TR" dirty="0" smtClean="0"/>
          </a:p>
          <a:p>
            <a:pPr lvl="2">
              <a:defRPr/>
            </a:pPr>
            <a:r>
              <a:rPr lang="en-US" dirty="0" smtClean="0"/>
              <a:t>but </a:t>
            </a:r>
            <a:r>
              <a:rPr lang="en-US" dirty="0"/>
              <a:t>the bandwidth isn't as great, and security is a much</a:t>
            </a:r>
            <a:r>
              <a:rPr lang="tr-TR" dirty="0"/>
              <a:t> </a:t>
            </a:r>
            <a:r>
              <a:rPr lang="en-US" dirty="0"/>
              <a:t>greater concern. </a:t>
            </a:r>
            <a:endParaRPr lang="tr-TR" dirty="0"/>
          </a:p>
          <a:p>
            <a:pPr lvl="1">
              <a:defRPr/>
            </a:pPr>
            <a:r>
              <a:rPr lang="en-US" dirty="0"/>
              <a:t>When used with radio frequency network signals, </a:t>
            </a:r>
            <a:endParaRPr lang="tr-TR" dirty="0" smtClean="0"/>
          </a:p>
          <a:p>
            <a:pPr lvl="2">
              <a:defRPr/>
            </a:pPr>
            <a:r>
              <a:rPr lang="en-US" dirty="0" smtClean="0"/>
              <a:t>twisted </a:t>
            </a:r>
            <a:r>
              <a:rPr lang="en-US" dirty="0"/>
              <a:t>pair cables don't perfectly</a:t>
            </a:r>
            <a:r>
              <a:rPr lang="tr-TR" dirty="0"/>
              <a:t> </a:t>
            </a:r>
            <a:r>
              <a:rPr lang="en-US" dirty="0"/>
              <a:t>cancel out the signals traversing the two wires, but act as antennas. </a:t>
            </a:r>
            <a:endParaRPr lang="tr-TR" dirty="0"/>
          </a:p>
          <a:p>
            <a:pPr lvl="2">
              <a:defRPr/>
            </a:pPr>
            <a:r>
              <a:rPr lang="en-US" dirty="0"/>
              <a:t>As a result, not only are signals</a:t>
            </a:r>
            <a:r>
              <a:rPr lang="tr-TR" dirty="0"/>
              <a:t> </a:t>
            </a:r>
            <a:r>
              <a:rPr lang="en-US" dirty="0"/>
              <a:t>in the cable more readily intercepted, but the twisted pair cable is more susceptible to electrical noise</a:t>
            </a:r>
            <a:r>
              <a:rPr lang="tr-TR" dirty="0"/>
              <a:t> </a:t>
            </a:r>
            <a:r>
              <a:rPr lang="en-US" dirty="0"/>
              <a:t>in the environment.</a:t>
            </a:r>
            <a:endParaRPr lang="tr-TR" dirty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5D2F8639-0164-44EC-950D-D4EE7811D1A1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63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7780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Hardware</a:t>
            </a:r>
            <a:r>
              <a:rPr lang="tr-TR" altLang="en-US" smtClean="0"/>
              <a:t> - Media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52562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b="1" dirty="0"/>
              <a:t>Power Line </a:t>
            </a:r>
            <a:r>
              <a:rPr lang="en-US" sz="2400" b="1" dirty="0" smtClean="0"/>
              <a:t>Cable</a:t>
            </a:r>
            <a:endParaRPr lang="tr-TR" sz="2400" b="1" dirty="0" smtClean="0"/>
          </a:p>
          <a:p>
            <a:pPr lvl="1">
              <a:defRPr/>
            </a:pPr>
            <a:r>
              <a:rPr lang="en-US" sz="2000" dirty="0" smtClean="0"/>
              <a:t>a </a:t>
            </a:r>
            <a:r>
              <a:rPr lang="en-US" sz="2000" dirty="0"/>
              <a:t>low-cost, low-bandwidth solution to networking. </a:t>
            </a:r>
            <a:endParaRPr lang="tr-TR" sz="2000" dirty="0" smtClean="0"/>
          </a:p>
          <a:p>
            <a:pPr lvl="1">
              <a:defRPr/>
            </a:pPr>
            <a:r>
              <a:rPr lang="en-US" sz="2000" dirty="0" smtClean="0"/>
              <a:t>Although it</a:t>
            </a:r>
            <a:r>
              <a:rPr lang="tr-TR" sz="2000" dirty="0" smtClean="0"/>
              <a:t> </a:t>
            </a:r>
            <a:r>
              <a:rPr lang="en-US" sz="2000" dirty="0" smtClean="0"/>
              <a:t>may </a:t>
            </a:r>
            <a:r>
              <a:rPr lang="en-US" sz="2000" dirty="0"/>
              <a:t>be suitable for exchanging text-only e-mails and other small files, the limitations of the </a:t>
            </a:r>
            <a:r>
              <a:rPr lang="en-US" sz="2000" dirty="0" smtClean="0"/>
              <a:t>medium</a:t>
            </a:r>
            <a:r>
              <a:rPr lang="tr-TR" sz="2000" dirty="0" smtClean="0"/>
              <a:t> </a:t>
            </a:r>
            <a:r>
              <a:rPr lang="en-US" sz="2000" dirty="0" smtClean="0"/>
              <a:t>prevent </a:t>
            </a:r>
            <a:r>
              <a:rPr lang="en-US" sz="2000" dirty="0"/>
              <a:t>it from being a serious network medium for </a:t>
            </a:r>
            <a:r>
              <a:rPr lang="en-US" sz="2000" dirty="0" smtClean="0"/>
              <a:t>bio</a:t>
            </a:r>
            <a:r>
              <a:rPr lang="tr-TR" sz="2000" dirty="0" err="1" smtClean="0"/>
              <a:t>medical</a:t>
            </a:r>
            <a:r>
              <a:rPr lang="tr-TR" sz="2000" dirty="0" smtClean="0"/>
              <a:t> </a:t>
            </a:r>
            <a:r>
              <a:rPr lang="en-US" sz="2000" dirty="0" smtClean="0"/>
              <a:t>informatics </a:t>
            </a:r>
            <a:r>
              <a:rPr lang="en-US" sz="2000" dirty="0"/>
              <a:t>applications. </a:t>
            </a:r>
            <a:endParaRPr lang="tr-TR" sz="2000" dirty="0" smtClean="0"/>
          </a:p>
          <a:p>
            <a:pPr lvl="1">
              <a:defRPr/>
            </a:pPr>
            <a:r>
              <a:rPr lang="en-US" sz="2000" dirty="0" smtClean="0"/>
              <a:t>It </a:t>
            </a:r>
            <a:r>
              <a:rPr lang="en-US" sz="2000" dirty="0"/>
              <a:t>may be a viable </a:t>
            </a:r>
            <a:r>
              <a:rPr lang="en-US" sz="2000" dirty="0" smtClean="0"/>
              <a:t>as</a:t>
            </a:r>
            <a:r>
              <a:rPr lang="tr-TR" sz="2000" dirty="0" smtClean="0"/>
              <a:t> </a:t>
            </a:r>
            <a:r>
              <a:rPr lang="en-US" sz="2000" dirty="0" smtClean="0"/>
              <a:t>part </a:t>
            </a:r>
            <a:r>
              <a:rPr lang="en-US" sz="2000" dirty="0"/>
              <a:t>of a redundant backup network </a:t>
            </a:r>
            <a:r>
              <a:rPr lang="en-US" sz="2000" dirty="0" smtClean="0"/>
              <a:t>system</a:t>
            </a:r>
            <a:r>
              <a:rPr lang="tr-TR" sz="2000" dirty="0"/>
              <a:t>.</a:t>
            </a:r>
            <a:endParaRPr lang="tr-TR" sz="2000" dirty="0" smtClean="0"/>
          </a:p>
          <a:p>
            <a:pPr marL="342900" lvl="1" indent="-342900">
              <a:buFontTx/>
              <a:buChar char="•"/>
              <a:defRPr/>
            </a:pPr>
            <a:r>
              <a:rPr lang="en-US" sz="2400" b="1" dirty="0" smtClean="0">
                <a:solidFill>
                  <a:schemeClr val="tx1"/>
                </a:solidFill>
                <a:ea typeface="+mn-ea"/>
                <a:cs typeface="+mn-cs"/>
              </a:rPr>
              <a:t>Ether </a:t>
            </a:r>
            <a:endParaRPr lang="tr-TR" sz="2400" b="1" dirty="0">
              <a:solidFill>
                <a:schemeClr val="tx1"/>
              </a:solidFill>
              <a:ea typeface="+mn-ea"/>
              <a:cs typeface="+mn-cs"/>
            </a:endParaRPr>
          </a:p>
          <a:p>
            <a:pPr lvl="1">
              <a:defRPr/>
            </a:pPr>
            <a:r>
              <a:rPr lang="en-US" sz="2000" dirty="0" smtClean="0"/>
              <a:t>provides the greatest flexibility, </a:t>
            </a:r>
            <a:endParaRPr lang="tr-TR" sz="2000" dirty="0" smtClean="0"/>
          </a:p>
          <a:p>
            <a:pPr lvl="2">
              <a:defRPr/>
            </a:pPr>
            <a:r>
              <a:rPr lang="en-US" sz="1600" dirty="0" smtClean="0"/>
              <a:t>but also presents the greatest security risk. </a:t>
            </a:r>
            <a:endParaRPr lang="tr-TR" sz="1600" dirty="0" smtClean="0"/>
          </a:p>
          <a:p>
            <a:pPr lvl="1">
              <a:defRPr/>
            </a:pPr>
            <a:r>
              <a:rPr lang="en-US" sz="2000" dirty="0" smtClean="0"/>
              <a:t>Typical internal installations for</a:t>
            </a:r>
            <a:r>
              <a:rPr lang="tr-TR" sz="2000" dirty="0" smtClean="0"/>
              <a:t> </a:t>
            </a:r>
            <a:r>
              <a:rPr lang="en-US" sz="2000" dirty="0" smtClean="0"/>
              <a:t>wireless LANs are limited to the same floor in a building. </a:t>
            </a:r>
            <a:endParaRPr lang="tr-TR" sz="2000" dirty="0" smtClean="0"/>
          </a:p>
          <a:p>
            <a:pPr lvl="1">
              <a:defRPr/>
            </a:pPr>
            <a:r>
              <a:rPr lang="en-US" sz="2000" dirty="0" smtClean="0"/>
              <a:t>However, within that space, users may have</a:t>
            </a:r>
            <a:r>
              <a:rPr lang="tr-TR" sz="2000" dirty="0" smtClean="0"/>
              <a:t> </a:t>
            </a:r>
            <a:r>
              <a:rPr lang="en-US" sz="2000" dirty="0" smtClean="0"/>
              <a:t>complete mobility with laptops or desktop workstations that are frequently moved. </a:t>
            </a:r>
            <a:endParaRPr lang="tr-TR" sz="2000" dirty="0" smtClean="0"/>
          </a:p>
          <a:p>
            <a:pPr lvl="1">
              <a:defRPr/>
            </a:pPr>
            <a:r>
              <a:rPr lang="en-US" sz="2000" dirty="0" smtClean="0"/>
              <a:t>Optical LANs,</a:t>
            </a:r>
            <a:r>
              <a:rPr lang="tr-TR" sz="2000" dirty="0" smtClean="0"/>
              <a:t> </a:t>
            </a:r>
            <a:r>
              <a:rPr lang="en-US" sz="2000" dirty="0" smtClean="0"/>
              <a:t>based on infrared (IR) links are line-of-sight only, and are limited to a single work area.</a:t>
            </a:r>
            <a:endParaRPr lang="tr-TR" sz="2000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46682371-FC79-4760-B5DF-0BB34AB2D846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64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335096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Hardware</a:t>
            </a:r>
            <a:r>
              <a:rPr lang="tr-TR" altLang="en-US" smtClean="0"/>
              <a:t> - Media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5256212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2800" dirty="0"/>
              <a:t>Radio frequency communications are also commonly used between buildings, in the form </a:t>
            </a:r>
            <a:r>
              <a:rPr lang="en-US" sz="2800" dirty="0" smtClean="0"/>
              <a:t>of</a:t>
            </a:r>
            <a:r>
              <a:rPr lang="tr-TR" sz="2800" dirty="0" smtClean="0"/>
              <a:t> </a:t>
            </a:r>
            <a:r>
              <a:rPr lang="en-US" sz="2800" dirty="0" smtClean="0"/>
              <a:t>microwave </a:t>
            </a:r>
            <a:r>
              <a:rPr lang="en-US" sz="2800" dirty="0"/>
              <a:t>links. </a:t>
            </a:r>
            <a:endParaRPr lang="tr-TR" sz="2800" dirty="0" smtClean="0"/>
          </a:p>
          <a:p>
            <a:pPr>
              <a:defRPr/>
            </a:pPr>
            <a:r>
              <a:rPr lang="en-US" sz="2800" dirty="0" smtClean="0"/>
              <a:t>These </a:t>
            </a:r>
            <a:r>
              <a:rPr lang="en-US" sz="2800" dirty="0"/>
              <a:t>links tend to be line-of-sight and limited to perhaps </a:t>
            </a:r>
            <a:r>
              <a:rPr lang="tr-TR" sz="2800" dirty="0" smtClean="0"/>
              <a:t>~5</a:t>
            </a:r>
            <a:r>
              <a:rPr lang="en-US" sz="2800" dirty="0" smtClean="0"/>
              <a:t>0 </a:t>
            </a:r>
            <a:r>
              <a:rPr lang="tr-TR" sz="2800" dirty="0" smtClean="0"/>
              <a:t>km</a:t>
            </a:r>
            <a:r>
              <a:rPr lang="en-US" sz="2800" dirty="0" smtClean="0"/>
              <a:t>, </a:t>
            </a:r>
            <a:r>
              <a:rPr lang="en-US" sz="2800" dirty="0"/>
              <a:t>depending </a:t>
            </a:r>
            <a:r>
              <a:rPr lang="en-US" sz="2800" dirty="0" smtClean="0"/>
              <a:t>on</a:t>
            </a:r>
            <a:r>
              <a:rPr lang="tr-TR" sz="2800" dirty="0" smtClean="0"/>
              <a:t> </a:t>
            </a:r>
            <a:r>
              <a:rPr lang="en-US" sz="2800" dirty="0" smtClean="0"/>
              <a:t>terrain </a:t>
            </a:r>
            <a:r>
              <a:rPr lang="en-US" sz="2800" dirty="0"/>
              <a:t>and buildings that may interfere with line-of-sight communications. </a:t>
            </a:r>
            <a:endParaRPr lang="tr-TR" sz="2800" dirty="0" smtClean="0"/>
          </a:p>
          <a:p>
            <a:pPr>
              <a:defRPr/>
            </a:pPr>
            <a:r>
              <a:rPr lang="en-US" sz="2800" dirty="0" smtClean="0"/>
              <a:t>Unlike </a:t>
            </a:r>
            <a:r>
              <a:rPr lang="en-US" sz="2800" dirty="0"/>
              <a:t>the radio </a:t>
            </a:r>
            <a:r>
              <a:rPr lang="en-US" sz="2800" dirty="0" smtClean="0"/>
              <a:t>frequency</a:t>
            </a:r>
            <a:r>
              <a:rPr lang="tr-TR" sz="2800" dirty="0" smtClean="0"/>
              <a:t> </a:t>
            </a:r>
            <a:r>
              <a:rPr lang="en-US" sz="2800" dirty="0" smtClean="0"/>
              <a:t>technology </a:t>
            </a:r>
            <a:r>
              <a:rPr lang="en-US" sz="2800" dirty="0"/>
              <a:t>used with LANs, the bandwidth of these links is on the same order as coaxial cable.</a:t>
            </a:r>
          </a:p>
          <a:p>
            <a:pPr>
              <a:defRPr/>
            </a:pPr>
            <a:r>
              <a:rPr lang="en-US" sz="2800" dirty="0"/>
              <a:t>Similarly, radio frequency satellite links that extend thousands of </a:t>
            </a:r>
            <a:r>
              <a:rPr lang="tr-TR" sz="2800" dirty="0" err="1" smtClean="0"/>
              <a:t>kms</a:t>
            </a:r>
            <a:r>
              <a:rPr lang="en-US" sz="2800" dirty="0" smtClean="0"/>
              <a:t> </a:t>
            </a:r>
            <a:r>
              <a:rPr lang="en-US" sz="2800" dirty="0"/>
              <a:t>support </a:t>
            </a:r>
            <a:r>
              <a:rPr lang="en-US" sz="2800" dirty="0" smtClean="0"/>
              <a:t>high-bandwidth</a:t>
            </a:r>
            <a:r>
              <a:rPr lang="tr-TR" sz="2800" dirty="0" smtClean="0"/>
              <a:t> </a:t>
            </a:r>
            <a:r>
              <a:rPr lang="en-US" sz="2800" dirty="0" smtClean="0"/>
              <a:t>transmission </a:t>
            </a:r>
            <a:r>
              <a:rPr lang="en-US" sz="2800" dirty="0"/>
              <a:t>rates comparable to that provided by coaxial cable and fiber media.</a:t>
            </a:r>
            <a:endParaRPr lang="tr-TR" sz="2800" dirty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5B491B7B-08B9-4594-9935-78520627165E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65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377883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Hardware</a:t>
            </a:r>
            <a:r>
              <a:rPr lang="tr-TR" altLang="en-US" smtClean="0"/>
              <a:t> - Media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525621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The type of media used for Internet access depends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primarily on the types of service available,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secondarily on the bandwidth, security, and cost constraints.</a:t>
            </a:r>
            <a:endParaRPr lang="tr-TR" dirty="0" smtClean="0"/>
          </a:p>
          <a:p>
            <a:pPr>
              <a:defRPr/>
            </a:pPr>
            <a:r>
              <a:rPr lang="tr-TR" dirty="0" smtClean="0"/>
              <a:t>T</a:t>
            </a:r>
            <a:r>
              <a:rPr lang="en-US" dirty="0" smtClean="0"/>
              <a:t>he choice of media that can be used to support an</a:t>
            </a:r>
            <a:r>
              <a:rPr lang="tr-TR" dirty="0" smtClean="0"/>
              <a:t> </a:t>
            </a:r>
            <a:r>
              <a:rPr lang="en-US" dirty="0" smtClean="0"/>
              <a:t>internal LAN is more a function of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cost,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bandwidth requirements,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security,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ease of installation,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type of existing wiring, if any.</a:t>
            </a:r>
            <a:endParaRPr lang="tr-TR" dirty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B17A1E07-9FF5-4EF1-BAE3-802FEB89F024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66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338564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Network Electronics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424862" cy="5399087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sz="5500" dirty="0"/>
              <a:t>The media running from office to office and across the country become a useful </a:t>
            </a:r>
            <a:r>
              <a:rPr lang="en-US" sz="5500" dirty="0" smtClean="0"/>
              <a:t>communications</a:t>
            </a:r>
            <a:r>
              <a:rPr lang="tr-TR" sz="5500" dirty="0" smtClean="0"/>
              <a:t> </a:t>
            </a:r>
            <a:r>
              <a:rPr lang="en-US" sz="5500" dirty="0" smtClean="0"/>
              <a:t>channel </a:t>
            </a:r>
            <a:r>
              <a:rPr lang="en-US" sz="5500" dirty="0"/>
              <a:t>with the addition of electronics </a:t>
            </a:r>
            <a:endParaRPr lang="tr-TR" sz="5500" dirty="0" smtClean="0"/>
          </a:p>
          <a:p>
            <a:pPr lvl="1">
              <a:defRPr/>
            </a:pPr>
            <a:r>
              <a:rPr lang="en-US" sz="5100" dirty="0" smtClean="0"/>
              <a:t>capable </a:t>
            </a:r>
            <a:r>
              <a:rPr lang="en-US" sz="5100" dirty="0"/>
              <a:t>of sending and receiving signals through the media.</a:t>
            </a:r>
          </a:p>
          <a:p>
            <a:pPr>
              <a:defRPr/>
            </a:pPr>
            <a:r>
              <a:rPr lang="en-US" sz="5500" dirty="0"/>
              <a:t>These electronics serve a variety of </a:t>
            </a:r>
            <a:r>
              <a:rPr lang="en-US" sz="5500" dirty="0" smtClean="0"/>
              <a:t>functions:</a:t>
            </a:r>
            <a:endParaRPr lang="en-US" sz="5500" dirty="0"/>
          </a:p>
          <a:p>
            <a:pPr lvl="1">
              <a:defRPr/>
            </a:pPr>
            <a:r>
              <a:rPr lang="en-US" sz="5000" dirty="0" smtClean="0"/>
              <a:t>Generating </a:t>
            </a:r>
            <a:r>
              <a:rPr lang="en-US" sz="5000" dirty="0"/>
              <a:t>signals destined for a recipient somewhere in the network</a:t>
            </a:r>
          </a:p>
          <a:p>
            <a:pPr lvl="1">
              <a:defRPr/>
            </a:pPr>
            <a:r>
              <a:rPr lang="en-US" sz="5000" dirty="0" smtClean="0"/>
              <a:t>Coordinating </a:t>
            </a:r>
            <a:r>
              <a:rPr lang="en-US" sz="5000" dirty="0"/>
              <a:t>signals through media in order to minimize interference</a:t>
            </a:r>
          </a:p>
          <a:p>
            <a:pPr lvl="1">
              <a:defRPr/>
            </a:pPr>
            <a:r>
              <a:rPr lang="en-US" sz="5000" dirty="0"/>
              <a:t>Amplifying and conditioning signals so that they can continue error-free to their </a:t>
            </a:r>
            <a:r>
              <a:rPr lang="en-US" sz="5000" dirty="0" smtClean="0"/>
              <a:t>destination</a:t>
            </a:r>
            <a:endParaRPr lang="en-US" sz="5000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D98DEC4A-E089-422F-92CF-C2CA592AAB3F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67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417238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Network Electronics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424862" cy="5399087"/>
          </a:xfrm>
        </p:spPr>
        <p:txBody>
          <a:bodyPr>
            <a:normAutofit fontScale="62500" lnSpcReduction="20000"/>
          </a:bodyPr>
          <a:lstStyle/>
          <a:p>
            <a:pPr lvl="1">
              <a:defRPr/>
            </a:pPr>
            <a:r>
              <a:rPr lang="en-US" sz="5000" dirty="0" smtClean="0"/>
              <a:t>Blocking </a:t>
            </a:r>
            <a:r>
              <a:rPr lang="en-US" sz="5000" dirty="0"/>
              <a:t>signals from certain paths to minimize interference in those paths</a:t>
            </a:r>
          </a:p>
          <a:p>
            <a:pPr lvl="1">
              <a:defRPr/>
            </a:pPr>
            <a:r>
              <a:rPr lang="en-US" sz="5000" dirty="0" smtClean="0"/>
              <a:t>Routing </a:t>
            </a:r>
            <a:r>
              <a:rPr lang="en-US" sz="5000" dirty="0"/>
              <a:t>signals down the quickest or least-expensive route from source to destination</a:t>
            </a:r>
          </a:p>
          <a:p>
            <a:pPr lvl="1">
              <a:defRPr/>
            </a:pPr>
            <a:r>
              <a:rPr lang="en-US" sz="5000" dirty="0" smtClean="0"/>
              <a:t>Translating </a:t>
            </a:r>
            <a:r>
              <a:rPr lang="en-US" sz="5000" dirty="0"/>
              <a:t>signals originally designed to work with one protocol so that they are </a:t>
            </a:r>
            <a:r>
              <a:rPr lang="en-US" sz="5000" dirty="0" smtClean="0"/>
              <a:t>compatible</a:t>
            </a:r>
            <a:r>
              <a:rPr lang="tr-TR" sz="5000" dirty="0" smtClean="0"/>
              <a:t> </a:t>
            </a:r>
            <a:r>
              <a:rPr lang="en-US" sz="5000" dirty="0" smtClean="0"/>
              <a:t>with </a:t>
            </a:r>
            <a:r>
              <a:rPr lang="en-US" sz="5000" dirty="0"/>
              <a:t>networks designed to support other protocols</a:t>
            </a:r>
          </a:p>
          <a:p>
            <a:pPr lvl="1">
              <a:defRPr/>
            </a:pPr>
            <a:r>
              <a:rPr lang="en-US" sz="5000" dirty="0" smtClean="0"/>
              <a:t>Connecting </a:t>
            </a:r>
            <a:r>
              <a:rPr lang="en-US" sz="5000" dirty="0"/>
              <a:t>different networks</a:t>
            </a:r>
          </a:p>
          <a:p>
            <a:pPr lvl="1">
              <a:defRPr/>
            </a:pPr>
            <a:r>
              <a:rPr lang="en-US" sz="5000" dirty="0" smtClean="0"/>
              <a:t>Monitoring </a:t>
            </a:r>
            <a:r>
              <a:rPr lang="en-US" sz="5000" dirty="0"/>
              <a:t>the status of the network, including the functioning of network electronics and </a:t>
            </a:r>
            <a:r>
              <a:rPr lang="en-US" sz="5000" dirty="0" smtClean="0"/>
              <a:t>the</a:t>
            </a:r>
            <a:r>
              <a:rPr lang="tr-TR" sz="5000" dirty="0" smtClean="0"/>
              <a:t> </a:t>
            </a:r>
            <a:r>
              <a:rPr lang="en-US" sz="5000" dirty="0" smtClean="0"/>
              <a:t>amount </a:t>
            </a:r>
            <a:r>
              <a:rPr lang="en-US" sz="5000" dirty="0"/>
              <a:t>of data on segments of the network</a:t>
            </a:r>
            <a:endParaRPr lang="tr-TR" sz="5000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D98DEC4A-E089-422F-92CF-C2CA592AAB3F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68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129928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Network Electronics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5256212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/>
              <a:t>Several of the network </a:t>
            </a:r>
            <a:r>
              <a:rPr lang="en-US" dirty="0" smtClean="0"/>
              <a:t>devices</a:t>
            </a:r>
            <a:endParaRPr lang="tr-TR" dirty="0" smtClean="0"/>
          </a:p>
          <a:p>
            <a:pPr marL="0" indent="0">
              <a:buFontTx/>
              <a:buNone/>
              <a:defRPr/>
            </a:pPr>
            <a:endParaRPr lang="tr-TR" dirty="0" smtClean="0"/>
          </a:p>
          <a:p>
            <a:pPr marL="0" indent="0">
              <a:buFontTx/>
              <a:buNone/>
              <a:defRPr/>
            </a:pPr>
            <a:r>
              <a:rPr lang="en-US" b="1" u="sng" dirty="0"/>
              <a:t>Device </a:t>
            </a:r>
            <a:r>
              <a:rPr lang="tr-TR" b="1" u="sng" dirty="0" smtClean="0"/>
              <a:t>		</a:t>
            </a:r>
            <a:r>
              <a:rPr lang="en-US" b="1" u="sng" dirty="0" smtClean="0"/>
              <a:t>Application</a:t>
            </a:r>
            <a:r>
              <a:rPr lang="tr-TR" b="1" u="sng" dirty="0" smtClean="0"/>
              <a:t>					</a:t>
            </a:r>
            <a:endParaRPr lang="en-US" b="1" u="sng" dirty="0"/>
          </a:p>
          <a:p>
            <a:pPr marL="0" indent="0">
              <a:buFontTx/>
              <a:buNone/>
              <a:defRPr/>
            </a:pPr>
            <a:r>
              <a:rPr lang="en-US" dirty="0"/>
              <a:t>Bridge </a:t>
            </a:r>
            <a:r>
              <a:rPr lang="tr-TR" dirty="0" smtClean="0"/>
              <a:t>		</a:t>
            </a:r>
            <a:r>
              <a:rPr lang="en-US" dirty="0" smtClean="0"/>
              <a:t>Connects </a:t>
            </a:r>
            <a:r>
              <a:rPr lang="en-US" dirty="0"/>
              <a:t>multiple network segments and forwards data </a:t>
            </a:r>
            <a:r>
              <a:rPr lang="tr-TR" dirty="0" smtClean="0"/>
              <a:t>		</a:t>
            </a:r>
            <a:r>
              <a:rPr lang="en-US" dirty="0" smtClean="0"/>
              <a:t>between </a:t>
            </a:r>
            <a:r>
              <a:rPr lang="en-US" dirty="0"/>
              <a:t>them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Content Filter </a:t>
            </a:r>
            <a:r>
              <a:rPr lang="tr-TR" dirty="0" smtClean="0"/>
              <a:t>	</a:t>
            </a:r>
            <a:r>
              <a:rPr lang="en-US" dirty="0" smtClean="0"/>
              <a:t>Prevents </a:t>
            </a:r>
            <a:r>
              <a:rPr lang="en-US" dirty="0"/>
              <a:t>access of restricted external Web content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Firewall </a:t>
            </a:r>
            <a:r>
              <a:rPr lang="tr-TR" dirty="0" smtClean="0"/>
              <a:t>	</a:t>
            </a:r>
            <a:r>
              <a:rPr lang="en-US" dirty="0" smtClean="0"/>
              <a:t>Prevents </a:t>
            </a:r>
            <a:r>
              <a:rPr lang="en-US" dirty="0"/>
              <a:t>unauthorized users from accessing the </a:t>
            </a:r>
            <a:r>
              <a:rPr lang="tr-TR" dirty="0" smtClean="0"/>
              <a:t>			</a:t>
            </a:r>
            <a:r>
              <a:rPr lang="en-US" dirty="0" smtClean="0"/>
              <a:t>network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/>
              <a:t>Gateway </a:t>
            </a:r>
            <a:r>
              <a:rPr lang="tr-TR" dirty="0" smtClean="0"/>
              <a:t>	</a:t>
            </a:r>
            <a:r>
              <a:rPr lang="en-US" dirty="0" smtClean="0"/>
              <a:t>Links </a:t>
            </a:r>
            <a:r>
              <a:rPr lang="en-US" dirty="0"/>
              <a:t>two networks that use different protocols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Hub </a:t>
            </a:r>
            <a:r>
              <a:rPr lang="tr-TR" dirty="0" smtClean="0"/>
              <a:t>		</a:t>
            </a:r>
            <a:r>
              <a:rPr lang="en-US" dirty="0" smtClean="0"/>
              <a:t>Provides </a:t>
            </a:r>
            <a:r>
              <a:rPr lang="en-US" dirty="0"/>
              <a:t>a central connection point for a network </a:t>
            </a:r>
            <a:r>
              <a:rPr lang="tr-TR" dirty="0" smtClean="0"/>
              <a:t>		</a:t>
            </a:r>
            <a:r>
              <a:rPr lang="en-US" dirty="0" smtClean="0"/>
              <a:t>configured </a:t>
            </a:r>
            <a:r>
              <a:rPr lang="en-US" dirty="0"/>
              <a:t>in a star topology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Modem </a:t>
            </a:r>
            <a:r>
              <a:rPr lang="tr-TR" dirty="0" smtClean="0"/>
              <a:t>	</a:t>
            </a:r>
            <a:r>
              <a:rPr lang="en-US" dirty="0" smtClean="0"/>
              <a:t>Connects </a:t>
            </a:r>
            <a:r>
              <a:rPr lang="en-US" dirty="0"/>
              <a:t>a workstation or LAN to an outside </a:t>
            </a:r>
            <a:r>
              <a:rPr lang="tr-TR" dirty="0" smtClean="0"/>
              <a:t>			</a:t>
            </a:r>
            <a:r>
              <a:rPr lang="en-US" dirty="0" smtClean="0"/>
              <a:t>workstation </a:t>
            </a:r>
            <a:r>
              <a:rPr lang="en-US" dirty="0"/>
              <a:t>or network, such as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Internet</a:t>
            </a:r>
            <a:endParaRPr lang="tr-TR" dirty="0" smtClean="0"/>
          </a:p>
          <a:p>
            <a:pPr marL="0" indent="0">
              <a:buFontTx/>
              <a:buNone/>
              <a:defRPr/>
            </a:pPr>
            <a:r>
              <a:rPr lang="en-US" dirty="0" smtClean="0"/>
              <a:t>Monitor </a:t>
            </a:r>
            <a:r>
              <a:rPr lang="tr-TR" dirty="0" smtClean="0"/>
              <a:t>	</a:t>
            </a:r>
            <a:r>
              <a:rPr lang="en-US" dirty="0" smtClean="0"/>
              <a:t>Monitors activity on the network by node and by </a:t>
            </a:r>
            <a:r>
              <a:rPr lang="tr-TR" dirty="0" smtClean="0"/>
              <a:t>		</a:t>
            </a:r>
            <a:r>
              <a:rPr lang="en-US" dirty="0" smtClean="0"/>
              <a:t>network segment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2B2D5C61-BAF2-4C58-8503-97CD97E93937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69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326490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solidFill>
                  <a:schemeClr val="tx1"/>
                </a:solidFill>
              </a:rPr>
              <a:t>Networks</a:t>
            </a:r>
            <a:endParaRPr lang="tr-TR" altLang="tr-TR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 smtClean="0">
                <a:hlinkClick r:id="rId3" action="ppaction://hlinkfile"/>
              </a:rPr>
              <a:t>Reading </a:t>
            </a:r>
            <a:r>
              <a:rPr lang="tr-TR" altLang="tr-TR" dirty="0" err="1" smtClean="0">
                <a:hlinkClick r:id="rId3" action="ppaction://hlinkfile"/>
              </a:rPr>
              <a:t>text</a:t>
            </a:r>
            <a:endParaRPr lang="tr-TR" altLang="tr-TR" dirty="0" smtClean="0"/>
          </a:p>
          <a:p>
            <a:r>
              <a:rPr lang="en-US" altLang="tr-TR" dirty="0" smtClean="0"/>
              <a:t>Pre-reading questions</a:t>
            </a:r>
          </a:p>
          <a:p>
            <a:pPr lvl="1"/>
            <a:r>
              <a:rPr lang="tr-TR" dirty="0" smtClean="0"/>
              <a:t>What is a protocol</a:t>
            </a:r>
            <a:r>
              <a:rPr lang="en-US" dirty="0" smtClean="0"/>
              <a:t>?</a:t>
            </a:r>
            <a:endParaRPr lang="tr-TR" dirty="0" smtClean="0"/>
          </a:p>
          <a:p>
            <a:pPr lvl="1"/>
            <a:r>
              <a:rPr lang="tr-TR" altLang="tr-TR" dirty="0" smtClean="0"/>
              <a:t>Which</a:t>
            </a:r>
            <a:r>
              <a:rPr lang="en-US" altLang="tr-TR" dirty="0" smtClean="0"/>
              <a:t> </a:t>
            </a:r>
            <a:r>
              <a:rPr lang="en-US" altLang="tr-TR" dirty="0"/>
              <a:t>device </a:t>
            </a:r>
            <a:r>
              <a:rPr lang="en-US" altLang="tr-TR" dirty="0" smtClean="0"/>
              <a:t>forwards </a:t>
            </a:r>
            <a:r>
              <a:rPr lang="en-US" altLang="tr-TR" dirty="0"/>
              <a:t>packets between networks by processing the routing information included in the </a:t>
            </a:r>
            <a:r>
              <a:rPr lang="en-US" altLang="tr-TR" dirty="0" smtClean="0"/>
              <a:t>packet</a:t>
            </a:r>
            <a:r>
              <a:rPr lang="tr-TR" altLang="tr-TR" dirty="0" smtClean="0"/>
              <a:t>?</a:t>
            </a:r>
          </a:p>
          <a:p>
            <a:pPr lvl="1"/>
            <a:r>
              <a:rPr lang="tr-TR" altLang="tr-TR" dirty="0" smtClean="0"/>
              <a:t>What is called the </a:t>
            </a:r>
            <a:r>
              <a:rPr lang="en-US" altLang="tr-TR" dirty="0" smtClean="0"/>
              <a:t>physical </a:t>
            </a:r>
            <a:r>
              <a:rPr lang="en-US" altLang="tr-TR" dirty="0"/>
              <a:t>or logical arrangement of </a:t>
            </a:r>
            <a:r>
              <a:rPr lang="en-US" altLang="tr-TR" dirty="0" smtClean="0"/>
              <a:t>network</a:t>
            </a:r>
            <a:r>
              <a:rPr lang="tr-TR" altLang="tr-TR" dirty="0" smtClean="0"/>
              <a:t>?</a:t>
            </a:r>
          </a:p>
          <a:p>
            <a:pPr lvl="1"/>
            <a:r>
              <a:rPr lang="tr-TR" dirty="0" smtClean="0"/>
              <a:t>Which d</a:t>
            </a:r>
            <a:r>
              <a:rPr lang="en-US" dirty="0" err="1" smtClean="0"/>
              <a:t>ata</a:t>
            </a:r>
            <a:r>
              <a:rPr lang="en-US" dirty="0" smtClean="0"/>
              <a:t> </a:t>
            </a:r>
            <a:r>
              <a:rPr lang="en-US" dirty="0"/>
              <a:t>communication system </a:t>
            </a:r>
            <a:r>
              <a:rPr lang="en-US" dirty="0" smtClean="0"/>
              <a:t>span</a:t>
            </a:r>
            <a:r>
              <a:rPr lang="tr-TR" dirty="0" smtClean="0"/>
              <a:t>s</a:t>
            </a:r>
            <a:r>
              <a:rPr lang="en-US" dirty="0" smtClean="0"/>
              <a:t> </a:t>
            </a:r>
            <a:r>
              <a:rPr lang="en-US" dirty="0"/>
              <a:t>states, countries, or the whole </a:t>
            </a:r>
            <a:r>
              <a:rPr lang="en-US" dirty="0" smtClean="0"/>
              <a:t>world</a:t>
            </a:r>
            <a:r>
              <a:rPr lang="tr-TR" dirty="0" smtClean="0"/>
              <a:t>?</a:t>
            </a:r>
            <a:endParaRPr lang="tr-TR" altLang="tr-TR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C4117B88-9649-4230-BAEB-64CE5D03971E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7</a:t>
            </a:fld>
            <a:endParaRPr kumimoji="0" lang="en-US" altLang="tr-TR" sz="12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Network Electronics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5256212"/>
          </a:xfrm>
        </p:spPr>
        <p:txBody>
          <a:bodyPr>
            <a:normAutofit fontScale="775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US" b="1" u="sng" dirty="0" smtClean="0"/>
              <a:t>Device </a:t>
            </a:r>
            <a:r>
              <a:rPr lang="tr-TR" b="1" u="sng" dirty="0" smtClean="0"/>
              <a:t>		</a:t>
            </a:r>
            <a:r>
              <a:rPr lang="en-US" b="1" u="sng" dirty="0" smtClean="0"/>
              <a:t>Application</a:t>
            </a:r>
            <a:r>
              <a:rPr lang="tr-TR" b="1" u="sng" dirty="0" smtClean="0"/>
              <a:t>				</a:t>
            </a:r>
            <a:endParaRPr lang="en-US" b="1" u="sng" dirty="0" smtClean="0"/>
          </a:p>
          <a:p>
            <a:pPr marL="0" indent="0">
              <a:buFontTx/>
              <a:buNone/>
              <a:defRPr/>
            </a:pPr>
            <a:r>
              <a:rPr lang="en-US" dirty="0" smtClean="0"/>
              <a:t>Router </a:t>
            </a:r>
            <a:r>
              <a:rPr lang="tr-TR" dirty="0" smtClean="0"/>
              <a:t>		</a:t>
            </a:r>
            <a:r>
              <a:rPr lang="en-US" dirty="0" smtClean="0"/>
              <a:t>Sends </a:t>
            </a:r>
            <a:r>
              <a:rPr lang="en-US" dirty="0"/>
              <a:t>data transmissions only to the </a:t>
            </a:r>
            <a:r>
              <a:rPr lang="tr-TR" dirty="0" smtClean="0"/>
              <a:t>			</a:t>
            </a:r>
            <a:r>
              <a:rPr lang="en-US" dirty="0" smtClean="0"/>
              <a:t>portion </a:t>
            </a:r>
            <a:r>
              <a:rPr lang="en-US" dirty="0"/>
              <a:t>of a network meant to receive </a:t>
            </a:r>
            <a:r>
              <a:rPr lang="tr-TR" dirty="0" smtClean="0"/>
              <a:t>			</a:t>
            </a:r>
            <a:r>
              <a:rPr lang="en-US" dirty="0" smtClean="0"/>
              <a:t>them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 smtClean="0"/>
              <a:t>Satellite </a:t>
            </a:r>
            <a:r>
              <a:rPr lang="tr-TR" dirty="0" smtClean="0"/>
              <a:t>		</a:t>
            </a:r>
            <a:r>
              <a:rPr lang="en-US" dirty="0" smtClean="0"/>
              <a:t>Transmits signals from a server in orbit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Server </a:t>
            </a:r>
            <a:r>
              <a:rPr lang="tr-TR" dirty="0" smtClean="0"/>
              <a:t>			</a:t>
            </a:r>
            <a:r>
              <a:rPr lang="en-US" dirty="0" smtClean="0"/>
              <a:t>Supplies </a:t>
            </a:r>
            <a:r>
              <a:rPr lang="en-US" dirty="0"/>
              <a:t>files and applications to clients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Switch </a:t>
            </a:r>
            <a:r>
              <a:rPr lang="tr-TR" dirty="0" smtClean="0"/>
              <a:t>		</a:t>
            </a:r>
            <a:r>
              <a:rPr lang="en-US" dirty="0" smtClean="0"/>
              <a:t>Selects </a:t>
            </a:r>
            <a:r>
              <a:rPr lang="en-US" dirty="0"/>
              <a:t>network paths at high speeds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UPS </a:t>
            </a:r>
            <a:r>
              <a:rPr lang="tr-TR" dirty="0" smtClean="0"/>
              <a:t>			</a:t>
            </a:r>
            <a:r>
              <a:rPr lang="en-US" dirty="0" smtClean="0"/>
              <a:t>Provides </a:t>
            </a:r>
            <a:r>
              <a:rPr lang="en-US" dirty="0"/>
              <a:t>uninterruptible power for </a:t>
            </a:r>
            <a:r>
              <a:rPr lang="tr-TR" dirty="0" smtClean="0"/>
              <a:t>				</a:t>
            </a:r>
            <a:r>
              <a:rPr lang="en-US" dirty="0" smtClean="0"/>
              <a:t>network </a:t>
            </a:r>
            <a:r>
              <a:rPr lang="en-US" dirty="0"/>
              <a:t>electronics, especially servers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Wireless Hub </a:t>
            </a:r>
            <a:r>
              <a:rPr lang="tr-TR" dirty="0" smtClean="0"/>
              <a:t>		</a:t>
            </a:r>
            <a:r>
              <a:rPr lang="en-US" dirty="0" smtClean="0"/>
              <a:t>Provides </a:t>
            </a:r>
            <a:r>
              <a:rPr lang="en-US" dirty="0"/>
              <a:t>mobile, cable-free access to </a:t>
            </a:r>
            <a:r>
              <a:rPr lang="tr-TR" dirty="0" smtClean="0"/>
              <a:t>			</a:t>
            </a:r>
            <a:r>
              <a:rPr lang="en-US" dirty="0" smtClean="0"/>
              <a:t>servers</a:t>
            </a:r>
            <a:r>
              <a:rPr lang="en-US" dirty="0"/>
              <a:t>, shared resources, and the </a:t>
            </a:r>
            <a:r>
              <a:rPr lang="en-US" dirty="0" smtClean="0"/>
              <a:t>Internet</a:t>
            </a:r>
            <a:r>
              <a:rPr lang="tr-TR" dirty="0" smtClean="0"/>
              <a:t> 			</a:t>
            </a:r>
            <a:r>
              <a:rPr lang="en-US" dirty="0" smtClean="0"/>
              <a:t>from </a:t>
            </a:r>
            <a:r>
              <a:rPr lang="en-US" dirty="0"/>
              <a:t>anywhere within range of the hub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Wireless Modem </a:t>
            </a:r>
            <a:r>
              <a:rPr lang="tr-TR" dirty="0" smtClean="0"/>
              <a:t>	</a:t>
            </a:r>
            <a:r>
              <a:rPr lang="en-US" dirty="0" smtClean="0"/>
              <a:t>Allows </a:t>
            </a:r>
            <a:r>
              <a:rPr lang="en-US" dirty="0"/>
              <a:t>workstations and laptops to </a:t>
            </a:r>
            <a:r>
              <a:rPr lang="tr-TR" dirty="0" smtClean="0"/>
              <a:t>				</a:t>
            </a:r>
            <a:r>
              <a:rPr lang="en-US" dirty="0" smtClean="0"/>
              <a:t>communicate </a:t>
            </a:r>
            <a:r>
              <a:rPr lang="en-US" dirty="0"/>
              <a:t>with a wireless hub </a:t>
            </a:r>
            <a:r>
              <a:rPr lang="en-US" dirty="0" smtClean="0"/>
              <a:t>(</a:t>
            </a:r>
            <a:r>
              <a:rPr lang="tr-TR" dirty="0" smtClean="0"/>
              <a:t>a</a:t>
            </a:r>
            <a:r>
              <a:rPr lang="en-US" dirty="0" err="1" smtClean="0"/>
              <a:t>ccess</a:t>
            </a:r>
            <a:r>
              <a:rPr lang="tr-TR" dirty="0" smtClean="0"/>
              <a:t> 			</a:t>
            </a:r>
            <a:r>
              <a:rPr lang="en-US" dirty="0" smtClean="0"/>
              <a:t>point</a:t>
            </a:r>
            <a:r>
              <a:rPr lang="en-US" dirty="0"/>
              <a:t>)</a:t>
            </a:r>
            <a:endParaRPr lang="tr-TR" dirty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1886AE03-C29B-4E95-A30D-2BE00CE65A74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70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91043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Network Electronics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980728"/>
            <a:ext cx="8280400" cy="568863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b="1" dirty="0"/>
              <a:t>Network </a:t>
            </a:r>
            <a:r>
              <a:rPr lang="en-US" b="1" dirty="0" smtClean="0"/>
              <a:t>Hardware </a:t>
            </a:r>
            <a:endParaRPr lang="tr-TR" b="1" dirty="0" smtClean="0"/>
          </a:p>
          <a:p>
            <a:pPr>
              <a:defRPr/>
            </a:pPr>
            <a:endParaRPr lang="tr-TR" dirty="0" smtClean="0"/>
          </a:p>
          <a:p>
            <a:pPr>
              <a:defRPr/>
            </a:pPr>
            <a:endParaRPr lang="tr-TR" dirty="0"/>
          </a:p>
          <a:p>
            <a:pPr>
              <a:defRPr/>
            </a:pPr>
            <a:endParaRPr lang="tr-TR" dirty="0" smtClean="0"/>
          </a:p>
          <a:p>
            <a:pPr>
              <a:defRPr/>
            </a:pPr>
            <a:endParaRPr lang="tr-TR" dirty="0" smtClean="0"/>
          </a:p>
          <a:p>
            <a:pPr>
              <a:defRPr/>
            </a:pPr>
            <a:endParaRPr lang="tr-TR" dirty="0"/>
          </a:p>
          <a:p>
            <a:pPr>
              <a:defRPr/>
            </a:pPr>
            <a:endParaRPr lang="tr-TR" dirty="0" smtClean="0"/>
          </a:p>
          <a:p>
            <a:pPr>
              <a:defRPr/>
            </a:pPr>
            <a:endParaRPr lang="tr-TR" dirty="0"/>
          </a:p>
          <a:p>
            <a:pPr>
              <a:defRPr/>
            </a:pPr>
            <a:endParaRPr lang="tr-TR" sz="2200" dirty="0" smtClean="0"/>
          </a:p>
          <a:p>
            <a:pPr>
              <a:defRPr/>
            </a:pPr>
            <a:endParaRPr lang="tr-TR" sz="2200" dirty="0" smtClean="0"/>
          </a:p>
          <a:p>
            <a:pPr>
              <a:defRPr/>
            </a:pPr>
            <a:endParaRPr lang="tr-TR" sz="2200" dirty="0"/>
          </a:p>
          <a:p>
            <a:pPr>
              <a:defRPr/>
            </a:pPr>
            <a:r>
              <a:rPr lang="en-US" sz="2000" dirty="0" smtClean="0"/>
              <a:t>The physical architecture shown here may</a:t>
            </a:r>
            <a:r>
              <a:rPr lang="tr-TR" sz="2000" dirty="0" smtClean="0"/>
              <a:t> </a:t>
            </a:r>
            <a:r>
              <a:rPr lang="en-US" sz="2000" dirty="0" smtClean="0"/>
              <a:t>support a markedly different logical architecture.</a:t>
            </a:r>
            <a:endParaRPr lang="tr-TR" sz="2000" dirty="0" smtClean="0"/>
          </a:p>
          <a:p>
            <a:pPr>
              <a:defRPr/>
            </a:pPr>
            <a:endParaRPr lang="tr-TR" dirty="0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BFAF4D0-FB7C-4019-B4E1-10961C6B8FDB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71</a:t>
            </a:fld>
            <a:endParaRPr kumimoji="0" lang="en-US" altLang="tr-TR" sz="120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1412776"/>
            <a:ext cx="5489635" cy="451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4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511175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Networks are sometimes defined by the nature of the content they carry.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For </a:t>
            </a:r>
            <a:r>
              <a:rPr lang="en-US" dirty="0"/>
              <a:t>example, </a:t>
            </a:r>
            <a:endParaRPr lang="tr-TR" dirty="0" smtClean="0"/>
          </a:p>
          <a:p>
            <a:pPr lvl="2">
              <a:defRPr/>
            </a:pPr>
            <a:r>
              <a:rPr lang="en-US" dirty="0" smtClean="0"/>
              <a:t>Some</a:t>
            </a:r>
            <a:r>
              <a:rPr lang="tr-TR" dirty="0" smtClean="0"/>
              <a:t> </a:t>
            </a:r>
            <a:r>
              <a:rPr lang="en-US" dirty="0" smtClean="0"/>
              <a:t>networks </a:t>
            </a:r>
            <a:r>
              <a:rPr lang="en-US" dirty="0"/>
              <a:t>capable of sustained high-bandwidth connections are dedicated to video and </a:t>
            </a:r>
            <a:r>
              <a:rPr lang="en-US" dirty="0" smtClean="0"/>
              <a:t>other</a:t>
            </a:r>
            <a:r>
              <a:rPr lang="tr-TR" dirty="0" smtClean="0"/>
              <a:t> </a:t>
            </a:r>
            <a:r>
              <a:rPr lang="en-US" dirty="0" smtClean="0"/>
              <a:t>multimedia</a:t>
            </a:r>
            <a:r>
              <a:rPr lang="en-US" dirty="0"/>
              <a:t>, whereas others are limited to text. </a:t>
            </a:r>
            <a:endParaRPr lang="tr-TR" dirty="0" smtClean="0"/>
          </a:p>
          <a:p>
            <a:pPr>
              <a:defRPr/>
            </a:pPr>
            <a:r>
              <a:rPr lang="en-US" dirty="0" smtClean="0"/>
              <a:t>Networks </a:t>
            </a:r>
            <a:r>
              <a:rPr lang="en-US" dirty="0"/>
              <a:t>may also be relegated to database </a:t>
            </a:r>
            <a:r>
              <a:rPr lang="en-US" dirty="0" smtClean="0"/>
              <a:t>or</a:t>
            </a:r>
            <a:r>
              <a:rPr lang="tr-TR" dirty="0" smtClean="0"/>
              <a:t> </a:t>
            </a:r>
            <a:r>
              <a:rPr lang="en-US" dirty="0" smtClean="0"/>
              <a:t>equipment </a:t>
            </a:r>
            <a:r>
              <a:rPr lang="en-US" dirty="0"/>
              <a:t>communications.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The </a:t>
            </a:r>
            <a:r>
              <a:rPr lang="en-US" dirty="0"/>
              <a:t>former is especially prominent in bioinformatics, in the form </a:t>
            </a:r>
            <a:r>
              <a:rPr lang="en-US" dirty="0" smtClean="0"/>
              <a:t>of</a:t>
            </a:r>
            <a:r>
              <a:rPr lang="tr-TR" dirty="0" smtClean="0"/>
              <a:t> </a:t>
            </a:r>
            <a:r>
              <a:rPr lang="en-US" dirty="0" smtClean="0"/>
              <a:t>storage </a:t>
            </a:r>
            <a:r>
              <a:rPr lang="en-US" dirty="0"/>
              <a:t>area networks. </a:t>
            </a:r>
            <a:endParaRPr lang="tr-TR" dirty="0" smtClean="0"/>
          </a:p>
          <a:p>
            <a:pPr lvl="2">
              <a:defRPr/>
            </a:pPr>
            <a:r>
              <a:rPr lang="en-US" dirty="0" smtClean="0"/>
              <a:t>These </a:t>
            </a:r>
            <a:r>
              <a:rPr lang="en-US" dirty="0"/>
              <a:t>networks, typically based on fiber optics, are maintained for </a:t>
            </a:r>
            <a:r>
              <a:rPr lang="en-US" dirty="0" err="1" smtClean="0"/>
              <a:t>highspeed</a:t>
            </a:r>
            <a:r>
              <a:rPr lang="tr-TR" dirty="0" smtClean="0"/>
              <a:t> </a:t>
            </a:r>
            <a:r>
              <a:rPr lang="en-US" dirty="0" smtClean="0"/>
              <a:t>communications </a:t>
            </a:r>
            <a:r>
              <a:rPr lang="en-US" dirty="0"/>
              <a:t>between disk arrays and computers involved in sequencing and </a:t>
            </a:r>
            <a:r>
              <a:rPr lang="en-US" dirty="0" smtClean="0"/>
              <a:t>other</a:t>
            </a:r>
            <a:r>
              <a:rPr lang="tr-TR" dirty="0" smtClean="0"/>
              <a:t> </a:t>
            </a:r>
            <a:r>
              <a:rPr lang="en-US" dirty="0" smtClean="0"/>
              <a:t>applications </a:t>
            </a:r>
            <a:r>
              <a:rPr lang="en-US" dirty="0"/>
              <a:t>that require almost constant access to data stored on high-speed hard drives.</a:t>
            </a:r>
            <a:endParaRPr lang="tr-TR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30FFA291-F16B-4BC8-8573-D9161FA5A1EC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72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239102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51117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Network security is an increasingly important factor in </a:t>
            </a:r>
            <a:r>
              <a:rPr lang="en-US" dirty="0" smtClean="0"/>
              <a:t>informatics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because </a:t>
            </a:r>
            <a:r>
              <a:rPr lang="en-US" dirty="0"/>
              <a:t>of the central role </a:t>
            </a:r>
            <a:r>
              <a:rPr lang="en-US" dirty="0" smtClean="0"/>
              <a:t>that</a:t>
            </a:r>
            <a:r>
              <a:rPr lang="tr-TR" dirty="0" smtClean="0"/>
              <a:t> </a:t>
            </a:r>
            <a:r>
              <a:rPr lang="en-US" dirty="0" smtClean="0"/>
              <a:t>online </a:t>
            </a:r>
            <a:r>
              <a:rPr lang="en-US" dirty="0"/>
              <a:t>databases, applications, and groupware such as e-mail play in the day-to-day </a:t>
            </a:r>
            <a:r>
              <a:rPr lang="en-US" dirty="0" smtClean="0"/>
              <a:t>operation. </a:t>
            </a:r>
            <a:endParaRPr lang="tr-TR" dirty="0" smtClean="0"/>
          </a:p>
          <a:p>
            <a:pPr>
              <a:defRPr/>
            </a:pPr>
            <a:r>
              <a:rPr lang="en-US" dirty="0" smtClean="0"/>
              <a:t>Opening </a:t>
            </a:r>
            <a:r>
              <a:rPr lang="en-US" dirty="0"/>
              <a:t>an intranet to the outside world through username and </a:t>
            </a:r>
            <a:r>
              <a:rPr lang="en-US" dirty="0" smtClean="0"/>
              <a:t>password</a:t>
            </a:r>
            <a:r>
              <a:rPr lang="tr-TR" dirty="0" smtClean="0"/>
              <a:t> </a:t>
            </a:r>
            <a:r>
              <a:rPr lang="en-US" dirty="0" smtClean="0"/>
              <a:t>protected</a:t>
            </a:r>
            <a:r>
              <a:rPr lang="tr-TR" dirty="0" smtClean="0"/>
              <a:t> </a:t>
            </a:r>
            <a:r>
              <a:rPr lang="en-US" dirty="0" smtClean="0"/>
              <a:t>restricted </a:t>
            </a:r>
            <a:r>
              <a:rPr lang="en-US" dirty="0"/>
              <a:t>access may be the basis for collaboration as well as a weak point in the </a:t>
            </a:r>
            <a:r>
              <a:rPr lang="en-US" dirty="0" smtClean="0"/>
              <a:t>security</a:t>
            </a:r>
            <a:r>
              <a:rPr lang="tr-TR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the organization. </a:t>
            </a:r>
            <a:endParaRPr lang="tr-TR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76089005-9DA7-4F65-8AAE-839ABD443521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73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1429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511175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Although it may be practically impossible to maintain security from professional industrial spies,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a</a:t>
            </a:r>
            <a:r>
              <a:rPr lang="tr-TR" dirty="0" smtClean="0"/>
              <a:t> </a:t>
            </a:r>
            <a:r>
              <a:rPr lang="en-US" dirty="0" smtClean="0"/>
              <a:t>variety </a:t>
            </a:r>
            <a:r>
              <a:rPr lang="en-US" dirty="0"/>
              <a:t>of steps can be taken to minimize the threat posed by modestly computer-savvy activists </a:t>
            </a:r>
            <a:r>
              <a:rPr lang="en-US" dirty="0" smtClean="0"/>
              <a:t>and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most common non-directed security threats. </a:t>
            </a:r>
            <a:endParaRPr lang="tr-TR" dirty="0" smtClean="0"/>
          </a:p>
          <a:p>
            <a:pPr>
              <a:defRPr/>
            </a:pPr>
            <a:r>
              <a:rPr lang="en-US" dirty="0" smtClean="0"/>
              <a:t>These </a:t>
            </a:r>
            <a:r>
              <a:rPr lang="en-US" dirty="0"/>
              <a:t>steps include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using </a:t>
            </a:r>
            <a:r>
              <a:rPr lang="en-US" dirty="0"/>
              <a:t>antiviral utilities,</a:t>
            </a:r>
          </a:p>
          <a:p>
            <a:pPr lvl="1">
              <a:defRPr/>
            </a:pPr>
            <a:r>
              <a:rPr lang="en-US" dirty="0"/>
              <a:t>controlling access through the use of advanced user-authentication technologies,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firewalls</a:t>
            </a:r>
            <a:r>
              <a:rPr lang="en-US" dirty="0"/>
              <a:t>,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low-level </a:t>
            </a:r>
            <a:r>
              <a:rPr lang="en-US" dirty="0"/>
              <a:t>encryption technologies.</a:t>
            </a:r>
            <a:endParaRPr lang="tr-TR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31ED7E86-58A5-4E15-84FA-C688B6AD497E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74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326793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511175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b="1" dirty="0"/>
              <a:t>Antiviral </a:t>
            </a:r>
            <a:r>
              <a:rPr lang="en-US" b="1" dirty="0" smtClean="0"/>
              <a:t>Utilities</a:t>
            </a:r>
            <a:endParaRPr lang="tr-TR" b="1" dirty="0" smtClean="0"/>
          </a:p>
          <a:p>
            <a:pPr>
              <a:defRPr/>
            </a:pPr>
            <a:r>
              <a:rPr lang="en-US" dirty="0"/>
              <a:t>The </a:t>
            </a:r>
            <a:r>
              <a:rPr lang="en-US" dirty="0" smtClean="0"/>
              <a:t>risk</a:t>
            </a:r>
            <a:r>
              <a:rPr lang="tr-TR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virus infection can be minimized by installing virus-scanning software on servers and locally </a:t>
            </a:r>
            <a:r>
              <a:rPr lang="en-US" dirty="0" smtClean="0"/>
              <a:t>on</a:t>
            </a:r>
            <a:r>
              <a:rPr lang="tr-TR" dirty="0" smtClean="0"/>
              <a:t> </a:t>
            </a:r>
            <a:r>
              <a:rPr lang="en-US" dirty="0" smtClean="0"/>
              <a:t>workstations</a:t>
            </a:r>
            <a:r>
              <a:rPr lang="en-US" dirty="0"/>
              <a:t>. </a:t>
            </a:r>
            <a:endParaRPr lang="tr-TR" dirty="0" smtClean="0"/>
          </a:p>
          <a:p>
            <a:pPr>
              <a:defRPr/>
            </a:pPr>
            <a:r>
              <a:rPr lang="en-US" dirty="0" smtClean="0"/>
              <a:t>The </a:t>
            </a:r>
            <a:r>
              <a:rPr lang="en-US" dirty="0"/>
              <a:t>downside to this often-unavoidable precaution is decreased performance of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computers </a:t>
            </a:r>
            <a:r>
              <a:rPr lang="en-US" dirty="0"/>
              <a:t>running antiviral programs, as well as the maintenance of the virus-detection software </a:t>
            </a:r>
            <a:r>
              <a:rPr lang="en-US" dirty="0" smtClean="0"/>
              <a:t>to</a:t>
            </a:r>
            <a:r>
              <a:rPr lang="tr-TR" dirty="0" smtClean="0"/>
              <a:t> </a:t>
            </a:r>
            <a:r>
              <a:rPr lang="en-US" dirty="0" smtClean="0"/>
              <a:t>insure </a:t>
            </a:r>
            <a:r>
              <a:rPr lang="en-US" dirty="0"/>
              <a:t>that the latest virus definitions are installed</a:t>
            </a:r>
            <a:r>
              <a:rPr lang="en-US" dirty="0" smtClean="0"/>
              <a:t>.</a:t>
            </a:r>
            <a:endParaRPr lang="tr-TR" dirty="0" smtClean="0"/>
          </a:p>
          <a:p>
            <a:pPr>
              <a:defRPr/>
            </a:pPr>
            <a:endParaRPr lang="tr-TR" dirty="0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2B07659D-E514-4A61-9A3B-6DC58E6270B6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75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330979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51117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/>
              <a:t>Authentication</a:t>
            </a:r>
            <a:endParaRPr lang="tr-TR" b="1" dirty="0" smtClean="0"/>
          </a:p>
          <a:p>
            <a:pPr>
              <a:defRPr/>
            </a:pPr>
            <a:r>
              <a:rPr lang="en-US" dirty="0"/>
              <a:t>The most often used method of securing access to a network is to verify that users are who they </a:t>
            </a:r>
            <a:r>
              <a:rPr lang="en-US" dirty="0" smtClean="0"/>
              <a:t>say</a:t>
            </a:r>
            <a:r>
              <a:rPr lang="tr-TR" dirty="0" smtClean="0"/>
              <a:t> </a:t>
            </a:r>
            <a:r>
              <a:rPr lang="en-US" dirty="0" smtClean="0"/>
              <a:t>they </a:t>
            </a:r>
            <a:r>
              <a:rPr lang="en-US" dirty="0"/>
              <a:t>are</a:t>
            </a:r>
            <a:r>
              <a:rPr lang="en-US" dirty="0" smtClean="0"/>
              <a:t>.</a:t>
            </a:r>
            <a:endParaRPr lang="tr-TR" dirty="0" smtClean="0"/>
          </a:p>
          <a:p>
            <a:pPr>
              <a:defRPr/>
            </a:pPr>
            <a:r>
              <a:rPr lang="en-US" dirty="0"/>
              <a:t>However, simple username and password protection at the firewall and server levels can </a:t>
            </a:r>
            <a:r>
              <a:rPr lang="en-US" dirty="0" smtClean="0"/>
              <a:t>be</a:t>
            </a:r>
            <a:r>
              <a:rPr lang="tr-TR" dirty="0" smtClean="0"/>
              <a:t> </a:t>
            </a:r>
            <a:r>
              <a:rPr lang="en-US" dirty="0" smtClean="0"/>
              <a:t>defeated </a:t>
            </a:r>
            <a:r>
              <a:rPr lang="en-US" dirty="0"/>
              <a:t>by someone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who </a:t>
            </a:r>
            <a:r>
              <a:rPr lang="en-US" dirty="0"/>
              <a:t>either can guess or otherwise has access to the username and </a:t>
            </a:r>
            <a:r>
              <a:rPr lang="en-US" dirty="0" smtClean="0"/>
              <a:t>password</a:t>
            </a:r>
            <a:r>
              <a:rPr lang="tr-TR" dirty="0" smtClean="0"/>
              <a:t> </a:t>
            </a:r>
            <a:r>
              <a:rPr lang="en-US" dirty="0" smtClean="0"/>
              <a:t>information</a:t>
            </a:r>
            <a:r>
              <a:rPr lang="en-US" dirty="0"/>
              <a:t>. </a:t>
            </a:r>
            <a:endParaRPr lang="tr-TR" dirty="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3B799007-E884-4AFD-84D3-673C26FD6FDC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76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422600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511175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A </a:t>
            </a:r>
            <a:r>
              <a:rPr lang="en-US" dirty="0"/>
              <a:t>more secure option is to use a synchronized, pseudorandom number generator </a:t>
            </a:r>
            <a:r>
              <a:rPr lang="en-US" dirty="0" smtClean="0"/>
              <a:t>for</a:t>
            </a:r>
            <a:r>
              <a:rPr lang="tr-TR" dirty="0" smtClean="0"/>
              <a:t> </a:t>
            </a:r>
            <a:r>
              <a:rPr lang="en-US" dirty="0" smtClean="0"/>
              <a:t>passwords</a:t>
            </a:r>
            <a:r>
              <a:rPr lang="en-US" dirty="0"/>
              <a:t>.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In </a:t>
            </a:r>
            <a:r>
              <a:rPr lang="en-US" dirty="0"/>
              <a:t>this scheme, two identical pseudorandom number generators, one running on a </a:t>
            </a:r>
            <a:r>
              <a:rPr lang="en-US" dirty="0" smtClean="0"/>
              <a:t>credit</a:t>
            </a:r>
            <a:r>
              <a:rPr lang="tr-TR" dirty="0" smtClean="0"/>
              <a:t> </a:t>
            </a:r>
            <a:r>
              <a:rPr lang="en-US" dirty="0" smtClean="0"/>
              <a:t>card–sized </a:t>
            </a:r>
            <a:r>
              <a:rPr lang="en-US" dirty="0"/>
              <a:t>computer and one running on a secure server, generate identical number sequences </a:t>
            </a:r>
            <a:r>
              <a:rPr lang="en-US" dirty="0" smtClean="0"/>
              <a:t>that</a:t>
            </a:r>
            <a:r>
              <a:rPr lang="tr-TR" dirty="0" smtClean="0"/>
              <a:t> </a:t>
            </a:r>
            <a:r>
              <a:rPr lang="en-US" dirty="0" smtClean="0"/>
              <a:t>appear </a:t>
            </a:r>
            <a:r>
              <a:rPr lang="en-US" dirty="0"/>
              <a:t>to be random to an observer</a:t>
            </a:r>
            <a:r>
              <a:rPr lang="en-US" dirty="0" smtClean="0"/>
              <a:t>.</a:t>
            </a:r>
            <a:endParaRPr lang="tr-TR" dirty="0" smtClean="0"/>
          </a:p>
          <a:p>
            <a:pPr>
              <a:defRPr/>
            </a:pPr>
            <a:r>
              <a:rPr lang="en-US" dirty="0"/>
              <a:t>More sophisticated methods of user authentication involve biometrics, the automated recognition </a:t>
            </a:r>
            <a:r>
              <a:rPr lang="en-US" dirty="0" smtClean="0"/>
              <a:t>of</a:t>
            </a:r>
            <a:r>
              <a:rPr lang="tr-TR" dirty="0" smtClean="0"/>
              <a:t> </a:t>
            </a:r>
            <a:r>
              <a:rPr lang="en-US" dirty="0" smtClean="0"/>
              <a:t>fingerprint</a:t>
            </a:r>
            <a:r>
              <a:rPr lang="en-US" dirty="0"/>
              <a:t>, voice, retina, or facial features.</a:t>
            </a:r>
            <a:endParaRPr lang="tr-TR" dirty="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3B799007-E884-4AFD-84D3-673C26FD6FDC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77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285341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511175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b="1" dirty="0" smtClean="0"/>
              <a:t>Firewalls</a:t>
            </a:r>
            <a:endParaRPr lang="tr-TR" b="1" dirty="0" smtClean="0"/>
          </a:p>
          <a:p>
            <a:pPr>
              <a:defRPr/>
            </a:pPr>
            <a:r>
              <a:rPr lang="en-US" dirty="0" smtClean="0"/>
              <a:t>stand-alone </a:t>
            </a:r>
            <a:r>
              <a:rPr lang="en-US" dirty="0"/>
              <a:t>devices or </a:t>
            </a:r>
            <a:r>
              <a:rPr lang="en-US" dirty="0" smtClean="0"/>
              <a:t>programs</a:t>
            </a:r>
            <a:r>
              <a:rPr lang="tr-TR" dirty="0" smtClean="0"/>
              <a:t> </a:t>
            </a:r>
            <a:r>
              <a:rPr lang="en-US" dirty="0" smtClean="0"/>
              <a:t>running </a:t>
            </a:r>
            <a:r>
              <a:rPr lang="en-US" dirty="0"/>
              <a:t>on a server that block unauthorized access to a network. </a:t>
            </a:r>
            <a:endParaRPr lang="tr-TR" dirty="0" smtClean="0"/>
          </a:p>
          <a:p>
            <a:pPr>
              <a:defRPr/>
            </a:pPr>
            <a:r>
              <a:rPr lang="en-US" dirty="0" smtClean="0"/>
              <a:t>Dedicated </a:t>
            </a:r>
            <a:r>
              <a:rPr lang="en-US" dirty="0"/>
              <a:t>hardware firewalls </a:t>
            </a:r>
            <a:r>
              <a:rPr lang="en-US" dirty="0" smtClean="0"/>
              <a:t>are</a:t>
            </a:r>
            <a:r>
              <a:rPr lang="tr-TR" dirty="0" smtClean="0"/>
              <a:t> </a:t>
            </a:r>
            <a:r>
              <a:rPr lang="en-US" dirty="0" smtClean="0"/>
              <a:t>more </a:t>
            </a:r>
            <a:r>
              <a:rPr lang="en-US" dirty="0"/>
              <a:t>secure than a software-only solution,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but </a:t>
            </a:r>
            <a:r>
              <a:rPr lang="en-US" dirty="0"/>
              <a:t>are also considerably more expensive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smtClean="0"/>
              <a:t>Firewalls are commonly used in conjunction with proxy servers to mirror servers inside a firewall,</a:t>
            </a:r>
            <a:r>
              <a:rPr lang="tr-TR" dirty="0" smtClean="0"/>
              <a:t> </a:t>
            </a:r>
          </a:p>
          <a:p>
            <a:pPr lvl="1">
              <a:defRPr/>
            </a:pPr>
            <a:r>
              <a:rPr lang="en-US" dirty="0" smtClean="0"/>
              <a:t>thereby intercepting requests and data originally intended for an internal server. </a:t>
            </a:r>
            <a:endParaRPr lang="tr-TR" dirty="0" smtClean="0"/>
          </a:p>
          <a:p>
            <a:pPr>
              <a:defRPr/>
            </a:pPr>
            <a:r>
              <a:rPr lang="en-US" dirty="0" smtClean="0"/>
              <a:t>In this way, outside</a:t>
            </a:r>
            <a:r>
              <a:rPr lang="tr-TR" dirty="0" smtClean="0"/>
              <a:t> </a:t>
            </a:r>
            <a:r>
              <a:rPr lang="en-US" dirty="0" smtClean="0"/>
              <a:t>users can access copies of some subset of the data on the system without ever having direct access</a:t>
            </a:r>
            <a:r>
              <a:rPr lang="tr-TR" dirty="0" smtClean="0"/>
              <a:t> </a:t>
            </a:r>
            <a:r>
              <a:rPr lang="en-US" dirty="0" smtClean="0"/>
              <a:t>to the data.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This practice provides an additional layer of security against hackers.</a:t>
            </a:r>
            <a:endParaRPr lang="tr-TR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B00E7B04-65AF-402A-AC01-9F2024F779E9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78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30316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511175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b="1" dirty="0" smtClean="0"/>
              <a:t>Encryption</a:t>
            </a:r>
            <a:endParaRPr lang="tr-TR" b="1" dirty="0" smtClean="0"/>
          </a:p>
          <a:p>
            <a:pPr>
              <a:defRPr/>
            </a:pPr>
            <a:r>
              <a:rPr lang="en-US" dirty="0" smtClean="0"/>
              <a:t>the </a:t>
            </a:r>
            <a:r>
              <a:rPr lang="en-US" dirty="0"/>
              <a:t>process of making a message unintelligible to all but the intended </a:t>
            </a:r>
            <a:r>
              <a:rPr lang="en-US" dirty="0" smtClean="0"/>
              <a:t>recipient</a:t>
            </a:r>
            <a:endParaRPr lang="tr-TR" dirty="0" smtClean="0"/>
          </a:p>
          <a:p>
            <a:pPr>
              <a:defRPr/>
            </a:pPr>
            <a:r>
              <a:rPr lang="en-US" dirty="0" smtClean="0"/>
              <a:t>one of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primary means of ensuring the security of messages sent through the Internet and even in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same </a:t>
            </a:r>
            <a:r>
              <a:rPr lang="en-US" dirty="0"/>
              <a:t>building. </a:t>
            </a:r>
            <a:endParaRPr lang="tr-TR" dirty="0" smtClean="0"/>
          </a:p>
          <a:p>
            <a:pPr>
              <a:defRPr/>
            </a:pPr>
            <a:r>
              <a:rPr lang="en-US" dirty="0" smtClean="0"/>
              <a:t>also </a:t>
            </a:r>
            <a:r>
              <a:rPr lang="en-US" dirty="0"/>
              <a:t>one of the greatest concerns—and limitations—of network professionals</a:t>
            </a:r>
            <a:r>
              <a:rPr lang="en-US" dirty="0" smtClean="0"/>
              <a:t>.</a:t>
            </a:r>
            <a:endParaRPr lang="tr-TR" dirty="0" smtClean="0"/>
          </a:p>
          <a:p>
            <a:pPr>
              <a:defRPr/>
            </a:pPr>
            <a:r>
              <a:rPr lang="en-US" dirty="0"/>
              <a:t>Although </a:t>
            </a:r>
            <a:r>
              <a:rPr lang="en-US" dirty="0" smtClean="0"/>
              <a:t>cryptography</a:t>
            </a:r>
            <a:r>
              <a:rPr lang="tr-TR" dirty="0" smtClean="0"/>
              <a:t> </a:t>
            </a:r>
            <a:r>
              <a:rPr lang="en-US" dirty="0" smtClean="0"/>
              <a:t>predates </a:t>
            </a:r>
            <a:r>
              <a:rPr lang="en-US" dirty="0"/>
              <a:t>computers by </a:t>
            </a:r>
            <a:r>
              <a:rPr lang="en-US" dirty="0" smtClean="0"/>
              <a:t>several</a:t>
            </a:r>
            <a:r>
              <a:rPr lang="tr-TR" dirty="0" smtClean="0"/>
              <a:t> </a:t>
            </a:r>
            <a:r>
              <a:rPr lang="en-US" dirty="0" smtClean="0"/>
              <a:t>millennia</a:t>
            </a:r>
            <a:r>
              <a:rPr lang="en-US" dirty="0"/>
              <a:t>, no one has yet devised a system that can't be defeated, given enough time and resources</a:t>
            </a:r>
            <a:r>
              <a:rPr lang="en-US" dirty="0" smtClean="0"/>
              <a:t>.</a:t>
            </a:r>
            <a:endParaRPr lang="tr-TR" dirty="0" smtClean="0"/>
          </a:p>
          <a:p>
            <a:pPr lvl="1">
              <a:defRPr/>
            </a:pPr>
            <a:r>
              <a:rPr lang="en-US" dirty="0"/>
              <a:t>Every form of encryption has tradeoffs of security versus processing and management overhead, </a:t>
            </a:r>
            <a:r>
              <a:rPr lang="en-US" dirty="0" smtClean="0"/>
              <a:t>and</a:t>
            </a:r>
            <a:r>
              <a:rPr lang="tr-TR" dirty="0" smtClean="0"/>
              <a:t> </a:t>
            </a:r>
            <a:r>
              <a:rPr lang="en-US" dirty="0" smtClean="0"/>
              <a:t>different </a:t>
            </a:r>
            <a:r>
              <a:rPr lang="en-US" dirty="0"/>
              <a:t>forms of encryption are used in different </a:t>
            </a:r>
            <a:r>
              <a:rPr lang="en-US" dirty="0" smtClean="0"/>
              <a:t>applications</a:t>
            </a:r>
            <a:endParaRPr lang="tr-TR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B7826EB-0B19-4B7F-93ED-FDA5B8DD461F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79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115436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Networks-Introduction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4607718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Comparing a data network to a living organism,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the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hardware</a:t>
            </a:r>
            <a:r>
              <a:rPr lang="en-US" dirty="0" smtClean="0"/>
              <a:t> provides the skeleton or basic</a:t>
            </a:r>
            <a:r>
              <a:rPr lang="tr-TR" dirty="0" smtClean="0"/>
              <a:t> </a:t>
            </a:r>
            <a:r>
              <a:rPr lang="en-US" dirty="0" smtClean="0"/>
              <a:t>infrastructure upon which the nervous system is built. </a:t>
            </a:r>
            <a:endParaRPr lang="tr-TR" dirty="0" smtClean="0"/>
          </a:p>
          <a:p>
            <a:pPr>
              <a:defRPr/>
            </a:pPr>
            <a:r>
              <a:rPr lang="en-US" dirty="0" smtClean="0"/>
              <a:t>Similarly, a few hundred meters of cable</a:t>
            </a:r>
            <a:r>
              <a:rPr lang="tr-TR" dirty="0" smtClean="0"/>
              <a:t> </a:t>
            </a:r>
            <a:r>
              <a:rPr lang="en-US" dirty="0" smtClean="0"/>
              <a:t>running through the walls of a laboratory is necessary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but insufficient to constitute a network.</a:t>
            </a:r>
          </a:p>
          <a:p>
            <a:pPr marL="342900" lvl="1" indent="-342900"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Rather, the data pulsing through cables or other media in a coordinated fashion define a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network</a:t>
            </a:r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.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74E698CC-F548-462B-AD28-15AD5E3E6F59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8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149309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5111750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sz="3800" b="1" dirty="0"/>
              <a:t>Encryption </a:t>
            </a:r>
            <a:r>
              <a:rPr lang="en-US" sz="3800" b="1" dirty="0" smtClean="0"/>
              <a:t>Standards</a:t>
            </a:r>
            <a:endParaRPr lang="tr-TR" sz="3800" b="1" dirty="0" smtClean="0"/>
          </a:p>
          <a:p>
            <a:pPr>
              <a:defRPr/>
            </a:pPr>
            <a:endParaRPr lang="tr-TR" b="1" dirty="0" smtClean="0"/>
          </a:p>
          <a:p>
            <a:pPr marL="0" indent="0">
              <a:buFontTx/>
              <a:buNone/>
              <a:defRPr/>
            </a:pPr>
            <a:r>
              <a:rPr lang="en-US" b="1" u="sng" dirty="0"/>
              <a:t>Standard </a:t>
            </a:r>
            <a:r>
              <a:rPr lang="tr-TR" b="1" u="sng" dirty="0" smtClean="0"/>
              <a:t>	</a:t>
            </a:r>
            <a:r>
              <a:rPr lang="en-US" b="1" u="sng" dirty="0" smtClean="0"/>
              <a:t>Description</a:t>
            </a:r>
            <a:r>
              <a:rPr lang="tr-TR" b="1" u="sng" dirty="0" smtClean="0"/>
              <a:t>					</a:t>
            </a:r>
            <a:endParaRPr lang="en-US" b="1" u="sng" dirty="0"/>
          </a:p>
          <a:p>
            <a:pPr marL="0" indent="0">
              <a:buFontTx/>
              <a:buNone/>
              <a:defRPr/>
            </a:pPr>
            <a:r>
              <a:rPr lang="en-US" dirty="0"/>
              <a:t>AES </a:t>
            </a:r>
            <a:r>
              <a:rPr lang="tr-TR" dirty="0" smtClean="0"/>
              <a:t>		</a:t>
            </a:r>
            <a:r>
              <a:rPr lang="en-US" dirty="0" smtClean="0"/>
              <a:t>Advanced </a:t>
            </a:r>
            <a:r>
              <a:rPr lang="en-US" dirty="0"/>
              <a:t>Encryption Standard—Eventual replacement for </a:t>
            </a:r>
            <a:r>
              <a:rPr lang="tr-TR" dirty="0" smtClean="0"/>
              <a:t>		</a:t>
            </a:r>
            <a:r>
              <a:rPr lang="en-US" dirty="0" smtClean="0"/>
              <a:t>DES</a:t>
            </a:r>
            <a:r>
              <a:rPr lang="en-US" dirty="0"/>
              <a:t>, </a:t>
            </a:r>
            <a:r>
              <a:rPr lang="en-US" dirty="0" smtClean="0"/>
              <a:t>based </a:t>
            </a:r>
            <a:r>
              <a:rPr lang="en-US" dirty="0"/>
              <a:t>on </a:t>
            </a:r>
            <a:r>
              <a:rPr lang="en-US" dirty="0" smtClean="0"/>
              <a:t>128-bit</a:t>
            </a:r>
            <a:r>
              <a:rPr lang="tr-TR" dirty="0" smtClean="0"/>
              <a:t> </a:t>
            </a:r>
            <a:r>
              <a:rPr lang="en-US" dirty="0" smtClean="0"/>
              <a:t>encryption</a:t>
            </a:r>
            <a:r>
              <a:rPr lang="en-US" dirty="0"/>
              <a:t>.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DES </a:t>
            </a:r>
            <a:r>
              <a:rPr lang="tr-TR" dirty="0" smtClean="0"/>
              <a:t>		</a:t>
            </a:r>
            <a:r>
              <a:rPr lang="en-US" dirty="0" smtClean="0"/>
              <a:t>Data </a:t>
            </a:r>
            <a:r>
              <a:rPr lang="en-US" dirty="0"/>
              <a:t>Encryption Standard—Used by the government, based </a:t>
            </a:r>
            <a:r>
              <a:rPr lang="tr-TR" dirty="0" smtClean="0"/>
              <a:t>		</a:t>
            </a:r>
            <a:r>
              <a:rPr lang="en-US" dirty="0" smtClean="0"/>
              <a:t>on </a:t>
            </a:r>
            <a:r>
              <a:rPr lang="en-US" dirty="0"/>
              <a:t>64-bit encryption.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IDEA </a:t>
            </a:r>
            <a:r>
              <a:rPr lang="tr-TR" dirty="0" smtClean="0"/>
              <a:t>		</a:t>
            </a:r>
            <a:r>
              <a:rPr lang="en-US" dirty="0" smtClean="0"/>
              <a:t>International </a:t>
            </a:r>
            <a:r>
              <a:rPr lang="en-US" dirty="0"/>
              <a:t>Data Encryption Algorithm—Used by the </a:t>
            </a:r>
            <a:r>
              <a:rPr lang="tr-TR" dirty="0" smtClean="0"/>
              <a:t>		</a:t>
            </a:r>
            <a:r>
              <a:rPr lang="en-US" dirty="0" smtClean="0"/>
              <a:t>banking </a:t>
            </a:r>
            <a:r>
              <a:rPr lang="en-US" dirty="0"/>
              <a:t>industry, developed </a:t>
            </a:r>
            <a:r>
              <a:rPr lang="en-US" dirty="0" smtClean="0"/>
              <a:t>by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Swiss Federal Institute of </a:t>
            </a:r>
            <a:r>
              <a:rPr lang="tr-TR" dirty="0" smtClean="0"/>
              <a:t>		</a:t>
            </a:r>
            <a:r>
              <a:rPr lang="en-US" dirty="0" smtClean="0"/>
              <a:t>Technology</a:t>
            </a:r>
            <a:r>
              <a:rPr lang="en-US" dirty="0"/>
              <a:t>, 128-bit encryption.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PGP </a:t>
            </a:r>
            <a:r>
              <a:rPr lang="tr-TR" dirty="0" smtClean="0"/>
              <a:t>		</a:t>
            </a:r>
            <a:r>
              <a:rPr lang="en-US" dirty="0" smtClean="0"/>
              <a:t>Pretty </a:t>
            </a:r>
            <a:r>
              <a:rPr lang="en-US" dirty="0"/>
              <a:t>Good Privacy—Popular on the Internet, effective, free, </a:t>
            </a:r>
            <a:r>
              <a:rPr lang="tr-TR" dirty="0" smtClean="0"/>
              <a:t>		</a:t>
            </a:r>
            <a:r>
              <a:rPr lang="en-US" dirty="0" smtClean="0"/>
              <a:t>simple </a:t>
            </a:r>
            <a:r>
              <a:rPr lang="en-US" dirty="0"/>
              <a:t>to use.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RSA </a:t>
            </a:r>
            <a:r>
              <a:rPr lang="tr-TR" dirty="0" smtClean="0"/>
              <a:t>		</a:t>
            </a:r>
            <a:r>
              <a:rPr lang="en-US" dirty="0" err="1" smtClean="0"/>
              <a:t>Rivest</a:t>
            </a:r>
            <a:r>
              <a:rPr lang="en-US" dirty="0" smtClean="0"/>
              <a:t>-Shamir-Adelman </a:t>
            </a:r>
            <a:r>
              <a:rPr lang="en-US" dirty="0"/>
              <a:t>System—Popular in business and </a:t>
            </a:r>
            <a:r>
              <a:rPr lang="tr-TR" dirty="0" smtClean="0"/>
              <a:t>		</a:t>
            </a:r>
            <a:r>
              <a:rPr lang="en-US" dirty="0" smtClean="0"/>
              <a:t>government</a:t>
            </a:r>
            <a:r>
              <a:rPr lang="en-US" dirty="0"/>
              <a:t>.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S-HTTP </a:t>
            </a:r>
            <a:r>
              <a:rPr lang="tr-TR" dirty="0" smtClean="0"/>
              <a:t>	</a:t>
            </a:r>
            <a:r>
              <a:rPr lang="en-US" dirty="0" smtClean="0"/>
              <a:t>Secure </a:t>
            </a:r>
            <a:r>
              <a:rPr lang="en-US" dirty="0"/>
              <a:t>Hypertext Transfer Protocol—For transmitting </a:t>
            </a:r>
            <a:r>
              <a:rPr lang="tr-TR" dirty="0" smtClean="0"/>
              <a:t>		</a:t>
            </a:r>
            <a:r>
              <a:rPr lang="en-US" dirty="0" smtClean="0"/>
              <a:t>individual </a:t>
            </a:r>
            <a:r>
              <a:rPr lang="en-US" dirty="0"/>
              <a:t>messages over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Internet</a:t>
            </a:r>
            <a:r>
              <a:rPr lang="en-US" dirty="0"/>
              <a:t>.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SSL </a:t>
            </a:r>
            <a:r>
              <a:rPr lang="tr-TR" dirty="0" smtClean="0"/>
              <a:t>		</a:t>
            </a:r>
            <a:r>
              <a:rPr lang="en-US" dirty="0" smtClean="0"/>
              <a:t>Secure </a:t>
            </a:r>
            <a:r>
              <a:rPr lang="en-US" dirty="0"/>
              <a:t>Sockets Layer—Developed by Netscape </a:t>
            </a:r>
            <a:r>
              <a:rPr lang="tr-TR" dirty="0" smtClean="0"/>
              <a:t>			</a:t>
            </a:r>
            <a:r>
              <a:rPr lang="en-US" dirty="0" smtClean="0"/>
              <a:t>Communications </a:t>
            </a:r>
            <a:r>
              <a:rPr lang="en-US" dirty="0"/>
              <a:t>Corp. for the Internet.</a:t>
            </a:r>
            <a:endParaRPr lang="tr-TR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C45D57B4-9304-489F-A53B-752CD8668F29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80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184644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511175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b="1" dirty="0"/>
              <a:t>Process</a:t>
            </a:r>
          </a:p>
          <a:p>
            <a:pPr>
              <a:defRPr/>
            </a:pPr>
            <a:r>
              <a:rPr lang="en-US" dirty="0"/>
              <a:t>More important than the specific encryption algorithm or user-authentication technology used is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process </a:t>
            </a:r>
            <a:r>
              <a:rPr lang="en-US" dirty="0"/>
              <a:t>of implementing a security strategy.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For </a:t>
            </a:r>
            <a:r>
              <a:rPr lang="en-US" dirty="0"/>
              <a:t>example, the best firewall, proxy server, and </a:t>
            </a:r>
            <a:r>
              <a:rPr lang="en-US" dirty="0" smtClean="0"/>
              <a:t>user</a:t>
            </a:r>
            <a:r>
              <a:rPr lang="tr-TR" dirty="0" smtClean="0"/>
              <a:t> </a:t>
            </a:r>
            <a:r>
              <a:rPr lang="en-US" dirty="0" smtClean="0"/>
              <a:t>authentication</a:t>
            </a:r>
            <a:r>
              <a:rPr lang="tr-TR" dirty="0" smtClean="0"/>
              <a:t> </a:t>
            </a:r>
            <a:r>
              <a:rPr lang="en-US" dirty="0" smtClean="0"/>
              <a:t>system </a:t>
            </a:r>
            <a:r>
              <a:rPr lang="en-US" dirty="0"/>
              <a:t>is valueless if a researcher has a habit of losing his secure ID card.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Similarly</a:t>
            </a:r>
            <a:r>
              <a:rPr lang="en-US" dirty="0"/>
              <a:t>, </a:t>
            </a:r>
            <a:r>
              <a:rPr lang="en-US" dirty="0" smtClean="0"/>
              <a:t>a</a:t>
            </a:r>
            <a:r>
              <a:rPr lang="tr-TR" dirty="0" smtClean="0"/>
              <a:t> </a:t>
            </a:r>
            <a:r>
              <a:rPr lang="en-US" dirty="0" smtClean="0"/>
              <a:t>wireless </a:t>
            </a:r>
            <a:r>
              <a:rPr lang="en-US" dirty="0"/>
              <a:t>hub capable of supporting the latest security standards is vulnerable to attack if the </a:t>
            </a:r>
            <a:r>
              <a:rPr lang="en-US" dirty="0" smtClean="0"/>
              <a:t>person</a:t>
            </a:r>
            <a:r>
              <a:rPr lang="tr-TR" dirty="0" smtClean="0"/>
              <a:t> </a:t>
            </a:r>
            <a:r>
              <a:rPr lang="en-US" dirty="0" smtClean="0"/>
              <a:t>who </a:t>
            </a:r>
            <a:r>
              <a:rPr lang="en-US" dirty="0"/>
              <a:t>configures the hub doesn't take the time to enable the security features.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Similarly</a:t>
            </a:r>
            <a:r>
              <a:rPr lang="en-US" dirty="0"/>
              <a:t>, a </a:t>
            </a:r>
            <a:r>
              <a:rPr lang="en-US" dirty="0" smtClean="0"/>
              <a:t>researcher</a:t>
            </a:r>
            <a:r>
              <a:rPr lang="tr-TR" dirty="0" smtClean="0"/>
              <a:t> </a:t>
            </a:r>
            <a:r>
              <a:rPr lang="en-US" dirty="0" smtClean="0"/>
              <a:t>who </a:t>
            </a:r>
            <a:r>
              <a:rPr lang="en-US" dirty="0"/>
              <a:t>leaves her username and passwords on a Post-It Note stuck to her monitor provides a </a:t>
            </a:r>
            <a:r>
              <a:rPr lang="en-US" dirty="0" smtClean="0"/>
              <a:t>security</a:t>
            </a:r>
            <a:r>
              <a:rPr lang="tr-TR" dirty="0" smtClean="0"/>
              <a:t> </a:t>
            </a:r>
            <a:r>
              <a:rPr lang="en-US" dirty="0" smtClean="0"/>
              <a:t>hole </a:t>
            </a:r>
            <a:r>
              <a:rPr lang="en-US" dirty="0"/>
              <a:t>for everyone from the janitorial staff to a visitor who happens to walk past her office.</a:t>
            </a:r>
            <a:endParaRPr lang="tr-TR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D514464F-8EC5-4252-B163-D8A559A197B4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81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405754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Ownership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511175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Networks </a:t>
            </a:r>
            <a:r>
              <a:rPr lang="en-US" dirty="0"/>
              <a:t>are often characterized by the way they are funded. </a:t>
            </a:r>
            <a:endParaRPr lang="tr-TR" dirty="0" smtClean="0"/>
          </a:p>
          <a:p>
            <a:pPr>
              <a:defRPr/>
            </a:pPr>
            <a:r>
              <a:rPr lang="en-US" dirty="0" smtClean="0"/>
              <a:t>Private </a:t>
            </a:r>
            <a:r>
              <a:rPr lang="en-US" dirty="0"/>
              <a:t>networks are owned </a:t>
            </a:r>
            <a:r>
              <a:rPr lang="en-US" dirty="0" smtClean="0"/>
              <a:t>and</a:t>
            </a:r>
            <a:r>
              <a:rPr lang="tr-TR" dirty="0" smtClean="0"/>
              <a:t> </a:t>
            </a:r>
            <a:r>
              <a:rPr lang="en-US" dirty="0" smtClean="0"/>
              <a:t>managed </a:t>
            </a:r>
            <a:r>
              <a:rPr lang="en-US" dirty="0"/>
              <a:t>by private corporations.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For </a:t>
            </a:r>
            <a:r>
              <a:rPr lang="en-US" dirty="0"/>
              <a:t>example, many of the major pharmaceutical corporations </a:t>
            </a:r>
            <a:r>
              <a:rPr lang="en-US" dirty="0" smtClean="0"/>
              <a:t>have</a:t>
            </a:r>
            <a:r>
              <a:rPr lang="tr-TR" dirty="0" smtClean="0"/>
              <a:t> </a:t>
            </a:r>
            <a:r>
              <a:rPr lang="en-US" dirty="0" smtClean="0"/>
              <a:t>internal </a:t>
            </a:r>
            <a:r>
              <a:rPr lang="en-US" dirty="0"/>
              <a:t>bioinformatics R&amp;D groups that manage workflow and data with the help of privately </a:t>
            </a:r>
            <a:r>
              <a:rPr lang="en-US" dirty="0" smtClean="0"/>
              <a:t>owned</a:t>
            </a:r>
            <a:r>
              <a:rPr lang="tr-TR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highly secure networks. </a:t>
            </a:r>
            <a:endParaRPr lang="tr-TR" dirty="0" smtClean="0"/>
          </a:p>
          <a:p>
            <a:pPr>
              <a:defRPr/>
            </a:pPr>
            <a:r>
              <a:rPr lang="en-US" dirty="0" smtClean="0"/>
              <a:t>These </a:t>
            </a:r>
            <a:r>
              <a:rPr lang="en-US" dirty="0"/>
              <a:t>private networks may be completely isolated, connect to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Internet </a:t>
            </a:r>
            <a:r>
              <a:rPr lang="en-US" dirty="0"/>
              <a:t>through a secure firewall, or communicate with academic and commercial </a:t>
            </a:r>
            <a:r>
              <a:rPr lang="en-US" dirty="0" smtClean="0"/>
              <a:t>collaborators</a:t>
            </a:r>
            <a:r>
              <a:rPr lang="tr-TR" dirty="0" smtClean="0"/>
              <a:t> </a:t>
            </a:r>
            <a:r>
              <a:rPr lang="en-US" dirty="0" smtClean="0"/>
              <a:t>through </a:t>
            </a:r>
            <a:r>
              <a:rPr lang="en-US" dirty="0"/>
              <a:t>dedicated, secure lines. </a:t>
            </a:r>
            <a:endParaRPr lang="tr-TR" dirty="0" smtClean="0"/>
          </a:p>
          <a:p>
            <a:pPr>
              <a:defRPr/>
            </a:pPr>
            <a:r>
              <a:rPr lang="en-US" dirty="0" smtClean="0"/>
              <a:t>Private </a:t>
            </a:r>
            <a:r>
              <a:rPr lang="en-US" dirty="0"/>
              <a:t>networks may also be open to researchers and </a:t>
            </a:r>
            <a:r>
              <a:rPr lang="en-US" dirty="0" smtClean="0"/>
              <a:t>other</a:t>
            </a:r>
            <a:r>
              <a:rPr lang="tr-TR" dirty="0" smtClean="0"/>
              <a:t> </a:t>
            </a:r>
            <a:r>
              <a:rPr lang="en-US" dirty="0" smtClean="0"/>
              <a:t>companies—for </a:t>
            </a:r>
            <a:r>
              <a:rPr lang="en-US" dirty="0"/>
              <a:t>a fee.</a:t>
            </a:r>
            <a:endParaRPr lang="tr-TR" dirty="0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B9BBDA32-AE46-4572-88DC-42C209126937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82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96030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Ownership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511175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tr-TR" dirty="0" smtClean="0"/>
              <a:t>P</a:t>
            </a:r>
            <a:r>
              <a:rPr lang="en-US" dirty="0" err="1" smtClean="0"/>
              <a:t>ublic</a:t>
            </a:r>
            <a:r>
              <a:rPr lang="en-US" dirty="0" smtClean="0"/>
              <a:t> </a:t>
            </a:r>
            <a:r>
              <a:rPr lang="en-US" dirty="0"/>
              <a:t>networks such as the Internet and the public telephone network are at </a:t>
            </a:r>
            <a:r>
              <a:rPr lang="en-US" dirty="0" smtClean="0"/>
              <a:t>least</a:t>
            </a:r>
            <a:r>
              <a:rPr lang="tr-TR" dirty="0" smtClean="0"/>
              <a:t> </a:t>
            </a:r>
            <a:r>
              <a:rPr lang="en-US" dirty="0" smtClean="0"/>
              <a:t>partially </a:t>
            </a:r>
            <a:r>
              <a:rPr lang="en-US" dirty="0"/>
              <a:t>funded by public coffers. </a:t>
            </a:r>
            <a:endParaRPr lang="tr-TR" dirty="0" smtClean="0"/>
          </a:p>
          <a:p>
            <a:pPr>
              <a:defRPr/>
            </a:pPr>
            <a:r>
              <a:rPr lang="en-US" dirty="0" smtClean="0"/>
              <a:t>They </a:t>
            </a:r>
            <a:r>
              <a:rPr lang="en-US" dirty="0"/>
              <a:t>are also freely open to anyone who is capable of paying </a:t>
            </a:r>
            <a:r>
              <a:rPr lang="en-US" dirty="0" smtClean="0"/>
              <a:t>for</a:t>
            </a:r>
            <a:r>
              <a:rPr lang="tr-TR" dirty="0" smtClean="0"/>
              <a:t> </a:t>
            </a:r>
            <a:r>
              <a:rPr lang="en-US" dirty="0" smtClean="0"/>
              <a:t>their </a:t>
            </a:r>
            <a:r>
              <a:rPr lang="en-US" dirty="0"/>
              <a:t>services. </a:t>
            </a:r>
            <a:endParaRPr lang="tr-TR" dirty="0" smtClean="0"/>
          </a:p>
          <a:p>
            <a:pPr>
              <a:defRPr/>
            </a:pPr>
            <a:r>
              <a:rPr lang="en-US" dirty="0" smtClean="0"/>
              <a:t>Cooperative </a:t>
            </a:r>
            <a:r>
              <a:rPr lang="en-US" dirty="0"/>
              <a:t>networks are supported and managed by their users.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One </a:t>
            </a:r>
            <a:r>
              <a:rPr lang="en-US" dirty="0"/>
              <a:t>of the </a:t>
            </a:r>
            <a:r>
              <a:rPr lang="en-US" dirty="0" smtClean="0"/>
              <a:t>best</a:t>
            </a:r>
            <a:r>
              <a:rPr lang="tr-TR" dirty="0" smtClean="0"/>
              <a:t> </a:t>
            </a:r>
            <a:r>
              <a:rPr lang="en-US" dirty="0" smtClean="0"/>
              <a:t>known</a:t>
            </a:r>
            <a:r>
              <a:rPr lang="tr-TR" dirty="0" smtClean="0"/>
              <a:t> </a:t>
            </a:r>
            <a:r>
              <a:rPr lang="en-US" dirty="0" smtClean="0"/>
              <a:t>cooperative </a:t>
            </a:r>
            <a:r>
              <a:rPr lang="en-US" dirty="0"/>
              <a:t>networks was BITNET 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dirty="0"/>
              <a:t>ecause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dirty="0"/>
              <a:t>t's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dirty="0"/>
              <a:t>ime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Net</a:t>
            </a:r>
            <a:r>
              <a:rPr lang="en-US" dirty="0"/>
              <a:t>work), started by universities in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early </a:t>
            </a:r>
            <a:r>
              <a:rPr lang="en-US" dirty="0"/>
              <a:t>1980s.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Before </a:t>
            </a:r>
            <a:r>
              <a:rPr lang="en-US" dirty="0"/>
              <a:t>it was replaced by NSFNET 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dirty="0"/>
              <a:t>ational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dirty="0"/>
              <a:t>cience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lang="en-US" dirty="0"/>
              <a:t>oundation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Net</a:t>
            </a:r>
            <a:r>
              <a:rPr lang="en-US" dirty="0"/>
              <a:t>work) in the </a:t>
            </a:r>
            <a:r>
              <a:rPr lang="en-US" dirty="0" smtClean="0"/>
              <a:t>early</a:t>
            </a:r>
            <a:r>
              <a:rPr lang="tr-TR" dirty="0" smtClean="0"/>
              <a:t> </a:t>
            </a:r>
            <a:r>
              <a:rPr lang="en-US" dirty="0" smtClean="0"/>
              <a:t>1990s</a:t>
            </a:r>
            <a:r>
              <a:rPr lang="en-US" dirty="0"/>
              <a:t>, it connected about 3,000 mainframe computers at universities in the U.S., Canada, </a:t>
            </a:r>
            <a:r>
              <a:rPr lang="en-US" dirty="0" smtClean="0"/>
              <a:t>South</a:t>
            </a:r>
            <a:r>
              <a:rPr lang="tr-TR" dirty="0" smtClean="0"/>
              <a:t> </a:t>
            </a:r>
            <a:r>
              <a:rPr lang="en-US" dirty="0" smtClean="0"/>
              <a:t>America</a:t>
            </a:r>
            <a:r>
              <a:rPr lang="en-US" dirty="0"/>
              <a:t>, Europe, Asia, and Australia.</a:t>
            </a:r>
            <a:endParaRPr lang="tr-TR" dirty="0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9B793D1C-59B6-4319-B4AA-75BDF0208C5C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83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297263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511175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b="1" dirty="0"/>
              <a:t>The major steps in the implementation </a:t>
            </a:r>
            <a:r>
              <a:rPr lang="en-US" b="1" dirty="0" smtClean="0"/>
              <a:t>process</a:t>
            </a:r>
            <a:r>
              <a:rPr lang="tr-TR" b="1" dirty="0" smtClean="0"/>
              <a:t>:</a:t>
            </a:r>
          </a:p>
          <a:p>
            <a:pPr>
              <a:defRPr/>
            </a:pPr>
            <a:r>
              <a:rPr lang="en-US" dirty="0"/>
              <a:t>Create a Requirements Specification.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This </a:t>
            </a:r>
            <a:r>
              <a:rPr lang="en-US" dirty="0"/>
              <a:t>document includes a high-level description </a:t>
            </a:r>
            <a:r>
              <a:rPr lang="en-US" dirty="0" smtClean="0"/>
              <a:t>of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tasks to be supported by the network, </a:t>
            </a:r>
            <a:endParaRPr lang="tr-TR" dirty="0" smtClean="0"/>
          </a:p>
          <a:p>
            <a:pPr lvl="2">
              <a:defRPr/>
            </a:pPr>
            <a:r>
              <a:rPr lang="en-US" dirty="0" smtClean="0"/>
              <a:t>such </a:t>
            </a:r>
            <a:r>
              <a:rPr lang="en-US" dirty="0"/>
              <a:t>as routing sequencing data from </a:t>
            </a:r>
            <a:r>
              <a:rPr lang="en-US" dirty="0" smtClean="0"/>
              <a:t>sequencing</a:t>
            </a:r>
            <a:r>
              <a:rPr lang="tr-TR" dirty="0" smtClean="0"/>
              <a:t> </a:t>
            </a:r>
            <a:r>
              <a:rPr lang="en-US" dirty="0" smtClean="0"/>
              <a:t>machines </a:t>
            </a:r>
            <a:r>
              <a:rPr lang="en-US" dirty="0"/>
              <a:t>to analysis workstations and data warehouses, </a:t>
            </a:r>
            <a:endParaRPr lang="tr-TR" dirty="0" smtClean="0"/>
          </a:p>
          <a:p>
            <a:pPr lvl="3">
              <a:defRPr/>
            </a:pPr>
            <a:r>
              <a:rPr lang="en-US" dirty="0" smtClean="0"/>
              <a:t>as </a:t>
            </a:r>
            <a:r>
              <a:rPr lang="en-US" dirty="0"/>
              <a:t>well as the desired </a:t>
            </a:r>
            <a:r>
              <a:rPr lang="en-US" dirty="0" smtClean="0"/>
              <a:t>response</a:t>
            </a:r>
            <a:r>
              <a:rPr lang="tr-TR" dirty="0" smtClean="0"/>
              <a:t> </a:t>
            </a:r>
            <a:r>
              <a:rPr lang="en-US" dirty="0" smtClean="0"/>
              <a:t>times </a:t>
            </a:r>
            <a:r>
              <a:rPr lang="en-US" dirty="0"/>
              <a:t>and storage capacities. </a:t>
            </a:r>
            <a:endParaRPr lang="tr-TR" dirty="0" smtClean="0"/>
          </a:p>
          <a:p>
            <a:pPr lvl="2">
              <a:defRPr/>
            </a:pPr>
            <a:r>
              <a:rPr lang="en-US" dirty="0" smtClean="0"/>
              <a:t>For example, the requirements specification document may</a:t>
            </a:r>
            <a:r>
              <a:rPr lang="tr-TR" dirty="0" smtClean="0"/>
              <a:t> </a:t>
            </a:r>
            <a:r>
              <a:rPr lang="en-US" dirty="0" smtClean="0"/>
              <a:t>stipulate the need to support 35 workstations, provide access to storage in excess of 1</a:t>
            </a:r>
            <a:r>
              <a:rPr lang="tr-TR" dirty="0" smtClean="0"/>
              <a:t> </a:t>
            </a:r>
            <a:r>
              <a:rPr lang="en-US" dirty="0" smtClean="0"/>
              <a:t>terabyte with an access time of less than 50 milliseconds, with tiered password protection,</a:t>
            </a:r>
            <a:r>
              <a:rPr lang="tr-TR" dirty="0" smtClean="0"/>
              <a:t> </a:t>
            </a:r>
            <a:r>
              <a:rPr lang="en-US" dirty="0" smtClean="0"/>
              <a:t>and secure, high-speed access to the Internet.</a:t>
            </a:r>
            <a:endParaRPr lang="tr-TR" dirty="0" smtClean="0"/>
          </a:p>
          <a:p>
            <a:pPr>
              <a:defRPr/>
            </a:pPr>
            <a:endParaRPr lang="tr-TR" dirty="0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67A000A2-DE51-41EA-A7F5-FCA7E21A54B9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84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228959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511175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Create a Functional Specifications </a:t>
            </a:r>
            <a:r>
              <a:rPr lang="en-US" dirty="0" smtClean="0"/>
              <a:t>Document</a:t>
            </a:r>
            <a:endParaRPr lang="tr-TR" dirty="0" smtClean="0"/>
          </a:p>
          <a:p>
            <a:pPr lvl="1">
              <a:defRPr/>
            </a:pPr>
            <a:r>
              <a:rPr lang="tr-TR" dirty="0"/>
              <a:t>t</a:t>
            </a:r>
            <a:r>
              <a:rPr lang="tr-TR" dirty="0" smtClean="0"/>
              <a:t>hat </a:t>
            </a:r>
            <a:r>
              <a:rPr lang="en-US" dirty="0" smtClean="0"/>
              <a:t>defines</a:t>
            </a:r>
            <a:r>
              <a:rPr lang="en-US" dirty="0"/>
              <a:t>, in detail, how the high-level needs outlined in the requirements specification will </a:t>
            </a:r>
            <a:r>
              <a:rPr lang="en-US" dirty="0" smtClean="0"/>
              <a:t>be</a:t>
            </a:r>
            <a:r>
              <a:rPr lang="tr-TR" dirty="0" smtClean="0"/>
              <a:t> </a:t>
            </a:r>
            <a:r>
              <a:rPr lang="en-US" dirty="0" smtClean="0"/>
              <a:t>met</a:t>
            </a:r>
            <a:r>
              <a:rPr lang="en-US" dirty="0"/>
              <a:t>. </a:t>
            </a:r>
            <a:endParaRPr lang="tr-TR" dirty="0" smtClean="0"/>
          </a:p>
          <a:p>
            <a:pPr lvl="2">
              <a:defRPr/>
            </a:pPr>
            <a:r>
              <a:rPr lang="en-US" dirty="0" smtClean="0"/>
              <a:t>This </a:t>
            </a:r>
            <a:r>
              <a:rPr lang="en-US" dirty="0"/>
              <a:t>document quantifies many of the qualitative terms in the requirements </a:t>
            </a:r>
            <a:r>
              <a:rPr lang="en-US" dirty="0" smtClean="0"/>
              <a:t>specification</a:t>
            </a:r>
            <a:r>
              <a:rPr lang="tr-TR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the degree that anyone competent in information sciences can determine exactly </a:t>
            </a:r>
            <a:r>
              <a:rPr lang="en-US" dirty="0" smtClean="0"/>
              <a:t>what</a:t>
            </a:r>
            <a:r>
              <a:rPr lang="tr-TR" dirty="0" smtClean="0"/>
              <a:t> </a:t>
            </a:r>
            <a:r>
              <a:rPr lang="en-US" dirty="0" smtClean="0"/>
              <a:t>equipment</a:t>
            </a:r>
            <a:r>
              <a:rPr lang="en-US" dirty="0"/>
              <a:t>, personnel, and costs will be associated with the project. </a:t>
            </a:r>
            <a:endParaRPr lang="tr-TR" dirty="0" smtClean="0"/>
          </a:p>
          <a:p>
            <a:pPr>
              <a:defRPr/>
            </a:pPr>
            <a:r>
              <a:rPr lang="en-US" dirty="0"/>
              <a:t>Select Hardware.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Assuming </a:t>
            </a:r>
            <a:r>
              <a:rPr lang="en-US" dirty="0"/>
              <a:t>the functional specifications document is complete, the </a:t>
            </a:r>
            <a:r>
              <a:rPr lang="en-US" dirty="0" smtClean="0"/>
              <a:t>next</a:t>
            </a:r>
            <a:r>
              <a:rPr lang="tr-TR" dirty="0" smtClean="0"/>
              <a:t> </a:t>
            </a:r>
            <a:r>
              <a:rPr lang="en-US" dirty="0" smtClean="0"/>
              <a:t>step </a:t>
            </a:r>
            <a:r>
              <a:rPr lang="en-US" dirty="0"/>
              <a:t>is selecting </a:t>
            </a:r>
            <a:r>
              <a:rPr lang="en-US" dirty="0" smtClean="0"/>
              <a:t>network</a:t>
            </a:r>
            <a:r>
              <a:rPr lang="tr-TR" dirty="0" smtClean="0"/>
              <a:t>, </a:t>
            </a:r>
            <a:r>
              <a:rPr lang="en-US" dirty="0" smtClean="0"/>
              <a:t> </a:t>
            </a:r>
            <a:r>
              <a:rPr lang="en-US" dirty="0"/>
              <a:t>workstation </a:t>
            </a:r>
            <a:r>
              <a:rPr lang="en-US" dirty="0" smtClean="0"/>
              <a:t>electronics</a:t>
            </a:r>
            <a:r>
              <a:rPr lang="tr-TR" dirty="0" smtClean="0"/>
              <a:t>,</a:t>
            </a:r>
            <a:r>
              <a:rPr lang="en-US" dirty="0" smtClean="0"/>
              <a:t> </a:t>
            </a:r>
            <a:r>
              <a:rPr lang="en-US" dirty="0"/>
              <a:t>and media. </a:t>
            </a:r>
            <a:endParaRPr lang="tr-TR" dirty="0" smtClean="0"/>
          </a:p>
          <a:p>
            <a:pPr lvl="2">
              <a:defRPr/>
            </a:pPr>
            <a:r>
              <a:rPr lang="en-US" dirty="0" smtClean="0"/>
              <a:t>Often </a:t>
            </a:r>
            <a:r>
              <a:rPr lang="en-US" dirty="0"/>
              <a:t>the </a:t>
            </a:r>
            <a:r>
              <a:rPr lang="en-US" dirty="0" smtClean="0"/>
              <a:t>functional</a:t>
            </a:r>
            <a:r>
              <a:rPr lang="tr-TR" dirty="0" smtClean="0"/>
              <a:t> </a:t>
            </a:r>
            <a:r>
              <a:rPr lang="en-US" dirty="0" smtClean="0"/>
              <a:t>specifications </a:t>
            </a:r>
            <a:r>
              <a:rPr lang="en-US" dirty="0"/>
              <a:t>document is authored with particular hardware and software in mind, </a:t>
            </a:r>
            <a:r>
              <a:rPr lang="en-US" dirty="0" smtClean="0"/>
              <a:t>which</a:t>
            </a:r>
            <a:r>
              <a:rPr lang="tr-TR" dirty="0" smtClean="0"/>
              <a:t> </a:t>
            </a:r>
            <a:r>
              <a:rPr lang="en-US" dirty="0" smtClean="0"/>
              <a:t>further </a:t>
            </a:r>
            <a:r>
              <a:rPr lang="en-US" dirty="0"/>
              <a:t>simplifies the selection process.</a:t>
            </a:r>
            <a:endParaRPr lang="tr-TR" dirty="0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076D96E3-A6AF-4375-9750-F02FA2C3B1A1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85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356196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51117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Select Software. </a:t>
            </a:r>
            <a:endParaRPr lang="tr-TR" dirty="0" smtClean="0"/>
          </a:p>
          <a:p>
            <a:pPr lvl="1">
              <a:defRPr/>
            </a:pPr>
            <a:r>
              <a:rPr lang="tr-TR" dirty="0" smtClean="0"/>
              <a:t>T</a:t>
            </a:r>
            <a:r>
              <a:rPr lang="en-US" dirty="0" smtClean="0"/>
              <a:t>his </a:t>
            </a:r>
            <a:r>
              <a:rPr lang="en-US" dirty="0"/>
              <a:t>step of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implementation </a:t>
            </a:r>
            <a:r>
              <a:rPr lang="en-US" dirty="0"/>
              <a:t>process involves selecting the network operating system, as well as </a:t>
            </a:r>
            <a:r>
              <a:rPr lang="en-US" dirty="0" smtClean="0"/>
              <a:t>database</a:t>
            </a:r>
            <a:r>
              <a:rPr lang="tr-TR" dirty="0" smtClean="0"/>
              <a:t> </a:t>
            </a:r>
            <a:r>
              <a:rPr lang="en-US" dirty="0" smtClean="0"/>
              <a:t>publishing </a:t>
            </a:r>
            <a:r>
              <a:rPr lang="en-US" dirty="0"/>
              <a:t>software and tools such as PHP, XML, CGI, Java, or JavaScript editors and </a:t>
            </a:r>
            <a:r>
              <a:rPr lang="en-US" dirty="0" smtClean="0"/>
              <a:t>runtime</a:t>
            </a:r>
            <a:r>
              <a:rPr lang="tr-TR" dirty="0" smtClean="0"/>
              <a:t> </a:t>
            </a:r>
            <a:r>
              <a:rPr lang="en-US" dirty="0" smtClean="0"/>
              <a:t>systems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 smtClean="0"/>
              <a:t>Select </a:t>
            </a:r>
            <a:r>
              <a:rPr lang="en-US" dirty="0"/>
              <a:t>Utility.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Software </a:t>
            </a:r>
            <a:r>
              <a:rPr lang="en-US" dirty="0"/>
              <a:t>and hardware utilities, such as network monitors and </a:t>
            </a:r>
            <a:r>
              <a:rPr lang="en-US" dirty="0" smtClean="0"/>
              <a:t>antiviral</a:t>
            </a:r>
            <a:r>
              <a:rPr lang="tr-TR" dirty="0" smtClean="0"/>
              <a:t> </a:t>
            </a:r>
            <a:r>
              <a:rPr lang="en-US" dirty="0" smtClean="0"/>
              <a:t>utilities</a:t>
            </a:r>
            <a:r>
              <a:rPr lang="en-US" dirty="0"/>
              <a:t>, should be defined during the design process, not as an afterthought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7C73F22-948F-4D1D-A782-9C61946D65D3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86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24142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51117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Select </a:t>
            </a:r>
            <a:r>
              <a:rPr lang="en-US" dirty="0"/>
              <a:t>Internet Access Service.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Most </a:t>
            </a:r>
            <a:r>
              <a:rPr lang="en-US" dirty="0"/>
              <a:t>larger institutions have high-speed Internet </a:t>
            </a:r>
            <a:r>
              <a:rPr lang="en-US" dirty="0" smtClean="0"/>
              <a:t>access</a:t>
            </a:r>
            <a:r>
              <a:rPr lang="tr-TR" dirty="0" smtClean="0"/>
              <a:t> </a:t>
            </a:r>
            <a:r>
              <a:rPr lang="en-US" dirty="0" smtClean="0"/>
              <a:t>available </a:t>
            </a:r>
            <a:r>
              <a:rPr lang="en-US" dirty="0"/>
              <a:t>throughout their offices. </a:t>
            </a:r>
            <a:endParaRPr lang="tr-TR" dirty="0" smtClean="0"/>
          </a:p>
          <a:p>
            <a:pPr lvl="2">
              <a:defRPr/>
            </a:pPr>
            <a:r>
              <a:rPr lang="en-US" dirty="0" smtClean="0"/>
              <a:t>However</a:t>
            </a:r>
            <a:r>
              <a:rPr lang="en-US" dirty="0"/>
              <a:t>, bandwidth requirements may </a:t>
            </a:r>
            <a:r>
              <a:rPr lang="en-US" dirty="0" smtClean="0"/>
              <a:t>necessitate</a:t>
            </a:r>
            <a:r>
              <a:rPr lang="tr-TR" dirty="0" smtClean="0"/>
              <a:t> </a:t>
            </a:r>
            <a:r>
              <a:rPr lang="en-US" dirty="0" smtClean="0"/>
              <a:t>alternate </a:t>
            </a:r>
            <a:r>
              <a:rPr lang="en-US" dirty="0"/>
              <a:t>Internet services, </a:t>
            </a:r>
            <a:endParaRPr lang="tr-TR" dirty="0" smtClean="0"/>
          </a:p>
          <a:p>
            <a:pPr lvl="3">
              <a:defRPr/>
            </a:pPr>
            <a:r>
              <a:rPr lang="en-US" dirty="0" smtClean="0"/>
              <a:t>such </a:t>
            </a:r>
            <a:r>
              <a:rPr lang="en-US" dirty="0"/>
              <a:t>as supplementing a corporate-wide cable modem </a:t>
            </a:r>
            <a:r>
              <a:rPr lang="en-US" dirty="0" smtClean="0"/>
              <a:t>service</a:t>
            </a:r>
            <a:r>
              <a:rPr lang="tr-TR" dirty="0" smtClean="0"/>
              <a:t> </a:t>
            </a:r>
            <a:r>
              <a:rPr lang="en-US" dirty="0" smtClean="0"/>
              <a:t>with </a:t>
            </a:r>
            <a:r>
              <a:rPr lang="en-US" dirty="0"/>
              <a:t>a high-speed dedicated line, satellite link, or high-speed microwave link.</a:t>
            </a:r>
            <a:endParaRPr lang="tr-TR" dirty="0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7C73F22-948F-4D1D-A782-9C61946D65D3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87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347863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511175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After a network is established, it must be managed to realize its full potential. </a:t>
            </a:r>
            <a:endParaRPr lang="tr-TR" dirty="0" smtClean="0"/>
          </a:p>
          <a:p>
            <a:pPr>
              <a:defRPr/>
            </a:pPr>
            <a:r>
              <a:rPr lang="en-US" dirty="0" smtClean="0"/>
              <a:t>Network management</a:t>
            </a:r>
            <a:r>
              <a:rPr lang="tr-TR" dirty="0" smtClean="0"/>
              <a:t> </a:t>
            </a:r>
            <a:r>
              <a:rPr lang="en-US" dirty="0" smtClean="0"/>
              <a:t>issues </a:t>
            </a:r>
            <a:r>
              <a:rPr lang="en-US" dirty="0"/>
              <a:t>include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making </a:t>
            </a:r>
            <a:r>
              <a:rPr lang="en-US" dirty="0"/>
              <a:t>provision for disaster recovery,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load </a:t>
            </a:r>
            <a:r>
              <a:rPr lang="en-US" dirty="0"/>
              <a:t>balancing,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bandwidth </a:t>
            </a:r>
            <a:r>
              <a:rPr lang="en-US" dirty="0"/>
              <a:t>management,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maintaining </a:t>
            </a:r>
            <a:r>
              <a:rPr lang="en-US" dirty="0"/>
              <a:t>network security. </a:t>
            </a:r>
            <a:endParaRPr lang="tr-TR" dirty="0" smtClean="0"/>
          </a:p>
          <a:p>
            <a:pPr>
              <a:defRPr/>
            </a:pPr>
            <a:r>
              <a:rPr lang="en-US" dirty="0" smtClean="0"/>
              <a:t>For </a:t>
            </a:r>
            <a:r>
              <a:rPr lang="en-US" dirty="0"/>
              <a:t>example, disaster recovery plans and support for </a:t>
            </a:r>
            <a:r>
              <a:rPr lang="en-US" dirty="0" smtClean="0"/>
              <a:t>inevitable</a:t>
            </a:r>
            <a:r>
              <a:rPr lang="tr-TR" dirty="0" smtClean="0"/>
              <a:t> </a:t>
            </a:r>
            <a:r>
              <a:rPr lang="en-US" dirty="0" smtClean="0"/>
              <a:t>network </a:t>
            </a:r>
            <a:r>
              <a:rPr lang="en-US" dirty="0"/>
              <a:t>electronics and media failure should consider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fire</a:t>
            </a:r>
            <a:r>
              <a:rPr lang="en-US" dirty="0"/>
              <a:t>, electrical disturbances, power outages, </a:t>
            </a:r>
            <a:r>
              <a:rPr lang="en-US" dirty="0" smtClean="0"/>
              <a:t>or</a:t>
            </a:r>
            <a:r>
              <a:rPr lang="tr-TR" dirty="0" smtClean="0"/>
              <a:t> </a:t>
            </a:r>
            <a:r>
              <a:rPr lang="en-US" dirty="0" smtClean="0"/>
              <a:t>intentional </a:t>
            </a:r>
            <a:r>
              <a:rPr lang="en-US" dirty="0"/>
              <a:t>destruction. </a:t>
            </a:r>
            <a:endParaRPr lang="tr-TR" dirty="0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4DFC31EE-6457-4C23-87F5-C472EED5181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88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321700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511175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Part </a:t>
            </a:r>
            <a:r>
              <a:rPr lang="en-US" dirty="0"/>
              <a:t>of disaster recovery planning includes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securing </a:t>
            </a:r>
            <a:r>
              <a:rPr lang="en-US" dirty="0"/>
              <a:t>redundant systems, </a:t>
            </a:r>
            <a:endParaRPr lang="tr-TR" dirty="0" smtClean="0"/>
          </a:p>
          <a:p>
            <a:pPr lvl="2">
              <a:defRPr/>
            </a:pPr>
            <a:r>
              <a:rPr lang="en-US" dirty="0" smtClean="0"/>
              <a:t>such</a:t>
            </a:r>
            <a:r>
              <a:rPr lang="tr-TR" dirty="0" smtClean="0"/>
              <a:t> </a:t>
            </a:r>
            <a:r>
              <a:rPr lang="en-US" dirty="0" smtClean="0"/>
              <a:t>as </a:t>
            </a:r>
            <a:r>
              <a:rPr lang="en-US" dirty="0"/>
              <a:t>running extra cables when installing a wired </a:t>
            </a:r>
            <a:r>
              <a:rPr lang="en-US" dirty="0" smtClean="0"/>
              <a:t>network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installing </a:t>
            </a:r>
            <a:r>
              <a:rPr lang="en-US" dirty="0"/>
              <a:t>a bank of 56K dial-up </a:t>
            </a:r>
            <a:r>
              <a:rPr lang="en-US" dirty="0" smtClean="0"/>
              <a:t>modems</a:t>
            </a:r>
            <a:r>
              <a:rPr lang="tr-TR" dirty="0" smtClean="0"/>
              <a:t> </a:t>
            </a:r>
            <a:r>
              <a:rPr lang="en-US" dirty="0" smtClean="0"/>
              <a:t>available </a:t>
            </a:r>
            <a:r>
              <a:rPr lang="en-US" dirty="0"/>
              <a:t>for Internet access in the event that the high-speed Internet connection </a:t>
            </a:r>
            <a:r>
              <a:rPr lang="en-US" dirty="0" smtClean="0"/>
              <a:t>fails.</a:t>
            </a:r>
            <a:endParaRPr lang="tr-TR" dirty="0" smtClean="0"/>
          </a:p>
          <a:p>
            <a:pPr>
              <a:defRPr/>
            </a:pPr>
            <a:r>
              <a:rPr lang="en-US" dirty="0"/>
              <a:t>Perhaps the greatest management challenge is maintaining adequate security.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This </a:t>
            </a:r>
            <a:r>
              <a:rPr lang="en-US" dirty="0"/>
              <a:t>task </a:t>
            </a:r>
            <a:r>
              <a:rPr lang="en-US" dirty="0" smtClean="0"/>
              <a:t>entails</a:t>
            </a:r>
            <a:r>
              <a:rPr lang="tr-TR" dirty="0" smtClean="0"/>
              <a:t> </a:t>
            </a:r>
            <a:r>
              <a:rPr lang="en-US" dirty="0" smtClean="0"/>
              <a:t>monitoring </a:t>
            </a:r>
            <a:r>
              <a:rPr lang="en-US" dirty="0"/>
              <a:t>the Internet on a daily basis </a:t>
            </a:r>
            <a:endParaRPr lang="tr-TR" dirty="0" smtClean="0"/>
          </a:p>
          <a:p>
            <a:pPr lvl="2">
              <a:defRPr/>
            </a:pPr>
            <a:r>
              <a:rPr lang="en-US" dirty="0" smtClean="0"/>
              <a:t>to </a:t>
            </a:r>
            <a:r>
              <a:rPr lang="en-US" dirty="0"/>
              <a:t>check for word of new viruses or security holes in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operating </a:t>
            </a:r>
            <a:r>
              <a:rPr lang="en-US" dirty="0"/>
              <a:t>system, and installing the appropriate software patches and utilities to address the </a:t>
            </a:r>
            <a:r>
              <a:rPr lang="en-US" dirty="0" smtClean="0"/>
              <a:t>new</a:t>
            </a:r>
            <a:r>
              <a:rPr lang="tr-TR" dirty="0" smtClean="0"/>
              <a:t> </a:t>
            </a:r>
            <a:r>
              <a:rPr lang="en-US" dirty="0" smtClean="0"/>
              <a:t>threats</a:t>
            </a:r>
            <a:r>
              <a:rPr lang="en-US" dirty="0"/>
              <a:t>.</a:t>
            </a:r>
            <a:endParaRPr lang="tr-TR" dirty="0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4DFC31EE-6457-4C23-87F5-C472EED5181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89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296954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Networks-Introduction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80400" cy="49784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This coordination is provided by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electronics</a:t>
            </a:r>
            <a:r>
              <a:rPr lang="en-US" dirty="0" smtClean="0"/>
              <a:t> </a:t>
            </a:r>
            <a:r>
              <a:rPr lang="en-US" dirty="0"/>
              <a:t>that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connect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workstations</a:t>
            </a:r>
            <a:r>
              <a:rPr lang="en-US" dirty="0" smtClean="0"/>
              <a:t> and shared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computer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peripherals </a:t>
            </a:r>
            <a:r>
              <a:rPr lang="en-US" dirty="0" smtClean="0"/>
              <a:t>with the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networks 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en-US" dirty="0" smtClean="0"/>
              <a:t>amplify, route, filter, block, and translate data. </a:t>
            </a:r>
            <a:endParaRPr lang="tr-TR" dirty="0" smtClean="0"/>
          </a:p>
          <a:p>
            <a:pPr>
              <a:defRPr/>
            </a:pPr>
            <a:r>
              <a:rPr lang="tr-TR" dirty="0" smtClean="0"/>
              <a:t>An </a:t>
            </a:r>
            <a:r>
              <a:rPr lang="en-US" dirty="0" smtClean="0"/>
              <a:t>informatics researcher should have a basic understanding of the limits, capabilities, and benefits of</a:t>
            </a:r>
            <a:r>
              <a:rPr lang="tr-TR" dirty="0" smtClean="0"/>
              <a:t> </a:t>
            </a:r>
            <a:r>
              <a:rPr lang="en-US" dirty="0" smtClean="0"/>
              <a:t>specific network hardware,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to be able to converse intelligently with hardware vendors</a:t>
            </a:r>
            <a:endParaRPr lang="tr-TR" dirty="0" smtClean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US" dirty="0" smtClean="0"/>
              <a:t>to</a:t>
            </a:r>
            <a:r>
              <a:rPr lang="tr-TR" dirty="0" smtClean="0"/>
              <a:t> </a:t>
            </a:r>
            <a:r>
              <a:rPr lang="en-US" dirty="0" smtClean="0"/>
              <a:t>direct the management of an information services provider.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0F5DC422-BBB4-4DF4-A4EE-769CE8CC4320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9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326264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6D9F2-849F-498A-B741-E38B28657019}" type="slidenum">
              <a:rPr lang="en-US" altLang="tr-TR" smtClean="0"/>
              <a:pPr>
                <a:defRPr/>
              </a:pPr>
              <a:t>90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64763367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Grammar revision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Comprise</a:t>
            </a:r>
            <a:r>
              <a:rPr lang="en-US" dirty="0" smtClean="0"/>
              <a:t>, can be used with the parts that make up something as the subject:</a:t>
            </a:r>
          </a:p>
          <a:p>
            <a:pPr lvl="1"/>
            <a:r>
              <a:rPr lang="tr-TR" dirty="0" smtClean="0"/>
              <a:t>{</a:t>
            </a:r>
            <a:r>
              <a:rPr lang="en-US" dirty="0" smtClean="0"/>
              <a:t>Oil and coal comprise 70% of the nation’s exports.</a:t>
            </a:r>
            <a:r>
              <a:rPr lang="tr-TR" dirty="0" smtClean="0"/>
              <a:t>}</a:t>
            </a:r>
            <a:endParaRPr lang="en-US" dirty="0" smtClean="0"/>
          </a:p>
          <a:p>
            <a:r>
              <a:rPr lang="tr-TR" b="1" dirty="0" err="1" smtClean="0"/>
              <a:t>Compose</a:t>
            </a:r>
            <a:endParaRPr lang="tr-TR" b="1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Compose of </a:t>
            </a:r>
            <a:r>
              <a:rPr lang="en-US" dirty="0" smtClean="0"/>
              <a:t>is even more formal than consist of and comprise. </a:t>
            </a:r>
            <a:endParaRPr lang="tr-TR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Compose of </a:t>
            </a:r>
            <a:r>
              <a:rPr lang="en-US" dirty="0" smtClean="0"/>
              <a:t>is only used in the passive voice:</a:t>
            </a:r>
          </a:p>
          <a:p>
            <a:pPr lvl="1"/>
            <a:r>
              <a:rPr lang="tr-TR" dirty="0" smtClean="0"/>
              <a:t>{</a:t>
            </a:r>
            <a:r>
              <a:rPr lang="en-US" dirty="0" smtClean="0"/>
              <a:t>Muscle is composed of different types of protein.</a:t>
            </a:r>
            <a:r>
              <a:rPr lang="tr-TR" dirty="0" smtClean="0"/>
              <a:t>}</a:t>
            </a:r>
            <a:endParaRPr lang="tr-TR" altLang="tr-TR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D64B7A96-590F-46D5-819F-1602C58D15CD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91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106123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Grammar revision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424862" cy="4978400"/>
          </a:xfrm>
        </p:spPr>
        <p:txBody>
          <a:bodyPr/>
          <a:lstStyle/>
          <a:p>
            <a:r>
              <a:rPr lang="en-US" sz="2800" b="1" dirty="0" smtClean="0"/>
              <a:t>Comparison </a:t>
            </a:r>
            <a:r>
              <a:rPr lang="en-US" sz="2800" b="1" dirty="0"/>
              <a:t>and contrast </a:t>
            </a:r>
            <a:endParaRPr lang="tr-TR" sz="2800" b="1" dirty="0" smtClean="0"/>
          </a:p>
          <a:p>
            <a:r>
              <a:rPr lang="tr-TR" sz="2400" dirty="0" err="1" smtClean="0"/>
              <a:t>Example</a:t>
            </a:r>
            <a:r>
              <a:rPr lang="tr-TR" sz="2400" dirty="0" smtClean="0"/>
              <a:t>: C</a:t>
            </a:r>
            <a:r>
              <a:rPr lang="en-US" sz="2400" dirty="0" err="1" smtClean="0"/>
              <a:t>omparison</a:t>
            </a:r>
            <a:r>
              <a:rPr lang="en-US" sz="2400" dirty="0" smtClean="0"/>
              <a:t> </a:t>
            </a:r>
            <a:r>
              <a:rPr lang="en-US" sz="2400" dirty="0"/>
              <a:t>of digital </a:t>
            </a:r>
            <a:r>
              <a:rPr lang="en-US" sz="2400" dirty="0" smtClean="0"/>
              <a:t>and</a:t>
            </a:r>
            <a:r>
              <a:rPr lang="tr-TR" sz="2400" dirty="0" smtClean="0"/>
              <a:t> </a:t>
            </a:r>
            <a:r>
              <a:rPr lang="en-US" sz="2400" dirty="0" smtClean="0"/>
              <a:t>conventional cameras</a:t>
            </a:r>
            <a:endParaRPr lang="tr-TR" sz="2400" dirty="0" smtClean="0"/>
          </a:p>
          <a:p>
            <a:endParaRPr lang="tr-TR" sz="2400" dirty="0"/>
          </a:p>
          <a:p>
            <a:endParaRPr lang="tr-TR" sz="2400" dirty="0" smtClean="0"/>
          </a:p>
          <a:p>
            <a:endParaRPr lang="tr-TR" sz="2400" dirty="0"/>
          </a:p>
          <a:p>
            <a:endParaRPr lang="tr-TR" sz="2400" dirty="0" smtClean="0"/>
          </a:p>
          <a:p>
            <a:endParaRPr lang="tr-TR" sz="2400" dirty="0"/>
          </a:p>
          <a:p>
            <a:endParaRPr lang="tr-TR" sz="2400" dirty="0" smtClean="0"/>
          </a:p>
          <a:p>
            <a:endParaRPr lang="tr-TR" sz="2400" dirty="0"/>
          </a:p>
          <a:p>
            <a:endParaRPr lang="tr-TR" sz="2400" dirty="0" smtClean="0"/>
          </a:p>
          <a:p>
            <a:r>
              <a:rPr lang="en-US" sz="2400" dirty="0"/>
              <a:t>Note how we can compare and </a:t>
            </a:r>
            <a:r>
              <a:rPr lang="en-US" sz="2400" dirty="0" smtClean="0"/>
              <a:t>contrast</a:t>
            </a:r>
            <a:r>
              <a:rPr lang="tr-TR" sz="2400" dirty="0" smtClean="0"/>
              <a:t> </a:t>
            </a:r>
            <a:r>
              <a:rPr lang="en-US" sz="2400" dirty="0" smtClean="0"/>
              <a:t>these </a:t>
            </a:r>
            <a:r>
              <a:rPr lang="en-US" sz="2400" dirty="0"/>
              <a:t>types of cameras</a:t>
            </a:r>
            <a:r>
              <a:rPr lang="en-US" sz="2400" dirty="0" smtClean="0"/>
              <a:t> </a:t>
            </a:r>
            <a:endParaRPr lang="tr-TR" altLang="tr-TR" sz="2400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05ADBAB-D96A-4871-B9DA-4DCC869189B0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92</a:t>
            </a:fld>
            <a:endParaRPr kumimoji="0" lang="en-US" altLang="tr-TR" sz="120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935207"/>
              </p:ext>
            </p:extLst>
          </p:nvPr>
        </p:nvGraphicFramePr>
        <p:xfrm>
          <a:off x="1259632" y="2132856"/>
          <a:ext cx="6319890" cy="345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630"/>
                <a:gridCol w="2106630"/>
                <a:gridCol w="2106630"/>
              </a:tblGrid>
              <a:tr h="139040">
                <a:tc>
                  <a:txBody>
                    <a:bodyPr/>
                    <a:lstStyle/>
                    <a:p>
                      <a:r>
                        <a:rPr lang="tr-TR" dirty="0" smtClean="0"/>
                        <a:t>FEATURE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DIGITAL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CONVENTIONAL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u="none" strike="noStrike" baseline="0" dirty="0" smtClean="0">
                          <a:latin typeface="Times New Roman" panose="02020603050405020304" pitchFamily="18" charset="0"/>
                        </a:rPr>
                        <a:t>lens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u="none" strike="noStrike" baseline="0" dirty="0" smtClean="0">
                          <a:latin typeface="Times New Roman" panose="02020603050405020304" pitchFamily="18" charset="0"/>
                        </a:rPr>
                        <a:t>viewfinder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u="none" strike="noStrike" baseline="0" dirty="0" smtClean="0">
                          <a:latin typeface="Times New Roman" panose="02020603050405020304" pitchFamily="18" charset="0"/>
                        </a:rPr>
                        <a:t>requires chemical</a:t>
                      </a:r>
                    </a:p>
                    <a:p>
                      <a:pPr algn="l"/>
                      <a:r>
                        <a:rPr lang="en-US" sz="1600" b="0" i="0" u="none" strike="noStrike" baseline="0" dirty="0" smtClean="0">
                          <a:latin typeface="Times New Roman" panose="02020603050405020304" pitchFamily="18" charset="0"/>
                        </a:rPr>
                        <a:t>processing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u="none" strike="noStrike" baseline="0" dirty="0" smtClean="0">
                          <a:latin typeface="Times New Roman" panose="02020603050405020304" pitchFamily="18" charset="0"/>
                        </a:rPr>
                        <a:t>film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u="none" strike="noStrike" baseline="0" dirty="0" smtClean="0">
                          <a:latin typeface="Times New Roman" panose="02020603050405020304" pitchFamily="18" charset="0"/>
                        </a:rPr>
                        <a:t>transfer images</a:t>
                      </a:r>
                    </a:p>
                    <a:p>
                      <a:pPr algn="l"/>
                      <a:r>
                        <a:rPr lang="en-US" sz="1600" b="0" i="0" u="none" strike="noStrike" baseline="0" dirty="0" smtClean="0">
                          <a:latin typeface="Times New Roman" panose="02020603050405020304" pitchFamily="18" charset="0"/>
                        </a:rPr>
                        <a:t>directly to 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u="none" strike="noStrike" baseline="0" dirty="0" smtClean="0">
                          <a:latin typeface="Times New Roman" panose="02020603050405020304" pitchFamily="18" charset="0"/>
                        </a:rPr>
                        <a:t>can delete</a:t>
                      </a:r>
                    </a:p>
                    <a:p>
                      <a:pPr algn="l"/>
                      <a:r>
                        <a:rPr lang="en-US" sz="1600" b="0" i="0" u="none" strike="noStrike" baseline="0" dirty="0" smtClean="0">
                          <a:latin typeface="Times New Roman" panose="02020603050405020304" pitchFamily="18" charset="0"/>
                        </a:rPr>
                        <a:t>unsatisfactory</a:t>
                      </a:r>
                    </a:p>
                    <a:p>
                      <a:pPr algn="l"/>
                      <a:r>
                        <a:rPr lang="en-US" sz="1600" b="0" i="0" u="none" strike="noStrike" baseline="0" dirty="0" smtClean="0">
                          <a:latin typeface="Times New Roman" panose="02020603050405020304" pitchFamily="18" charset="0"/>
                        </a:rPr>
                        <a:t>images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uiExpand="1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Grammar revision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Comparing features which are similar</a:t>
            </a:r>
            <a:r>
              <a:rPr lang="en-US" dirty="0" smtClean="0"/>
              <a:t>:</a:t>
            </a:r>
            <a:endParaRPr lang="tr-TR" altLang="tr-TR" dirty="0" smtClean="0"/>
          </a:p>
          <a:p>
            <a:pPr lvl="1"/>
            <a:r>
              <a:rPr lang="tr-TR" dirty="0" smtClean="0"/>
              <a:t>{</a:t>
            </a:r>
            <a:r>
              <a:rPr lang="en-US" i="1" dirty="0">
                <a:solidFill>
                  <a:schemeClr val="accent1"/>
                </a:solidFill>
              </a:rPr>
              <a:t>Both </a:t>
            </a:r>
            <a:r>
              <a:rPr lang="en-US" dirty="0"/>
              <a:t>cameras have lenses</a:t>
            </a:r>
            <a:r>
              <a:rPr lang="en-US" dirty="0" smtClean="0"/>
              <a:t>.</a:t>
            </a:r>
            <a:r>
              <a:rPr lang="tr-TR" dirty="0" smtClean="0"/>
              <a:t>}</a:t>
            </a:r>
            <a:endParaRPr lang="en-US" dirty="0" smtClean="0"/>
          </a:p>
          <a:p>
            <a:pPr lvl="1"/>
            <a:r>
              <a:rPr lang="tr-TR" dirty="0" smtClean="0"/>
              <a:t>{</a:t>
            </a:r>
            <a:r>
              <a:rPr lang="en-US" i="1" dirty="0" smtClean="0">
                <a:solidFill>
                  <a:schemeClr val="accent1"/>
                </a:solidFill>
              </a:rPr>
              <a:t>Like</a:t>
            </a:r>
            <a:r>
              <a:rPr lang="en-US" dirty="0" smtClean="0"/>
              <a:t> the conventional camera, the digital</a:t>
            </a:r>
            <a:r>
              <a:rPr lang="tr-TR" dirty="0" smtClean="0"/>
              <a:t> </a:t>
            </a:r>
            <a:r>
              <a:rPr lang="en-US" dirty="0" smtClean="0"/>
              <a:t>camera has a viewfinder.</a:t>
            </a:r>
            <a:r>
              <a:rPr lang="tr-TR" dirty="0" smtClean="0"/>
              <a:t>}</a:t>
            </a:r>
            <a:endParaRPr lang="en-US" dirty="0" smtClean="0"/>
          </a:p>
          <a:p>
            <a:pPr marL="342900" lvl="1" indent="-342900">
              <a:buChar char="•"/>
            </a:pPr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Contrasting features which are different:</a:t>
            </a:r>
            <a:endParaRPr lang="tr-TR" sz="3200" dirty="0">
              <a:solidFill>
                <a:schemeClr val="tx1"/>
              </a:solidFill>
              <a:ea typeface="+mn-ea"/>
              <a:cs typeface="+mn-cs"/>
            </a:endParaRPr>
          </a:p>
          <a:p>
            <a:pPr lvl="1"/>
            <a:r>
              <a:rPr lang="tr-TR" dirty="0" smtClean="0"/>
              <a:t>{</a:t>
            </a:r>
            <a:r>
              <a:rPr lang="en-US" dirty="0" smtClean="0"/>
              <a:t>The conventional camera requires chemical</a:t>
            </a:r>
            <a:r>
              <a:rPr lang="tr-TR" dirty="0" smtClean="0"/>
              <a:t> </a:t>
            </a:r>
            <a:r>
              <a:rPr lang="en-US" dirty="0" smtClean="0"/>
              <a:t>processing </a:t>
            </a:r>
            <a:r>
              <a:rPr lang="en-US" i="1" dirty="0" smtClean="0">
                <a:solidFill>
                  <a:schemeClr val="accent1"/>
                </a:solidFill>
              </a:rPr>
              <a:t>whereas</a:t>
            </a:r>
            <a:r>
              <a:rPr lang="en-US" dirty="0" smtClean="0"/>
              <a:t> the digital camera</a:t>
            </a:r>
            <a:r>
              <a:rPr lang="tr-TR" dirty="0" smtClean="0"/>
              <a:t> </a:t>
            </a:r>
            <a:r>
              <a:rPr lang="en-US" dirty="0" smtClean="0"/>
              <a:t>does not.</a:t>
            </a:r>
            <a:r>
              <a:rPr lang="tr-TR" dirty="0" smtClean="0"/>
              <a:t>}</a:t>
            </a:r>
          </a:p>
          <a:p>
            <a:pPr lvl="1"/>
            <a:r>
              <a:rPr lang="tr-TR" dirty="0" smtClean="0"/>
              <a:t>{</a:t>
            </a:r>
            <a:r>
              <a:rPr lang="en-US" dirty="0" smtClean="0"/>
              <a:t>The conventional camera uses film </a:t>
            </a:r>
            <a:r>
              <a:rPr lang="en-US" i="1" dirty="0" smtClean="0">
                <a:solidFill>
                  <a:schemeClr val="accent1"/>
                </a:solidFill>
              </a:rPr>
              <a:t>unlike</a:t>
            </a:r>
            <a:r>
              <a:rPr lang="tr-TR" i="1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the digital camera.</a:t>
            </a:r>
            <a:r>
              <a:rPr lang="tr-TR" dirty="0" smtClean="0"/>
              <a:t>}</a:t>
            </a:r>
            <a:endParaRPr lang="tr-TR" altLang="tr-TR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90F6DE76-A466-4068-A624-F4B8EFF6392F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93</a:t>
            </a:fld>
            <a:endParaRPr kumimoji="0" lang="en-US" altLang="tr-TR" sz="12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Grammar revision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tr-TR" dirty="0" smtClean="0"/>
              <a:t>{</a:t>
            </a:r>
            <a:r>
              <a:rPr lang="en-US" dirty="0" smtClean="0"/>
              <a:t>With a digital camera you can transfer</a:t>
            </a:r>
            <a:r>
              <a:rPr lang="tr-TR" dirty="0" smtClean="0"/>
              <a:t> </a:t>
            </a:r>
            <a:r>
              <a:rPr lang="en-US" dirty="0" smtClean="0"/>
              <a:t>images directly to a PC </a:t>
            </a:r>
            <a:r>
              <a:rPr lang="en-US" i="1" dirty="0" smtClean="0">
                <a:solidFill>
                  <a:schemeClr val="accent1"/>
                </a:solidFill>
              </a:rPr>
              <a:t>but</a:t>
            </a:r>
            <a:r>
              <a:rPr lang="en-US" dirty="0" smtClean="0"/>
              <a:t> with a</a:t>
            </a:r>
            <a:r>
              <a:rPr lang="tr-TR" dirty="0" smtClean="0"/>
              <a:t> </a:t>
            </a:r>
            <a:r>
              <a:rPr lang="en-US" dirty="0" smtClean="0"/>
              <a:t>conventional camera you need to use a</a:t>
            </a:r>
            <a:r>
              <a:rPr lang="tr-TR" dirty="0" smtClean="0"/>
              <a:t> </a:t>
            </a:r>
            <a:r>
              <a:rPr lang="en-US" dirty="0" smtClean="0"/>
              <a:t>scanner.</a:t>
            </a:r>
            <a:r>
              <a:rPr lang="tr-TR" dirty="0" smtClean="0"/>
              <a:t>}</a:t>
            </a:r>
          </a:p>
          <a:p>
            <a:pPr lvl="1"/>
            <a:r>
              <a:rPr lang="tr-TR" dirty="0" smtClean="0"/>
              <a:t>{</a:t>
            </a:r>
            <a:r>
              <a:rPr lang="en-US" dirty="0" smtClean="0"/>
              <a:t>With digital cameras you can delete</a:t>
            </a:r>
            <a:r>
              <a:rPr lang="tr-TR" dirty="0" smtClean="0"/>
              <a:t> </a:t>
            </a:r>
            <a:r>
              <a:rPr lang="en-US" dirty="0" smtClean="0"/>
              <a:t>unsatisfactory images; </a:t>
            </a:r>
            <a:r>
              <a:rPr lang="en-US" i="1" dirty="0" smtClean="0">
                <a:solidFill>
                  <a:schemeClr val="accent1"/>
                </a:solidFill>
              </a:rPr>
              <a:t>however</a:t>
            </a:r>
            <a:r>
              <a:rPr lang="en-US" dirty="0" smtClean="0"/>
              <a:t> with</a:t>
            </a:r>
            <a:r>
              <a:rPr lang="tr-TR" dirty="0" smtClean="0"/>
              <a:t> </a:t>
            </a:r>
            <a:r>
              <a:rPr lang="en-US" dirty="0" smtClean="0"/>
              <a:t>conventional cameras you cannot.</a:t>
            </a:r>
            <a:r>
              <a:rPr lang="tr-TR" dirty="0" smtClean="0"/>
              <a:t>}</a:t>
            </a:r>
            <a:endParaRPr lang="tr-TR" altLang="tr-TR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90F6DE76-A466-4068-A624-F4B8EFF6392F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94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158378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theme/theme1.xml><?xml version="1.0" encoding="utf-8"?>
<a:theme xmlns:a="http://schemas.openxmlformats.org/drawingml/2006/main" name="Bahcesehir master slide">
  <a:themeElements>
    <a:clrScheme name="Bahcesehir master slide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Bahcesehir master sli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ahcesehir master slide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hcesehir master slide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hcesehir master slid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10068</TotalTime>
  <Words>5416</Words>
  <Application>Microsoft Office PowerPoint</Application>
  <PresentationFormat>Letter Paper (8.5x11 in)</PresentationFormat>
  <Paragraphs>807</Paragraphs>
  <Slides>94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98" baseType="lpstr">
      <vt:lpstr>Arial</vt:lpstr>
      <vt:lpstr>Times New Roman</vt:lpstr>
      <vt:lpstr>Wingdings</vt:lpstr>
      <vt:lpstr>Bahcesehir master slide</vt:lpstr>
      <vt:lpstr>Mesleki İngilizce - Technical English </vt:lpstr>
      <vt:lpstr>PowerPoint Presentation</vt:lpstr>
      <vt:lpstr>Networks</vt:lpstr>
      <vt:lpstr>Networks</vt:lpstr>
      <vt:lpstr>Networks</vt:lpstr>
      <vt:lpstr>Networks</vt:lpstr>
      <vt:lpstr>Networks</vt:lpstr>
      <vt:lpstr>Networks-Introduction</vt:lpstr>
      <vt:lpstr>Networks-Introduction</vt:lpstr>
      <vt:lpstr>Networks-Introduction</vt:lpstr>
      <vt:lpstr>Networks-Introduction</vt:lpstr>
      <vt:lpstr>Networks-Introduction</vt:lpstr>
      <vt:lpstr>Networks-Introduction</vt:lpstr>
      <vt:lpstr>Networks-Introduction</vt:lpstr>
      <vt:lpstr>Networks-Example</vt:lpstr>
      <vt:lpstr>Networks-Example</vt:lpstr>
      <vt:lpstr>Networks</vt:lpstr>
      <vt:lpstr>Networks</vt:lpstr>
      <vt:lpstr>Networks</vt:lpstr>
      <vt:lpstr>Networks</vt:lpstr>
      <vt:lpstr>Networks</vt:lpstr>
      <vt:lpstr>Networks</vt:lpstr>
      <vt:lpstr>Networks</vt:lpstr>
      <vt:lpstr>Networks</vt:lpstr>
      <vt:lpstr>Networks</vt:lpstr>
      <vt:lpstr>Networks</vt:lpstr>
      <vt:lpstr>Networks</vt:lpstr>
      <vt:lpstr>Networks</vt:lpstr>
      <vt:lpstr>Networks</vt:lpstr>
      <vt:lpstr>Networks</vt:lpstr>
      <vt:lpstr>Networks</vt:lpstr>
      <vt:lpstr>Networks</vt:lpstr>
      <vt:lpstr>Networks</vt:lpstr>
      <vt:lpstr>Networks</vt:lpstr>
      <vt:lpstr>Networks</vt:lpstr>
      <vt:lpstr>Networks</vt:lpstr>
      <vt:lpstr>Networks</vt:lpstr>
      <vt:lpstr>Networks</vt:lpstr>
      <vt:lpstr>Networks</vt:lpstr>
      <vt:lpstr>Networks</vt:lpstr>
      <vt:lpstr>Networks</vt:lpstr>
      <vt:lpstr>Communications Models</vt:lpstr>
      <vt:lpstr>Communications Models</vt:lpstr>
      <vt:lpstr>Communications Models</vt:lpstr>
      <vt:lpstr>Communications Models</vt:lpstr>
      <vt:lpstr>Transmissions Technology</vt:lpstr>
      <vt:lpstr>Transmissions Technology</vt:lpstr>
      <vt:lpstr>Protocols</vt:lpstr>
      <vt:lpstr>Protocols</vt:lpstr>
      <vt:lpstr>Key Network Protocols</vt:lpstr>
      <vt:lpstr>Key Network Protocols</vt:lpstr>
      <vt:lpstr>Bandwidth</vt:lpstr>
      <vt:lpstr>Bandwidth</vt:lpstr>
      <vt:lpstr>Bandwidth</vt:lpstr>
      <vt:lpstr>Topology</vt:lpstr>
      <vt:lpstr>Topology</vt:lpstr>
      <vt:lpstr>Topology</vt:lpstr>
      <vt:lpstr>Topology</vt:lpstr>
      <vt:lpstr>Hardware - Media </vt:lpstr>
      <vt:lpstr>Hardware - Media</vt:lpstr>
      <vt:lpstr>Hardware - Media</vt:lpstr>
      <vt:lpstr>Hardware - Media</vt:lpstr>
      <vt:lpstr>Hardware - Media</vt:lpstr>
      <vt:lpstr>Hardware - Media</vt:lpstr>
      <vt:lpstr>Hardware - Media</vt:lpstr>
      <vt:lpstr>Hardware - Media</vt:lpstr>
      <vt:lpstr>Network Electronics</vt:lpstr>
      <vt:lpstr>Network Electronics</vt:lpstr>
      <vt:lpstr>Network Electronics</vt:lpstr>
      <vt:lpstr>Network Electronics</vt:lpstr>
      <vt:lpstr>Network Electronics</vt:lpstr>
      <vt:lpstr>Contents</vt:lpstr>
      <vt:lpstr>Security</vt:lpstr>
      <vt:lpstr>Security</vt:lpstr>
      <vt:lpstr>Security</vt:lpstr>
      <vt:lpstr>Security</vt:lpstr>
      <vt:lpstr>Security</vt:lpstr>
      <vt:lpstr>Security</vt:lpstr>
      <vt:lpstr>Security</vt:lpstr>
      <vt:lpstr>Security</vt:lpstr>
      <vt:lpstr>Security</vt:lpstr>
      <vt:lpstr>Ownership</vt:lpstr>
      <vt:lpstr>Ownership</vt:lpstr>
      <vt:lpstr>Implementation</vt:lpstr>
      <vt:lpstr>Implementation</vt:lpstr>
      <vt:lpstr>Implementation</vt:lpstr>
      <vt:lpstr>Implementation</vt:lpstr>
      <vt:lpstr>Management</vt:lpstr>
      <vt:lpstr>Management</vt:lpstr>
      <vt:lpstr>PowerPoint Presentation</vt:lpstr>
      <vt:lpstr>Grammar revision</vt:lpstr>
      <vt:lpstr>Grammar revision</vt:lpstr>
      <vt:lpstr>Grammar revision</vt:lpstr>
      <vt:lpstr>Grammar revision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Bioinformatics</dc:title>
  <dc:creator>N AYDIN</dc:creator>
  <cp:lastModifiedBy>Windows User</cp:lastModifiedBy>
  <cp:revision>529</cp:revision>
  <cp:lastPrinted>2017-09-26T19:47:02Z</cp:lastPrinted>
  <dcterms:created xsi:type="dcterms:W3CDTF">2004-11-05T11:30:37Z</dcterms:created>
  <dcterms:modified xsi:type="dcterms:W3CDTF">2017-11-14T21:11:23Z</dcterms:modified>
</cp:coreProperties>
</file>