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406" r:id="rId2"/>
    <p:sldId id="405" r:id="rId3"/>
    <p:sldId id="407" r:id="rId4"/>
    <p:sldId id="468" r:id="rId5"/>
    <p:sldId id="542" r:id="rId6"/>
    <p:sldId id="333" r:id="rId7"/>
    <p:sldId id="409" r:id="rId8"/>
    <p:sldId id="544" r:id="rId9"/>
    <p:sldId id="545" r:id="rId10"/>
    <p:sldId id="546" r:id="rId11"/>
    <p:sldId id="548" r:id="rId12"/>
    <p:sldId id="547" r:id="rId13"/>
    <p:sldId id="549" r:id="rId14"/>
    <p:sldId id="550" r:id="rId15"/>
    <p:sldId id="551" r:id="rId16"/>
    <p:sldId id="552" r:id="rId17"/>
    <p:sldId id="553" r:id="rId18"/>
    <p:sldId id="554" r:id="rId19"/>
    <p:sldId id="555" r:id="rId20"/>
    <p:sldId id="556" r:id="rId21"/>
    <p:sldId id="557" r:id="rId22"/>
    <p:sldId id="558" r:id="rId23"/>
    <p:sldId id="559" r:id="rId24"/>
    <p:sldId id="560" r:id="rId25"/>
    <p:sldId id="561" r:id="rId26"/>
    <p:sldId id="562" r:id="rId27"/>
    <p:sldId id="565" r:id="rId28"/>
    <p:sldId id="563" r:id="rId29"/>
    <p:sldId id="566" r:id="rId30"/>
    <p:sldId id="567" r:id="rId31"/>
    <p:sldId id="571" r:id="rId32"/>
    <p:sldId id="568" r:id="rId33"/>
    <p:sldId id="569" r:id="rId34"/>
    <p:sldId id="570" r:id="rId35"/>
    <p:sldId id="572" r:id="rId36"/>
    <p:sldId id="573" r:id="rId37"/>
    <p:sldId id="574" r:id="rId38"/>
    <p:sldId id="575" r:id="rId39"/>
    <p:sldId id="504" r:id="rId40"/>
    <p:sldId id="577" r:id="rId41"/>
    <p:sldId id="578" r:id="rId42"/>
    <p:sldId id="579" r:id="rId43"/>
    <p:sldId id="506" r:id="rId44"/>
    <p:sldId id="541" r:id="rId45"/>
    <p:sldId id="576" r:id="rId46"/>
  </p:sldIdLst>
  <p:sldSz cx="9144000" cy="6858000" type="letter"/>
  <p:notesSz cx="7099300" cy="10234613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FF99"/>
    <a:srgbClr val="00CCFF"/>
    <a:srgbClr val="00FF00"/>
    <a:srgbClr val="996633"/>
    <a:srgbClr val="FF3300"/>
    <a:srgbClr val="CC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5" autoAdjust="0"/>
    <p:restoredTop sz="94434" autoAdjust="0"/>
  </p:normalViewPr>
  <p:slideViewPr>
    <p:cSldViewPr>
      <p:cViewPr varScale="1">
        <p:scale>
          <a:sx n="66" d="100"/>
          <a:sy n="66" d="100"/>
        </p:scale>
        <p:origin x="2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notesViewPr>
    <p:cSldViewPr>
      <p:cViewPr varScale="1">
        <p:scale>
          <a:sx n="78" d="100"/>
          <a:sy n="78" d="100"/>
        </p:scale>
        <p:origin x="2178" y="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2" tIns="47621" rIns="95242" bIns="47621" numCol="1" anchor="t" anchorCtr="0" compatLnSpc="1">
            <a:prstTxWarp prst="textNoShape">
              <a:avLst/>
            </a:prstTxWarp>
          </a:bodyPr>
          <a:lstStyle>
            <a:lvl1pPr algn="l" defTabSz="952384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2" tIns="47621" rIns="95242" bIns="47621" numCol="1" anchor="t" anchorCtr="0" compatLnSpc="1">
            <a:prstTxWarp prst="textNoShape">
              <a:avLst/>
            </a:prstTxWarp>
          </a:bodyPr>
          <a:lstStyle>
            <a:lvl1pPr algn="r" defTabSz="952384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2" tIns="47621" rIns="95242" bIns="47621" numCol="1" anchor="b" anchorCtr="0" compatLnSpc="1">
            <a:prstTxWarp prst="textNoShape">
              <a:avLst/>
            </a:prstTxWarp>
          </a:bodyPr>
          <a:lstStyle>
            <a:lvl1pPr algn="l" defTabSz="952384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2" tIns="47621" rIns="95242" bIns="47621" numCol="1" anchor="b" anchorCtr="0" compatLnSpc="1">
            <a:prstTxWarp prst="textNoShape">
              <a:avLst/>
            </a:prstTxWarp>
          </a:bodyPr>
          <a:lstStyle>
            <a:lvl1pPr algn="r" defTabSz="952384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DEAF1A-3698-4306-94A7-D29974686FC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17935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2" tIns="47621" rIns="95242" bIns="47621" numCol="1" anchor="t" anchorCtr="0" compatLnSpc="1">
            <a:prstTxWarp prst="textNoShape">
              <a:avLst/>
            </a:prstTxWarp>
          </a:bodyPr>
          <a:lstStyle>
            <a:lvl1pPr algn="l" defTabSz="952384" eaLnBrk="0" hangingPunct="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2" tIns="47621" rIns="95242" bIns="47621" numCol="1" anchor="t" anchorCtr="0" compatLnSpc="1">
            <a:prstTxWarp prst="textNoShape">
              <a:avLst/>
            </a:prstTxWarp>
          </a:bodyPr>
          <a:lstStyle>
            <a:lvl1pPr algn="r" defTabSz="952384" eaLnBrk="0" hangingPunct="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2" tIns="47621" rIns="95242" bIns="47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2" tIns="47621" rIns="95242" bIns="47621" numCol="1" anchor="b" anchorCtr="0" compatLnSpc="1">
            <a:prstTxWarp prst="textNoShape">
              <a:avLst/>
            </a:prstTxWarp>
          </a:bodyPr>
          <a:lstStyle>
            <a:lvl1pPr algn="l" defTabSz="952384" eaLnBrk="0" hangingPunct="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2" tIns="47621" rIns="95242" bIns="47621" numCol="1" anchor="b" anchorCtr="0" compatLnSpc="1">
            <a:prstTxWarp prst="textNoShape">
              <a:avLst/>
            </a:prstTxWarp>
          </a:bodyPr>
          <a:lstStyle>
            <a:lvl1pPr algn="r" defTabSz="952384" eaLnBrk="0" hangingPunct="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85DAB3A-DC08-45B5-9C4B-213E62CFA3B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90840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8988" indent="-303213" algn="just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14438" indent="-242888" algn="just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1800" indent="-242888" algn="just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87575" indent="-242888" algn="just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44775" indent="-242888" algn="just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01975" indent="-242888" algn="just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9175" indent="-242888" algn="just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6375" indent="-242888" algn="just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tr-TR" altLang="tr-TR" sz="1300" smtClean="0">
                <a:latin typeface="Arial" panose="020B0604020202020204" pitchFamily="34" charset="0"/>
              </a:rPr>
              <a:t>Copyright 2000 N. AYDIN. All rights reserved.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8988" indent="-303213" algn="just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14438" indent="-242888" algn="just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1800" indent="-242888" algn="just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87575" indent="-242888" algn="just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44775" indent="-242888" algn="just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01975" indent="-242888" algn="just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9175" indent="-242888" algn="just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6375" indent="-242888" algn="just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32E15943-4524-439B-8D83-A74317135C50}" type="slidenum">
              <a:rPr kumimoji="0" lang="tr-TR" altLang="tr-TR" sz="13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z="1300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74700"/>
            <a:ext cx="5097462" cy="38227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859338"/>
            <a:ext cx="5211763" cy="46053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26" tIns="48062" rIns="96126" bIns="48062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883030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10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040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11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746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12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783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13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08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14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0082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15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818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16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300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17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7501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18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075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19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028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6C1FEF35-3A02-45C4-B74B-018FE39739DE}" type="slidenum">
              <a:rPr lang="tr-TR" altLang="tr-TR" smtClean="0">
                <a:solidFill>
                  <a:schemeClr val="tx1"/>
                </a:solidFill>
              </a:rPr>
              <a:pPr/>
              <a:t>2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473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20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304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21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4042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22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518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23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171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24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1929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25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851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26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4797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27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0710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28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1077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29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317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F2854FAA-10D5-418D-8DF9-2FF5B253CD01}" type="slidenum">
              <a:rPr lang="tr-TR" altLang="tr-TR" smtClean="0">
                <a:solidFill>
                  <a:schemeClr val="tx1"/>
                </a:solidFill>
              </a:rPr>
              <a:pPr/>
              <a:t>3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702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30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9608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31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035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32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464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33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0432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34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1876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35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886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36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14346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37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3765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38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6758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184A288C-E6B1-4567-9F72-D16DDD0C08A5}" type="slidenum">
              <a:rPr lang="tr-TR" altLang="tr-TR" smtClean="0">
                <a:solidFill>
                  <a:schemeClr val="tx1"/>
                </a:solidFill>
              </a:rPr>
              <a:pPr/>
              <a:t>39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387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5461BDE9-3893-4383-B495-2B37BACB5F60}" type="slidenum">
              <a:rPr lang="tr-TR" altLang="tr-TR" smtClean="0">
                <a:solidFill>
                  <a:schemeClr val="tx1"/>
                </a:solidFill>
              </a:rPr>
              <a:pPr/>
              <a:t>4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41001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184A288C-E6B1-4567-9F72-D16DDD0C08A5}" type="slidenum">
              <a:rPr lang="tr-TR" altLang="tr-TR" smtClean="0">
                <a:solidFill>
                  <a:schemeClr val="tx1"/>
                </a:solidFill>
              </a:rPr>
              <a:pPr/>
              <a:t>40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83615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184A288C-E6B1-4567-9F72-D16DDD0C08A5}" type="slidenum">
              <a:rPr lang="tr-TR" altLang="tr-TR" smtClean="0">
                <a:solidFill>
                  <a:schemeClr val="tx1"/>
                </a:solidFill>
              </a:rPr>
              <a:pPr/>
              <a:t>41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3527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184A288C-E6B1-4567-9F72-D16DDD0C08A5}" type="slidenum">
              <a:rPr lang="tr-TR" altLang="tr-TR" smtClean="0">
                <a:solidFill>
                  <a:schemeClr val="tx1"/>
                </a:solidFill>
              </a:rPr>
              <a:pPr/>
              <a:t>42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00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686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7F96834C-294E-4B27-99B4-847DE4B8F7AF}" type="slidenum">
              <a:rPr lang="tr-TR" altLang="tr-TR" smtClean="0">
                <a:solidFill>
                  <a:schemeClr val="tx1"/>
                </a:solidFill>
              </a:rPr>
              <a:pPr/>
              <a:t>43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47416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70660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706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0297AD6D-6D88-44F3-9293-665B851CC269}" type="slidenum">
              <a:rPr lang="tr-TR" altLang="tr-TR" smtClean="0">
                <a:solidFill>
                  <a:schemeClr val="tx1"/>
                </a:solidFill>
              </a:rPr>
              <a:pPr/>
              <a:t>44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1384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70660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706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0297AD6D-6D88-44F3-9293-665B851CC269}" type="slidenum">
              <a:rPr lang="tr-TR" altLang="tr-TR" smtClean="0">
                <a:solidFill>
                  <a:schemeClr val="tx1"/>
                </a:solidFill>
              </a:rPr>
              <a:pPr/>
              <a:t>45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506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5461BDE9-3893-4383-B495-2B37BACB5F60}" type="slidenum">
              <a:rPr lang="tr-TR" altLang="tr-TR" smtClean="0">
                <a:solidFill>
                  <a:schemeClr val="tx1"/>
                </a:solidFill>
              </a:rPr>
              <a:pPr/>
              <a:t>5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420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The article provides information about the creation and history of a well-known</a:t>
            </a:r>
            <a:r>
              <a:rPr lang="tr-TR" altLang="en-US" smtClean="0"/>
              <a:t> </a:t>
            </a:r>
            <a:r>
              <a:rPr lang="en-US" altLang="en-US" smtClean="0"/>
              <a:t>computer worm called ‘ILOVEYOU’. The first section contains its basic description</a:t>
            </a:r>
            <a:r>
              <a:rPr lang="tr-TR" altLang="en-US" smtClean="0"/>
              <a:t> </a:t>
            </a:r>
            <a:r>
              <a:rPr lang="en-US" altLang="en-US" smtClean="0"/>
              <a:t>and explains the features of the worm that made it effective. The following sections</a:t>
            </a:r>
            <a:r>
              <a:rPr lang="tr-TR" altLang="en-US" smtClean="0"/>
              <a:t> </a:t>
            </a:r>
            <a:r>
              <a:rPr lang="en-US" altLang="en-US" smtClean="0"/>
              <a:t>describe how the worm spread and the effect it had worldwide. The article gives information</a:t>
            </a:r>
            <a:r>
              <a:rPr lang="tr-TR" altLang="en-US" smtClean="0"/>
              <a:t> </a:t>
            </a:r>
            <a:r>
              <a:rPr lang="en-US" altLang="en-US" smtClean="0"/>
              <a:t>about the author of the worm and the man who wrote the software that</a:t>
            </a:r>
          </a:p>
          <a:p>
            <a:r>
              <a:rPr lang="en-US" altLang="en-US" smtClean="0"/>
              <a:t>repaired the damage it caused. This is followed by a section on how the ‘ILOVEYOU’</a:t>
            </a:r>
            <a:r>
              <a:rPr lang="tr-TR" altLang="en-US" smtClean="0"/>
              <a:t> </a:t>
            </a:r>
            <a:r>
              <a:rPr lang="en-US" altLang="en-US" smtClean="0"/>
              <a:t>worm affects computers. The text ends with brief information about the legal measures</a:t>
            </a:r>
            <a:r>
              <a:rPr lang="tr-TR" altLang="en-US" smtClean="0"/>
              <a:t> </a:t>
            </a:r>
            <a:r>
              <a:rPr lang="en-US" altLang="en-US" smtClean="0"/>
              <a:t>against the author of the worm.</a:t>
            </a:r>
            <a:endParaRPr lang="tr-TR" altLang="tr-TR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72A3102A-3636-498E-A7EF-D1FE3D8DEA08}" type="slidenum">
              <a:rPr lang="tr-TR" altLang="tr-TR" smtClean="0">
                <a:solidFill>
                  <a:schemeClr val="tx1"/>
                </a:solidFill>
              </a:rPr>
              <a:pPr/>
              <a:t>6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298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7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8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8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03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88988" indent="-303213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214438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701800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187575" indent="-242888" defTabSz="95091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6447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31019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5591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4016375" indent="-24288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5533776-219C-4E8C-A3E1-FD023E81AEDF}" type="slidenum">
              <a:rPr lang="tr-TR" altLang="tr-TR" smtClean="0">
                <a:solidFill>
                  <a:schemeClr val="tx1"/>
                </a:solidFill>
              </a:rPr>
              <a:pPr/>
              <a:t>9</a:t>
            </a:fld>
            <a:endParaRPr lang="tr-TR" altLang="tr-T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26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6D9F2-849F-498A-B741-E38B2865701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5743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D669A-4846-4723-AC79-E641DF9D5D0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3521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5288" y="1125538"/>
            <a:ext cx="8280400" cy="4978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6BF4-3474-4AEC-A95B-1A7FA3CD463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076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D222A-7AFC-4DFB-A654-A4004ACF9BA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216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4DBC-2D7F-4246-883D-4C782131148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5199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AEB98-586C-4AAE-98F7-9B491A2471E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6935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F2856-60CB-4CD0-AEB1-1104B06922C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6022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2DCED-702C-471B-B886-6E4306F7753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9256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8F7F1-443B-4741-AC72-1880A455151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3348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3B170-233A-4F8C-A070-118EAB09E77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0245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CD618-B3E8-4BB8-BE87-75E30CB7496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1513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67E0FB3-513E-40E7-A7A5-1886C45DC02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yvFerDZsu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unTr4vmxY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con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RuAlyNclck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zeliski.org/Book/drafts/SzeliskiBook_20100903_draft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iteseerx.ist.psu.edu/viewdoc/download?doi=10.1.1.121.761&amp;rep=rep1&amp;type=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eanim.com/2012/03/08/quantic-dreams-kay-demo-at-gdc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mSnFN8Ja58s" TargetMode="External"/><Relationship Id="rId4" Type="http://schemas.openxmlformats.org/officeDocument/2006/relationships/hyperlink" Target="https://youtu.be/j-pF56-ZYkY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ambo.ucsc.edu/wp-content/uploads/sites/158/2017/01/1993-modeling-coarticulation-in-synthetic-visual-speech.pdf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link.springer.com/chapter/10.1007/978-4-431-66911-1_13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1lxDCJVkdw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Reading/R-06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gp.toronto.edu/~hertzman/418notes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Mesleki İngilizce</a:t>
            </a:r>
            <a:r>
              <a:rPr lang="en-GB" altLang="tr-TR" smtClean="0"/>
              <a:t> - Technical English</a:t>
            </a:r>
            <a:r>
              <a:rPr lang="tr-TR" altLang="tr-TR" smtClean="0"/>
              <a:t> </a:t>
            </a:r>
            <a:endParaRPr lang="en-US" altLang="tr-TR" smtClean="0"/>
          </a:p>
        </p:txBody>
      </p:sp>
      <p:sp>
        <p:nvSpPr>
          <p:cNvPr id="40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tr-TR" b="1" smtClean="0"/>
              <a:t>II</a:t>
            </a:r>
            <a:endParaRPr lang="tr-TR" altLang="tr-TR" b="1" smtClean="0"/>
          </a:p>
          <a:p>
            <a:pPr algn="ctr" eaLnBrk="1" hangingPunct="1">
              <a:buFontTx/>
              <a:buNone/>
            </a:pPr>
            <a:r>
              <a:rPr lang="tr-TR" altLang="tr-TR" smtClean="0"/>
              <a:t>Prof. </a:t>
            </a:r>
            <a:r>
              <a:rPr lang="en-US" altLang="tr-TR" smtClean="0"/>
              <a:t>Dr. </a:t>
            </a:r>
            <a:r>
              <a:rPr lang="tr-TR" altLang="tr-TR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smtClean="0"/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www.yildiz</a:t>
            </a: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B453DC8-68AF-474C-B2C6-63A9D82D1158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History</a:t>
            </a:r>
            <a:endParaRPr lang="tr-TR" altLang="tr-TR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dirty="0">
                <a:hlinkClick r:id="rId3"/>
              </a:rPr>
              <a:t>https://</a:t>
            </a:r>
            <a:r>
              <a:rPr lang="tr-TR" dirty="0" smtClean="0">
                <a:hlinkClick r:id="rId3"/>
              </a:rPr>
              <a:t>www.youtube.com/watch?v=tyvFerDZsuU</a:t>
            </a:r>
            <a:r>
              <a:rPr lang="tr-TR" dirty="0" smtClean="0"/>
              <a:t> </a:t>
            </a:r>
            <a:endParaRPr lang="tr-TR" dirty="0"/>
          </a:p>
          <a:p>
            <a:pPr>
              <a:defRPr/>
            </a:pPr>
            <a:r>
              <a:rPr lang="en-US" dirty="0" smtClean="0"/>
              <a:t>Human </a:t>
            </a:r>
            <a:r>
              <a:rPr lang="en-US" dirty="0"/>
              <a:t>facial expressions have been the subject of scientific investigation for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one hundred years.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study of facial movements and expressions started </a:t>
            </a:r>
            <a:r>
              <a:rPr lang="en-US" dirty="0" smtClean="0"/>
              <a:t>from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biological point of view.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After </a:t>
            </a:r>
            <a:r>
              <a:rPr lang="en-US" dirty="0"/>
              <a:t>some older investigations, i.e. by John Bulwer in </a:t>
            </a:r>
            <a:r>
              <a:rPr lang="en-US" dirty="0" smtClean="0"/>
              <a:t>late</a:t>
            </a:r>
            <a:r>
              <a:rPr lang="tr-TR" dirty="0" smtClean="0"/>
              <a:t> </a:t>
            </a:r>
            <a:r>
              <a:rPr lang="en-US" dirty="0" smtClean="0"/>
              <a:t>1640s</a:t>
            </a:r>
            <a:r>
              <a:rPr lang="en-US" dirty="0"/>
              <a:t>, Charles Darwin’s book </a:t>
            </a:r>
            <a:r>
              <a:rPr lang="en-US" i="1" dirty="0"/>
              <a:t>The Expression of the Emotions in Men and </a:t>
            </a:r>
            <a:r>
              <a:rPr lang="en-US" i="1" dirty="0" smtClean="0"/>
              <a:t>Animals</a:t>
            </a:r>
            <a:r>
              <a:rPr lang="tr-TR" i="1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considered a major departure for modern research in </a:t>
            </a:r>
            <a:r>
              <a:rPr lang="en-US" dirty="0" err="1">
                <a:solidFill>
                  <a:srgbClr val="CC0099"/>
                </a:solidFill>
              </a:rPr>
              <a:t>behavioural</a:t>
            </a:r>
            <a:r>
              <a:rPr lang="en-US" dirty="0">
                <a:solidFill>
                  <a:srgbClr val="CC0099"/>
                </a:solidFill>
              </a:rPr>
              <a:t> biology</a:t>
            </a:r>
            <a:r>
              <a:rPr lang="en-US" dirty="0"/>
              <a:t>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10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15877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0" dirty="0" smtClean="0">
                <a:solidFill>
                  <a:srgbClr val="CC0099"/>
                </a:solidFill>
              </a:rPr>
              <a:t>B</a:t>
            </a:r>
            <a:r>
              <a:rPr lang="en-US" b="0" dirty="0" err="1" smtClean="0">
                <a:solidFill>
                  <a:srgbClr val="CC0099"/>
                </a:solidFill>
              </a:rPr>
              <a:t>ehavioural</a:t>
            </a:r>
            <a:r>
              <a:rPr lang="en-US" b="0" dirty="0" smtClean="0">
                <a:solidFill>
                  <a:srgbClr val="CC0099"/>
                </a:solidFill>
              </a:rPr>
              <a:t> </a:t>
            </a:r>
            <a:r>
              <a:rPr lang="tr-TR" b="0" dirty="0" smtClean="0">
                <a:solidFill>
                  <a:srgbClr val="CC0099"/>
                </a:solidFill>
              </a:rPr>
              <a:t>B</a:t>
            </a:r>
            <a:r>
              <a:rPr lang="en-US" b="0" dirty="0" err="1" smtClean="0">
                <a:solidFill>
                  <a:srgbClr val="CC0099"/>
                </a:solidFill>
              </a:rPr>
              <a:t>iology</a:t>
            </a:r>
            <a:endParaRPr lang="en-US" b="0" dirty="0">
              <a:solidFill>
                <a:srgbClr val="CC0099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an </a:t>
            </a:r>
            <a:r>
              <a:rPr lang="en-US" dirty="0"/>
              <a:t>interdisciplinary degree and field of science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examines </a:t>
            </a:r>
            <a:r>
              <a:rPr lang="en-US" dirty="0"/>
              <a:t>the bidirectional interactions between </a:t>
            </a:r>
            <a:r>
              <a:rPr lang="en-US" dirty="0" err="1"/>
              <a:t>behaviour</a:t>
            </a:r>
            <a:r>
              <a:rPr lang="en-US" dirty="0"/>
              <a:t> and biology.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An </a:t>
            </a:r>
            <a:r>
              <a:rPr lang="en-US" dirty="0"/>
              <a:t>organism’s genetic, physiological and immunological processes drive </a:t>
            </a:r>
            <a:r>
              <a:rPr lang="en-US" dirty="0" err="1"/>
              <a:t>behaviour</a:t>
            </a:r>
            <a:r>
              <a:rPr lang="en-US" dirty="0"/>
              <a:t>, </a:t>
            </a:r>
            <a:endParaRPr lang="tr-TR" dirty="0" smtClean="0"/>
          </a:p>
          <a:p>
            <a:pPr lvl="1">
              <a:defRPr/>
            </a:pPr>
            <a:r>
              <a:rPr lang="tr-TR" dirty="0" smtClean="0"/>
              <a:t>A</a:t>
            </a:r>
            <a:r>
              <a:rPr lang="en-US" dirty="0" smtClean="0"/>
              <a:t>n </a:t>
            </a:r>
            <a:r>
              <a:rPr lang="en-US" dirty="0"/>
              <a:t>individual's </a:t>
            </a:r>
            <a:r>
              <a:rPr lang="en-US" dirty="0" err="1"/>
              <a:t>behaviour</a:t>
            </a:r>
            <a:r>
              <a:rPr lang="en-US" dirty="0"/>
              <a:t> will impact its physiological and immunological state</a:t>
            </a:r>
            <a:r>
              <a:rPr lang="en-US" dirty="0" smtClean="0"/>
              <a:t>.</a:t>
            </a:r>
            <a:endParaRPr lang="tr-TR" dirty="0" smtClean="0"/>
          </a:p>
          <a:p>
            <a:pPr lvl="2">
              <a:defRPr/>
            </a:pPr>
            <a:r>
              <a:rPr lang="en-US" dirty="0"/>
              <a:t>An individual’s perception and reaction to life events can have substantial effects on hormonal and physiological functions. 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11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91795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History</a:t>
            </a:r>
            <a:r>
              <a:rPr lang="tr-TR" b="0" dirty="0" smtClean="0"/>
              <a:t>-</a:t>
            </a:r>
            <a:r>
              <a:rPr lang="tr-TR" altLang="tr-TR" b="0" dirty="0" err="1" smtClean="0"/>
              <a:t>Computer</a:t>
            </a:r>
            <a:r>
              <a:rPr lang="tr-TR" altLang="tr-TR" b="0" dirty="0" smtClean="0"/>
              <a:t> </a:t>
            </a:r>
            <a:r>
              <a:rPr lang="tr-TR" altLang="tr-TR" b="0" dirty="0" err="1" smtClean="0"/>
              <a:t>based</a:t>
            </a:r>
            <a:r>
              <a:rPr lang="tr-TR" altLang="tr-TR" b="0" dirty="0" smtClean="0"/>
              <a:t> </a:t>
            </a:r>
            <a:r>
              <a:rPr lang="tr-TR" altLang="tr-TR" b="0" dirty="0" err="1" smtClean="0"/>
              <a:t>facial</a:t>
            </a:r>
            <a:r>
              <a:rPr lang="tr-TR" altLang="tr-TR" b="0" dirty="0" smtClean="0"/>
              <a:t> </a:t>
            </a:r>
            <a:r>
              <a:rPr lang="tr-TR" altLang="tr-TR" b="0" dirty="0" err="1" smtClean="0"/>
              <a:t>expression</a:t>
            </a:r>
            <a:r>
              <a:rPr lang="tr-TR" altLang="tr-TR" b="0" dirty="0" smtClean="0"/>
              <a:t> 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Computer based facial expression modelling and animation is not a new </a:t>
            </a:r>
            <a:r>
              <a:rPr lang="en-US" dirty="0" err="1">
                <a:solidFill>
                  <a:srgbClr val="CC0099"/>
                </a:solidFill>
              </a:rPr>
              <a:t>endeavour</a:t>
            </a:r>
            <a:r>
              <a:rPr lang="en-US" dirty="0" smtClean="0"/>
              <a:t>.</a:t>
            </a:r>
            <a:endParaRPr lang="tr-TR" dirty="0" smtClean="0"/>
          </a:p>
          <a:p>
            <a:pPr lvl="2">
              <a:defRPr/>
            </a:pPr>
            <a:r>
              <a:rPr lang="tr-TR" dirty="0" smtClean="0"/>
              <a:t>[</a:t>
            </a:r>
            <a:r>
              <a:rPr lang="en-US" dirty="0" err="1" smtClean="0">
                <a:solidFill>
                  <a:srgbClr val="CC0099"/>
                </a:solidFill>
              </a:rPr>
              <a:t>endeavour</a:t>
            </a:r>
            <a:r>
              <a:rPr lang="tr-TR" dirty="0" smtClean="0"/>
              <a:t>:</a:t>
            </a:r>
            <a:r>
              <a:rPr lang="en-US" dirty="0" smtClean="0"/>
              <a:t> an </a:t>
            </a:r>
            <a:r>
              <a:rPr lang="en-US" dirty="0"/>
              <a:t>attempt to achieve a goal</a:t>
            </a:r>
            <a:r>
              <a:rPr lang="tr-TR" dirty="0" smtClean="0"/>
              <a:t>]</a:t>
            </a:r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earliest work with computer based facial representation was done in the </a:t>
            </a:r>
            <a:r>
              <a:rPr lang="en-US" dirty="0" smtClean="0"/>
              <a:t>early</a:t>
            </a:r>
            <a:r>
              <a:rPr lang="tr-TR" dirty="0" smtClean="0"/>
              <a:t> </a:t>
            </a:r>
            <a:r>
              <a:rPr lang="en-US" dirty="0" smtClean="0"/>
              <a:t>1970s</a:t>
            </a:r>
            <a:r>
              <a:rPr lang="en-US" dirty="0"/>
              <a:t>.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/>
              <a:t>first three-dimensional facial animation was created by Parke in 1972.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1973</a:t>
            </a:r>
            <a:r>
              <a:rPr lang="en-US" dirty="0"/>
              <a:t>, </a:t>
            </a:r>
            <a:r>
              <a:rPr lang="en-US" dirty="0" err="1"/>
              <a:t>Gillenson</a:t>
            </a:r>
            <a:r>
              <a:rPr lang="en-US" dirty="0"/>
              <a:t> developed an interactive system to assemble and edit line </a:t>
            </a:r>
            <a:r>
              <a:rPr lang="en-US" dirty="0" smtClean="0"/>
              <a:t>drawn</a:t>
            </a:r>
            <a:r>
              <a:rPr lang="tr-TR" dirty="0" smtClean="0"/>
              <a:t> </a:t>
            </a:r>
            <a:r>
              <a:rPr lang="en-US" dirty="0" smtClean="0"/>
              <a:t>facial </a:t>
            </a:r>
            <a:r>
              <a:rPr lang="en-US" dirty="0"/>
              <a:t>images. </a:t>
            </a:r>
            <a:endParaRPr lang="tr-TR" dirty="0" smtClean="0"/>
          </a:p>
          <a:p>
            <a:pPr lvl="1">
              <a:defRPr/>
            </a:pP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/>
              <a:t>1974, Parke developed a parameterized three-dimensional </a:t>
            </a:r>
            <a:r>
              <a:rPr lang="en-US" dirty="0" smtClean="0"/>
              <a:t>facial</a:t>
            </a:r>
            <a:r>
              <a:rPr lang="tr-TR" dirty="0" smtClean="0"/>
              <a:t> </a:t>
            </a:r>
            <a:r>
              <a:rPr lang="en-US" dirty="0" smtClean="0"/>
              <a:t>model.</a:t>
            </a:r>
            <a:endParaRPr lang="tr-TR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12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342852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History</a:t>
            </a:r>
            <a:r>
              <a:rPr lang="tr-TR" b="0" dirty="0" smtClean="0"/>
              <a:t>-</a:t>
            </a:r>
            <a:r>
              <a:rPr lang="tr-TR" altLang="tr-TR" b="0" dirty="0" err="1" smtClean="0"/>
              <a:t>Computer</a:t>
            </a:r>
            <a:r>
              <a:rPr lang="tr-TR" altLang="tr-TR" b="0" dirty="0" smtClean="0"/>
              <a:t> </a:t>
            </a:r>
            <a:r>
              <a:rPr lang="tr-TR" altLang="tr-TR" b="0" dirty="0" err="1" smtClean="0"/>
              <a:t>based</a:t>
            </a:r>
            <a:r>
              <a:rPr lang="tr-TR" altLang="tr-TR" b="0" dirty="0" smtClean="0"/>
              <a:t> </a:t>
            </a:r>
            <a:r>
              <a:rPr lang="tr-TR" altLang="tr-TR" b="0" dirty="0" err="1" smtClean="0"/>
              <a:t>facial</a:t>
            </a:r>
            <a:r>
              <a:rPr lang="tr-TR" altLang="tr-TR" b="0" dirty="0" smtClean="0"/>
              <a:t> </a:t>
            </a:r>
            <a:r>
              <a:rPr lang="tr-TR" altLang="tr-TR" b="0" dirty="0" err="1" smtClean="0"/>
              <a:t>expression</a:t>
            </a:r>
            <a:r>
              <a:rPr lang="tr-TR" altLang="tr-TR" b="0" dirty="0" smtClean="0"/>
              <a:t> 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The early 1980s saw the development of the first physically-based </a:t>
            </a:r>
            <a:r>
              <a:rPr lang="en-US" dirty="0" smtClean="0"/>
              <a:t>muscle-controlled</a:t>
            </a:r>
            <a:r>
              <a:rPr lang="tr-TR" dirty="0" smtClean="0"/>
              <a:t> </a:t>
            </a:r>
            <a:r>
              <a:rPr lang="en-US" dirty="0" smtClean="0"/>
              <a:t>face </a:t>
            </a:r>
            <a:r>
              <a:rPr lang="en-US" dirty="0"/>
              <a:t>model by Platt and the development of techniques for facial caricatures by Brennan.</a:t>
            </a:r>
          </a:p>
          <a:p>
            <a:pPr>
              <a:defRPr/>
            </a:pPr>
            <a:r>
              <a:rPr lang="en-US" dirty="0"/>
              <a:t>In 1985, the short animated film Tony de </a:t>
            </a:r>
            <a:r>
              <a:rPr lang="en-US" dirty="0" err="1"/>
              <a:t>Peltrie</a:t>
            </a:r>
            <a:r>
              <a:rPr lang="en-US" dirty="0"/>
              <a:t> was a landmark for facial animation;</a:t>
            </a:r>
          </a:p>
          <a:p>
            <a:pPr lvl="1">
              <a:defRPr/>
            </a:pPr>
            <a:r>
              <a:rPr lang="en-US" dirty="0"/>
              <a:t>for the first time computer facial expression and speech animation were a </a:t>
            </a:r>
            <a:r>
              <a:rPr lang="en-US" dirty="0" smtClean="0"/>
              <a:t>fundamental</a:t>
            </a:r>
            <a:r>
              <a:rPr lang="tr-TR" dirty="0" smtClean="0"/>
              <a:t> </a:t>
            </a:r>
            <a:r>
              <a:rPr lang="en-US" dirty="0" smtClean="0"/>
              <a:t>part </a:t>
            </a:r>
            <a:r>
              <a:rPr lang="en-US" dirty="0"/>
              <a:t>of telling the story</a:t>
            </a:r>
            <a:r>
              <a:rPr lang="en-US" dirty="0" smtClean="0"/>
              <a:t>.</a:t>
            </a:r>
            <a:endParaRPr lang="tr-TR" dirty="0" smtClean="0"/>
          </a:p>
          <a:p>
            <a:pPr lvl="2">
              <a:defRPr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www.youtube.com/watch?v=munTr4vmxYE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13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16747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History</a:t>
            </a:r>
            <a:r>
              <a:rPr lang="tr-TR" b="0" dirty="0" smtClean="0"/>
              <a:t>-</a:t>
            </a:r>
            <a:r>
              <a:rPr lang="tr-TR" altLang="tr-TR" b="0" dirty="0" err="1" smtClean="0"/>
              <a:t>Computer</a:t>
            </a:r>
            <a:r>
              <a:rPr lang="tr-TR" altLang="tr-TR" b="0" dirty="0" smtClean="0"/>
              <a:t> </a:t>
            </a:r>
            <a:r>
              <a:rPr lang="tr-TR" altLang="tr-TR" b="0" dirty="0" err="1" smtClean="0"/>
              <a:t>based</a:t>
            </a:r>
            <a:r>
              <a:rPr lang="tr-TR" altLang="tr-TR" b="0" dirty="0" smtClean="0"/>
              <a:t> </a:t>
            </a:r>
            <a:r>
              <a:rPr lang="tr-TR" altLang="tr-TR" b="0" dirty="0" err="1" smtClean="0"/>
              <a:t>facial</a:t>
            </a:r>
            <a:r>
              <a:rPr lang="tr-TR" altLang="tr-TR" b="0" dirty="0" smtClean="0"/>
              <a:t> </a:t>
            </a:r>
            <a:r>
              <a:rPr lang="tr-TR" altLang="tr-TR" b="0" dirty="0" err="1" smtClean="0"/>
              <a:t>expression</a:t>
            </a:r>
            <a:r>
              <a:rPr lang="tr-TR" altLang="tr-TR" b="0" dirty="0" smtClean="0"/>
              <a:t> 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525579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The late 1980s saw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/>
              <a:t>development of a new muscle-based model by Waters,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development </a:t>
            </a:r>
            <a:r>
              <a:rPr lang="en-US" dirty="0"/>
              <a:t>of an abstract muscle action model by </a:t>
            </a:r>
            <a:r>
              <a:rPr lang="en-US" dirty="0" err="1"/>
              <a:t>Magnenat-Thalmann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colleagues</a:t>
            </a:r>
            <a:r>
              <a:rPr lang="en-US" dirty="0"/>
              <a:t>,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approaches </a:t>
            </a:r>
            <a:r>
              <a:rPr lang="en-US" dirty="0"/>
              <a:t>to automatic speech synchronization by Lewis and by Hill.</a:t>
            </a:r>
          </a:p>
          <a:p>
            <a:pPr>
              <a:defRPr/>
            </a:pPr>
            <a:r>
              <a:rPr lang="en-US" dirty="0"/>
              <a:t>The 1990s saw increasing activity in the development of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facial </a:t>
            </a:r>
            <a:r>
              <a:rPr lang="en-US" dirty="0"/>
              <a:t>animation </a:t>
            </a:r>
            <a:r>
              <a:rPr lang="en-US" dirty="0" smtClean="0"/>
              <a:t>techniques</a:t>
            </a:r>
            <a:r>
              <a:rPr lang="tr-TR" dirty="0" smtClean="0"/>
              <a:t> </a:t>
            </a:r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/>
              <a:t>use of computer facial animation as a key storytelling component </a:t>
            </a:r>
            <a:endParaRPr lang="tr-TR" dirty="0" smtClean="0"/>
          </a:p>
          <a:p>
            <a:pPr lvl="2">
              <a:defRPr/>
            </a:pPr>
            <a:r>
              <a:rPr lang="en-US" dirty="0" smtClean="0"/>
              <a:t>as illustrated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animated films such as Toy Story, </a:t>
            </a:r>
            <a:r>
              <a:rPr lang="en-US" dirty="0" err="1"/>
              <a:t>Antz</a:t>
            </a:r>
            <a:r>
              <a:rPr lang="en-US" dirty="0"/>
              <a:t>, Shrek, and Monsters, </a:t>
            </a:r>
            <a:r>
              <a:rPr lang="en-US" dirty="0" err="1"/>
              <a:t>Inc</a:t>
            </a:r>
            <a:r>
              <a:rPr lang="en-US" dirty="0"/>
              <a:t>, and </a:t>
            </a:r>
            <a:r>
              <a:rPr lang="en-US" dirty="0" smtClean="0"/>
              <a:t>computer</a:t>
            </a:r>
            <a:r>
              <a:rPr lang="tr-TR" dirty="0" smtClean="0"/>
              <a:t> </a:t>
            </a:r>
            <a:r>
              <a:rPr lang="en-US" dirty="0" smtClean="0"/>
              <a:t>games </a:t>
            </a:r>
            <a:r>
              <a:rPr lang="en-US" dirty="0"/>
              <a:t>such as Sims.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Casper </a:t>
            </a:r>
            <a:r>
              <a:rPr lang="en-US" dirty="0"/>
              <a:t>(1995) is a milestone in this period, being the first </a:t>
            </a:r>
            <a:r>
              <a:rPr lang="en-US" dirty="0" smtClean="0"/>
              <a:t>movie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a lead actor produced exclusively using digital facial animation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Toy </a:t>
            </a:r>
            <a:r>
              <a:rPr lang="en-US" dirty="0"/>
              <a:t>Story </a:t>
            </a:r>
            <a:r>
              <a:rPr lang="en-US" dirty="0" smtClean="0"/>
              <a:t>was</a:t>
            </a:r>
            <a:r>
              <a:rPr lang="tr-TR" dirty="0" smtClean="0"/>
              <a:t> </a:t>
            </a:r>
            <a:r>
              <a:rPr lang="en-US" dirty="0" smtClean="0"/>
              <a:t>released </a:t>
            </a:r>
            <a:r>
              <a:rPr lang="en-US" dirty="0"/>
              <a:t>later the same </a:t>
            </a:r>
            <a:r>
              <a:rPr lang="en-US" dirty="0" smtClean="0"/>
              <a:t>year.</a:t>
            </a: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14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294129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History</a:t>
            </a:r>
            <a:r>
              <a:rPr lang="tr-TR" b="0" dirty="0" smtClean="0"/>
              <a:t>-</a:t>
            </a:r>
            <a:r>
              <a:rPr lang="tr-TR" altLang="tr-TR" b="0" dirty="0" err="1" smtClean="0"/>
              <a:t>Computer</a:t>
            </a:r>
            <a:r>
              <a:rPr lang="tr-TR" altLang="tr-TR" b="0" dirty="0" smtClean="0"/>
              <a:t> </a:t>
            </a:r>
            <a:r>
              <a:rPr lang="tr-TR" altLang="tr-TR" b="0" dirty="0" err="1" smtClean="0"/>
              <a:t>based</a:t>
            </a:r>
            <a:r>
              <a:rPr lang="tr-TR" altLang="tr-TR" b="0" dirty="0" smtClean="0"/>
              <a:t> </a:t>
            </a:r>
            <a:r>
              <a:rPr lang="tr-TR" altLang="tr-TR" b="0" dirty="0" err="1" smtClean="0"/>
              <a:t>facial</a:t>
            </a:r>
            <a:r>
              <a:rPr lang="tr-TR" altLang="tr-TR" b="0" dirty="0" smtClean="0"/>
              <a:t> </a:t>
            </a:r>
            <a:r>
              <a:rPr lang="tr-TR" altLang="tr-TR" b="0" dirty="0" err="1" smtClean="0"/>
              <a:t>expression</a:t>
            </a:r>
            <a:r>
              <a:rPr lang="tr-TR" altLang="tr-TR" b="0" dirty="0" smtClean="0"/>
              <a:t> 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sophistication of the films increased after 2000. </a:t>
            </a:r>
            <a:endParaRPr lang="tr-TR" dirty="0" smtClean="0"/>
          </a:p>
          <a:p>
            <a:r>
              <a:rPr lang="en-US" dirty="0" smtClean="0"/>
              <a:t>In </a:t>
            </a:r>
            <a:r>
              <a:rPr lang="en-US" dirty="0"/>
              <a:t>The Matrix Reloaded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Matrix </a:t>
            </a:r>
            <a:r>
              <a:rPr lang="en-US" dirty="0"/>
              <a:t>Revolutions dense </a:t>
            </a:r>
            <a:r>
              <a:rPr lang="en-US" dirty="0">
                <a:solidFill>
                  <a:srgbClr val="CC0099"/>
                </a:solidFill>
              </a:rPr>
              <a:t>optical flow </a:t>
            </a:r>
            <a:r>
              <a:rPr lang="en-US" dirty="0"/>
              <a:t>from several high-definition cameras was </a:t>
            </a:r>
            <a:r>
              <a:rPr lang="en-US" dirty="0" smtClean="0"/>
              <a:t>used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capture realistic facial movement at every point on the face. </a:t>
            </a:r>
            <a:endParaRPr lang="tr-TR" dirty="0" smtClean="0"/>
          </a:p>
          <a:p>
            <a:pPr lvl="2"/>
            <a:r>
              <a:rPr lang="tr-TR" dirty="0" smtClean="0"/>
              <a:t>[</a:t>
            </a:r>
            <a:r>
              <a:rPr lang="en-US" dirty="0" smtClean="0">
                <a:solidFill>
                  <a:srgbClr val="CC0099"/>
                </a:solidFill>
              </a:rPr>
              <a:t>optical flow</a:t>
            </a:r>
            <a:r>
              <a:rPr lang="tr-TR" dirty="0" smtClean="0"/>
              <a:t>: </a:t>
            </a:r>
            <a:r>
              <a:rPr lang="en-US" dirty="0" smtClean="0"/>
              <a:t>the pattern of apparent motion of objects, surfaces, and edges in a visual scene caused by the relative motion between an observer and a scene</a:t>
            </a:r>
            <a:r>
              <a:rPr lang="tr-TR" dirty="0" smtClean="0"/>
              <a:t>] </a:t>
            </a:r>
            <a:endParaRPr lang="tr-TR" dirty="0" smtClean="0"/>
          </a:p>
          <a:p>
            <a:r>
              <a:rPr lang="en-US" dirty="0" smtClean="0"/>
              <a:t>Polar </a:t>
            </a:r>
            <a:r>
              <a:rPr lang="en-US" dirty="0"/>
              <a:t>Express </a:t>
            </a:r>
            <a:r>
              <a:rPr lang="en-US" dirty="0" smtClean="0"/>
              <a:t>used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large </a:t>
            </a:r>
            <a:r>
              <a:rPr lang="en-US" dirty="0">
                <a:hlinkClick r:id="rId3"/>
              </a:rPr>
              <a:t>Vicon system </a:t>
            </a:r>
            <a:r>
              <a:rPr lang="en-US" dirty="0"/>
              <a:t>to capture upward of 150 points. </a:t>
            </a:r>
            <a:endParaRPr lang="tr-TR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15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378815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History</a:t>
            </a:r>
            <a:r>
              <a:rPr lang="tr-TR" b="0" dirty="0" smtClean="0"/>
              <a:t>-</a:t>
            </a:r>
            <a:r>
              <a:rPr lang="tr-TR" altLang="tr-TR" b="0" dirty="0" err="1" smtClean="0"/>
              <a:t>Computer</a:t>
            </a:r>
            <a:r>
              <a:rPr lang="tr-TR" altLang="tr-TR" b="0" dirty="0" smtClean="0"/>
              <a:t> </a:t>
            </a:r>
            <a:r>
              <a:rPr lang="tr-TR" altLang="tr-TR" b="0" dirty="0" err="1" smtClean="0"/>
              <a:t>based</a:t>
            </a:r>
            <a:r>
              <a:rPr lang="tr-TR" altLang="tr-TR" b="0" dirty="0" smtClean="0"/>
              <a:t> </a:t>
            </a:r>
            <a:r>
              <a:rPr lang="tr-TR" altLang="tr-TR" b="0" dirty="0" err="1" smtClean="0"/>
              <a:t>facial</a:t>
            </a:r>
            <a:r>
              <a:rPr lang="tr-TR" altLang="tr-TR" b="0" dirty="0" smtClean="0"/>
              <a:t> </a:t>
            </a:r>
            <a:r>
              <a:rPr lang="tr-TR" altLang="tr-TR" b="0" dirty="0" err="1" smtClean="0"/>
              <a:t>expression</a:t>
            </a:r>
            <a:r>
              <a:rPr lang="tr-TR" altLang="tr-TR" b="0" dirty="0" smtClean="0"/>
              <a:t> 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Although </a:t>
            </a:r>
            <a:r>
              <a:rPr lang="en-US" dirty="0"/>
              <a:t>these systems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automated</a:t>
            </a:r>
            <a:r>
              <a:rPr lang="en-US" dirty="0"/>
              <a:t>, a large amount of manual clean-up effort is still needed to make the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usable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Another </a:t>
            </a:r>
            <a:r>
              <a:rPr lang="en-US" dirty="0"/>
              <a:t>milestone in facial animation was reached by The Lord of the </a:t>
            </a:r>
            <a:r>
              <a:rPr lang="en-US" dirty="0" smtClean="0"/>
              <a:t>Rings</a:t>
            </a:r>
            <a:r>
              <a:rPr lang="tr-TR" dirty="0" smtClean="0"/>
              <a:t> 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a character specific shape base system was developed. </a:t>
            </a:r>
            <a:endParaRPr lang="tr-TR" dirty="0" smtClean="0"/>
          </a:p>
          <a:p>
            <a:r>
              <a:rPr lang="en-US" dirty="0" smtClean="0"/>
              <a:t>Mark </a:t>
            </a:r>
            <a:r>
              <a:rPr lang="en-US" dirty="0" err="1"/>
              <a:t>Sagar</a:t>
            </a:r>
            <a:r>
              <a:rPr lang="en-US" dirty="0"/>
              <a:t> </a:t>
            </a:r>
            <a:r>
              <a:rPr lang="en-US" dirty="0" smtClean="0"/>
              <a:t>pioneered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use of FACS in entertainment facial animation, and FACS based systems </a:t>
            </a:r>
            <a:r>
              <a:rPr lang="en-US" dirty="0" smtClean="0"/>
              <a:t>developed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 err="1"/>
              <a:t>Sagar</a:t>
            </a:r>
            <a:r>
              <a:rPr lang="en-US" dirty="0"/>
              <a:t> were used on Monster House, King Kong, and other films.</a:t>
            </a: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16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51604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r>
              <a:rPr lang="tr-TR" dirty="0" smtClean="0"/>
              <a:t> -</a:t>
            </a:r>
            <a:r>
              <a:rPr lang="en-US" dirty="0" smtClean="0"/>
              <a:t> </a:t>
            </a:r>
            <a:r>
              <a:rPr lang="en-US" b="0" dirty="0"/>
              <a:t>2D 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5039766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2D</a:t>
            </a:r>
            <a:r>
              <a:rPr lang="en-US" dirty="0" smtClean="0"/>
              <a:t> </a:t>
            </a:r>
            <a:r>
              <a:rPr lang="en-US" dirty="0"/>
              <a:t>facial animation is commonly based upon the transformation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images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smtClean="0"/>
              <a:t>including </a:t>
            </a:r>
            <a:r>
              <a:rPr lang="en-US" dirty="0"/>
              <a:t>both images from still photography and sequences of video. </a:t>
            </a:r>
            <a:endParaRPr lang="tr-TR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Image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morphing </a:t>
            </a:r>
            <a:r>
              <a:rPr lang="en-US" dirty="0"/>
              <a:t>is a technique which allows in-between transitional images to be </a:t>
            </a:r>
            <a:r>
              <a:rPr lang="en-US" dirty="0" smtClean="0"/>
              <a:t>generated</a:t>
            </a:r>
            <a:r>
              <a:rPr lang="tr-TR" dirty="0" smtClean="0"/>
              <a:t> </a:t>
            </a:r>
            <a:r>
              <a:rPr lang="en-US" dirty="0"/>
              <a:t>between a pair of target still images or between frames from sequences of video. </a:t>
            </a:r>
            <a:endParaRPr lang="tr-TR" dirty="0" smtClean="0"/>
          </a:p>
          <a:p>
            <a:pPr lvl="1"/>
            <a:r>
              <a:rPr lang="en-US" dirty="0" smtClean="0"/>
              <a:t>These</a:t>
            </a:r>
            <a:r>
              <a:rPr lang="tr-TR" dirty="0" smtClean="0"/>
              <a:t> </a:t>
            </a:r>
            <a:r>
              <a:rPr lang="en-US" dirty="0" smtClean="0"/>
              <a:t>morphing </a:t>
            </a:r>
            <a:r>
              <a:rPr lang="en-US" dirty="0"/>
              <a:t>techniques usually </a:t>
            </a:r>
            <a:r>
              <a:rPr lang="en-US" dirty="0">
                <a:solidFill>
                  <a:srgbClr val="0070C0"/>
                </a:solidFill>
              </a:rPr>
              <a:t>consist of </a:t>
            </a:r>
            <a:r>
              <a:rPr lang="en-US" dirty="0"/>
              <a:t>a combination of </a:t>
            </a:r>
            <a:endParaRPr lang="tr-TR" dirty="0" smtClean="0"/>
          </a:p>
          <a:p>
            <a:pPr lvl="2"/>
            <a:r>
              <a:rPr lang="en-US" dirty="0" smtClean="0"/>
              <a:t>a </a:t>
            </a:r>
            <a:r>
              <a:rPr lang="en-US" dirty="0"/>
              <a:t>geometric </a:t>
            </a:r>
            <a:r>
              <a:rPr lang="en-US" dirty="0" smtClean="0"/>
              <a:t>deformation</a:t>
            </a:r>
            <a:r>
              <a:rPr lang="tr-TR" dirty="0" smtClean="0"/>
              <a:t> </a:t>
            </a:r>
            <a:r>
              <a:rPr lang="en-US" dirty="0" smtClean="0"/>
              <a:t>technique</a:t>
            </a:r>
            <a:r>
              <a:rPr lang="en-US" dirty="0"/>
              <a:t>, </a:t>
            </a:r>
            <a:endParaRPr lang="tr-TR" dirty="0" smtClean="0"/>
          </a:p>
          <a:p>
            <a:pPr lvl="3"/>
            <a:r>
              <a:rPr lang="en-US" dirty="0" smtClean="0"/>
              <a:t>which </a:t>
            </a:r>
            <a:r>
              <a:rPr lang="en-US" dirty="0"/>
              <a:t>aligns the target images, </a:t>
            </a:r>
            <a:endParaRPr lang="tr-TR" dirty="0" smtClean="0"/>
          </a:p>
          <a:p>
            <a:pPr lvl="2"/>
            <a:r>
              <a:rPr lang="en-US" dirty="0" smtClean="0"/>
              <a:t>a </a:t>
            </a:r>
            <a:r>
              <a:rPr lang="en-US" dirty="0"/>
              <a:t>cross-fade, </a:t>
            </a:r>
            <a:endParaRPr lang="tr-TR" dirty="0" smtClean="0"/>
          </a:p>
          <a:p>
            <a:pPr lvl="3"/>
            <a:r>
              <a:rPr lang="en-US" dirty="0" smtClean="0"/>
              <a:t>which </a:t>
            </a:r>
            <a:r>
              <a:rPr lang="en-US" dirty="0"/>
              <a:t>creates the </a:t>
            </a:r>
            <a:r>
              <a:rPr lang="en-US" dirty="0" smtClean="0"/>
              <a:t>smooth</a:t>
            </a:r>
            <a:r>
              <a:rPr lang="tr-TR" dirty="0" smtClean="0"/>
              <a:t> </a:t>
            </a:r>
            <a:r>
              <a:rPr lang="en-US" dirty="0" smtClean="0"/>
              <a:t>transition </a:t>
            </a:r>
            <a:r>
              <a:rPr lang="en-US" dirty="0"/>
              <a:t>in the image texture. </a:t>
            </a:r>
            <a:endParaRPr lang="tr-TR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17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64593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r>
              <a:rPr lang="tr-TR" dirty="0" smtClean="0"/>
              <a:t> -</a:t>
            </a:r>
            <a:r>
              <a:rPr lang="en-US" dirty="0" smtClean="0"/>
              <a:t> </a:t>
            </a:r>
            <a:r>
              <a:rPr lang="en-US" b="0" dirty="0"/>
              <a:t>2D 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early example of image morphing can be seen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Michael </a:t>
            </a:r>
            <a:r>
              <a:rPr lang="en-US" dirty="0"/>
              <a:t>Jackson’s </a:t>
            </a:r>
            <a:r>
              <a:rPr lang="en-US" dirty="0">
                <a:hlinkClick r:id="rId3"/>
              </a:rPr>
              <a:t>video for Black </a:t>
            </a:r>
            <a:r>
              <a:rPr lang="tr-TR" dirty="0" err="1" smtClean="0">
                <a:hlinkClick r:id="rId3"/>
              </a:rPr>
              <a:t>or</a:t>
            </a:r>
            <a:r>
              <a:rPr lang="en-US" dirty="0" smtClean="0">
                <a:hlinkClick r:id="rId3"/>
              </a:rPr>
              <a:t> </a:t>
            </a:r>
            <a:r>
              <a:rPr lang="en-US" dirty="0">
                <a:hlinkClick r:id="rId3"/>
              </a:rPr>
              <a:t>White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In </a:t>
            </a:r>
            <a:r>
              <a:rPr lang="en-US" dirty="0"/>
              <a:t>1997 </a:t>
            </a:r>
            <a:r>
              <a:rPr lang="en-US" dirty="0" err="1"/>
              <a:t>Ezzat</a:t>
            </a:r>
            <a:r>
              <a:rPr lang="en-US" dirty="0"/>
              <a:t> and </a:t>
            </a:r>
            <a:r>
              <a:rPr lang="en-US" dirty="0" err="1"/>
              <a:t>Poggio</a:t>
            </a:r>
            <a:r>
              <a:rPr lang="en-US" dirty="0"/>
              <a:t> working </a:t>
            </a:r>
            <a:r>
              <a:rPr lang="en-US" dirty="0" smtClean="0"/>
              <a:t>at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MIT Center for Biological and Computational Learning created a system </a:t>
            </a:r>
            <a:r>
              <a:rPr lang="en-US" dirty="0" smtClean="0"/>
              <a:t>called</a:t>
            </a:r>
            <a:r>
              <a:rPr lang="tr-TR" dirty="0" smtClean="0"/>
              <a:t> </a:t>
            </a:r>
            <a:r>
              <a:rPr lang="en-US" dirty="0" err="1" smtClean="0"/>
              <a:t>Miketalk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smtClean="0"/>
              <a:t>which </a:t>
            </a:r>
            <a:r>
              <a:rPr lang="en-US" dirty="0"/>
              <a:t>morphs between image </a:t>
            </a:r>
            <a:r>
              <a:rPr lang="en-US" dirty="0" err="1"/>
              <a:t>keyframes</a:t>
            </a:r>
            <a:r>
              <a:rPr lang="en-US" dirty="0"/>
              <a:t>, representing </a:t>
            </a:r>
            <a:r>
              <a:rPr lang="en-US" dirty="0">
                <a:solidFill>
                  <a:srgbClr val="CC0099"/>
                </a:solidFill>
              </a:rPr>
              <a:t>visemes</a:t>
            </a:r>
            <a:r>
              <a:rPr lang="en-US" dirty="0"/>
              <a:t>, to </a:t>
            </a:r>
            <a:r>
              <a:rPr lang="en-US" dirty="0" smtClean="0"/>
              <a:t>create</a:t>
            </a:r>
            <a:r>
              <a:rPr lang="tr-TR" dirty="0" smtClean="0"/>
              <a:t> </a:t>
            </a:r>
            <a:r>
              <a:rPr lang="en-US" dirty="0" smtClean="0"/>
              <a:t>speech </a:t>
            </a:r>
            <a:r>
              <a:rPr lang="en-US" dirty="0"/>
              <a:t>animation</a:t>
            </a:r>
            <a:r>
              <a:rPr lang="en-US" dirty="0" smtClean="0"/>
              <a:t>.</a:t>
            </a:r>
            <a:endParaRPr lang="tr-TR" dirty="0" smtClean="0"/>
          </a:p>
          <a:p>
            <a:pPr lvl="2"/>
            <a:r>
              <a:rPr lang="tr-TR" dirty="0" smtClean="0"/>
              <a:t>[</a:t>
            </a:r>
            <a:r>
              <a:rPr lang="en-US" dirty="0"/>
              <a:t>A </a:t>
            </a:r>
            <a:r>
              <a:rPr lang="en-US" dirty="0" err="1">
                <a:solidFill>
                  <a:srgbClr val="CC0099"/>
                </a:solidFill>
              </a:rPr>
              <a:t>viseme</a:t>
            </a:r>
            <a:r>
              <a:rPr lang="en-US" dirty="0"/>
              <a:t> is a generic facial image that can be used to describe a particular </a:t>
            </a:r>
            <a:r>
              <a:rPr lang="en-US" dirty="0" smtClean="0"/>
              <a:t>sound</a:t>
            </a:r>
            <a:r>
              <a:rPr lang="tr-TR" dirty="0" smtClean="0"/>
              <a:t>]</a:t>
            </a: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18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43635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r>
              <a:rPr lang="tr-TR" dirty="0" smtClean="0"/>
              <a:t> -</a:t>
            </a:r>
            <a:r>
              <a:rPr lang="en-US" dirty="0" smtClean="0"/>
              <a:t> </a:t>
            </a:r>
            <a:r>
              <a:rPr lang="en-US" b="0" dirty="0"/>
              <a:t>2D 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Another form of animation from images </a:t>
            </a:r>
            <a:r>
              <a:rPr lang="en-US" dirty="0">
                <a:solidFill>
                  <a:srgbClr val="0070C0"/>
                </a:solidFill>
              </a:rPr>
              <a:t>consists of </a:t>
            </a:r>
            <a:r>
              <a:rPr lang="en-US" dirty="0"/>
              <a:t>concatenating together </a:t>
            </a:r>
            <a:r>
              <a:rPr lang="en-US" dirty="0" smtClean="0"/>
              <a:t>sequences</a:t>
            </a:r>
            <a:r>
              <a:rPr lang="tr-TR" dirty="0" smtClean="0"/>
              <a:t> </a:t>
            </a:r>
            <a:r>
              <a:rPr lang="en-US" dirty="0" smtClean="0"/>
              <a:t>captured </a:t>
            </a:r>
            <a:r>
              <a:rPr lang="en-US" dirty="0"/>
              <a:t>from video. </a:t>
            </a:r>
            <a:endParaRPr lang="tr-TR" dirty="0" smtClean="0"/>
          </a:p>
          <a:p>
            <a:r>
              <a:rPr lang="en-US" dirty="0" smtClean="0"/>
              <a:t>In </a:t>
            </a:r>
            <a:r>
              <a:rPr lang="en-US" dirty="0"/>
              <a:t>1997 </a:t>
            </a:r>
            <a:r>
              <a:rPr lang="en-US" dirty="0" err="1"/>
              <a:t>Bregler</a:t>
            </a:r>
            <a:r>
              <a:rPr lang="en-US" dirty="0"/>
              <a:t> et al. described a technique called </a:t>
            </a:r>
            <a:r>
              <a:rPr lang="en-US" dirty="0">
                <a:solidFill>
                  <a:srgbClr val="002060"/>
                </a:solidFill>
              </a:rPr>
              <a:t>video-rewrite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existing footage of an actor is cut into segments corresponding to </a:t>
            </a:r>
            <a:r>
              <a:rPr lang="en-US" dirty="0" smtClean="0"/>
              <a:t>phonetic</a:t>
            </a:r>
            <a:r>
              <a:rPr lang="tr-TR" dirty="0" smtClean="0"/>
              <a:t> </a:t>
            </a:r>
            <a:r>
              <a:rPr lang="en-US" dirty="0" smtClean="0"/>
              <a:t>units </a:t>
            </a:r>
            <a:r>
              <a:rPr lang="en-US" dirty="0"/>
              <a:t>which are blended together to create new animations of a speaker. </a:t>
            </a:r>
            <a:endParaRPr lang="tr-TR" dirty="0" smtClean="0"/>
          </a:p>
          <a:p>
            <a:r>
              <a:rPr lang="en-US" dirty="0" smtClean="0"/>
              <a:t>Video-rewrite </a:t>
            </a:r>
            <a:r>
              <a:rPr lang="en-US" dirty="0"/>
              <a:t>uses </a:t>
            </a:r>
            <a:r>
              <a:rPr lang="en-US" dirty="0">
                <a:solidFill>
                  <a:srgbClr val="002060"/>
                </a:solidFill>
                <a:hlinkClick r:id="rId3"/>
              </a:rPr>
              <a:t>computer vision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/>
              <a:t>techniques to automatically track lip movements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video </a:t>
            </a:r>
            <a:r>
              <a:rPr lang="en-US" dirty="0"/>
              <a:t>and these features are used in the alignment and blending of the </a:t>
            </a:r>
            <a:r>
              <a:rPr lang="en-US" dirty="0" smtClean="0"/>
              <a:t>extracted</a:t>
            </a:r>
            <a:r>
              <a:rPr lang="tr-TR" dirty="0" smtClean="0"/>
              <a:t> </a:t>
            </a:r>
            <a:r>
              <a:rPr lang="en-US" dirty="0" smtClean="0"/>
              <a:t>phonetic </a:t>
            </a:r>
            <a:r>
              <a:rPr lang="en-US" dirty="0"/>
              <a:t>units. </a:t>
            </a:r>
            <a:endParaRPr lang="tr-TR" dirty="0" smtClean="0"/>
          </a:p>
          <a:p>
            <a:r>
              <a:rPr lang="en-US" dirty="0" smtClean="0"/>
              <a:t>This </a:t>
            </a:r>
            <a:r>
              <a:rPr lang="en-US" dirty="0"/>
              <a:t>animation technique only generates animations of the </a:t>
            </a:r>
            <a:r>
              <a:rPr lang="en-US" dirty="0" smtClean="0"/>
              <a:t>lower</a:t>
            </a:r>
            <a:r>
              <a:rPr lang="tr-TR" dirty="0" smtClean="0"/>
              <a:t> </a:t>
            </a:r>
            <a:r>
              <a:rPr lang="en-US" dirty="0" smtClean="0"/>
              <a:t>part </a:t>
            </a:r>
            <a:r>
              <a:rPr lang="en-US" dirty="0"/>
              <a:t>of the face, </a:t>
            </a:r>
            <a:endParaRPr lang="tr-TR" dirty="0" smtClean="0"/>
          </a:p>
          <a:p>
            <a:pPr lvl="1"/>
            <a:r>
              <a:rPr lang="en-US" dirty="0" smtClean="0"/>
              <a:t>these </a:t>
            </a:r>
            <a:r>
              <a:rPr lang="en-US" dirty="0"/>
              <a:t>are then composited with video of the original actor to </a:t>
            </a:r>
            <a:r>
              <a:rPr lang="en-US" dirty="0" smtClean="0"/>
              <a:t>produce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final animation.</a:t>
            </a: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19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402174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tr-TR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31800" y="1155700"/>
            <a:ext cx="8280400" cy="4978400"/>
          </a:xfrm>
        </p:spPr>
        <p:txBody>
          <a:bodyPr/>
          <a:lstStyle/>
          <a:p>
            <a:pPr>
              <a:defRPr/>
            </a:pPr>
            <a:r>
              <a:rPr lang="en-US" altLang="tr-TR" dirty="0" smtClean="0"/>
              <a:t>Notes:</a:t>
            </a:r>
          </a:p>
          <a:p>
            <a:pPr lvl="1">
              <a:defRPr/>
            </a:pPr>
            <a:r>
              <a:rPr lang="en-US" altLang="tr-TR" dirty="0" smtClean="0"/>
              <a:t>In the slides, </a:t>
            </a:r>
          </a:p>
          <a:p>
            <a:pPr lvl="2">
              <a:defRPr/>
            </a:pPr>
            <a:r>
              <a:rPr lang="en-GB" altLang="tr-TR" dirty="0" smtClean="0"/>
              <a:t>texts </a:t>
            </a:r>
            <a:r>
              <a:rPr lang="en-US" altLang="tr-TR" dirty="0" smtClean="0"/>
              <a:t>enclosed by curly parenthesis</a:t>
            </a:r>
            <a:r>
              <a:rPr lang="tr-TR" altLang="tr-TR" dirty="0" smtClean="0"/>
              <a:t>, </a:t>
            </a:r>
            <a:r>
              <a:rPr lang="tr-TR" altLang="tr-TR" dirty="0" smtClean="0">
                <a:solidFill>
                  <a:srgbClr val="FF0000"/>
                </a:solidFill>
              </a:rPr>
              <a:t>{…}</a:t>
            </a:r>
            <a:r>
              <a:rPr lang="tr-TR" altLang="tr-TR" dirty="0" smtClean="0"/>
              <a:t>, </a:t>
            </a:r>
            <a:r>
              <a:rPr lang="en-US" altLang="tr-TR" dirty="0" smtClean="0"/>
              <a:t> are examples.</a:t>
            </a:r>
          </a:p>
          <a:p>
            <a:pPr lvl="2">
              <a:defRPr/>
            </a:pPr>
            <a:r>
              <a:rPr lang="en-GB" altLang="tr-TR" dirty="0" smtClean="0"/>
              <a:t>texts </a:t>
            </a:r>
            <a:r>
              <a:rPr lang="en-US" altLang="tr-TR" dirty="0" smtClean="0"/>
              <a:t>enclosed by square parenthesis</a:t>
            </a:r>
            <a:r>
              <a:rPr lang="tr-TR" altLang="tr-TR" dirty="0" smtClean="0"/>
              <a:t>, </a:t>
            </a:r>
            <a:r>
              <a:rPr lang="en-GB" altLang="tr-TR" dirty="0" smtClean="0">
                <a:solidFill>
                  <a:srgbClr val="FF0000"/>
                </a:solidFill>
              </a:rPr>
              <a:t>[</a:t>
            </a:r>
            <a:r>
              <a:rPr lang="tr-TR" altLang="tr-TR" dirty="0" smtClean="0">
                <a:solidFill>
                  <a:srgbClr val="FF0000"/>
                </a:solidFill>
              </a:rPr>
              <a:t>…</a:t>
            </a:r>
            <a:r>
              <a:rPr lang="en-GB" altLang="tr-TR" dirty="0" smtClean="0">
                <a:solidFill>
                  <a:srgbClr val="FF0000"/>
                </a:solidFill>
              </a:rPr>
              <a:t>]</a:t>
            </a:r>
            <a:r>
              <a:rPr lang="tr-TR" altLang="tr-TR" dirty="0" smtClean="0"/>
              <a:t>, </a:t>
            </a:r>
            <a:r>
              <a:rPr lang="en-US" altLang="tr-TR" dirty="0" smtClean="0"/>
              <a:t> are explanations related to examples.</a:t>
            </a:r>
          </a:p>
          <a:p>
            <a:pPr marL="457200" lvl="1" indent="0">
              <a:buFontTx/>
              <a:buNone/>
              <a:defRPr/>
            </a:pPr>
            <a:endParaRPr lang="en-US" altLang="tr-TR" sz="32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A3CCA05-EBFC-44A1-AD50-B823A68FE672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r>
              <a:rPr lang="tr-TR" dirty="0" smtClean="0"/>
              <a:t> -</a:t>
            </a:r>
            <a:r>
              <a:rPr lang="en-US" dirty="0" smtClean="0"/>
              <a:t> </a:t>
            </a:r>
            <a:r>
              <a:rPr lang="tr-TR" b="0" dirty="0" smtClean="0"/>
              <a:t>3</a:t>
            </a:r>
            <a:r>
              <a:rPr lang="en-US" b="0" dirty="0" smtClean="0"/>
              <a:t>D </a:t>
            </a:r>
            <a:r>
              <a:rPr lang="en-US" b="0" dirty="0"/>
              <a:t>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3D</a:t>
            </a:r>
            <a:r>
              <a:rPr lang="en-US" dirty="0" smtClean="0"/>
              <a:t> head models provide the most powerful means of generating</a:t>
            </a:r>
            <a:r>
              <a:rPr lang="tr-TR" dirty="0" smtClean="0"/>
              <a:t> </a:t>
            </a:r>
            <a:r>
              <a:rPr lang="en-US" dirty="0" smtClean="0"/>
              <a:t>computer facial animation. </a:t>
            </a:r>
            <a:endParaRPr lang="tr-TR" dirty="0" smtClean="0"/>
          </a:p>
          <a:p>
            <a:r>
              <a:rPr lang="en-US" dirty="0" smtClean="0"/>
              <a:t>One of the earliest works on computerized head models</a:t>
            </a:r>
            <a:r>
              <a:rPr lang="tr-TR" dirty="0" smtClean="0"/>
              <a:t> </a:t>
            </a:r>
            <a:r>
              <a:rPr lang="en-US" dirty="0" smtClean="0"/>
              <a:t>for graphics and animation was done by Parke</a:t>
            </a:r>
            <a:r>
              <a:rPr lang="tr-TR" dirty="0" smtClean="0"/>
              <a:t> </a:t>
            </a:r>
          </a:p>
          <a:p>
            <a:pPr lvl="2"/>
            <a:r>
              <a:rPr lang="tr-TR" dirty="0" smtClean="0"/>
              <a:t>[</a:t>
            </a:r>
            <a:r>
              <a:rPr lang="en-US" dirty="0" smtClean="0"/>
              <a:t>Parke, F.: 1972, </a:t>
            </a:r>
            <a:r>
              <a:rPr lang="en-US" dirty="0" smtClean="0">
                <a:hlinkClick r:id="rId3"/>
              </a:rPr>
              <a:t>Computer generated animation of faces</a:t>
            </a:r>
            <a:r>
              <a:rPr lang="en-US" dirty="0" smtClean="0"/>
              <a:t>, Proceedings ACM annual conference.</a:t>
            </a:r>
            <a:r>
              <a:rPr lang="tr-TR" dirty="0" smtClean="0"/>
              <a:t>]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smtClean="0"/>
              <a:t>The model was a mesh of 3D points</a:t>
            </a:r>
            <a:r>
              <a:rPr lang="tr-TR" dirty="0" smtClean="0"/>
              <a:t> </a:t>
            </a:r>
            <a:r>
              <a:rPr lang="en-US" dirty="0" smtClean="0"/>
              <a:t>controlled by a set of conformation and expression parameters. </a:t>
            </a:r>
            <a:endParaRPr lang="tr-TR" dirty="0"/>
          </a:p>
          <a:p>
            <a:r>
              <a:rPr lang="en-US" dirty="0" smtClean="0"/>
              <a:t>The former group</a:t>
            </a:r>
            <a:r>
              <a:rPr lang="tr-TR" dirty="0" smtClean="0"/>
              <a:t> </a:t>
            </a:r>
            <a:r>
              <a:rPr lang="en-US" dirty="0" smtClean="0"/>
              <a:t>controls the relative location of facial feature points such as eye and lip corners. </a:t>
            </a:r>
            <a:endParaRPr lang="tr-TR" dirty="0" smtClean="0"/>
          </a:p>
          <a:p>
            <a:r>
              <a:rPr lang="en-US" dirty="0" smtClean="0"/>
              <a:t>Changing</a:t>
            </a:r>
            <a:r>
              <a:rPr lang="tr-TR" dirty="0" smtClean="0"/>
              <a:t> </a:t>
            </a:r>
            <a:r>
              <a:rPr lang="en-US" dirty="0" smtClean="0"/>
              <a:t>these parameters can re-shape a base model to create new heads. </a:t>
            </a:r>
            <a:endParaRPr lang="tr-TR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20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398613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r>
              <a:rPr lang="tr-TR" dirty="0" smtClean="0"/>
              <a:t> -</a:t>
            </a:r>
            <a:r>
              <a:rPr lang="en-US" dirty="0" smtClean="0"/>
              <a:t> </a:t>
            </a:r>
            <a:r>
              <a:rPr lang="tr-TR" b="0" dirty="0" smtClean="0"/>
              <a:t>3</a:t>
            </a:r>
            <a:r>
              <a:rPr lang="en-US" b="0" dirty="0" smtClean="0"/>
              <a:t>D </a:t>
            </a:r>
            <a:r>
              <a:rPr lang="en-US" b="0" dirty="0"/>
              <a:t>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latter group of</a:t>
            </a:r>
            <a:r>
              <a:rPr lang="tr-TR" dirty="0" smtClean="0"/>
              <a:t> </a:t>
            </a:r>
            <a:r>
              <a:rPr lang="en-US" dirty="0" smtClean="0"/>
              <a:t>parameters (expression) are facial actions that can be performed on a face, such as</a:t>
            </a:r>
            <a:r>
              <a:rPr lang="tr-TR" dirty="0" smtClean="0"/>
              <a:t> </a:t>
            </a:r>
            <a:r>
              <a:rPr lang="en-US" dirty="0" smtClean="0"/>
              <a:t>stretching lips or closing eyes. </a:t>
            </a:r>
            <a:endParaRPr lang="tr-TR" dirty="0" smtClean="0"/>
          </a:p>
          <a:p>
            <a:pPr lvl="1"/>
            <a:r>
              <a:rPr lang="en-US" dirty="0" smtClean="0"/>
              <a:t>This model was extended by other researchers to include</a:t>
            </a:r>
            <a:r>
              <a:rPr lang="tr-TR" dirty="0" smtClean="0"/>
              <a:t> </a:t>
            </a:r>
            <a:r>
              <a:rPr lang="en-US" dirty="0" smtClean="0"/>
              <a:t>more facial features and add more flexibility. </a:t>
            </a:r>
            <a:endParaRPr lang="tr-TR" dirty="0" smtClean="0"/>
          </a:p>
          <a:p>
            <a:r>
              <a:rPr lang="en-US" dirty="0" smtClean="0"/>
              <a:t>Different methods for initializing</a:t>
            </a:r>
            <a:r>
              <a:rPr lang="tr-TR" dirty="0" smtClean="0"/>
              <a:t> </a:t>
            </a:r>
            <a:r>
              <a:rPr lang="en-US" dirty="0" smtClean="0"/>
              <a:t>such “generic” models based on individual (3D or 2D) data have been proposed and</a:t>
            </a:r>
            <a:r>
              <a:rPr lang="tr-TR" dirty="0" smtClean="0"/>
              <a:t> </a:t>
            </a:r>
            <a:r>
              <a:rPr lang="en-US" dirty="0" smtClean="0"/>
              <a:t>successfully implemented. </a:t>
            </a:r>
            <a:endParaRPr lang="tr-TR" dirty="0" smtClean="0"/>
          </a:p>
          <a:p>
            <a:r>
              <a:rPr lang="en-US" dirty="0" smtClean="0"/>
              <a:t>The parameterized models are effective due to the use</a:t>
            </a:r>
            <a:r>
              <a:rPr lang="tr-TR" dirty="0" smtClean="0"/>
              <a:t> </a:t>
            </a:r>
            <a:r>
              <a:rPr lang="en-US" dirty="0" smtClean="0"/>
              <a:t>of limited parameters, </a:t>
            </a:r>
            <a:endParaRPr lang="tr-TR" dirty="0" smtClean="0"/>
          </a:p>
          <a:p>
            <a:pPr lvl="1"/>
            <a:r>
              <a:rPr lang="en-US" dirty="0" smtClean="0"/>
              <a:t>associated with the main facial feature points.</a:t>
            </a:r>
            <a:r>
              <a:rPr lang="tr-TR" dirty="0" smtClean="0"/>
              <a:t> </a:t>
            </a:r>
          </a:p>
          <a:p>
            <a:r>
              <a:rPr lang="en-US" dirty="0" smtClean="0"/>
              <a:t>The MPEG-4</a:t>
            </a:r>
            <a:r>
              <a:rPr lang="tr-TR" dirty="0" smtClean="0"/>
              <a:t> </a:t>
            </a:r>
            <a:r>
              <a:rPr lang="en-US" dirty="0" smtClean="0"/>
              <a:t>standard defines a minimum set of parameters for facial animation.</a:t>
            </a: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21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07201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r>
              <a:rPr lang="tr-TR" dirty="0" smtClean="0"/>
              <a:t> -</a:t>
            </a:r>
            <a:r>
              <a:rPr lang="en-US" dirty="0" smtClean="0"/>
              <a:t> </a:t>
            </a:r>
            <a:r>
              <a:rPr lang="tr-TR" b="0" dirty="0" smtClean="0"/>
              <a:t>3</a:t>
            </a:r>
            <a:r>
              <a:rPr lang="en-US" b="0" dirty="0" smtClean="0"/>
              <a:t>D </a:t>
            </a:r>
            <a:r>
              <a:rPr lang="en-US" b="0" dirty="0"/>
              <a:t>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Animation is done by changing parameters over time. </a:t>
            </a:r>
            <a:endParaRPr lang="tr-TR" dirty="0" smtClean="0"/>
          </a:p>
          <a:p>
            <a:r>
              <a:rPr lang="en-US" dirty="0" smtClean="0"/>
              <a:t>Facial </a:t>
            </a:r>
            <a:r>
              <a:rPr lang="en-US" dirty="0"/>
              <a:t>animation is </a:t>
            </a:r>
            <a:r>
              <a:rPr lang="en-US" dirty="0" smtClean="0"/>
              <a:t>approached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different ways. </a:t>
            </a:r>
            <a:endParaRPr lang="tr-TR" dirty="0" smtClean="0"/>
          </a:p>
          <a:p>
            <a:r>
              <a:rPr lang="en-US" dirty="0" smtClean="0"/>
              <a:t>Traditional </a:t>
            </a:r>
            <a:r>
              <a:rPr lang="en-US" dirty="0"/>
              <a:t>techniques include:</a:t>
            </a:r>
          </a:p>
          <a:p>
            <a:pPr lvl="1"/>
            <a:r>
              <a:rPr lang="en-US" dirty="0" smtClean="0"/>
              <a:t>shapes/morph </a:t>
            </a:r>
            <a:r>
              <a:rPr lang="en-US" dirty="0"/>
              <a:t>targets,</a:t>
            </a:r>
          </a:p>
          <a:p>
            <a:pPr lvl="1"/>
            <a:r>
              <a:rPr lang="en-US" dirty="0" smtClean="0"/>
              <a:t>bones/cages</a:t>
            </a:r>
            <a:r>
              <a:rPr lang="en-US" dirty="0"/>
              <a:t>,</a:t>
            </a:r>
          </a:p>
          <a:p>
            <a:pPr lvl="1"/>
            <a:r>
              <a:rPr lang="en-US" dirty="0" smtClean="0"/>
              <a:t>skeleton-muscle </a:t>
            </a:r>
            <a:r>
              <a:rPr lang="en-US" dirty="0"/>
              <a:t>systems,</a:t>
            </a:r>
          </a:p>
          <a:p>
            <a:pPr lvl="1"/>
            <a:r>
              <a:rPr lang="en-US" dirty="0" smtClean="0"/>
              <a:t>motion </a:t>
            </a:r>
            <a:r>
              <a:rPr lang="en-US" dirty="0"/>
              <a:t>capture on points on the </a:t>
            </a:r>
            <a:r>
              <a:rPr lang="en-US" dirty="0" smtClean="0"/>
              <a:t>face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endParaRPr lang="tr-TR" dirty="0"/>
          </a:p>
          <a:p>
            <a:pPr lvl="1"/>
            <a:r>
              <a:rPr lang="en-US" dirty="0" smtClean="0"/>
              <a:t>knowledge </a:t>
            </a:r>
            <a:r>
              <a:rPr lang="en-US" dirty="0"/>
              <a:t>based solver deformations.</a:t>
            </a: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22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375780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r>
              <a:rPr lang="tr-TR" dirty="0" smtClean="0"/>
              <a:t> -</a:t>
            </a:r>
            <a:r>
              <a:rPr lang="en-US" dirty="0" smtClean="0"/>
              <a:t> </a:t>
            </a:r>
            <a:r>
              <a:rPr lang="tr-TR" b="0" dirty="0" smtClean="0"/>
              <a:t>3</a:t>
            </a:r>
            <a:r>
              <a:rPr lang="en-US" b="0" dirty="0" smtClean="0"/>
              <a:t>D </a:t>
            </a:r>
            <a:r>
              <a:rPr lang="en-US" b="0" dirty="0"/>
              <a:t>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Shape based systems </a:t>
            </a:r>
            <a:r>
              <a:rPr lang="en-US" dirty="0" smtClean="0"/>
              <a:t>offer a fast playback as well as a high degree of fidelity</a:t>
            </a:r>
            <a:r>
              <a:rPr lang="tr-TR" dirty="0" smtClean="0"/>
              <a:t> </a:t>
            </a:r>
            <a:r>
              <a:rPr lang="en-US" dirty="0" smtClean="0"/>
              <a:t>of expressions. </a:t>
            </a:r>
            <a:endParaRPr lang="tr-TR" dirty="0" smtClean="0"/>
          </a:p>
          <a:p>
            <a:r>
              <a:rPr lang="en-US" dirty="0" smtClean="0"/>
              <a:t>The technique involves modelling portions of the face mesh to</a:t>
            </a:r>
            <a:r>
              <a:rPr lang="tr-TR" dirty="0" smtClean="0"/>
              <a:t> </a:t>
            </a:r>
            <a:r>
              <a:rPr lang="en-US" dirty="0" smtClean="0"/>
              <a:t>approximate expressions and visemes and then blending the different sub meshes,</a:t>
            </a:r>
            <a:r>
              <a:rPr lang="tr-TR" dirty="0" smtClean="0"/>
              <a:t> </a:t>
            </a:r>
            <a:r>
              <a:rPr lang="en-US" dirty="0" smtClean="0"/>
              <a:t>known as morph targets or shapes. </a:t>
            </a:r>
            <a:endParaRPr lang="tr-TR" dirty="0" smtClean="0"/>
          </a:p>
          <a:p>
            <a:pPr lvl="1"/>
            <a:r>
              <a:rPr lang="en-US" dirty="0" smtClean="0"/>
              <a:t>Perhaps the most accomplished character using</a:t>
            </a:r>
            <a:r>
              <a:rPr lang="tr-TR" dirty="0" smtClean="0"/>
              <a:t> </a:t>
            </a:r>
            <a:r>
              <a:rPr lang="en-US" dirty="0" smtClean="0"/>
              <a:t>this technique was Gollum, from The Lord of the Rings. </a:t>
            </a:r>
            <a:endParaRPr lang="tr-TR" dirty="0" smtClean="0"/>
          </a:p>
          <a:p>
            <a:r>
              <a:rPr lang="en-US" dirty="0" smtClean="0"/>
              <a:t>Drawbacks of this technique</a:t>
            </a:r>
            <a:r>
              <a:rPr lang="tr-TR" dirty="0" smtClean="0"/>
              <a:t> </a:t>
            </a:r>
            <a:r>
              <a:rPr lang="en-US" dirty="0" smtClean="0"/>
              <a:t>are that they </a:t>
            </a:r>
            <a:endParaRPr lang="tr-TR" dirty="0" smtClean="0"/>
          </a:p>
          <a:p>
            <a:pPr lvl="1"/>
            <a:r>
              <a:rPr lang="en-US" dirty="0" smtClean="0"/>
              <a:t>involve intensive manual labor, </a:t>
            </a:r>
            <a:endParaRPr lang="tr-TR" dirty="0" smtClean="0"/>
          </a:p>
          <a:p>
            <a:pPr lvl="1"/>
            <a:r>
              <a:rPr lang="en-US" dirty="0" smtClean="0"/>
              <a:t>are specific to each character </a:t>
            </a:r>
            <a:endParaRPr lang="tr-TR" dirty="0" smtClean="0"/>
          </a:p>
          <a:p>
            <a:pPr lvl="1"/>
            <a:r>
              <a:rPr lang="en-US" dirty="0" smtClean="0"/>
              <a:t>must be animated by slider parameter tables.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23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355195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r>
              <a:rPr lang="tr-TR" dirty="0" smtClean="0"/>
              <a:t> -</a:t>
            </a:r>
            <a:r>
              <a:rPr lang="en-US" dirty="0" smtClean="0"/>
              <a:t> </a:t>
            </a:r>
            <a:r>
              <a:rPr lang="tr-TR" b="0" dirty="0" smtClean="0"/>
              <a:t>3</a:t>
            </a:r>
            <a:r>
              <a:rPr lang="en-US" b="0" dirty="0" smtClean="0"/>
              <a:t>D </a:t>
            </a:r>
            <a:r>
              <a:rPr lang="en-US" b="0" dirty="0"/>
              <a:t>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51117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‘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Envelope Bones</a:t>
            </a:r>
            <a:r>
              <a:rPr lang="en-US" dirty="0" smtClean="0"/>
              <a:t>’ or ‘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Cages</a:t>
            </a:r>
            <a:r>
              <a:rPr lang="en-US" dirty="0" smtClean="0"/>
              <a:t>’ are commonly used in games. </a:t>
            </a:r>
            <a:endParaRPr lang="tr-TR" dirty="0" smtClean="0"/>
          </a:p>
          <a:p>
            <a:pPr lvl="1"/>
            <a:r>
              <a:rPr lang="en-US" dirty="0" smtClean="0"/>
              <a:t>They produce simple</a:t>
            </a:r>
            <a:r>
              <a:rPr lang="tr-TR" dirty="0" smtClean="0"/>
              <a:t> </a:t>
            </a:r>
            <a:r>
              <a:rPr lang="en-US" dirty="0" smtClean="0"/>
              <a:t>and fast models, but are not prone to portray </a:t>
            </a:r>
            <a:r>
              <a:rPr lang="en-US" dirty="0" smtClean="0">
                <a:solidFill>
                  <a:srgbClr val="CC0099"/>
                </a:solidFill>
              </a:rPr>
              <a:t>subtlety</a:t>
            </a:r>
            <a:r>
              <a:rPr lang="en-US" dirty="0" smtClean="0"/>
              <a:t>.</a:t>
            </a:r>
            <a:endParaRPr lang="tr-TR" dirty="0" smtClean="0"/>
          </a:p>
          <a:p>
            <a:pPr lvl="2"/>
            <a:r>
              <a:rPr lang="tr-TR" dirty="0" smtClean="0"/>
              <a:t>[</a:t>
            </a:r>
            <a:r>
              <a:rPr lang="en-US" dirty="0" smtClean="0">
                <a:solidFill>
                  <a:srgbClr val="CC0099"/>
                </a:solidFill>
              </a:rPr>
              <a:t>subtlety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quality or state of being </a:t>
            </a:r>
            <a:r>
              <a:rPr lang="en-US" dirty="0" smtClean="0"/>
              <a:t>subtle</a:t>
            </a:r>
            <a:r>
              <a:rPr lang="tr-TR" dirty="0" smtClean="0"/>
              <a:t>; </a:t>
            </a:r>
            <a:r>
              <a:rPr lang="tr-TR" dirty="0" err="1"/>
              <a:t>something</a:t>
            </a:r>
            <a:r>
              <a:rPr lang="tr-TR" dirty="0"/>
              <a:t> </a:t>
            </a:r>
            <a:r>
              <a:rPr lang="tr-TR" dirty="0" err="1"/>
              <a:t>subtle</a:t>
            </a:r>
            <a:r>
              <a:rPr lang="tr-TR" dirty="0" smtClean="0"/>
              <a:t>]</a:t>
            </a:r>
          </a:p>
          <a:p>
            <a:pPr lvl="2"/>
            <a:r>
              <a:rPr lang="tr-TR" dirty="0" smtClean="0"/>
              <a:t>[</a:t>
            </a:r>
            <a:r>
              <a:rPr lang="tr-TR" dirty="0" err="1" smtClean="0"/>
              <a:t>subtle</a:t>
            </a:r>
            <a:r>
              <a:rPr lang="tr-TR" dirty="0"/>
              <a:t>:</a:t>
            </a:r>
            <a:r>
              <a:rPr lang="en-US" dirty="0"/>
              <a:t> so delicate or precise as to be difficult to </a:t>
            </a:r>
            <a:r>
              <a:rPr lang="en-US" dirty="0" err="1"/>
              <a:t>analyse</a:t>
            </a:r>
            <a:r>
              <a:rPr lang="en-US" dirty="0"/>
              <a:t> or </a:t>
            </a:r>
            <a:r>
              <a:rPr lang="en-US" dirty="0" smtClean="0"/>
              <a:t>describe</a:t>
            </a:r>
            <a:r>
              <a:rPr lang="tr-TR" dirty="0" smtClean="0"/>
              <a:t>]</a:t>
            </a:r>
            <a:endParaRPr lang="en-US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Skeletal Muscle systems</a:t>
            </a:r>
            <a:r>
              <a:rPr lang="en-US" dirty="0" smtClean="0"/>
              <a:t>, physically-based head models form another approach</a:t>
            </a:r>
            <a:r>
              <a:rPr lang="tr-TR" dirty="0" smtClean="0"/>
              <a:t> </a:t>
            </a:r>
            <a:r>
              <a:rPr lang="en-US" dirty="0" smtClean="0"/>
              <a:t>in modelling the head and face. </a:t>
            </a:r>
            <a:endParaRPr lang="tr-TR" dirty="0" smtClean="0"/>
          </a:p>
          <a:p>
            <a:pPr lvl="1"/>
            <a:r>
              <a:rPr lang="en-US" dirty="0" smtClean="0"/>
              <a:t>Here the physical and anatomical characteristics of</a:t>
            </a:r>
            <a:r>
              <a:rPr lang="tr-TR" dirty="0" smtClean="0"/>
              <a:t> </a:t>
            </a:r>
            <a:r>
              <a:rPr lang="en-US" dirty="0" smtClean="0"/>
              <a:t>bones, tissues, and skin are simulated to provide a realistic appearance (e.g. spring-like</a:t>
            </a:r>
            <a:r>
              <a:rPr lang="tr-TR" dirty="0" smtClean="0"/>
              <a:t> </a:t>
            </a:r>
            <a:r>
              <a:rPr lang="en-US" dirty="0" smtClean="0"/>
              <a:t>elasticity). </a:t>
            </a:r>
            <a:endParaRPr lang="tr-TR" dirty="0" smtClean="0"/>
          </a:p>
          <a:p>
            <a:pPr lvl="2"/>
            <a:r>
              <a:rPr lang="en-US" dirty="0" smtClean="0"/>
              <a:t>Such methods can be very powerful for creating realism but the complexity</a:t>
            </a:r>
            <a:r>
              <a:rPr lang="tr-TR" dirty="0" smtClean="0"/>
              <a:t> </a:t>
            </a:r>
            <a:r>
              <a:rPr lang="en-US" dirty="0" smtClean="0"/>
              <a:t>of facial structures make them computationally expensive and difficult to create.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24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72770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r>
              <a:rPr lang="tr-TR" dirty="0" smtClean="0"/>
              <a:t> -</a:t>
            </a:r>
            <a:r>
              <a:rPr lang="en-US" dirty="0" smtClean="0"/>
              <a:t> </a:t>
            </a:r>
            <a:r>
              <a:rPr lang="tr-TR" b="0" dirty="0" smtClean="0"/>
              <a:t>3</a:t>
            </a:r>
            <a:r>
              <a:rPr lang="en-US" b="0" dirty="0" smtClean="0"/>
              <a:t>D </a:t>
            </a:r>
            <a:r>
              <a:rPr lang="en-US" b="0" dirty="0"/>
              <a:t>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Considering the effectiveness of parameterized models for communicative purposes, it may be argued that physically-based models are</a:t>
            </a:r>
            <a:r>
              <a:rPr lang="tr-TR" dirty="0" smtClean="0"/>
              <a:t> </a:t>
            </a:r>
            <a:r>
              <a:rPr lang="en-US" dirty="0" smtClean="0"/>
              <a:t>not a very efficient choice in many applications. </a:t>
            </a:r>
            <a:endParaRPr lang="tr-TR" dirty="0" smtClean="0"/>
          </a:p>
          <a:p>
            <a:r>
              <a:rPr lang="en-US" dirty="0" smtClean="0"/>
              <a:t>This does not deny the advantages</a:t>
            </a:r>
            <a:r>
              <a:rPr lang="tr-TR" dirty="0" smtClean="0"/>
              <a:t> </a:t>
            </a:r>
            <a:r>
              <a:rPr lang="en-US" dirty="0" smtClean="0"/>
              <a:t>of physically-based models or the fact that they can even be used within the context</a:t>
            </a:r>
            <a:r>
              <a:rPr lang="tr-TR" dirty="0" smtClean="0"/>
              <a:t> </a:t>
            </a:r>
            <a:r>
              <a:rPr lang="en-US" dirty="0" smtClean="0"/>
              <a:t>of parameterized models to provide local details when needed. </a:t>
            </a:r>
            <a:endParaRPr lang="tr-TR" dirty="0" smtClean="0"/>
          </a:p>
          <a:p>
            <a:pPr lvl="1"/>
            <a:r>
              <a:rPr lang="en-US" dirty="0" smtClean="0"/>
              <a:t>Waters, </a:t>
            </a:r>
            <a:r>
              <a:rPr lang="en-US" dirty="0" err="1" smtClean="0"/>
              <a:t>Terzopoulos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Kahler</a:t>
            </a:r>
            <a:r>
              <a:rPr lang="en-US" dirty="0" smtClean="0"/>
              <a:t>, and Seidel (among others) have developed physically-based facial animation</a:t>
            </a:r>
            <a:r>
              <a:rPr lang="tr-TR" dirty="0" smtClean="0"/>
              <a:t> </a:t>
            </a:r>
            <a:r>
              <a:rPr lang="en-US" dirty="0" smtClean="0"/>
              <a:t>systems.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25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76235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r>
              <a:rPr lang="tr-TR" dirty="0" smtClean="0"/>
              <a:t> -</a:t>
            </a:r>
            <a:r>
              <a:rPr lang="en-US" dirty="0" smtClean="0"/>
              <a:t> </a:t>
            </a:r>
            <a:r>
              <a:rPr lang="tr-TR" b="0" dirty="0" smtClean="0"/>
              <a:t>3</a:t>
            </a:r>
            <a:r>
              <a:rPr lang="en-US" b="0" dirty="0" smtClean="0"/>
              <a:t>D </a:t>
            </a:r>
            <a:r>
              <a:rPr lang="en-US" b="0" dirty="0"/>
              <a:t>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Motion </a:t>
            </a:r>
            <a:r>
              <a:rPr lang="en-US" dirty="0"/>
              <a:t>capture uses cameras placed around a subject.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subject is </a:t>
            </a:r>
            <a:r>
              <a:rPr lang="en-US" dirty="0" smtClean="0"/>
              <a:t>generally</a:t>
            </a:r>
            <a:r>
              <a:rPr lang="tr-TR" dirty="0" smtClean="0"/>
              <a:t> </a:t>
            </a:r>
            <a:r>
              <a:rPr lang="en-US" dirty="0" smtClean="0"/>
              <a:t>fitted </a:t>
            </a:r>
            <a:r>
              <a:rPr lang="en-US" dirty="0"/>
              <a:t>either with reflectors (passive motion capture) or sources (active motion capture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precisely determine the subject’s position in space.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data recorded by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cameras </a:t>
            </a:r>
            <a:r>
              <a:rPr lang="en-US" dirty="0"/>
              <a:t>is then digitized and converted into a three-dimensional computer </a:t>
            </a:r>
            <a:r>
              <a:rPr lang="en-US" dirty="0" smtClean="0"/>
              <a:t>model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subject. </a:t>
            </a:r>
            <a:endParaRPr lang="tr-TR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26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67190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r>
              <a:rPr lang="tr-TR" dirty="0" smtClean="0"/>
              <a:t> -</a:t>
            </a:r>
            <a:r>
              <a:rPr lang="en-US" dirty="0" smtClean="0"/>
              <a:t> </a:t>
            </a:r>
            <a:r>
              <a:rPr lang="tr-TR" b="0" dirty="0" smtClean="0"/>
              <a:t>3</a:t>
            </a:r>
            <a:r>
              <a:rPr lang="en-US" b="0" dirty="0" smtClean="0"/>
              <a:t>D </a:t>
            </a:r>
            <a:r>
              <a:rPr lang="en-US" b="0" dirty="0"/>
              <a:t>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27</a:t>
            </a:fld>
            <a:endParaRPr kumimoji="0" lang="en-US" altLang="tr-TR" sz="1200" smtClean="0"/>
          </a:p>
        </p:txBody>
      </p:sp>
      <p:pic>
        <p:nvPicPr>
          <p:cNvPr id="86020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93" y="865046"/>
            <a:ext cx="8611590" cy="516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83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r>
              <a:rPr lang="tr-TR" dirty="0" smtClean="0"/>
              <a:t> -</a:t>
            </a:r>
            <a:r>
              <a:rPr lang="en-US" dirty="0" smtClean="0"/>
              <a:t> </a:t>
            </a:r>
            <a:r>
              <a:rPr lang="tr-TR" b="0" dirty="0" smtClean="0"/>
              <a:t>3</a:t>
            </a:r>
            <a:r>
              <a:rPr lang="en-US" b="0" dirty="0" smtClean="0"/>
              <a:t>D </a:t>
            </a:r>
            <a:r>
              <a:rPr lang="en-US" b="0" dirty="0"/>
              <a:t>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Until </a:t>
            </a:r>
            <a:r>
              <a:rPr lang="en-US" sz="2800" dirty="0"/>
              <a:t>recently, the size of the detectors/sources used by </a:t>
            </a:r>
            <a:r>
              <a:rPr lang="en-US" sz="2800" dirty="0" smtClean="0"/>
              <a:t>motion</a:t>
            </a:r>
            <a:r>
              <a:rPr lang="tr-TR" sz="2800" dirty="0" smtClean="0"/>
              <a:t> </a:t>
            </a:r>
            <a:r>
              <a:rPr lang="en-US" sz="2800" dirty="0" smtClean="0"/>
              <a:t>capture </a:t>
            </a:r>
            <a:r>
              <a:rPr lang="en-US" sz="2800" dirty="0"/>
              <a:t>systems made the technology inappropriate for facial capture. </a:t>
            </a:r>
            <a:endParaRPr lang="tr-TR" sz="2800" dirty="0" smtClean="0"/>
          </a:p>
          <a:p>
            <a:pPr lvl="1"/>
            <a:r>
              <a:rPr lang="en-US" sz="2400" dirty="0" smtClean="0"/>
              <a:t>However,</a:t>
            </a:r>
            <a:r>
              <a:rPr lang="tr-TR" sz="2400" dirty="0" smtClean="0"/>
              <a:t> </a:t>
            </a:r>
            <a:r>
              <a:rPr lang="en-US" sz="2400" dirty="0" smtClean="0"/>
              <a:t>miniaturization </a:t>
            </a:r>
            <a:r>
              <a:rPr lang="en-US" sz="2400" dirty="0"/>
              <a:t>and other advancements have made motion capture a viable </a:t>
            </a:r>
            <a:r>
              <a:rPr lang="en-US" sz="2400" dirty="0" smtClean="0"/>
              <a:t>tool</a:t>
            </a:r>
            <a:r>
              <a:rPr lang="tr-TR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computer facial animation. </a:t>
            </a:r>
            <a:endParaRPr lang="tr-TR" sz="2400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28</a:t>
            </a:fld>
            <a:endParaRPr kumimoji="0" lang="en-US" altLang="tr-TR" sz="12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817938"/>
            <a:ext cx="3429000" cy="228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1499" y="3818618"/>
            <a:ext cx="4080927" cy="228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8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r>
              <a:rPr lang="tr-TR" dirty="0" smtClean="0"/>
              <a:t> -</a:t>
            </a:r>
            <a:r>
              <a:rPr lang="en-US" dirty="0" smtClean="0"/>
              <a:t> </a:t>
            </a:r>
            <a:r>
              <a:rPr lang="tr-TR" b="0" dirty="0" smtClean="0"/>
              <a:t>3</a:t>
            </a:r>
            <a:r>
              <a:rPr lang="en-US" b="0" dirty="0" smtClean="0"/>
              <a:t>D </a:t>
            </a:r>
            <a:r>
              <a:rPr lang="en-US" b="0" dirty="0"/>
              <a:t>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Facial </a:t>
            </a:r>
            <a:r>
              <a:rPr lang="en-US" dirty="0"/>
              <a:t>motion capture was used extensively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Polar </a:t>
            </a:r>
            <a:r>
              <a:rPr lang="en-US" dirty="0"/>
              <a:t>Express, where hundreds of motion points were captured. </a:t>
            </a:r>
            <a:endParaRPr lang="tr-TR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film </a:t>
            </a:r>
            <a:r>
              <a:rPr lang="en-US" dirty="0" smtClean="0"/>
              <a:t>was</a:t>
            </a:r>
            <a:r>
              <a:rPr lang="tr-TR" dirty="0" smtClean="0"/>
              <a:t> </a:t>
            </a:r>
            <a:r>
              <a:rPr lang="en-US" dirty="0" smtClean="0"/>
              <a:t>very </a:t>
            </a:r>
            <a:r>
              <a:rPr lang="en-US" dirty="0"/>
              <a:t>accomplished and while it attempted to recreate realism, it was </a:t>
            </a:r>
            <a:r>
              <a:rPr lang="en-US" dirty="0" err="1" smtClean="0"/>
              <a:t>criticised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having fallen in the ‘</a:t>
            </a:r>
            <a:r>
              <a:rPr lang="en-US" dirty="0">
                <a:solidFill>
                  <a:srgbClr val="CC0099"/>
                </a:solidFill>
              </a:rPr>
              <a:t>uncanny valley</a:t>
            </a:r>
            <a:r>
              <a:rPr lang="en-US" dirty="0"/>
              <a:t>’, the realm where animation realism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sufficient </a:t>
            </a:r>
            <a:r>
              <a:rPr lang="en-US" dirty="0"/>
              <a:t>for human recognition but fails to convey the emotional message. </a:t>
            </a:r>
            <a:endParaRPr lang="tr-TR" dirty="0" smtClean="0"/>
          </a:p>
          <a:p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main </a:t>
            </a:r>
            <a:r>
              <a:rPr lang="en-US" dirty="0"/>
              <a:t>difficulties of motion capture are the quality of the data which may </a:t>
            </a:r>
            <a:r>
              <a:rPr lang="en-US" dirty="0" smtClean="0"/>
              <a:t>include</a:t>
            </a:r>
            <a:r>
              <a:rPr lang="tr-TR" dirty="0" smtClean="0"/>
              <a:t> </a:t>
            </a:r>
            <a:r>
              <a:rPr lang="en-US" dirty="0" smtClean="0"/>
              <a:t>vibration </a:t>
            </a:r>
            <a:r>
              <a:rPr lang="en-US" dirty="0"/>
              <a:t>as well as the retargeting of the geometry of the points.</a:t>
            </a: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29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291432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 smtClean="0">
                <a:solidFill>
                  <a:srgbClr val="FF0000"/>
                </a:solidFill>
              </a:rPr>
              <a:t>Computer facial animation</a:t>
            </a:r>
            <a:endParaRPr lang="tr-TR" altLang="tr-TR" dirty="0" smtClean="0">
              <a:solidFill>
                <a:srgbClr val="FF0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altLang="en-US" dirty="0" smtClean="0"/>
              <a:t>Learning </a:t>
            </a:r>
            <a:r>
              <a:rPr lang="tr-TR" altLang="en-US" dirty="0" err="1" smtClean="0"/>
              <a:t>Objectives</a:t>
            </a:r>
            <a:endParaRPr lang="tr-TR" altLang="en-US" dirty="0" smtClean="0"/>
          </a:p>
          <a:p>
            <a:pPr lvl="1">
              <a:defRPr/>
            </a:pPr>
            <a:r>
              <a:rPr lang="en-US" altLang="en-US" dirty="0" smtClean="0"/>
              <a:t>to </a:t>
            </a:r>
            <a:r>
              <a:rPr lang="en-US" altLang="en-US" dirty="0"/>
              <a:t>acquire basic vocabulary related to </a:t>
            </a:r>
            <a:r>
              <a:rPr lang="en-US" altLang="en-US" dirty="0" smtClean="0"/>
              <a:t>facial</a:t>
            </a:r>
            <a:r>
              <a:rPr lang="tr-TR" altLang="en-US" dirty="0"/>
              <a:t> </a:t>
            </a:r>
            <a:r>
              <a:rPr lang="tr-TR" altLang="en-US" dirty="0" err="1" smtClean="0"/>
              <a:t>animation</a:t>
            </a:r>
            <a:endParaRPr lang="en-US" altLang="en-US" dirty="0"/>
          </a:p>
          <a:p>
            <a:pPr lvl="1">
              <a:defRPr/>
            </a:pPr>
            <a:r>
              <a:rPr lang="en-US" altLang="en-US" dirty="0" smtClean="0"/>
              <a:t>to </a:t>
            </a:r>
            <a:r>
              <a:rPr lang="en-US" altLang="en-US" dirty="0"/>
              <a:t>become familiar with different 3D-animation systems</a:t>
            </a:r>
          </a:p>
          <a:p>
            <a:pPr lvl="1">
              <a:defRPr/>
            </a:pPr>
            <a:r>
              <a:rPr lang="en-US" altLang="en-US" dirty="0" smtClean="0"/>
              <a:t>to </a:t>
            </a:r>
            <a:r>
              <a:rPr lang="en-US" altLang="en-US" dirty="0"/>
              <a:t>gain understanding of the major problems connected with speech animation</a:t>
            </a:r>
            <a:endParaRPr lang="tr-TR" altLang="en-US" dirty="0" smtClean="0"/>
          </a:p>
          <a:p>
            <a:pPr>
              <a:defRPr/>
            </a:pPr>
            <a:r>
              <a:rPr lang="en-US" altLang="en-US" dirty="0" smtClean="0"/>
              <a:t>Sub-areas</a:t>
            </a:r>
            <a:r>
              <a:rPr lang="tr-TR" altLang="en-US" dirty="0" smtClean="0"/>
              <a:t> </a:t>
            </a:r>
            <a:r>
              <a:rPr lang="tr-TR" altLang="en-US" dirty="0" err="1" smtClean="0"/>
              <a:t>covered</a:t>
            </a:r>
            <a:endParaRPr lang="tr-TR" altLang="en-US" dirty="0" smtClean="0"/>
          </a:p>
          <a:p>
            <a:pPr lvl="1">
              <a:defRPr/>
            </a:pPr>
            <a:r>
              <a:rPr lang="en-US" dirty="0" smtClean="0"/>
              <a:t>Computer graphics</a:t>
            </a: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50C3D43-7842-4C88-B9DA-58A15EDD01C3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 dirty="0" err="1">
                <a:solidFill>
                  <a:srgbClr val="CC0099"/>
                </a:solidFill>
              </a:rPr>
              <a:t>The</a:t>
            </a:r>
            <a:r>
              <a:rPr lang="tr-TR" b="0" dirty="0">
                <a:solidFill>
                  <a:srgbClr val="CC0099"/>
                </a:solidFill>
              </a:rPr>
              <a:t> </a:t>
            </a:r>
            <a:r>
              <a:rPr lang="tr-TR" b="0" dirty="0" err="1">
                <a:solidFill>
                  <a:srgbClr val="CC0099"/>
                </a:solidFill>
              </a:rPr>
              <a:t>Uncanny</a:t>
            </a:r>
            <a:r>
              <a:rPr lang="tr-TR" b="0" dirty="0">
                <a:solidFill>
                  <a:srgbClr val="CC0099"/>
                </a:solidFill>
              </a:rPr>
              <a:t> </a:t>
            </a:r>
            <a:r>
              <a:rPr lang="tr-TR" b="0" dirty="0" err="1">
                <a:solidFill>
                  <a:srgbClr val="CC0099"/>
                </a:solidFill>
              </a:rPr>
              <a:t>Valley</a:t>
            </a:r>
            <a:endParaRPr lang="en-US" b="0" dirty="0" smtClean="0">
              <a:solidFill>
                <a:srgbClr val="CC0099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 discovered by robotics professor Masahiro Mori in 1970, </a:t>
            </a:r>
            <a:endParaRPr lang="tr-TR" dirty="0" smtClean="0"/>
          </a:p>
          <a:p>
            <a:r>
              <a:rPr lang="en-US" dirty="0" smtClean="0"/>
              <a:t>defined </a:t>
            </a:r>
            <a:r>
              <a:rPr lang="en-US" dirty="0"/>
              <a:t>as a level of realism in robots in which the human observer has a negative reaction. </a:t>
            </a:r>
            <a:endParaRPr lang="tr-TR" dirty="0" smtClean="0"/>
          </a:p>
          <a:p>
            <a:pPr lvl="1"/>
            <a:r>
              <a:rPr lang="en-US" dirty="0" smtClean="0"/>
              <a:t>Any </a:t>
            </a:r>
            <a:r>
              <a:rPr lang="en-US" dirty="0"/>
              <a:t>less realistic and we feel empathy; </a:t>
            </a:r>
            <a:endParaRPr lang="tr-TR" dirty="0" smtClean="0"/>
          </a:p>
          <a:p>
            <a:pPr lvl="1"/>
            <a:r>
              <a:rPr lang="en-US" dirty="0" smtClean="0"/>
              <a:t>any </a:t>
            </a:r>
            <a:r>
              <a:rPr lang="en-US" dirty="0"/>
              <a:t>more realistic and we can't distinguish that it's artificial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But the Uncanny Valley isn't only caused by robots. </a:t>
            </a:r>
            <a:endParaRPr lang="tr-TR" dirty="0" smtClean="0"/>
          </a:p>
          <a:p>
            <a:pPr lvl="1"/>
            <a:r>
              <a:rPr lang="en-US" dirty="0" smtClean="0"/>
              <a:t>With </a:t>
            </a:r>
            <a:r>
              <a:rPr lang="en-US" dirty="0"/>
              <a:t>the advent of CGI, </a:t>
            </a:r>
            <a:r>
              <a:rPr lang="en-US" dirty="0" smtClean="0"/>
              <a:t>it's </a:t>
            </a:r>
            <a:r>
              <a:rPr lang="en-US" dirty="0"/>
              <a:t>found its way into Hollywood movies as well.</a:t>
            </a:r>
          </a:p>
          <a:p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30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280696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r>
              <a:rPr lang="tr-TR" dirty="0" smtClean="0"/>
              <a:t> -</a:t>
            </a:r>
            <a:r>
              <a:rPr lang="en-US" dirty="0" smtClean="0"/>
              <a:t> </a:t>
            </a:r>
            <a:r>
              <a:rPr lang="tr-TR" b="0" dirty="0" smtClean="0"/>
              <a:t>3</a:t>
            </a:r>
            <a:r>
              <a:rPr lang="en-US" b="0" dirty="0" smtClean="0"/>
              <a:t>D </a:t>
            </a:r>
            <a:r>
              <a:rPr lang="en-US" b="0" dirty="0"/>
              <a:t>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cap="all" dirty="0" smtClean="0"/>
              <a:t>QUANTIC DREAM’S “KAY” DEMO AT GDC</a:t>
            </a:r>
            <a:r>
              <a:rPr lang="tr-TR" cap="all" dirty="0" smtClean="0"/>
              <a:t> 2012</a:t>
            </a:r>
            <a:endParaRPr lang="tr-TR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http://www.gameanim.com/2012/03/08/quantic-dreams-kay-demo-at-gdc/</a:t>
            </a:r>
            <a:endParaRPr lang="tr-TR" dirty="0" smtClean="0"/>
          </a:p>
          <a:p>
            <a:pPr lvl="1"/>
            <a:r>
              <a:rPr lang="tr-TR" dirty="0" smtClean="0">
                <a:hlinkClick r:id="rId4"/>
              </a:rPr>
              <a:t>https://youtu.be/j-pF56-ZYkY</a:t>
            </a:r>
            <a:r>
              <a:rPr lang="tr-TR" dirty="0" smtClean="0"/>
              <a:t> </a:t>
            </a:r>
          </a:p>
          <a:p>
            <a:r>
              <a:rPr lang="en-US" dirty="0" smtClean="0"/>
              <a:t>Quantic Dream's "Kara": Behind the Scenes</a:t>
            </a:r>
            <a:endParaRPr lang="tr-TR" dirty="0" smtClean="0"/>
          </a:p>
          <a:p>
            <a:pPr lvl="1"/>
            <a:r>
              <a:rPr lang="en-US" dirty="0" smtClean="0">
                <a:hlinkClick r:id="rId5"/>
              </a:rPr>
              <a:t>https://www.youtube.com/watch?v=mSnFN8Ja58s</a:t>
            </a:r>
            <a:r>
              <a:rPr lang="tr-TR" dirty="0" smtClean="0"/>
              <a:t>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31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268842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 dirty="0" err="1">
                <a:solidFill>
                  <a:srgbClr val="CC0099"/>
                </a:solidFill>
              </a:rPr>
              <a:t>The</a:t>
            </a:r>
            <a:r>
              <a:rPr lang="tr-TR" b="0" dirty="0">
                <a:solidFill>
                  <a:srgbClr val="CC0099"/>
                </a:solidFill>
              </a:rPr>
              <a:t> </a:t>
            </a:r>
            <a:r>
              <a:rPr lang="tr-TR" b="0" dirty="0" err="1">
                <a:solidFill>
                  <a:srgbClr val="CC0099"/>
                </a:solidFill>
              </a:rPr>
              <a:t>Uncanny</a:t>
            </a:r>
            <a:r>
              <a:rPr lang="tr-TR" b="0" dirty="0">
                <a:solidFill>
                  <a:srgbClr val="CC0099"/>
                </a:solidFill>
              </a:rPr>
              <a:t> </a:t>
            </a:r>
            <a:r>
              <a:rPr lang="tr-TR" b="0" dirty="0" err="1">
                <a:solidFill>
                  <a:srgbClr val="CC0099"/>
                </a:solidFill>
              </a:rPr>
              <a:t>Valley</a:t>
            </a:r>
            <a:endParaRPr lang="en-US" b="0" dirty="0" smtClean="0">
              <a:solidFill>
                <a:srgbClr val="CC0099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Here's a chart that explains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Uncanny</a:t>
            </a:r>
            <a:r>
              <a:rPr lang="tr-TR" sz="2800" dirty="0" smtClean="0"/>
              <a:t> </a:t>
            </a:r>
            <a:r>
              <a:rPr lang="tr-TR" sz="2800" dirty="0" err="1" smtClean="0"/>
              <a:t>Valley</a:t>
            </a:r>
            <a:endParaRPr lang="en-US" sz="2800" dirty="0"/>
          </a:p>
          <a:p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32</a:t>
            </a:fld>
            <a:endParaRPr kumimoji="0" lang="en-US" altLang="tr-TR" sz="1200" smtClean="0"/>
          </a:p>
        </p:txBody>
      </p:sp>
      <p:pic>
        <p:nvPicPr>
          <p:cNvPr id="144386" name="Picture 2" descr="https://img.buzzfeed.com/buzzfeed-static/static/2014-08/19/14/enhanced/webdr08/original-14730-1408473711-3.png?downsize=715:*&amp;output-format=auto&amp;output-quality=au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63426"/>
            <a:ext cx="6411416" cy="445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10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Speech 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Speech is usually treated in a different way to the animation of facial expressions;</a:t>
            </a:r>
          </a:p>
          <a:p>
            <a:pPr lvl="1"/>
            <a:r>
              <a:rPr lang="en-US" dirty="0" smtClean="0"/>
              <a:t>this is because simple </a:t>
            </a:r>
            <a:r>
              <a:rPr lang="en-US" dirty="0" err="1" smtClean="0"/>
              <a:t>keyframe</a:t>
            </a:r>
            <a:r>
              <a:rPr lang="en-US" dirty="0" smtClean="0"/>
              <a:t>-based approaches to animation typically provide a</a:t>
            </a:r>
            <a:r>
              <a:rPr lang="tr-TR" dirty="0" smtClean="0"/>
              <a:t> </a:t>
            </a:r>
            <a:r>
              <a:rPr lang="en-US" dirty="0" smtClean="0"/>
              <a:t>poor approximation to real speech dynamics. </a:t>
            </a:r>
            <a:endParaRPr lang="tr-TR" dirty="0" smtClean="0"/>
          </a:p>
          <a:p>
            <a:r>
              <a:rPr lang="en-US" dirty="0" smtClean="0"/>
              <a:t>Often visemes are used to represent</a:t>
            </a:r>
            <a:r>
              <a:rPr lang="tr-TR" dirty="0" smtClean="0"/>
              <a:t> </a:t>
            </a:r>
            <a:r>
              <a:rPr lang="en-US" dirty="0" smtClean="0"/>
              <a:t>the key poses in observed speech </a:t>
            </a:r>
            <a:endParaRPr lang="tr-TR" dirty="0" smtClean="0"/>
          </a:p>
          <a:p>
            <a:pPr lvl="1"/>
            <a:r>
              <a:rPr lang="en-US" dirty="0" smtClean="0"/>
              <a:t>i.e. the position of the lips, jaw and tongue when</a:t>
            </a:r>
            <a:r>
              <a:rPr lang="tr-TR" dirty="0" smtClean="0"/>
              <a:t> </a:t>
            </a:r>
            <a:r>
              <a:rPr lang="en-US" dirty="0" smtClean="0"/>
              <a:t>producing a particular phoneme; </a:t>
            </a:r>
            <a:endParaRPr lang="tr-TR" dirty="0" smtClean="0"/>
          </a:p>
          <a:p>
            <a:pPr lvl="2"/>
            <a:r>
              <a:rPr lang="en-US" dirty="0" smtClean="0"/>
              <a:t>however, there is a great deal of variation in the</a:t>
            </a:r>
            <a:r>
              <a:rPr lang="tr-TR" dirty="0" smtClean="0"/>
              <a:t> </a:t>
            </a:r>
            <a:r>
              <a:rPr lang="en-US" dirty="0" err="1" smtClean="0"/>
              <a:t>realisation</a:t>
            </a:r>
            <a:r>
              <a:rPr lang="en-US" dirty="0" smtClean="0"/>
              <a:t> of visemes during the production of natural speech. </a:t>
            </a:r>
            <a:endParaRPr lang="tr-TR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33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94103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Speech 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source of this</a:t>
            </a:r>
            <a:r>
              <a:rPr lang="tr-TR" dirty="0" smtClean="0"/>
              <a:t> </a:t>
            </a:r>
            <a:r>
              <a:rPr lang="en-US" dirty="0" smtClean="0"/>
              <a:t>variation is termed </a:t>
            </a:r>
            <a:r>
              <a:rPr lang="en-US" dirty="0" err="1" smtClean="0">
                <a:solidFill>
                  <a:schemeClr val="accent1"/>
                </a:solidFill>
              </a:rPr>
              <a:t>coarticulation</a:t>
            </a:r>
            <a:r>
              <a:rPr lang="en-US" dirty="0" smtClean="0"/>
              <a:t>, </a:t>
            </a:r>
            <a:endParaRPr lang="tr-TR" dirty="0" smtClean="0"/>
          </a:p>
          <a:p>
            <a:pPr lvl="1"/>
            <a:r>
              <a:rPr lang="en-US" dirty="0" smtClean="0"/>
              <a:t>which is the influence of surrounding visemes</a:t>
            </a:r>
            <a:r>
              <a:rPr lang="tr-TR" dirty="0" smtClean="0"/>
              <a:t> </a:t>
            </a:r>
            <a:r>
              <a:rPr lang="en-US" dirty="0" smtClean="0"/>
              <a:t>upon the current </a:t>
            </a:r>
            <a:r>
              <a:rPr lang="en-US" dirty="0" err="1" smtClean="0"/>
              <a:t>viseme</a:t>
            </a:r>
            <a:r>
              <a:rPr lang="en-US" dirty="0" smtClean="0"/>
              <a:t> </a:t>
            </a:r>
            <a:endParaRPr lang="tr-TR" dirty="0" smtClean="0"/>
          </a:p>
          <a:p>
            <a:pPr lvl="2"/>
            <a:r>
              <a:rPr lang="en-US" dirty="0" smtClean="0"/>
              <a:t>i.e. the effect of context.</a:t>
            </a:r>
            <a:endParaRPr lang="tr-TR" dirty="0" smtClean="0"/>
          </a:p>
          <a:p>
            <a:r>
              <a:rPr lang="en-US" dirty="0" smtClean="0"/>
              <a:t>To account for </a:t>
            </a:r>
            <a:r>
              <a:rPr lang="en-US" dirty="0" err="1" smtClean="0"/>
              <a:t>coarticulation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current systems either </a:t>
            </a:r>
            <a:endParaRPr lang="tr-TR" dirty="0" smtClean="0"/>
          </a:p>
          <a:p>
            <a:pPr lvl="1"/>
            <a:r>
              <a:rPr lang="en-US" dirty="0" smtClean="0"/>
              <a:t>explicitly take into account context when blending </a:t>
            </a:r>
            <a:r>
              <a:rPr lang="en-US" dirty="0" err="1" smtClean="0"/>
              <a:t>viseme</a:t>
            </a:r>
            <a:r>
              <a:rPr lang="tr-TR" dirty="0" smtClean="0"/>
              <a:t> </a:t>
            </a:r>
            <a:r>
              <a:rPr lang="en-US" dirty="0" err="1" smtClean="0"/>
              <a:t>keyframes</a:t>
            </a:r>
            <a:r>
              <a:rPr lang="en-US" dirty="0" smtClean="0"/>
              <a:t> </a:t>
            </a:r>
            <a:endParaRPr lang="tr-TR" dirty="0" smtClean="0"/>
          </a:p>
          <a:p>
            <a:pPr marL="457200" lvl="1" indent="0">
              <a:buNone/>
            </a:pP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or </a:t>
            </a:r>
            <a:endParaRPr lang="tr-TR" sz="32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en-US" dirty="0" smtClean="0"/>
              <a:t>use longer units such as </a:t>
            </a:r>
            <a:r>
              <a:rPr lang="en-US" dirty="0" err="1" smtClean="0"/>
              <a:t>diphone</a:t>
            </a:r>
            <a:r>
              <a:rPr lang="en-US" dirty="0" smtClean="0"/>
              <a:t>, </a:t>
            </a:r>
            <a:r>
              <a:rPr lang="en-US" dirty="0" err="1" smtClean="0"/>
              <a:t>triphone</a:t>
            </a:r>
            <a:r>
              <a:rPr lang="en-US" dirty="0" smtClean="0"/>
              <a:t>, syllable or even word and</a:t>
            </a:r>
            <a:r>
              <a:rPr lang="tr-TR" dirty="0" smtClean="0"/>
              <a:t> </a:t>
            </a:r>
            <a:r>
              <a:rPr lang="en-US" dirty="0" smtClean="0"/>
              <a:t>sentence-length units.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34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257182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Speech 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of the most common approaches to speech animation is the use of dominance</a:t>
            </a:r>
            <a:r>
              <a:rPr lang="tr-TR" dirty="0" smtClean="0"/>
              <a:t> </a:t>
            </a:r>
            <a:r>
              <a:rPr lang="en-US" dirty="0" smtClean="0"/>
              <a:t>functions introduced by </a:t>
            </a:r>
            <a:r>
              <a:rPr lang="en-US" dirty="0" smtClean="0">
                <a:hlinkClick r:id="rId3"/>
              </a:rPr>
              <a:t>Cohen and </a:t>
            </a:r>
            <a:r>
              <a:rPr lang="en-US" dirty="0" err="1" smtClean="0">
                <a:hlinkClick r:id="rId3"/>
              </a:rPr>
              <a:t>Massaro</a:t>
            </a:r>
            <a:r>
              <a:rPr lang="en-US" dirty="0" smtClean="0"/>
              <a:t>. </a:t>
            </a:r>
            <a:endParaRPr lang="tr-TR" dirty="0" smtClean="0"/>
          </a:p>
          <a:p>
            <a:pPr lvl="2"/>
            <a:r>
              <a:rPr lang="tr-TR" dirty="0" smtClean="0"/>
              <a:t>[</a:t>
            </a:r>
            <a:r>
              <a:rPr lang="en-US" dirty="0" smtClean="0"/>
              <a:t>M. Cohen and D. </a:t>
            </a:r>
            <a:r>
              <a:rPr lang="en-US" dirty="0" err="1" smtClean="0"/>
              <a:t>Massaro</a:t>
            </a:r>
            <a:r>
              <a:rPr lang="en-US" dirty="0" smtClean="0"/>
              <a:t>. </a:t>
            </a:r>
            <a:r>
              <a:rPr lang="en-US" dirty="0" smtClean="0">
                <a:hlinkClick r:id="rId4"/>
              </a:rPr>
              <a:t>Modeling </a:t>
            </a:r>
            <a:r>
              <a:rPr lang="en-US" dirty="0" err="1" smtClean="0">
                <a:hlinkClick r:id="rId4"/>
              </a:rPr>
              <a:t>coarticulation</a:t>
            </a:r>
            <a:r>
              <a:rPr lang="en-US" dirty="0" smtClean="0">
                <a:hlinkClick r:id="rId4"/>
              </a:rPr>
              <a:t> in synthetic visual speech</a:t>
            </a:r>
            <a:r>
              <a:rPr lang="en-US" dirty="0" smtClean="0"/>
              <a:t>, 1993.</a:t>
            </a:r>
            <a:r>
              <a:rPr lang="tr-TR" dirty="0" smtClean="0"/>
              <a:t>]</a:t>
            </a:r>
          </a:p>
          <a:p>
            <a:r>
              <a:rPr lang="en-US" dirty="0" smtClean="0"/>
              <a:t>Each dominance function represents the</a:t>
            </a:r>
            <a:r>
              <a:rPr lang="tr-TR" dirty="0" smtClean="0"/>
              <a:t> </a:t>
            </a:r>
            <a:r>
              <a:rPr lang="en-US" dirty="0" smtClean="0"/>
              <a:t>influence over time that a </a:t>
            </a:r>
            <a:r>
              <a:rPr lang="en-US" dirty="0" err="1" smtClean="0"/>
              <a:t>viseme</a:t>
            </a:r>
            <a:r>
              <a:rPr lang="en-US" dirty="0" smtClean="0"/>
              <a:t> has on a speech utterance. </a:t>
            </a:r>
            <a:endParaRPr lang="tr-TR" dirty="0" smtClean="0"/>
          </a:p>
          <a:p>
            <a:r>
              <a:rPr lang="en-US" dirty="0" smtClean="0"/>
              <a:t>Typically the influence</a:t>
            </a:r>
            <a:r>
              <a:rPr lang="tr-TR" dirty="0" smtClean="0"/>
              <a:t> </a:t>
            </a:r>
            <a:r>
              <a:rPr lang="en-US" dirty="0" smtClean="0"/>
              <a:t>will be greatest at the center of the </a:t>
            </a:r>
            <a:r>
              <a:rPr lang="en-US" dirty="0" err="1" smtClean="0"/>
              <a:t>viseme</a:t>
            </a:r>
            <a:r>
              <a:rPr lang="en-US" dirty="0" smtClean="0"/>
              <a:t> and will degrade with distance from the </a:t>
            </a:r>
            <a:r>
              <a:rPr lang="en-US" dirty="0" err="1" smtClean="0"/>
              <a:t>viseme</a:t>
            </a:r>
            <a:r>
              <a:rPr lang="tr-TR" dirty="0" smtClean="0"/>
              <a:t> </a:t>
            </a:r>
            <a:r>
              <a:rPr lang="en-US" dirty="0" smtClean="0"/>
              <a:t>center. </a:t>
            </a:r>
            <a:endParaRPr lang="tr-TR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35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52071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Speech 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Dominance functions are blended together to generate a speech trajectory</a:t>
            </a:r>
            <a:r>
              <a:rPr lang="tr-TR" dirty="0" smtClean="0"/>
              <a:t> </a:t>
            </a:r>
            <a:r>
              <a:rPr lang="en-US" dirty="0" smtClean="0"/>
              <a:t>in much the same way that </a:t>
            </a:r>
            <a:r>
              <a:rPr lang="en-US" dirty="0" smtClean="0">
                <a:solidFill>
                  <a:schemeClr val="accent1"/>
                </a:solidFill>
              </a:rPr>
              <a:t>spline basis functions </a:t>
            </a:r>
            <a:r>
              <a:rPr lang="en-US" dirty="0" smtClean="0"/>
              <a:t>are blended together to generate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curve</a:t>
            </a:r>
            <a:r>
              <a:rPr lang="en-US" dirty="0" smtClean="0"/>
              <a:t>. </a:t>
            </a:r>
            <a:endParaRPr lang="tr-TR" dirty="0" smtClean="0"/>
          </a:p>
          <a:p>
            <a:pPr lvl="2"/>
            <a:r>
              <a:rPr lang="tr-TR" dirty="0" smtClean="0"/>
              <a:t>[</a:t>
            </a:r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spline function </a:t>
            </a:r>
            <a:r>
              <a:rPr lang="en-US" dirty="0" smtClean="0"/>
              <a:t>is a function that consists of polynomial pieces joined together with certain smoothness conditions.</a:t>
            </a:r>
            <a:r>
              <a:rPr lang="tr-TR" dirty="0" smtClean="0"/>
              <a:t>]</a:t>
            </a:r>
          </a:p>
          <a:p>
            <a:r>
              <a:rPr lang="en-US" dirty="0" smtClean="0"/>
              <a:t>The shape of each dominance function will be different according to both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 err="1" smtClean="0"/>
              <a:t>viseme</a:t>
            </a:r>
            <a:r>
              <a:rPr lang="en-US" dirty="0" smtClean="0"/>
              <a:t> it represents and which aspect of the face is being controlled</a:t>
            </a:r>
            <a:endParaRPr lang="tr-TR" dirty="0" smtClean="0"/>
          </a:p>
          <a:p>
            <a:pPr lvl="1"/>
            <a:r>
              <a:rPr lang="en-US" dirty="0" smtClean="0"/>
              <a:t>e.g. Lip</a:t>
            </a:r>
            <a:r>
              <a:rPr lang="tr-TR" dirty="0" smtClean="0"/>
              <a:t> </a:t>
            </a:r>
            <a:r>
              <a:rPr lang="en-US" dirty="0" smtClean="0"/>
              <a:t>width, jaw rotation etc.</a:t>
            </a:r>
            <a:endParaRPr lang="tr-TR" dirty="0" smtClean="0"/>
          </a:p>
          <a:p>
            <a:r>
              <a:rPr lang="en-US" dirty="0" smtClean="0"/>
              <a:t>This approach to computer-generated speech animation can</a:t>
            </a:r>
            <a:r>
              <a:rPr lang="tr-TR" dirty="0" smtClean="0"/>
              <a:t> </a:t>
            </a:r>
            <a:r>
              <a:rPr lang="en-US" dirty="0" smtClean="0"/>
              <a:t>be seen in the </a:t>
            </a:r>
            <a:r>
              <a:rPr lang="en-US" dirty="0" smtClean="0">
                <a:hlinkClick r:id="rId3"/>
              </a:rPr>
              <a:t>Baldi talking head</a:t>
            </a:r>
            <a:r>
              <a:rPr lang="en-US" dirty="0" smtClean="0"/>
              <a:t>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36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229883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Speech 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52557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Other models of speech use basis units which include context (e.g. </a:t>
            </a:r>
            <a:r>
              <a:rPr lang="en-US" dirty="0" err="1" smtClean="0"/>
              <a:t>diphones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triphones</a:t>
            </a:r>
            <a:r>
              <a:rPr lang="en-US" dirty="0" smtClean="0"/>
              <a:t> etc.) instead of visemes. </a:t>
            </a:r>
            <a:endParaRPr lang="tr-TR" dirty="0" smtClean="0"/>
          </a:p>
          <a:p>
            <a:pPr lvl="1"/>
            <a:r>
              <a:rPr lang="en-US" dirty="0" smtClean="0"/>
              <a:t>As the basis units already incorporate the variation</a:t>
            </a:r>
            <a:r>
              <a:rPr lang="tr-TR" dirty="0" smtClean="0"/>
              <a:t> </a:t>
            </a:r>
            <a:r>
              <a:rPr lang="en-US" dirty="0" smtClean="0"/>
              <a:t>of each </a:t>
            </a:r>
            <a:r>
              <a:rPr lang="en-US" dirty="0" err="1" smtClean="0"/>
              <a:t>viseme</a:t>
            </a:r>
            <a:r>
              <a:rPr lang="en-US" dirty="0" smtClean="0"/>
              <a:t> according to context and to some degree the dynamics of each </a:t>
            </a:r>
            <a:r>
              <a:rPr lang="en-US" dirty="0" err="1" smtClean="0"/>
              <a:t>viseme</a:t>
            </a:r>
            <a:r>
              <a:rPr lang="en-US" dirty="0" smtClean="0"/>
              <a:t>, no</a:t>
            </a:r>
            <a:r>
              <a:rPr lang="tr-TR" dirty="0" smtClean="0"/>
              <a:t> </a:t>
            </a:r>
            <a:r>
              <a:rPr lang="en-US" dirty="0" smtClean="0"/>
              <a:t>model of </a:t>
            </a:r>
            <a:r>
              <a:rPr lang="en-US" dirty="0" err="1" smtClean="0"/>
              <a:t>coarticulation</a:t>
            </a:r>
            <a:r>
              <a:rPr lang="en-US" dirty="0" smtClean="0"/>
              <a:t> is required. </a:t>
            </a:r>
            <a:endParaRPr lang="tr-TR" dirty="0" smtClean="0"/>
          </a:p>
          <a:p>
            <a:r>
              <a:rPr lang="en-US" dirty="0" smtClean="0"/>
              <a:t>Speech is simply generated by selecting appropriate</a:t>
            </a:r>
            <a:r>
              <a:rPr lang="tr-TR" dirty="0" smtClean="0"/>
              <a:t> </a:t>
            </a:r>
            <a:r>
              <a:rPr lang="en-US" dirty="0" smtClean="0"/>
              <a:t>units from a database and blending the units together. </a:t>
            </a:r>
            <a:endParaRPr lang="tr-TR" dirty="0" smtClean="0"/>
          </a:p>
          <a:p>
            <a:pPr lvl="1"/>
            <a:r>
              <a:rPr lang="en-US" dirty="0" smtClean="0"/>
              <a:t>This is similar to </a:t>
            </a:r>
            <a:r>
              <a:rPr lang="en-US" dirty="0" err="1" smtClean="0"/>
              <a:t>concatenative</a:t>
            </a:r>
            <a:r>
              <a:rPr lang="tr-TR" dirty="0" smtClean="0"/>
              <a:t> </a:t>
            </a:r>
            <a:r>
              <a:rPr lang="en-US" dirty="0" smtClean="0"/>
              <a:t>techniques in audio speech synthesis. </a:t>
            </a:r>
            <a:endParaRPr lang="tr-TR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37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384693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Speech Animation</a:t>
            </a:r>
            <a:endParaRPr lang="tr-TR" altLang="tr-TR" b="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5255790"/>
          </a:xfrm>
        </p:spPr>
        <p:txBody>
          <a:bodyPr>
            <a:normAutofit/>
          </a:bodyPr>
          <a:lstStyle/>
          <a:p>
            <a:r>
              <a:rPr lang="en-US" dirty="0" smtClean="0"/>
              <a:t>The disadvantage to these models is that </a:t>
            </a:r>
            <a:endParaRPr lang="tr-TR" dirty="0" smtClean="0"/>
          </a:p>
          <a:p>
            <a:pPr lvl="1"/>
            <a:r>
              <a:rPr lang="en-US" dirty="0" smtClean="0"/>
              <a:t>a large</a:t>
            </a:r>
            <a:r>
              <a:rPr lang="tr-TR" dirty="0" smtClean="0"/>
              <a:t> </a:t>
            </a:r>
            <a:r>
              <a:rPr lang="en-US" dirty="0" smtClean="0"/>
              <a:t>amount of captured data is required to produce natural results, and whilst longer</a:t>
            </a:r>
            <a:r>
              <a:rPr lang="tr-TR" dirty="0" smtClean="0"/>
              <a:t> </a:t>
            </a:r>
            <a:r>
              <a:rPr lang="en-US" dirty="0" smtClean="0"/>
              <a:t>units produce more natural results, the size of database required expands with the</a:t>
            </a:r>
            <a:r>
              <a:rPr lang="tr-TR" dirty="0" smtClean="0"/>
              <a:t> </a:t>
            </a:r>
            <a:r>
              <a:rPr lang="en-US" dirty="0" smtClean="0"/>
              <a:t>average length of each unit.</a:t>
            </a:r>
            <a:endParaRPr lang="tr-TR" dirty="0" smtClean="0"/>
          </a:p>
          <a:p>
            <a:r>
              <a:rPr lang="tr-TR" dirty="0" smtClean="0"/>
              <a:t>S</a:t>
            </a:r>
            <a:r>
              <a:rPr lang="en-US" dirty="0" err="1" smtClean="0"/>
              <a:t>ome</a:t>
            </a:r>
            <a:r>
              <a:rPr lang="en-US" dirty="0" smtClean="0"/>
              <a:t> </a:t>
            </a:r>
            <a:r>
              <a:rPr lang="en-US" dirty="0"/>
              <a:t>models directly generate speech animations from audio. </a:t>
            </a:r>
            <a:endParaRPr lang="tr-TR" dirty="0" smtClean="0"/>
          </a:p>
          <a:p>
            <a:pPr lvl="1"/>
            <a:r>
              <a:rPr lang="en-US" dirty="0" smtClean="0"/>
              <a:t>These systems</a:t>
            </a:r>
            <a:r>
              <a:rPr lang="tr-TR" dirty="0" smtClean="0"/>
              <a:t> </a:t>
            </a:r>
            <a:r>
              <a:rPr lang="en-US" dirty="0" smtClean="0"/>
              <a:t>typically </a:t>
            </a:r>
            <a:r>
              <a:rPr lang="en-US" dirty="0"/>
              <a:t>use hidden Markov models or neural nets to transform audio </a:t>
            </a:r>
            <a:r>
              <a:rPr lang="en-US" dirty="0" smtClean="0"/>
              <a:t>parameters</a:t>
            </a:r>
            <a:r>
              <a:rPr lang="tr-TR" dirty="0" smtClean="0"/>
              <a:t> </a:t>
            </a:r>
            <a:r>
              <a:rPr lang="en-US" dirty="0" smtClean="0"/>
              <a:t>into </a:t>
            </a:r>
            <a:r>
              <a:rPr lang="en-US" dirty="0"/>
              <a:t>a stream of control parameters for a facial model.</a:t>
            </a: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38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19074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Grammar revision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Consist, comprise or compose:</a:t>
            </a:r>
            <a:endParaRPr lang="en-US" dirty="0" smtClean="0"/>
          </a:p>
          <a:p>
            <a:pPr lvl="1"/>
            <a:r>
              <a:rPr lang="en-US" i="1" dirty="0">
                <a:solidFill>
                  <a:schemeClr val="accent1"/>
                </a:solidFill>
              </a:rPr>
              <a:t>Consist</a:t>
            </a:r>
            <a:r>
              <a:rPr lang="en-US" dirty="0"/>
              <a:t>, </a:t>
            </a:r>
            <a:r>
              <a:rPr lang="en-US" i="1" dirty="0">
                <a:solidFill>
                  <a:schemeClr val="accent1"/>
                </a:solidFill>
              </a:rPr>
              <a:t>comprise</a:t>
            </a:r>
            <a:r>
              <a:rPr lang="en-US" dirty="0"/>
              <a:t> and </a:t>
            </a:r>
            <a:r>
              <a:rPr lang="en-US" i="1" dirty="0">
                <a:solidFill>
                  <a:schemeClr val="accent1"/>
                </a:solidFill>
              </a:rPr>
              <a:t>compose</a:t>
            </a:r>
            <a:r>
              <a:rPr lang="en-US" dirty="0"/>
              <a:t> are all verbs used </a:t>
            </a:r>
            <a:endParaRPr lang="tr-TR" dirty="0" smtClean="0"/>
          </a:p>
          <a:p>
            <a:pPr lvl="2"/>
            <a:r>
              <a:rPr lang="en-US" dirty="0" smtClean="0"/>
              <a:t>to </a:t>
            </a:r>
            <a:r>
              <a:rPr lang="en-US" dirty="0"/>
              <a:t>describe what something is ‘</a:t>
            </a:r>
            <a:r>
              <a:rPr lang="en-US" dirty="0">
                <a:solidFill>
                  <a:schemeClr val="accent1"/>
                </a:solidFill>
              </a:rPr>
              <a:t>made of</a:t>
            </a:r>
            <a:r>
              <a:rPr lang="en-US" dirty="0"/>
              <a:t>’. </a:t>
            </a:r>
            <a:endParaRPr lang="tr-TR" dirty="0" smtClean="0"/>
          </a:p>
          <a:p>
            <a:r>
              <a:rPr lang="tr-TR" dirty="0" err="1" smtClean="0"/>
              <a:t>Typical</a:t>
            </a:r>
            <a:r>
              <a:rPr lang="tr-TR" dirty="0" smtClean="0"/>
              <a:t> </a:t>
            </a:r>
            <a:r>
              <a:rPr lang="tr-TR" dirty="0" err="1"/>
              <a:t>errors</a:t>
            </a:r>
            <a:endParaRPr lang="tr-TR" dirty="0"/>
          </a:p>
          <a:p>
            <a:pPr lvl="1"/>
            <a:r>
              <a:rPr lang="en-US" dirty="0" smtClean="0"/>
              <a:t>We don’t use consist, comprise and compose in a continuous form:</a:t>
            </a:r>
          </a:p>
          <a:p>
            <a:pPr lvl="2"/>
            <a:r>
              <a:rPr lang="tr-TR" dirty="0" smtClean="0"/>
              <a:t>{</a:t>
            </a:r>
            <a:r>
              <a:rPr lang="en-US" dirty="0" smtClean="0"/>
              <a:t>The whole group </a:t>
            </a:r>
            <a:r>
              <a:rPr lang="en-US" dirty="0" smtClean="0">
                <a:solidFill>
                  <a:schemeClr val="accent1"/>
                </a:solidFill>
              </a:rPr>
              <a:t>consists of </a:t>
            </a:r>
            <a:r>
              <a:rPr lang="en-US" dirty="0" smtClean="0"/>
              <a:t>students.</a:t>
            </a:r>
            <a:r>
              <a:rPr lang="tr-TR" dirty="0" smtClean="0"/>
              <a:t>}</a:t>
            </a:r>
            <a:endParaRPr lang="en-US" dirty="0" smtClean="0"/>
          </a:p>
          <a:p>
            <a:pPr lvl="2"/>
            <a:r>
              <a:rPr lang="tr-TR" dirty="0" smtClean="0"/>
              <a:t>[</a:t>
            </a:r>
            <a:r>
              <a:rPr lang="en-US" dirty="0" smtClean="0"/>
              <a:t>Not: </a:t>
            </a:r>
            <a:r>
              <a:rPr lang="en-US" strike="sng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whole group </a:t>
            </a:r>
            <a:r>
              <a:rPr lang="en-US" strike="sngStrike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consisting of </a:t>
            </a:r>
            <a:r>
              <a:rPr lang="en-US" strike="sng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en-US" dirty="0" smtClean="0"/>
              <a:t>.</a:t>
            </a:r>
            <a:r>
              <a:rPr lang="tr-TR" dirty="0" smtClean="0"/>
              <a:t>]</a:t>
            </a:r>
            <a:endParaRPr lang="en-US" dirty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64B7A96-590F-46D5-819F-1602C58D15CD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39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 smtClean="0">
                <a:solidFill>
                  <a:schemeClr val="tx1"/>
                </a:solidFill>
              </a:rPr>
              <a:t>Computer </a:t>
            </a:r>
            <a:r>
              <a:rPr lang="en-US" altLang="tr-TR" dirty="0" smtClean="0">
                <a:solidFill>
                  <a:schemeClr val="tx1"/>
                </a:solidFill>
              </a:rPr>
              <a:t>facial animation</a:t>
            </a:r>
            <a:endParaRPr lang="tr-TR" altLang="tr-TR" dirty="0" smtClean="0">
              <a:solidFill>
                <a:schemeClr val="tx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Keywords</a:t>
            </a:r>
          </a:p>
          <a:p>
            <a:pPr lvl="1"/>
            <a:r>
              <a:rPr lang="en-US" dirty="0" smtClean="0"/>
              <a:t>Morphing</a:t>
            </a:r>
            <a:endParaRPr lang="tr-TR" dirty="0" smtClean="0"/>
          </a:p>
          <a:p>
            <a:pPr lvl="2"/>
            <a:r>
              <a:rPr lang="en-US" dirty="0" smtClean="0"/>
              <a:t>a </a:t>
            </a:r>
            <a:r>
              <a:rPr lang="en-US" dirty="0"/>
              <a:t>special effect in motion pictures and animations that changes (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morphs</a:t>
            </a:r>
            <a:r>
              <a:rPr lang="en-US" dirty="0"/>
              <a:t>) one image into another through a seamless transition</a:t>
            </a:r>
          </a:p>
          <a:p>
            <a:pPr lvl="1"/>
            <a:r>
              <a:rPr lang="en-US" dirty="0" smtClean="0"/>
              <a:t>Rendering</a:t>
            </a:r>
            <a:endParaRPr lang="tr-TR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process of generating an image from a model by means of </a:t>
            </a:r>
            <a:r>
              <a:rPr lang="en-US" dirty="0" smtClean="0"/>
              <a:t>computer</a:t>
            </a:r>
            <a:r>
              <a:rPr lang="tr-TR" dirty="0" smtClean="0"/>
              <a:t> </a:t>
            </a:r>
            <a:r>
              <a:rPr lang="en-US" dirty="0" smtClean="0"/>
              <a:t>programs</a:t>
            </a:r>
            <a:endParaRPr lang="en-US" dirty="0"/>
          </a:p>
          <a:p>
            <a:pPr lvl="1"/>
            <a:r>
              <a:rPr lang="tr-TR" dirty="0" smtClean="0"/>
              <a:t>K</a:t>
            </a:r>
            <a:r>
              <a:rPr lang="en-US" dirty="0" err="1" smtClean="0"/>
              <a:t>eyframe</a:t>
            </a:r>
            <a:r>
              <a:rPr lang="tr-TR" dirty="0" smtClean="0"/>
              <a:t> (</a:t>
            </a:r>
            <a:r>
              <a:rPr lang="en-US" dirty="0" smtClean="0"/>
              <a:t>in </a:t>
            </a:r>
            <a:r>
              <a:rPr lang="en-US" dirty="0"/>
              <a:t>animation and film </a:t>
            </a:r>
            <a:r>
              <a:rPr lang="en-US" dirty="0" smtClean="0"/>
              <a:t>making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endParaRPr lang="tr-TR" dirty="0" smtClean="0"/>
          </a:p>
          <a:p>
            <a:pPr lvl="2"/>
            <a:r>
              <a:rPr lang="en-US" dirty="0" smtClean="0"/>
              <a:t>a </a:t>
            </a:r>
            <a:r>
              <a:rPr lang="en-US" dirty="0"/>
              <a:t>drawing which </a:t>
            </a:r>
            <a:r>
              <a:rPr lang="en-US" dirty="0" smtClean="0"/>
              <a:t>defines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starting and ending points of any smooth transition texture </a:t>
            </a:r>
            <a:endParaRPr lang="tr-TR" dirty="0" smtClean="0"/>
          </a:p>
          <a:p>
            <a:pPr lvl="3"/>
            <a:r>
              <a:rPr lang="en-US" dirty="0" smtClean="0"/>
              <a:t>The drawings are called "frames" because their position in time is measured in frames on a strip of film.</a:t>
            </a: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6417A1C-6F85-41AD-BFF6-F4D28904D61D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365" end="4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Grammar revision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Consist</a:t>
            </a:r>
          </a:p>
          <a:p>
            <a:pPr lvl="1"/>
            <a:r>
              <a:rPr lang="tr-TR" dirty="0" smtClean="0"/>
              <a:t>{</a:t>
            </a:r>
            <a:r>
              <a:rPr lang="en-US" dirty="0" smtClean="0"/>
              <a:t>Their diet only </a:t>
            </a:r>
            <a:r>
              <a:rPr lang="en-US" dirty="0" smtClean="0">
                <a:solidFill>
                  <a:schemeClr val="accent1"/>
                </a:solidFill>
              </a:rPr>
              <a:t>consisted of </a:t>
            </a:r>
            <a:r>
              <a:rPr lang="en-US" dirty="0" smtClean="0"/>
              <a:t>fruit and seeds.</a:t>
            </a:r>
            <a:r>
              <a:rPr lang="tr-TR" dirty="0" smtClean="0"/>
              <a:t>}</a:t>
            </a:r>
            <a:endParaRPr lang="en-US" dirty="0" smtClean="0"/>
          </a:p>
          <a:p>
            <a:pPr lvl="1"/>
            <a:r>
              <a:rPr lang="tr-TR" dirty="0" smtClean="0"/>
              <a:t>{</a:t>
            </a:r>
            <a:r>
              <a:rPr lang="en-US" dirty="0" smtClean="0"/>
              <a:t>The whole group </a:t>
            </a:r>
            <a:r>
              <a:rPr lang="en-US" dirty="0" smtClean="0">
                <a:solidFill>
                  <a:schemeClr val="accent1"/>
                </a:solidFill>
              </a:rPr>
              <a:t>consists of </a:t>
            </a:r>
            <a:r>
              <a:rPr lang="en-US" dirty="0" smtClean="0"/>
              <a:t>students.</a:t>
            </a:r>
            <a:r>
              <a:rPr lang="tr-TR" dirty="0" smtClean="0"/>
              <a:t>}</a:t>
            </a:r>
            <a:endParaRPr lang="en-US" dirty="0" smtClean="0"/>
          </a:p>
          <a:p>
            <a:r>
              <a:rPr lang="en-US" dirty="0" smtClean="0"/>
              <a:t>We only use the active form of consist of:</a:t>
            </a:r>
          </a:p>
          <a:p>
            <a:pPr lvl="1"/>
            <a:r>
              <a:rPr lang="tr-TR" dirty="0" smtClean="0"/>
              <a:t>{</a:t>
            </a:r>
            <a:r>
              <a:rPr lang="en-US" dirty="0" smtClean="0"/>
              <a:t>Their flat </a:t>
            </a:r>
            <a:r>
              <a:rPr lang="en-US" dirty="0" smtClean="0">
                <a:solidFill>
                  <a:schemeClr val="accent1"/>
                </a:solidFill>
              </a:rPr>
              <a:t>consists of </a:t>
            </a:r>
            <a:r>
              <a:rPr lang="en-US" dirty="0" smtClean="0"/>
              <a:t>two bedrooms, a kitchen and a bathroom.</a:t>
            </a:r>
            <a:r>
              <a:rPr lang="tr-TR" dirty="0" smtClean="0"/>
              <a:t>}</a:t>
            </a:r>
            <a:endParaRPr lang="en-US" dirty="0" smtClean="0"/>
          </a:p>
          <a:p>
            <a:pPr lvl="2"/>
            <a:r>
              <a:rPr lang="tr-TR" dirty="0" smtClean="0"/>
              <a:t>[</a:t>
            </a:r>
            <a:r>
              <a:rPr lang="en-US" dirty="0" smtClean="0"/>
              <a:t>Not: </a:t>
            </a:r>
            <a:r>
              <a:rPr lang="en-GB" strike="sng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flat </a:t>
            </a:r>
            <a:r>
              <a:rPr lang="en-GB" strike="sngStrike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consisted of </a:t>
            </a:r>
            <a:r>
              <a:rPr lang="en-GB" strike="sng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bedrooms </a:t>
            </a:r>
            <a:r>
              <a:rPr lang="en-US" dirty="0" smtClean="0"/>
              <a:t>…</a:t>
            </a:r>
            <a:r>
              <a:rPr lang="tr-TR" dirty="0" smtClean="0"/>
              <a:t>]</a:t>
            </a:r>
            <a:endParaRPr lang="tr-TR" altLang="tr-TR" dirty="0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64B7A96-590F-46D5-819F-1602C58D15CD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40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231766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Grammar revision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Comprise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Comprise</a:t>
            </a:r>
            <a:r>
              <a:rPr lang="en-US" dirty="0" smtClean="0"/>
              <a:t> is more formal than </a:t>
            </a:r>
            <a:r>
              <a:rPr lang="en-US" dirty="0" smtClean="0">
                <a:solidFill>
                  <a:schemeClr val="accent1"/>
                </a:solidFill>
              </a:rPr>
              <a:t>consist</a:t>
            </a:r>
            <a:r>
              <a:rPr lang="en-US" dirty="0" smtClean="0"/>
              <a:t>:</a:t>
            </a:r>
          </a:p>
          <a:p>
            <a:pPr lvl="1"/>
            <a:r>
              <a:rPr lang="tr-TR" dirty="0" smtClean="0"/>
              <a:t>{</a:t>
            </a:r>
            <a:r>
              <a:rPr lang="en-US" dirty="0" smtClean="0"/>
              <a:t>The USA </a:t>
            </a:r>
            <a:r>
              <a:rPr lang="en-US" dirty="0" smtClean="0">
                <a:solidFill>
                  <a:schemeClr val="accent1"/>
                </a:solidFill>
              </a:rPr>
              <a:t>comprises</a:t>
            </a:r>
            <a:r>
              <a:rPr lang="en-US" dirty="0" smtClean="0"/>
              <a:t> 50 states.</a:t>
            </a:r>
            <a:r>
              <a:rPr lang="tr-TR" dirty="0" smtClean="0"/>
              <a:t>}</a:t>
            </a:r>
            <a:endParaRPr lang="en-US" dirty="0" smtClean="0"/>
          </a:p>
          <a:p>
            <a:r>
              <a:rPr lang="en-US" dirty="0" smtClean="0"/>
              <a:t>We can also use it in the passive voice in the form ‘</a:t>
            </a:r>
            <a:r>
              <a:rPr lang="en-US" dirty="0" smtClean="0">
                <a:solidFill>
                  <a:schemeClr val="accent1"/>
                </a:solidFill>
              </a:rPr>
              <a:t>be comprised of</a:t>
            </a:r>
            <a:r>
              <a:rPr lang="en-US" dirty="0" smtClean="0"/>
              <a:t>’:</a:t>
            </a:r>
          </a:p>
          <a:p>
            <a:pPr lvl="1"/>
            <a:r>
              <a:rPr lang="tr-TR" dirty="0" smtClean="0"/>
              <a:t>{</a:t>
            </a:r>
            <a:r>
              <a:rPr lang="en-US" dirty="0" smtClean="0"/>
              <a:t>The course </a:t>
            </a:r>
            <a:r>
              <a:rPr lang="en-US" dirty="0" smtClean="0">
                <a:solidFill>
                  <a:schemeClr val="accent1"/>
                </a:solidFill>
              </a:rPr>
              <a:t>is comprised of </a:t>
            </a:r>
            <a:r>
              <a:rPr lang="en-US" dirty="0" smtClean="0"/>
              <a:t>ten lectures and five seminars on the theory of economics and banking.</a:t>
            </a:r>
            <a:r>
              <a:rPr lang="tr-TR" dirty="0" smtClean="0"/>
              <a:t>}</a:t>
            </a:r>
            <a:endParaRPr lang="en-US" dirty="0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64B7A96-590F-46D5-819F-1602C58D15CD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41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281330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Grammar revision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Comprise</a:t>
            </a:r>
            <a:r>
              <a:rPr lang="en-US" dirty="0" smtClean="0"/>
              <a:t>, can be used with the parts that make up something as the subject:</a:t>
            </a:r>
          </a:p>
          <a:p>
            <a:pPr lvl="1"/>
            <a:r>
              <a:rPr lang="tr-TR" dirty="0" smtClean="0"/>
              <a:t>{</a:t>
            </a:r>
            <a:r>
              <a:rPr lang="en-US" dirty="0" smtClean="0"/>
              <a:t>Oil and coal comprise 70% of the nation’s exports.</a:t>
            </a:r>
            <a:r>
              <a:rPr lang="tr-TR" dirty="0" smtClean="0"/>
              <a:t>}</a:t>
            </a:r>
            <a:endParaRPr lang="en-US" dirty="0" smtClean="0"/>
          </a:p>
          <a:p>
            <a:r>
              <a:rPr lang="tr-TR" b="1" dirty="0" err="1" smtClean="0"/>
              <a:t>Compose</a:t>
            </a:r>
            <a:endParaRPr lang="tr-TR" b="1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Compose of </a:t>
            </a:r>
            <a:r>
              <a:rPr lang="en-US" dirty="0" smtClean="0"/>
              <a:t>is even more formal than consist of and comprise. </a:t>
            </a:r>
            <a:endParaRPr lang="tr-TR" dirty="0" smtClean="0"/>
          </a:p>
          <a:p>
            <a:r>
              <a:rPr lang="en-US" dirty="0" smtClean="0"/>
              <a:t>Compose of is only used in the passive voice:</a:t>
            </a:r>
          </a:p>
          <a:p>
            <a:pPr lvl="1"/>
            <a:r>
              <a:rPr lang="tr-TR" dirty="0" smtClean="0"/>
              <a:t>{</a:t>
            </a:r>
            <a:r>
              <a:rPr lang="en-US" dirty="0" smtClean="0"/>
              <a:t>Muscle is composed of different types of protein.</a:t>
            </a:r>
            <a:r>
              <a:rPr lang="tr-TR" dirty="0" smtClean="0"/>
              <a:t>}</a:t>
            </a:r>
            <a:endParaRPr lang="tr-TR" altLang="tr-TR" dirty="0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64B7A96-590F-46D5-819F-1602C58D15CD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42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06123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Grammar revision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424862" cy="4978400"/>
          </a:xfrm>
        </p:spPr>
        <p:txBody>
          <a:bodyPr/>
          <a:lstStyle/>
          <a:p>
            <a:r>
              <a:rPr lang="en-US" sz="2800" b="1" dirty="0" smtClean="0"/>
              <a:t>Comparison </a:t>
            </a:r>
            <a:r>
              <a:rPr lang="en-US" sz="2800" b="1" dirty="0"/>
              <a:t>and contrast </a:t>
            </a:r>
            <a:endParaRPr lang="tr-TR" sz="2800" b="1" dirty="0" smtClean="0"/>
          </a:p>
          <a:p>
            <a:r>
              <a:rPr lang="tr-TR" sz="2400" dirty="0" err="1" smtClean="0"/>
              <a:t>Example</a:t>
            </a:r>
            <a:r>
              <a:rPr lang="tr-TR" sz="2400" dirty="0" smtClean="0"/>
              <a:t>: C</a:t>
            </a:r>
            <a:r>
              <a:rPr lang="en-US" sz="2400" dirty="0" err="1" smtClean="0"/>
              <a:t>omparison</a:t>
            </a:r>
            <a:r>
              <a:rPr lang="en-US" sz="2400" dirty="0" smtClean="0"/>
              <a:t> </a:t>
            </a:r>
            <a:r>
              <a:rPr lang="en-US" sz="2400" dirty="0"/>
              <a:t>of digital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conventional cameras</a:t>
            </a:r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en-US" sz="2400" dirty="0"/>
              <a:t>Note how we can compare and </a:t>
            </a:r>
            <a:r>
              <a:rPr lang="en-US" sz="2400" dirty="0" smtClean="0"/>
              <a:t>contrast</a:t>
            </a:r>
            <a:r>
              <a:rPr lang="tr-TR" sz="2400" dirty="0" smtClean="0"/>
              <a:t> </a:t>
            </a:r>
            <a:r>
              <a:rPr lang="en-US" sz="2400" dirty="0" smtClean="0"/>
              <a:t>these </a:t>
            </a:r>
            <a:r>
              <a:rPr lang="en-US" sz="2400" dirty="0"/>
              <a:t>types of cameras</a:t>
            </a:r>
            <a:r>
              <a:rPr lang="en-US" sz="2400" dirty="0" smtClean="0"/>
              <a:t> </a:t>
            </a:r>
            <a:endParaRPr lang="tr-TR" altLang="tr-TR" sz="2400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05ADBAB-D96A-4871-B9DA-4DCC869189B0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43</a:t>
            </a:fld>
            <a:endParaRPr kumimoji="0" lang="en-US" altLang="tr-TR" sz="12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935207"/>
              </p:ext>
            </p:extLst>
          </p:nvPr>
        </p:nvGraphicFramePr>
        <p:xfrm>
          <a:off x="1259632" y="2132856"/>
          <a:ext cx="6319890" cy="345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630"/>
                <a:gridCol w="2106630"/>
                <a:gridCol w="2106630"/>
              </a:tblGrid>
              <a:tr h="139040">
                <a:tc>
                  <a:txBody>
                    <a:bodyPr/>
                    <a:lstStyle/>
                    <a:p>
                      <a:r>
                        <a:rPr lang="tr-TR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DIGITAL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CONVENTIONAL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u="none" strike="noStrike" baseline="0" dirty="0" smtClean="0">
                          <a:latin typeface="Times New Roman" panose="02020603050405020304" pitchFamily="18" charset="0"/>
                        </a:rPr>
                        <a:t>lens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u="none" strike="noStrike" baseline="0" dirty="0" smtClean="0">
                          <a:latin typeface="Times New Roman" panose="02020603050405020304" pitchFamily="18" charset="0"/>
                        </a:rPr>
                        <a:t>viewfinder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u="none" strike="noStrike" baseline="0" dirty="0" smtClean="0">
                          <a:latin typeface="Times New Roman" panose="02020603050405020304" pitchFamily="18" charset="0"/>
                        </a:rPr>
                        <a:t>requires chemical</a:t>
                      </a:r>
                    </a:p>
                    <a:p>
                      <a:pPr algn="l"/>
                      <a:r>
                        <a:rPr lang="en-US" sz="1600" b="0" i="0" u="none" strike="noStrike" baseline="0" dirty="0" smtClean="0">
                          <a:latin typeface="Times New Roman" panose="02020603050405020304" pitchFamily="18" charset="0"/>
                        </a:rPr>
                        <a:t>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u="none" strike="noStrike" baseline="0" dirty="0" smtClean="0">
                          <a:latin typeface="Times New Roman" panose="02020603050405020304" pitchFamily="18" charset="0"/>
                        </a:rPr>
                        <a:t>film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u="none" strike="noStrike" baseline="0" dirty="0" smtClean="0">
                          <a:latin typeface="Times New Roman" panose="02020603050405020304" pitchFamily="18" charset="0"/>
                        </a:rPr>
                        <a:t>transfer images</a:t>
                      </a:r>
                    </a:p>
                    <a:p>
                      <a:pPr algn="l"/>
                      <a:r>
                        <a:rPr lang="en-US" sz="1600" b="0" i="0" u="none" strike="noStrike" baseline="0" dirty="0" smtClean="0">
                          <a:latin typeface="Times New Roman" panose="02020603050405020304" pitchFamily="18" charset="0"/>
                        </a:rPr>
                        <a:t>directly to 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u="none" strike="noStrike" baseline="0" dirty="0" smtClean="0">
                          <a:latin typeface="Times New Roman" panose="02020603050405020304" pitchFamily="18" charset="0"/>
                        </a:rPr>
                        <a:t>can delete</a:t>
                      </a:r>
                    </a:p>
                    <a:p>
                      <a:pPr algn="l"/>
                      <a:r>
                        <a:rPr lang="en-US" sz="1600" b="0" i="0" u="none" strike="noStrike" baseline="0" dirty="0" smtClean="0">
                          <a:latin typeface="Times New Roman" panose="02020603050405020304" pitchFamily="18" charset="0"/>
                        </a:rPr>
                        <a:t>unsatisfactory</a:t>
                      </a:r>
                    </a:p>
                    <a:p>
                      <a:pPr algn="l"/>
                      <a:r>
                        <a:rPr lang="en-US" sz="1600" b="0" i="0" u="none" strike="noStrike" baseline="0" dirty="0" smtClean="0">
                          <a:latin typeface="Times New Roman" panose="02020603050405020304" pitchFamily="18" charset="0"/>
                        </a:rPr>
                        <a:t>images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Grammar revision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Comparing features which are similar</a:t>
            </a:r>
            <a:r>
              <a:rPr lang="en-US" dirty="0" smtClean="0"/>
              <a:t>:</a:t>
            </a:r>
            <a:endParaRPr lang="tr-TR" altLang="tr-TR" dirty="0" smtClean="0"/>
          </a:p>
          <a:p>
            <a:pPr lvl="1"/>
            <a:r>
              <a:rPr lang="tr-TR" dirty="0" smtClean="0"/>
              <a:t>{</a:t>
            </a:r>
            <a:r>
              <a:rPr lang="en-US" i="1" dirty="0">
                <a:solidFill>
                  <a:schemeClr val="accent1"/>
                </a:solidFill>
              </a:rPr>
              <a:t>Both </a:t>
            </a:r>
            <a:r>
              <a:rPr lang="en-US" dirty="0"/>
              <a:t>cameras have lenses</a:t>
            </a:r>
            <a:r>
              <a:rPr lang="en-US" dirty="0" smtClean="0"/>
              <a:t>.</a:t>
            </a:r>
            <a:r>
              <a:rPr lang="tr-TR" dirty="0" smtClean="0"/>
              <a:t>}</a:t>
            </a:r>
            <a:endParaRPr lang="en-US" dirty="0" smtClean="0"/>
          </a:p>
          <a:p>
            <a:pPr lvl="1"/>
            <a:r>
              <a:rPr lang="tr-TR" dirty="0" smtClean="0"/>
              <a:t>{</a:t>
            </a:r>
            <a:r>
              <a:rPr lang="en-US" i="1" dirty="0" smtClean="0">
                <a:solidFill>
                  <a:schemeClr val="accent1"/>
                </a:solidFill>
              </a:rPr>
              <a:t>Like</a:t>
            </a:r>
            <a:r>
              <a:rPr lang="en-US" dirty="0" smtClean="0"/>
              <a:t> the conventional camera, the digital</a:t>
            </a:r>
            <a:r>
              <a:rPr lang="tr-TR" dirty="0" smtClean="0"/>
              <a:t> </a:t>
            </a:r>
            <a:r>
              <a:rPr lang="en-US" dirty="0" smtClean="0"/>
              <a:t>camera has a viewfinder.</a:t>
            </a:r>
            <a:r>
              <a:rPr lang="tr-TR" dirty="0" smtClean="0"/>
              <a:t>}</a:t>
            </a:r>
            <a:endParaRPr lang="en-US" dirty="0" smtClean="0"/>
          </a:p>
          <a:p>
            <a:pPr marL="342900" lvl="1" indent="-342900">
              <a:buChar char="•"/>
            </a:pP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Contrasting features which are different:</a:t>
            </a:r>
            <a:endParaRPr lang="tr-TR" sz="32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tr-TR" dirty="0" smtClean="0"/>
              <a:t>{</a:t>
            </a:r>
            <a:r>
              <a:rPr lang="en-US" dirty="0" smtClean="0"/>
              <a:t>The conventional camera requires chemical</a:t>
            </a:r>
            <a:r>
              <a:rPr lang="tr-TR" dirty="0" smtClean="0"/>
              <a:t> </a:t>
            </a:r>
            <a:r>
              <a:rPr lang="en-US" dirty="0" smtClean="0"/>
              <a:t>processing </a:t>
            </a:r>
            <a:r>
              <a:rPr lang="en-US" i="1" dirty="0" smtClean="0">
                <a:solidFill>
                  <a:schemeClr val="accent1"/>
                </a:solidFill>
              </a:rPr>
              <a:t>whereas</a:t>
            </a:r>
            <a:r>
              <a:rPr lang="en-US" dirty="0" smtClean="0"/>
              <a:t> the digital camera</a:t>
            </a:r>
            <a:r>
              <a:rPr lang="tr-TR" dirty="0" smtClean="0"/>
              <a:t> </a:t>
            </a:r>
            <a:r>
              <a:rPr lang="en-US" dirty="0" smtClean="0"/>
              <a:t>does not.</a:t>
            </a:r>
            <a:r>
              <a:rPr lang="tr-TR" dirty="0" smtClean="0"/>
              <a:t>}</a:t>
            </a:r>
          </a:p>
          <a:p>
            <a:pPr lvl="1"/>
            <a:r>
              <a:rPr lang="tr-TR" dirty="0" smtClean="0"/>
              <a:t>{</a:t>
            </a:r>
            <a:r>
              <a:rPr lang="en-US" dirty="0" smtClean="0"/>
              <a:t>The conventional camera uses film </a:t>
            </a:r>
            <a:r>
              <a:rPr lang="en-US" i="1" dirty="0" smtClean="0">
                <a:solidFill>
                  <a:schemeClr val="accent1"/>
                </a:solidFill>
              </a:rPr>
              <a:t>unlike</a:t>
            </a:r>
            <a:r>
              <a:rPr lang="tr-TR" i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the digital camera.</a:t>
            </a:r>
            <a:r>
              <a:rPr lang="tr-TR" dirty="0" smtClean="0"/>
              <a:t>}</a:t>
            </a:r>
            <a:endParaRPr lang="tr-TR" altLang="tr-TR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0F6DE76-A466-4068-A624-F4B8EFF6392F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44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Grammar revision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/>
              <a:t>{</a:t>
            </a:r>
            <a:r>
              <a:rPr lang="en-US" dirty="0" smtClean="0"/>
              <a:t>With a digital camera you can transfer</a:t>
            </a:r>
            <a:r>
              <a:rPr lang="tr-TR" dirty="0" smtClean="0"/>
              <a:t> </a:t>
            </a:r>
            <a:r>
              <a:rPr lang="en-US" dirty="0" smtClean="0"/>
              <a:t>images directly to a PC </a:t>
            </a:r>
            <a:r>
              <a:rPr lang="en-US" i="1" dirty="0" smtClean="0">
                <a:solidFill>
                  <a:schemeClr val="accent1"/>
                </a:solidFill>
              </a:rPr>
              <a:t>but</a:t>
            </a:r>
            <a:r>
              <a:rPr lang="en-US" dirty="0" smtClean="0"/>
              <a:t> with a</a:t>
            </a:r>
            <a:r>
              <a:rPr lang="tr-TR" dirty="0" smtClean="0"/>
              <a:t> </a:t>
            </a:r>
            <a:r>
              <a:rPr lang="en-US" dirty="0" smtClean="0"/>
              <a:t>conventional camera you need to use a</a:t>
            </a:r>
            <a:r>
              <a:rPr lang="tr-TR" dirty="0" smtClean="0"/>
              <a:t> </a:t>
            </a:r>
            <a:r>
              <a:rPr lang="en-US" dirty="0" smtClean="0"/>
              <a:t>scanner.</a:t>
            </a:r>
            <a:r>
              <a:rPr lang="tr-TR" dirty="0" smtClean="0"/>
              <a:t>}</a:t>
            </a:r>
          </a:p>
          <a:p>
            <a:pPr lvl="1"/>
            <a:r>
              <a:rPr lang="tr-TR" dirty="0" smtClean="0"/>
              <a:t>{</a:t>
            </a:r>
            <a:r>
              <a:rPr lang="en-US" dirty="0" smtClean="0"/>
              <a:t>With digital cameras you can delete</a:t>
            </a:r>
            <a:r>
              <a:rPr lang="tr-TR" dirty="0" smtClean="0"/>
              <a:t> </a:t>
            </a:r>
            <a:r>
              <a:rPr lang="en-US" dirty="0" smtClean="0"/>
              <a:t>unsatisfactory images; </a:t>
            </a:r>
            <a:r>
              <a:rPr lang="en-US" i="1" dirty="0" smtClean="0">
                <a:solidFill>
                  <a:schemeClr val="accent1"/>
                </a:solidFill>
              </a:rPr>
              <a:t>however</a:t>
            </a:r>
            <a:r>
              <a:rPr lang="en-US" dirty="0" smtClean="0"/>
              <a:t> with</a:t>
            </a:r>
            <a:r>
              <a:rPr lang="tr-TR" dirty="0" smtClean="0"/>
              <a:t> </a:t>
            </a:r>
            <a:r>
              <a:rPr lang="en-US" dirty="0" smtClean="0"/>
              <a:t>conventional cameras you cannot.</a:t>
            </a:r>
            <a:r>
              <a:rPr lang="tr-TR" dirty="0" smtClean="0"/>
              <a:t>}</a:t>
            </a:r>
            <a:endParaRPr lang="tr-TR" altLang="tr-TR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0F6DE76-A466-4068-A624-F4B8EFF6392F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45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58378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 smtClean="0">
                <a:solidFill>
                  <a:schemeClr val="tx1"/>
                </a:solidFill>
              </a:rPr>
              <a:t>Computer </a:t>
            </a:r>
            <a:r>
              <a:rPr lang="en-US" altLang="tr-TR" dirty="0" smtClean="0">
                <a:solidFill>
                  <a:schemeClr val="tx1"/>
                </a:solidFill>
              </a:rPr>
              <a:t>facial animation</a:t>
            </a:r>
            <a:endParaRPr lang="tr-TR" altLang="tr-TR" dirty="0" smtClean="0">
              <a:solidFill>
                <a:schemeClr val="tx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Keywords</a:t>
            </a:r>
          </a:p>
          <a:p>
            <a:pPr lvl="1"/>
            <a:r>
              <a:rPr lang="en-US" dirty="0" smtClean="0"/>
              <a:t>Texture</a:t>
            </a:r>
            <a:endParaRPr lang="tr-TR" dirty="0" smtClean="0"/>
          </a:p>
          <a:p>
            <a:pPr lvl="2"/>
            <a:r>
              <a:rPr lang="en-US" dirty="0" smtClean="0"/>
              <a:t>bitmap </a:t>
            </a:r>
            <a:r>
              <a:rPr lang="en-US" dirty="0"/>
              <a:t>image applied to a surface in computer graphics</a:t>
            </a:r>
          </a:p>
          <a:p>
            <a:pPr lvl="1"/>
            <a:r>
              <a:rPr lang="tr-TR" dirty="0" smtClean="0"/>
              <a:t>C</a:t>
            </a:r>
            <a:r>
              <a:rPr lang="en-US" dirty="0" err="1" smtClean="0"/>
              <a:t>omputer</a:t>
            </a:r>
            <a:r>
              <a:rPr lang="en-US" dirty="0" smtClean="0"/>
              <a:t> vision</a:t>
            </a:r>
            <a:endParaRPr lang="tr-TR" dirty="0" smtClean="0"/>
          </a:p>
          <a:p>
            <a:pPr lvl="2"/>
            <a:r>
              <a:rPr lang="en-US" dirty="0" smtClean="0"/>
              <a:t>an interdisciplinary field that deals with how computers can be made for gaining high-level understanding from digital images or videos.</a:t>
            </a:r>
            <a:endParaRPr lang="tr-TR" dirty="0" smtClean="0"/>
          </a:p>
          <a:p>
            <a:pPr lvl="2"/>
            <a:r>
              <a:rPr lang="en-US" dirty="0" smtClean="0"/>
              <a:t>a </a:t>
            </a:r>
            <a:r>
              <a:rPr lang="en-US" dirty="0"/>
              <a:t>branch of artificial intelligence that deals with computer </a:t>
            </a:r>
            <a:r>
              <a:rPr lang="en-US" dirty="0" smtClean="0"/>
              <a:t>processing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images from the real world</a:t>
            </a:r>
          </a:p>
          <a:p>
            <a:pPr lvl="1"/>
            <a:r>
              <a:rPr lang="en-US" dirty="0" smtClean="0"/>
              <a:t>Alignment</a:t>
            </a:r>
            <a:endParaRPr lang="tr-TR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adjustment of an object in relation to other objects, </a:t>
            </a:r>
            <a:endParaRPr lang="tr-TR" dirty="0" smtClean="0"/>
          </a:p>
          <a:p>
            <a:pPr lvl="2"/>
            <a:r>
              <a:rPr lang="en-US" dirty="0" smtClean="0"/>
              <a:t>a static</a:t>
            </a:r>
            <a:r>
              <a:rPr lang="tr-TR" dirty="0" smtClean="0"/>
              <a:t> </a:t>
            </a:r>
            <a:r>
              <a:rPr lang="en-US" dirty="0" smtClean="0"/>
              <a:t>orientation </a:t>
            </a:r>
            <a:r>
              <a:rPr lang="en-US" dirty="0"/>
              <a:t>of some object or set of objects in relation to others</a:t>
            </a:r>
          </a:p>
          <a:p>
            <a:pPr lvl="1"/>
            <a:r>
              <a:rPr lang="tr-TR" dirty="0" smtClean="0"/>
              <a:t>M</a:t>
            </a:r>
            <a:r>
              <a:rPr lang="en-US" dirty="0" err="1" smtClean="0"/>
              <a:t>otion</a:t>
            </a:r>
            <a:r>
              <a:rPr lang="en-US" dirty="0" smtClean="0"/>
              <a:t> capture</a:t>
            </a:r>
            <a:endParaRPr lang="tr-TR" dirty="0" smtClean="0"/>
          </a:p>
          <a:p>
            <a:pPr lvl="2"/>
            <a:r>
              <a:rPr lang="en-US" dirty="0" smtClean="0"/>
              <a:t>a </a:t>
            </a:r>
            <a:r>
              <a:rPr lang="en-US" dirty="0"/>
              <a:t>technique of recording the actions of human actors and </a:t>
            </a:r>
            <a:r>
              <a:rPr lang="en-US" dirty="0" smtClean="0"/>
              <a:t>using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information to animate digital character models in 3D animation</a:t>
            </a: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6417A1C-6F85-41AD-BFF6-F4D28904D61D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5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46160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 smtClean="0">
                <a:solidFill>
                  <a:schemeClr val="tx1"/>
                </a:solidFill>
              </a:rPr>
              <a:t>Computer facial animation</a:t>
            </a:r>
            <a:endParaRPr lang="tr-TR" altLang="tr-TR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>
                <a:hlinkClick r:id="rId3" action="ppaction://hlinkfile"/>
              </a:rPr>
              <a:t>Reading </a:t>
            </a:r>
            <a:r>
              <a:rPr lang="tr-TR" altLang="tr-TR" dirty="0" err="1" smtClean="0">
                <a:hlinkClick r:id="rId3" action="ppaction://hlinkfile"/>
              </a:rPr>
              <a:t>text</a:t>
            </a:r>
            <a:endParaRPr lang="tr-TR" altLang="tr-TR" dirty="0" smtClean="0"/>
          </a:p>
          <a:p>
            <a:r>
              <a:rPr lang="en-US" altLang="tr-TR" dirty="0" smtClean="0"/>
              <a:t>Pre-reading questions</a:t>
            </a:r>
          </a:p>
          <a:p>
            <a:pPr lvl="1"/>
            <a:r>
              <a:rPr lang="en-US" dirty="0" smtClean="0"/>
              <a:t>Students </a:t>
            </a:r>
            <a:r>
              <a:rPr lang="en-US" dirty="0"/>
              <a:t>are given pictures of human faces and try to guess what emotions </a:t>
            </a:r>
            <a:r>
              <a:rPr lang="en-US" dirty="0" smtClean="0"/>
              <a:t>they</a:t>
            </a:r>
            <a:r>
              <a:rPr lang="tr-TR" dirty="0" smtClean="0"/>
              <a:t> </a:t>
            </a:r>
            <a:r>
              <a:rPr lang="en-US" dirty="0" smtClean="0"/>
              <a:t>show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number of facial muscles?</a:t>
            </a:r>
          </a:p>
          <a:p>
            <a:pPr lvl="1"/>
            <a:r>
              <a:rPr lang="en-US" dirty="0" smtClean="0"/>
              <a:t>Why </a:t>
            </a:r>
            <a:r>
              <a:rPr lang="en-US" dirty="0"/>
              <a:t>are facial expressions so important in our lives?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can facial animations be used?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rendering process in computer graphics? What is the motion </a:t>
            </a:r>
            <a:r>
              <a:rPr lang="en-US" dirty="0" smtClean="0"/>
              <a:t>capture</a:t>
            </a:r>
            <a:r>
              <a:rPr lang="tr-TR" dirty="0" smtClean="0"/>
              <a:t> </a:t>
            </a:r>
            <a:r>
              <a:rPr lang="en-US" dirty="0" smtClean="0"/>
              <a:t>technique</a:t>
            </a:r>
            <a:r>
              <a:rPr lang="en-US" dirty="0"/>
              <a:t>?</a:t>
            </a:r>
            <a:endParaRPr lang="tr-TR" altLang="tr-TR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4117B88-9649-4230-BAEB-64CE5D03971E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6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35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20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58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212" end="2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24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 smtClean="0">
                <a:solidFill>
                  <a:schemeClr val="tx1"/>
                </a:solidFill>
              </a:rPr>
              <a:t>Computer facial animation</a:t>
            </a:r>
            <a:endParaRPr lang="tr-TR" altLang="tr-TR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solidFill>
                  <a:schemeClr val="accent1"/>
                </a:solidFill>
              </a:rPr>
              <a:t>Computer facial animation</a:t>
            </a:r>
            <a:r>
              <a:rPr lang="en-US" dirty="0"/>
              <a:t>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an </a:t>
            </a:r>
            <a:r>
              <a:rPr lang="en-US" dirty="0"/>
              <a:t>area of </a:t>
            </a:r>
            <a:r>
              <a:rPr lang="en-US" dirty="0">
                <a:solidFill>
                  <a:schemeClr val="accent1"/>
                </a:solidFill>
                <a:hlinkClick r:id="rId3"/>
              </a:rPr>
              <a:t>computer graphics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that </a:t>
            </a:r>
            <a:endParaRPr lang="tr-TR" dirty="0" smtClean="0"/>
          </a:p>
          <a:p>
            <a:pPr lvl="2">
              <a:defRPr/>
            </a:pPr>
            <a:r>
              <a:rPr lang="en-US" dirty="0" smtClean="0"/>
              <a:t>encapsulates</a:t>
            </a:r>
            <a:r>
              <a:rPr lang="tr-TR" dirty="0" smtClean="0"/>
              <a:t> </a:t>
            </a:r>
            <a:r>
              <a:rPr lang="en-US" dirty="0" smtClean="0"/>
              <a:t>models </a:t>
            </a:r>
            <a:r>
              <a:rPr lang="en-US" dirty="0"/>
              <a:t>and techniques for generating and animating images of the human head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face</a:t>
            </a:r>
            <a:r>
              <a:rPr lang="en-US" dirty="0"/>
              <a:t>. </a:t>
            </a:r>
            <a:endParaRPr lang="tr-TR" dirty="0" smtClean="0"/>
          </a:p>
          <a:p>
            <a:pPr lvl="3">
              <a:defRPr/>
            </a:pPr>
            <a:r>
              <a:rPr lang="tr-TR" dirty="0"/>
              <a:t>[https://www.dgp.toronto.edu/~</a:t>
            </a:r>
            <a:r>
              <a:rPr lang="tr-TR" dirty="0" smtClean="0"/>
              <a:t>hertzman/418notes.pdf]</a:t>
            </a:r>
          </a:p>
          <a:p>
            <a:pPr>
              <a:defRPr/>
            </a:pPr>
            <a:r>
              <a:rPr lang="en-US" dirty="0" smtClean="0"/>
              <a:t>Due </a:t>
            </a:r>
            <a:r>
              <a:rPr lang="en-US" dirty="0"/>
              <a:t>to its subject and output type, it is also related to many other scientific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artistic </a:t>
            </a:r>
            <a:r>
              <a:rPr lang="en-US" dirty="0"/>
              <a:t>fields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from </a:t>
            </a:r>
            <a:r>
              <a:rPr lang="en-US" dirty="0"/>
              <a:t>psychology to traditional animation. </a:t>
            </a:r>
            <a:endParaRPr lang="tr-TR" dirty="0" smtClean="0"/>
          </a:p>
          <a:p>
            <a:pPr lvl="2">
              <a:defRPr/>
            </a:pPr>
            <a:r>
              <a:rPr lang="en-US" dirty="0" smtClean="0"/>
              <a:t>The </a:t>
            </a:r>
            <a:r>
              <a:rPr lang="en-US" dirty="0"/>
              <a:t>importance of </a:t>
            </a:r>
            <a:r>
              <a:rPr lang="en-US" dirty="0" smtClean="0"/>
              <a:t>human</a:t>
            </a:r>
            <a:r>
              <a:rPr lang="tr-TR" dirty="0" smtClean="0"/>
              <a:t> </a:t>
            </a:r>
            <a:r>
              <a:rPr lang="en-US" dirty="0" smtClean="0"/>
              <a:t>faces </a:t>
            </a:r>
            <a:r>
              <a:rPr lang="en-US" dirty="0"/>
              <a:t>in verbal and non-verbal communication and advances in computer </a:t>
            </a:r>
            <a:r>
              <a:rPr lang="en-US" dirty="0" smtClean="0"/>
              <a:t>graphics</a:t>
            </a:r>
            <a:r>
              <a:rPr lang="tr-TR" dirty="0" smtClean="0"/>
              <a:t> </a:t>
            </a:r>
            <a:r>
              <a:rPr lang="en-US" dirty="0" smtClean="0"/>
              <a:t>hardware </a:t>
            </a:r>
            <a:r>
              <a:rPr lang="en-US" dirty="0"/>
              <a:t>and software have caused considerable scientific, technological, and </a:t>
            </a:r>
            <a:r>
              <a:rPr lang="en-US" dirty="0" smtClean="0"/>
              <a:t>artistic</a:t>
            </a:r>
            <a:r>
              <a:rPr lang="tr-TR" dirty="0" smtClean="0"/>
              <a:t> </a:t>
            </a:r>
            <a:r>
              <a:rPr lang="en-US" dirty="0" smtClean="0"/>
              <a:t>interest </a:t>
            </a:r>
            <a:r>
              <a:rPr lang="en-US" dirty="0"/>
              <a:t>in </a:t>
            </a:r>
            <a:r>
              <a:rPr lang="en-US" dirty="0">
                <a:solidFill>
                  <a:schemeClr val="accent1"/>
                </a:solidFill>
              </a:rPr>
              <a:t>computer facial animation</a:t>
            </a:r>
            <a:r>
              <a:rPr lang="en-US" dirty="0"/>
              <a:t>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7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 smtClean="0">
                <a:solidFill>
                  <a:schemeClr val="tx1"/>
                </a:solidFill>
              </a:rPr>
              <a:t>Computer facial animation</a:t>
            </a:r>
            <a:endParaRPr lang="tr-TR" altLang="tr-TR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development of computer graphics methods for facial animation </a:t>
            </a:r>
            <a:r>
              <a:rPr lang="en-US" dirty="0" smtClean="0"/>
              <a:t>started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early 1970s,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major </a:t>
            </a:r>
            <a:r>
              <a:rPr lang="en-US" dirty="0"/>
              <a:t>achievements in this field are more recent and have </a:t>
            </a:r>
            <a:r>
              <a:rPr lang="en-US" dirty="0" smtClean="0"/>
              <a:t>taken</a:t>
            </a:r>
            <a:r>
              <a:rPr lang="tr-TR" dirty="0" smtClean="0"/>
              <a:t> </a:t>
            </a:r>
            <a:r>
              <a:rPr lang="en-US" dirty="0" smtClean="0"/>
              <a:t>place </a:t>
            </a:r>
            <a:r>
              <a:rPr lang="en-US" dirty="0"/>
              <a:t>since the late 1980s.</a:t>
            </a:r>
          </a:p>
          <a:p>
            <a:pPr>
              <a:defRPr/>
            </a:pPr>
            <a:r>
              <a:rPr lang="en-US" dirty="0"/>
              <a:t>Computer facial animation includes a variety of techniques from morphing to </a:t>
            </a:r>
            <a:r>
              <a:rPr lang="en-US" dirty="0" smtClean="0"/>
              <a:t>three-dimensional </a:t>
            </a:r>
            <a:r>
              <a:rPr lang="en-US" dirty="0"/>
              <a:t>modelling and rendering.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It </a:t>
            </a:r>
            <a:r>
              <a:rPr lang="en-US" dirty="0"/>
              <a:t>has become well-known and </a:t>
            </a:r>
            <a:r>
              <a:rPr lang="en-US" dirty="0" smtClean="0"/>
              <a:t>popular</a:t>
            </a:r>
            <a:r>
              <a:rPr lang="tr-TR" dirty="0" smtClean="0"/>
              <a:t> </a:t>
            </a:r>
            <a:r>
              <a:rPr lang="en-US" dirty="0" smtClean="0"/>
              <a:t>through </a:t>
            </a:r>
            <a:r>
              <a:rPr lang="en-US" dirty="0"/>
              <a:t>animated feature films and computer games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but </a:t>
            </a:r>
            <a:r>
              <a:rPr lang="en-US" dirty="0"/>
              <a:t>its applications include </a:t>
            </a:r>
            <a:r>
              <a:rPr lang="en-US" dirty="0" smtClean="0"/>
              <a:t>many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areas such as </a:t>
            </a:r>
            <a:endParaRPr lang="tr-TR" dirty="0" smtClean="0"/>
          </a:p>
          <a:p>
            <a:pPr lvl="2">
              <a:defRPr/>
            </a:pPr>
            <a:r>
              <a:rPr lang="en-US" dirty="0" smtClean="0"/>
              <a:t>communication</a:t>
            </a:r>
            <a:r>
              <a:rPr lang="en-US" dirty="0"/>
              <a:t>, education, scientific simulation, and </a:t>
            </a:r>
            <a:r>
              <a:rPr lang="en-US" dirty="0" smtClean="0"/>
              <a:t>agent-based</a:t>
            </a:r>
            <a:r>
              <a:rPr lang="tr-TR" dirty="0" smtClean="0"/>
              <a:t> </a:t>
            </a:r>
            <a:r>
              <a:rPr lang="en-US" dirty="0" smtClean="0"/>
              <a:t>systems </a:t>
            </a:r>
            <a:r>
              <a:rPr lang="en-US" dirty="0"/>
              <a:t>(for example, online customer service representatives).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8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15173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History</a:t>
            </a:r>
            <a:endParaRPr lang="tr-TR" altLang="tr-TR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More recently, one of the most important attempts to describe facial activities (movements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  <a:r>
              <a:rPr lang="en-US" dirty="0" smtClean="0"/>
              <a:t>was </a:t>
            </a:r>
            <a:r>
              <a:rPr lang="en-US" dirty="0"/>
              <a:t>the Facial Action Coding System (FACS).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Introduced </a:t>
            </a:r>
            <a:r>
              <a:rPr lang="en-US" dirty="0"/>
              <a:t>by Ekman and </a:t>
            </a:r>
            <a:r>
              <a:rPr lang="en-US" dirty="0" smtClean="0"/>
              <a:t>Friesen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1978,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defines </a:t>
            </a:r>
            <a:r>
              <a:rPr lang="en-US" dirty="0"/>
              <a:t>64 basic facial Action Units (AUs).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A </a:t>
            </a:r>
            <a:r>
              <a:rPr lang="en-US" dirty="0"/>
              <a:t>major group of </a:t>
            </a:r>
            <a:r>
              <a:rPr lang="en-US" dirty="0" smtClean="0"/>
              <a:t>these</a:t>
            </a:r>
            <a:r>
              <a:rPr lang="tr-TR" dirty="0" smtClean="0"/>
              <a:t> </a:t>
            </a:r>
            <a:r>
              <a:rPr lang="en-US" dirty="0" smtClean="0"/>
              <a:t>Action </a:t>
            </a:r>
            <a:r>
              <a:rPr lang="en-US" dirty="0"/>
              <a:t>Units represent primitive movements of facial muscles in actions </a:t>
            </a:r>
            <a:endParaRPr lang="tr-TR" dirty="0" smtClean="0"/>
          </a:p>
          <a:p>
            <a:pPr lvl="1">
              <a:defRPr/>
            </a:pPr>
            <a:r>
              <a:rPr lang="en-US" dirty="0" smtClean="0"/>
              <a:t>such </a:t>
            </a:r>
            <a:r>
              <a:rPr lang="en-US" dirty="0"/>
              <a:t>as </a:t>
            </a:r>
            <a:r>
              <a:rPr lang="en-US" dirty="0" smtClean="0"/>
              <a:t>raising</a:t>
            </a:r>
            <a:r>
              <a:rPr lang="tr-TR" dirty="0" smtClean="0"/>
              <a:t> </a:t>
            </a:r>
            <a:r>
              <a:rPr lang="en-US" dirty="0" smtClean="0"/>
              <a:t>brows</a:t>
            </a:r>
            <a:r>
              <a:rPr lang="en-US" dirty="0"/>
              <a:t>, winking, and talking. </a:t>
            </a:r>
            <a:endParaRPr lang="tr-TR" dirty="0" smtClean="0"/>
          </a:p>
          <a:p>
            <a:pPr>
              <a:defRPr/>
            </a:pPr>
            <a:r>
              <a:rPr lang="en-US" dirty="0" smtClean="0"/>
              <a:t>Eight </a:t>
            </a:r>
            <a:r>
              <a:rPr lang="en-US" dirty="0"/>
              <a:t>AUs are for rigid three-dimensional head movements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</a:p>
          <a:p>
            <a:pPr lvl="1">
              <a:defRPr/>
            </a:pPr>
            <a:r>
              <a:rPr lang="en-US" dirty="0" smtClean="0"/>
              <a:t>i.e</a:t>
            </a:r>
            <a:r>
              <a:rPr lang="en-US" dirty="0"/>
              <a:t>. turning and tilting left and right and going up, down, forward and backward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FACS </a:t>
            </a:r>
            <a:r>
              <a:rPr lang="en-US" dirty="0" smtClean="0"/>
              <a:t>has </a:t>
            </a:r>
            <a:r>
              <a:rPr lang="en-US" dirty="0"/>
              <a:t>been successfully used for describing desired movements of synthetic faces and </a:t>
            </a:r>
            <a:r>
              <a:rPr lang="en-US" dirty="0" smtClean="0"/>
              <a:t>also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tracking facial </a:t>
            </a:r>
            <a:r>
              <a:rPr lang="en-US" dirty="0" smtClean="0"/>
              <a:t>activities.</a:t>
            </a: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A4E457-7360-4F6D-94EA-DD657E5CDA2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9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428038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9789</TotalTime>
  <Words>3726</Words>
  <Application>Microsoft Office PowerPoint</Application>
  <PresentationFormat>Letter Paper (8.5x11 in)</PresentationFormat>
  <Paragraphs>453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Times New Roman</vt:lpstr>
      <vt:lpstr>Bahcesehir master slide</vt:lpstr>
      <vt:lpstr>Mesleki İngilizce - Technical English </vt:lpstr>
      <vt:lpstr>PowerPoint Presentation</vt:lpstr>
      <vt:lpstr>Computer facial animation</vt:lpstr>
      <vt:lpstr>Computer facial animation</vt:lpstr>
      <vt:lpstr>Computer facial animation</vt:lpstr>
      <vt:lpstr>Computer facial animation</vt:lpstr>
      <vt:lpstr>Computer facial animation</vt:lpstr>
      <vt:lpstr>Computer facial animation</vt:lpstr>
      <vt:lpstr>History</vt:lpstr>
      <vt:lpstr>History</vt:lpstr>
      <vt:lpstr>Behavioural Biology</vt:lpstr>
      <vt:lpstr>History-Computer based facial expression </vt:lpstr>
      <vt:lpstr>History-Computer based facial expression </vt:lpstr>
      <vt:lpstr>History-Computer based facial expression </vt:lpstr>
      <vt:lpstr>History-Computer based facial expression </vt:lpstr>
      <vt:lpstr>History-Computer based facial expression </vt:lpstr>
      <vt:lpstr>Techniques - 2D Animation</vt:lpstr>
      <vt:lpstr>Techniques - 2D Animation</vt:lpstr>
      <vt:lpstr>Techniques - 2D Animation</vt:lpstr>
      <vt:lpstr>Techniques - 3D Animation</vt:lpstr>
      <vt:lpstr>Techniques - 3D Animation</vt:lpstr>
      <vt:lpstr>Techniques - 3D Animation</vt:lpstr>
      <vt:lpstr>Techniques - 3D Animation</vt:lpstr>
      <vt:lpstr>Techniques - 3D Animation</vt:lpstr>
      <vt:lpstr>Techniques - 3D Animation</vt:lpstr>
      <vt:lpstr>Techniques - 3D Animation</vt:lpstr>
      <vt:lpstr>Techniques - 3D Animation</vt:lpstr>
      <vt:lpstr>Techniques - 3D Animation</vt:lpstr>
      <vt:lpstr>Techniques - 3D Animation</vt:lpstr>
      <vt:lpstr>The Uncanny Valley</vt:lpstr>
      <vt:lpstr>Techniques - 3D Animation</vt:lpstr>
      <vt:lpstr>The Uncanny Valley</vt:lpstr>
      <vt:lpstr>Speech Animation</vt:lpstr>
      <vt:lpstr>Speech Animation</vt:lpstr>
      <vt:lpstr>Speech Animation</vt:lpstr>
      <vt:lpstr>Speech Animation</vt:lpstr>
      <vt:lpstr>Speech Animation</vt:lpstr>
      <vt:lpstr>Speech Animation</vt:lpstr>
      <vt:lpstr>Grammar revision</vt:lpstr>
      <vt:lpstr>Grammar revision</vt:lpstr>
      <vt:lpstr>Grammar revision</vt:lpstr>
      <vt:lpstr>Grammar revision</vt:lpstr>
      <vt:lpstr>Grammar revision</vt:lpstr>
      <vt:lpstr>Grammar revision</vt:lpstr>
      <vt:lpstr>Grammar revision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Bioinformatics</dc:title>
  <dc:creator>N AYDIN</dc:creator>
  <cp:lastModifiedBy>Acer</cp:lastModifiedBy>
  <cp:revision>508</cp:revision>
  <cp:lastPrinted>2017-09-26T19:47:02Z</cp:lastPrinted>
  <dcterms:created xsi:type="dcterms:W3CDTF">2004-11-05T11:30:37Z</dcterms:created>
  <dcterms:modified xsi:type="dcterms:W3CDTF">2017-10-29T20:44:37Z</dcterms:modified>
</cp:coreProperties>
</file>