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9"/>
  </p:notesMasterIdLst>
  <p:handoutMasterIdLst>
    <p:handoutMasterId r:id="rId130"/>
  </p:handoutMasterIdLst>
  <p:sldIdLst>
    <p:sldId id="538" r:id="rId2"/>
    <p:sldId id="539" r:id="rId3"/>
    <p:sldId id="541" r:id="rId4"/>
    <p:sldId id="542" r:id="rId5"/>
    <p:sldId id="543" r:id="rId6"/>
    <p:sldId id="544" r:id="rId7"/>
    <p:sldId id="545" r:id="rId8"/>
    <p:sldId id="546" r:id="rId9"/>
    <p:sldId id="547" r:id="rId10"/>
    <p:sldId id="548" r:id="rId11"/>
    <p:sldId id="549" r:id="rId12"/>
    <p:sldId id="550" r:id="rId13"/>
    <p:sldId id="551" r:id="rId14"/>
    <p:sldId id="552" r:id="rId15"/>
    <p:sldId id="553" r:id="rId16"/>
    <p:sldId id="554" r:id="rId17"/>
    <p:sldId id="555" r:id="rId18"/>
    <p:sldId id="556" r:id="rId19"/>
    <p:sldId id="557" r:id="rId20"/>
    <p:sldId id="558" r:id="rId21"/>
    <p:sldId id="559" r:id="rId22"/>
    <p:sldId id="560" r:id="rId23"/>
    <p:sldId id="563" r:id="rId24"/>
    <p:sldId id="564" r:id="rId25"/>
    <p:sldId id="566" r:id="rId26"/>
    <p:sldId id="567" r:id="rId27"/>
    <p:sldId id="568" r:id="rId28"/>
    <p:sldId id="569" r:id="rId29"/>
    <p:sldId id="373" r:id="rId30"/>
    <p:sldId id="499" r:id="rId31"/>
    <p:sldId id="376" r:id="rId32"/>
    <p:sldId id="411" r:id="rId33"/>
    <p:sldId id="385" r:id="rId34"/>
    <p:sldId id="375" r:id="rId35"/>
    <p:sldId id="396" r:id="rId36"/>
    <p:sldId id="416" r:id="rId37"/>
    <p:sldId id="417" r:id="rId38"/>
    <p:sldId id="418" r:id="rId39"/>
    <p:sldId id="419" r:id="rId40"/>
    <p:sldId id="420" r:id="rId41"/>
    <p:sldId id="402" r:id="rId42"/>
    <p:sldId id="404" r:id="rId43"/>
    <p:sldId id="400" r:id="rId44"/>
    <p:sldId id="405" r:id="rId45"/>
    <p:sldId id="407" r:id="rId46"/>
    <p:sldId id="410" r:id="rId47"/>
    <p:sldId id="421" r:id="rId48"/>
    <p:sldId id="426" r:id="rId49"/>
    <p:sldId id="427" r:id="rId50"/>
    <p:sldId id="408" r:id="rId51"/>
    <p:sldId id="428" r:id="rId52"/>
    <p:sldId id="430" r:id="rId53"/>
    <p:sldId id="434" r:id="rId54"/>
    <p:sldId id="529" r:id="rId55"/>
    <p:sldId id="530" r:id="rId56"/>
    <p:sldId id="449" r:id="rId57"/>
    <p:sldId id="437" r:id="rId58"/>
    <p:sldId id="439" r:id="rId59"/>
    <p:sldId id="441" r:id="rId60"/>
    <p:sldId id="443" r:id="rId61"/>
    <p:sldId id="571" r:id="rId62"/>
    <p:sldId id="572" r:id="rId63"/>
    <p:sldId id="573" r:id="rId64"/>
    <p:sldId id="574" r:id="rId65"/>
    <p:sldId id="575" r:id="rId66"/>
    <p:sldId id="576" r:id="rId67"/>
    <p:sldId id="577" r:id="rId68"/>
    <p:sldId id="578" r:id="rId69"/>
    <p:sldId id="579" r:id="rId70"/>
    <p:sldId id="580" r:id="rId71"/>
    <p:sldId id="581" r:id="rId72"/>
    <p:sldId id="582" r:id="rId73"/>
    <p:sldId id="583" r:id="rId74"/>
    <p:sldId id="584" r:id="rId75"/>
    <p:sldId id="585" r:id="rId76"/>
    <p:sldId id="586" r:id="rId77"/>
    <p:sldId id="587" r:id="rId78"/>
    <p:sldId id="588" r:id="rId79"/>
    <p:sldId id="589" r:id="rId80"/>
    <p:sldId id="590" r:id="rId81"/>
    <p:sldId id="591" r:id="rId82"/>
    <p:sldId id="592" r:id="rId83"/>
    <p:sldId id="593" r:id="rId84"/>
    <p:sldId id="594" r:id="rId85"/>
    <p:sldId id="595" r:id="rId86"/>
    <p:sldId id="596" r:id="rId87"/>
    <p:sldId id="597" r:id="rId88"/>
    <p:sldId id="598" r:id="rId89"/>
    <p:sldId id="599" r:id="rId90"/>
    <p:sldId id="600" r:id="rId91"/>
    <p:sldId id="601" r:id="rId92"/>
    <p:sldId id="602" r:id="rId93"/>
    <p:sldId id="603" r:id="rId94"/>
    <p:sldId id="604" r:id="rId95"/>
    <p:sldId id="605" r:id="rId96"/>
    <p:sldId id="606" r:id="rId97"/>
    <p:sldId id="607" r:id="rId98"/>
    <p:sldId id="608" r:id="rId99"/>
    <p:sldId id="609" r:id="rId100"/>
    <p:sldId id="610" r:id="rId101"/>
    <p:sldId id="611" r:id="rId102"/>
    <p:sldId id="612" r:id="rId103"/>
    <p:sldId id="613" r:id="rId104"/>
    <p:sldId id="614" r:id="rId105"/>
    <p:sldId id="615" r:id="rId106"/>
    <p:sldId id="616" r:id="rId107"/>
    <p:sldId id="617" r:id="rId108"/>
    <p:sldId id="618" r:id="rId109"/>
    <p:sldId id="619" r:id="rId110"/>
    <p:sldId id="620" r:id="rId111"/>
    <p:sldId id="621" r:id="rId112"/>
    <p:sldId id="622" r:id="rId113"/>
    <p:sldId id="623" r:id="rId114"/>
    <p:sldId id="624" r:id="rId115"/>
    <p:sldId id="625" r:id="rId116"/>
    <p:sldId id="626" r:id="rId117"/>
    <p:sldId id="627" r:id="rId118"/>
    <p:sldId id="628" r:id="rId119"/>
    <p:sldId id="629" r:id="rId120"/>
    <p:sldId id="630" r:id="rId121"/>
    <p:sldId id="631" r:id="rId122"/>
    <p:sldId id="632" r:id="rId123"/>
    <p:sldId id="633" r:id="rId124"/>
    <p:sldId id="634" r:id="rId125"/>
    <p:sldId id="635" r:id="rId126"/>
    <p:sldId id="636" r:id="rId127"/>
    <p:sldId id="637" r:id="rId128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CC00"/>
    <a:srgbClr val="FFFF99"/>
    <a:srgbClr val="00CCFF"/>
    <a:srgbClr val="00FF00"/>
    <a:srgbClr val="996633"/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737" autoAdjust="0"/>
  </p:normalViewPr>
  <p:slideViewPr>
    <p:cSldViewPr>
      <p:cViewPr varScale="1">
        <p:scale>
          <a:sx n="73" d="100"/>
          <a:sy n="73" d="100"/>
        </p:scale>
        <p:origin x="121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handoutMaster" Target="handoutMasters/handout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2000 N. AYDIN. All rights reserved.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3620F1A-676C-4EB4-A2EA-C9ECBD15171F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9394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706D57D-016C-4E1E-B6FE-EF385E830216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7109581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tr-TR" altLang="tr-TR" smtClean="0">
                <a:latin typeface="Arial" panose="020B0604020202020204" pitchFamily="34" charset="0"/>
              </a:rPr>
              <a:t>Copyright 2000 N. AYDIN. All rights reserved.</a:t>
            </a: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6812A38B-1AE0-4BCC-84D7-89481E86B65A}" type="slidenum">
              <a:rPr kumimoji="0" lang="tr-TR" altLang="tr-TR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250718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193A7C90-2323-4928-9832-792A5B650856}" type="slidenum">
              <a:rPr lang="tr-TR" altLang="tr-TR" smtClean="0">
                <a:solidFill>
                  <a:schemeClr val="tx1"/>
                </a:solidFill>
              </a:rPr>
              <a:pPr/>
              <a:t>16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66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Footer Placehold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n-US" smtClean="0">
                <a:solidFill>
                  <a:schemeClr val="tx1"/>
                </a:solidFill>
              </a:rPr>
              <a:t>Copyright 2000 N. AYDIN. All rights reserved.</a:t>
            </a: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1pPr>
            <a:lvl2pPr marL="742950" indent="-28575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marL="11430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marL="16002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marL="2057400" indent="-228600" defTabSz="895350">
              <a:defRPr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fld id="{47979F8D-BFEE-43BB-AF72-6159985697D1}" type="slidenum">
              <a:rPr lang="tr-TR" altLang="tr-TR" smtClean="0">
                <a:solidFill>
                  <a:schemeClr val="tx1"/>
                </a:solidFill>
              </a:rPr>
              <a:pPr/>
              <a:t>32</a:t>
            </a:fld>
            <a:endParaRPr lang="tr-TR" altLang="tr-TR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5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82DE8-D48F-4D1E-B149-430100E7E6A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384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AA55B-7231-4173-BCCD-5B254148E84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82912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2BC3C-BDFE-4283-B7E8-81CFE5C6824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29349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132E4-3AD2-473A-922D-38182C6D94DE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26490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CF63-FFD5-4975-B4C0-3C5E01DCD5E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6434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7CB73-FFDE-4C1C-B75E-A1C37D6A3E8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71126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3BA5E-AB7F-4C73-8240-03EA4A07C22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50217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E0C04-DC67-4625-AF03-0750F56F3480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84580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4EEF0-5364-4467-A497-53C67F6EE62B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48120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8CF0D-6B5C-48F3-BEF5-44C90038CA5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7291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9E7A6-B14D-480D-8E5E-D17FCC3A98A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99033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125538"/>
            <a:ext cx="8280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E6410DF-DE8A-4009-9CDD-653C2AA8353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8.wm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3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4.wmf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5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712ADE1-5D11-46A0-8F93-5DD558D1D31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</a:t>
            </a:fld>
            <a:endParaRPr kumimoji="0" lang="en-US" altLang="tr-TR" sz="120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endParaRPr lang="tr-TR" altLang="tr-TR" dirty="0" smtClean="0"/>
          </a:p>
          <a:p>
            <a:pPr algn="ctr" eaLnBrk="1" hangingPunct="1">
              <a:buFontTx/>
              <a:buNone/>
              <a:defRPr/>
            </a:pPr>
            <a:r>
              <a:rPr lang="tr-TR" altLang="tr-TR" dirty="0" smtClean="0"/>
              <a:t>Prof. Dr. Nizamettin AYDIN</a:t>
            </a:r>
            <a:endParaRPr lang="en-US" altLang="tr-TR" dirty="0" smtClean="0"/>
          </a:p>
          <a:p>
            <a:pPr marL="0" indent="0" algn="ctr" eaLnBrk="1" hangingPunct="1">
              <a:buFontTx/>
              <a:buNone/>
              <a:defRPr/>
            </a:pPr>
            <a:endParaRPr lang="tr-TR" altLang="tr-TR" b="1" dirty="0" smtClean="0"/>
          </a:p>
          <a:p>
            <a:pPr algn="ctr">
              <a:buFontTx/>
              <a:buNone/>
            </a:pPr>
            <a:r>
              <a:rPr lang="tr-TR" altLang="en-US" b="1" dirty="0" smtClean="0"/>
              <a:t>Introduction to Statistics</a:t>
            </a:r>
            <a:endParaRPr lang="tr-TR" altLang="en-US" sz="4400" b="1" dirty="0"/>
          </a:p>
          <a:p>
            <a:pPr algn="ctr" eaLnBrk="1" hangingPunct="1">
              <a:defRPr/>
            </a:pPr>
            <a:endParaRPr lang="tr-TR" altLang="tr-TR" dirty="0" smtClean="0"/>
          </a:p>
          <a:p>
            <a:pPr algn="ctr" eaLnBrk="1" hangingPunct="1">
              <a:defRPr/>
            </a:pPr>
            <a:endParaRPr lang="en-US" altLang="tr-TR" dirty="0" smtClean="0"/>
          </a:p>
          <a:p>
            <a:pPr algn="ctr" eaLnBrk="1" hangingPunct="1">
              <a:buFontTx/>
              <a:buNone/>
              <a:defRPr/>
            </a:pPr>
            <a:r>
              <a:rPr lang="tr-TR" altLang="tr-TR" dirty="0" smtClean="0">
                <a:hlinkClick r:id="rId3"/>
              </a:rPr>
              <a:t>naydin</a:t>
            </a:r>
            <a:r>
              <a:rPr lang="en-US" altLang="tr-TR" dirty="0" smtClean="0">
                <a:hlinkClick r:id="rId3"/>
              </a:rPr>
              <a:t>@</a:t>
            </a:r>
            <a:r>
              <a:rPr lang="en-US" altLang="tr-TR" dirty="0" err="1" smtClean="0">
                <a:hlinkClick r:id="rId3"/>
              </a:rPr>
              <a:t>yildiz</a:t>
            </a:r>
            <a:r>
              <a:rPr lang="tr-TR" altLang="tr-TR" dirty="0" smtClean="0">
                <a:hlinkClick r:id="rId3"/>
              </a:rPr>
              <a:t>.edu.tr</a:t>
            </a:r>
            <a:endParaRPr lang="tr-TR" altLang="tr-TR" dirty="0" smtClean="0"/>
          </a:p>
          <a:p>
            <a:pPr algn="ctr" eaLnBrk="1" hangingPunct="1">
              <a:buFontTx/>
              <a:buNone/>
              <a:defRPr/>
            </a:pP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www</a:t>
            </a: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3</a:t>
            </a:r>
            <a:r>
              <a:rPr lang="en-GB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r>
              <a:rPr lang="en-GB" altLang="tr-TR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yildiz</a:t>
            </a:r>
            <a:r>
              <a:rPr lang="tr-TR" altLang="tr-TR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.edu.tr/~naydin</a:t>
            </a:r>
            <a:endParaRPr lang="en-US" altLang="tr-TR" dirty="0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endParaRPr lang="en-US" altLang="tr-TR" dirty="0" smtClean="0"/>
          </a:p>
          <a:p>
            <a:pPr eaLnBrk="1" hangingPunct="1">
              <a:defRPr/>
            </a:pPr>
            <a:endParaRPr lang="en-US" altLang="tr-TR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sz="3600" smtClean="0"/>
              <a:t>Introduction to </a:t>
            </a:r>
            <a:r>
              <a:rPr lang="tr-TR" altLang="tr-TR" sz="3600" smtClean="0"/>
              <a:t>Bioinformatics</a:t>
            </a:r>
            <a:endParaRPr lang="en-US" altLang="tr-TR" sz="3600" smtClean="0"/>
          </a:p>
        </p:txBody>
      </p:sp>
    </p:spTree>
    <p:extLst>
      <p:ext uri="{BB962C8B-B14F-4D97-AF65-F5344CB8AC3E}">
        <p14:creationId xmlns:p14="http://schemas.microsoft.com/office/powerpoint/2010/main" val="4293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…Principles of analysis…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altLang="tr-TR" sz="3500" dirty="0"/>
              <a:t>Data cannot talk</a:t>
            </a:r>
          </a:p>
          <a:p>
            <a:pPr>
              <a:lnSpc>
                <a:spcPct val="90000"/>
              </a:lnSpc>
              <a:buClr>
                <a:schemeClr val="accent1"/>
              </a:buClr>
              <a:defRPr/>
            </a:pPr>
            <a:r>
              <a:rPr lang="en-US" altLang="tr-TR" sz="3500" dirty="0"/>
              <a:t>An analysis contains some aspects of scientific reasoning/argument:</a:t>
            </a:r>
          </a:p>
          <a:p>
            <a:pPr lvl="1">
              <a:defRPr/>
            </a:pPr>
            <a:r>
              <a:rPr lang="en-US" altLang="tr-TR" dirty="0" smtClean="0"/>
              <a:t>Define</a:t>
            </a:r>
          </a:p>
          <a:p>
            <a:pPr lvl="1">
              <a:defRPr/>
            </a:pPr>
            <a:r>
              <a:rPr lang="en-US" altLang="tr-TR" dirty="0" smtClean="0"/>
              <a:t>Interpret</a:t>
            </a:r>
          </a:p>
          <a:p>
            <a:pPr lvl="1">
              <a:defRPr/>
            </a:pPr>
            <a:r>
              <a:rPr lang="en-US" altLang="tr-TR" dirty="0" smtClean="0"/>
              <a:t>Evaluate</a:t>
            </a:r>
          </a:p>
          <a:p>
            <a:pPr lvl="1">
              <a:defRPr/>
            </a:pPr>
            <a:r>
              <a:rPr lang="en-US" altLang="tr-TR" dirty="0" smtClean="0"/>
              <a:t>Illustrate</a:t>
            </a:r>
          </a:p>
          <a:p>
            <a:pPr lvl="1">
              <a:defRPr/>
            </a:pPr>
            <a:r>
              <a:rPr lang="en-US" altLang="tr-TR" dirty="0" smtClean="0"/>
              <a:t>Discuss</a:t>
            </a:r>
          </a:p>
          <a:p>
            <a:pPr lvl="1">
              <a:defRPr/>
            </a:pPr>
            <a:r>
              <a:rPr lang="en-US" altLang="tr-TR" dirty="0" smtClean="0"/>
              <a:t>Explain</a:t>
            </a:r>
          </a:p>
          <a:p>
            <a:pPr lvl="1">
              <a:defRPr/>
            </a:pPr>
            <a:r>
              <a:rPr lang="en-US" altLang="tr-TR" dirty="0" smtClean="0"/>
              <a:t>Clarify</a:t>
            </a:r>
          </a:p>
          <a:p>
            <a:pPr lvl="1">
              <a:defRPr/>
            </a:pPr>
            <a:r>
              <a:rPr lang="en-US" altLang="tr-TR" dirty="0" smtClean="0"/>
              <a:t>Compare</a:t>
            </a:r>
          </a:p>
          <a:p>
            <a:pPr lvl="1">
              <a:defRPr/>
            </a:pPr>
            <a:r>
              <a:rPr lang="en-US" altLang="tr-TR" dirty="0" smtClean="0"/>
              <a:t>Contrast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7F39D80-079D-4437-B766-DDB4F1FDAE8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426907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Parameter </a:t>
            </a:r>
            <a:r>
              <a:rPr lang="en-US" dirty="0" smtClean="0">
                <a:solidFill>
                  <a:schemeClr val="tx1"/>
                </a:solidFill>
              </a:rPr>
              <a:t>Estimation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353176" cy="5255790"/>
          </a:xfrm>
        </p:spPr>
        <p:txBody>
          <a:bodyPr>
            <a:noAutofit/>
          </a:bodyPr>
          <a:lstStyle/>
          <a:p>
            <a:r>
              <a:rPr lang="en-US" sz="2800" dirty="0"/>
              <a:t>The objective of statistics is to make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inferences</a:t>
            </a:r>
            <a:r>
              <a:rPr lang="en-US" sz="2800" dirty="0"/>
              <a:t> about a population </a:t>
            </a:r>
            <a:r>
              <a:rPr lang="en-US" sz="2800" dirty="0" smtClean="0"/>
              <a:t>based</a:t>
            </a:r>
            <a:r>
              <a:rPr lang="tr-TR" sz="2800" dirty="0" smtClean="0"/>
              <a:t> </a:t>
            </a:r>
            <a:r>
              <a:rPr lang="en-US" sz="2800" dirty="0" smtClean="0"/>
              <a:t>on </a:t>
            </a:r>
            <a:r>
              <a:rPr lang="en-US" sz="2800" dirty="0"/>
              <a:t>information contained in a sample. </a:t>
            </a:r>
            <a:endParaRPr lang="tr-TR" sz="2800" dirty="0" smtClean="0"/>
          </a:p>
          <a:p>
            <a:r>
              <a:rPr lang="en-US" sz="2800" dirty="0" smtClean="0"/>
              <a:t>Populations </a:t>
            </a:r>
            <a:r>
              <a:rPr lang="en-US" sz="2800" dirty="0"/>
              <a:t>are characterized by </a:t>
            </a:r>
            <a:r>
              <a:rPr lang="en-US" sz="2800" dirty="0" smtClean="0"/>
              <a:t>numerical</a:t>
            </a:r>
            <a:r>
              <a:rPr lang="tr-TR" sz="2800" dirty="0" smtClean="0"/>
              <a:t> </a:t>
            </a:r>
            <a:r>
              <a:rPr lang="en-US" sz="2800" dirty="0" smtClean="0"/>
              <a:t>descriptive </a:t>
            </a:r>
            <a:r>
              <a:rPr lang="en-US" sz="2800" dirty="0"/>
              <a:t>measures called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parameters</a:t>
            </a:r>
            <a:r>
              <a:rPr lang="en-US" sz="2800" dirty="0"/>
              <a:t>. </a:t>
            </a:r>
            <a:endParaRPr lang="tr-TR" sz="2800" dirty="0" smtClean="0"/>
          </a:p>
          <a:p>
            <a:r>
              <a:rPr lang="en-US" sz="2800" dirty="0" smtClean="0"/>
              <a:t>Typical </a:t>
            </a:r>
            <a:r>
              <a:rPr lang="en-US" sz="2800" dirty="0"/>
              <a:t>population parameters </a:t>
            </a:r>
            <a:r>
              <a:rPr lang="en-US" sz="2800" dirty="0" smtClean="0"/>
              <a:t>are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mean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sz="2800" dirty="0"/>
              <a:t>,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median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r>
              <a:rPr lang="en-US" sz="2800" dirty="0"/>
              <a:t>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standard deviation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s</a:t>
            </a:r>
            <a:r>
              <a:rPr lang="en-US" sz="2800" dirty="0"/>
              <a:t>, and 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proportion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sz="2800" dirty="0"/>
              <a:t>. </a:t>
            </a:r>
            <a:endParaRPr lang="tr-TR" sz="2800" dirty="0" smtClean="0"/>
          </a:p>
          <a:p>
            <a:r>
              <a:rPr lang="en-US" sz="2800" dirty="0" smtClean="0"/>
              <a:t>Most</a:t>
            </a:r>
            <a:r>
              <a:rPr lang="tr-TR" sz="2800" dirty="0" smtClean="0"/>
              <a:t> </a:t>
            </a:r>
            <a:r>
              <a:rPr lang="en-US" sz="2800" dirty="0" smtClean="0"/>
              <a:t>inferential </a:t>
            </a:r>
            <a:r>
              <a:rPr lang="en-US" sz="2800" dirty="0"/>
              <a:t>problems can be formulated as an inference about one or more </a:t>
            </a:r>
            <a:r>
              <a:rPr lang="en-US" sz="2800" dirty="0" smtClean="0"/>
              <a:t>parameters</a:t>
            </a:r>
            <a:r>
              <a:rPr lang="tr-TR" sz="2800" dirty="0" smtClean="0"/>
              <a:t> </a:t>
            </a:r>
            <a:r>
              <a:rPr lang="en-US" sz="2800" dirty="0" smtClean="0"/>
              <a:t>of </a:t>
            </a:r>
            <a:r>
              <a:rPr lang="en-US" sz="2800" dirty="0"/>
              <a:t>a population.</a:t>
            </a:r>
            <a:endParaRPr lang="tr-TR" sz="28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100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1196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Parameter Estimation</a:t>
            </a:r>
            <a:endParaRPr lang="tr-TR" altLang="tr-TR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97192" cy="5327799"/>
          </a:xfrm>
        </p:spPr>
        <p:txBody>
          <a:bodyPr>
            <a:normAutofit/>
          </a:bodyPr>
          <a:lstStyle/>
          <a:p>
            <a:r>
              <a:rPr lang="en-US" sz="2800" dirty="0"/>
              <a:t>Methods for making inferences about parameters fall into one of two </a:t>
            </a:r>
            <a:r>
              <a:rPr lang="en-US" sz="2800" dirty="0" smtClean="0"/>
              <a:t>categories</a:t>
            </a:r>
            <a:r>
              <a:rPr lang="tr-TR" sz="2800" dirty="0" smtClean="0"/>
              <a:t>:</a:t>
            </a:r>
            <a:endParaRPr lang="en-US" sz="2800" dirty="0"/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estimate</a:t>
            </a:r>
            <a:r>
              <a:rPr lang="en-US" sz="2400" b="1" dirty="0" smtClean="0"/>
              <a:t> </a:t>
            </a:r>
            <a:r>
              <a:rPr lang="en-US" sz="2400" dirty="0"/>
              <a:t>the value of the population parameter of </a:t>
            </a:r>
            <a:r>
              <a:rPr lang="en-US" sz="2400" dirty="0" smtClean="0"/>
              <a:t>interest</a:t>
            </a:r>
            <a:endParaRPr lang="en-US" sz="2400" dirty="0"/>
          </a:p>
          <a:p>
            <a:pPr lvl="1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test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a hypothesis </a:t>
            </a:r>
            <a:r>
              <a:rPr lang="en-US" sz="2400" dirty="0"/>
              <a:t>about the value of the </a:t>
            </a:r>
            <a:r>
              <a:rPr lang="en-US" sz="2400" dirty="0" smtClean="0"/>
              <a:t>parameter </a:t>
            </a:r>
            <a:endParaRPr lang="tr-TR" sz="2400" dirty="0" smtClean="0"/>
          </a:p>
          <a:p>
            <a:r>
              <a:rPr lang="en-US" sz="2800" dirty="0" smtClean="0"/>
              <a:t>These </a:t>
            </a:r>
            <a:r>
              <a:rPr lang="en-US" sz="2800" dirty="0"/>
              <a:t>two methods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statistical inference</a:t>
            </a:r>
            <a:r>
              <a:rPr lang="tr-TR" sz="2800" dirty="0" smtClean="0"/>
              <a:t> </a:t>
            </a:r>
            <a:r>
              <a:rPr lang="en-US" sz="2800" dirty="0" smtClean="0"/>
              <a:t>involve </a:t>
            </a:r>
            <a:r>
              <a:rPr lang="en-US" sz="2800" dirty="0"/>
              <a:t>different </a:t>
            </a:r>
            <a:r>
              <a:rPr lang="en-US" sz="2800" dirty="0" smtClean="0"/>
              <a:t>procedures,</a:t>
            </a:r>
            <a:r>
              <a:rPr lang="tr-TR" sz="2800" dirty="0" smtClean="0"/>
              <a:t> </a:t>
            </a:r>
            <a:r>
              <a:rPr lang="en-US" sz="2800" dirty="0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they </a:t>
            </a:r>
            <a:r>
              <a:rPr lang="en-US" sz="2800" dirty="0"/>
              <a:t>answer two different questions about the parameter.</a:t>
            </a:r>
          </a:p>
          <a:p>
            <a:pPr lvl="1"/>
            <a:r>
              <a:rPr lang="en-US" sz="2400" dirty="0"/>
              <a:t>In estimating a population parameter, we are answering the question </a:t>
            </a:r>
            <a:endParaRPr lang="tr-TR" sz="2400" dirty="0" smtClean="0"/>
          </a:p>
          <a:p>
            <a:pPr lvl="2"/>
            <a:r>
              <a:rPr lang="en-US" sz="2200" dirty="0" smtClean="0"/>
              <a:t>“What</a:t>
            </a:r>
            <a:r>
              <a:rPr lang="tr-TR" sz="2200" dirty="0" smtClean="0"/>
              <a:t> </a:t>
            </a:r>
            <a:r>
              <a:rPr lang="en-US" sz="2200" dirty="0" smtClean="0"/>
              <a:t>is </a:t>
            </a:r>
            <a:r>
              <a:rPr lang="en-US" sz="2200" dirty="0"/>
              <a:t>the value of the population parameter?” </a:t>
            </a:r>
            <a:endParaRPr lang="tr-TR" sz="2200" dirty="0" smtClean="0"/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testing a hypothesis, we are </a:t>
            </a:r>
            <a:r>
              <a:rPr lang="en-US" sz="2400" dirty="0" smtClean="0"/>
              <a:t>seeking</a:t>
            </a:r>
            <a:r>
              <a:rPr lang="tr-TR" sz="2400" dirty="0" smtClean="0"/>
              <a:t> </a:t>
            </a:r>
            <a:r>
              <a:rPr lang="en-US" sz="2400" dirty="0" smtClean="0"/>
              <a:t>an </a:t>
            </a:r>
            <a:r>
              <a:rPr lang="en-US" sz="2400" dirty="0"/>
              <a:t>answer to the </a:t>
            </a:r>
            <a:r>
              <a:rPr lang="en-US" sz="2400" dirty="0" smtClean="0"/>
              <a:t>question</a:t>
            </a:r>
            <a:endParaRPr lang="tr-TR" sz="2400" dirty="0" smtClean="0"/>
          </a:p>
          <a:p>
            <a:pPr lvl="2"/>
            <a:r>
              <a:rPr lang="en-US" sz="2200" dirty="0" smtClean="0"/>
              <a:t>“</a:t>
            </a:r>
            <a:r>
              <a:rPr lang="en-US" sz="2200" dirty="0"/>
              <a:t>Does the population parameter satisfy a specified </a:t>
            </a:r>
            <a:r>
              <a:rPr lang="en-US" sz="2200" dirty="0" smtClean="0"/>
              <a:t>condition</a:t>
            </a:r>
            <a:r>
              <a:rPr lang="tr-TR" sz="2200" dirty="0" smtClean="0"/>
              <a:t>?</a:t>
            </a:r>
            <a:r>
              <a:rPr lang="en-US" sz="2200" dirty="0"/>
              <a:t> ”</a:t>
            </a:r>
            <a:endParaRPr lang="tr-TR" sz="22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101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19531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Parameter Estimation</a:t>
            </a:r>
            <a:endParaRPr lang="tr-TR" altLang="tr-TR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25184" cy="539908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Estimation</a:t>
            </a:r>
            <a:r>
              <a:rPr lang="tr-TR" sz="2800" dirty="0" smtClean="0"/>
              <a:t> </a:t>
            </a:r>
            <a:r>
              <a:rPr lang="en-US" sz="2800" dirty="0" smtClean="0"/>
              <a:t>refers </a:t>
            </a:r>
            <a:r>
              <a:rPr lang="en-US" sz="2800" dirty="0"/>
              <a:t>to the process of guessing the unknown value of a parameter (e.g., </a:t>
            </a:r>
            <a:r>
              <a:rPr lang="en-US" sz="2800" dirty="0" smtClean="0"/>
              <a:t>population</a:t>
            </a:r>
            <a:r>
              <a:rPr lang="tr-TR" sz="2800" dirty="0" smtClean="0"/>
              <a:t> </a:t>
            </a:r>
            <a:r>
              <a:rPr lang="en-US" sz="2800" dirty="0" smtClean="0"/>
              <a:t>mean</a:t>
            </a:r>
            <a:r>
              <a:rPr lang="en-US" sz="2800" dirty="0"/>
              <a:t>) using the observed data. </a:t>
            </a:r>
            <a:endParaRPr lang="tr-TR" sz="2800" dirty="0" smtClean="0"/>
          </a:p>
          <a:p>
            <a:r>
              <a:rPr lang="en-US" sz="2800" dirty="0" smtClean="0"/>
              <a:t>For </a:t>
            </a:r>
            <a:r>
              <a:rPr lang="en-US" sz="2800" dirty="0"/>
              <a:t>this, </a:t>
            </a:r>
            <a:r>
              <a:rPr lang="en-US" sz="2800" dirty="0" smtClean="0"/>
              <a:t>an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estimator</a:t>
            </a:r>
            <a:r>
              <a:rPr lang="en-US" sz="2800" dirty="0"/>
              <a:t>, </a:t>
            </a:r>
            <a:r>
              <a:rPr lang="en-US" sz="2800" dirty="0" smtClean="0"/>
              <a:t>which</a:t>
            </a:r>
            <a:r>
              <a:rPr lang="tr-TR" sz="2800" dirty="0" smtClean="0"/>
              <a:t> </a:t>
            </a:r>
            <a:r>
              <a:rPr lang="en-US" sz="2800" dirty="0" smtClean="0"/>
              <a:t>is </a:t>
            </a:r>
            <a:r>
              <a:rPr lang="en-US" sz="2800" dirty="0"/>
              <a:t>a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statistic</a:t>
            </a:r>
            <a:r>
              <a:rPr lang="tr-TR" sz="2800" dirty="0" smtClean="0"/>
              <a:t>, is used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lvl="1"/>
            <a:r>
              <a:rPr lang="en-US" sz="2600" dirty="0" smtClean="0"/>
              <a:t>A 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statistic</a:t>
            </a:r>
            <a:r>
              <a:rPr lang="en-US" sz="2600" dirty="0"/>
              <a:t> is a function of the observed data only</a:t>
            </a:r>
            <a:r>
              <a:rPr lang="en-US" sz="2600" dirty="0" smtClean="0"/>
              <a:t>.</a:t>
            </a:r>
            <a:endParaRPr lang="tr-TR" sz="2600" dirty="0" smtClean="0"/>
          </a:p>
          <a:p>
            <a:r>
              <a:rPr lang="en-US" sz="2800" dirty="0"/>
              <a:t>Sometimes we only provide a single value as our estimate</a:t>
            </a:r>
            <a:r>
              <a:rPr lang="en-US" sz="2800" dirty="0" smtClean="0"/>
              <a:t>.</a:t>
            </a:r>
            <a:endParaRPr lang="tr-TR" sz="2800" dirty="0" smtClean="0"/>
          </a:p>
          <a:p>
            <a:pPr lvl="1"/>
            <a:r>
              <a:rPr lang="en-US" sz="2400" dirty="0"/>
              <a:t>This is called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point</a:t>
            </a:r>
            <a:r>
              <a:rPr lang="tr-T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estimation</a:t>
            </a:r>
            <a:r>
              <a:rPr lang="en-US" sz="2400" dirty="0"/>
              <a:t>. </a:t>
            </a:r>
            <a:r>
              <a:rPr lang="tr-TR" sz="2400" dirty="0"/>
              <a:t> </a:t>
            </a:r>
          </a:p>
          <a:p>
            <a:pPr lvl="2"/>
            <a:r>
              <a:rPr lang="en-US" sz="2000" dirty="0" smtClean="0"/>
              <a:t>Point</a:t>
            </a:r>
            <a:r>
              <a:rPr lang="tr-TR" sz="2000" dirty="0" smtClean="0"/>
              <a:t> </a:t>
            </a:r>
            <a:r>
              <a:rPr lang="en-US" sz="2000" dirty="0" smtClean="0"/>
              <a:t>estimates </a:t>
            </a:r>
            <a:r>
              <a:rPr lang="en-US" sz="2000" dirty="0"/>
              <a:t>do not reflect our uncertainty when estimating a parameter.</a:t>
            </a:r>
            <a:endParaRPr lang="tr-TR" sz="2000" dirty="0" smtClean="0"/>
          </a:p>
          <a:p>
            <a:pPr lvl="2"/>
            <a:r>
              <a:rPr lang="en-US" sz="2000" dirty="0"/>
              <a:t>We </a:t>
            </a:r>
            <a:r>
              <a:rPr lang="en-US" sz="2000" dirty="0" smtClean="0"/>
              <a:t>always</a:t>
            </a:r>
            <a:r>
              <a:rPr lang="tr-TR" sz="2000" dirty="0" smtClean="0"/>
              <a:t> </a:t>
            </a:r>
            <a:r>
              <a:rPr lang="en-US" sz="2000" dirty="0" smtClean="0"/>
              <a:t>remain </a:t>
            </a:r>
            <a:r>
              <a:rPr lang="en-US" sz="2000" dirty="0"/>
              <a:t>uncertain regarding the true value of the parameter when we estimate it </a:t>
            </a:r>
            <a:r>
              <a:rPr lang="en-US" sz="2000" dirty="0" smtClean="0"/>
              <a:t>using</a:t>
            </a:r>
            <a:r>
              <a:rPr lang="tr-TR" sz="2000" dirty="0" smtClean="0"/>
              <a:t> </a:t>
            </a:r>
            <a:r>
              <a:rPr lang="en-US" sz="2000" dirty="0" smtClean="0"/>
              <a:t>a </a:t>
            </a:r>
            <a:r>
              <a:rPr lang="en-US" sz="2000" dirty="0"/>
              <a:t>sample from the population. </a:t>
            </a:r>
            <a:endParaRPr lang="tr-TR" sz="2000" dirty="0" smtClean="0"/>
          </a:p>
          <a:p>
            <a:r>
              <a:rPr lang="en-US" sz="2800" dirty="0" smtClean="0"/>
              <a:t>To </a:t>
            </a:r>
            <a:r>
              <a:rPr lang="en-US" sz="2800" dirty="0"/>
              <a:t>address this issue, we can present our </a:t>
            </a:r>
            <a:r>
              <a:rPr lang="en-US" sz="2800" dirty="0" smtClean="0"/>
              <a:t>estimates</a:t>
            </a:r>
            <a:r>
              <a:rPr lang="tr-TR" sz="2800" dirty="0" smtClean="0"/>
              <a:t> </a:t>
            </a:r>
            <a:r>
              <a:rPr lang="en-US" sz="2800" dirty="0" smtClean="0"/>
              <a:t>in </a:t>
            </a:r>
            <a:r>
              <a:rPr lang="en-US" sz="2800" dirty="0"/>
              <a:t>terms of a range of possible </a:t>
            </a:r>
            <a:r>
              <a:rPr lang="en-US" sz="2800" dirty="0" smtClean="0"/>
              <a:t>values. </a:t>
            </a:r>
            <a:endParaRPr lang="tr-TR" sz="2800" dirty="0" smtClean="0"/>
          </a:p>
          <a:p>
            <a:pPr lvl="1"/>
            <a:r>
              <a:rPr lang="en-US" sz="2400" dirty="0" smtClean="0"/>
              <a:t>This </a:t>
            </a:r>
            <a:r>
              <a:rPr lang="en-US" sz="2400" dirty="0"/>
              <a:t>is </a:t>
            </a:r>
            <a:r>
              <a:rPr lang="en-US" sz="2400" dirty="0" smtClean="0"/>
              <a:t>called</a:t>
            </a:r>
            <a:r>
              <a:rPr lang="tr-TR" sz="2400" dirty="0" smtClean="0"/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interval estimation</a:t>
            </a:r>
            <a:r>
              <a:rPr lang="en-US" sz="2400" dirty="0" smtClean="0"/>
              <a:t>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102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72847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>
                <a:solidFill>
                  <a:srgbClr val="000000"/>
                </a:solidFill>
              </a:rPr>
              <a:t>Hypothesis Testing</a:t>
            </a:r>
            <a:endParaRPr lang="tr-TR" altLang="tr-TR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353176" cy="4978400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hypothesis</a:t>
            </a:r>
            <a:r>
              <a:rPr lang="en-US" dirty="0"/>
              <a:t> (</a:t>
            </a:r>
            <a:r>
              <a:rPr lang="en-US" i="1" dirty="0"/>
              <a:t>plural:</a:t>
            </a:r>
            <a:r>
              <a:rPr lang="en-US" dirty="0"/>
              <a:t> 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hypotheses</a:t>
            </a:r>
            <a:r>
              <a:rPr lang="en-US" dirty="0"/>
              <a:t>), </a:t>
            </a:r>
            <a:endParaRPr lang="tr-TR" dirty="0" smtClean="0"/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testable statement about the relationship between two or more variables </a:t>
            </a:r>
            <a:endParaRPr lang="tr-TR" sz="2400" dirty="0" smtClean="0"/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proposed explanation for some observed phenomenon. </a:t>
            </a:r>
            <a:endParaRPr lang="en-US" sz="2400" dirty="0" smtClean="0"/>
          </a:p>
          <a:p>
            <a:r>
              <a:rPr lang="en-US" dirty="0" smtClean="0"/>
              <a:t>In </a:t>
            </a:r>
            <a:r>
              <a:rPr lang="en-US" dirty="0"/>
              <a:t>a scientific experiment or study, the hypothesis is </a:t>
            </a:r>
            <a:endParaRPr lang="tr-TR" dirty="0" smtClean="0"/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brief summation of the researcher's prediction of the study's findings, which may be supported or not by the outcome. </a:t>
            </a:r>
            <a:endParaRPr lang="en-US" sz="2400" dirty="0" smtClean="0"/>
          </a:p>
          <a:p>
            <a:r>
              <a:rPr lang="en-US" dirty="0" smtClean="0"/>
              <a:t>Hypothesis </a:t>
            </a:r>
            <a:r>
              <a:rPr lang="en-US" dirty="0"/>
              <a:t>testing is the core of the 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scientific method</a:t>
            </a:r>
            <a:r>
              <a:rPr lang="en-US" dirty="0" smtClean="0"/>
              <a:t>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103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2139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</a:t>
            </a:r>
            <a:r>
              <a:rPr lang="en-US" dirty="0"/>
              <a:t>approach to seeking knowledge that involves forming and testing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hypothesis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used </a:t>
            </a:r>
            <a:r>
              <a:rPr lang="en-US" dirty="0"/>
              <a:t>to answer questions in a wide variety of disciplines outside of science, including business. </a:t>
            </a:r>
            <a:endParaRPr lang="en-US" dirty="0" smtClean="0"/>
          </a:p>
          <a:p>
            <a:r>
              <a:rPr lang="en-US" dirty="0" smtClean="0"/>
              <a:t>provides </a:t>
            </a:r>
            <a:r>
              <a:rPr lang="en-US" dirty="0"/>
              <a:t>a logical, systematic way to answer questions and removes subjectivity by requiring each answer to be authenticated with objective evidence that can be reproduced. </a:t>
            </a:r>
          </a:p>
          <a:p>
            <a:r>
              <a:rPr lang="en-US" dirty="0" smtClean="0"/>
              <a:t>Goal </a:t>
            </a:r>
            <a:r>
              <a:rPr lang="en-US" dirty="0"/>
              <a:t>of scientific method is to gather data that will validate or invalidate a cause and effect relationship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often </a:t>
            </a:r>
            <a:r>
              <a:rPr lang="en-US" dirty="0"/>
              <a:t>carried out in a linear manner, but the approach can also be cyclical, because once a conclusion has been reached, it often raises more questions. 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104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9709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Scientific method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105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26" t="8599" r="4326" b="9661"/>
          <a:stretch/>
        </p:blipFill>
        <p:spPr>
          <a:xfrm>
            <a:off x="395536" y="836712"/>
            <a:ext cx="835292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5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Hypothesis</a:t>
            </a:r>
            <a:endParaRPr lang="tr-TR" altLang="tr-TR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353176" cy="49784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 </a:t>
            </a:r>
            <a:r>
              <a:rPr lang="en-US" sz="2800" dirty="0"/>
              <a:t>general, many scientific investigations start by expressing 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hypothesis.</a:t>
            </a:r>
            <a:r>
              <a:rPr lang="en-US" sz="2800" dirty="0"/>
              <a:t> </a:t>
            </a:r>
            <a:endParaRPr lang="tr-TR" sz="2800" dirty="0"/>
          </a:p>
          <a:p>
            <a:r>
              <a:rPr lang="en-US" sz="2800" dirty="0" smtClean="0"/>
              <a:t>To </a:t>
            </a:r>
            <a:r>
              <a:rPr lang="en-US" sz="2800" dirty="0"/>
              <a:t>evaluate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hypotheses</a:t>
            </a:r>
            <a:r>
              <a:rPr lang="en-US" sz="2800" dirty="0" smtClean="0"/>
              <a:t>,</a:t>
            </a:r>
            <a:r>
              <a:rPr lang="en-US" sz="2800" b="1" dirty="0" smtClean="0"/>
              <a:t> </a:t>
            </a:r>
            <a:r>
              <a:rPr lang="en-US" sz="2800" dirty="0" smtClean="0"/>
              <a:t>we </a:t>
            </a:r>
            <a:r>
              <a:rPr lang="en-US" sz="2800" dirty="0"/>
              <a:t>rely on </a:t>
            </a:r>
            <a:endParaRPr lang="en-US" sz="2800" dirty="0" smtClean="0"/>
          </a:p>
          <a:p>
            <a:pPr lvl="1"/>
            <a:r>
              <a:rPr lang="en-US" sz="2400" dirty="0" smtClean="0"/>
              <a:t>estimators</a:t>
            </a:r>
            <a:r>
              <a:rPr lang="en-US" sz="2400" dirty="0"/>
              <a:t>, </a:t>
            </a:r>
            <a:endParaRPr lang="en-US" sz="2400" dirty="0" smtClean="0"/>
          </a:p>
          <a:p>
            <a:pPr lvl="1"/>
            <a:r>
              <a:rPr lang="en-US" sz="2400" dirty="0" smtClean="0"/>
              <a:t>their </a:t>
            </a:r>
            <a:r>
              <a:rPr lang="en-US" sz="2400" dirty="0"/>
              <a:t>sampling distributions</a:t>
            </a:r>
            <a:r>
              <a:rPr lang="en-US" sz="2400" dirty="0" smtClean="0"/>
              <a:t>, </a:t>
            </a:r>
          </a:p>
          <a:p>
            <a:pPr lvl="1"/>
            <a:r>
              <a:rPr lang="en-US" sz="2400" dirty="0" smtClean="0"/>
              <a:t>their </a:t>
            </a:r>
            <a:r>
              <a:rPr lang="en-US" sz="2400" dirty="0"/>
              <a:t>specific values </a:t>
            </a:r>
            <a:endParaRPr lang="en-US" sz="2400" dirty="0" smtClean="0"/>
          </a:p>
          <a:p>
            <a:pPr marL="341313" indent="0">
              <a:buNone/>
            </a:pPr>
            <a:r>
              <a:rPr lang="en-US" sz="2800" dirty="0" smtClean="0"/>
              <a:t>from </a:t>
            </a:r>
            <a:r>
              <a:rPr lang="en-US" sz="2800" dirty="0"/>
              <a:t>observed </a:t>
            </a:r>
            <a:r>
              <a:rPr lang="en-US" sz="2800" dirty="0" smtClean="0"/>
              <a:t>data.</a:t>
            </a:r>
          </a:p>
          <a:p>
            <a:r>
              <a:rPr lang="en-US" sz="2800" dirty="0" smtClean="0"/>
              <a:t>For </a:t>
            </a:r>
            <a:r>
              <a:rPr lang="en-US" sz="2800" dirty="0"/>
              <a:t>example,</a:t>
            </a:r>
          </a:p>
          <a:p>
            <a:pPr lvl="1"/>
            <a:r>
              <a:rPr lang="en-US" sz="2400" dirty="0" err="1"/>
              <a:t>Mackowiak</a:t>
            </a:r>
            <a:r>
              <a:rPr lang="en-US" sz="2400" dirty="0"/>
              <a:t> et al</a:t>
            </a:r>
            <a:r>
              <a:rPr lang="en-US" sz="2400" dirty="0" smtClean="0"/>
              <a:t>.</a:t>
            </a:r>
            <a:r>
              <a:rPr lang="en-US" sz="2400" dirty="0" smtClean="0">
                <a:solidFill>
                  <a:schemeClr val="accent1"/>
                </a:solidFill>
              </a:rPr>
              <a:t>*</a:t>
            </a:r>
            <a:r>
              <a:rPr lang="en-US" sz="2400" dirty="0" smtClean="0"/>
              <a:t> hypothesized </a:t>
            </a:r>
            <a:r>
              <a:rPr lang="en-US" sz="2400" dirty="0"/>
              <a:t>that the average normal (i.e., for </a:t>
            </a:r>
            <a:r>
              <a:rPr lang="en-US" sz="2400" dirty="0" smtClean="0"/>
              <a:t>healthy people</a:t>
            </a:r>
            <a:r>
              <a:rPr lang="en-US" sz="2400" dirty="0"/>
              <a:t>) body temperature is less than the widely accepted value of 98.6°F. </a:t>
            </a:r>
            <a:endParaRPr lang="en-US" sz="2400" dirty="0" smtClean="0"/>
          </a:p>
          <a:p>
            <a:pPr lvl="1"/>
            <a:r>
              <a:rPr lang="en-US" sz="2400" dirty="0" smtClean="0"/>
              <a:t>If we denote </a:t>
            </a:r>
            <a:r>
              <a:rPr lang="en-US" sz="2400" dirty="0"/>
              <a:t>the population mean of normal body temperature as </a:t>
            </a:r>
            <a:r>
              <a:rPr lang="en-US" sz="2400" i="1" dirty="0"/>
              <a:t>μ</a:t>
            </a:r>
            <a:r>
              <a:rPr lang="en-US" sz="2400" dirty="0"/>
              <a:t>, then we can </a:t>
            </a:r>
            <a:r>
              <a:rPr lang="en-US" sz="2400" dirty="0" smtClean="0"/>
              <a:t>express this </a:t>
            </a:r>
            <a:r>
              <a:rPr lang="en-US" sz="2400" dirty="0"/>
              <a:t>hypothesis as </a:t>
            </a:r>
            <a:r>
              <a:rPr lang="el-GR" sz="2400" i="1" dirty="0"/>
              <a:t>μ&lt;</a:t>
            </a:r>
            <a:r>
              <a:rPr lang="el-GR" sz="2400" dirty="0"/>
              <a:t>98</a:t>
            </a:r>
            <a:r>
              <a:rPr lang="el-GR" sz="2400" i="1" dirty="0"/>
              <a:t>.</a:t>
            </a:r>
            <a:r>
              <a:rPr lang="el-GR" sz="2400" dirty="0"/>
              <a:t>6.</a:t>
            </a:r>
            <a:endParaRPr lang="en-US" sz="24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106</a:t>
            </a:fld>
            <a:endParaRPr kumimoji="0" lang="en-US" altLang="tr-TR" sz="1200" dirty="0" smtClean="0"/>
          </a:p>
        </p:txBody>
      </p:sp>
      <p:sp>
        <p:nvSpPr>
          <p:cNvPr id="5" name="Rectangle 4"/>
          <p:cNvSpPr/>
          <p:nvPr/>
        </p:nvSpPr>
        <p:spPr>
          <a:xfrm rot="10800000" flipV="1">
            <a:off x="1187500" y="6114226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 indent="-53975"/>
            <a:r>
              <a:rPr lang="tr-TR" sz="1000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en-US" sz="1000" dirty="0" err="1" smtClean="0">
                <a:solidFill>
                  <a:schemeClr val="accent1">
                    <a:lumMod val="50000"/>
                  </a:schemeClr>
                </a:solidFill>
              </a:rPr>
              <a:t>Mackowiak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, P.A., Wasserman, S.S., Levine, M.M.: A critical appraisal of 98.6°F, the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upper</a:t>
            </a:r>
            <a:r>
              <a:rPr lang="tr-TR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limit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of the normal body temperature, and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other</a:t>
            </a:r>
            <a:r>
              <a:rPr lang="tr-TR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legacies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of Carl Reinhold </a:t>
            </a:r>
            <a:r>
              <a:rPr lang="en-US" sz="1000" dirty="0" err="1">
                <a:solidFill>
                  <a:schemeClr val="accent1">
                    <a:lumMod val="50000"/>
                  </a:schemeClr>
                </a:solidFill>
              </a:rPr>
              <a:t>AugustWunderlich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tr-TR" sz="1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000" dirty="0" smtClean="0">
                <a:solidFill>
                  <a:schemeClr val="accent1">
                    <a:lumMod val="50000"/>
                  </a:schemeClr>
                </a:solidFill>
              </a:rPr>
              <a:t>JAMA </a:t>
            </a:r>
            <a:r>
              <a:rPr lang="en-US" sz="1000" dirty="0">
                <a:solidFill>
                  <a:schemeClr val="accent1">
                    <a:lumMod val="50000"/>
                  </a:schemeClr>
                </a:solidFill>
              </a:rPr>
              <a:t>268, 1578–1580 (1992)</a:t>
            </a:r>
          </a:p>
        </p:txBody>
      </p:sp>
    </p:spTree>
    <p:extLst>
      <p:ext uri="{BB962C8B-B14F-4D97-AF65-F5344CB8AC3E}">
        <p14:creationId xmlns:p14="http://schemas.microsoft.com/office/powerpoint/2010/main" val="214810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and </a:t>
            </a:r>
            <a:r>
              <a:rPr lang="en-US" dirty="0" smtClean="0"/>
              <a:t>Alternative </a:t>
            </a:r>
            <a:r>
              <a:rPr lang="en-US" dirty="0"/>
              <a:t>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03976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null hypothesis </a:t>
            </a:r>
            <a:r>
              <a:rPr lang="en-US" dirty="0"/>
              <a:t>usually reflects the “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status quo</a:t>
            </a:r>
            <a:r>
              <a:rPr lang="en-US" dirty="0"/>
              <a:t>" or “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nothing of interest</a:t>
            </a:r>
            <a:r>
              <a:rPr lang="en-US" dirty="0"/>
              <a:t>".</a:t>
            </a:r>
            <a:endParaRPr lang="en-US" sz="2800" dirty="0"/>
          </a:p>
          <a:p>
            <a:pPr lvl="0"/>
            <a:r>
              <a:rPr lang="en-US" dirty="0"/>
              <a:t>In contrast, we refer to our hypothesis (i.e., the hypothesis we are investigating through a scientific study) as the </a:t>
            </a:r>
            <a:r>
              <a:rPr lang="en-US" dirty="0">
                <a:solidFill>
                  <a:schemeClr val="accent1"/>
                </a:solidFill>
              </a:rPr>
              <a:t>alternative hypothesis </a:t>
            </a:r>
            <a:r>
              <a:rPr lang="en-US" dirty="0"/>
              <a:t>and denote it as </a:t>
            </a:r>
            <a:r>
              <a:rPr lang="en-US" i="1" dirty="0">
                <a:solidFill>
                  <a:schemeClr val="accent1"/>
                </a:solidFill>
              </a:rPr>
              <a:t>H</a:t>
            </a:r>
            <a:r>
              <a:rPr lang="en-US" baseline="-25000" dirty="0">
                <a:solidFill>
                  <a:schemeClr val="accent1"/>
                </a:solidFill>
              </a:rPr>
              <a:t>A</a:t>
            </a:r>
            <a:r>
              <a:rPr lang="en-US" dirty="0"/>
              <a:t>.</a:t>
            </a:r>
            <a:endParaRPr lang="en-US" sz="2800" dirty="0"/>
          </a:p>
          <a:p>
            <a:r>
              <a:rPr lang="en-US" dirty="0" smtClean="0"/>
              <a:t>The </a:t>
            </a:r>
            <a:r>
              <a:rPr lang="en-US" dirty="0"/>
              <a:t>procedure for evaluating a hypothesis is called </a:t>
            </a:r>
            <a:r>
              <a:rPr lang="en-US" dirty="0">
                <a:solidFill>
                  <a:schemeClr val="accent1"/>
                </a:solidFill>
              </a:rPr>
              <a:t>hypothesis testing</a:t>
            </a:r>
            <a:r>
              <a:rPr lang="en-US" dirty="0"/>
              <a:t>, and it rises in many scientific problems.</a:t>
            </a:r>
          </a:p>
          <a:p>
            <a:pPr lvl="0"/>
            <a:r>
              <a:rPr lang="en-US" dirty="0"/>
              <a:t>For hypothesis testing, we focus on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null hypothesis </a:t>
            </a:r>
            <a:r>
              <a:rPr lang="en-US" dirty="0"/>
              <a:t>since it tends to be simpler.</a:t>
            </a:r>
            <a:endParaRPr lang="en-US" sz="2800" dirty="0"/>
          </a:p>
          <a:p>
            <a:r>
              <a:rPr lang="en-US" dirty="0"/>
              <a:t>To this end, we examine the evidence </a:t>
            </a:r>
            <a:r>
              <a:rPr lang="en-US" dirty="0" smtClean="0"/>
              <a:t>that the </a:t>
            </a:r>
            <a:r>
              <a:rPr lang="en-US" dirty="0"/>
              <a:t>observed data provide against the null hypothesis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the evidence against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baseline="-25000" dirty="0" smtClean="0"/>
              <a:t> </a:t>
            </a:r>
            <a:r>
              <a:rPr lang="en-US" dirty="0" smtClean="0"/>
              <a:t>is </a:t>
            </a:r>
            <a:r>
              <a:rPr lang="en-US" dirty="0"/>
              <a:t>strong, we reject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not, we state that the evidence provided by the data is </a:t>
            </a:r>
            <a:r>
              <a:rPr lang="en-US" dirty="0" smtClean="0"/>
              <a:t>not strong </a:t>
            </a:r>
            <a:r>
              <a:rPr lang="en-US" dirty="0"/>
              <a:t>enough to reject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H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US" dirty="0"/>
              <a:t>, and we fail to reject it.</a:t>
            </a:r>
            <a:endParaRPr lang="en-US" sz="24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107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61622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and </a:t>
            </a:r>
            <a:r>
              <a:rPr lang="en-US" dirty="0" smtClean="0"/>
              <a:t>Alternative </a:t>
            </a:r>
            <a:r>
              <a:rPr lang="en-US" dirty="0"/>
              <a:t>hypotheses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302354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>
                <a:solidFill>
                  <a:srgbClr val="CC3300"/>
                </a:solidFill>
              </a:rPr>
              <a:t>With respect to our decision regarding the null hypothesis </a:t>
            </a:r>
            <a:r>
              <a:rPr lang="en-US" i="1" dirty="0">
                <a:solidFill>
                  <a:schemeClr val="accent1"/>
                </a:solidFill>
              </a:rPr>
              <a:t>H</a:t>
            </a:r>
            <a:r>
              <a:rPr lang="en-US" baseline="-25000" dirty="0">
                <a:solidFill>
                  <a:schemeClr val="accent1"/>
                </a:solidFill>
              </a:rPr>
              <a:t>0</a:t>
            </a:r>
            <a:r>
              <a:rPr lang="en-US" dirty="0">
                <a:solidFill>
                  <a:srgbClr val="CC3300"/>
                </a:solidFill>
              </a:rPr>
              <a:t>, we might make two types of errors:</a:t>
            </a:r>
            <a:endParaRPr lang="en-US" sz="2800" dirty="0">
              <a:solidFill>
                <a:srgbClr val="CC3300"/>
              </a:solidFill>
            </a:endParaRPr>
          </a:p>
          <a:p>
            <a:pPr lvl="1"/>
            <a:r>
              <a:rPr lang="en-US" dirty="0"/>
              <a:t>Type I error: </a:t>
            </a:r>
          </a:p>
          <a:p>
            <a:pPr lvl="2"/>
            <a:r>
              <a:rPr lang="en-US" dirty="0"/>
              <a:t>we reject </a:t>
            </a:r>
            <a:r>
              <a:rPr lang="en-US" i="1" dirty="0">
                <a:solidFill>
                  <a:schemeClr val="accent1"/>
                </a:solidFill>
              </a:rPr>
              <a:t>H</a:t>
            </a:r>
            <a:r>
              <a:rPr lang="en-US" sz="2700" baseline="-25000" dirty="0">
                <a:solidFill>
                  <a:schemeClr val="accent1"/>
                </a:solidFill>
              </a:rPr>
              <a:t>0</a:t>
            </a:r>
            <a:r>
              <a:rPr lang="en-US" dirty="0"/>
              <a:t> when it is true and should not be rejected.</a:t>
            </a:r>
            <a:endParaRPr lang="en-US" sz="2000" dirty="0"/>
          </a:p>
          <a:p>
            <a:pPr lvl="1"/>
            <a:r>
              <a:rPr lang="en-US" dirty="0"/>
              <a:t>Type II error: </a:t>
            </a:r>
          </a:p>
          <a:p>
            <a:pPr lvl="2"/>
            <a:r>
              <a:rPr lang="en-US" dirty="0"/>
              <a:t>we fail to reject </a:t>
            </a:r>
            <a:r>
              <a:rPr lang="en-US" i="1" dirty="0">
                <a:solidFill>
                  <a:schemeClr val="accent1"/>
                </a:solidFill>
              </a:rPr>
              <a:t>H</a:t>
            </a:r>
            <a:r>
              <a:rPr lang="en-US" sz="2700" baseline="-25000" dirty="0">
                <a:solidFill>
                  <a:schemeClr val="accent1"/>
                </a:solidFill>
              </a:rPr>
              <a:t>0</a:t>
            </a:r>
            <a:r>
              <a:rPr lang="en-US" dirty="0"/>
              <a:t> when it is false and should be rejected.</a:t>
            </a:r>
            <a:endParaRPr lang="en-US" sz="2000" dirty="0"/>
          </a:p>
          <a:p>
            <a:pPr lvl="0"/>
            <a:r>
              <a:rPr lang="en-US" dirty="0">
                <a:solidFill>
                  <a:srgbClr val="CC3300"/>
                </a:solidFill>
              </a:rPr>
              <a:t>We denote the probability of making </a:t>
            </a:r>
            <a:r>
              <a:rPr lang="en-US" dirty="0">
                <a:solidFill>
                  <a:schemeClr val="accent1"/>
                </a:solidFill>
              </a:rPr>
              <a:t>type I</a:t>
            </a:r>
            <a:r>
              <a:rPr lang="en-US" dirty="0">
                <a:solidFill>
                  <a:srgbClr val="CC3300"/>
                </a:solidFill>
              </a:rPr>
              <a:t> error as </a:t>
            </a:r>
            <a:r>
              <a:rPr lang="en-US" b="1" i="1" dirty="0">
                <a:solidFill>
                  <a:schemeClr val="accent1"/>
                </a:solidFill>
              </a:rPr>
              <a:t>α</a:t>
            </a:r>
            <a:r>
              <a:rPr lang="en-US" b="1" dirty="0">
                <a:solidFill>
                  <a:srgbClr val="CC3300"/>
                </a:solidFill>
              </a:rPr>
              <a:t> </a:t>
            </a:r>
            <a:r>
              <a:rPr lang="en-US" dirty="0">
                <a:solidFill>
                  <a:srgbClr val="CC3300"/>
                </a:solidFill>
              </a:rPr>
              <a:t>and the probability of making </a:t>
            </a:r>
            <a:r>
              <a:rPr lang="en-US" dirty="0">
                <a:solidFill>
                  <a:schemeClr val="accent1"/>
                </a:solidFill>
              </a:rPr>
              <a:t>type II </a:t>
            </a:r>
            <a:r>
              <a:rPr lang="en-US" dirty="0">
                <a:solidFill>
                  <a:srgbClr val="CC3300"/>
                </a:solidFill>
              </a:rPr>
              <a:t>error as </a:t>
            </a:r>
            <a:r>
              <a:rPr lang="en-US" b="1" i="1" dirty="0">
                <a:solidFill>
                  <a:schemeClr val="accent1"/>
                </a:solidFill>
              </a:rPr>
              <a:t>β</a:t>
            </a:r>
            <a:r>
              <a:rPr lang="en-US" dirty="0">
                <a:solidFill>
                  <a:srgbClr val="CC3300"/>
                </a:solidFill>
              </a:rPr>
              <a:t>.</a:t>
            </a:r>
            <a:endParaRPr lang="en-US" sz="2800" dirty="0">
              <a:solidFill>
                <a:srgbClr val="CC3300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108</a:t>
            </a:fld>
            <a:endParaRPr kumimoji="0" lang="en-US" altLang="tr-TR" sz="12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115616" y="4077072"/>
          <a:ext cx="6984776" cy="189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2272"/>
                <a:gridCol w="1723569"/>
                <a:gridCol w="1876831"/>
                <a:gridCol w="2052104"/>
              </a:tblGrid>
              <a:tr h="2760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Actual Validity of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6031">
                <a:tc row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Decision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Made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</a:rPr>
                        <a:t>0 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is true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</a:rPr>
                        <a:t>0 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is false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Accept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</a:rPr>
                        <a:t>0 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True Negative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False Negative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(Type II Error)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20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Reject </a:t>
                      </a:r>
                      <a:r>
                        <a:rPr lang="en-US" sz="1800" i="1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1800" baseline="-25000" dirty="0">
                          <a:solidFill>
                            <a:schemeClr val="tx1"/>
                          </a:solidFill>
                          <a:effectLst/>
                        </a:rPr>
                        <a:t>0 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False Positive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(Type I Error)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True Positive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25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Null and alternative hypotheses</a:t>
            </a:r>
            <a:endParaRPr lang="tr-TR" altLang="tr-TR" dirty="0" smtClean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353176" cy="4978400"/>
          </a:xfrm>
        </p:spPr>
        <p:txBody>
          <a:bodyPr>
            <a:normAutofit/>
          </a:bodyPr>
          <a:lstStyle/>
          <a:p>
            <a:r>
              <a:rPr lang="en-US" sz="2400" dirty="0"/>
              <a:t>Now suppose that we have a hypothesis testing procedure that fails to reject </a:t>
            </a:r>
            <a:r>
              <a:rPr lang="en-US" sz="2400" dirty="0" smtClean="0"/>
              <a:t>the null </a:t>
            </a:r>
            <a:r>
              <a:rPr lang="en-US" sz="2400" dirty="0"/>
              <a:t>hypothesis when it should be rejected with probability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2400" dirty="0"/>
              <a:t>. </a:t>
            </a:r>
            <a:endParaRPr lang="en-US" sz="2400" dirty="0" smtClean="0"/>
          </a:p>
          <a:p>
            <a:pPr lvl="1"/>
            <a:r>
              <a:rPr lang="en-US" sz="2000" dirty="0" smtClean="0"/>
              <a:t>This </a:t>
            </a:r>
            <a:r>
              <a:rPr lang="en-US" sz="2000" dirty="0"/>
              <a:t>means that </a:t>
            </a:r>
            <a:r>
              <a:rPr lang="en-US" sz="2000" dirty="0" smtClean="0"/>
              <a:t>our test </a:t>
            </a:r>
            <a:r>
              <a:rPr lang="en-US" sz="2000" dirty="0"/>
              <a:t>correctly rejects the null hypothesis with probability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1 −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2000" dirty="0"/>
              <a:t>. </a:t>
            </a:r>
            <a:endParaRPr lang="en-US" sz="2000" dirty="0" smtClean="0"/>
          </a:p>
          <a:p>
            <a:pPr lvl="2"/>
            <a:r>
              <a:rPr lang="en-US" sz="1600" dirty="0" smtClean="0"/>
              <a:t>Note </a:t>
            </a:r>
            <a:r>
              <a:rPr lang="en-US" sz="1600" dirty="0"/>
              <a:t>that the </a:t>
            </a:r>
            <a:r>
              <a:rPr lang="en-US" sz="1600" dirty="0" smtClean="0"/>
              <a:t>two events </a:t>
            </a:r>
            <a:r>
              <a:rPr lang="en-US" sz="1600" dirty="0"/>
              <a:t>are complementary</a:t>
            </a:r>
            <a:r>
              <a:rPr lang="en-US" sz="1600" dirty="0" smtClean="0"/>
              <a:t>. </a:t>
            </a:r>
          </a:p>
          <a:p>
            <a:pPr lvl="1"/>
            <a:r>
              <a:rPr lang="en-US" sz="2000" dirty="0" smtClean="0"/>
              <a:t>We </a:t>
            </a:r>
            <a:r>
              <a:rPr lang="en-US" sz="2000" dirty="0"/>
              <a:t>refer to this probability (i.e.,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1 −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2000" dirty="0"/>
              <a:t>) as the </a:t>
            </a:r>
            <a:r>
              <a:rPr lang="en-US" sz="2000" dirty="0" smtClean="0">
                <a:solidFill>
                  <a:schemeClr val="accent1"/>
                </a:solidFill>
              </a:rPr>
              <a:t>power</a:t>
            </a:r>
            <a:r>
              <a:rPr lang="en-US" sz="2000" b="1" dirty="0" smtClean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the test. </a:t>
            </a:r>
            <a:endParaRPr lang="en-US" sz="20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practice, it is common to first agree on a tolerable type I error rate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sz="2400" dirty="0" smtClean="0"/>
              <a:t>, such </a:t>
            </a:r>
            <a:r>
              <a:rPr lang="en-US" sz="2400" dirty="0"/>
              <a:t>as 0.01, 0.05, and 0.1. </a:t>
            </a:r>
            <a:endParaRPr lang="en-US" sz="2400" dirty="0" smtClean="0"/>
          </a:p>
          <a:p>
            <a:r>
              <a:rPr lang="en-US" sz="2400" dirty="0" smtClean="0"/>
              <a:t>Then </a:t>
            </a:r>
            <a:r>
              <a:rPr lang="en-US" sz="2400" dirty="0"/>
              <a:t>try to find a test procedure with the highest </a:t>
            </a:r>
            <a:r>
              <a:rPr lang="en-US" sz="2400" dirty="0" smtClean="0"/>
              <a:t>power among </a:t>
            </a:r>
            <a:r>
              <a:rPr lang="en-US" sz="2400" dirty="0"/>
              <a:t>all reasonable testing procedures.</a:t>
            </a:r>
            <a:endParaRPr lang="tr-TR" sz="20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109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16338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 smtClean="0"/>
              <a:t>…Principles of analysis</a:t>
            </a:r>
            <a:r>
              <a:rPr lang="tr-TR" altLang="tr-TR" dirty="0" smtClean="0"/>
              <a:t>…</a:t>
            </a:r>
            <a:endParaRPr lang="en-US" altLang="tr-T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mtClean="0"/>
              <a:t>An </a:t>
            </a:r>
            <a:r>
              <a:rPr lang="en-US" altLang="tr-TR" smtClean="0">
                <a:solidFill>
                  <a:schemeClr val="accent1"/>
                </a:solidFill>
              </a:rPr>
              <a:t>analysis </a:t>
            </a:r>
            <a:r>
              <a:rPr lang="en-US" altLang="tr-TR" smtClean="0"/>
              <a:t>must  have four elements:</a:t>
            </a:r>
          </a:p>
          <a:p>
            <a:pPr lvl="1"/>
            <a:r>
              <a:rPr lang="en-US" altLang="tr-TR" smtClean="0"/>
              <a:t>Data/information (what)</a:t>
            </a:r>
          </a:p>
          <a:p>
            <a:pPr lvl="1"/>
            <a:r>
              <a:rPr lang="en-US" altLang="tr-TR" smtClean="0"/>
              <a:t>Scientific reasoning/argument </a:t>
            </a:r>
          </a:p>
          <a:p>
            <a:pPr lvl="2"/>
            <a:r>
              <a:rPr lang="en-US" altLang="tr-TR" smtClean="0"/>
              <a:t>what? who? where? how? what happens?</a:t>
            </a:r>
          </a:p>
          <a:p>
            <a:pPr lvl="1"/>
            <a:r>
              <a:rPr lang="en-US" altLang="tr-TR" smtClean="0"/>
              <a:t>Finding </a:t>
            </a:r>
          </a:p>
          <a:p>
            <a:pPr lvl="2"/>
            <a:r>
              <a:rPr lang="en-US" altLang="tr-TR" smtClean="0"/>
              <a:t>what results?</a:t>
            </a:r>
          </a:p>
          <a:p>
            <a:pPr lvl="1"/>
            <a:r>
              <a:rPr lang="en-US" altLang="tr-TR" smtClean="0"/>
              <a:t>Lesson/conclusion </a:t>
            </a:r>
          </a:p>
          <a:p>
            <a:pPr lvl="2"/>
            <a:r>
              <a:rPr lang="en-US" altLang="tr-TR" smtClean="0"/>
              <a:t>so what? so how?  therefore, …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344B927-EFF3-48FC-9E4D-7C50B7FED78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38275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Hypothesis testing for the population mean</a:t>
            </a:r>
            <a:endParaRPr lang="tr-TR" altLang="tr-TR" sz="3200" dirty="0" smtClean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4809099"/>
              </a:xfrm>
            </p:spPr>
            <p:txBody>
              <a:bodyPr>
                <a:normAutofit/>
              </a:bodyPr>
              <a:lstStyle/>
              <a:p>
                <a:pPr lvl="0"/>
                <a:r>
                  <a:rPr lang="en-US" sz="2400" dirty="0" smtClean="0"/>
                  <a:t>To decide whether we should reject the null hypothesis, we quantify the empirical support (provided by the observed data) against the null hypothesis using some statistics.</a:t>
                </a:r>
              </a:p>
              <a:p>
                <a:pPr lvl="0"/>
                <a:r>
                  <a:rPr lang="en-US" sz="2400" dirty="0"/>
                  <a:t>We use statistics to evaluate our hypotheses. </a:t>
                </a:r>
                <a:endParaRPr lang="en-US" sz="2400" dirty="0" smtClean="0"/>
              </a:p>
              <a:p>
                <a:pPr lvl="1"/>
                <a:r>
                  <a:rPr lang="en-US" sz="2000" dirty="0" smtClean="0"/>
                  <a:t>We </a:t>
                </a:r>
                <a:r>
                  <a:rPr lang="en-US" sz="2000" dirty="0"/>
                  <a:t>refer to them as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test statistics</a:t>
                </a:r>
                <a:r>
                  <a:rPr lang="en-US" sz="2000" dirty="0"/>
                  <a:t>.</a:t>
                </a:r>
              </a:p>
              <a:p>
                <a:pPr lvl="2"/>
                <a:r>
                  <a:rPr lang="en-US" sz="1600" dirty="0"/>
                  <a:t>To evaluate </a:t>
                </a:r>
                <a:r>
                  <a:rPr lang="en-US" sz="1600" dirty="0" smtClean="0"/>
                  <a:t>hypotheses regarding </a:t>
                </a:r>
                <a:r>
                  <a:rPr lang="en-US" sz="1600" dirty="0"/>
                  <a:t>the population mean, we use the sample 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sz="1600" i="1" dirty="0"/>
                  <a:t> </a:t>
                </a:r>
                <a:r>
                  <a:rPr lang="en-US" sz="1600" dirty="0"/>
                  <a:t>as the test statistic</a:t>
                </a:r>
                <a:endParaRPr lang="en-US" sz="1600" dirty="0" smtClean="0"/>
              </a:p>
              <a:p>
                <a:pPr lvl="0"/>
                <a:r>
                  <a:rPr lang="en-US" sz="2400" dirty="0" smtClean="0"/>
                  <a:t>For </a:t>
                </a:r>
                <a:r>
                  <a:rPr lang="en-US" sz="2400" dirty="0"/>
                  <a:t>a statistic to be considered as a test statistic, its sampling distribution must be fully known (exactly or approximately) under the null hypothesis.</a:t>
                </a:r>
              </a:p>
              <a:p>
                <a:pPr lvl="1"/>
                <a:r>
                  <a:rPr lang="en-US" sz="2000" dirty="0"/>
                  <a:t>We refer to the distribution of test statistics under the null hypothesis as the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null distribution</a:t>
                </a:r>
                <a:r>
                  <a:rPr lang="en-US" sz="2000" b="1" dirty="0" smtClean="0"/>
                  <a:t>.</a:t>
                </a:r>
              </a:p>
              <a:p>
                <a:pPr lvl="2"/>
                <a:r>
                  <a:rPr lang="en-US" sz="1600" dirty="0"/>
                  <a:t>For the sample mean, the CLT states that the sampling distribution is approximately normal when the sample size is large.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4809099"/>
              </a:xfrm>
              <a:blipFill rotWithShape="0">
                <a:blip r:embed="rId2"/>
                <a:stretch>
                  <a:fillRect l="-1022" t="-1014" r="-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110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2064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Regression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241147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The modeling of the relationship between a response variable and a set </a:t>
            </a:r>
            <a:r>
              <a:rPr lang="en-US" sz="2800" dirty="0" smtClean="0"/>
              <a:t>of</a:t>
            </a:r>
            <a:r>
              <a:rPr lang="tr-TR" sz="2800" dirty="0" smtClean="0"/>
              <a:t> </a:t>
            </a:r>
            <a:r>
              <a:rPr lang="en-US" sz="2800" dirty="0" smtClean="0"/>
              <a:t>explanatory </a:t>
            </a:r>
            <a:r>
              <a:rPr lang="en-US" sz="2800" dirty="0"/>
              <a:t>variables is one of the most widely used of all statistical techniques. </a:t>
            </a:r>
            <a:endParaRPr lang="tr-TR" sz="2800" dirty="0" smtClean="0"/>
          </a:p>
          <a:p>
            <a:pPr lvl="1"/>
            <a:r>
              <a:rPr lang="en-US" sz="2400" dirty="0" smtClean="0"/>
              <a:t>We</a:t>
            </a:r>
            <a:r>
              <a:rPr lang="tr-TR" sz="2400" dirty="0" smtClean="0"/>
              <a:t> </a:t>
            </a:r>
            <a:r>
              <a:rPr lang="en-US" sz="2400" dirty="0" smtClean="0"/>
              <a:t>refer </a:t>
            </a:r>
            <a:r>
              <a:rPr lang="en-US" sz="2400" dirty="0"/>
              <a:t>to this type of modeling as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regression analysis</a:t>
            </a:r>
            <a:r>
              <a:rPr lang="en-US" sz="2400" dirty="0"/>
              <a:t>. </a:t>
            </a:r>
            <a:endParaRPr lang="tr-TR" sz="2400" dirty="0" smtClean="0"/>
          </a:p>
          <a:p>
            <a:pPr lvl="0"/>
            <a:r>
              <a:rPr lang="en-US" sz="2800" dirty="0" smtClean="0"/>
              <a:t>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regression model </a:t>
            </a:r>
            <a:r>
              <a:rPr lang="en-US" sz="2800" dirty="0" smtClean="0"/>
              <a:t>provides</a:t>
            </a:r>
            <a:r>
              <a:rPr lang="tr-TR" sz="2800" dirty="0" smtClean="0"/>
              <a:t> </a:t>
            </a:r>
            <a:r>
              <a:rPr lang="en-US" sz="2800" dirty="0" smtClean="0"/>
              <a:t>the </a:t>
            </a:r>
            <a:r>
              <a:rPr lang="en-US" sz="2800" dirty="0"/>
              <a:t>user with a functional relationship between the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response variable </a:t>
            </a:r>
            <a:r>
              <a:rPr lang="en-US" sz="2800" dirty="0"/>
              <a:t>and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explanatory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variables</a:t>
            </a:r>
            <a:r>
              <a:rPr lang="en-US" sz="2800" dirty="0" smtClean="0"/>
              <a:t> </a:t>
            </a:r>
            <a:r>
              <a:rPr lang="en-US" sz="2800" dirty="0"/>
              <a:t>that allows the user to determine which of the explanatory </a:t>
            </a:r>
            <a:r>
              <a:rPr lang="en-US" sz="2800" dirty="0" smtClean="0"/>
              <a:t>variables</a:t>
            </a:r>
            <a:r>
              <a:rPr lang="tr-TR" sz="2800" dirty="0" smtClean="0"/>
              <a:t> </a:t>
            </a:r>
            <a:r>
              <a:rPr lang="en-US" sz="2800" dirty="0" smtClean="0"/>
              <a:t>have </a:t>
            </a:r>
            <a:r>
              <a:rPr lang="en-US" sz="2800" dirty="0"/>
              <a:t>an effect on the response. </a:t>
            </a:r>
            <a:endParaRPr lang="tr-TR" sz="28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regression model </a:t>
            </a:r>
            <a:r>
              <a:rPr lang="en-US" sz="2400" dirty="0"/>
              <a:t>allows the user to </a:t>
            </a:r>
            <a:r>
              <a:rPr lang="en-US" sz="2400" dirty="0" smtClean="0"/>
              <a:t>explore</a:t>
            </a:r>
            <a:r>
              <a:rPr lang="tr-TR" sz="2400" dirty="0" smtClean="0"/>
              <a:t> </a:t>
            </a:r>
            <a:r>
              <a:rPr lang="en-US" sz="2400" dirty="0" smtClean="0"/>
              <a:t>what </a:t>
            </a:r>
            <a:r>
              <a:rPr lang="en-US" sz="2400" dirty="0"/>
              <a:t>happens to the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response variable </a:t>
            </a:r>
            <a:r>
              <a:rPr lang="en-US" sz="2400" dirty="0"/>
              <a:t>for specified changes in the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explanatory</a:t>
            </a:r>
            <a:r>
              <a:rPr lang="tr-T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variables</a:t>
            </a:r>
            <a:r>
              <a:rPr lang="en-US" sz="2400" dirty="0"/>
              <a:t>. </a:t>
            </a:r>
            <a:endParaRPr lang="tr-TR" sz="24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111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6061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Regression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241147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The basic idea of regression analysis is to obtain a model for the </a:t>
            </a:r>
            <a:r>
              <a:rPr lang="en-US" sz="2800" dirty="0" smtClean="0"/>
              <a:t>functional</a:t>
            </a:r>
            <a:r>
              <a:rPr lang="tr-TR" sz="2800" dirty="0" smtClean="0"/>
              <a:t> </a:t>
            </a:r>
            <a:r>
              <a:rPr lang="en-US" sz="2800" dirty="0" smtClean="0"/>
              <a:t>relationship </a:t>
            </a:r>
            <a:r>
              <a:rPr lang="en-US" sz="2800" dirty="0"/>
              <a:t>between a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response variable </a:t>
            </a:r>
            <a:r>
              <a:rPr lang="en-US" sz="2800" dirty="0"/>
              <a:t>(often referred to as the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dependent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variable</a:t>
            </a:r>
            <a:r>
              <a:rPr lang="en-US" sz="2800" dirty="0"/>
              <a:t>) and one or more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explanatory variables </a:t>
            </a:r>
            <a:r>
              <a:rPr lang="en-US" sz="2800" dirty="0"/>
              <a:t>(often referred to as the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independent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variables</a:t>
            </a:r>
            <a:r>
              <a:rPr lang="en-US" sz="2800" dirty="0"/>
              <a:t>). </a:t>
            </a:r>
            <a:endParaRPr lang="tr-TR" sz="2800" dirty="0" smtClean="0"/>
          </a:p>
          <a:p>
            <a:pPr lvl="0"/>
            <a:r>
              <a:rPr lang="en-US" sz="2800" b="1" dirty="0" smtClean="0"/>
              <a:t>Regression </a:t>
            </a:r>
            <a:r>
              <a:rPr lang="en-US" sz="2800" b="1" dirty="0"/>
              <a:t>models have a number of </a:t>
            </a:r>
            <a:r>
              <a:rPr lang="en-US" sz="2800" b="1" dirty="0" smtClean="0"/>
              <a:t>uses</a:t>
            </a:r>
            <a:r>
              <a:rPr lang="tr-TR" sz="2800" dirty="0" smtClean="0"/>
              <a:t>:</a:t>
            </a:r>
            <a:endParaRPr lang="en-US" sz="2800" dirty="0"/>
          </a:p>
          <a:p>
            <a:pPr lvl="1"/>
            <a:r>
              <a:rPr lang="en-US" sz="2400" dirty="0" smtClean="0"/>
              <a:t>The model provides a description of the major features of the data</a:t>
            </a:r>
            <a:r>
              <a:rPr lang="tr-TR" sz="2400" dirty="0" smtClean="0"/>
              <a:t> </a:t>
            </a:r>
            <a:r>
              <a:rPr lang="en-US" sz="2400" dirty="0" smtClean="0"/>
              <a:t>set. </a:t>
            </a:r>
            <a:endParaRPr lang="tr-TR" sz="2400" dirty="0" smtClean="0"/>
          </a:p>
          <a:p>
            <a:pPr lvl="2"/>
            <a:r>
              <a:rPr lang="en-US" sz="2000" dirty="0" smtClean="0"/>
              <a:t>In some cases, a subset of the explanatory variables will not</a:t>
            </a:r>
            <a:r>
              <a:rPr lang="tr-TR" sz="2000" dirty="0" smtClean="0"/>
              <a:t> </a:t>
            </a:r>
            <a:r>
              <a:rPr lang="en-US" sz="2000" dirty="0"/>
              <a:t>affect the response variable, and, hence, the researcher will not </a:t>
            </a:r>
            <a:r>
              <a:rPr lang="en-US" sz="2000" dirty="0" smtClean="0"/>
              <a:t>have</a:t>
            </a:r>
            <a:r>
              <a:rPr lang="tr-TR" sz="2000" dirty="0" smtClean="0"/>
              <a:t> </a:t>
            </a:r>
            <a:r>
              <a:rPr lang="en-US" sz="2000" dirty="0" smtClean="0"/>
              <a:t>to </a:t>
            </a:r>
            <a:r>
              <a:rPr lang="en-US" sz="2000" dirty="0"/>
              <a:t>measure or control any of these variables in future studies. </a:t>
            </a:r>
            <a:endParaRPr lang="tr-TR" sz="2000" dirty="0" smtClean="0"/>
          </a:p>
          <a:p>
            <a:pPr lvl="3"/>
            <a:r>
              <a:rPr lang="en-US" sz="1600" dirty="0" smtClean="0"/>
              <a:t>This</a:t>
            </a:r>
            <a:r>
              <a:rPr lang="tr-TR" sz="1600" dirty="0" smtClean="0"/>
              <a:t> </a:t>
            </a:r>
            <a:r>
              <a:rPr lang="en-US" sz="1600" dirty="0" smtClean="0"/>
              <a:t>may </a:t>
            </a:r>
            <a:r>
              <a:rPr lang="en-US" sz="1600" dirty="0"/>
              <a:t>result in significant savings in future studies or experiments.</a:t>
            </a:r>
            <a:endParaRPr lang="en-US" sz="8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112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9068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Regression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241147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The equation relating the response variable to the explanatory </a:t>
            </a:r>
            <a:r>
              <a:rPr lang="en-US" sz="2400" dirty="0" smtClean="0"/>
              <a:t>variables</a:t>
            </a:r>
            <a:r>
              <a:rPr lang="tr-TR" sz="2400" dirty="0" smtClean="0"/>
              <a:t> </a:t>
            </a:r>
            <a:r>
              <a:rPr lang="en-US" sz="2400" dirty="0" smtClean="0"/>
              <a:t>produced </a:t>
            </a:r>
            <a:r>
              <a:rPr lang="en-US" sz="2400" dirty="0"/>
              <a:t>from the regression analysis provides estimates </a:t>
            </a:r>
            <a:r>
              <a:rPr lang="en-US" sz="2400" dirty="0" smtClean="0"/>
              <a:t>of</a:t>
            </a:r>
            <a:r>
              <a:rPr lang="tr-TR" sz="2400" dirty="0" smtClean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response variable for values of the explanatory variables </a:t>
            </a:r>
            <a:r>
              <a:rPr lang="en-US" sz="2400" dirty="0" smtClean="0"/>
              <a:t>not</a:t>
            </a:r>
            <a:r>
              <a:rPr lang="tr-TR" sz="2400" dirty="0" smtClean="0"/>
              <a:t> </a:t>
            </a:r>
            <a:r>
              <a:rPr lang="en-US" sz="2400" dirty="0" smtClean="0"/>
              <a:t>observed </a:t>
            </a:r>
            <a:r>
              <a:rPr lang="en-US" sz="2400" dirty="0"/>
              <a:t>in the study. </a:t>
            </a:r>
            <a:endParaRPr lang="tr-TR" sz="2400" dirty="0" smtClean="0"/>
          </a:p>
          <a:p>
            <a:pPr lvl="2"/>
            <a:r>
              <a:rPr lang="en-US" sz="2000" dirty="0" smtClean="0"/>
              <a:t>For </a:t>
            </a:r>
            <a:r>
              <a:rPr lang="en-US" sz="2000" dirty="0"/>
              <a:t>example, a clinical trial is designed </a:t>
            </a:r>
            <a:r>
              <a:rPr lang="en-US" sz="2000" dirty="0" smtClean="0"/>
              <a:t>to</a:t>
            </a:r>
            <a:r>
              <a:rPr lang="tr-TR" sz="2000" dirty="0" smtClean="0"/>
              <a:t> </a:t>
            </a:r>
            <a:r>
              <a:rPr lang="en-US" sz="2000" dirty="0" smtClean="0"/>
              <a:t>study </a:t>
            </a:r>
            <a:r>
              <a:rPr lang="en-US" sz="2000" dirty="0"/>
              <a:t>the response of a subject to various dose levels of a new drug</a:t>
            </a:r>
            <a:r>
              <a:rPr lang="en-US" sz="2000" dirty="0" smtClean="0"/>
              <a:t>.</a:t>
            </a:r>
            <a:r>
              <a:rPr lang="tr-TR" sz="2000" dirty="0" smtClean="0"/>
              <a:t> </a:t>
            </a:r>
          </a:p>
          <a:p>
            <a:pPr lvl="2"/>
            <a:r>
              <a:rPr lang="en-US" sz="2000" dirty="0" smtClean="0"/>
              <a:t>Because </a:t>
            </a:r>
            <a:r>
              <a:rPr lang="en-US" sz="2000" dirty="0"/>
              <a:t>of time and budgetary constraints, only a limited number </a:t>
            </a:r>
            <a:r>
              <a:rPr lang="en-US" sz="2000" dirty="0" smtClean="0"/>
              <a:t>of</a:t>
            </a:r>
            <a:r>
              <a:rPr lang="tr-TR" sz="2000" dirty="0" smtClean="0"/>
              <a:t> </a:t>
            </a:r>
            <a:r>
              <a:rPr lang="en-US" sz="2000" dirty="0" smtClean="0"/>
              <a:t>dose </a:t>
            </a:r>
            <a:r>
              <a:rPr lang="en-US" sz="2000" dirty="0"/>
              <a:t>levels are used in the study. </a:t>
            </a:r>
            <a:endParaRPr lang="tr-TR" sz="2000" dirty="0" smtClean="0"/>
          </a:p>
          <a:p>
            <a:pPr lvl="3"/>
            <a:r>
              <a:rPr lang="en-US" sz="1600" dirty="0" smtClean="0"/>
              <a:t>The </a:t>
            </a:r>
            <a:r>
              <a:rPr lang="en-US" sz="1600" dirty="0"/>
              <a:t>regression equation will </a:t>
            </a:r>
            <a:r>
              <a:rPr lang="en-US" sz="1600" dirty="0" smtClean="0"/>
              <a:t>provide</a:t>
            </a:r>
            <a:r>
              <a:rPr lang="tr-TR" sz="1600" dirty="0" smtClean="0"/>
              <a:t> </a:t>
            </a:r>
            <a:r>
              <a:rPr lang="en-US" sz="1600" dirty="0" smtClean="0"/>
              <a:t>estimates </a:t>
            </a:r>
            <a:r>
              <a:rPr lang="en-US" sz="1600" dirty="0"/>
              <a:t>of the subjects’ response for dose levels not </a:t>
            </a:r>
            <a:r>
              <a:rPr lang="en-US" sz="1600" dirty="0" smtClean="0"/>
              <a:t>included</a:t>
            </a:r>
            <a:r>
              <a:rPr lang="tr-TR" sz="1600" dirty="0" smtClean="0"/>
              <a:t> </a:t>
            </a:r>
            <a:r>
              <a:rPr lang="en-US" sz="1600" dirty="0" smtClean="0"/>
              <a:t>in </a:t>
            </a:r>
            <a:r>
              <a:rPr lang="en-US" sz="1600" dirty="0"/>
              <a:t>the study. </a:t>
            </a:r>
            <a:endParaRPr lang="tr-TR" sz="1600" dirty="0" smtClean="0"/>
          </a:p>
          <a:p>
            <a:pPr lvl="1"/>
            <a:r>
              <a:rPr lang="en-US" sz="2400" dirty="0" smtClean="0"/>
              <a:t>In </a:t>
            </a:r>
            <a:r>
              <a:rPr lang="en-US" sz="2400" dirty="0"/>
              <a:t>business applications, the prediction of future sales of a product </a:t>
            </a:r>
            <a:r>
              <a:rPr lang="en-US" sz="2400" dirty="0" smtClean="0"/>
              <a:t>is</a:t>
            </a:r>
            <a:r>
              <a:rPr lang="tr-TR" sz="2400" dirty="0" smtClean="0"/>
              <a:t> </a:t>
            </a:r>
            <a:r>
              <a:rPr lang="en-US" sz="2400" dirty="0" smtClean="0"/>
              <a:t>crucial </a:t>
            </a:r>
            <a:r>
              <a:rPr lang="en-US" sz="2400" dirty="0"/>
              <a:t>to production planning. </a:t>
            </a:r>
            <a:endParaRPr lang="tr-TR" sz="2400" dirty="0" smtClean="0"/>
          </a:p>
          <a:p>
            <a:pPr lvl="2"/>
            <a:r>
              <a:rPr lang="en-US" sz="2000" dirty="0" smtClean="0"/>
              <a:t>If </a:t>
            </a:r>
            <a:r>
              <a:rPr lang="en-US" sz="2000" dirty="0"/>
              <a:t>the data provide a model that has </a:t>
            </a:r>
            <a:r>
              <a:rPr lang="en-US" sz="2000" dirty="0" smtClean="0"/>
              <a:t>a</a:t>
            </a:r>
            <a:r>
              <a:rPr lang="tr-TR" sz="2000" dirty="0" smtClean="0"/>
              <a:t> </a:t>
            </a:r>
            <a:r>
              <a:rPr lang="en-US" sz="2000" dirty="0" smtClean="0"/>
              <a:t>good </a:t>
            </a:r>
            <a:r>
              <a:rPr lang="en-US" sz="2000" dirty="0"/>
              <a:t>fit in relating current sales to sales in previous months, </a:t>
            </a:r>
            <a:r>
              <a:rPr lang="en-US" sz="2000" dirty="0" smtClean="0"/>
              <a:t>prediction</a:t>
            </a:r>
            <a:r>
              <a:rPr lang="tr-TR" sz="2000" dirty="0" smtClean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sales in future months is possible. </a:t>
            </a:r>
            <a:endParaRPr lang="tr-TR" sz="20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113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418400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 err="1"/>
              <a:t>The</a:t>
            </a:r>
            <a:r>
              <a:rPr lang="tr-TR" sz="3200" dirty="0"/>
              <a:t> </a:t>
            </a:r>
            <a:r>
              <a:rPr lang="tr-TR" sz="3200" dirty="0" err="1"/>
              <a:t>linear</a:t>
            </a:r>
            <a:r>
              <a:rPr lang="tr-TR" sz="3200" dirty="0"/>
              <a:t> </a:t>
            </a:r>
            <a:r>
              <a:rPr lang="tr-TR" sz="3200" dirty="0" err="1"/>
              <a:t>relationship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384444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The linear relationship between </a:t>
            </a:r>
            <a:r>
              <a:rPr lang="en-US" sz="2800" i="1" dirty="0"/>
              <a:t>Y </a:t>
            </a:r>
            <a:r>
              <a:rPr lang="en-US" sz="2800" dirty="0"/>
              <a:t>and </a:t>
            </a:r>
            <a:r>
              <a:rPr lang="en-US" sz="2800" i="1" dirty="0"/>
              <a:t>X </a:t>
            </a:r>
            <a:r>
              <a:rPr lang="en-US" sz="2800" dirty="0"/>
              <a:t>in the entire population can be presented in a similar form,</a:t>
            </a:r>
          </a:p>
          <a:p>
            <a:pPr marL="0" indent="0">
              <a:buNone/>
            </a:pPr>
            <a:r>
              <a:rPr lang="tr-TR" sz="2800" b="1" i="1" dirty="0" smtClean="0"/>
              <a:t>			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α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βX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</a:rPr>
              <a:t>ε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800" dirty="0"/>
              <a:t>where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sz="2800" i="1" dirty="0"/>
              <a:t> </a:t>
            </a:r>
            <a:r>
              <a:rPr lang="en-US" sz="2800" dirty="0"/>
              <a:t>is the intercept, and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2800" i="1" dirty="0"/>
              <a:t> </a:t>
            </a:r>
            <a:r>
              <a:rPr lang="en-US" sz="2800" dirty="0"/>
              <a:t>is the slope of the regression line ,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ε</a:t>
            </a:r>
            <a:r>
              <a:rPr lang="en-US" sz="2800" i="1" dirty="0"/>
              <a:t> </a:t>
            </a:r>
            <a:r>
              <a:rPr lang="en-US" sz="2800" dirty="0"/>
              <a:t>is called the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error term</a:t>
            </a:r>
            <a:r>
              <a:rPr lang="en-US" sz="2800" dirty="0"/>
              <a:t>, representing the difference between the estimated and the actual values of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sz="2800" i="1" dirty="0"/>
              <a:t> </a:t>
            </a:r>
            <a:r>
              <a:rPr lang="en-US" sz="2800" dirty="0"/>
              <a:t>in the population. </a:t>
            </a:r>
          </a:p>
          <a:p>
            <a:pPr lvl="0"/>
            <a:r>
              <a:rPr lang="en-US" sz="2800" dirty="0"/>
              <a:t>We refer to the above equation as the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linear regression model</a:t>
            </a:r>
            <a:r>
              <a:rPr lang="en-US" sz="2800" dirty="0"/>
              <a:t>. </a:t>
            </a:r>
            <a:endParaRPr lang="tr-TR" sz="2800" dirty="0" smtClean="0"/>
          </a:p>
          <a:p>
            <a:pPr lvl="1"/>
            <a:r>
              <a:rPr lang="en-US" sz="2400" dirty="0" smtClean="0"/>
              <a:t>We </a:t>
            </a:r>
            <a:r>
              <a:rPr lang="en-US" sz="2400" dirty="0"/>
              <a:t>refer to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α</a:t>
            </a:r>
            <a:r>
              <a:rPr lang="en-US" sz="2400" i="1" dirty="0"/>
              <a:t> </a:t>
            </a:r>
            <a:r>
              <a:rPr lang="en-US" sz="2400" dirty="0"/>
              <a:t>and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β </a:t>
            </a:r>
            <a:r>
              <a:rPr lang="en-US" sz="2400" dirty="0"/>
              <a:t>as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regression parameters</a:t>
            </a:r>
            <a:r>
              <a:rPr lang="en-US" sz="2400" dirty="0"/>
              <a:t>. </a:t>
            </a:r>
            <a:endParaRPr lang="tr-TR" sz="2400" dirty="0" smtClean="0"/>
          </a:p>
          <a:p>
            <a:pPr lvl="1"/>
            <a:r>
              <a:rPr lang="en-US" sz="2400" dirty="0" smtClean="0"/>
              <a:t>More </a:t>
            </a:r>
            <a:r>
              <a:rPr lang="en-US" sz="2400" dirty="0"/>
              <a:t>specifically, </a:t>
            </a:r>
            <a:r>
              <a:rPr lang="en-US" sz="2400" i="1" dirty="0">
                <a:solidFill>
                  <a:schemeClr val="accent1">
                    <a:lumMod val="75000"/>
                  </a:schemeClr>
                </a:solidFill>
              </a:rPr>
              <a:t>β</a:t>
            </a:r>
            <a:r>
              <a:rPr lang="en-US" sz="2400" i="1" dirty="0"/>
              <a:t> </a:t>
            </a:r>
            <a:r>
              <a:rPr lang="en-US" sz="2400" dirty="0"/>
              <a:t>is called the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regression coefficient </a:t>
            </a:r>
            <a:r>
              <a:rPr lang="en-US" sz="2400" dirty="0"/>
              <a:t>for the explanatory variable. </a:t>
            </a:r>
            <a:endParaRPr lang="tr-TR" sz="24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process of finding the regression parameters is called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fitting</a:t>
            </a:r>
            <a:r>
              <a:rPr lang="en-US" sz="2400" b="1" dirty="0"/>
              <a:t> </a:t>
            </a:r>
            <a:r>
              <a:rPr lang="en-US" sz="2400" dirty="0"/>
              <a:t>a regression model to the data.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114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4222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Supervised </a:t>
            </a:r>
            <a:r>
              <a:rPr lang="tr-TR" sz="3600" dirty="0"/>
              <a:t>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241147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accent1"/>
                </a:solidFill>
              </a:rPr>
              <a:t>Linear regression models </a:t>
            </a:r>
            <a:r>
              <a:rPr lang="en-US" sz="3600" dirty="0" smtClean="0"/>
              <a:t>are </a:t>
            </a:r>
            <a:r>
              <a:rPr lang="en-US" sz="3600" dirty="0"/>
              <a:t>used to predict the unknown </a:t>
            </a:r>
            <a:r>
              <a:rPr lang="en-US" sz="3600" dirty="0" smtClean="0"/>
              <a:t>values</a:t>
            </a:r>
            <a:r>
              <a:rPr lang="tr-TR" sz="3600" dirty="0" smtClean="0"/>
              <a:t> </a:t>
            </a:r>
            <a:r>
              <a:rPr lang="en-US" sz="3600" dirty="0" smtClean="0"/>
              <a:t>of </a:t>
            </a:r>
            <a:r>
              <a:rPr lang="en-US" sz="3600" dirty="0"/>
              <a:t>the response variable. </a:t>
            </a:r>
            <a:endParaRPr lang="tr-TR" sz="3600" dirty="0" smtClean="0"/>
          </a:p>
          <a:p>
            <a:pPr lvl="1"/>
            <a:r>
              <a:rPr lang="en-US" sz="3200" dirty="0" smtClean="0"/>
              <a:t>In </a:t>
            </a:r>
            <a:r>
              <a:rPr lang="en-US" sz="3200" dirty="0"/>
              <a:t>these models, the response variable has a </a:t>
            </a:r>
            <a:r>
              <a:rPr lang="en-US" sz="3200" dirty="0" smtClean="0"/>
              <a:t>central</a:t>
            </a:r>
            <a:r>
              <a:rPr lang="tr-TR" sz="3200" dirty="0" smtClean="0"/>
              <a:t> </a:t>
            </a:r>
            <a:r>
              <a:rPr lang="en-US" sz="3200" dirty="0" smtClean="0"/>
              <a:t>role</a:t>
            </a:r>
            <a:r>
              <a:rPr lang="en-US" sz="3200" dirty="0"/>
              <a:t>; </a:t>
            </a:r>
            <a:endParaRPr lang="tr-TR" sz="3200" dirty="0" smtClean="0"/>
          </a:p>
          <a:p>
            <a:pPr lvl="2"/>
            <a:r>
              <a:rPr lang="en-US" sz="2800" dirty="0" smtClean="0"/>
              <a:t>the </a:t>
            </a:r>
            <a:r>
              <a:rPr lang="en-US" sz="2800" dirty="0"/>
              <a:t>model building process is guided by explaining the variation of the </a:t>
            </a:r>
            <a:r>
              <a:rPr lang="en-US" sz="2800" dirty="0" smtClean="0"/>
              <a:t>response</a:t>
            </a:r>
            <a:r>
              <a:rPr lang="tr-TR" sz="2800" dirty="0" smtClean="0"/>
              <a:t> </a:t>
            </a:r>
            <a:r>
              <a:rPr lang="en-US" sz="2800" dirty="0" smtClean="0"/>
              <a:t>variable </a:t>
            </a:r>
            <a:r>
              <a:rPr lang="en-US" sz="2800" dirty="0"/>
              <a:t>or predicting its values. </a:t>
            </a:r>
            <a:endParaRPr lang="tr-TR" sz="2800" dirty="0" smtClean="0"/>
          </a:p>
          <a:p>
            <a:pPr lvl="1"/>
            <a:r>
              <a:rPr lang="en-US" sz="3200" dirty="0"/>
              <a:t>Therefore, building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regression models </a:t>
            </a:r>
            <a:r>
              <a:rPr lang="en-US" sz="3200" dirty="0"/>
              <a:t>is</a:t>
            </a:r>
            <a:r>
              <a:rPr lang="tr-TR" sz="3200" dirty="0"/>
              <a:t> </a:t>
            </a:r>
            <a:r>
              <a:rPr lang="en-US" sz="3200" dirty="0"/>
              <a:t>known as </a:t>
            </a: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supervised learning</a:t>
            </a:r>
            <a:r>
              <a:rPr lang="en-US" sz="3200" dirty="0"/>
              <a:t>. </a:t>
            </a:r>
            <a:endParaRPr lang="tr-TR" sz="32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115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9473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smtClean="0"/>
              <a:t>Unsupervised </a:t>
            </a:r>
            <a:r>
              <a:rPr lang="tr-TR" sz="3600" dirty="0"/>
              <a:t>learning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241147"/>
          </a:xfrm>
        </p:spPr>
        <p:txBody>
          <a:bodyPr>
            <a:normAutofit fontScale="92500"/>
          </a:bodyPr>
          <a:lstStyle/>
          <a:p>
            <a:pPr lvl="0"/>
            <a:r>
              <a:rPr lang="tr-TR" dirty="0" smtClean="0"/>
              <a:t>B</a:t>
            </a:r>
            <a:r>
              <a:rPr lang="en-US" dirty="0" err="1" smtClean="0"/>
              <a:t>uilding</a:t>
            </a:r>
            <a:r>
              <a:rPr lang="en-US" dirty="0" smtClean="0"/>
              <a:t> </a:t>
            </a:r>
            <a:r>
              <a:rPr lang="en-US" dirty="0"/>
              <a:t>statistical models to </a:t>
            </a:r>
            <a:r>
              <a:rPr lang="en-US" dirty="0" smtClean="0"/>
              <a:t>identify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underlying structure of data </a:t>
            </a:r>
            <a:r>
              <a:rPr lang="en-US" dirty="0" smtClean="0"/>
              <a:t>is known</a:t>
            </a:r>
            <a:r>
              <a:rPr lang="tr-TR" dirty="0" smtClean="0"/>
              <a:t> </a:t>
            </a:r>
            <a:r>
              <a:rPr lang="en-US" dirty="0" smtClean="0"/>
              <a:t>as </a:t>
            </a:r>
            <a:r>
              <a:rPr lang="en-US" dirty="0">
                <a:solidFill>
                  <a:schemeClr val="accent1"/>
                </a:solidFill>
              </a:rPr>
              <a:t>unsupervised learning</a:t>
            </a:r>
            <a:r>
              <a:rPr lang="en-US" dirty="0"/>
              <a:t>. </a:t>
            </a:r>
            <a:endParaRPr lang="tr-TR" dirty="0" smtClean="0"/>
          </a:p>
          <a:p>
            <a:pPr lvl="1"/>
            <a:r>
              <a:rPr lang="en-US" dirty="0" smtClean="0"/>
              <a:t>An </a:t>
            </a:r>
            <a:r>
              <a:rPr lang="en-US" dirty="0"/>
              <a:t>important class of unsupervised learning is </a:t>
            </a:r>
            <a:r>
              <a:rPr lang="en-US" dirty="0">
                <a:solidFill>
                  <a:schemeClr val="accent1"/>
                </a:solidFill>
              </a:rPr>
              <a:t>clustering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</a:p>
          <a:p>
            <a:pPr lvl="2"/>
            <a:r>
              <a:rPr lang="en-US" dirty="0" smtClean="0"/>
              <a:t>which </a:t>
            </a:r>
            <a:r>
              <a:rPr lang="en-US" dirty="0"/>
              <a:t>is commonly used to identify subgroups within a population. </a:t>
            </a:r>
            <a:endParaRPr lang="tr-TR" dirty="0" smtClean="0"/>
          </a:p>
          <a:p>
            <a:pPr lvl="0"/>
            <a:r>
              <a:rPr lang="en-US" dirty="0" smtClean="0"/>
              <a:t>In </a:t>
            </a:r>
            <a:r>
              <a:rPr lang="en-US" dirty="0"/>
              <a:t>general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cluster </a:t>
            </a:r>
            <a:r>
              <a:rPr lang="en-US" dirty="0">
                <a:solidFill>
                  <a:schemeClr val="accent1"/>
                </a:solidFill>
              </a:rPr>
              <a:t>analysis </a:t>
            </a:r>
            <a:r>
              <a:rPr lang="en-US" dirty="0"/>
              <a:t>refers to the methods that attempt to divide the data into </a:t>
            </a:r>
            <a:r>
              <a:rPr lang="en-US" dirty="0" smtClean="0"/>
              <a:t>subgroups</a:t>
            </a:r>
            <a:r>
              <a:rPr lang="tr-TR" dirty="0" smtClean="0"/>
              <a:t> </a:t>
            </a:r>
            <a:r>
              <a:rPr lang="en-US" dirty="0" smtClean="0"/>
              <a:t>such </a:t>
            </a:r>
            <a:r>
              <a:rPr lang="en-US" dirty="0"/>
              <a:t>that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observations within the same group are more similar compared to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observations </a:t>
            </a:r>
            <a:r>
              <a:rPr lang="en-US" dirty="0"/>
              <a:t>in different groups.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116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291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/>
              <a:t>Distance</a:t>
            </a:r>
            <a:r>
              <a:rPr lang="tr-TR" sz="3600" dirty="0"/>
              <a:t> </a:t>
            </a:r>
            <a:r>
              <a:rPr lang="tr-TR" sz="3600" dirty="0" err="1"/>
              <a:t>Measure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241147"/>
          </a:xfrm>
        </p:spPr>
        <p:txBody>
          <a:bodyPr>
            <a:normAutofit/>
          </a:bodyPr>
          <a:lstStyle/>
          <a:p>
            <a:r>
              <a:rPr lang="en-US" sz="2800" dirty="0"/>
              <a:t>The core concept in any cluster analysis is the notion of </a:t>
            </a:r>
            <a:r>
              <a:rPr lang="en-US" sz="2800" dirty="0">
                <a:solidFill>
                  <a:schemeClr val="accent1"/>
                </a:solidFill>
              </a:rPr>
              <a:t>similarity</a:t>
            </a:r>
            <a:r>
              <a:rPr lang="en-US" sz="2800" dirty="0"/>
              <a:t> and </a:t>
            </a:r>
            <a:r>
              <a:rPr lang="en-US" sz="2800" dirty="0">
                <a:solidFill>
                  <a:schemeClr val="accent1"/>
                </a:solidFill>
              </a:rPr>
              <a:t>dissimilarity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It is common to quantify the degree of dissimilarity based on a </a:t>
            </a:r>
            <a:r>
              <a:rPr lang="en-US" sz="2400" dirty="0" smtClean="0">
                <a:solidFill>
                  <a:schemeClr val="accent1"/>
                </a:solidFill>
              </a:rPr>
              <a:t>distance</a:t>
            </a:r>
            <a:r>
              <a:rPr lang="tr-TR" sz="2400" b="1" dirty="0" smtClean="0"/>
              <a:t> </a:t>
            </a:r>
            <a:r>
              <a:rPr lang="en-US" sz="2400" dirty="0" smtClean="0"/>
              <a:t>measure</a:t>
            </a:r>
            <a:r>
              <a:rPr lang="en-US" sz="2400" dirty="0"/>
              <a:t>, </a:t>
            </a:r>
            <a:endParaRPr lang="tr-TR" sz="2400" dirty="0" smtClean="0"/>
          </a:p>
          <a:p>
            <a:pPr lvl="2">
              <a:lnSpc>
                <a:spcPct val="80000"/>
              </a:lnSpc>
            </a:pPr>
            <a:r>
              <a:rPr lang="en-US" sz="2000" dirty="0"/>
              <a:t>which is usually defined for a pair of observations.</a:t>
            </a:r>
            <a:endParaRPr lang="tr-TR" sz="2000" dirty="0"/>
          </a:p>
          <a:p>
            <a:r>
              <a:rPr lang="en-US" sz="2800" dirty="0"/>
              <a:t>The most commonly used distance measure is the </a:t>
            </a:r>
            <a:r>
              <a:rPr lang="en-US" sz="2800" dirty="0">
                <a:solidFill>
                  <a:schemeClr val="accent1"/>
                </a:solidFill>
              </a:rPr>
              <a:t>squared distance</a:t>
            </a:r>
            <a:r>
              <a:rPr lang="en-US" sz="2800" dirty="0"/>
              <a:t>,</a:t>
            </a:r>
          </a:p>
          <a:p>
            <a:pPr marL="0" indent="0">
              <a:buNone/>
            </a:pPr>
            <a:r>
              <a:rPr lang="tr-TR" i="1" dirty="0"/>
              <a:t>	</a:t>
            </a:r>
            <a:r>
              <a:rPr lang="tr-TR" i="1" dirty="0" err="1"/>
              <a:t>d</a:t>
            </a:r>
            <a:r>
              <a:rPr lang="tr-TR" i="1" baseline="-25000" dirty="0" err="1"/>
              <a:t>ij</a:t>
            </a:r>
            <a:r>
              <a:rPr lang="tr-TR" i="1" dirty="0"/>
              <a:t> </a:t>
            </a:r>
            <a:r>
              <a:rPr lang="tr-TR" dirty="0"/>
              <a:t>= (</a:t>
            </a:r>
            <a:r>
              <a:rPr lang="tr-TR" i="1" dirty="0"/>
              <a:t>x</a:t>
            </a:r>
            <a:r>
              <a:rPr lang="tr-TR" i="1" baseline="-25000" dirty="0"/>
              <a:t>i </a:t>
            </a:r>
            <a:r>
              <a:rPr lang="tr-TR" dirty="0"/>
              <a:t>−</a:t>
            </a:r>
            <a:r>
              <a:rPr lang="tr-TR" i="1" dirty="0" err="1"/>
              <a:t>x</a:t>
            </a:r>
            <a:r>
              <a:rPr lang="tr-TR" i="1" baseline="-25000" dirty="0" err="1"/>
              <a:t>j</a:t>
            </a:r>
            <a:r>
              <a:rPr lang="tr-TR" i="1" dirty="0"/>
              <a:t> </a:t>
            </a:r>
            <a:r>
              <a:rPr lang="tr-TR" dirty="0"/>
              <a:t>)</a:t>
            </a:r>
            <a:r>
              <a:rPr lang="tr-TR" baseline="30000" dirty="0"/>
              <a:t>2</a:t>
            </a:r>
            <a:r>
              <a:rPr lang="tr-TR" i="1" dirty="0"/>
              <a:t>,</a:t>
            </a:r>
          </a:p>
          <a:p>
            <a:pPr marL="365760" lvl="1" indent="0">
              <a:buNone/>
            </a:pP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where </a:t>
            </a:r>
            <a:r>
              <a:rPr lang="tr-TR" i="1" dirty="0" err="1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tr-TR" i="1" baseline="-25000" dirty="0" err="1">
                <a:solidFill>
                  <a:schemeClr val="accent5">
                    <a:lumMod val="75000"/>
                  </a:schemeClr>
                </a:solidFill>
              </a:rPr>
              <a:t>ij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refers to the distance between observations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i</a:t>
            </a: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 and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j</a:t>
            </a: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 , </a:t>
            </a:r>
            <a:r>
              <a:rPr lang="tr-TR" i="1" dirty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tr-TR" i="1" baseline="-25000" dirty="0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is the value</a:t>
            </a:r>
            <a:r>
              <a:rPr lang="tr-TR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of random variable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X</a:t>
            </a: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 for observation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i</a:t>
            </a: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, and </a:t>
            </a:r>
            <a:r>
              <a:rPr lang="tr-TR" i="1" dirty="0" err="1" smtClean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tr-TR" i="1" baseline="-25000" dirty="0" err="1" smtClean="0">
                <a:solidFill>
                  <a:schemeClr val="accent5">
                    <a:lumMod val="75000"/>
                  </a:schemeClr>
                </a:solidFill>
              </a:rPr>
              <a:t>j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dirty="0">
                <a:solidFill>
                  <a:schemeClr val="tx1"/>
                </a:solidFill>
                <a:ea typeface="+mn-ea"/>
                <a:cs typeface="+mn-cs"/>
              </a:rPr>
              <a:t>is the value for observation </a:t>
            </a:r>
            <a:r>
              <a:rPr lang="en-US" i="1" dirty="0" smtClean="0">
                <a:solidFill>
                  <a:schemeClr val="accent5">
                    <a:lumMod val="75000"/>
                  </a:schemeClr>
                </a:solidFill>
                <a:ea typeface="+mn-ea"/>
                <a:cs typeface="+mn-cs"/>
              </a:rPr>
              <a:t>j</a:t>
            </a: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tr-TR" dirty="0">
              <a:solidFill>
                <a:schemeClr val="tx1"/>
              </a:solidFill>
              <a:ea typeface="+mn-ea"/>
              <a:cs typeface="+mn-cs"/>
            </a:endParaRPr>
          </a:p>
          <a:p>
            <a:endParaRPr lang="tr-TR" sz="2800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117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39120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Similarity and Dissimilarity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2411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Similarity</a:t>
            </a:r>
          </a:p>
          <a:p>
            <a:pPr lvl="1"/>
            <a:r>
              <a:rPr lang="tr-TR" dirty="0" smtClean="0"/>
              <a:t>is a n</a:t>
            </a:r>
            <a:r>
              <a:rPr lang="en-US" dirty="0" err="1" smtClean="0"/>
              <a:t>umerical</a:t>
            </a:r>
            <a:r>
              <a:rPr lang="en-US" dirty="0" smtClean="0"/>
              <a:t> measure of how alike two data objects are</a:t>
            </a:r>
          </a:p>
          <a:p>
            <a:pPr lvl="1"/>
            <a:r>
              <a:rPr lang="tr-TR" dirty="0" smtClean="0"/>
              <a:t>is </a:t>
            </a:r>
            <a:r>
              <a:rPr lang="en-US" dirty="0" smtClean="0"/>
              <a:t>higher </a:t>
            </a:r>
            <a:r>
              <a:rPr lang="en-US" dirty="0"/>
              <a:t>when objects are more </a:t>
            </a:r>
            <a:r>
              <a:rPr lang="en-US" dirty="0" smtClean="0"/>
              <a:t>alike</a:t>
            </a:r>
            <a:endParaRPr lang="en-US" dirty="0"/>
          </a:p>
          <a:p>
            <a:pPr lvl="1"/>
            <a:r>
              <a:rPr lang="tr-TR" dirty="0" smtClean="0"/>
              <a:t>o</a:t>
            </a:r>
            <a:r>
              <a:rPr lang="en-US" dirty="0" err="1" smtClean="0"/>
              <a:t>ften</a:t>
            </a:r>
            <a:r>
              <a:rPr lang="en-US" dirty="0" smtClean="0"/>
              <a:t> </a:t>
            </a:r>
            <a:r>
              <a:rPr lang="en-US" dirty="0"/>
              <a:t>falls in the range [0,1</a:t>
            </a:r>
            <a:r>
              <a:rPr lang="en-US" dirty="0" smtClean="0"/>
              <a:t>]</a:t>
            </a:r>
            <a:endParaRPr lang="en-US" dirty="0"/>
          </a:p>
          <a:p>
            <a:r>
              <a:rPr lang="en-US" dirty="0"/>
              <a:t>Dissimilarity</a:t>
            </a:r>
          </a:p>
          <a:p>
            <a:pPr lvl="1"/>
            <a:r>
              <a:rPr lang="tr-TR" dirty="0" smtClean="0"/>
              <a:t>is a n</a:t>
            </a:r>
            <a:r>
              <a:rPr lang="en-US" dirty="0" err="1" smtClean="0"/>
              <a:t>umerical</a:t>
            </a:r>
            <a:r>
              <a:rPr lang="en-US" dirty="0" smtClean="0"/>
              <a:t> </a:t>
            </a:r>
            <a:r>
              <a:rPr lang="en-US" dirty="0"/>
              <a:t>measure of how two data </a:t>
            </a:r>
            <a:r>
              <a:rPr lang="en-US" dirty="0" smtClean="0"/>
              <a:t>objects</a:t>
            </a:r>
            <a:r>
              <a:rPr lang="tr-TR" dirty="0" smtClean="0"/>
              <a:t> </a:t>
            </a:r>
            <a:r>
              <a:rPr lang="en-US" dirty="0" smtClean="0"/>
              <a:t>are different </a:t>
            </a:r>
            <a:endParaRPr lang="en-US" dirty="0"/>
          </a:p>
          <a:p>
            <a:pPr lvl="1"/>
            <a:r>
              <a:rPr lang="tr-TR" dirty="0" smtClean="0"/>
              <a:t>is l</a:t>
            </a:r>
            <a:r>
              <a:rPr lang="en-US" dirty="0" err="1" smtClean="0"/>
              <a:t>ower</a:t>
            </a:r>
            <a:r>
              <a:rPr lang="en-US" dirty="0" smtClean="0"/>
              <a:t> </a:t>
            </a:r>
            <a:r>
              <a:rPr lang="en-US" dirty="0"/>
              <a:t>when objects are more alike</a:t>
            </a:r>
          </a:p>
          <a:p>
            <a:pPr lvl="2"/>
            <a:r>
              <a:rPr lang="en-US" dirty="0"/>
              <a:t>Minimum dissimilarity is often 0</a:t>
            </a:r>
          </a:p>
          <a:p>
            <a:pPr lvl="2"/>
            <a:r>
              <a:rPr lang="en-US" dirty="0"/>
              <a:t>Upper limit varies</a:t>
            </a:r>
          </a:p>
          <a:p>
            <a:r>
              <a:rPr lang="en-US" dirty="0"/>
              <a:t>Proximity refers to a similarity or dissimilarity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118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31609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 smtClean="0"/>
              <a:t>Distance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412" y="1140181"/>
                <a:ext cx="8353176" cy="5241147"/>
              </a:xfrm>
            </p:spPr>
            <p:txBody>
              <a:bodyPr>
                <a:normAutofit fontScale="77500" lnSpcReduction="20000"/>
              </a:bodyPr>
              <a:lstStyle/>
              <a:p>
                <a:pPr lvl="0"/>
                <a:r>
                  <a:rPr lang="tr-TR" sz="28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Euclidean</a:t>
                </a:r>
                <a:r>
                  <a:rPr lang="tr-TR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sz="2800" dirty="0" err="1">
                    <a:solidFill>
                      <a:schemeClr val="accent1">
                        <a:lumMod val="75000"/>
                      </a:schemeClr>
                    </a:solidFill>
                  </a:rPr>
                  <a:t>Distance</a:t>
                </a:r>
                <a:endParaRPr lang="tr-TR" sz="2800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r>
                        <a:rPr lang="tr-T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ctrl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tr-TR" sz="2800" dirty="0"/>
              </a:p>
              <a:p>
                <a:pPr marL="341313" lvl="0" indent="0">
                  <a:buNone/>
                </a:pPr>
                <a:r>
                  <a:rPr lang="tr-TR" sz="2800" dirty="0" smtClean="0"/>
                  <a:t>where </a:t>
                </a:r>
                <a:r>
                  <a:rPr lang="tr-TR" sz="2800" i="1" dirty="0">
                    <a:solidFill>
                      <a:schemeClr val="accent5">
                        <a:lumMod val="75000"/>
                      </a:schemeClr>
                    </a:solidFill>
                  </a:rPr>
                  <a:t>n</a:t>
                </a:r>
                <a:r>
                  <a:rPr lang="tr-TR" sz="2800" dirty="0"/>
                  <a:t> is the number of dimensions (attributes) and </a:t>
                </a:r>
                <a:r>
                  <a:rPr lang="tr-TR" sz="2800" i="1" dirty="0">
                    <a:solidFill>
                      <a:schemeClr val="accent5">
                        <a:lumMod val="75000"/>
                      </a:schemeClr>
                    </a:solidFill>
                  </a:rPr>
                  <a:t>p</a:t>
                </a:r>
                <a:r>
                  <a:rPr lang="tr-TR" sz="2800" i="1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k</a:t>
                </a:r>
                <a:r>
                  <a:rPr lang="tr-TR" sz="2800" dirty="0"/>
                  <a:t> and </a:t>
                </a:r>
                <a:r>
                  <a:rPr lang="tr-TR" sz="2800" i="1" dirty="0">
                    <a:solidFill>
                      <a:schemeClr val="accent5">
                        <a:lumMod val="75000"/>
                      </a:schemeClr>
                    </a:solidFill>
                  </a:rPr>
                  <a:t>q</a:t>
                </a:r>
                <a:r>
                  <a:rPr lang="tr-TR" sz="2800" i="1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k</a:t>
                </a:r>
                <a:r>
                  <a:rPr lang="tr-TR" sz="2800" dirty="0"/>
                  <a:t> are, respectively, the </a:t>
                </a:r>
                <a:r>
                  <a:rPr lang="tr-TR" sz="2800" i="1" dirty="0">
                    <a:solidFill>
                      <a:schemeClr val="accent5">
                        <a:lumMod val="75000"/>
                      </a:schemeClr>
                    </a:solidFill>
                  </a:rPr>
                  <a:t>k</a:t>
                </a:r>
                <a:r>
                  <a:rPr lang="tr-TR" sz="28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tr-TR" sz="2800" dirty="0"/>
                  <a:t> attributes (components) </a:t>
                </a:r>
                <a:r>
                  <a:rPr lang="tr-TR" sz="2800" dirty="0" smtClean="0"/>
                  <a:t>of </a:t>
                </a:r>
                <a:r>
                  <a:rPr lang="tr-TR" sz="2800" dirty="0"/>
                  <a:t>data objects </a:t>
                </a:r>
                <a:r>
                  <a:rPr lang="tr-TR" sz="2800" i="1" dirty="0">
                    <a:solidFill>
                      <a:schemeClr val="accent5">
                        <a:lumMod val="75000"/>
                      </a:schemeClr>
                    </a:solidFill>
                  </a:rPr>
                  <a:t>p</a:t>
                </a:r>
                <a:r>
                  <a:rPr lang="tr-TR" sz="2800" dirty="0"/>
                  <a:t> and </a:t>
                </a:r>
                <a:r>
                  <a:rPr lang="tr-TR" sz="2800" i="1" dirty="0">
                    <a:solidFill>
                      <a:schemeClr val="accent5">
                        <a:lumMod val="75000"/>
                      </a:schemeClr>
                    </a:solidFill>
                  </a:rPr>
                  <a:t>q</a:t>
                </a:r>
                <a:r>
                  <a:rPr lang="tr-TR" sz="2800" dirty="0"/>
                  <a:t>.</a:t>
                </a:r>
              </a:p>
              <a:p>
                <a:pPr lvl="0"/>
                <a:r>
                  <a:rPr lang="tr-TR" sz="2800" dirty="0" err="1">
                    <a:solidFill>
                      <a:schemeClr val="accent1">
                        <a:lumMod val="75000"/>
                      </a:schemeClr>
                    </a:solidFill>
                  </a:rPr>
                  <a:t>Minkowski</a:t>
                </a:r>
                <a:r>
                  <a:rPr lang="tr-TR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sz="2800" dirty="0" err="1">
                    <a:solidFill>
                      <a:schemeClr val="accent1">
                        <a:lumMod val="75000"/>
                      </a:schemeClr>
                    </a:solidFill>
                  </a:rPr>
                  <a:t>Distance</a:t>
                </a:r>
                <a:r>
                  <a:rPr lang="tr-TR" sz="28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tr-TR" sz="2800" dirty="0"/>
                  <a:t>is a </a:t>
                </a:r>
                <a:r>
                  <a:rPr lang="tr-TR" sz="2800" dirty="0" err="1"/>
                  <a:t>generalization</a:t>
                </a:r>
                <a:r>
                  <a:rPr lang="tr-TR" sz="2800" dirty="0"/>
                  <a:t> of </a:t>
                </a:r>
                <a:r>
                  <a:rPr lang="tr-TR" sz="2800" dirty="0" err="1"/>
                  <a:t>Euclidean</a:t>
                </a:r>
                <a:r>
                  <a:rPr lang="tr-TR" sz="2800" dirty="0"/>
                  <a:t> </a:t>
                </a:r>
                <a:r>
                  <a:rPr lang="tr-TR" sz="2800" dirty="0" err="1" smtClean="0"/>
                  <a:t>Distance</a:t>
                </a:r>
                <a:endParaRPr lang="tr-TR" sz="2800" dirty="0"/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800" i="1">
                          <a:latin typeface="Cambria Math" panose="02040503050406030204" pitchFamily="18" charset="0"/>
                        </a:rPr>
                        <m:t>𝑑𝑖𝑠𝑡</m:t>
                      </m:r>
                      <m:r>
                        <a:rPr lang="tr-TR" sz="2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tr-TR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tr-T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8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tr-TR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tr-TR" sz="2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8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tr-TR" sz="28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p>
                                      <m:r>
                                        <a:rPr lang="tr-TR" sz="28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box>
                            <m:boxPr>
                              <m:ctrlPr>
                                <a:rPr lang="tr-TR" sz="280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tr-TR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sz="28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box>
                        </m:sup>
                      </m:sSup>
                    </m:oMath>
                  </m:oMathPara>
                </a14:m>
                <a:endParaRPr lang="tr-TR" sz="2800" dirty="0" smtClean="0"/>
              </a:p>
              <a:p>
                <a:pPr lvl="0"/>
                <a:endParaRPr lang="tr-TR" sz="2800" dirty="0"/>
              </a:p>
              <a:p>
                <a:pPr marL="341313" lvl="0" indent="0">
                  <a:buNone/>
                </a:pPr>
                <a:r>
                  <a:rPr lang="tr-TR" sz="2800" dirty="0" smtClean="0"/>
                  <a:t>where </a:t>
                </a:r>
                <a:r>
                  <a:rPr lang="tr-TR" sz="2800" i="1" dirty="0">
                    <a:solidFill>
                      <a:schemeClr val="accent5">
                        <a:lumMod val="75000"/>
                      </a:schemeClr>
                    </a:solidFill>
                  </a:rPr>
                  <a:t>r</a:t>
                </a:r>
                <a:r>
                  <a:rPr lang="tr-TR" sz="2800" dirty="0"/>
                  <a:t> is a parameter, </a:t>
                </a:r>
                <a:r>
                  <a:rPr lang="tr-TR" sz="2800" i="1" dirty="0">
                    <a:solidFill>
                      <a:schemeClr val="accent5">
                        <a:lumMod val="75000"/>
                      </a:schemeClr>
                    </a:solidFill>
                  </a:rPr>
                  <a:t>n</a:t>
                </a:r>
                <a:r>
                  <a:rPr lang="tr-TR" sz="2800" dirty="0"/>
                  <a:t> is the number of dimensions (attributes) and </a:t>
                </a:r>
                <a:r>
                  <a:rPr lang="tr-TR" sz="2800" i="1" dirty="0">
                    <a:solidFill>
                      <a:schemeClr val="accent5">
                        <a:lumMod val="75000"/>
                      </a:schemeClr>
                    </a:solidFill>
                  </a:rPr>
                  <a:t>p</a:t>
                </a:r>
                <a:r>
                  <a:rPr lang="tr-TR" sz="2800" i="1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k</a:t>
                </a:r>
                <a:r>
                  <a:rPr lang="tr-TR" sz="2800" dirty="0"/>
                  <a:t> and </a:t>
                </a:r>
                <a:r>
                  <a:rPr lang="tr-TR" sz="2800" i="1" dirty="0">
                    <a:solidFill>
                      <a:schemeClr val="accent5">
                        <a:lumMod val="75000"/>
                      </a:schemeClr>
                    </a:solidFill>
                  </a:rPr>
                  <a:t>q</a:t>
                </a:r>
                <a:r>
                  <a:rPr lang="tr-TR" sz="2800" i="1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k</a:t>
                </a:r>
                <a:r>
                  <a:rPr lang="tr-TR" sz="2800" dirty="0" smtClean="0"/>
                  <a:t> </a:t>
                </a:r>
                <a:r>
                  <a:rPr lang="tr-TR" sz="2800" dirty="0"/>
                  <a:t>are, respectively, the </a:t>
                </a:r>
                <a:r>
                  <a:rPr lang="tr-TR" sz="2800" i="1" dirty="0">
                    <a:solidFill>
                      <a:schemeClr val="accent5">
                        <a:lumMod val="75000"/>
                      </a:schemeClr>
                    </a:solidFill>
                  </a:rPr>
                  <a:t>k</a:t>
                </a:r>
                <a:r>
                  <a:rPr lang="tr-TR" sz="2800" dirty="0">
                    <a:solidFill>
                      <a:schemeClr val="accent5">
                        <a:lumMod val="75000"/>
                      </a:schemeClr>
                    </a:solidFill>
                  </a:rPr>
                  <a:t>th</a:t>
                </a:r>
                <a:r>
                  <a:rPr lang="tr-TR" sz="2800" dirty="0"/>
                  <a:t> attributes (components) </a:t>
                </a:r>
                <a:r>
                  <a:rPr lang="tr-TR" sz="2800" dirty="0" smtClean="0"/>
                  <a:t>of </a:t>
                </a:r>
                <a:r>
                  <a:rPr lang="tr-TR" sz="2800" dirty="0"/>
                  <a:t>data objects </a:t>
                </a:r>
                <a:r>
                  <a:rPr lang="tr-TR" sz="2800" i="1" dirty="0">
                    <a:solidFill>
                      <a:schemeClr val="accent5">
                        <a:lumMod val="75000"/>
                      </a:schemeClr>
                    </a:solidFill>
                  </a:rPr>
                  <a:t>p</a:t>
                </a:r>
                <a:r>
                  <a:rPr lang="tr-TR" sz="2800" dirty="0"/>
                  <a:t> and </a:t>
                </a:r>
                <a:r>
                  <a:rPr lang="tr-TR" sz="2800" i="1" dirty="0">
                    <a:solidFill>
                      <a:schemeClr val="accent5">
                        <a:lumMod val="75000"/>
                      </a:schemeClr>
                    </a:solidFill>
                  </a:rPr>
                  <a:t>q</a:t>
                </a:r>
                <a:r>
                  <a:rPr lang="tr-TR" sz="2800" dirty="0" smtClean="0"/>
                  <a:t>.</a:t>
                </a:r>
                <a:endParaRPr lang="tr-TR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412" y="1140181"/>
                <a:ext cx="8353176" cy="5241147"/>
              </a:xfrm>
              <a:blipFill rotWithShape="0">
                <a:blip r:embed="rId2"/>
                <a:stretch>
                  <a:fillRect l="-803" t="-2093" r="-12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119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3413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smtClean="0"/>
              <a:t>…</a:t>
            </a:r>
            <a:r>
              <a:rPr lang="en-US" altLang="tr-TR" dirty="0" smtClean="0"/>
              <a:t>Principles of data analysis…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97887" cy="5111750"/>
          </a:xfrm>
        </p:spPr>
        <p:txBody>
          <a:bodyPr/>
          <a:lstStyle/>
          <a:p>
            <a:r>
              <a:rPr lang="en-US" altLang="tr-TR" smtClean="0"/>
              <a:t>Basic guide to data analysis:</a:t>
            </a:r>
          </a:p>
          <a:p>
            <a:pPr lvl="1"/>
            <a:r>
              <a:rPr lang="en-US" altLang="tr-TR" smtClean="0">
                <a:solidFill>
                  <a:schemeClr val="accent1"/>
                </a:solidFill>
              </a:rPr>
              <a:t>Analyze</a:t>
            </a:r>
            <a:r>
              <a:rPr lang="en-US" altLang="tr-TR" smtClean="0"/>
              <a:t>, not </a:t>
            </a:r>
            <a:r>
              <a:rPr lang="en-US" altLang="tr-TR" smtClean="0">
                <a:solidFill>
                  <a:schemeClr val="accent1"/>
                </a:solidFill>
              </a:rPr>
              <a:t>narrate</a:t>
            </a:r>
          </a:p>
          <a:p>
            <a:pPr lvl="1"/>
            <a:r>
              <a:rPr lang="en-US" altLang="tr-TR" smtClean="0"/>
              <a:t>Go back to research flowchart</a:t>
            </a:r>
          </a:p>
          <a:p>
            <a:pPr lvl="1"/>
            <a:r>
              <a:rPr lang="en-US" altLang="tr-TR" smtClean="0"/>
              <a:t>Break down into research objectives and research questions</a:t>
            </a:r>
          </a:p>
          <a:p>
            <a:pPr lvl="1"/>
            <a:r>
              <a:rPr lang="en-US" altLang="tr-TR" smtClean="0"/>
              <a:t>Identify phenomena to be investigated</a:t>
            </a:r>
          </a:p>
          <a:p>
            <a:pPr lvl="1"/>
            <a:r>
              <a:rPr lang="en-US" altLang="tr-TR" smtClean="0">
                <a:solidFill>
                  <a:schemeClr val="accent1"/>
                </a:solidFill>
              </a:rPr>
              <a:t>Visualize </a:t>
            </a:r>
            <a:r>
              <a:rPr lang="en-US" altLang="tr-TR" smtClean="0"/>
              <a:t>the</a:t>
            </a:r>
            <a:r>
              <a:rPr lang="en-US" altLang="tr-TR" smtClean="0">
                <a:solidFill>
                  <a:schemeClr val="accent1"/>
                </a:solidFill>
              </a:rPr>
              <a:t> expected </a:t>
            </a:r>
            <a:r>
              <a:rPr lang="en-US" altLang="tr-TR" smtClean="0"/>
              <a:t>answers</a:t>
            </a:r>
          </a:p>
          <a:p>
            <a:pPr lvl="1"/>
            <a:r>
              <a:rPr lang="en-US" altLang="tr-TR" smtClean="0"/>
              <a:t>Validate the answers with data</a:t>
            </a:r>
          </a:p>
          <a:p>
            <a:pPr lvl="1"/>
            <a:r>
              <a:rPr lang="en-US" altLang="tr-TR" smtClean="0"/>
              <a:t>Do not tell something not supported by data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A15A407-0B8C-457E-9074-04AEEE770DE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12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5299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241147"/>
          </a:xfrm>
        </p:spPr>
        <p:txBody>
          <a:bodyPr>
            <a:normAutofit/>
          </a:bodyPr>
          <a:lstStyle/>
          <a:p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Minkowski</a:t>
            </a:r>
            <a:r>
              <a:rPr lang="tr-TR" dirty="0" smtClean="0"/>
              <a:t> </a:t>
            </a:r>
            <a:r>
              <a:rPr lang="tr-TR" dirty="0" err="1" smtClean="0"/>
              <a:t>Distance</a:t>
            </a:r>
            <a:r>
              <a:rPr lang="tr-TR" dirty="0" smtClean="0"/>
              <a:t>,</a:t>
            </a:r>
          </a:p>
          <a:p>
            <a:pPr lvl="1"/>
            <a:r>
              <a:rPr lang="tr-TR" sz="2200" dirty="0" smtClean="0"/>
              <a:t>if </a:t>
            </a:r>
            <a:r>
              <a:rPr lang="tr-TR" sz="2200" i="1" dirty="0" smtClean="0">
                <a:solidFill>
                  <a:srgbClr val="3366FF">
                    <a:lumMod val="75000"/>
                  </a:srgbClr>
                </a:solidFill>
              </a:rPr>
              <a:t>r</a:t>
            </a:r>
            <a:r>
              <a:rPr lang="tr-TR" sz="2200" dirty="0" smtClean="0">
                <a:solidFill>
                  <a:srgbClr val="3366FF">
                    <a:lumMod val="75000"/>
                  </a:srgbClr>
                </a:solidFill>
              </a:rPr>
              <a:t> = 1  </a:t>
            </a:r>
            <a:r>
              <a:rPr lang="tr-TR" sz="2200" i="1" dirty="0" smtClean="0"/>
              <a:t>dist</a:t>
            </a:r>
            <a:r>
              <a:rPr lang="tr-TR" sz="2200" dirty="0" smtClean="0"/>
              <a:t> is </a:t>
            </a:r>
            <a:r>
              <a:rPr lang="tr-TR" sz="2200" dirty="0" smtClean="0">
                <a:solidFill>
                  <a:schemeClr val="accent5">
                    <a:lumMod val="75000"/>
                  </a:schemeClr>
                </a:solidFill>
              </a:rPr>
              <a:t>City block </a:t>
            </a:r>
            <a:r>
              <a:rPr lang="tr-TR" sz="2200" dirty="0" smtClean="0"/>
              <a:t>(Manhattan, taxicab, L1 norm) distance </a:t>
            </a:r>
          </a:p>
          <a:p>
            <a:pPr lvl="1"/>
            <a:r>
              <a:rPr lang="tr-TR" sz="2200" dirty="0" err="1" smtClean="0"/>
              <a:t>if</a:t>
            </a:r>
            <a:r>
              <a:rPr lang="tr-TR" sz="2200" dirty="0" smtClean="0"/>
              <a:t> </a:t>
            </a:r>
            <a:r>
              <a:rPr lang="tr-TR" sz="2200" i="1" dirty="0">
                <a:solidFill>
                  <a:srgbClr val="3366FF">
                    <a:lumMod val="75000"/>
                  </a:srgbClr>
                </a:solidFill>
              </a:rPr>
              <a:t>r</a:t>
            </a:r>
            <a:r>
              <a:rPr lang="tr-TR" sz="2200" dirty="0">
                <a:solidFill>
                  <a:srgbClr val="3366FF">
                    <a:lumMod val="75000"/>
                  </a:srgbClr>
                </a:solidFill>
              </a:rPr>
              <a:t> = 2 </a:t>
            </a:r>
            <a:r>
              <a:rPr lang="tr-TR" sz="2200" i="1" dirty="0" err="1"/>
              <a:t>dist</a:t>
            </a:r>
            <a:r>
              <a:rPr lang="tr-TR" sz="2200" i="1" dirty="0"/>
              <a:t> </a:t>
            </a:r>
            <a:r>
              <a:rPr lang="tr-TR" sz="2200" dirty="0"/>
              <a:t>is </a:t>
            </a:r>
            <a:r>
              <a:rPr lang="tr-TR" sz="2200" dirty="0" err="1">
                <a:solidFill>
                  <a:schemeClr val="accent5">
                    <a:lumMod val="75000"/>
                  </a:schemeClr>
                </a:solidFill>
              </a:rPr>
              <a:t>Euclidean</a:t>
            </a:r>
            <a:r>
              <a:rPr lang="tr-TR" sz="2200" dirty="0"/>
              <a:t> </a:t>
            </a:r>
            <a:r>
              <a:rPr lang="tr-TR" sz="2200" dirty="0" err="1"/>
              <a:t>distance</a:t>
            </a:r>
            <a:endParaRPr lang="tr-TR" sz="2200" dirty="0"/>
          </a:p>
          <a:p>
            <a:pPr lvl="1"/>
            <a:r>
              <a:rPr lang="tr-TR" sz="2200" dirty="0" smtClean="0"/>
              <a:t>if </a:t>
            </a:r>
            <a:r>
              <a:rPr lang="tr-TR" sz="2200" i="1" dirty="0">
                <a:solidFill>
                  <a:srgbClr val="3366FF">
                    <a:lumMod val="75000"/>
                  </a:srgbClr>
                </a:solidFill>
              </a:rPr>
              <a:t>r</a:t>
            </a:r>
            <a:r>
              <a:rPr lang="tr-TR" sz="2200" dirty="0">
                <a:solidFill>
                  <a:srgbClr val="3366FF">
                    <a:lumMod val="75000"/>
                  </a:srgbClr>
                </a:solidFill>
              </a:rPr>
              <a:t> = </a:t>
            </a:r>
            <a:r>
              <a:rPr lang="tr-TR" sz="2200" dirty="0">
                <a:solidFill>
                  <a:srgbClr val="3366FF">
                    <a:lumMod val="75000"/>
                  </a:srgbClr>
                </a:solidFill>
                <a:sym typeface="Symbol" panose="05050102010706020507" pitchFamily="18" charset="2"/>
              </a:rPr>
              <a:t></a:t>
            </a:r>
            <a:r>
              <a:rPr lang="tr-TR" sz="2200" dirty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sz="2200" i="1" dirty="0"/>
              <a:t>dist </a:t>
            </a:r>
            <a:r>
              <a:rPr lang="tr-TR" sz="2200" dirty="0"/>
              <a:t>is “</a:t>
            </a:r>
            <a:r>
              <a:rPr lang="tr-TR" sz="2200" dirty="0">
                <a:solidFill>
                  <a:schemeClr val="accent5">
                    <a:lumMod val="75000"/>
                  </a:schemeClr>
                </a:solidFill>
              </a:rPr>
              <a:t>supremum</a:t>
            </a:r>
            <a:r>
              <a:rPr lang="tr-TR" sz="2200" dirty="0"/>
              <a:t>” (Lmax norm, L</a:t>
            </a:r>
            <a:r>
              <a:rPr lang="tr-TR" sz="2200" dirty="0">
                <a:sym typeface="Symbol" panose="05050102010706020507" pitchFamily="18" charset="2"/>
              </a:rPr>
              <a:t></a:t>
            </a:r>
            <a:r>
              <a:rPr lang="tr-TR" sz="2200" dirty="0"/>
              <a:t> norm) </a:t>
            </a:r>
            <a:r>
              <a:rPr lang="tr-TR" sz="2200" dirty="0" smtClean="0"/>
              <a:t>distance </a:t>
            </a:r>
            <a:endParaRPr lang="tr-TR" dirty="0"/>
          </a:p>
          <a:p>
            <a:r>
              <a:rPr lang="en-US" dirty="0" smtClean="0"/>
              <a:t>In </a:t>
            </a:r>
            <a:r>
              <a:rPr lang="en-US" dirty="0"/>
              <a:t>general, if we measure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i="1" dirty="0"/>
              <a:t> </a:t>
            </a:r>
            <a:r>
              <a:rPr lang="en-US" dirty="0"/>
              <a:t>random variables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baseline="-25000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i="1" dirty="0"/>
              <a:t>, . . . ,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en-US" i="1" baseline="-25000" dirty="0" err="1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en-US" dirty="0"/>
              <a:t>, the squared distance</a:t>
            </a:r>
            <a:r>
              <a:rPr lang="tr-TR" dirty="0"/>
              <a:t> </a:t>
            </a:r>
            <a:r>
              <a:rPr lang="en-US" dirty="0"/>
              <a:t>between two observations </a:t>
            </a:r>
            <a:r>
              <a:rPr lang="en-US" i="1" dirty="0" err="1">
                <a:solidFill>
                  <a:schemeClr val="accent5">
                    <a:lumMod val="75000"/>
                  </a:schemeClr>
                </a:solidFill>
              </a:rPr>
              <a:t>i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j</a:t>
            </a:r>
            <a:r>
              <a:rPr lang="en-US" i="1" dirty="0"/>
              <a:t> </a:t>
            </a:r>
            <a:r>
              <a:rPr lang="en-US" dirty="0"/>
              <a:t>in our sample is</a:t>
            </a:r>
          </a:p>
          <a:p>
            <a:pPr marL="0" indent="0">
              <a:buNone/>
            </a:pPr>
            <a:r>
              <a:rPr lang="tr-TR" altLang="ja-JP" i="1" dirty="0"/>
              <a:t>	         </a:t>
            </a:r>
            <a:r>
              <a:rPr lang="en-US" altLang="ja-JP" i="1" dirty="0"/>
              <a:t>d</a:t>
            </a:r>
            <a:r>
              <a:rPr lang="en-US" altLang="ja-JP" sz="2800" i="1" baseline="-25000" dirty="0"/>
              <a:t>ij</a:t>
            </a:r>
            <a:r>
              <a:rPr lang="en-US" altLang="ja-JP" i="1" dirty="0"/>
              <a:t> </a:t>
            </a:r>
            <a:r>
              <a:rPr lang="en-US" altLang="ja-JP" dirty="0"/>
              <a:t>= (</a:t>
            </a:r>
            <a:r>
              <a:rPr lang="en-US" altLang="ja-JP" i="1" dirty="0"/>
              <a:t>x</a:t>
            </a:r>
            <a:r>
              <a:rPr lang="en-US" altLang="ja-JP" sz="2800" i="1" baseline="-25000" dirty="0"/>
              <a:t>i1</a:t>
            </a:r>
            <a:r>
              <a:rPr lang="en-US" altLang="ja-JP" dirty="0"/>
              <a:t> </a:t>
            </a:r>
            <a:r>
              <a:rPr lang="ja-JP" altLang="en-US" dirty="0"/>
              <a:t>−</a:t>
            </a:r>
            <a:r>
              <a:rPr lang="en-US" altLang="ja-JP" i="1" dirty="0"/>
              <a:t>x</a:t>
            </a:r>
            <a:r>
              <a:rPr lang="en-US" altLang="ja-JP" sz="2800" i="1" baseline="-25000" dirty="0"/>
              <a:t>j1</a:t>
            </a:r>
            <a:r>
              <a:rPr lang="en-US" altLang="ja-JP" dirty="0"/>
              <a:t>)</a:t>
            </a:r>
            <a:r>
              <a:rPr lang="en-US" altLang="ja-JP" baseline="30000" dirty="0"/>
              <a:t>2</a:t>
            </a:r>
            <a:r>
              <a:rPr lang="en-US" altLang="ja-JP" dirty="0"/>
              <a:t> +</a:t>
            </a:r>
            <a:r>
              <a:rPr lang="ja-JP" altLang="en-US" dirty="0"/>
              <a:t>・ ・ ・</a:t>
            </a:r>
            <a:r>
              <a:rPr lang="en-US" altLang="ja-JP" dirty="0"/>
              <a:t>+(</a:t>
            </a:r>
            <a:r>
              <a:rPr lang="en-US" altLang="ja-JP" i="1" dirty="0" err="1"/>
              <a:t>x</a:t>
            </a:r>
            <a:r>
              <a:rPr lang="en-US" altLang="ja-JP" sz="2800" i="1" baseline="-25000" dirty="0" err="1"/>
              <a:t>ip</a:t>
            </a:r>
            <a:r>
              <a:rPr lang="en-US" altLang="ja-JP" i="1" dirty="0"/>
              <a:t> </a:t>
            </a:r>
            <a:r>
              <a:rPr lang="ja-JP" altLang="en-US" dirty="0"/>
              <a:t>−</a:t>
            </a:r>
            <a:r>
              <a:rPr lang="en-US" altLang="ja-JP" i="1" dirty="0" err="1" smtClean="0"/>
              <a:t>x</a:t>
            </a:r>
            <a:r>
              <a:rPr lang="en-US" altLang="ja-JP" sz="2800" i="1" baseline="-25000" dirty="0" err="1" smtClean="0"/>
              <a:t>jp</a:t>
            </a:r>
            <a:r>
              <a:rPr lang="en-US" altLang="ja-JP" dirty="0" smtClean="0"/>
              <a:t>)</a:t>
            </a:r>
            <a:r>
              <a:rPr lang="en-US" altLang="ja-JP" baseline="30000" dirty="0" smtClean="0"/>
              <a:t>2</a:t>
            </a:r>
            <a:endParaRPr lang="en-US" altLang="ja-JP" i="1" dirty="0"/>
          </a:p>
          <a:p>
            <a:r>
              <a:rPr lang="en-US" dirty="0"/>
              <a:t>This measure of dissimilarity is called 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squared Euclidean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distance</a:t>
            </a:r>
            <a:endParaRPr lang="tr-TR" sz="2800" dirty="0" smtClean="0"/>
          </a:p>
          <a:p>
            <a:pPr lvl="0"/>
            <a:endParaRPr lang="en-US" sz="28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120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64253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K-</a:t>
            </a:r>
            <a:r>
              <a:rPr lang="tr-TR" dirty="0" err="1">
                <a:solidFill>
                  <a:srgbClr val="000000"/>
                </a:solidFill>
              </a:rPr>
              <a:t>means</a:t>
            </a:r>
            <a:r>
              <a:rPr lang="tr-TR" dirty="0">
                <a:solidFill>
                  <a:srgbClr val="000000"/>
                </a:solidFill>
              </a:rPr>
              <a:t> Clustering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241147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means clustering </a:t>
            </a:r>
            <a:r>
              <a:rPr lang="en-US" dirty="0"/>
              <a:t>is a simple algorithm that uses the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squared Euclidean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distance</a:t>
            </a:r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smtClean="0"/>
              <a:t>as </a:t>
            </a:r>
            <a:r>
              <a:rPr lang="en-US" dirty="0"/>
              <a:t>its measure of dissimilarity.</a:t>
            </a:r>
            <a:endParaRPr lang="tr-TR" dirty="0" smtClean="0"/>
          </a:p>
          <a:p>
            <a:r>
              <a:rPr lang="en-US" dirty="0" smtClean="0"/>
              <a:t>After </a:t>
            </a:r>
            <a:r>
              <a:rPr lang="en-US" dirty="0"/>
              <a:t>randomly partitioning the observations into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K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groups</a:t>
            </a:r>
            <a:r>
              <a:rPr lang="en-US" dirty="0"/>
              <a:t> and finding the</a:t>
            </a:r>
            <a:r>
              <a:rPr lang="tr-TR" dirty="0"/>
              <a:t>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center</a:t>
            </a:r>
            <a:r>
              <a:rPr lang="tr-TR" b="1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b="1" dirty="0" err="1">
                <a:solidFill>
                  <a:schemeClr val="accent1">
                    <a:lumMod val="75000"/>
                  </a:schemeClr>
                </a:solidFill>
              </a:rPr>
              <a:t>centroid</a:t>
            </a:r>
            <a:r>
              <a:rPr lang="tr-TR" b="1" dirty="0"/>
              <a:t> </a:t>
            </a:r>
            <a:r>
              <a:rPr lang="en-US" dirty="0"/>
              <a:t>of each cluster, the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-means</a:t>
            </a:r>
            <a:r>
              <a:rPr lang="en-US" dirty="0"/>
              <a:t> algorithm finds the best clusters by iteratively</a:t>
            </a:r>
            <a:r>
              <a:rPr lang="tr-TR" dirty="0"/>
              <a:t> </a:t>
            </a:r>
            <a:r>
              <a:rPr lang="tr-TR" dirty="0" err="1"/>
              <a:t>repeating</a:t>
            </a:r>
            <a:r>
              <a:rPr lang="tr-TR" dirty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</a:t>
            </a:r>
            <a:r>
              <a:rPr lang="tr-TR" dirty="0" err="1"/>
              <a:t>steps</a:t>
            </a:r>
            <a:r>
              <a:rPr lang="tr-TR" dirty="0"/>
              <a:t>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each observation, find its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squared Euclidean distance </a:t>
            </a:r>
            <a:r>
              <a:rPr lang="en-US" dirty="0"/>
              <a:t>to all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K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centers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/>
              <a:t>and assign it to the cluster with the smallest distance.</a:t>
            </a:r>
          </a:p>
          <a:p>
            <a:pPr lvl="1"/>
            <a:r>
              <a:rPr lang="en-US" dirty="0" smtClean="0"/>
              <a:t>After </a:t>
            </a:r>
            <a:r>
              <a:rPr lang="en-US" dirty="0"/>
              <a:t>regrouping all the observations into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K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clusters</a:t>
            </a:r>
            <a:r>
              <a:rPr lang="en-US" dirty="0"/>
              <a:t>, recalculate the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tr-TR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5">
                    <a:lumMod val="75000"/>
                  </a:schemeClr>
                </a:solidFill>
              </a:rPr>
              <a:t>centers</a:t>
            </a:r>
            <a:r>
              <a:rPr lang="tr-TR" dirty="0"/>
              <a:t>.</a:t>
            </a:r>
          </a:p>
          <a:p>
            <a:r>
              <a:rPr lang="en-US" dirty="0"/>
              <a:t>These steps are applied until the clusters do not change </a:t>
            </a:r>
            <a:endParaRPr lang="tr-TR" dirty="0" smtClean="0"/>
          </a:p>
          <a:p>
            <a:pPr lvl="1"/>
            <a:r>
              <a:rPr lang="en-US" dirty="0" smtClean="0"/>
              <a:t>i.e</a:t>
            </a:r>
            <a:r>
              <a:rPr lang="en-US" dirty="0"/>
              <a:t>., the centers remain</a:t>
            </a:r>
            <a:r>
              <a:rPr lang="tr-TR" dirty="0"/>
              <a:t> </a:t>
            </a:r>
            <a:r>
              <a:rPr lang="en-US" dirty="0"/>
              <a:t>the same after each </a:t>
            </a:r>
            <a:r>
              <a:rPr lang="en-US" dirty="0" smtClean="0"/>
              <a:t>iteration.</a:t>
            </a:r>
            <a:endParaRPr lang="tr-TR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121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66018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K-</a:t>
            </a:r>
            <a:r>
              <a:rPr lang="tr-TR" dirty="0" err="1">
                <a:solidFill>
                  <a:srgbClr val="000000"/>
                </a:solidFill>
              </a:rPr>
              <a:t>means</a:t>
            </a:r>
            <a:r>
              <a:rPr lang="tr-TR" dirty="0">
                <a:solidFill>
                  <a:srgbClr val="000000"/>
                </a:solidFill>
              </a:rPr>
              <a:t> Clustering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353176" cy="5241147"/>
          </a:xfrm>
        </p:spPr>
        <p:txBody>
          <a:bodyPr>
            <a:normAutofit/>
          </a:bodyPr>
          <a:lstStyle/>
          <a:p>
            <a:r>
              <a:rPr lang="tr-TR" dirty="0" smtClean="0"/>
              <a:t>An </a:t>
            </a:r>
            <a:r>
              <a:rPr lang="tr-TR" dirty="0" err="1" smtClean="0"/>
              <a:t>example</a:t>
            </a:r>
            <a:r>
              <a:rPr lang="tr-TR" dirty="0" smtClean="0"/>
              <a:t> of v</a:t>
            </a:r>
            <a:r>
              <a:rPr lang="en-US" dirty="0" err="1" smtClean="0"/>
              <a:t>isualizing</a:t>
            </a:r>
            <a:r>
              <a:rPr lang="en-US" dirty="0" smtClean="0"/>
              <a:t> the</a:t>
            </a:r>
            <a:r>
              <a:rPr lang="tr-TR" dirty="0" smtClean="0"/>
              <a:t> </a:t>
            </a:r>
            <a:r>
              <a:rPr lang="en-US" dirty="0" smtClean="0"/>
              <a:t>results </a:t>
            </a:r>
            <a:r>
              <a:rPr lang="en-US" dirty="0"/>
              <a:t>of </a:t>
            </a:r>
            <a:r>
              <a:rPr lang="en-US" i="1" dirty="0"/>
              <a:t>K</a:t>
            </a:r>
            <a:r>
              <a:rPr lang="en-US" dirty="0"/>
              <a:t>-means </a:t>
            </a:r>
            <a:r>
              <a:rPr lang="en-US" dirty="0" smtClean="0"/>
              <a:t>clustering</a:t>
            </a:r>
            <a:r>
              <a:rPr lang="tr-TR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a </a:t>
            </a:r>
            <a:r>
              <a:rPr lang="en-US" dirty="0" smtClean="0"/>
              <a:t>scatterplot</a:t>
            </a:r>
            <a:endParaRPr lang="tr-TR" dirty="0" smtClean="0"/>
          </a:p>
          <a:p>
            <a:pPr marL="4978400"/>
            <a:r>
              <a:rPr lang="en-US" dirty="0" smtClean="0"/>
              <a:t>The three</a:t>
            </a:r>
            <a:r>
              <a:rPr lang="tr-TR" dirty="0" smtClean="0"/>
              <a:t> </a:t>
            </a:r>
            <a:r>
              <a:rPr lang="en-US" dirty="0" smtClean="0"/>
              <a:t>clusters </a:t>
            </a:r>
            <a:r>
              <a:rPr lang="en-US" dirty="0"/>
              <a:t>are represented </a:t>
            </a:r>
            <a:r>
              <a:rPr lang="en-US" dirty="0" smtClean="0"/>
              <a:t>by</a:t>
            </a:r>
            <a:r>
              <a:rPr lang="tr-TR" dirty="0" smtClean="0"/>
              <a:t> </a:t>
            </a:r>
            <a:r>
              <a:rPr lang="en-US" dirty="0" smtClean="0"/>
              <a:t>circles</a:t>
            </a:r>
            <a:r>
              <a:rPr lang="en-US" dirty="0"/>
              <a:t>, </a:t>
            </a:r>
            <a:r>
              <a:rPr lang="en-US" dirty="0" smtClean="0"/>
              <a:t>triangles,</a:t>
            </a:r>
            <a:r>
              <a:rPr lang="tr-TR" dirty="0" smtClean="0"/>
              <a:t> </a:t>
            </a:r>
            <a:r>
              <a:rPr lang="en-US" dirty="0" smtClean="0"/>
              <a:t>and crosses</a:t>
            </a:r>
            <a:r>
              <a:rPr lang="en-US" dirty="0"/>
              <a:t>. </a:t>
            </a:r>
            <a:endParaRPr lang="tr-TR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122</a:t>
            </a:fld>
            <a:endParaRPr kumimoji="0" lang="en-US" altLang="tr-TR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10" y="2280955"/>
            <a:ext cx="4599037" cy="424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0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Hierarchical Clustering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425060" cy="5241147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are two potential problems with the </a:t>
            </a:r>
            <a:r>
              <a:rPr lang="en-US" i="1" dirty="0" smtClean="0"/>
              <a:t>K</a:t>
            </a:r>
            <a:r>
              <a:rPr lang="en-US" dirty="0" smtClean="0"/>
              <a:t>-</a:t>
            </a:r>
            <a:r>
              <a:rPr lang="tr-TR" dirty="0" smtClean="0"/>
              <a:t>m</a:t>
            </a:r>
            <a:r>
              <a:rPr lang="en-US" dirty="0" err="1" smtClean="0"/>
              <a:t>eans</a:t>
            </a:r>
            <a:r>
              <a:rPr lang="en-US" dirty="0" smtClean="0"/>
              <a:t> </a:t>
            </a:r>
            <a:r>
              <a:rPr lang="en-US" dirty="0"/>
              <a:t>clustering algorithm.</a:t>
            </a:r>
            <a:endParaRPr lang="tr-TR" dirty="0"/>
          </a:p>
          <a:p>
            <a:pPr lvl="1"/>
            <a:r>
              <a:rPr lang="tr-TR" dirty="0"/>
              <a:t>I</a:t>
            </a:r>
            <a:r>
              <a:rPr lang="en-US" dirty="0"/>
              <a:t>t is</a:t>
            </a:r>
            <a:r>
              <a:rPr lang="tr-TR" dirty="0"/>
              <a:t> </a:t>
            </a:r>
            <a:r>
              <a:rPr lang="en-US" dirty="0"/>
              <a:t>a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flat clustering method</a:t>
            </a:r>
            <a:r>
              <a:rPr lang="en-US" dirty="0"/>
              <a:t>. </a:t>
            </a:r>
            <a:endParaRPr lang="tr-TR" dirty="0"/>
          </a:p>
          <a:p>
            <a:pPr lvl="1"/>
            <a:r>
              <a:rPr lang="tr-TR" dirty="0"/>
              <a:t>W</a:t>
            </a:r>
            <a:r>
              <a:rPr lang="en-US" dirty="0"/>
              <a:t>e need to</a:t>
            </a:r>
            <a:r>
              <a:rPr lang="tr-TR" dirty="0"/>
              <a:t> </a:t>
            </a:r>
            <a:r>
              <a:rPr lang="en-US" dirty="0"/>
              <a:t>specify the number of clusters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i="1" dirty="0"/>
              <a:t> </a:t>
            </a:r>
            <a:r>
              <a:rPr lang="en-US" dirty="0"/>
              <a:t>a priori. </a:t>
            </a:r>
            <a:endParaRPr lang="tr-TR" dirty="0"/>
          </a:p>
          <a:p>
            <a:r>
              <a:rPr lang="en-US" dirty="0"/>
              <a:t>An alternative approach that avoids these issues is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hierarchical clustering</a:t>
            </a:r>
            <a:r>
              <a:rPr lang="en-US" dirty="0"/>
              <a:t>. </a:t>
            </a:r>
            <a:endParaRPr lang="tr-TR" dirty="0"/>
          </a:p>
          <a:p>
            <a:r>
              <a:rPr lang="en-US" dirty="0"/>
              <a:t>The</a:t>
            </a:r>
            <a:r>
              <a:rPr lang="tr-TR" dirty="0"/>
              <a:t> </a:t>
            </a:r>
            <a:r>
              <a:rPr lang="en-US" dirty="0"/>
              <a:t>result of this method is 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dendrogram</a:t>
            </a:r>
            <a:r>
              <a:rPr lang="en-US" b="1" dirty="0"/>
              <a:t> </a:t>
            </a:r>
            <a:r>
              <a:rPr lang="en-US" dirty="0"/>
              <a:t>(a tree). </a:t>
            </a:r>
            <a:endParaRPr lang="tr-TR" dirty="0"/>
          </a:p>
          <a:p>
            <a:pPr lvl="1"/>
            <a:r>
              <a:rPr lang="en-US" dirty="0"/>
              <a:t>The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root</a:t>
            </a:r>
            <a:r>
              <a:rPr lang="en-US" i="1" dirty="0"/>
              <a:t> </a:t>
            </a:r>
            <a:r>
              <a:rPr lang="en-US" dirty="0"/>
              <a:t>of the dendrogram is its</a:t>
            </a:r>
            <a:r>
              <a:rPr lang="tr-TR" dirty="0"/>
              <a:t> </a:t>
            </a:r>
            <a:r>
              <a:rPr lang="en-US" dirty="0"/>
              <a:t>highest level and contains all </a:t>
            </a:r>
            <a:r>
              <a:rPr lang="en-US" i="1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en-US" i="1" dirty="0"/>
              <a:t> </a:t>
            </a:r>
            <a:r>
              <a:rPr lang="en-US" dirty="0"/>
              <a:t>observations. </a:t>
            </a:r>
            <a:endParaRPr lang="tr-TR" dirty="0"/>
          </a:p>
          <a:p>
            <a:pPr lvl="1"/>
            <a:r>
              <a:rPr lang="en-US" dirty="0"/>
              <a:t>The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leaves</a:t>
            </a:r>
            <a:r>
              <a:rPr lang="en-US" i="1" dirty="0"/>
              <a:t> </a:t>
            </a:r>
            <a:r>
              <a:rPr lang="en-US" dirty="0"/>
              <a:t>of the tree are its lowest</a:t>
            </a:r>
            <a:r>
              <a:rPr lang="tr-TR" dirty="0"/>
              <a:t> </a:t>
            </a:r>
            <a:r>
              <a:rPr lang="en-US" dirty="0"/>
              <a:t>level and are each a unique observation.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123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278637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Hierarchical Clustering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425060" cy="5241147"/>
          </a:xfrm>
        </p:spPr>
        <p:txBody>
          <a:bodyPr>
            <a:normAutofit/>
          </a:bodyPr>
          <a:lstStyle/>
          <a:p>
            <a:r>
              <a:rPr lang="en-US" dirty="0"/>
              <a:t>There are two general algorithms for hierarchical clustering:</a:t>
            </a:r>
          </a:p>
          <a:p>
            <a:pPr lvl="1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Divisive</a:t>
            </a:r>
            <a:r>
              <a:rPr lang="en-US" b="1" dirty="0"/>
              <a:t> </a:t>
            </a:r>
            <a:r>
              <a:rPr lang="en-US" dirty="0"/>
              <a:t>(top-down): </a:t>
            </a:r>
            <a:endParaRPr lang="tr-TR" dirty="0"/>
          </a:p>
          <a:p>
            <a:pPr lvl="2"/>
            <a:r>
              <a:rPr lang="en-US" dirty="0"/>
              <a:t>We start at the top of the tree, where all observations</a:t>
            </a:r>
            <a:r>
              <a:rPr lang="tr-TR" dirty="0"/>
              <a:t> </a:t>
            </a:r>
            <a:r>
              <a:rPr lang="en-US" dirty="0"/>
              <a:t>are grouped in a single cluster. </a:t>
            </a:r>
            <a:endParaRPr lang="tr-TR" dirty="0" smtClean="0"/>
          </a:p>
          <a:p>
            <a:pPr lvl="2"/>
            <a:r>
              <a:rPr lang="en-US" dirty="0" smtClean="0"/>
              <a:t>Then </a:t>
            </a:r>
            <a:r>
              <a:rPr lang="en-US" dirty="0"/>
              <a:t>we divide the cluster into two new</a:t>
            </a:r>
            <a:r>
              <a:rPr lang="tr-TR" dirty="0"/>
              <a:t> </a:t>
            </a:r>
            <a:r>
              <a:rPr lang="en-US" dirty="0"/>
              <a:t>clusters that are most dissimilar. </a:t>
            </a:r>
            <a:endParaRPr lang="tr-TR" dirty="0" smtClean="0"/>
          </a:p>
          <a:p>
            <a:pPr lvl="3"/>
            <a:r>
              <a:rPr lang="en-US" dirty="0" smtClean="0"/>
              <a:t>Now </a:t>
            </a:r>
            <a:r>
              <a:rPr lang="en-US" dirty="0"/>
              <a:t>we have two clusters. </a:t>
            </a:r>
            <a:endParaRPr lang="tr-TR" dirty="0" smtClean="0"/>
          </a:p>
          <a:p>
            <a:pPr lvl="2"/>
            <a:r>
              <a:rPr lang="en-US" dirty="0" smtClean="0"/>
              <a:t>We </a:t>
            </a:r>
            <a:r>
              <a:rPr lang="en-US" dirty="0"/>
              <a:t>continue</a:t>
            </a:r>
            <a:r>
              <a:rPr lang="tr-TR" dirty="0"/>
              <a:t> </a:t>
            </a:r>
            <a:r>
              <a:rPr lang="en-US" dirty="0"/>
              <a:t>splitting existing clusters until every observation is its own cluster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124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77264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Hierarchical Clustering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425060" cy="5241147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Agglomerative</a:t>
            </a:r>
            <a:r>
              <a:rPr lang="en-US" b="1" dirty="0" smtClean="0"/>
              <a:t> </a:t>
            </a:r>
            <a:r>
              <a:rPr lang="en-US" dirty="0"/>
              <a:t>(bottom-up</a:t>
            </a:r>
            <a:r>
              <a:rPr lang="en-US" dirty="0" smtClean="0"/>
              <a:t>):</a:t>
            </a:r>
            <a:endParaRPr lang="tr-TR" dirty="0" smtClean="0"/>
          </a:p>
          <a:p>
            <a:pPr lvl="2"/>
            <a:r>
              <a:rPr lang="en-US" dirty="0" smtClean="0"/>
              <a:t>We </a:t>
            </a:r>
            <a:r>
              <a:rPr lang="en-US" dirty="0"/>
              <a:t>start at the bottom of the tree, where every</a:t>
            </a:r>
            <a:r>
              <a:rPr lang="tr-TR" dirty="0"/>
              <a:t> </a:t>
            </a:r>
            <a:r>
              <a:rPr lang="en-US" dirty="0"/>
              <a:t>observation is a cluster </a:t>
            </a:r>
            <a:endParaRPr lang="tr-TR" dirty="0" smtClean="0"/>
          </a:p>
          <a:p>
            <a:pPr lvl="3"/>
            <a:r>
              <a:rPr lang="en-US" dirty="0" smtClean="0"/>
              <a:t>i.e</a:t>
            </a:r>
            <a:r>
              <a:rPr lang="en-US" dirty="0"/>
              <a:t>., there are </a:t>
            </a:r>
            <a:r>
              <a:rPr lang="en-US" i="1" dirty="0"/>
              <a:t>n </a:t>
            </a:r>
            <a:r>
              <a:rPr lang="en-US" dirty="0" smtClean="0"/>
              <a:t>clusters. </a:t>
            </a:r>
            <a:endParaRPr lang="tr-TR" dirty="0" smtClean="0"/>
          </a:p>
          <a:p>
            <a:pPr lvl="2"/>
            <a:r>
              <a:rPr lang="en-US" dirty="0" smtClean="0"/>
              <a:t>Then </a:t>
            </a:r>
            <a:r>
              <a:rPr lang="en-US" dirty="0"/>
              <a:t>we merge two of the</a:t>
            </a:r>
            <a:r>
              <a:rPr lang="tr-TR" dirty="0"/>
              <a:t> </a:t>
            </a:r>
            <a:r>
              <a:rPr lang="en-US" dirty="0"/>
              <a:t>clusters with the smallest degree of dissimilarity </a:t>
            </a:r>
            <a:endParaRPr lang="tr-TR" dirty="0" smtClean="0"/>
          </a:p>
          <a:p>
            <a:pPr lvl="3"/>
            <a:r>
              <a:rPr lang="en-US" dirty="0" smtClean="0"/>
              <a:t>i.e</a:t>
            </a:r>
            <a:r>
              <a:rPr lang="en-US" dirty="0"/>
              <a:t>., the two most similar</a:t>
            </a:r>
            <a:r>
              <a:rPr lang="tr-TR" dirty="0"/>
              <a:t> </a:t>
            </a:r>
            <a:r>
              <a:rPr lang="en-US" dirty="0" smtClean="0"/>
              <a:t>clusters. </a:t>
            </a:r>
            <a:endParaRPr lang="tr-TR" dirty="0" smtClean="0"/>
          </a:p>
          <a:p>
            <a:pPr lvl="3"/>
            <a:r>
              <a:rPr lang="en-US" dirty="0" smtClean="0"/>
              <a:t>Now </a:t>
            </a:r>
            <a:r>
              <a:rPr lang="en-US" dirty="0"/>
              <a:t>we have </a:t>
            </a:r>
            <a:r>
              <a:rPr lang="en-US" i="1" dirty="0"/>
              <a:t>n </a:t>
            </a:r>
            <a:r>
              <a:rPr lang="en-US" dirty="0"/>
              <a:t>− 1 clusters. </a:t>
            </a:r>
            <a:endParaRPr lang="tr-TR" dirty="0" smtClean="0"/>
          </a:p>
          <a:p>
            <a:pPr lvl="2"/>
            <a:r>
              <a:rPr lang="en-US" dirty="0" smtClean="0"/>
              <a:t>We </a:t>
            </a:r>
            <a:r>
              <a:rPr lang="en-US" dirty="0"/>
              <a:t>continue merging clusters until</a:t>
            </a:r>
            <a:r>
              <a:rPr lang="tr-TR" dirty="0"/>
              <a:t> </a:t>
            </a:r>
            <a:r>
              <a:rPr lang="en-US" dirty="0"/>
              <a:t>we have only one cluster (the root) that includes all observations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125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4544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Hierarchical Clustering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1"/>
            <a:ext cx="8425060" cy="5241147"/>
          </a:xfrm>
        </p:spPr>
        <p:txBody>
          <a:bodyPr>
            <a:normAutofit/>
          </a:bodyPr>
          <a:lstStyle/>
          <a:p>
            <a:r>
              <a:rPr lang="tr-TR" dirty="0"/>
              <a:t>W</a:t>
            </a:r>
            <a:r>
              <a:rPr lang="en-US" dirty="0"/>
              <a:t>e can use one of the following methods to</a:t>
            </a:r>
            <a:r>
              <a:rPr lang="tr-TR" dirty="0"/>
              <a:t> </a:t>
            </a:r>
            <a:r>
              <a:rPr lang="en-US" dirty="0"/>
              <a:t>calculate the overall distance between two </a:t>
            </a:r>
            <a:r>
              <a:rPr lang="en-US" dirty="0" smtClean="0"/>
              <a:t>clusters</a:t>
            </a:r>
            <a:endParaRPr lang="tr-TR" dirty="0" smtClean="0"/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Single linkage clustering </a:t>
            </a:r>
            <a:r>
              <a:rPr lang="en-US" sz="2600" dirty="0"/>
              <a:t>uses the minimum </a:t>
            </a:r>
            <a:r>
              <a:rPr lang="en-US" sz="2600" i="1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2600" i="1" baseline="-25000" dirty="0">
                <a:solidFill>
                  <a:schemeClr val="accent5">
                    <a:lumMod val="75000"/>
                  </a:schemeClr>
                </a:solidFill>
              </a:rPr>
              <a:t>ij</a:t>
            </a:r>
            <a:r>
              <a:rPr lang="en-US" sz="2600" dirty="0" smtClean="0"/>
              <a:t> </a:t>
            </a:r>
            <a:r>
              <a:rPr lang="en-US" sz="2600" dirty="0"/>
              <a:t>among all possible pairs as the</a:t>
            </a:r>
            <a:r>
              <a:rPr lang="tr-TR" sz="2600" dirty="0"/>
              <a:t> </a:t>
            </a:r>
            <a:r>
              <a:rPr lang="en-US" sz="2600" dirty="0"/>
              <a:t>distance between the two clusters. </a:t>
            </a:r>
            <a:endParaRPr lang="tr-TR" sz="2600" dirty="0"/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Complete linkage clustering </a:t>
            </a:r>
            <a:r>
              <a:rPr lang="en-US" sz="2600" dirty="0"/>
              <a:t>uses the maximum </a:t>
            </a:r>
            <a:r>
              <a:rPr lang="en-US" sz="2600" i="1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2600" i="1" baseline="-25000" dirty="0">
                <a:solidFill>
                  <a:schemeClr val="accent5">
                    <a:lumMod val="75000"/>
                  </a:schemeClr>
                </a:solidFill>
              </a:rPr>
              <a:t>ij</a:t>
            </a:r>
            <a:r>
              <a:rPr lang="en-US" sz="2600" i="1" dirty="0"/>
              <a:t> </a:t>
            </a:r>
            <a:r>
              <a:rPr lang="en-US" sz="2600" dirty="0"/>
              <a:t>as the distance between the</a:t>
            </a:r>
            <a:r>
              <a:rPr lang="tr-TR" sz="2600" dirty="0"/>
              <a:t> </a:t>
            </a:r>
            <a:r>
              <a:rPr lang="en-US" sz="2600" dirty="0"/>
              <a:t>two clusters. </a:t>
            </a:r>
            <a:endParaRPr lang="tr-TR" sz="2600" dirty="0"/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Average linkage clustering uses </a:t>
            </a:r>
            <a:r>
              <a:rPr lang="en-US" sz="2600" dirty="0"/>
              <a:t>the average</a:t>
            </a:r>
            <a:r>
              <a:rPr lang="tr-TR" sz="2600" dirty="0"/>
              <a:t> </a:t>
            </a:r>
            <a:r>
              <a:rPr lang="en-US" sz="2600" i="1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2600" i="1" baseline="-25000" dirty="0">
                <a:solidFill>
                  <a:schemeClr val="accent5">
                    <a:lumMod val="75000"/>
                  </a:schemeClr>
                </a:solidFill>
              </a:rPr>
              <a:t>ij</a:t>
            </a:r>
            <a:r>
              <a:rPr lang="en-US" sz="2600" dirty="0" smtClean="0"/>
              <a:t> </a:t>
            </a:r>
            <a:r>
              <a:rPr lang="tr-TR" sz="2600" dirty="0" smtClean="0"/>
              <a:t> </a:t>
            </a:r>
            <a:r>
              <a:rPr lang="tr-TR" sz="2600" dirty="0"/>
              <a:t>o</a:t>
            </a:r>
            <a:r>
              <a:rPr lang="en-US" sz="2600" dirty="0" err="1"/>
              <a:t>ver</a:t>
            </a:r>
            <a:r>
              <a:rPr lang="en-US" sz="2600" dirty="0"/>
              <a:t> all possible pairs as the distance</a:t>
            </a:r>
            <a:r>
              <a:rPr lang="tr-TR" sz="2600" dirty="0"/>
              <a:t> </a:t>
            </a:r>
            <a:r>
              <a:rPr lang="tr-TR" sz="2600" dirty="0" err="1"/>
              <a:t>between</a:t>
            </a:r>
            <a:r>
              <a:rPr lang="tr-TR" sz="2600" dirty="0"/>
              <a:t> </a:t>
            </a:r>
            <a:r>
              <a:rPr lang="tr-TR" sz="2600" dirty="0" err="1"/>
              <a:t>the</a:t>
            </a:r>
            <a:r>
              <a:rPr lang="tr-TR" sz="2600" dirty="0"/>
              <a:t> </a:t>
            </a:r>
            <a:r>
              <a:rPr lang="tr-TR" sz="2600" dirty="0" err="1"/>
              <a:t>two</a:t>
            </a:r>
            <a:r>
              <a:rPr lang="tr-TR" sz="2600" dirty="0"/>
              <a:t> </a:t>
            </a:r>
            <a:r>
              <a:rPr lang="tr-TR" sz="2600" dirty="0" err="1"/>
              <a:t>clusters</a:t>
            </a:r>
            <a:r>
              <a:rPr lang="tr-TR" sz="26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Centroid linkage clustering </a:t>
            </a:r>
            <a:r>
              <a:rPr lang="en-US" sz="2600" dirty="0"/>
              <a:t>finds the centroids of the two clusters and uses the</a:t>
            </a:r>
            <a:r>
              <a:rPr lang="tr-TR" sz="2600" dirty="0"/>
              <a:t> </a:t>
            </a:r>
            <a:r>
              <a:rPr lang="en-US" sz="2600" dirty="0"/>
              <a:t>distance between the centroids as the distance between the two clusters</a:t>
            </a:r>
            <a:r>
              <a:rPr lang="en-US" sz="2600" dirty="0" smtClean="0"/>
              <a:t>.</a:t>
            </a:r>
            <a:endParaRPr lang="tr-TR" sz="26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126</a:t>
            </a:fld>
            <a:endParaRPr kumimoji="0" lang="en-US" altLang="tr-TR" sz="1200" dirty="0" smtClean="0"/>
          </a:p>
        </p:txBody>
      </p:sp>
    </p:spTree>
    <p:extLst>
      <p:ext uri="{BB962C8B-B14F-4D97-AF65-F5344CB8AC3E}">
        <p14:creationId xmlns:p14="http://schemas.microsoft.com/office/powerpoint/2010/main" val="19717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Hierarchical Clustering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12" y="1140182"/>
            <a:ext cx="8425060" cy="4449058"/>
          </a:xfrm>
        </p:spPr>
        <p:txBody>
          <a:bodyPr>
            <a:normAutofit fontScale="62500" lnSpcReduction="20000"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</a:t>
            </a:r>
            <a:r>
              <a:rPr lang="tr-TR" dirty="0" err="1" smtClean="0"/>
              <a:t>figure</a:t>
            </a:r>
            <a:r>
              <a:rPr lang="tr-TR" dirty="0" smtClean="0"/>
              <a:t> i</a:t>
            </a:r>
            <a:r>
              <a:rPr lang="en-US" dirty="0" err="1" smtClean="0"/>
              <a:t>llustrat</a:t>
            </a:r>
            <a:r>
              <a:rPr lang="tr-TR" dirty="0" smtClean="0"/>
              <a:t>es</a:t>
            </a:r>
            <a:r>
              <a:rPr lang="en-US" dirty="0" smtClean="0"/>
              <a:t> the</a:t>
            </a:r>
            <a:r>
              <a:rPr lang="tr-TR" dirty="0" smtClean="0"/>
              <a:t> </a:t>
            </a:r>
            <a:r>
              <a:rPr lang="en-US" dirty="0" smtClean="0"/>
              <a:t>difference </a:t>
            </a:r>
            <a:r>
              <a:rPr lang="en-US" dirty="0"/>
              <a:t>between the </a:t>
            </a:r>
            <a:r>
              <a:rPr lang="en-US" dirty="0" smtClean="0"/>
              <a:t>single</a:t>
            </a:r>
            <a:r>
              <a:rPr lang="tr-TR" dirty="0" smtClean="0"/>
              <a:t> </a:t>
            </a:r>
            <a:r>
              <a:rPr lang="en-US" dirty="0" smtClean="0"/>
              <a:t>linkage </a:t>
            </a:r>
            <a:r>
              <a:rPr lang="en-US" dirty="0"/>
              <a:t>method, the </a:t>
            </a:r>
            <a:r>
              <a:rPr lang="en-US" dirty="0" smtClean="0"/>
              <a:t>complete</a:t>
            </a:r>
            <a:r>
              <a:rPr lang="tr-TR" dirty="0" smtClean="0"/>
              <a:t> </a:t>
            </a:r>
            <a:r>
              <a:rPr lang="en-US" dirty="0" smtClean="0"/>
              <a:t>linkage </a:t>
            </a:r>
            <a:r>
              <a:rPr lang="en-US" dirty="0"/>
              <a:t>method, and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centroid </a:t>
            </a:r>
            <a:r>
              <a:rPr lang="en-US" dirty="0"/>
              <a:t>linkage method </a:t>
            </a:r>
            <a:r>
              <a:rPr lang="en-US" dirty="0" smtClean="0"/>
              <a:t>to</a:t>
            </a:r>
            <a:r>
              <a:rPr lang="tr-TR" dirty="0" smtClean="0"/>
              <a:t> </a:t>
            </a:r>
            <a:r>
              <a:rPr lang="en-US" dirty="0" smtClean="0"/>
              <a:t>determine </a:t>
            </a:r>
            <a:r>
              <a:rPr lang="en-US" dirty="0"/>
              <a:t>the distance </a:t>
            </a:r>
            <a:r>
              <a:rPr lang="en-US" i="1" dirty="0" smtClean="0"/>
              <a:t>d</a:t>
            </a:r>
            <a:r>
              <a:rPr lang="en-US" i="1" baseline="-25000" dirty="0" smtClean="0"/>
              <a:t>ij</a:t>
            </a:r>
            <a:r>
              <a:rPr lang="tr-TR" i="1" dirty="0" smtClean="0"/>
              <a:t> </a:t>
            </a:r>
            <a:r>
              <a:rPr lang="en-US" dirty="0" smtClean="0"/>
              <a:t>between </a:t>
            </a:r>
            <a:r>
              <a:rPr lang="en-US" dirty="0"/>
              <a:t>the two </a:t>
            </a:r>
            <a:r>
              <a:rPr lang="en-US" dirty="0" smtClean="0"/>
              <a:t>clusters</a:t>
            </a:r>
            <a:r>
              <a:rPr lang="tr-TR" dirty="0" smtClean="0"/>
              <a:t> </a:t>
            </a:r>
            <a:r>
              <a:rPr lang="en-US" dirty="0" smtClean="0"/>
              <a:t>shown </a:t>
            </a:r>
            <a:r>
              <a:rPr lang="en-US" dirty="0"/>
              <a:t>as circles and </a:t>
            </a:r>
            <a:r>
              <a:rPr lang="en-US" dirty="0" smtClean="0"/>
              <a:t>squares</a:t>
            </a:r>
            <a:r>
              <a:rPr lang="tr-TR" dirty="0" smtClean="0"/>
              <a:t>.</a:t>
            </a:r>
            <a:r>
              <a:rPr lang="en-US" dirty="0"/>
              <a:t> </a:t>
            </a:r>
            <a:endParaRPr lang="tr-TR" dirty="0" smtClean="0"/>
          </a:p>
          <a:p>
            <a:pPr marL="5834063"/>
            <a:r>
              <a:rPr lang="en-US" dirty="0" smtClean="0"/>
              <a:t>Note </a:t>
            </a:r>
            <a:r>
              <a:rPr lang="en-US" dirty="0"/>
              <a:t>that the dotted line </a:t>
            </a:r>
            <a:r>
              <a:rPr lang="en-US" dirty="0" smtClean="0"/>
              <a:t>connects</a:t>
            </a:r>
            <a:r>
              <a:rPr lang="tr-TR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centers (as opposed to observations) of the two clusters. </a:t>
            </a:r>
            <a:endParaRPr lang="tr-TR" dirty="0" smtClean="0"/>
          </a:p>
          <a:p>
            <a:pPr marL="5834063"/>
            <a:r>
              <a:rPr lang="en-US" dirty="0" smtClean="0"/>
              <a:t>There </a:t>
            </a:r>
            <a:r>
              <a:rPr lang="en-US" dirty="0"/>
              <a:t>are of course </a:t>
            </a:r>
            <a:r>
              <a:rPr lang="en-US" dirty="0" smtClean="0"/>
              <a:t>other</a:t>
            </a:r>
            <a:r>
              <a:rPr lang="tr-TR" dirty="0" smtClean="0"/>
              <a:t> </a:t>
            </a:r>
            <a:r>
              <a:rPr lang="en-US" dirty="0" smtClean="0"/>
              <a:t>ways </a:t>
            </a:r>
            <a:r>
              <a:rPr lang="en-US" dirty="0"/>
              <a:t>for defining the distance between two clusters. </a:t>
            </a:r>
            <a:endParaRPr lang="tr-TR" dirty="0" smtClean="0"/>
          </a:p>
          <a:p>
            <a:pPr marL="5834063"/>
            <a:r>
              <a:rPr lang="en-US" dirty="0" smtClean="0"/>
              <a:t>However</a:t>
            </a:r>
            <a:r>
              <a:rPr lang="en-US" dirty="0"/>
              <a:t>, the above </a:t>
            </a:r>
            <a:r>
              <a:rPr lang="en-US" dirty="0" smtClean="0"/>
              <a:t>measures</a:t>
            </a:r>
            <a:r>
              <a:rPr lang="tr-TR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the most commonly used</a:t>
            </a:r>
            <a:r>
              <a:rPr lang="en-US" dirty="0" smtClean="0"/>
              <a:t>.</a:t>
            </a:r>
            <a:endParaRPr lang="tr-TR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127</a:t>
            </a:fld>
            <a:endParaRPr kumimoji="0" lang="en-US" altLang="tr-TR" sz="1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193615"/>
            <a:ext cx="5335073" cy="446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1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…Principles of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mtClean="0"/>
              <a:t>When analyzing:</a:t>
            </a:r>
          </a:p>
          <a:p>
            <a:pPr lvl="1"/>
            <a:r>
              <a:rPr lang="en-US" altLang="tr-TR" smtClean="0"/>
              <a:t>Be objective</a:t>
            </a:r>
          </a:p>
          <a:p>
            <a:pPr lvl="1"/>
            <a:r>
              <a:rPr lang="en-US" altLang="tr-TR" smtClean="0"/>
              <a:t>Be accurate</a:t>
            </a:r>
          </a:p>
          <a:p>
            <a:pPr lvl="1"/>
            <a:r>
              <a:rPr lang="en-US" altLang="tr-TR" smtClean="0"/>
              <a:t>Be true</a:t>
            </a:r>
          </a:p>
          <a:p>
            <a:r>
              <a:rPr lang="en-US" altLang="tr-TR" smtClean="0"/>
              <a:t>Separate </a:t>
            </a:r>
            <a:r>
              <a:rPr lang="en-US" altLang="tr-TR" smtClean="0">
                <a:solidFill>
                  <a:schemeClr val="accent1"/>
                </a:solidFill>
              </a:rPr>
              <a:t>facts</a:t>
            </a:r>
            <a:r>
              <a:rPr lang="en-US" altLang="tr-TR" smtClean="0"/>
              <a:t> and </a:t>
            </a:r>
            <a:r>
              <a:rPr lang="en-US" altLang="tr-TR" smtClean="0">
                <a:solidFill>
                  <a:schemeClr val="accent1"/>
                </a:solidFill>
              </a:rPr>
              <a:t>opinion</a:t>
            </a:r>
          </a:p>
          <a:p>
            <a:r>
              <a:rPr lang="en-US" altLang="tr-TR" smtClean="0"/>
              <a:t>Avoid “wrong” reasoning/argument. </a:t>
            </a:r>
          </a:p>
          <a:p>
            <a:pPr lvl="1"/>
            <a:r>
              <a:rPr lang="en-US" altLang="tr-TR" smtClean="0"/>
              <a:t>E.g. mistakes in interpretation.</a:t>
            </a:r>
          </a:p>
          <a:p>
            <a:endParaRPr lang="en-US" altLang="tr-T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975339C4-4567-4147-833A-759A93BAF0C6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13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92598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Description of samples and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Statistics is about making statements about a </a:t>
            </a:r>
            <a:r>
              <a:rPr lang="en-US" dirty="0">
                <a:solidFill>
                  <a:schemeClr val="accent1"/>
                </a:solidFill>
              </a:rPr>
              <a:t>population</a:t>
            </a:r>
            <a:r>
              <a:rPr lang="en-US" dirty="0"/>
              <a:t> from data </a:t>
            </a:r>
            <a:r>
              <a:rPr lang="en-US" dirty="0" smtClean="0"/>
              <a:t>observed</a:t>
            </a:r>
            <a:r>
              <a:rPr lang="tr-TR" dirty="0" smtClean="0"/>
              <a:t> </a:t>
            </a:r>
            <a:r>
              <a:rPr lang="en-US" dirty="0" smtClean="0"/>
              <a:t>from </a:t>
            </a:r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representative sample </a:t>
            </a:r>
            <a:r>
              <a:rPr lang="en-US" dirty="0"/>
              <a:t>of the population.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>
                <a:solidFill>
                  <a:schemeClr val="accent1"/>
                </a:solidFill>
              </a:rPr>
              <a:t>population</a:t>
            </a:r>
            <a:r>
              <a:rPr lang="en-US" dirty="0"/>
              <a:t>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a collection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subjects whose properties are to be analyzed.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contains </a:t>
            </a:r>
            <a:r>
              <a:rPr lang="en-US" dirty="0"/>
              <a:t>all subjects of interest.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A </a:t>
            </a:r>
            <a:r>
              <a:rPr lang="en-US" dirty="0">
                <a:solidFill>
                  <a:schemeClr val="accent1"/>
                </a:solidFill>
              </a:rPr>
              <a:t>sample</a:t>
            </a:r>
            <a:r>
              <a:rPr lang="en-US" dirty="0"/>
              <a:t>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part </a:t>
            </a:r>
            <a:r>
              <a:rPr lang="en-US" dirty="0"/>
              <a:t>of the population of </a:t>
            </a:r>
            <a:r>
              <a:rPr lang="en-US" dirty="0" smtClean="0"/>
              <a:t>interest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a </a:t>
            </a:r>
            <a:r>
              <a:rPr lang="en-US" dirty="0"/>
              <a:t>subset selected by some means from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population</a:t>
            </a:r>
            <a:r>
              <a:rPr lang="en-US" dirty="0"/>
              <a:t>. </a:t>
            </a:r>
            <a:endParaRPr lang="tr-TR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7352A06-15C5-4931-B705-9189783559D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14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67935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Description of samples and populations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smtClean="0">
                <a:solidFill>
                  <a:schemeClr val="accent1"/>
                </a:solidFill>
              </a:rPr>
              <a:t>parameter </a:t>
            </a:r>
            <a:endParaRPr lang="tr-TR" altLang="en-US" smtClean="0"/>
          </a:p>
          <a:p>
            <a:pPr lvl="1"/>
            <a:r>
              <a:rPr lang="en-US" altLang="en-US" smtClean="0"/>
              <a:t>a numerical value that describes a </a:t>
            </a:r>
            <a:r>
              <a:rPr lang="tr-TR" altLang="en-US" smtClean="0"/>
              <a:t> </a:t>
            </a:r>
            <a:r>
              <a:rPr lang="en-US" altLang="en-US" smtClean="0"/>
              <a:t>characteristic of a population</a:t>
            </a:r>
            <a:r>
              <a:rPr lang="tr-TR" altLang="en-US" smtClean="0"/>
              <a:t> </a:t>
            </a:r>
          </a:p>
          <a:p>
            <a:r>
              <a:rPr lang="tr-TR" altLang="en-US" smtClean="0"/>
              <a:t>A</a:t>
            </a:r>
            <a:r>
              <a:rPr lang="en-US" altLang="en-US" smtClean="0"/>
              <a:t> </a:t>
            </a:r>
            <a:r>
              <a:rPr lang="en-US" altLang="en-US" smtClean="0">
                <a:solidFill>
                  <a:schemeClr val="accent1"/>
                </a:solidFill>
              </a:rPr>
              <a:t>statistic</a:t>
            </a:r>
            <a:r>
              <a:rPr lang="en-US" altLang="en-US" smtClean="0"/>
              <a:t> </a:t>
            </a:r>
            <a:endParaRPr lang="tr-TR" altLang="en-US" smtClean="0"/>
          </a:p>
          <a:p>
            <a:pPr lvl="1"/>
            <a:r>
              <a:rPr lang="en-US" altLang="en-US" smtClean="0"/>
              <a:t>a numerical measurement that describes a characteristic</a:t>
            </a:r>
            <a:r>
              <a:rPr lang="tr-TR" altLang="en-US" smtClean="0"/>
              <a:t> </a:t>
            </a:r>
            <a:r>
              <a:rPr lang="en-US" altLang="en-US" smtClean="0"/>
              <a:t>of a sample</a:t>
            </a:r>
            <a:r>
              <a:rPr lang="tr-TR" altLang="en-US" smtClean="0"/>
              <a:t> </a:t>
            </a:r>
          </a:p>
          <a:p>
            <a:r>
              <a:rPr lang="tr-TR" altLang="en-US" smtClean="0"/>
              <a:t>We </a:t>
            </a:r>
            <a:r>
              <a:rPr lang="en-US" altLang="en-US" smtClean="0"/>
              <a:t>use a </a:t>
            </a:r>
            <a:r>
              <a:rPr lang="en-US" altLang="en-US" smtClean="0">
                <a:solidFill>
                  <a:schemeClr val="accent1"/>
                </a:solidFill>
              </a:rPr>
              <a:t>statistic</a:t>
            </a:r>
            <a:r>
              <a:rPr lang="en-US" altLang="en-US" smtClean="0"/>
              <a:t> to infer something about a </a:t>
            </a:r>
            <a:r>
              <a:rPr lang="en-US" altLang="en-US" smtClean="0">
                <a:solidFill>
                  <a:schemeClr val="accent1"/>
                </a:solidFill>
              </a:rPr>
              <a:t>parameter</a:t>
            </a:r>
            <a:r>
              <a:rPr lang="en-US" altLang="en-US" smtClean="0"/>
              <a:t>.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C64BACB-8D8C-4AF9-AD21-7278DC4DC3B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15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74454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/>
              <a:t>After collecting data, the next step towards statistical inference and decision making is to perform </a:t>
            </a:r>
            <a:r>
              <a:rPr lang="en-US" dirty="0">
                <a:solidFill>
                  <a:schemeClr val="accent1"/>
                </a:solidFill>
              </a:rPr>
              <a:t>data exploration</a:t>
            </a:r>
            <a:r>
              <a:rPr lang="en-US" b="1" dirty="0"/>
              <a:t>, </a:t>
            </a:r>
            <a:endParaRPr lang="tr-TR" b="1" dirty="0" smtClean="0"/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 smtClean="0"/>
              <a:t>which </a:t>
            </a:r>
            <a:r>
              <a:rPr lang="en-US" dirty="0"/>
              <a:t>involves visualizing and summarizing the data.</a:t>
            </a:r>
          </a:p>
          <a:p>
            <a:pPr lvl="2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/>
              <a:t>The objective of data visualization is to obtain a high level understanding of the sample and their observed (measured) characteristics.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/>
              <a:t>To make the data more manageable, we need to further reduce the amount of information in some meaningful ways so that we can focus on the key aspects of the data. </a:t>
            </a:r>
            <a:endParaRPr lang="tr-TR" dirty="0"/>
          </a:p>
          <a:p>
            <a:pPr lvl="1">
              <a:lnSpc>
                <a:spcPct val="11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schemeClr val="accent1"/>
                </a:solidFill>
              </a:rPr>
              <a:t>Summary statistics </a:t>
            </a:r>
            <a:r>
              <a:rPr lang="en-US" dirty="0"/>
              <a:t>are used for this purpose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726D30E-553C-4B2B-BF20-C7F379A876D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16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06979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exploration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/>
              <a:t>Using data exploration techniques, we can learn about the </a:t>
            </a:r>
            <a:r>
              <a:rPr lang="en-US" dirty="0">
                <a:solidFill>
                  <a:schemeClr val="accent1"/>
                </a:solidFill>
              </a:rPr>
              <a:t>distribution</a:t>
            </a:r>
            <a:r>
              <a:rPr lang="en-US" dirty="0"/>
              <a:t> of a variable.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distribution of a variable tells us </a:t>
            </a:r>
            <a:endParaRPr lang="tr-TR" dirty="0" smtClean="0"/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the </a:t>
            </a:r>
            <a:r>
              <a:rPr lang="en-US" dirty="0"/>
              <a:t>possible values it can take, </a:t>
            </a:r>
            <a:endParaRPr lang="tr-TR" dirty="0" smtClean="0"/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the </a:t>
            </a:r>
            <a:r>
              <a:rPr lang="en-US" dirty="0"/>
              <a:t>chance of observing those values, </a:t>
            </a:r>
            <a:endParaRPr lang="tr-TR" dirty="0" smtClean="0"/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how </a:t>
            </a:r>
            <a:r>
              <a:rPr lang="en-US" dirty="0"/>
              <a:t>often we expect to see them in a random sample from the population.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Through </a:t>
            </a:r>
            <a:r>
              <a:rPr lang="en-US" dirty="0"/>
              <a:t>data exploration, we might detect previously unknown patterns and relationships that are worth further investigation.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n-US" dirty="0" smtClean="0"/>
              <a:t>We </a:t>
            </a:r>
            <a:r>
              <a:rPr lang="en-US" dirty="0"/>
              <a:t>can also identify possible data issues, such as unexpected or unusual measurements, known as </a:t>
            </a:r>
            <a:r>
              <a:rPr lang="en-US" dirty="0">
                <a:solidFill>
                  <a:schemeClr val="accent1"/>
                </a:solidFill>
              </a:rPr>
              <a:t>outliers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70A4B96-90BE-424A-BF3E-D70883E332E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17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04747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Statistical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 collect data on a sample from the population in order to learn about the whole population.</a:t>
            </a:r>
          </a:p>
          <a:p>
            <a:pPr lvl="1">
              <a:defRPr/>
            </a:pPr>
            <a:r>
              <a:rPr lang="tr-TR" dirty="0" smtClean="0"/>
              <a:t>{</a:t>
            </a:r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err="1"/>
              <a:t>Mackowiak</a:t>
            </a:r>
            <a:r>
              <a:rPr lang="en-US" dirty="0"/>
              <a:t>, et al. (1992) measure the normal body temperature for 148 people to learn about the normal body temperature for the entire population.</a:t>
            </a:r>
          </a:p>
          <a:p>
            <a:pPr lvl="2">
              <a:defRPr/>
            </a:pPr>
            <a:r>
              <a:rPr lang="en-US" dirty="0" smtClean="0"/>
              <a:t>In </a:t>
            </a:r>
            <a:r>
              <a:rPr lang="en-US" dirty="0"/>
              <a:t>this case, we say we are </a:t>
            </a:r>
            <a:r>
              <a:rPr lang="en-US" dirty="0">
                <a:solidFill>
                  <a:schemeClr val="accent1"/>
                </a:solidFill>
              </a:rPr>
              <a:t>estimating</a:t>
            </a:r>
            <a:r>
              <a:rPr lang="en-US" dirty="0"/>
              <a:t> the unknown population average.</a:t>
            </a:r>
          </a:p>
          <a:p>
            <a:pPr lvl="3">
              <a:defRPr/>
            </a:pPr>
            <a:r>
              <a:rPr lang="en-US" dirty="0" smtClean="0"/>
              <a:t>However</a:t>
            </a:r>
            <a:r>
              <a:rPr lang="en-US" dirty="0"/>
              <a:t>, the characteristics and relationships in the whole population remain unknown.</a:t>
            </a:r>
          </a:p>
          <a:p>
            <a:pPr lvl="2">
              <a:defRPr/>
            </a:pPr>
            <a:r>
              <a:rPr lang="en-US" dirty="0" smtClean="0"/>
              <a:t>Therefore</a:t>
            </a:r>
            <a:r>
              <a:rPr lang="en-US" dirty="0"/>
              <a:t>, there is always some </a:t>
            </a:r>
            <a:r>
              <a:rPr lang="en-US" dirty="0">
                <a:solidFill>
                  <a:schemeClr val="accent1"/>
                </a:solidFill>
              </a:rPr>
              <a:t>uncertainty</a:t>
            </a:r>
            <a:r>
              <a:rPr lang="en-US" dirty="0"/>
              <a:t> associated with our estimations</a:t>
            </a:r>
            <a:r>
              <a:rPr lang="en-US" dirty="0" smtClean="0"/>
              <a:t>.</a:t>
            </a:r>
            <a:r>
              <a:rPr lang="tr-TR" dirty="0" smtClean="0"/>
              <a:t>}</a:t>
            </a:r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07D8D73-8102-4C8C-8660-B632E14D295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18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43809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Statistical inference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10000"/>
              </a:lnSpc>
              <a:defRPr/>
            </a:pPr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mathematical tool to address uncertainty </a:t>
            </a:r>
            <a:r>
              <a:rPr lang="tr-TR" dirty="0" smtClean="0"/>
              <a:t>i</a:t>
            </a:r>
            <a:r>
              <a:rPr lang="en-US" dirty="0" smtClean="0"/>
              <a:t>n Statistics</a:t>
            </a:r>
            <a:endParaRPr lang="tr-TR" dirty="0" smtClean="0"/>
          </a:p>
          <a:p>
            <a:pPr lvl="1">
              <a:lnSpc>
                <a:spcPct val="110000"/>
              </a:lnSpc>
              <a:defRPr/>
            </a:pPr>
            <a:r>
              <a:rPr lang="en-US" dirty="0" smtClean="0">
                <a:solidFill>
                  <a:schemeClr val="accent1"/>
                </a:solidFill>
              </a:rPr>
              <a:t>probability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The </a:t>
            </a:r>
            <a:r>
              <a:rPr lang="en-US" dirty="0"/>
              <a:t>process of using the data to draw conclusions about the whole population, while acknowledging the extent of our uncertainty about our findings, is called </a:t>
            </a:r>
            <a:r>
              <a:rPr lang="en-US" dirty="0" smtClean="0">
                <a:solidFill>
                  <a:schemeClr val="accent1"/>
                </a:solidFill>
              </a:rPr>
              <a:t>statistical </a:t>
            </a:r>
            <a:r>
              <a:rPr lang="en-US" dirty="0">
                <a:solidFill>
                  <a:schemeClr val="accent1"/>
                </a:solidFill>
              </a:rPr>
              <a:t>inference</a:t>
            </a:r>
            <a:r>
              <a:rPr lang="en-US" dirty="0"/>
              <a:t>.</a:t>
            </a:r>
          </a:p>
          <a:p>
            <a:pPr lvl="1">
              <a:lnSpc>
                <a:spcPct val="110000"/>
              </a:lnSpc>
              <a:defRPr/>
            </a:pPr>
            <a:r>
              <a:rPr lang="en-US" dirty="0" smtClean="0"/>
              <a:t>The </a:t>
            </a:r>
            <a:r>
              <a:rPr lang="en-US" dirty="0"/>
              <a:t>knowledge we acquire from data through statistical inference allows us to make decisions with respect to the scientific problem that motivated our study and our data analysis.</a:t>
            </a:r>
          </a:p>
          <a:p>
            <a:pPr>
              <a:lnSpc>
                <a:spcPct val="110000"/>
              </a:lnSpc>
              <a:defRPr/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2F6175A-094F-41F2-99FC-C02C6FC6287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19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8178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Data analysis – “The Concept”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tr-TR" dirty="0" smtClean="0"/>
              <a:t>Approach to de-synthesizing </a:t>
            </a:r>
            <a:r>
              <a:rPr lang="en-US" altLang="tr-TR" dirty="0" smtClean="0">
                <a:solidFill>
                  <a:schemeClr val="accent5">
                    <a:lumMod val="75000"/>
                  </a:schemeClr>
                </a:solidFill>
              </a:rPr>
              <a:t>data</a:t>
            </a:r>
            <a:r>
              <a:rPr lang="en-US" altLang="tr-TR" dirty="0" smtClean="0"/>
              <a:t>, </a:t>
            </a:r>
            <a:r>
              <a:rPr lang="en-US" altLang="tr-TR" dirty="0" smtClean="0">
                <a:solidFill>
                  <a:schemeClr val="accent5">
                    <a:lumMod val="75000"/>
                  </a:schemeClr>
                </a:solidFill>
              </a:rPr>
              <a:t>informational</a:t>
            </a:r>
            <a:r>
              <a:rPr lang="en-US" altLang="tr-TR" dirty="0" smtClean="0"/>
              <a:t>, and/or </a:t>
            </a:r>
            <a:r>
              <a:rPr lang="en-US" altLang="tr-TR" dirty="0" smtClean="0">
                <a:solidFill>
                  <a:schemeClr val="accent5">
                    <a:lumMod val="75000"/>
                  </a:schemeClr>
                </a:solidFill>
              </a:rPr>
              <a:t>factual</a:t>
            </a:r>
            <a:r>
              <a:rPr lang="en-US" altLang="tr-TR" dirty="0" smtClean="0"/>
              <a:t> elements to answer research questions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en-US" altLang="tr-TR" dirty="0" smtClean="0"/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tr-TR" dirty="0" smtClean="0"/>
              <a:t>Method of putting together </a:t>
            </a:r>
            <a:r>
              <a:rPr lang="en-US" altLang="tr-TR" dirty="0" smtClean="0">
                <a:solidFill>
                  <a:schemeClr val="accent5">
                    <a:lumMod val="75000"/>
                  </a:schemeClr>
                </a:solidFill>
              </a:rPr>
              <a:t>facts </a:t>
            </a:r>
            <a:r>
              <a:rPr lang="en-US" altLang="tr-TR" dirty="0" smtClean="0"/>
              <a:t>and </a:t>
            </a:r>
            <a:r>
              <a:rPr lang="en-US" altLang="tr-TR" dirty="0" smtClean="0">
                <a:solidFill>
                  <a:schemeClr val="accent5">
                    <a:lumMod val="75000"/>
                  </a:schemeClr>
                </a:solidFill>
              </a:rPr>
              <a:t>figures</a:t>
            </a:r>
            <a:r>
              <a:rPr lang="en-US" altLang="tr-TR" dirty="0" smtClean="0"/>
              <a:t> to solve research problems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en-US" altLang="tr-TR" dirty="0" smtClean="0"/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tr-TR" dirty="0" smtClean="0"/>
              <a:t>Systematic process of utilizing </a:t>
            </a:r>
            <a:r>
              <a:rPr lang="en-US" altLang="tr-TR" dirty="0" smtClean="0">
                <a:solidFill>
                  <a:schemeClr val="accent5">
                    <a:lumMod val="75000"/>
                  </a:schemeClr>
                </a:solidFill>
              </a:rPr>
              <a:t>data</a:t>
            </a:r>
            <a:r>
              <a:rPr lang="en-US" altLang="tr-TR" dirty="0" smtClean="0"/>
              <a:t> to address research questions</a:t>
            </a:r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endParaRPr lang="en-US" altLang="tr-TR" dirty="0" smtClean="0"/>
          </a:p>
          <a:p>
            <a:pPr>
              <a:lnSpc>
                <a:spcPct val="110000"/>
              </a:lnSpc>
              <a:spcBef>
                <a:spcPts val="0"/>
              </a:spcBef>
              <a:defRPr/>
            </a:pPr>
            <a:r>
              <a:rPr lang="en-US" altLang="tr-TR" dirty="0" smtClean="0"/>
              <a:t>Breaking down research issues through utilizing </a:t>
            </a:r>
            <a:r>
              <a:rPr lang="en-US" altLang="tr-TR" dirty="0" smtClean="0">
                <a:solidFill>
                  <a:schemeClr val="accent5">
                    <a:lumMod val="75000"/>
                  </a:schemeClr>
                </a:solidFill>
              </a:rPr>
              <a:t>controlled data </a:t>
            </a:r>
            <a:r>
              <a:rPr lang="en-US" altLang="tr-TR" dirty="0" smtClean="0"/>
              <a:t>and </a:t>
            </a:r>
            <a:r>
              <a:rPr lang="en-US" altLang="tr-TR" dirty="0" smtClean="0">
                <a:solidFill>
                  <a:schemeClr val="accent5">
                    <a:lumMod val="75000"/>
                  </a:schemeClr>
                </a:solidFill>
              </a:rPr>
              <a:t>factual information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13150AA-DB87-42F2-A5C0-16BD7075559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19253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type(s) of data collected in a study determine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the type of statistical</a:t>
            </a:r>
            <a:r>
              <a:rPr lang="tr-TR" altLang="en-US" dirty="0" smtClean="0"/>
              <a:t> </a:t>
            </a:r>
            <a:r>
              <a:rPr lang="en-US" altLang="en-US" dirty="0" smtClean="0"/>
              <a:t>analysis that can be used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which hypotheses can be tested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which model we can use for prediction. </a:t>
            </a:r>
            <a:endParaRPr lang="tr-TR" altLang="en-US" dirty="0" smtClean="0"/>
          </a:p>
          <a:p>
            <a:r>
              <a:rPr lang="en-US" altLang="en-US" dirty="0" smtClean="0"/>
              <a:t>Broadly speaking, data</a:t>
            </a:r>
            <a:r>
              <a:rPr lang="tr-TR" altLang="en-US" dirty="0" smtClean="0"/>
              <a:t> </a:t>
            </a:r>
            <a:r>
              <a:rPr lang="en-US" altLang="en-US" dirty="0" smtClean="0"/>
              <a:t>can </a:t>
            </a:r>
            <a:r>
              <a:rPr lang="tr-TR" altLang="en-US" dirty="0" smtClean="0"/>
              <a:t>be </a:t>
            </a:r>
            <a:r>
              <a:rPr lang="en-US" altLang="en-US" dirty="0" err="1" smtClean="0"/>
              <a:t>classif</a:t>
            </a:r>
            <a:r>
              <a:rPr lang="tr-TR" altLang="en-US" dirty="0" smtClean="0"/>
              <a:t>ied </a:t>
            </a:r>
            <a:r>
              <a:rPr lang="en-US" altLang="en-US" dirty="0" smtClean="0"/>
              <a:t>into two major types: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categorical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quantitative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AA4E968-3F77-49DF-AA4E-E91388C542E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20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80627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Categorical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1"/>
                </a:solidFill>
              </a:rPr>
              <a:t>Categorical data </a:t>
            </a:r>
            <a:r>
              <a:rPr lang="en-US" dirty="0"/>
              <a:t>can be grouped into categories based on some </a:t>
            </a:r>
            <a:r>
              <a:rPr lang="en-US" dirty="0" smtClean="0">
                <a:solidFill>
                  <a:schemeClr val="accent1"/>
                </a:solidFill>
              </a:rPr>
              <a:t>qualitative</a:t>
            </a:r>
            <a:r>
              <a:rPr lang="tr-TR" dirty="0" smtClean="0"/>
              <a:t> </a:t>
            </a:r>
            <a:r>
              <a:rPr lang="en-US" dirty="0" smtClean="0"/>
              <a:t>trait</a:t>
            </a:r>
            <a:r>
              <a:rPr lang="en-US" dirty="0"/>
              <a:t>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The </a:t>
            </a:r>
            <a:r>
              <a:rPr lang="en-US" dirty="0"/>
              <a:t>resulting data are merely </a:t>
            </a:r>
            <a:r>
              <a:rPr lang="en-US" dirty="0">
                <a:solidFill>
                  <a:schemeClr val="accent1"/>
                </a:solidFill>
              </a:rPr>
              <a:t>labels</a:t>
            </a:r>
            <a:r>
              <a:rPr lang="en-US" dirty="0"/>
              <a:t> or </a:t>
            </a:r>
            <a:r>
              <a:rPr lang="en-US" dirty="0">
                <a:solidFill>
                  <a:schemeClr val="accent1"/>
                </a:solidFill>
              </a:rPr>
              <a:t>categories</a:t>
            </a:r>
            <a:r>
              <a:rPr lang="en-US" dirty="0"/>
              <a:t>, </a:t>
            </a:r>
            <a:endParaRPr lang="tr-TR" dirty="0" smtClean="0"/>
          </a:p>
          <a:p>
            <a:pPr lvl="1">
              <a:defRPr/>
            </a:pPr>
            <a:r>
              <a:rPr lang="tr-TR" dirty="0" smtClean="0"/>
              <a:t>{</a:t>
            </a:r>
            <a:r>
              <a:rPr lang="en-US" dirty="0" smtClean="0"/>
              <a:t>examples include</a:t>
            </a:r>
            <a:r>
              <a:rPr lang="tr-TR" dirty="0" smtClean="0"/>
              <a:t> </a:t>
            </a:r>
          </a:p>
          <a:p>
            <a:pPr lvl="2">
              <a:defRPr/>
            </a:pPr>
            <a:r>
              <a:rPr lang="en-US" dirty="0" smtClean="0"/>
              <a:t>gender </a:t>
            </a:r>
            <a:r>
              <a:rPr lang="en-US" dirty="0"/>
              <a:t>(male and female)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ethnicity </a:t>
            </a:r>
            <a:r>
              <a:rPr lang="en-US" dirty="0"/>
              <a:t>(e.g., Caucasian, Asian, African</a:t>
            </a:r>
            <a:r>
              <a:rPr lang="en-US" dirty="0" smtClean="0"/>
              <a:t>)</a:t>
            </a:r>
            <a:r>
              <a:rPr lang="tr-TR" dirty="0" smtClean="0"/>
              <a:t>}</a:t>
            </a:r>
          </a:p>
          <a:p>
            <a:pPr>
              <a:defRPr/>
            </a:pPr>
            <a:r>
              <a:rPr lang="en-US" dirty="0" smtClean="0"/>
              <a:t>We</a:t>
            </a:r>
            <a:r>
              <a:rPr lang="tr-TR" dirty="0" smtClean="0"/>
              <a:t> </a:t>
            </a:r>
            <a:r>
              <a:rPr lang="en-US" dirty="0" smtClean="0"/>
              <a:t>can </a:t>
            </a:r>
            <a:r>
              <a:rPr lang="en-US" dirty="0"/>
              <a:t>further sub-classify categorical data into two types: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nominal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ordinal</a:t>
            </a:r>
            <a:endParaRPr lang="en-US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2D46992-7D9B-43C8-90B8-BDE49688B49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31434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Categorical </a:t>
            </a:r>
            <a:r>
              <a:rPr lang="tr-TR" altLang="en-US" smtClean="0"/>
              <a:t>data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Nominal</a:t>
            </a:r>
            <a:r>
              <a:rPr lang="tr-TR" altLang="en-US" b="1" dirty="0" smtClean="0"/>
              <a:t> data</a:t>
            </a:r>
          </a:p>
          <a:p>
            <a:pPr lvl="1"/>
            <a:r>
              <a:rPr lang="en-US" altLang="en-US" dirty="0" smtClean="0"/>
              <a:t>When there is no natural ordering of the categories we call the</a:t>
            </a:r>
            <a:r>
              <a:rPr lang="tr-TR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data</a:t>
            </a:r>
            <a:r>
              <a:rPr lang="en-US" altLang="en-US" dirty="0" smtClean="0">
                <a:solidFill>
                  <a:schemeClr val="accent1"/>
                </a:solidFill>
              </a:rPr>
              <a:t> nominal</a:t>
            </a:r>
            <a:r>
              <a:rPr lang="en-US" altLang="en-US" dirty="0" smtClean="0"/>
              <a:t>. </a:t>
            </a:r>
            <a:endParaRPr lang="tr-TR" altLang="en-US" dirty="0" smtClean="0"/>
          </a:p>
          <a:p>
            <a:pPr lvl="2"/>
            <a:r>
              <a:rPr lang="tr-TR" altLang="en-US" dirty="0" smtClean="0"/>
              <a:t>{</a:t>
            </a:r>
            <a:r>
              <a:rPr lang="en-US" altLang="en-US" dirty="0" smtClean="0"/>
              <a:t>Hair color is an example of nominal data</a:t>
            </a:r>
            <a:r>
              <a:rPr lang="tr-TR" altLang="en-US" dirty="0" smtClean="0"/>
              <a:t>}</a:t>
            </a:r>
            <a:r>
              <a:rPr lang="en-US" altLang="en-US" dirty="0" smtClean="0"/>
              <a:t> </a:t>
            </a:r>
            <a:endParaRPr lang="tr-TR" altLang="en-US" dirty="0" smtClean="0"/>
          </a:p>
          <a:p>
            <a:pPr lvl="0"/>
            <a:r>
              <a:rPr lang="tr-TR" altLang="en-US" b="1" dirty="0">
                <a:solidFill>
                  <a:srgbClr val="000000"/>
                </a:solidFill>
              </a:rPr>
              <a:t>Ordinal data </a:t>
            </a:r>
          </a:p>
          <a:p>
            <a:pPr lvl="1"/>
            <a:r>
              <a:rPr lang="en-US" altLang="en-US" dirty="0"/>
              <a:t>When the categories may be ordered, the data are called </a:t>
            </a:r>
            <a:r>
              <a:rPr lang="en-US" altLang="en-US" dirty="0">
                <a:solidFill>
                  <a:srgbClr val="3366FF"/>
                </a:solidFill>
              </a:rPr>
              <a:t>ordinal</a:t>
            </a:r>
            <a:r>
              <a:rPr lang="tr-TR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>
                <a:solidFill>
                  <a:srgbClr val="3366FF"/>
                </a:solidFill>
              </a:rPr>
              <a:t>variables</a:t>
            </a:r>
            <a:r>
              <a:rPr lang="en-US" altLang="en-US" dirty="0"/>
              <a:t>. </a:t>
            </a:r>
            <a:endParaRPr lang="tr-TR" altLang="en-US" dirty="0"/>
          </a:p>
          <a:p>
            <a:pPr lvl="2"/>
            <a:r>
              <a:rPr lang="tr-TR" altLang="en-US" dirty="0">
                <a:solidFill>
                  <a:srgbClr val="009900"/>
                </a:solidFill>
              </a:rPr>
              <a:t>{</a:t>
            </a:r>
            <a:r>
              <a:rPr lang="en-US" altLang="en-US" dirty="0">
                <a:solidFill>
                  <a:srgbClr val="009900"/>
                </a:solidFill>
              </a:rPr>
              <a:t>Categorical variables that judge pain (e.g., none, little, heavy)</a:t>
            </a:r>
            <a:r>
              <a:rPr lang="tr-TR" altLang="en-US" dirty="0">
                <a:solidFill>
                  <a:srgbClr val="009900"/>
                </a:solidFill>
              </a:rPr>
              <a:t> </a:t>
            </a:r>
            <a:r>
              <a:rPr lang="en-US" altLang="en-US" dirty="0">
                <a:solidFill>
                  <a:srgbClr val="009900"/>
                </a:solidFill>
              </a:rPr>
              <a:t>or income (low-level income, middle-level income, or high-level income)</a:t>
            </a:r>
            <a:r>
              <a:rPr lang="tr-TR" altLang="en-US" dirty="0">
                <a:solidFill>
                  <a:srgbClr val="009900"/>
                </a:solidFill>
              </a:rPr>
              <a:t> </a:t>
            </a:r>
            <a:r>
              <a:rPr lang="en-US" altLang="en-US" dirty="0">
                <a:solidFill>
                  <a:srgbClr val="009900"/>
                </a:solidFill>
              </a:rPr>
              <a:t>are examples of ordinal variables.</a:t>
            </a:r>
            <a:r>
              <a:rPr lang="tr-TR" altLang="en-US" dirty="0">
                <a:solidFill>
                  <a:srgbClr val="009900"/>
                </a:solidFill>
              </a:rPr>
              <a:t>}</a:t>
            </a:r>
            <a:endParaRPr lang="tr-TR" altLang="en-US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8B4EB23-5251-464A-B534-C47497887B74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22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1005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Quantitative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accent1"/>
                </a:solidFill>
              </a:rPr>
              <a:t>Quantitative data </a:t>
            </a:r>
            <a:r>
              <a:rPr lang="en-US" altLang="en-US" smtClean="0"/>
              <a:t>are numerical measurements where </a:t>
            </a:r>
            <a:endParaRPr lang="tr-TR" altLang="en-US" smtClean="0"/>
          </a:p>
          <a:p>
            <a:pPr lvl="1"/>
            <a:r>
              <a:rPr lang="en-US" altLang="en-US" smtClean="0"/>
              <a:t>the numbers are associated</a:t>
            </a:r>
            <a:r>
              <a:rPr lang="tr-TR" altLang="en-US" smtClean="0"/>
              <a:t> </a:t>
            </a:r>
            <a:r>
              <a:rPr lang="en-US" altLang="en-US" smtClean="0"/>
              <a:t>with a scale measure rather than just being simple labels. </a:t>
            </a:r>
            <a:endParaRPr lang="tr-TR" altLang="en-US" smtClean="0"/>
          </a:p>
          <a:p>
            <a:r>
              <a:rPr lang="en-US" altLang="en-US" smtClean="0">
                <a:solidFill>
                  <a:schemeClr val="accent1"/>
                </a:solidFill>
              </a:rPr>
              <a:t>Quantitative</a:t>
            </a:r>
            <a:r>
              <a:rPr lang="tr-TR" altLang="en-US" smtClean="0">
                <a:solidFill>
                  <a:schemeClr val="accent1"/>
                </a:solidFill>
              </a:rPr>
              <a:t> </a:t>
            </a:r>
            <a:r>
              <a:rPr lang="en-US" altLang="en-US" smtClean="0">
                <a:solidFill>
                  <a:schemeClr val="accent1"/>
                </a:solidFill>
              </a:rPr>
              <a:t>data </a:t>
            </a:r>
            <a:r>
              <a:rPr lang="en-US" altLang="en-US" smtClean="0"/>
              <a:t>fall in two categories: </a:t>
            </a:r>
            <a:endParaRPr lang="tr-TR" altLang="en-US" smtClean="0"/>
          </a:p>
          <a:p>
            <a:pPr lvl="1"/>
            <a:r>
              <a:rPr lang="en-US" altLang="en-US" smtClean="0"/>
              <a:t>discrete </a:t>
            </a:r>
            <a:endParaRPr lang="tr-TR" altLang="en-US" smtClean="0"/>
          </a:p>
          <a:p>
            <a:pPr lvl="1"/>
            <a:r>
              <a:rPr lang="en-US" altLang="en-US" smtClean="0"/>
              <a:t>continuous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5E3B0C2-5275-41B6-966F-7D85344095A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23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2499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Quantitative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Discrete</a:t>
            </a:r>
            <a:r>
              <a:rPr lang="tr-TR" altLang="en-US" b="1" dirty="0" smtClean="0"/>
              <a:t> quantitative data</a:t>
            </a:r>
            <a:r>
              <a:rPr lang="en-US" altLang="en-US" b="1" dirty="0" smtClean="0"/>
              <a:t> </a:t>
            </a:r>
            <a:endParaRPr lang="tr-TR" altLang="en-US" b="1" dirty="0" smtClean="0"/>
          </a:p>
          <a:p>
            <a:pPr lvl="1"/>
            <a:r>
              <a:rPr lang="en-US" altLang="en-US" dirty="0" smtClean="0"/>
              <a:t>numeric data variables that have</a:t>
            </a:r>
            <a:r>
              <a:rPr lang="tr-TR" altLang="en-US" dirty="0" smtClean="0"/>
              <a:t> </a:t>
            </a:r>
            <a:r>
              <a:rPr lang="en-US" altLang="en-US" dirty="0" smtClean="0"/>
              <a:t>a </a:t>
            </a:r>
            <a:r>
              <a:rPr lang="en-US" altLang="en-US" dirty="0" smtClean="0">
                <a:solidFill>
                  <a:schemeClr val="accent1"/>
                </a:solidFill>
              </a:rPr>
              <a:t>finite</a:t>
            </a:r>
            <a:r>
              <a:rPr lang="en-US" altLang="en-US" dirty="0" smtClean="0"/>
              <a:t> or </a:t>
            </a:r>
            <a:r>
              <a:rPr lang="en-US" altLang="en-US" dirty="0" smtClean="0">
                <a:solidFill>
                  <a:schemeClr val="accent1"/>
                </a:solidFill>
              </a:rPr>
              <a:t>countable</a:t>
            </a:r>
            <a:r>
              <a:rPr lang="en-US" altLang="en-US" dirty="0" smtClean="0"/>
              <a:t> number of possible values. </a:t>
            </a:r>
            <a:endParaRPr lang="tr-TR" altLang="en-US" dirty="0" smtClean="0"/>
          </a:p>
          <a:p>
            <a:pPr lvl="2"/>
            <a:r>
              <a:rPr lang="en-US" altLang="en-US" dirty="0" smtClean="0"/>
              <a:t>When data represent</a:t>
            </a:r>
            <a:r>
              <a:rPr lang="tr-TR" altLang="en-US" dirty="0" smtClean="0"/>
              <a:t> </a:t>
            </a:r>
            <a:r>
              <a:rPr lang="en-US" altLang="en-US" dirty="0" smtClean="0">
                <a:solidFill>
                  <a:schemeClr val="accent1"/>
                </a:solidFill>
              </a:rPr>
              <a:t>counts</a:t>
            </a:r>
            <a:r>
              <a:rPr lang="en-US" altLang="en-US" dirty="0" smtClean="0"/>
              <a:t>, they are </a:t>
            </a:r>
            <a:r>
              <a:rPr lang="en-US" altLang="en-US" dirty="0" smtClean="0">
                <a:solidFill>
                  <a:schemeClr val="accent1"/>
                </a:solidFill>
              </a:rPr>
              <a:t>discrete</a:t>
            </a:r>
            <a:r>
              <a:rPr lang="en-US" altLang="en-US" dirty="0" smtClean="0"/>
              <a:t>. </a:t>
            </a:r>
            <a:endParaRPr lang="tr-TR" altLang="en-US" dirty="0" smtClean="0"/>
          </a:p>
          <a:p>
            <a:pPr lvl="3"/>
            <a:r>
              <a:rPr lang="tr-TR" altLang="en-US" dirty="0" smtClean="0"/>
              <a:t>{</a:t>
            </a:r>
            <a:r>
              <a:rPr lang="en-US" altLang="en-US" dirty="0" smtClean="0"/>
              <a:t>Examples include household size or the</a:t>
            </a:r>
            <a:r>
              <a:rPr lang="tr-TR" altLang="en-US" dirty="0" smtClean="0"/>
              <a:t> </a:t>
            </a:r>
            <a:r>
              <a:rPr lang="en-US" altLang="en-US" dirty="0" smtClean="0"/>
              <a:t>number of kittens in a litter.</a:t>
            </a:r>
            <a:r>
              <a:rPr lang="tr-TR" altLang="en-US" dirty="0" smtClean="0"/>
              <a:t>}</a:t>
            </a:r>
            <a:r>
              <a:rPr lang="en-US" altLang="en-US" dirty="0" smtClean="0"/>
              <a:t> </a:t>
            </a:r>
            <a:endParaRPr lang="tr-TR" altLang="en-US" dirty="0" smtClean="0"/>
          </a:p>
          <a:p>
            <a:pPr lvl="0">
              <a:defRPr/>
            </a:pPr>
            <a:r>
              <a:rPr lang="en-US" b="1" dirty="0">
                <a:solidFill>
                  <a:srgbClr val="000000"/>
                </a:solidFill>
              </a:rPr>
              <a:t>Continuous</a:t>
            </a:r>
            <a:r>
              <a:rPr lang="tr-TR" b="1" dirty="0">
                <a:solidFill>
                  <a:srgbClr val="000000"/>
                </a:solidFill>
              </a:rPr>
              <a:t> quantitative data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endParaRPr lang="tr-TR" b="1" dirty="0">
              <a:solidFill>
                <a:srgbClr val="000000"/>
              </a:solidFill>
            </a:endParaRPr>
          </a:p>
          <a:p>
            <a:pPr lvl="1">
              <a:defRPr/>
            </a:pPr>
            <a:r>
              <a:rPr lang="en-US" dirty="0"/>
              <a:t>The </a:t>
            </a:r>
            <a:r>
              <a:rPr lang="en-US" dirty="0">
                <a:solidFill>
                  <a:srgbClr val="3366FF"/>
                </a:solidFill>
              </a:rPr>
              <a:t>real numbers </a:t>
            </a:r>
            <a:r>
              <a:rPr lang="en-US" dirty="0"/>
              <a:t>are </a:t>
            </a:r>
            <a:r>
              <a:rPr lang="en-US" dirty="0">
                <a:solidFill>
                  <a:srgbClr val="3366FF"/>
                </a:solidFill>
              </a:rPr>
              <a:t>continuous</a:t>
            </a:r>
            <a:r>
              <a:rPr lang="en-US" dirty="0"/>
              <a:t> with no gaps; </a:t>
            </a:r>
            <a:endParaRPr lang="tr-TR" dirty="0"/>
          </a:p>
          <a:p>
            <a:pPr lvl="2">
              <a:defRPr/>
            </a:pPr>
            <a:r>
              <a:rPr lang="en-US" dirty="0">
                <a:solidFill>
                  <a:srgbClr val="009900"/>
                </a:solidFill>
              </a:rPr>
              <a:t>physically measurable</a:t>
            </a:r>
            <a:r>
              <a:rPr lang="tr-TR" dirty="0">
                <a:solidFill>
                  <a:srgbClr val="009900"/>
                </a:solidFill>
              </a:rPr>
              <a:t> </a:t>
            </a:r>
            <a:r>
              <a:rPr lang="en-US" dirty="0">
                <a:solidFill>
                  <a:srgbClr val="009900"/>
                </a:solidFill>
              </a:rPr>
              <a:t>quantities like length, volume, time, mass, etc., are generally</a:t>
            </a:r>
            <a:r>
              <a:rPr lang="tr-TR" dirty="0">
                <a:solidFill>
                  <a:srgbClr val="009900"/>
                </a:solidFill>
              </a:rPr>
              <a:t> </a:t>
            </a:r>
            <a:r>
              <a:rPr lang="en-US" dirty="0">
                <a:solidFill>
                  <a:srgbClr val="009900"/>
                </a:solidFill>
              </a:rPr>
              <a:t>considered continuous. </a:t>
            </a:r>
            <a:endParaRPr lang="tr-TR" dirty="0">
              <a:solidFill>
                <a:srgbClr val="009900"/>
              </a:solidFill>
            </a:endParaRPr>
          </a:p>
          <a:p>
            <a:pPr lvl="3"/>
            <a:endParaRPr lang="tr-TR" alt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F1BF2BC-9CC1-4113-8B99-8DBE25A35FD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24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4143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smtClean="0"/>
              <a:t>C</a:t>
            </a:r>
            <a:r>
              <a:rPr lang="en-US" altLang="en-US" dirty="0" err="1" smtClean="0"/>
              <a:t>ategorical</a:t>
            </a:r>
            <a:r>
              <a:rPr lang="en-US" altLang="en-US" dirty="0" smtClean="0"/>
              <a:t> </a:t>
            </a:r>
            <a:r>
              <a:rPr lang="tr-TR" altLang="en-US" dirty="0" smtClean="0"/>
              <a:t>vs Q</a:t>
            </a:r>
            <a:r>
              <a:rPr lang="en-US" altLang="en-US" dirty="0" err="1" smtClean="0"/>
              <a:t>uantitative</a:t>
            </a:r>
            <a:r>
              <a:rPr lang="tr-TR" altLang="en-US" dirty="0" smtClean="0"/>
              <a:t> data</a:t>
            </a:r>
            <a:endParaRPr lang="en-US" alt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dirty="0" smtClean="0">
                <a:solidFill>
                  <a:schemeClr val="accent1"/>
                </a:solidFill>
              </a:rPr>
              <a:t>Categorical data </a:t>
            </a:r>
            <a:r>
              <a:rPr lang="en-US" altLang="en-US" sz="3600" dirty="0" smtClean="0"/>
              <a:t>are typically summarized using </a:t>
            </a:r>
            <a:r>
              <a:rPr lang="en-US" altLang="en-US" sz="3600" dirty="0" smtClean="0">
                <a:solidFill>
                  <a:schemeClr val="accent1"/>
                </a:solidFill>
              </a:rPr>
              <a:t>frequencies</a:t>
            </a:r>
            <a:r>
              <a:rPr lang="en-US" altLang="en-US" sz="3600" dirty="0" smtClean="0"/>
              <a:t> or </a:t>
            </a:r>
            <a:r>
              <a:rPr lang="en-US" altLang="en-US" sz="3600" dirty="0" smtClean="0">
                <a:solidFill>
                  <a:schemeClr val="accent1"/>
                </a:solidFill>
              </a:rPr>
              <a:t>proportions</a:t>
            </a:r>
            <a:r>
              <a:rPr lang="tr-TR" altLang="en-US" sz="3600" dirty="0" smtClean="0"/>
              <a:t> </a:t>
            </a:r>
            <a:r>
              <a:rPr lang="en-US" altLang="en-US" sz="3600" dirty="0" smtClean="0"/>
              <a:t>of </a:t>
            </a:r>
            <a:r>
              <a:rPr lang="en-US" altLang="en-US" sz="3600" dirty="0" smtClean="0">
                <a:solidFill>
                  <a:schemeClr val="accent1"/>
                </a:solidFill>
              </a:rPr>
              <a:t>observations</a:t>
            </a:r>
            <a:r>
              <a:rPr lang="en-US" altLang="en-US" sz="3600" dirty="0" smtClean="0"/>
              <a:t> in each category </a:t>
            </a:r>
            <a:endParaRPr lang="tr-TR" altLang="en-US" sz="3600" dirty="0" smtClean="0"/>
          </a:p>
          <a:p>
            <a:endParaRPr lang="tr-TR" altLang="en-US" sz="3600" dirty="0" smtClean="0"/>
          </a:p>
          <a:p>
            <a:r>
              <a:rPr lang="tr-TR" altLang="en-US" sz="3600" dirty="0" smtClean="0">
                <a:solidFill>
                  <a:schemeClr val="accent1"/>
                </a:solidFill>
              </a:rPr>
              <a:t>Q</a:t>
            </a:r>
            <a:r>
              <a:rPr lang="en-US" altLang="en-US" sz="3600" dirty="0" err="1" smtClean="0">
                <a:solidFill>
                  <a:schemeClr val="accent1"/>
                </a:solidFill>
              </a:rPr>
              <a:t>uantitative</a:t>
            </a:r>
            <a:r>
              <a:rPr lang="en-US" altLang="en-US" sz="3600" dirty="0" smtClean="0">
                <a:solidFill>
                  <a:schemeClr val="accent1"/>
                </a:solidFill>
              </a:rPr>
              <a:t> data </a:t>
            </a:r>
            <a:r>
              <a:rPr lang="en-US" altLang="en-US" sz="3600" dirty="0" smtClean="0"/>
              <a:t>typically are summarized</a:t>
            </a:r>
            <a:r>
              <a:rPr lang="tr-TR" altLang="en-US" sz="3600" dirty="0" smtClean="0"/>
              <a:t> </a:t>
            </a:r>
            <a:r>
              <a:rPr lang="en-US" altLang="en-US" sz="3600" dirty="0" smtClean="0"/>
              <a:t>using </a:t>
            </a:r>
            <a:r>
              <a:rPr lang="en-US" altLang="en-US" sz="3600" dirty="0" smtClean="0">
                <a:solidFill>
                  <a:schemeClr val="accent1"/>
                </a:solidFill>
              </a:rPr>
              <a:t>averages</a:t>
            </a:r>
            <a:r>
              <a:rPr lang="en-US" altLang="en-US" sz="3600" dirty="0" smtClean="0"/>
              <a:t> or </a:t>
            </a:r>
            <a:r>
              <a:rPr lang="en-US" altLang="en-US" sz="3600" dirty="0" smtClean="0">
                <a:solidFill>
                  <a:schemeClr val="accent1"/>
                </a:solidFill>
              </a:rPr>
              <a:t>means</a:t>
            </a:r>
            <a:r>
              <a:rPr lang="en-US" altLang="en-US" sz="3600" dirty="0" smtClean="0"/>
              <a:t>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4DDE7D4-CD0E-4475-9103-DE45A256431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25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77308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Describing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smtClean="0"/>
              <a:t>Once data are collected, the next step is to summarize it all to</a:t>
            </a:r>
            <a:r>
              <a:rPr lang="tr-TR" altLang="tr-TR" smtClean="0"/>
              <a:t> </a:t>
            </a:r>
            <a:r>
              <a:rPr lang="en-US" altLang="tr-TR" smtClean="0"/>
              <a:t>get a handle on the big picture. </a:t>
            </a:r>
            <a:endParaRPr lang="tr-TR" altLang="tr-TR" smtClean="0"/>
          </a:p>
          <a:p>
            <a:r>
              <a:rPr lang="en-US" altLang="tr-TR" smtClean="0"/>
              <a:t>Statisticians describe data in</a:t>
            </a:r>
            <a:r>
              <a:rPr lang="tr-TR" altLang="tr-TR" smtClean="0"/>
              <a:t> </a:t>
            </a:r>
            <a:r>
              <a:rPr lang="en-US" altLang="tr-TR" smtClean="0"/>
              <a:t>two major ways: </a:t>
            </a:r>
            <a:endParaRPr lang="tr-TR" altLang="tr-TR" smtClean="0"/>
          </a:p>
          <a:p>
            <a:pPr lvl="1"/>
            <a:r>
              <a:rPr lang="en-US" altLang="tr-TR" smtClean="0"/>
              <a:t>with pictures </a:t>
            </a:r>
            <a:endParaRPr lang="tr-TR" altLang="tr-TR" smtClean="0"/>
          </a:p>
          <a:p>
            <a:pPr lvl="2"/>
            <a:r>
              <a:rPr lang="en-US" altLang="tr-TR" smtClean="0"/>
              <a:t>that is, charts and graphs</a:t>
            </a:r>
            <a:endParaRPr lang="tr-TR" altLang="tr-TR" smtClean="0"/>
          </a:p>
          <a:p>
            <a:pPr lvl="1"/>
            <a:r>
              <a:rPr lang="en-US" altLang="tr-TR" smtClean="0"/>
              <a:t>with numbers, </a:t>
            </a:r>
            <a:endParaRPr lang="tr-TR" altLang="tr-TR" smtClean="0"/>
          </a:p>
          <a:p>
            <a:pPr lvl="2"/>
            <a:r>
              <a:rPr lang="en-US" altLang="tr-TR" smtClean="0"/>
              <a:t>called descriptive statistics.</a:t>
            </a:r>
            <a:endParaRPr lang="tr-TR" altLang="tr-T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0CBD93A6-1A45-45B3-A4CB-01CD8CF2ED9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26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37714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Charts and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 smtClean="0"/>
              <a:t>Data are summarized in a visual way using charts and/or</a:t>
            </a:r>
            <a:r>
              <a:rPr lang="tr-TR" altLang="tr-TR" dirty="0" smtClean="0"/>
              <a:t> </a:t>
            </a:r>
            <a:r>
              <a:rPr lang="en-US" altLang="tr-TR" dirty="0" smtClean="0"/>
              <a:t>graphs</a:t>
            </a:r>
            <a:endParaRPr lang="tr-TR" altLang="tr-TR" dirty="0" smtClean="0"/>
          </a:p>
          <a:p>
            <a:pPr lvl="1"/>
            <a:r>
              <a:rPr lang="en-US" altLang="tr-TR" dirty="0" smtClean="0"/>
              <a:t>Some of the basic graphs used include </a:t>
            </a:r>
            <a:r>
              <a:rPr lang="en-US" altLang="tr-TR" dirty="0" smtClean="0">
                <a:solidFill>
                  <a:schemeClr val="accent1">
                    <a:lumMod val="75000"/>
                  </a:schemeClr>
                </a:solidFill>
              </a:rPr>
              <a:t>pie charts</a:t>
            </a:r>
            <a:r>
              <a:rPr lang="tr-TR" alt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tr-TR" dirty="0" smtClean="0"/>
              <a:t>and </a:t>
            </a:r>
            <a:r>
              <a:rPr lang="en-US" altLang="tr-TR" dirty="0" smtClean="0">
                <a:solidFill>
                  <a:schemeClr val="accent1">
                    <a:lumMod val="75000"/>
                  </a:schemeClr>
                </a:solidFill>
              </a:rPr>
              <a:t>bar charts</a:t>
            </a:r>
            <a:endParaRPr lang="tr-TR" alt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altLang="tr-TR" dirty="0" smtClean="0"/>
              <a:t>Some data are numerical</a:t>
            </a:r>
            <a:endParaRPr lang="tr-TR" altLang="tr-TR" dirty="0" smtClean="0"/>
          </a:p>
          <a:p>
            <a:pPr lvl="1"/>
            <a:r>
              <a:rPr lang="en-US" altLang="tr-TR" dirty="0" smtClean="0"/>
              <a:t>Data representing</a:t>
            </a:r>
            <a:r>
              <a:rPr lang="tr-TR" altLang="tr-TR" dirty="0" smtClean="0"/>
              <a:t> </a:t>
            </a:r>
            <a:r>
              <a:rPr lang="en-US" altLang="tr-TR" dirty="0" smtClean="0"/>
              <a:t>counts or measurements need a different type of graph that</a:t>
            </a:r>
            <a:r>
              <a:rPr lang="tr-TR" altLang="tr-TR" dirty="0" smtClean="0"/>
              <a:t> </a:t>
            </a:r>
            <a:r>
              <a:rPr lang="en-US" altLang="tr-TR" dirty="0" smtClean="0"/>
              <a:t>either keeps track of the numbers themselves or groups them</a:t>
            </a:r>
            <a:r>
              <a:rPr lang="tr-TR" altLang="tr-TR" dirty="0" smtClean="0"/>
              <a:t> </a:t>
            </a:r>
            <a:r>
              <a:rPr lang="en-US" altLang="tr-TR" dirty="0" smtClean="0"/>
              <a:t>into numerical groupings. </a:t>
            </a:r>
            <a:endParaRPr lang="tr-TR" altLang="tr-TR" dirty="0" smtClean="0"/>
          </a:p>
          <a:p>
            <a:pPr lvl="2"/>
            <a:r>
              <a:rPr lang="en-US" altLang="tr-TR" dirty="0" smtClean="0"/>
              <a:t>One major type of graph that is</a:t>
            </a:r>
            <a:r>
              <a:rPr lang="tr-TR" altLang="tr-TR" dirty="0" smtClean="0"/>
              <a:t> </a:t>
            </a:r>
            <a:r>
              <a:rPr lang="en-US" altLang="tr-TR" dirty="0" smtClean="0"/>
              <a:t>used to graph numerical data is a </a:t>
            </a:r>
            <a:r>
              <a:rPr lang="en-US" altLang="tr-TR" dirty="0" smtClean="0">
                <a:solidFill>
                  <a:schemeClr val="accent1">
                    <a:lumMod val="75000"/>
                  </a:schemeClr>
                </a:solidFill>
              </a:rPr>
              <a:t>histogram</a:t>
            </a:r>
            <a:r>
              <a:rPr lang="en-US" altLang="tr-TR" dirty="0" smtClean="0"/>
              <a:t>.</a:t>
            </a:r>
            <a:endParaRPr lang="tr-TR" altLang="tr-TR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9364868-B850-4D15-A417-30058A5462B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27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70027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209160" cy="5399087"/>
          </a:xfrm>
        </p:spPr>
        <p:txBody>
          <a:bodyPr/>
          <a:lstStyle/>
          <a:p>
            <a:r>
              <a:rPr lang="tr-TR" altLang="tr-TR" dirty="0" smtClean="0"/>
              <a:t>N</a:t>
            </a:r>
            <a:r>
              <a:rPr lang="en-US" altLang="tr-TR" dirty="0" smtClean="0"/>
              <a:t>umbers that describe</a:t>
            </a:r>
            <a:r>
              <a:rPr lang="tr-TR" altLang="tr-TR" dirty="0" smtClean="0"/>
              <a:t> </a:t>
            </a:r>
            <a:r>
              <a:rPr lang="en-US" altLang="tr-TR" dirty="0" smtClean="0"/>
              <a:t>a data set in terms of its important features</a:t>
            </a:r>
            <a:endParaRPr lang="tr-TR" altLang="tr-TR" dirty="0" smtClean="0"/>
          </a:p>
          <a:p>
            <a:pPr lvl="1"/>
            <a:r>
              <a:rPr lang="tr-TR" altLang="tr-TR" dirty="0" smtClean="0">
                <a:solidFill>
                  <a:schemeClr val="accent1"/>
                </a:solidFill>
              </a:rPr>
              <a:t>C</a:t>
            </a:r>
            <a:r>
              <a:rPr lang="en-US" altLang="tr-TR" dirty="0" err="1" smtClean="0">
                <a:solidFill>
                  <a:schemeClr val="accent1"/>
                </a:solidFill>
              </a:rPr>
              <a:t>ategorical</a:t>
            </a:r>
            <a:r>
              <a:rPr lang="en-US" altLang="tr-TR" dirty="0" smtClean="0">
                <a:solidFill>
                  <a:schemeClr val="accent1"/>
                </a:solidFill>
              </a:rPr>
              <a:t> </a:t>
            </a:r>
            <a:r>
              <a:rPr lang="tr-TR" altLang="tr-TR" dirty="0" smtClean="0">
                <a:solidFill>
                  <a:schemeClr val="accent1"/>
                </a:solidFill>
              </a:rPr>
              <a:t>data </a:t>
            </a:r>
            <a:r>
              <a:rPr lang="en-US" altLang="tr-TR" dirty="0" smtClean="0"/>
              <a:t>are typically</a:t>
            </a:r>
            <a:r>
              <a:rPr lang="tr-TR" altLang="tr-TR" dirty="0" smtClean="0"/>
              <a:t> </a:t>
            </a:r>
            <a:r>
              <a:rPr lang="en-US" altLang="tr-TR" dirty="0" smtClean="0"/>
              <a:t>summarized using </a:t>
            </a:r>
            <a:endParaRPr lang="tr-TR" altLang="tr-TR" dirty="0" smtClean="0"/>
          </a:p>
          <a:p>
            <a:pPr lvl="2"/>
            <a:r>
              <a:rPr lang="en-US" altLang="tr-TR" dirty="0" smtClean="0"/>
              <a:t>the number of individuals in each group</a:t>
            </a:r>
            <a:r>
              <a:rPr lang="tr-TR" altLang="tr-TR" dirty="0" smtClean="0"/>
              <a:t> </a:t>
            </a:r>
            <a:r>
              <a:rPr lang="en-US" altLang="tr-TR" dirty="0" smtClean="0"/>
              <a:t>(the </a:t>
            </a:r>
            <a:r>
              <a:rPr lang="en-US" altLang="tr-TR" dirty="0" smtClean="0">
                <a:solidFill>
                  <a:schemeClr val="accent1">
                    <a:lumMod val="75000"/>
                  </a:schemeClr>
                </a:solidFill>
              </a:rPr>
              <a:t>frequency</a:t>
            </a:r>
            <a:r>
              <a:rPr lang="en-US" altLang="tr-TR" dirty="0" smtClean="0"/>
              <a:t>) </a:t>
            </a:r>
            <a:endParaRPr lang="tr-TR" altLang="tr-TR" dirty="0" smtClean="0"/>
          </a:p>
          <a:p>
            <a:pPr lvl="2"/>
            <a:r>
              <a:rPr lang="en-US" altLang="tr-TR" dirty="0" smtClean="0"/>
              <a:t>the percentage of individuals in each</a:t>
            </a:r>
            <a:r>
              <a:rPr lang="tr-TR" altLang="tr-TR" dirty="0" smtClean="0"/>
              <a:t> </a:t>
            </a:r>
            <a:r>
              <a:rPr lang="en-US" altLang="tr-TR" dirty="0" smtClean="0"/>
              <a:t>group (the </a:t>
            </a:r>
            <a:r>
              <a:rPr lang="en-US" altLang="tr-TR" dirty="0" smtClean="0">
                <a:solidFill>
                  <a:schemeClr val="accent1">
                    <a:lumMod val="75000"/>
                  </a:schemeClr>
                </a:solidFill>
              </a:rPr>
              <a:t>relative frequency</a:t>
            </a:r>
            <a:r>
              <a:rPr lang="en-US" altLang="tr-TR" dirty="0" smtClean="0"/>
              <a:t>)</a:t>
            </a:r>
            <a:endParaRPr lang="tr-TR" altLang="tr-TR" dirty="0" smtClean="0"/>
          </a:p>
          <a:p>
            <a:pPr lvl="1"/>
            <a:r>
              <a:rPr lang="en-US" altLang="tr-TR" dirty="0">
                <a:solidFill>
                  <a:schemeClr val="accent1">
                    <a:lumMod val="75000"/>
                  </a:schemeClr>
                </a:solidFill>
              </a:rPr>
              <a:t>Numerical data </a:t>
            </a:r>
            <a:r>
              <a:rPr lang="en-US" altLang="tr-TR" dirty="0"/>
              <a:t>represent measurements or counts, where the</a:t>
            </a:r>
            <a:r>
              <a:rPr lang="tr-TR" altLang="tr-TR" dirty="0"/>
              <a:t> </a:t>
            </a:r>
            <a:r>
              <a:rPr lang="en-US" altLang="tr-TR" dirty="0"/>
              <a:t>actual numbers have </a:t>
            </a:r>
            <a:r>
              <a:rPr lang="en-US" altLang="tr-TR" dirty="0" smtClean="0"/>
              <a:t>meaning</a:t>
            </a:r>
            <a:endParaRPr lang="tr-TR" altLang="tr-TR" dirty="0" smtClean="0"/>
          </a:p>
          <a:p>
            <a:pPr lvl="2"/>
            <a:r>
              <a:rPr lang="en-US" altLang="tr-TR" dirty="0"/>
              <a:t>more features can be </a:t>
            </a:r>
            <a:r>
              <a:rPr lang="en-US" altLang="tr-TR" dirty="0" smtClean="0"/>
              <a:t>summarized</a:t>
            </a:r>
            <a:endParaRPr lang="tr-TR" altLang="tr-TR" dirty="0" smtClean="0"/>
          </a:p>
          <a:p>
            <a:pPr lvl="3"/>
            <a:r>
              <a:rPr lang="en-US" altLang="tr-TR" dirty="0"/>
              <a:t>measures of center </a:t>
            </a:r>
            <a:endParaRPr lang="tr-TR" altLang="tr-TR" dirty="0"/>
          </a:p>
          <a:p>
            <a:pPr lvl="3"/>
            <a:r>
              <a:rPr lang="en-US" altLang="tr-TR" dirty="0"/>
              <a:t>measures of spread</a:t>
            </a:r>
            <a:endParaRPr lang="tr-TR" altLang="tr-TR" dirty="0"/>
          </a:p>
          <a:p>
            <a:pPr lvl="3"/>
            <a:r>
              <a:rPr lang="en-US" altLang="tr-TR" dirty="0"/>
              <a:t>measure</a:t>
            </a:r>
            <a:r>
              <a:rPr lang="tr-TR" altLang="tr-TR" dirty="0"/>
              <a:t>s of</a:t>
            </a:r>
            <a:r>
              <a:rPr lang="en-US" altLang="tr-TR" dirty="0"/>
              <a:t> the relationship</a:t>
            </a:r>
            <a:r>
              <a:rPr lang="tr-TR" altLang="tr-TR" dirty="0"/>
              <a:t> </a:t>
            </a:r>
            <a:r>
              <a:rPr lang="en-US" altLang="tr-TR" dirty="0"/>
              <a:t>between two </a:t>
            </a:r>
            <a:r>
              <a:rPr lang="en-US" altLang="tr-TR" dirty="0" smtClean="0"/>
              <a:t>variables</a:t>
            </a:r>
            <a:endParaRPr lang="tr-TR" altLang="tr-TR" dirty="0" smtClean="0"/>
          </a:p>
          <a:p>
            <a:pPr lvl="2"/>
            <a:r>
              <a:rPr lang="en-US" altLang="tr-TR" dirty="0"/>
              <a:t>Some descriptive statistics are better than others, </a:t>
            </a:r>
            <a:endParaRPr lang="tr-TR" altLang="tr-TR" dirty="0" smtClean="0"/>
          </a:p>
          <a:p>
            <a:pPr lvl="2"/>
            <a:r>
              <a:rPr lang="en-US" altLang="tr-TR" dirty="0" smtClean="0"/>
              <a:t>some </a:t>
            </a:r>
            <a:r>
              <a:rPr lang="en-US" altLang="tr-TR" dirty="0"/>
              <a:t>are more appropriate than </a:t>
            </a:r>
            <a:r>
              <a:rPr lang="en-US" altLang="tr-TR" dirty="0" smtClean="0"/>
              <a:t>others</a:t>
            </a:r>
            <a:endParaRPr lang="tr-TR" altLang="tr-TR" dirty="0" smtClean="0"/>
          </a:p>
          <a:p>
            <a:pPr lvl="1"/>
            <a:endParaRPr lang="tr-TR" altLang="tr-TR" dirty="0" smtClean="0"/>
          </a:p>
          <a:p>
            <a:pPr lvl="1"/>
            <a:endParaRPr lang="en-US" altLang="tr-TR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BD4D691-9C64-4BDE-9A81-2B21003A705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28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80264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Data Visualization and Summary Statistics</a:t>
            </a:r>
            <a:endParaRPr lang="tr-TR" altLang="tr-TR" sz="3600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tr-TR" sz="3400" dirty="0" smtClean="0"/>
              <a:t>Preliminary </a:t>
            </a:r>
            <a:r>
              <a:rPr lang="tr-TR" sz="3400" dirty="0" err="1" smtClean="0"/>
              <a:t>steps</a:t>
            </a:r>
            <a:r>
              <a:rPr lang="tr-TR" sz="3400" dirty="0" smtClean="0"/>
              <a:t> </a:t>
            </a:r>
            <a:r>
              <a:rPr lang="tr-TR" sz="3400" dirty="0" err="1" smtClean="0"/>
              <a:t>before</a:t>
            </a:r>
            <a:r>
              <a:rPr lang="tr-TR" sz="3400" dirty="0" smtClean="0"/>
              <a:t> </a:t>
            </a:r>
            <a:r>
              <a:rPr lang="en-US" sz="3400" dirty="0" smtClean="0"/>
              <a:t>analysis</a:t>
            </a:r>
            <a:r>
              <a:rPr lang="tr-TR" sz="3400" dirty="0" smtClean="0"/>
              <a:t>:</a:t>
            </a:r>
          </a:p>
          <a:p>
            <a:pPr lvl="1" algn="just">
              <a:defRPr/>
            </a:pPr>
            <a:r>
              <a:rPr lang="en-US" sz="3000" dirty="0" smtClean="0"/>
              <a:t>defining </a:t>
            </a:r>
            <a:r>
              <a:rPr lang="en-US" sz="3000" dirty="0"/>
              <a:t>the scientific question we try to answer, </a:t>
            </a:r>
            <a:endParaRPr lang="tr-TR" sz="3000" dirty="0" smtClean="0"/>
          </a:p>
          <a:p>
            <a:pPr lvl="1" algn="just">
              <a:defRPr/>
            </a:pPr>
            <a:r>
              <a:rPr lang="en-US" sz="3000" dirty="0" smtClean="0"/>
              <a:t>selecting </a:t>
            </a:r>
            <a:r>
              <a:rPr lang="en-US" sz="3000" dirty="0"/>
              <a:t>a set </a:t>
            </a:r>
            <a:r>
              <a:rPr lang="en-US" sz="3000" dirty="0" smtClean="0"/>
              <a:t>of</a:t>
            </a:r>
            <a:r>
              <a:rPr lang="tr-TR" sz="3000" dirty="0" smtClean="0"/>
              <a:t> </a:t>
            </a:r>
            <a:r>
              <a:rPr lang="en-US" sz="3000" dirty="0" smtClean="0"/>
              <a:t>representative </a:t>
            </a:r>
            <a:r>
              <a:rPr lang="en-US" sz="3000" dirty="0"/>
              <a:t>members from the population of interest </a:t>
            </a:r>
            <a:endParaRPr lang="tr-TR" sz="3000" dirty="0" smtClean="0"/>
          </a:p>
          <a:p>
            <a:pPr lvl="1" algn="just">
              <a:defRPr/>
            </a:pPr>
            <a:r>
              <a:rPr lang="en-US" sz="3000" dirty="0" smtClean="0"/>
              <a:t>collecting </a:t>
            </a:r>
            <a:r>
              <a:rPr lang="en-US" sz="3000" dirty="0"/>
              <a:t>data (</a:t>
            </a:r>
            <a:r>
              <a:rPr lang="en-US" sz="3000" dirty="0" smtClean="0"/>
              <a:t>either</a:t>
            </a:r>
            <a:r>
              <a:rPr lang="tr-TR" sz="3000" dirty="0" smtClean="0"/>
              <a:t> </a:t>
            </a:r>
            <a:r>
              <a:rPr lang="en-US" sz="3000" dirty="0" smtClean="0"/>
              <a:t>through </a:t>
            </a:r>
            <a:r>
              <a:rPr lang="en-US" sz="3000" dirty="0"/>
              <a:t>observational studies or randomized experiments), </a:t>
            </a:r>
            <a:endParaRPr lang="tr-TR" sz="3000" dirty="0" smtClean="0"/>
          </a:p>
          <a:p>
            <a:pPr algn="just">
              <a:defRPr/>
            </a:pPr>
            <a:r>
              <a:rPr lang="tr-TR" sz="3400" dirty="0" smtClean="0"/>
              <a:t>Analysis </a:t>
            </a:r>
            <a:r>
              <a:rPr lang="en-US" sz="3400" dirty="0" smtClean="0"/>
              <a:t>usually begin</a:t>
            </a:r>
            <a:r>
              <a:rPr lang="tr-TR" sz="3400" dirty="0" smtClean="0"/>
              <a:t>s</a:t>
            </a:r>
            <a:r>
              <a:rPr lang="en-US" sz="3400" dirty="0" smtClean="0"/>
              <a:t> with </a:t>
            </a:r>
            <a:r>
              <a:rPr lang="en-US" sz="3400" dirty="0" smtClean="0">
                <a:solidFill>
                  <a:schemeClr val="accent1"/>
                </a:solidFill>
              </a:rPr>
              <a:t>data </a:t>
            </a:r>
            <a:r>
              <a:rPr lang="en-US" sz="3400" dirty="0">
                <a:solidFill>
                  <a:schemeClr val="accent1"/>
                </a:solidFill>
              </a:rPr>
              <a:t>exploration</a:t>
            </a:r>
            <a:r>
              <a:rPr lang="en-US" sz="3400" dirty="0" smtClean="0"/>
              <a:t>.</a:t>
            </a:r>
            <a:endParaRPr lang="tr-TR" sz="3400" dirty="0" smtClean="0"/>
          </a:p>
          <a:p>
            <a:pPr lvl="1" algn="just">
              <a:defRPr/>
            </a:pPr>
            <a:r>
              <a:rPr lang="en-US" sz="3000" dirty="0"/>
              <a:t>We start by focusing on data exploration techniques for one variable at a time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29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Categories of data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tr-TR" smtClean="0"/>
              <a:t>Narrative (e.g. laws, arts)</a:t>
            </a:r>
          </a:p>
          <a:p>
            <a:pPr lvl="1"/>
            <a:r>
              <a:rPr lang="en-US" altLang="tr-TR" smtClean="0"/>
              <a:t>Descriptive (e.g. social sciences)</a:t>
            </a:r>
          </a:p>
          <a:p>
            <a:pPr lvl="1"/>
            <a:r>
              <a:rPr lang="en-US" altLang="tr-TR" smtClean="0"/>
              <a:t>Statistical/mathematical (pure/applied sciences)</a:t>
            </a:r>
          </a:p>
          <a:p>
            <a:pPr lvl="1"/>
            <a:r>
              <a:rPr lang="en-US" altLang="tr-TR" smtClean="0"/>
              <a:t>Audio-Optical (e.g. telecommunication)</a:t>
            </a:r>
          </a:p>
          <a:p>
            <a:pPr lvl="1"/>
            <a:r>
              <a:rPr lang="en-US" altLang="tr-TR" smtClean="0"/>
              <a:t>Others</a:t>
            </a:r>
          </a:p>
          <a:p>
            <a:r>
              <a:rPr lang="en-US" altLang="tr-TR" smtClean="0"/>
              <a:t>Most research analyses adopt the first three</a:t>
            </a:r>
          </a:p>
          <a:p>
            <a:r>
              <a:rPr lang="en-US" altLang="tr-TR" smtClean="0"/>
              <a:t>The second and third are most popular in pure, applied, and social sciences</a:t>
            </a:r>
          </a:p>
          <a:p>
            <a:endParaRPr lang="en-US" altLang="tr-TR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FAB9531-71BD-41C8-B126-B33B2D51E619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6289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Data Visualization and Summary Statistics</a:t>
            </a:r>
            <a:endParaRPr lang="tr-TR" altLang="tr-TR" sz="3600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tr-TR" sz="3400" dirty="0" smtClean="0"/>
              <a:t>O</a:t>
            </a:r>
            <a:r>
              <a:rPr lang="en-US" sz="3400" dirty="0" err="1" smtClean="0"/>
              <a:t>bjective</a:t>
            </a:r>
            <a:r>
              <a:rPr lang="en-US" sz="3400" dirty="0" smtClean="0"/>
              <a:t> </a:t>
            </a:r>
            <a:r>
              <a:rPr lang="en-US" sz="3400" dirty="0"/>
              <a:t>is </a:t>
            </a:r>
            <a:endParaRPr lang="tr-TR" sz="3400" dirty="0" smtClean="0"/>
          </a:p>
          <a:p>
            <a:pPr lvl="1" algn="just">
              <a:defRPr/>
            </a:pPr>
            <a:r>
              <a:rPr lang="en-US" sz="3000" dirty="0" smtClean="0"/>
              <a:t>to </a:t>
            </a:r>
            <a:r>
              <a:rPr lang="en-US" sz="3000" dirty="0"/>
              <a:t>develop a high-level understanding of the data, </a:t>
            </a:r>
            <a:endParaRPr lang="tr-TR" sz="3000" dirty="0" smtClean="0"/>
          </a:p>
          <a:p>
            <a:pPr lvl="1" algn="just">
              <a:defRPr/>
            </a:pPr>
            <a:r>
              <a:rPr lang="en-US" sz="3000" dirty="0" smtClean="0"/>
              <a:t>learn </a:t>
            </a:r>
            <a:r>
              <a:rPr lang="en-US" sz="3000" dirty="0"/>
              <a:t>about the possible values for each characteristic, </a:t>
            </a:r>
            <a:endParaRPr lang="tr-TR" sz="3000" dirty="0" smtClean="0"/>
          </a:p>
          <a:p>
            <a:pPr lvl="1" algn="just">
              <a:defRPr/>
            </a:pPr>
            <a:r>
              <a:rPr lang="en-US" sz="3000" dirty="0" smtClean="0"/>
              <a:t>find </a:t>
            </a:r>
            <a:r>
              <a:rPr lang="en-US" sz="3000" dirty="0"/>
              <a:t>out how a characteristic varies among individuals in our sample.</a:t>
            </a:r>
          </a:p>
          <a:p>
            <a:pPr algn="just">
              <a:defRPr/>
            </a:pPr>
            <a:r>
              <a:rPr lang="tr-TR" sz="3400" dirty="0" err="1" smtClean="0"/>
              <a:t>Basicaly</a:t>
            </a:r>
            <a:r>
              <a:rPr lang="en-US" sz="3400" dirty="0" smtClean="0"/>
              <a:t>, </a:t>
            </a:r>
            <a:r>
              <a:rPr lang="en-US" sz="3400" dirty="0"/>
              <a:t>we want to learn about the </a:t>
            </a:r>
            <a:r>
              <a:rPr lang="en-US" sz="3400" dirty="0">
                <a:solidFill>
                  <a:schemeClr val="accent1"/>
                </a:solidFill>
              </a:rPr>
              <a:t>distribution</a:t>
            </a:r>
            <a:r>
              <a:rPr lang="en-US" sz="3400" dirty="0"/>
              <a:t> of variables</a:t>
            </a:r>
            <a:r>
              <a:rPr lang="en-US" sz="3400" dirty="0" smtClean="0"/>
              <a:t>.</a:t>
            </a:r>
            <a:endParaRPr lang="tr-TR" sz="3400" dirty="0" smtClean="0"/>
          </a:p>
          <a:p>
            <a:pPr lvl="1" algn="just">
              <a:defRPr/>
            </a:pPr>
            <a:r>
              <a:rPr lang="en-US" sz="3100" dirty="0"/>
              <a:t>Recall that for a variable, the </a:t>
            </a:r>
            <a:r>
              <a:rPr lang="en-US" sz="3100" dirty="0">
                <a:solidFill>
                  <a:schemeClr val="accent1"/>
                </a:solidFill>
              </a:rPr>
              <a:t>distribution</a:t>
            </a:r>
            <a:r>
              <a:rPr lang="en-US" sz="3100" dirty="0"/>
              <a:t> shows </a:t>
            </a:r>
            <a:endParaRPr lang="tr-TR" sz="3100" dirty="0" smtClean="0"/>
          </a:p>
          <a:p>
            <a:pPr lvl="2" algn="just">
              <a:defRPr/>
            </a:pPr>
            <a:r>
              <a:rPr lang="en-US" sz="2700" dirty="0" smtClean="0"/>
              <a:t>the </a:t>
            </a:r>
            <a:r>
              <a:rPr lang="en-US" sz="2700" dirty="0"/>
              <a:t>possible values, </a:t>
            </a:r>
            <a:endParaRPr lang="tr-TR" sz="2700" dirty="0" smtClean="0"/>
          </a:p>
          <a:p>
            <a:pPr lvl="2" algn="just">
              <a:defRPr/>
            </a:pPr>
            <a:r>
              <a:rPr lang="en-US" sz="2700" dirty="0" smtClean="0"/>
              <a:t>the </a:t>
            </a:r>
            <a:r>
              <a:rPr lang="en-US" sz="2700" dirty="0"/>
              <a:t>chance </a:t>
            </a:r>
            <a:r>
              <a:rPr lang="en-US" sz="2700" dirty="0" smtClean="0"/>
              <a:t>of</a:t>
            </a:r>
            <a:r>
              <a:rPr lang="tr-TR" sz="2700" dirty="0" smtClean="0"/>
              <a:t> </a:t>
            </a:r>
            <a:r>
              <a:rPr lang="en-US" sz="2700" dirty="0" smtClean="0"/>
              <a:t>observing </a:t>
            </a:r>
            <a:r>
              <a:rPr lang="en-US" sz="2700" dirty="0"/>
              <a:t>those values, </a:t>
            </a:r>
            <a:endParaRPr lang="tr-TR" sz="2700" dirty="0" smtClean="0"/>
          </a:p>
          <a:p>
            <a:pPr lvl="2" algn="just">
              <a:defRPr/>
            </a:pPr>
            <a:r>
              <a:rPr lang="en-US" sz="2700" dirty="0" smtClean="0"/>
              <a:t>how </a:t>
            </a:r>
            <a:r>
              <a:rPr lang="en-US" sz="2700" dirty="0"/>
              <a:t>often we expect to see them in a random </a:t>
            </a:r>
            <a:r>
              <a:rPr lang="en-US" sz="2700" dirty="0" smtClean="0"/>
              <a:t>sample</a:t>
            </a:r>
            <a:r>
              <a:rPr lang="tr-TR" sz="2700" dirty="0" smtClean="0"/>
              <a:t> </a:t>
            </a:r>
            <a:r>
              <a:rPr lang="en-US" sz="2700" dirty="0" smtClean="0"/>
              <a:t>from </a:t>
            </a:r>
            <a:r>
              <a:rPr lang="en-US" sz="2700" dirty="0"/>
              <a:t>the population.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30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166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Data Visualization and Summary Statistics</a:t>
            </a:r>
            <a:endParaRPr lang="tr-TR" altLang="tr-TR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defRPr/>
            </a:pPr>
            <a:r>
              <a:rPr lang="en-US" sz="3400" dirty="0"/>
              <a:t>The data exploration methods allow us to reduce the amount of information </a:t>
            </a:r>
            <a:r>
              <a:rPr lang="en-US" sz="3400" dirty="0" smtClean="0"/>
              <a:t>so</a:t>
            </a:r>
            <a:r>
              <a:rPr lang="tr-TR" sz="3400" dirty="0" smtClean="0"/>
              <a:t> </a:t>
            </a:r>
            <a:r>
              <a:rPr lang="en-US" sz="3400" dirty="0" smtClean="0"/>
              <a:t>that </a:t>
            </a:r>
            <a:r>
              <a:rPr lang="en-US" sz="3400" dirty="0"/>
              <a:t>we can focus on the key aspects of the data. </a:t>
            </a:r>
            <a:endParaRPr lang="tr-TR" sz="3400" dirty="0" smtClean="0"/>
          </a:p>
          <a:p>
            <a:pPr algn="just">
              <a:defRPr/>
            </a:pPr>
            <a:r>
              <a:rPr lang="en-US" sz="3400" dirty="0" smtClean="0"/>
              <a:t>We </a:t>
            </a:r>
            <a:r>
              <a:rPr lang="en-US" sz="3400" dirty="0"/>
              <a:t>do this by using </a:t>
            </a:r>
            <a:r>
              <a:rPr lang="en-US" sz="3400" dirty="0">
                <a:solidFill>
                  <a:schemeClr val="accent1"/>
                </a:solidFill>
              </a:rPr>
              <a:t>data </a:t>
            </a:r>
            <a:r>
              <a:rPr lang="en-US" sz="3400" dirty="0" smtClean="0">
                <a:solidFill>
                  <a:schemeClr val="accent1"/>
                </a:solidFill>
              </a:rPr>
              <a:t>visualization</a:t>
            </a:r>
            <a:r>
              <a:rPr lang="tr-TR" sz="3400" dirty="0" smtClean="0">
                <a:solidFill>
                  <a:schemeClr val="accent1"/>
                </a:solidFill>
              </a:rPr>
              <a:t> </a:t>
            </a:r>
            <a:r>
              <a:rPr lang="en-US" sz="3400" dirty="0" smtClean="0"/>
              <a:t>techniques </a:t>
            </a:r>
            <a:r>
              <a:rPr lang="en-US" sz="3400" dirty="0"/>
              <a:t>and </a:t>
            </a:r>
            <a:r>
              <a:rPr lang="en-US" sz="3400" dirty="0">
                <a:solidFill>
                  <a:schemeClr val="accent1"/>
                </a:solidFill>
              </a:rPr>
              <a:t>summary statistics</a:t>
            </a:r>
            <a:r>
              <a:rPr lang="en-US" sz="3400" dirty="0"/>
              <a:t>. </a:t>
            </a:r>
            <a:endParaRPr lang="tr-TR" sz="3400" dirty="0" smtClean="0"/>
          </a:p>
          <a:p>
            <a:pPr algn="just">
              <a:defRPr/>
            </a:pPr>
            <a:r>
              <a:rPr lang="en-US" sz="3400" dirty="0" smtClean="0"/>
              <a:t>The </a:t>
            </a:r>
            <a:r>
              <a:rPr lang="en-US" sz="3400" dirty="0"/>
              <a:t>visualization techniques and </a:t>
            </a:r>
            <a:r>
              <a:rPr lang="en-US" sz="3400" dirty="0" smtClean="0"/>
              <a:t>summary</a:t>
            </a:r>
            <a:r>
              <a:rPr lang="tr-TR" sz="3400" dirty="0" smtClean="0"/>
              <a:t> </a:t>
            </a:r>
            <a:r>
              <a:rPr lang="en-US" sz="3400" dirty="0" smtClean="0"/>
              <a:t>statistics </a:t>
            </a:r>
            <a:r>
              <a:rPr lang="en-US" sz="3400" dirty="0"/>
              <a:t>we use for a variable depend on its </a:t>
            </a:r>
            <a:r>
              <a:rPr lang="en-US" sz="3400" dirty="0" smtClean="0"/>
              <a:t>type</a:t>
            </a:r>
            <a:endParaRPr lang="tr-TR" sz="3400" dirty="0" smtClean="0"/>
          </a:p>
          <a:p>
            <a:pPr lvl="1" algn="just">
              <a:defRPr/>
            </a:pPr>
            <a:r>
              <a:rPr lang="en-US" sz="2700" dirty="0" smtClean="0"/>
              <a:t>Recall</a:t>
            </a:r>
            <a:r>
              <a:rPr lang="tr-TR" sz="2700" dirty="0" smtClean="0"/>
              <a:t> </a:t>
            </a:r>
            <a:r>
              <a:rPr lang="tr-TR" sz="2700" dirty="0" err="1" smtClean="0"/>
              <a:t>that</a:t>
            </a:r>
            <a:r>
              <a:rPr lang="tr-TR" sz="2700" dirty="0" smtClean="0"/>
              <a:t> </a:t>
            </a:r>
            <a:r>
              <a:rPr lang="en-US" sz="2700" dirty="0" smtClean="0"/>
              <a:t>we </a:t>
            </a:r>
            <a:r>
              <a:rPr lang="en-US" sz="2700" dirty="0"/>
              <a:t>can classify them into two general groups: </a:t>
            </a:r>
          </a:p>
          <a:p>
            <a:pPr lvl="2" algn="just">
              <a:defRPr/>
            </a:pPr>
            <a:r>
              <a:rPr lang="en-US" sz="2300" dirty="0" smtClean="0"/>
              <a:t>Numerical </a:t>
            </a:r>
            <a:r>
              <a:rPr lang="tr-TR" sz="2300" dirty="0" smtClean="0"/>
              <a:t>(</a:t>
            </a:r>
            <a:r>
              <a:rPr lang="en-US" altLang="en-US" sz="2000" dirty="0" smtClean="0"/>
              <a:t>quantitative</a:t>
            </a:r>
            <a:r>
              <a:rPr lang="tr-TR" sz="2300" dirty="0" smtClean="0"/>
              <a:t>) </a:t>
            </a:r>
            <a:r>
              <a:rPr lang="en-US" sz="2300" dirty="0" smtClean="0"/>
              <a:t>variables </a:t>
            </a:r>
            <a:endParaRPr lang="tr-TR" sz="2300" dirty="0" smtClean="0"/>
          </a:p>
          <a:p>
            <a:pPr lvl="3" algn="just">
              <a:defRPr/>
            </a:pPr>
            <a:r>
              <a:rPr lang="tr-TR" sz="1900" dirty="0" err="1" smtClean="0"/>
              <a:t>discrete</a:t>
            </a:r>
            <a:r>
              <a:rPr lang="tr-TR" sz="1900" dirty="0" smtClean="0"/>
              <a:t>, </a:t>
            </a:r>
            <a:r>
              <a:rPr lang="tr-TR" sz="1900" dirty="0" err="1" smtClean="0"/>
              <a:t>continuous</a:t>
            </a:r>
            <a:endParaRPr lang="en-US" sz="1900" dirty="0" smtClean="0"/>
          </a:p>
          <a:p>
            <a:pPr lvl="2" algn="just">
              <a:defRPr/>
            </a:pPr>
            <a:r>
              <a:rPr lang="en-US" sz="2300" dirty="0" smtClean="0"/>
              <a:t>Categorical variables</a:t>
            </a:r>
            <a:r>
              <a:rPr lang="tr-TR" sz="2300" dirty="0" smtClean="0"/>
              <a:t> </a:t>
            </a:r>
          </a:p>
          <a:p>
            <a:pPr lvl="3" algn="just">
              <a:defRPr/>
            </a:pPr>
            <a:r>
              <a:rPr lang="tr-TR" sz="1900" dirty="0" smtClean="0"/>
              <a:t>nominal, </a:t>
            </a:r>
            <a:r>
              <a:rPr lang="tr-TR" sz="1900" dirty="0" err="1" smtClean="0"/>
              <a:t>ordinal</a:t>
            </a:r>
            <a:endParaRPr lang="en-US" sz="1900" dirty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A773163-1B01-4833-88DA-068F74376D8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14910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G</a:t>
            </a:r>
            <a:r>
              <a:rPr lang="en-US" altLang="en-US" smtClean="0"/>
              <a:t>raphical summariz</a:t>
            </a:r>
            <a:r>
              <a:rPr lang="tr-TR" altLang="en-US" smtClean="0"/>
              <a:t>ation of </a:t>
            </a:r>
            <a:r>
              <a:rPr lang="en-US" altLang="en-US" smtClean="0"/>
              <a:t>data</a:t>
            </a:r>
            <a:endParaRPr lang="tr-TR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Before blindly applying the statistical analysis, it is always good to look at the raw data,</a:t>
            </a:r>
            <a:r>
              <a:rPr lang="tr-TR" dirty="0" smtClean="0"/>
              <a:t> </a:t>
            </a:r>
          </a:p>
          <a:p>
            <a:pPr lvl="1">
              <a:defRPr/>
            </a:pPr>
            <a:r>
              <a:rPr lang="en-US" dirty="0" smtClean="0"/>
              <a:t>usually in a graphical form, </a:t>
            </a:r>
            <a:endParaRPr lang="tr-TR" dirty="0" smtClean="0"/>
          </a:p>
          <a:p>
            <a:pPr marL="363538" lvl="1" indent="0">
              <a:buFontTx/>
              <a:buNone/>
              <a:defRPr/>
            </a:pP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and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then use graphical methods to summarize </a:t>
            </a:r>
            <a:r>
              <a:rPr lang="tr-TR" sz="3200" dirty="0" smtClean="0">
                <a:solidFill>
                  <a:schemeClr val="tx1"/>
                </a:solidFill>
                <a:ea typeface="+mn-ea"/>
                <a:cs typeface="+mn-cs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ea typeface="+mn-ea"/>
                <a:cs typeface="+mn-cs"/>
              </a:rPr>
              <a:t>the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data in an easy to</a:t>
            </a:r>
            <a:r>
              <a:rPr lang="tr-TR" sz="3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interpret format.</a:t>
            </a:r>
            <a:endParaRPr lang="tr-TR" sz="3200" dirty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tr-TR" dirty="0" smtClean="0"/>
              <a:t>A Picture is </a:t>
            </a:r>
            <a:r>
              <a:rPr lang="en-US" dirty="0" smtClean="0"/>
              <a:t>worth</a:t>
            </a:r>
            <a:r>
              <a:rPr lang="tr-TR" dirty="0" smtClean="0"/>
              <a:t> a </a:t>
            </a:r>
            <a:r>
              <a:rPr lang="en-US" dirty="0" smtClean="0"/>
              <a:t>thousand</a:t>
            </a:r>
            <a:r>
              <a:rPr lang="tr-TR" dirty="0" smtClean="0"/>
              <a:t> </a:t>
            </a:r>
            <a:r>
              <a:rPr lang="en-US" dirty="0" smtClean="0"/>
              <a:t>word</a:t>
            </a:r>
          </a:p>
          <a:p>
            <a:pPr>
              <a:defRPr/>
            </a:pPr>
            <a:r>
              <a:rPr lang="en-US" dirty="0" smtClean="0"/>
              <a:t>The types of graphical displays that are most frequently used by engineers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scatterplots, time series, box-and-whisker plots, and histograms.</a:t>
            </a:r>
            <a:endParaRPr lang="tr-TR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9690AB1-328E-420E-BC04-675E2A33BBE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32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58880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Exploring Categorical Variables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noFill/>
            </p:spPr>
            <p:txBody>
              <a:bodyPr>
                <a:normAutofit/>
              </a:bodyPr>
              <a:lstStyle/>
              <a:p>
                <a:pPr algn="just"/>
                <a:r>
                  <a:rPr lang="en-US" dirty="0" smtClean="0"/>
                  <a:t>A simple way for summarizing the data is</a:t>
                </a:r>
                <a:r>
                  <a:rPr lang="tr-TR" dirty="0" smtClean="0"/>
                  <a:t> </a:t>
                </a:r>
                <a:r>
                  <a:rPr lang="en-US" dirty="0" smtClean="0"/>
                  <a:t>to create a table that shows the number of times each category has been observed.</a:t>
                </a:r>
                <a:endParaRPr lang="tr-TR" dirty="0" smtClean="0"/>
              </a:p>
              <a:p>
                <a:pPr algn="just"/>
                <a:r>
                  <a:rPr lang="en-US" b="1" dirty="0" smtClean="0"/>
                  <a:t>The number of times a specific category is observed is called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frequency</a:t>
                </a:r>
                <a:r>
                  <a:rPr lang="en-US" b="1" dirty="0" smtClean="0"/>
                  <a:t>. </a:t>
                </a:r>
                <a:endParaRPr lang="tr-TR" b="1" dirty="0" smtClean="0"/>
              </a:p>
              <a:p>
                <a:pPr lvl="1" algn="just"/>
                <a:r>
                  <a:rPr lang="en-US" dirty="0" smtClean="0"/>
                  <a:t>We</a:t>
                </a:r>
                <a:r>
                  <a:rPr lang="tr-TR" dirty="0" smtClean="0"/>
                  <a:t> </a:t>
                </a:r>
                <a:r>
                  <a:rPr lang="en-US" dirty="0" smtClean="0"/>
                  <a:t>denote the frequency for category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dirty="0" smtClean="0"/>
                  <a:t> by </a:t>
                </a:r>
                <a:r>
                  <a:rPr lang="en-US" i="1" dirty="0" err="1" smtClean="0">
                    <a:solidFill>
                      <a:schemeClr val="accent1"/>
                    </a:solidFill>
                  </a:rPr>
                  <a:t>n</a:t>
                </a:r>
                <a:r>
                  <a:rPr lang="en-US" i="1" baseline="-25000" dirty="0" err="1" smtClean="0">
                    <a:solidFill>
                      <a:schemeClr val="accent1"/>
                    </a:solidFill>
                  </a:rPr>
                  <a:t>c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pPr algn="just"/>
                <a:r>
                  <a:rPr lang="tr-TR" dirty="0" smtClean="0"/>
                  <a:t>The </a:t>
                </a:r>
                <a:r>
                  <a:rPr lang="tr-TR" dirty="0" err="1" smtClean="0"/>
                  <a:t>sum</a:t>
                </a:r>
                <a:r>
                  <a:rPr lang="tr-TR" dirty="0" smtClean="0"/>
                  <a:t> of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frequencies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for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all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catagories</a:t>
                </a:r>
                <a:r>
                  <a:rPr lang="tr-TR" dirty="0" smtClean="0"/>
                  <a:t> is </a:t>
                </a:r>
                <a:r>
                  <a:rPr lang="tr-TR" dirty="0" err="1" smtClean="0"/>
                  <a:t>equal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to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the</a:t>
                </a:r>
                <a:r>
                  <a:rPr lang="tr-TR" dirty="0" smtClean="0"/>
                  <a:t> total </a:t>
                </a:r>
                <a:r>
                  <a:rPr lang="tr-TR" dirty="0" err="1" smtClean="0"/>
                  <a:t>sample</a:t>
                </a:r>
                <a:r>
                  <a:rPr lang="tr-TR" dirty="0" smtClean="0"/>
                  <a:t> size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tr-TR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tr-TR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79" t="-1582" r="-18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33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0049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/>
              <a:t>Relative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Frequency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Percentage</a:t>
            </a:r>
            <a:endParaRPr lang="tr-TR" altLang="tr-T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relative frequency </a:t>
                </a:r>
                <a:r>
                  <a:rPr lang="en-US" dirty="0" smtClean="0"/>
                  <a:t>is the sample proportion for each</a:t>
                </a:r>
                <a:r>
                  <a:rPr lang="tr-TR" dirty="0" smtClean="0"/>
                  <a:t> </a:t>
                </a:r>
                <a:r>
                  <a:rPr lang="en-US" dirty="0" smtClean="0"/>
                  <a:t>possible category. </a:t>
                </a:r>
                <a:endParaRPr lang="tr-TR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en-US" dirty="0" smtClean="0"/>
                  <a:t>It is obtained by dividing the frequencies </a:t>
                </a:r>
                <a:r>
                  <a:rPr lang="en-US" i="1" dirty="0" err="1" smtClean="0">
                    <a:solidFill>
                      <a:schemeClr val="accent1"/>
                    </a:solidFill>
                  </a:rPr>
                  <a:t>n</a:t>
                </a:r>
                <a:r>
                  <a:rPr lang="en-US" i="1" baseline="-25000" dirty="0" err="1" smtClean="0">
                    <a:solidFill>
                      <a:schemeClr val="accent1"/>
                    </a:solidFill>
                  </a:rPr>
                  <a:t>c</a:t>
                </a:r>
                <a:r>
                  <a:rPr lang="tr-TR" dirty="0" smtClean="0"/>
                  <a:t> </a:t>
                </a:r>
                <a:r>
                  <a:rPr lang="en-US" dirty="0" smtClean="0"/>
                  <a:t>by the total number of observations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n</a:t>
                </a:r>
                <a:r>
                  <a:rPr lang="en-US" dirty="0" smtClean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tr-TR" dirty="0" smtClean="0"/>
                  <a:t>			</a:t>
                </a:r>
                <a:r>
                  <a:rPr lang="tr-TR" i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i="1" dirty="0">
                    <a:solidFill>
                      <a:schemeClr val="accent1"/>
                    </a:solidFill>
                  </a:rPr>
                  <a:t>p</a:t>
                </a:r>
                <a:r>
                  <a:rPr lang="en-US" i="1" baseline="-25000" dirty="0">
                    <a:solidFill>
                      <a:schemeClr val="accent1"/>
                    </a:solidFill>
                  </a:rPr>
                  <a:t>c</a:t>
                </a:r>
                <a:r>
                  <a:rPr lang="tr-TR" dirty="0">
                    <a:solidFill>
                      <a:schemeClr val="accent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tr-TR" i="1" dirty="0">
                            <a:solidFill>
                              <a:schemeClr val="accent1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i="1" baseline="-25000" dirty="0">
                            <a:solidFill>
                              <a:schemeClr val="accent1"/>
                            </a:solidFill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lang="tr-TR" i="1" dirty="0">
                            <a:solidFill>
                              <a:schemeClr val="accent1"/>
                            </a:solidFill>
                          </a:rPr>
                          <m:t>n</m:t>
                        </m:r>
                      </m:den>
                    </m:f>
                  </m:oMath>
                </a14:m>
                <a:endParaRPr lang="tr-TR" i="1" dirty="0" smtClean="0">
                  <a:solidFill>
                    <a:schemeClr val="accent1"/>
                  </a:solidFill>
                </a:endParaRPr>
              </a:p>
              <a:p>
                <a:pPr algn="just">
                  <a:lnSpc>
                    <a:spcPct val="120000"/>
                  </a:lnSpc>
                </a:pPr>
                <a:r>
                  <a:rPr lang="en-US" dirty="0" smtClean="0"/>
                  <a:t>Relative frequencies are sometimes presented as </a:t>
                </a:r>
                <a:r>
                  <a:rPr lang="en-US" dirty="0" smtClean="0">
                    <a:solidFill>
                      <a:schemeClr val="accent1"/>
                    </a:solidFill>
                  </a:rPr>
                  <a:t>percentages</a:t>
                </a:r>
                <a:r>
                  <a:rPr lang="tr-TR" dirty="0" smtClean="0"/>
                  <a:t> </a:t>
                </a:r>
                <a:r>
                  <a:rPr lang="en-US" dirty="0" smtClean="0"/>
                  <a:t>after multiplying proportions </a:t>
                </a:r>
                <a:r>
                  <a:rPr lang="en-US" i="1" dirty="0" smtClean="0">
                    <a:solidFill>
                      <a:schemeClr val="accent1"/>
                    </a:solidFill>
                  </a:rPr>
                  <a:t>p</a:t>
                </a:r>
                <a:r>
                  <a:rPr lang="en-US" i="1" baseline="-25000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dirty="0" smtClean="0"/>
                  <a:t> by 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100</a:t>
                </a:r>
                <a:r>
                  <a:rPr lang="en-US" dirty="0" smtClean="0"/>
                  <a:t>.</a:t>
                </a:r>
                <a:endParaRPr lang="tr-TR" dirty="0" smtClean="0"/>
              </a:p>
              <a:p>
                <a:pPr algn="just">
                  <a:lnSpc>
                    <a:spcPct val="120000"/>
                  </a:lnSpc>
                </a:pPr>
                <a:r>
                  <a:rPr lang="en-US" dirty="0"/>
                  <a:t>Since the relative frequencies are proportions of the sample size, their sum is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en-US" dirty="0"/>
                  <a:t>,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tr-TR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tr-TR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nary>
                    </m:oMath>
                  </m:oMathPara>
                </a14:m>
                <a:endParaRPr lang="en-US" i="1" dirty="0"/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tr-TR" dirty="0"/>
                  <a:t>   </a:t>
                </a:r>
                <a:r>
                  <a:rPr lang="en-US" dirty="0"/>
                  <a:t>where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p</a:t>
                </a:r>
                <a:r>
                  <a:rPr lang="en-US" i="1" baseline="-25000" dirty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i="1" dirty="0"/>
                  <a:t> </a:t>
                </a:r>
                <a:r>
                  <a:rPr lang="en-US" dirty="0"/>
                  <a:t>is the relative frequency of category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c</a:t>
                </a:r>
                <a:r>
                  <a:rPr lang="en-US" dirty="0"/>
                  <a:t>. </a:t>
                </a:r>
                <a:endParaRPr lang="tr-TR" dirty="0"/>
              </a:p>
              <a:p>
                <a:pPr algn="just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22" t="-1017" r="-116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0CC2307-06FA-4494-92E4-93CF04D0C2E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34</a:t>
            </a:fld>
            <a:endParaRPr kumimoji="0" lang="en-US" altLang="tr-TR" sz="12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Exploring </a:t>
            </a:r>
            <a:r>
              <a:rPr lang="tr-TR" dirty="0" err="1" smtClean="0">
                <a:solidFill>
                  <a:schemeClr val="tx1"/>
                </a:solidFill>
              </a:rPr>
              <a:t>Numerical</a:t>
            </a:r>
            <a:r>
              <a:rPr lang="en-US" dirty="0" smtClean="0">
                <a:solidFill>
                  <a:schemeClr val="tx1"/>
                </a:solidFill>
              </a:rPr>
              <a:t> Variables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/>
            <a:r>
              <a:rPr lang="en-US" dirty="0"/>
              <a:t>For numerical variables, we are especially interested in two key</a:t>
            </a:r>
            <a:r>
              <a:rPr lang="tr-TR" dirty="0"/>
              <a:t> </a:t>
            </a:r>
            <a:r>
              <a:rPr lang="en-US" dirty="0"/>
              <a:t>aspects of the distribution: </a:t>
            </a:r>
            <a:endParaRPr lang="tr-TR" dirty="0" smtClean="0"/>
          </a:p>
          <a:p>
            <a:pPr lvl="1" algn="just"/>
            <a:r>
              <a:rPr lang="en-US" dirty="0" smtClean="0"/>
              <a:t>its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location</a:t>
            </a:r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 algn="just"/>
            <a:r>
              <a:rPr lang="en-US" dirty="0" smtClean="0"/>
              <a:t>refers </a:t>
            </a:r>
            <a:r>
              <a:rPr lang="en-US" dirty="0"/>
              <a:t>to the </a:t>
            </a:r>
            <a:r>
              <a:rPr lang="en-US" dirty="0">
                <a:solidFill>
                  <a:schemeClr val="accent1"/>
                </a:solidFill>
              </a:rPr>
              <a:t>central tendency </a:t>
            </a:r>
            <a:r>
              <a:rPr lang="en-US" dirty="0"/>
              <a:t>of</a:t>
            </a:r>
            <a:r>
              <a:rPr lang="tr-TR" dirty="0"/>
              <a:t> </a:t>
            </a:r>
            <a:r>
              <a:rPr lang="en-US" dirty="0"/>
              <a:t>values, that is, the point around which most values are</a:t>
            </a:r>
            <a:r>
              <a:rPr lang="tr-TR" dirty="0"/>
              <a:t> </a:t>
            </a:r>
            <a:r>
              <a:rPr lang="tr-TR" dirty="0" err="1"/>
              <a:t>gathered</a:t>
            </a:r>
            <a:r>
              <a:rPr lang="tr-TR" dirty="0" smtClean="0"/>
              <a:t>.</a:t>
            </a:r>
          </a:p>
          <a:p>
            <a:pPr lvl="1" algn="just"/>
            <a:r>
              <a:rPr lang="en-US" dirty="0" smtClean="0"/>
              <a:t>its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spread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lvl="2" algn="just"/>
            <a:r>
              <a:rPr lang="en-US" dirty="0" smtClean="0"/>
              <a:t>refers </a:t>
            </a:r>
            <a:r>
              <a:rPr lang="en-US" dirty="0"/>
              <a:t>to the </a:t>
            </a:r>
            <a:r>
              <a:rPr lang="en-US" dirty="0">
                <a:solidFill>
                  <a:schemeClr val="accent1"/>
                </a:solidFill>
              </a:rPr>
              <a:t>dispersion </a:t>
            </a:r>
            <a:r>
              <a:rPr lang="en-US" dirty="0"/>
              <a:t>of</a:t>
            </a:r>
            <a:r>
              <a:rPr lang="tr-TR" dirty="0"/>
              <a:t> </a:t>
            </a:r>
            <a:r>
              <a:rPr lang="en-US" dirty="0"/>
              <a:t>possible values, that is, how scattered the values are around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location</a:t>
            </a:r>
            <a:r>
              <a:rPr lang="tr-TR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35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6985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dirty="0" smtClean="0"/>
              <a:t>defined as a frequency distribution</a:t>
            </a:r>
            <a:r>
              <a:rPr lang="tr-TR" dirty="0" smtClean="0"/>
              <a:t> </a:t>
            </a:r>
            <a:r>
              <a:rPr lang="en-US" dirty="0"/>
              <a:t>commonly used to visualize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numerical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>
                <a:solidFill>
                  <a:schemeClr val="accent1">
                    <a:lumMod val="75000"/>
                  </a:schemeClr>
                </a:solidFill>
              </a:rPr>
              <a:t>variables</a:t>
            </a:r>
            <a:r>
              <a:rPr lang="en-US" dirty="0" smtClean="0"/>
              <a:t>. </a:t>
            </a:r>
            <a:endParaRPr lang="tr-TR" dirty="0"/>
          </a:p>
          <a:p>
            <a:pPr>
              <a:lnSpc>
                <a:spcPct val="120000"/>
              </a:lnSpc>
              <a:defRPr/>
            </a:pPr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histogram</a:t>
            </a:r>
            <a:r>
              <a:rPr lang="en-US" dirty="0"/>
              <a:t> is similar to a bar graph after the values of the</a:t>
            </a:r>
            <a:r>
              <a:rPr lang="tr-TR" dirty="0"/>
              <a:t> </a:t>
            </a:r>
            <a:r>
              <a:rPr lang="en-US" dirty="0"/>
              <a:t>variable are grouped (</a:t>
            </a:r>
            <a:r>
              <a:rPr lang="en-US" dirty="0">
                <a:solidFill>
                  <a:schemeClr val="accent1"/>
                </a:solidFill>
              </a:rPr>
              <a:t>binned</a:t>
            </a:r>
            <a:r>
              <a:rPr lang="en-US" dirty="0"/>
              <a:t>) into a </a:t>
            </a:r>
            <a:r>
              <a:rPr lang="tr-TR" dirty="0"/>
              <a:t>fi</a:t>
            </a:r>
            <a:r>
              <a:rPr lang="en-US" dirty="0" err="1"/>
              <a:t>nite</a:t>
            </a:r>
            <a:r>
              <a:rPr lang="en-US" dirty="0"/>
              <a:t> number of </a:t>
            </a:r>
            <a:r>
              <a:rPr lang="en-US" dirty="0" err="1"/>
              <a:t>nonoverlapping</a:t>
            </a:r>
            <a:r>
              <a:rPr lang="en-US" dirty="0"/>
              <a:t> </a:t>
            </a:r>
            <a:r>
              <a:rPr lang="en-US" dirty="0" smtClean="0"/>
              <a:t>intervals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tr-TR" dirty="0" err="1">
                <a:solidFill>
                  <a:schemeClr val="accent1"/>
                </a:solidFill>
              </a:rPr>
              <a:t>bins</a:t>
            </a:r>
            <a:r>
              <a:rPr lang="tr-TR" dirty="0" smtClean="0"/>
              <a:t>)</a:t>
            </a:r>
            <a:r>
              <a:rPr lang="en-US" dirty="0" smtClean="0"/>
              <a:t>, </a:t>
            </a:r>
            <a:r>
              <a:rPr lang="en-US" dirty="0"/>
              <a:t>usually of</a:t>
            </a:r>
            <a:r>
              <a:rPr lang="tr-TR" dirty="0"/>
              <a:t> </a:t>
            </a:r>
            <a:r>
              <a:rPr lang="en-US" dirty="0"/>
              <a:t>equal width. </a:t>
            </a:r>
            <a:endParaRPr lang="tr-TR" dirty="0" smtClean="0"/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Given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 smtClean="0"/>
              <a:t> samples or measurements,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i="1" baseline="-25000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tr-TR" dirty="0"/>
              <a:t> </a:t>
            </a:r>
            <a:r>
              <a:rPr lang="en-US" dirty="0" smtClean="0"/>
              <a:t>rang</a:t>
            </a:r>
            <a:r>
              <a:rPr lang="tr-TR" dirty="0" err="1" smtClean="0"/>
              <a:t>ing</a:t>
            </a:r>
            <a:r>
              <a:rPr lang="en-US" dirty="0" smtClean="0"/>
              <a:t> from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i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min</a:t>
            </a:r>
            <a:r>
              <a:rPr lang="en-US" dirty="0" smtClean="0"/>
              <a:t> to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i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max</a:t>
            </a:r>
            <a:r>
              <a:rPr lang="en-US" dirty="0" smtClean="0"/>
              <a:t>, the samples are </a:t>
            </a:r>
            <a:r>
              <a:rPr lang="tr-TR" dirty="0" err="1" smtClean="0"/>
              <a:t>binned</a:t>
            </a:r>
            <a:r>
              <a:rPr lang="en-US" dirty="0" smtClean="0"/>
              <a:t> into bins</a:t>
            </a:r>
          </a:p>
          <a:p>
            <a:pPr>
              <a:lnSpc>
                <a:spcPct val="120000"/>
              </a:lnSpc>
              <a:defRPr/>
            </a:pPr>
            <a:r>
              <a:rPr lang="en-US" dirty="0" smtClean="0"/>
              <a:t>Typically, the number of bins is on the order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7–14</a:t>
            </a:r>
            <a:r>
              <a:rPr lang="en-US" dirty="0" smtClean="0"/>
              <a:t>, depending on the</a:t>
            </a:r>
            <a:r>
              <a:rPr lang="tr-TR" dirty="0" smtClean="0"/>
              <a:t> </a:t>
            </a:r>
            <a:r>
              <a:rPr lang="en-US" dirty="0" smtClean="0"/>
              <a:t>nature of the data. </a:t>
            </a:r>
            <a:endParaRPr lang="tr-TR" dirty="0" smtClean="0"/>
          </a:p>
          <a:p>
            <a:pPr lvl="1">
              <a:lnSpc>
                <a:spcPct val="120000"/>
              </a:lnSpc>
              <a:defRPr/>
            </a:pPr>
            <a:r>
              <a:rPr lang="en-US" dirty="0" smtClean="0"/>
              <a:t>In addition, we typically expect to have at least </a:t>
            </a:r>
            <a:r>
              <a:rPr lang="tr-TR" dirty="0" smtClean="0"/>
              <a:t>3</a:t>
            </a:r>
            <a:r>
              <a:rPr lang="en-US" dirty="0" smtClean="0"/>
              <a:t> samples per bin. </a:t>
            </a:r>
            <a:endParaRPr lang="tr-TR" dirty="0" smtClean="0"/>
          </a:p>
          <a:p>
            <a:pPr lvl="2">
              <a:lnSpc>
                <a:spcPct val="120000"/>
              </a:lnSpc>
              <a:defRPr/>
            </a:pPr>
            <a:r>
              <a:rPr lang="en-US" dirty="0" err="1" smtClean="0"/>
              <a:t>Sturgess’rule</a:t>
            </a:r>
            <a:r>
              <a:rPr lang="en-US" dirty="0" smtClean="0"/>
              <a:t> may also be used to estimate the number of bins and is given by</a:t>
            </a:r>
            <a:r>
              <a:rPr lang="tr-TR" dirty="0" smtClean="0"/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= 1 + 3.3 log(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dirty="0" smtClean="0"/>
              <a:t>.</a:t>
            </a:r>
          </a:p>
          <a:p>
            <a:pPr lvl="3">
              <a:lnSpc>
                <a:spcPct val="120000"/>
              </a:lnSpc>
              <a:defRPr/>
            </a:pPr>
            <a:r>
              <a:rPr lang="en-US" dirty="0" smtClean="0"/>
              <a:t>where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dirty="0" smtClean="0"/>
              <a:t> is the number of bins and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 smtClean="0"/>
              <a:t> is the number of samples.</a:t>
            </a:r>
            <a:endParaRPr lang="en-US" dirty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E5D744F-4648-4A7C-9490-68CCFF468E2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36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79005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525" y="1125538"/>
            <a:ext cx="2951163" cy="3743325"/>
          </a:xfrm>
        </p:spPr>
        <p:txBody>
          <a:bodyPr/>
          <a:lstStyle/>
          <a:p>
            <a:r>
              <a:rPr lang="en-US" altLang="en-US" sz="2800" smtClean="0"/>
              <a:t>One bin of a histogram plot </a:t>
            </a:r>
            <a:endParaRPr lang="tr-TR" altLang="en-US" sz="2800" smtClean="0"/>
          </a:p>
          <a:p>
            <a:r>
              <a:rPr lang="en-US" altLang="en-US" sz="2800" smtClean="0"/>
              <a:t>The bin is defined by </a:t>
            </a:r>
            <a:endParaRPr lang="tr-TR" altLang="en-US" sz="2800" smtClean="0"/>
          </a:p>
          <a:p>
            <a:pPr lvl="1"/>
            <a:r>
              <a:rPr lang="en-US" altLang="en-US" sz="2400" smtClean="0"/>
              <a:t>a lower bound, </a:t>
            </a:r>
            <a:endParaRPr lang="tr-TR" altLang="en-US" sz="2400" smtClean="0"/>
          </a:p>
          <a:p>
            <a:pPr lvl="1"/>
            <a:r>
              <a:rPr lang="en-US" altLang="en-US" sz="2400" smtClean="0"/>
              <a:t>a midpoint, </a:t>
            </a:r>
            <a:endParaRPr lang="tr-TR" altLang="en-US" sz="2400" smtClean="0"/>
          </a:p>
          <a:p>
            <a:pPr lvl="1"/>
            <a:r>
              <a:rPr lang="en-US" altLang="en-US" sz="2400" smtClean="0"/>
              <a:t>an</a:t>
            </a:r>
            <a:r>
              <a:rPr lang="tr-TR" altLang="en-US" sz="2400" smtClean="0"/>
              <a:t> </a:t>
            </a:r>
            <a:r>
              <a:rPr lang="en-US" altLang="en-US" sz="2400" smtClean="0"/>
              <a:t>upper bound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AA3C9EC-D209-4672-AE7F-DA2B45A734B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37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39850"/>
            <a:ext cx="5329237" cy="482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58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altLang="en-US" dirty="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24862" cy="4978400"/>
          </a:xfrm>
        </p:spPr>
        <p:txBody>
          <a:bodyPr/>
          <a:lstStyle/>
          <a:p>
            <a:r>
              <a:rPr lang="en-US" altLang="en-US" dirty="0" smtClean="0"/>
              <a:t>constructed by plotting the number of samples in each bin.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horizontal axis, </a:t>
            </a:r>
            <a:endParaRPr lang="tr-TR" altLang="en-US" dirty="0" smtClean="0"/>
          </a:p>
          <a:p>
            <a:pPr lvl="2"/>
            <a:r>
              <a:rPr lang="en-US" altLang="en-US" dirty="0" smtClean="0"/>
              <a:t>the sample value,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the vertical axis, </a:t>
            </a:r>
            <a:endParaRPr lang="tr-TR" altLang="en-US" dirty="0" smtClean="0"/>
          </a:p>
          <a:p>
            <a:pPr lvl="2"/>
            <a:r>
              <a:rPr lang="en-US" altLang="en-US" dirty="0" smtClean="0"/>
              <a:t>the number</a:t>
            </a:r>
            <a:r>
              <a:rPr lang="tr-TR" altLang="en-US" dirty="0" smtClean="0"/>
              <a:t> </a:t>
            </a:r>
            <a:r>
              <a:rPr lang="en-US" altLang="en-US" dirty="0" smtClean="0"/>
              <a:t>of occurrences of samples fall</a:t>
            </a:r>
            <a:r>
              <a:rPr lang="tr-TR" altLang="en-US" dirty="0" err="1" smtClean="0"/>
              <a:t>ing</a:t>
            </a:r>
            <a:r>
              <a:rPr lang="en-US" altLang="en-US" dirty="0" smtClean="0"/>
              <a:t> within a bin</a:t>
            </a:r>
          </a:p>
          <a:p>
            <a:r>
              <a:rPr lang="tr-TR" altLang="en-US" dirty="0" err="1" smtClean="0"/>
              <a:t>Next</a:t>
            </a:r>
            <a:r>
              <a:rPr lang="tr-TR" altLang="en-US" dirty="0" smtClean="0"/>
              <a:t> </a:t>
            </a:r>
            <a:r>
              <a:rPr lang="tr-TR" altLang="en-US" dirty="0" err="1" smtClean="0"/>
              <a:t>slide</a:t>
            </a:r>
            <a:r>
              <a:rPr lang="en-US" altLang="en-US" dirty="0" smtClean="0"/>
              <a:t> illustrates a histogram</a:t>
            </a:r>
            <a:r>
              <a:rPr lang="tr-TR" altLang="en-US" dirty="0" smtClean="0"/>
              <a:t> </a:t>
            </a:r>
            <a:r>
              <a:rPr lang="en-US" altLang="en-US" dirty="0" smtClean="0"/>
              <a:t>for 1000 samples drawn from a normal distribution with mean (</a:t>
            </a:r>
            <a:r>
              <a:rPr lang="en-US" altLang="en-US" i="1" dirty="0" smtClean="0"/>
              <a:t>μ</a:t>
            </a:r>
            <a:r>
              <a:rPr lang="en-US" altLang="en-US" dirty="0" smtClean="0"/>
              <a:t>) = 0 and standard deviation (</a:t>
            </a:r>
            <a:r>
              <a:rPr lang="en-US" altLang="en-US" i="1" dirty="0" smtClean="0"/>
              <a:t>σ</a:t>
            </a:r>
            <a:r>
              <a:rPr lang="en-US" altLang="en-US" dirty="0" smtClean="0"/>
              <a:t>) =</a:t>
            </a:r>
            <a:r>
              <a:rPr lang="tr-TR" altLang="en-US" dirty="0" smtClean="0"/>
              <a:t> </a:t>
            </a:r>
            <a:r>
              <a:rPr lang="en-US" altLang="en-US" dirty="0" smtClean="0"/>
              <a:t>1.0. </a:t>
            </a:r>
            <a:endParaRPr lang="tr-TR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7AF365E-386F-41A5-AEA1-1C6DC4CE6D3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38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2204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altLang="en-US" dirty="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24862" cy="4978400"/>
          </a:xfrm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57AF365E-386F-41A5-AEA1-1C6DC4CE6D3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39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158875"/>
            <a:ext cx="7051675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31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Statistical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Something to do with “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statistics</a:t>
            </a:r>
            <a:r>
              <a:rPr lang="en-US" dirty="0" smtClean="0"/>
              <a:t>”</a:t>
            </a:r>
          </a:p>
          <a:p>
            <a:pPr lvl="1">
              <a:defRPr/>
            </a:pPr>
            <a:r>
              <a:rPr lang="en-US" dirty="0" smtClean="0"/>
              <a:t>Statistics</a:t>
            </a:r>
          </a:p>
          <a:p>
            <a:pPr lvl="2">
              <a:defRPr/>
            </a:pPr>
            <a:r>
              <a:rPr lang="en-US" dirty="0" smtClean="0"/>
              <a:t>meaningful quantities about a sample of objects, things, persons, events, phenomena, etc. </a:t>
            </a:r>
          </a:p>
          <a:p>
            <a:pPr lvl="2">
              <a:defRPr/>
            </a:pPr>
            <a:r>
              <a:rPr lang="en-US" dirty="0" smtClean="0"/>
              <a:t>Widely used in many fields (social sciences, engineering, etc.)</a:t>
            </a:r>
          </a:p>
          <a:p>
            <a:pPr lvl="2">
              <a:defRPr/>
            </a:pPr>
            <a:r>
              <a:rPr lang="en-US" dirty="0" smtClean="0"/>
              <a:t>Simple to complex issues. E.g.</a:t>
            </a:r>
          </a:p>
          <a:p>
            <a:pPr lvl="3">
              <a:defRPr/>
            </a:pPr>
            <a:r>
              <a:rPr lang="en-US" dirty="0" smtClean="0"/>
              <a:t>correlation</a:t>
            </a:r>
          </a:p>
          <a:p>
            <a:pPr lvl="3">
              <a:defRPr/>
            </a:pPr>
            <a:r>
              <a:rPr lang="en-US" dirty="0" err="1" smtClean="0"/>
              <a:t>anova</a:t>
            </a:r>
            <a:endParaRPr lang="en-US" dirty="0" smtClean="0"/>
          </a:p>
          <a:p>
            <a:pPr lvl="3">
              <a:defRPr/>
            </a:pPr>
            <a:r>
              <a:rPr lang="en-US" dirty="0" err="1" smtClean="0"/>
              <a:t>manova</a:t>
            </a:r>
            <a:endParaRPr lang="en-US" dirty="0" smtClean="0"/>
          </a:p>
          <a:p>
            <a:pPr lvl="3">
              <a:defRPr/>
            </a:pPr>
            <a:r>
              <a:rPr lang="en-US" dirty="0" smtClean="0"/>
              <a:t>regression</a:t>
            </a:r>
          </a:p>
          <a:p>
            <a:pPr lvl="3">
              <a:defRPr/>
            </a:pPr>
            <a:r>
              <a:rPr lang="en-US" dirty="0" smtClean="0"/>
              <a:t>econometric modelling</a:t>
            </a:r>
          </a:p>
          <a:p>
            <a:pPr>
              <a:defRPr/>
            </a:pPr>
            <a:r>
              <a:rPr lang="en-US" dirty="0" smtClean="0"/>
              <a:t>Two main categories:</a:t>
            </a:r>
          </a:p>
          <a:p>
            <a:pPr lvl="1">
              <a:defRPr/>
            </a:pPr>
            <a:r>
              <a:rPr lang="en-US" dirty="0" smtClean="0"/>
              <a:t>Descriptive statistics</a:t>
            </a:r>
          </a:p>
          <a:p>
            <a:pPr lvl="1">
              <a:defRPr/>
            </a:pPr>
            <a:r>
              <a:rPr lang="en-US" dirty="0" smtClean="0"/>
              <a:t>Inferential statistics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8CEA98CE-436E-46BA-9857-EAF55CD724AC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34433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Two useful</a:t>
            </a:r>
            <a:r>
              <a:rPr lang="tr-TR" dirty="0" smtClean="0"/>
              <a:t> </a:t>
            </a:r>
            <a:r>
              <a:rPr lang="en-US" dirty="0" smtClean="0"/>
              <a:t>measures in describing a histogram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absolute frequency </a:t>
            </a:r>
            <a:r>
              <a:rPr lang="en-US" dirty="0" smtClean="0"/>
              <a:t>in one or more bins</a:t>
            </a:r>
            <a:endParaRPr lang="tr-TR" dirty="0" smtClean="0"/>
          </a:p>
          <a:p>
            <a:pPr lvl="2"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i="1" baseline="-25000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i="1" dirty="0" smtClean="0"/>
              <a:t> </a:t>
            </a:r>
            <a:r>
              <a:rPr lang="en-US" dirty="0" smtClean="0"/>
              <a:t>= absolute frequency in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dirty="0" smtClean="0"/>
              <a:t> bin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relative frequency </a:t>
            </a:r>
            <a:r>
              <a:rPr lang="en-US" dirty="0" smtClean="0"/>
              <a:t>in one or more bins </a:t>
            </a:r>
            <a:endParaRPr lang="tr-TR" dirty="0" smtClean="0"/>
          </a:p>
          <a:p>
            <a:pPr lvl="2">
              <a:defRPr/>
            </a:pP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i="1" baseline="-25000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 smtClean="0"/>
              <a:t> = relative frequency in </a:t>
            </a:r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dirty="0" smtClean="0"/>
              <a:t> bin, </a:t>
            </a:r>
            <a:endParaRPr lang="tr-TR" dirty="0" smtClean="0"/>
          </a:p>
          <a:p>
            <a:pPr lvl="3">
              <a:defRPr/>
            </a:pPr>
            <a:r>
              <a:rPr lang="en-US" dirty="0" smtClean="0"/>
              <a:t>where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 smtClean="0"/>
              <a:t> is the total number of samples being summarized</a:t>
            </a:r>
            <a:r>
              <a:rPr lang="tr-TR" dirty="0" smtClean="0"/>
              <a:t> </a:t>
            </a:r>
            <a:r>
              <a:rPr lang="en-US" dirty="0" smtClean="0"/>
              <a:t>in the histogram</a:t>
            </a:r>
          </a:p>
          <a:p>
            <a:pPr>
              <a:defRPr/>
            </a:pPr>
            <a:r>
              <a:rPr lang="en-US" dirty="0" smtClean="0"/>
              <a:t>The histogram can exhibit several shapes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symmetric, skewed, or bimodal.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313AB0E-D36B-41F9-B3FD-4FFFFB68CA4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40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7873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/>
            <a:r>
              <a:rPr lang="en-US" sz="2800" dirty="0"/>
              <a:t>The bar height for each interval could be set to its relative</a:t>
            </a:r>
            <a:r>
              <a:rPr lang="tr-TR" sz="2800" dirty="0"/>
              <a:t> </a:t>
            </a:r>
            <a:r>
              <a:rPr lang="en-US" sz="2800" dirty="0"/>
              <a:t>frequency </a:t>
            </a:r>
            <a:r>
              <a:rPr lang="en-US" sz="2800" i="1" dirty="0" smtClean="0">
                <a:solidFill>
                  <a:schemeClr val="accent1"/>
                </a:solidFill>
              </a:rPr>
              <a:t>p</a:t>
            </a:r>
            <a:r>
              <a:rPr lang="en-US" sz="2800" i="1" baseline="-25000" dirty="0" smtClean="0">
                <a:solidFill>
                  <a:schemeClr val="accent1"/>
                </a:solidFill>
              </a:rPr>
              <a:t>c</a:t>
            </a:r>
            <a:r>
              <a:rPr lang="en-US" sz="2800" i="1" dirty="0" smtClean="0">
                <a:solidFill>
                  <a:schemeClr val="accent1"/>
                </a:solidFill>
              </a:rPr>
              <a:t>= </a:t>
            </a:r>
            <a:r>
              <a:rPr lang="en-US" sz="2800" i="1" dirty="0" err="1">
                <a:solidFill>
                  <a:schemeClr val="accent1"/>
                </a:solidFill>
              </a:rPr>
              <a:t>n</a:t>
            </a:r>
            <a:r>
              <a:rPr lang="en-US" sz="2800" i="1" baseline="-25000" dirty="0" err="1">
                <a:solidFill>
                  <a:schemeClr val="accent1"/>
                </a:solidFill>
              </a:rPr>
              <a:t>c</a:t>
            </a:r>
            <a:r>
              <a:rPr lang="tr-TR" sz="2800" i="1" dirty="0">
                <a:solidFill>
                  <a:schemeClr val="accent1"/>
                </a:solidFill>
              </a:rPr>
              <a:t>/</a:t>
            </a:r>
            <a:r>
              <a:rPr lang="en-US" sz="2800" i="1" dirty="0">
                <a:solidFill>
                  <a:schemeClr val="accent1"/>
                </a:solidFill>
              </a:rPr>
              <a:t>n</a:t>
            </a:r>
            <a:r>
              <a:rPr lang="en-US" sz="2800" dirty="0"/>
              <a:t>, or the percentage </a:t>
            </a:r>
            <a:r>
              <a:rPr lang="en-US" sz="2800" i="1" dirty="0" smtClean="0">
                <a:solidFill>
                  <a:schemeClr val="accent1"/>
                </a:solidFill>
              </a:rPr>
              <a:t>p</a:t>
            </a:r>
            <a:r>
              <a:rPr lang="en-US" sz="2800" i="1" baseline="-25000" dirty="0" smtClean="0">
                <a:solidFill>
                  <a:schemeClr val="accent1"/>
                </a:solidFill>
              </a:rPr>
              <a:t>c</a:t>
            </a:r>
            <a:r>
              <a:rPr lang="tr-TR" sz="2800" dirty="0" smtClean="0">
                <a:solidFill>
                  <a:schemeClr val="accent1"/>
                </a:solidFill>
              </a:rPr>
              <a:t>×</a:t>
            </a:r>
            <a:r>
              <a:rPr lang="en-US" sz="2800" dirty="0" smtClean="0">
                <a:solidFill>
                  <a:schemeClr val="accent1"/>
                </a:solidFill>
              </a:rPr>
              <a:t>100</a:t>
            </a:r>
            <a:r>
              <a:rPr lang="en-US" sz="2800" dirty="0"/>
              <a:t>, of</a:t>
            </a:r>
            <a:r>
              <a:rPr lang="tr-TR" sz="2800" dirty="0"/>
              <a:t> </a:t>
            </a:r>
            <a:r>
              <a:rPr lang="en-US" sz="2800" dirty="0"/>
              <a:t>observations that fall into that interval.</a:t>
            </a:r>
          </a:p>
          <a:p>
            <a:pPr algn="just"/>
            <a:r>
              <a:rPr lang="en-US" sz="2800" dirty="0" smtClean="0"/>
              <a:t>For </a:t>
            </a:r>
            <a:r>
              <a:rPr lang="en-US" sz="2800" dirty="0"/>
              <a:t>histograms, however, it is more common to use the</a:t>
            </a:r>
            <a:r>
              <a:rPr lang="tr-TR" sz="2800" dirty="0"/>
              <a:t> </a:t>
            </a:r>
            <a:r>
              <a:rPr lang="en-US" sz="2800" dirty="0">
                <a:solidFill>
                  <a:schemeClr val="accent1"/>
                </a:solidFill>
              </a:rPr>
              <a:t>density</a:t>
            </a:r>
            <a:r>
              <a:rPr lang="en-US" sz="2800" dirty="0"/>
              <a:t> instead of the </a:t>
            </a:r>
            <a:r>
              <a:rPr lang="en-US" sz="2800" dirty="0">
                <a:solidFill>
                  <a:schemeClr val="accent1"/>
                </a:solidFill>
              </a:rPr>
              <a:t>relative frequency </a:t>
            </a:r>
            <a:r>
              <a:rPr lang="en-US" sz="2800" dirty="0"/>
              <a:t>or percentage.</a:t>
            </a:r>
          </a:p>
          <a:p>
            <a:pPr lvl="1" algn="just"/>
            <a:r>
              <a:rPr lang="en-US" sz="2400" b="1" dirty="0" smtClean="0"/>
              <a:t>The </a:t>
            </a:r>
            <a:r>
              <a:rPr lang="en-US" sz="2400" b="1" dirty="0">
                <a:solidFill>
                  <a:schemeClr val="accent1"/>
                </a:solidFill>
              </a:rPr>
              <a:t>density</a:t>
            </a:r>
            <a:r>
              <a:rPr lang="en-US" sz="2400" b="1" dirty="0"/>
              <a:t> is the </a:t>
            </a:r>
            <a:r>
              <a:rPr lang="en-US" sz="2400" b="1" dirty="0">
                <a:solidFill>
                  <a:schemeClr val="accent1"/>
                </a:solidFill>
              </a:rPr>
              <a:t>relative frequency </a:t>
            </a:r>
            <a:r>
              <a:rPr lang="en-US" sz="2400" b="1" dirty="0"/>
              <a:t>for a unit interval. </a:t>
            </a:r>
            <a:endParaRPr lang="en-US" sz="2400" b="1" dirty="0" smtClean="0"/>
          </a:p>
          <a:p>
            <a:pPr lvl="2" algn="just"/>
            <a:r>
              <a:rPr lang="en-US" sz="2000" b="1" dirty="0" smtClean="0"/>
              <a:t>It </a:t>
            </a:r>
            <a:r>
              <a:rPr lang="en-US" sz="2000" b="1" dirty="0"/>
              <a:t>is</a:t>
            </a:r>
            <a:r>
              <a:rPr lang="tr-TR" sz="2000" b="1" dirty="0"/>
              <a:t> </a:t>
            </a:r>
            <a:r>
              <a:rPr lang="en-US" sz="2000" b="1" dirty="0"/>
              <a:t>obtained by dividing the relative frequency by the interval</a:t>
            </a:r>
            <a:r>
              <a:rPr lang="tr-TR" sz="2000" b="1" dirty="0"/>
              <a:t> width:</a:t>
            </a:r>
          </a:p>
          <a:p>
            <a:pPr marL="0" indent="0" algn="just">
              <a:buNone/>
            </a:pPr>
            <a:r>
              <a:rPr lang="tr-TR" sz="2200" b="1" dirty="0"/>
              <a:t>	</a:t>
            </a:r>
            <a:r>
              <a:rPr lang="en-GB" sz="2200" b="1" dirty="0" smtClean="0"/>
              <a:t>			</a:t>
            </a:r>
            <a:r>
              <a:rPr lang="tr-TR" sz="2000" b="1" i="1" dirty="0" smtClean="0">
                <a:solidFill>
                  <a:schemeClr val="accent1"/>
                </a:solidFill>
              </a:rPr>
              <a:t>f</a:t>
            </a:r>
            <a:r>
              <a:rPr lang="en-US" sz="2000" b="1" i="1" baseline="-25000" dirty="0">
                <a:solidFill>
                  <a:schemeClr val="accent1"/>
                </a:solidFill>
              </a:rPr>
              <a:t>c</a:t>
            </a:r>
            <a:r>
              <a:rPr lang="tr-TR" sz="2000" b="1" dirty="0">
                <a:solidFill>
                  <a:schemeClr val="accent1"/>
                </a:solidFill>
              </a:rPr>
              <a:t> </a:t>
            </a:r>
            <a:r>
              <a:rPr lang="tr-TR" sz="2000" b="1" dirty="0" smtClean="0">
                <a:solidFill>
                  <a:schemeClr val="accent1"/>
                </a:solidFill>
              </a:rPr>
              <a:t>=</a:t>
            </a:r>
            <a:r>
              <a:rPr lang="en-GB" sz="2000" b="1" dirty="0" smtClean="0">
                <a:solidFill>
                  <a:schemeClr val="accent1"/>
                </a:solidFill>
              </a:rPr>
              <a:t> </a:t>
            </a:r>
            <a:r>
              <a:rPr lang="tr-TR" sz="2000" b="1" i="1" dirty="0" smtClean="0">
                <a:solidFill>
                  <a:schemeClr val="accent1"/>
                </a:solidFill>
              </a:rPr>
              <a:t>p</a:t>
            </a:r>
            <a:r>
              <a:rPr lang="en-US" sz="2000" b="1" i="1" baseline="-25000" dirty="0">
                <a:solidFill>
                  <a:schemeClr val="accent1"/>
                </a:solidFill>
              </a:rPr>
              <a:t>c</a:t>
            </a:r>
            <a:r>
              <a:rPr lang="tr-TR" sz="2000" b="1" dirty="0">
                <a:solidFill>
                  <a:schemeClr val="accent1"/>
                </a:solidFill>
              </a:rPr>
              <a:t>/</a:t>
            </a:r>
            <a:r>
              <a:rPr lang="tr-TR" sz="2000" b="1" i="1" dirty="0">
                <a:solidFill>
                  <a:schemeClr val="accent1"/>
                </a:solidFill>
              </a:rPr>
              <a:t>w</a:t>
            </a:r>
            <a:r>
              <a:rPr lang="en-US" sz="2000" b="1" i="1" baseline="-25000" dirty="0">
                <a:solidFill>
                  <a:schemeClr val="accent1"/>
                </a:solidFill>
              </a:rPr>
              <a:t>c</a:t>
            </a:r>
            <a:endParaRPr lang="tr-TR" sz="2000" b="1" i="1" dirty="0">
              <a:solidFill>
                <a:schemeClr val="accent1"/>
              </a:solidFill>
            </a:endParaRPr>
          </a:p>
          <a:p>
            <a:pPr marL="1200150" lvl="3" indent="-342900" algn="just"/>
            <a:r>
              <a:rPr lang="en-US" sz="1800" dirty="0">
                <a:ea typeface="+mn-ea"/>
                <a:cs typeface="+mn-cs"/>
              </a:rPr>
              <a:t>Here, 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p</a:t>
            </a:r>
            <a:r>
              <a:rPr lang="en-US" sz="1800" i="1" baseline="-250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c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= 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n</a:t>
            </a:r>
            <a:r>
              <a:rPr lang="en-US" sz="1800" i="1" baseline="-250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c</a:t>
            </a:r>
            <a:r>
              <a:rPr lang="tr-TR" sz="18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/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n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1800" dirty="0">
                <a:ea typeface="+mn-ea"/>
                <a:cs typeface="+mn-cs"/>
              </a:rPr>
              <a:t>is the relative frequency with 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n</a:t>
            </a:r>
            <a:r>
              <a:rPr lang="en-US" sz="1800" i="1" baseline="-250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c</a:t>
            </a:r>
            <a:r>
              <a:rPr lang="tr-TR" sz="1800" dirty="0">
                <a:ea typeface="+mn-ea"/>
                <a:cs typeface="+mn-cs"/>
              </a:rPr>
              <a:t> </a:t>
            </a:r>
            <a:r>
              <a:rPr lang="en-US" sz="1800" dirty="0">
                <a:ea typeface="+mn-ea"/>
                <a:cs typeface="+mn-cs"/>
              </a:rPr>
              <a:t>as the</a:t>
            </a:r>
            <a:r>
              <a:rPr lang="tr-TR" sz="1800" dirty="0">
                <a:ea typeface="+mn-ea"/>
                <a:cs typeface="+mn-cs"/>
              </a:rPr>
              <a:t>   </a:t>
            </a:r>
            <a:r>
              <a:rPr lang="en-US" sz="1800" dirty="0">
                <a:ea typeface="+mn-ea"/>
                <a:cs typeface="+mn-cs"/>
              </a:rPr>
              <a:t>frequency of interval </a:t>
            </a:r>
            <a:r>
              <a:rPr lang="en-US" sz="1800" i="1" dirty="0">
                <a:ea typeface="+mn-ea"/>
                <a:cs typeface="+mn-cs"/>
              </a:rPr>
              <a:t>c</a:t>
            </a:r>
            <a:r>
              <a:rPr lang="en-US" sz="1800" dirty="0">
                <a:ea typeface="+mn-ea"/>
                <a:cs typeface="+mn-cs"/>
              </a:rPr>
              <a:t> and </a:t>
            </a:r>
            <a:r>
              <a:rPr lang="en-US" sz="1800" i="1" dirty="0">
                <a:ea typeface="+mn-ea"/>
                <a:cs typeface="+mn-cs"/>
              </a:rPr>
              <a:t>n</a:t>
            </a:r>
            <a:r>
              <a:rPr lang="en-US" sz="1800" dirty="0">
                <a:ea typeface="+mn-ea"/>
                <a:cs typeface="+mn-cs"/>
              </a:rPr>
              <a:t> as the total sample size.</a:t>
            </a:r>
            <a:r>
              <a:rPr lang="tr-TR" sz="1800" dirty="0">
                <a:ea typeface="+mn-ea"/>
                <a:cs typeface="+mn-cs"/>
              </a:rPr>
              <a:t> </a:t>
            </a:r>
            <a:endParaRPr lang="en-GB" sz="1800" dirty="0" smtClean="0">
              <a:ea typeface="+mn-ea"/>
              <a:cs typeface="+mn-cs"/>
            </a:endParaRPr>
          </a:p>
          <a:p>
            <a:pPr marL="1200150" lvl="3" indent="-342900" algn="just"/>
            <a:r>
              <a:rPr lang="en-US" sz="1800" dirty="0" smtClean="0">
                <a:ea typeface="+mn-ea"/>
                <a:cs typeface="+mn-cs"/>
              </a:rPr>
              <a:t>The </a:t>
            </a:r>
            <a:r>
              <a:rPr lang="en-US" sz="1800" dirty="0">
                <a:ea typeface="+mn-ea"/>
                <a:cs typeface="+mn-cs"/>
              </a:rPr>
              <a:t>width of interval </a:t>
            </a:r>
            <a:r>
              <a:rPr lang="en-US" sz="1800" i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c</a:t>
            </a:r>
            <a:r>
              <a:rPr lang="en-US" sz="1800" dirty="0">
                <a:ea typeface="+mn-ea"/>
                <a:cs typeface="+mn-cs"/>
              </a:rPr>
              <a:t> is denoted </a:t>
            </a:r>
            <a:r>
              <a:rPr lang="en-US" sz="1800" i="1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w</a:t>
            </a:r>
            <a:r>
              <a:rPr lang="en-US" sz="1800" i="1" baseline="-25000" dirty="0" err="1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c</a:t>
            </a:r>
            <a:r>
              <a:rPr lang="en-US" sz="1800" dirty="0">
                <a:ea typeface="+mn-ea"/>
                <a:cs typeface="+mn-cs"/>
              </a:rPr>
              <a:t> </a:t>
            </a:r>
            <a:r>
              <a:rPr lang="en-US" sz="1800" dirty="0" smtClean="0">
                <a:ea typeface="+mn-ea"/>
                <a:cs typeface="+mn-cs"/>
              </a:rPr>
              <a:t>.</a:t>
            </a:r>
            <a:endParaRPr lang="tr-TR" sz="1800" dirty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41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9482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Autofit/>
          </a:bodyPr>
          <a:lstStyle/>
          <a:p>
            <a:pPr algn="just"/>
            <a:r>
              <a:rPr lang="en-GB" sz="2800" dirty="0" smtClean="0"/>
              <a:t>The </a:t>
            </a:r>
            <a:r>
              <a:rPr lang="en-GB" sz="2800" dirty="0"/>
              <a:t>height of each bar in </a:t>
            </a:r>
            <a:r>
              <a:rPr lang="en-GB" sz="2800" dirty="0" smtClean="0"/>
              <a:t>density </a:t>
            </a:r>
            <a:r>
              <a:rPr lang="en-GB" sz="2800" dirty="0"/>
              <a:t>histogram shows the density of the corresponding interval (as opposed to its frequency). </a:t>
            </a:r>
            <a:endParaRPr lang="en-GB" sz="2800" dirty="0" smtClean="0"/>
          </a:p>
          <a:p>
            <a:pPr algn="just"/>
            <a:r>
              <a:rPr lang="en-GB" sz="2800" dirty="0" smtClean="0"/>
              <a:t>For </a:t>
            </a:r>
            <a:r>
              <a:rPr lang="en-GB" sz="2800" dirty="0"/>
              <a:t>each interval </a:t>
            </a:r>
            <a:r>
              <a:rPr lang="en-GB" sz="2800" i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2800" dirty="0"/>
              <a:t>, the area of the corresponding bar in the density histogram is calculated as follows (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hight×width</a:t>
            </a:r>
            <a:r>
              <a:rPr lang="en-GB" sz="2800" dirty="0"/>
              <a:t>): </a:t>
            </a:r>
            <a:endParaRPr lang="en-GB" sz="2800" dirty="0" smtClean="0"/>
          </a:p>
          <a:p>
            <a:pPr marL="457200" lvl="1" indent="0" algn="just">
              <a:buNone/>
            </a:pPr>
            <a:r>
              <a:rPr lang="en-GB" sz="2400" i="1" dirty="0" smtClean="0"/>
              <a:t>		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GB" sz="2400" i="1" baseline="-25000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GB" sz="2400" i="1" baseline="-25000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× </a:t>
            </a:r>
            <a:r>
              <a:rPr lang="en-GB" sz="2400" i="1" dirty="0" err="1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GB" sz="2400" i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GB" sz="2400" i="1" baseline="-25000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/ </a:t>
            </a:r>
            <a:r>
              <a:rPr lang="en-GB" sz="2400" i="1" dirty="0" err="1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GB" sz="2400" i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) × </a:t>
            </a:r>
            <a:r>
              <a:rPr lang="en-GB" sz="2400" i="1" dirty="0" err="1" smtClean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en-GB" sz="2400" i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GB" sz="2400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GB" sz="2400" i="1" baseline="-25000" dirty="0" smtClean="0">
                <a:solidFill>
                  <a:schemeClr val="accent1">
                    <a:lumMod val="75000"/>
                  </a:schemeClr>
                </a:solidFill>
              </a:rPr>
              <a:t>c</a:t>
            </a:r>
            <a:endParaRPr lang="en-GB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GB" sz="2800" dirty="0" smtClean="0"/>
              <a:t>Therefore</a:t>
            </a:r>
            <a:r>
              <a:rPr lang="en-GB" sz="2800" dirty="0"/>
              <a:t>, the area of each bar (rectangle) is the relative frequency for the corresponding interval. </a:t>
            </a:r>
            <a:endParaRPr lang="en-GB" sz="2800" dirty="0" smtClean="0"/>
          </a:p>
          <a:p>
            <a:pPr lvl="1" algn="just"/>
            <a:r>
              <a:rPr lang="en-GB" sz="2400" dirty="0" smtClean="0"/>
              <a:t>Since </a:t>
            </a:r>
            <a:r>
              <a:rPr lang="en-GB" sz="2400" dirty="0"/>
              <a:t>the sum of relative frequencies is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sz="2400" dirty="0"/>
              <a:t>, the total area of bars in a density histogram is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GB" sz="2400" dirty="0"/>
              <a:t>.</a:t>
            </a:r>
          </a:p>
          <a:p>
            <a:pPr algn="just"/>
            <a:endParaRPr lang="tr-TR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42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0757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4947876" cy="4978400"/>
          </a:xfrm>
          <a:noFill/>
        </p:spPr>
        <p:txBody>
          <a:bodyPr>
            <a:normAutofit lnSpcReduction="10000"/>
          </a:bodyPr>
          <a:lstStyle/>
          <a:p>
            <a:pPr algn="just"/>
            <a:r>
              <a:rPr lang="tr-TR" sz="2400" dirty="0" smtClean="0"/>
              <a:t>When </a:t>
            </a:r>
            <a:r>
              <a:rPr lang="tr-TR" sz="2400" dirty="0"/>
              <a:t>creating a histogram, it is important to choose an appropriate value for </a:t>
            </a:r>
            <a:r>
              <a:rPr lang="tr-TR" sz="2400" i="1" dirty="0" smtClean="0"/>
              <a:t>w</a:t>
            </a:r>
            <a:r>
              <a:rPr lang="en-GB" sz="2400" i="1" dirty="0" smtClean="0"/>
              <a:t> </a:t>
            </a:r>
            <a:r>
              <a:rPr lang="en-GB" sz="2400" dirty="0" smtClean="0"/>
              <a:t>(</a:t>
            </a:r>
            <a:r>
              <a:rPr lang="tr-TR" sz="2400" i="1" dirty="0" smtClean="0"/>
              <a:t>Number </a:t>
            </a:r>
            <a:r>
              <a:rPr lang="tr-TR" sz="2400" i="1" dirty="0"/>
              <a:t>of </a:t>
            </a:r>
            <a:r>
              <a:rPr lang="tr-TR" sz="2400" i="1" dirty="0" smtClean="0"/>
              <a:t>Bins</a:t>
            </a:r>
            <a:r>
              <a:rPr lang="en-GB" sz="2400" dirty="0" smtClean="0"/>
              <a:t>)</a:t>
            </a:r>
            <a:r>
              <a:rPr lang="tr-TR" sz="2400" i="1" dirty="0" smtClean="0"/>
              <a:t> </a:t>
            </a:r>
            <a:r>
              <a:rPr lang="tr-TR" sz="2400" dirty="0" smtClean="0"/>
              <a:t>. </a:t>
            </a:r>
            <a:endParaRPr lang="tr-TR" sz="2400" dirty="0"/>
          </a:p>
          <a:p>
            <a:pPr algn="just"/>
            <a:r>
              <a:rPr lang="en-US" sz="2400" dirty="0"/>
              <a:t>Besides the location and spread of a distribution, the </a:t>
            </a:r>
            <a:r>
              <a:rPr lang="en-US" sz="2400" dirty="0">
                <a:solidFill>
                  <a:schemeClr val="accent1"/>
                </a:solidFill>
              </a:rPr>
              <a:t>shape of</a:t>
            </a:r>
            <a:r>
              <a:rPr lang="tr-TR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a histogram </a:t>
            </a:r>
            <a:r>
              <a:rPr lang="en-US" sz="2400" dirty="0"/>
              <a:t>also shows us how the observed values spread</a:t>
            </a:r>
            <a:r>
              <a:rPr lang="tr-TR" sz="2400" dirty="0"/>
              <a:t> around the location.</a:t>
            </a:r>
          </a:p>
          <a:p>
            <a:pPr algn="just"/>
            <a:r>
              <a:rPr lang="en-US" sz="2400" dirty="0" smtClean="0"/>
              <a:t>We </a:t>
            </a:r>
            <a:r>
              <a:rPr lang="en-US" sz="2400" dirty="0"/>
              <a:t>say the following histogram is symmetric around its</a:t>
            </a:r>
            <a:r>
              <a:rPr lang="tr-TR" sz="2400" dirty="0"/>
              <a:t> </a:t>
            </a:r>
            <a:r>
              <a:rPr lang="en-US" sz="2400" dirty="0"/>
              <a:t>location (here, zero) since the densities are the [almost] same</a:t>
            </a:r>
            <a:r>
              <a:rPr lang="tr-TR" sz="2400" dirty="0"/>
              <a:t> </a:t>
            </a:r>
            <a:r>
              <a:rPr lang="en-US" sz="2400" dirty="0"/>
              <a:t>for any two intervals that are equally distant from the center.</a:t>
            </a:r>
            <a:endParaRPr lang="tr-T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43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8582" y="1988840"/>
            <a:ext cx="380083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2087438"/>
          </a:xfrm>
          <a:noFill/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 smtClean="0"/>
              <a:t>In </a:t>
            </a:r>
            <a:r>
              <a:rPr lang="en-GB" dirty="0"/>
              <a:t>many situations, we find that a histogram is stretched to the left or right.</a:t>
            </a:r>
          </a:p>
          <a:p>
            <a:pPr algn="just"/>
            <a:r>
              <a:rPr lang="en-GB" dirty="0" smtClean="0"/>
              <a:t>We </a:t>
            </a:r>
            <a:r>
              <a:rPr lang="en-GB" dirty="0"/>
              <a:t>call such histograms </a:t>
            </a:r>
            <a:r>
              <a:rPr lang="en-GB" dirty="0">
                <a:solidFill>
                  <a:schemeClr val="accent1"/>
                </a:solidFill>
              </a:rPr>
              <a:t>skewed</a:t>
            </a:r>
            <a:r>
              <a:rPr lang="en-GB" dirty="0"/>
              <a:t>.</a:t>
            </a:r>
          </a:p>
          <a:p>
            <a:pPr lvl="1" algn="just"/>
            <a:r>
              <a:rPr lang="en-GB" dirty="0" smtClean="0"/>
              <a:t>More </a:t>
            </a:r>
            <a:r>
              <a:rPr lang="en-GB" dirty="0"/>
              <a:t>specifically, we call them </a:t>
            </a:r>
            <a:r>
              <a:rPr lang="en-GB" dirty="0">
                <a:solidFill>
                  <a:schemeClr val="accent1"/>
                </a:solidFill>
              </a:rPr>
              <a:t>left-skewed</a:t>
            </a:r>
            <a:r>
              <a:rPr lang="en-GB" dirty="0"/>
              <a:t> if they are stretched to the left, or </a:t>
            </a:r>
            <a:r>
              <a:rPr lang="en-GB" dirty="0">
                <a:solidFill>
                  <a:schemeClr val="accent1"/>
                </a:solidFill>
              </a:rPr>
              <a:t>right-skewed</a:t>
            </a:r>
            <a:r>
              <a:rPr lang="en-GB" dirty="0"/>
              <a:t> if they are stretched to the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44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059942"/>
            <a:ext cx="6840760" cy="33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/>
            <a:r>
              <a:rPr lang="en-GB" dirty="0"/>
              <a:t>The </a:t>
            </a:r>
            <a:r>
              <a:rPr lang="en-GB" dirty="0" smtClean="0"/>
              <a:t>histograms in previous slides, </a:t>
            </a:r>
            <a:r>
              <a:rPr lang="en-GB" dirty="0"/>
              <a:t>whether symmetric or skewed, have one thing in </a:t>
            </a:r>
            <a:r>
              <a:rPr lang="en-GB" dirty="0" smtClean="0"/>
              <a:t>common</a:t>
            </a:r>
          </a:p>
          <a:p>
            <a:pPr lvl="1" algn="just"/>
            <a:r>
              <a:rPr lang="en-GB" dirty="0" smtClean="0"/>
              <a:t>they </a:t>
            </a:r>
            <a:r>
              <a:rPr lang="en-GB" dirty="0"/>
              <a:t>all have one peak (or </a:t>
            </a:r>
            <a:r>
              <a:rPr lang="en-GB" dirty="0">
                <a:solidFill>
                  <a:schemeClr val="accent1"/>
                </a:solidFill>
              </a:rPr>
              <a:t>mode</a:t>
            </a:r>
            <a:r>
              <a:rPr lang="en-GB" dirty="0"/>
              <a:t>).</a:t>
            </a:r>
          </a:p>
          <a:p>
            <a:pPr algn="just"/>
            <a:r>
              <a:rPr lang="en-GB" dirty="0" smtClean="0"/>
              <a:t>We </a:t>
            </a:r>
            <a:r>
              <a:rPr lang="en-GB" dirty="0"/>
              <a:t>call such histograms (and their corresponding distributions) </a:t>
            </a:r>
            <a:r>
              <a:rPr lang="en-GB" dirty="0">
                <a:solidFill>
                  <a:schemeClr val="accent1"/>
                </a:solidFill>
              </a:rPr>
              <a:t>unimodal</a:t>
            </a:r>
            <a:r>
              <a:rPr lang="en-GB" dirty="0"/>
              <a:t>.</a:t>
            </a:r>
          </a:p>
          <a:p>
            <a:pPr algn="just"/>
            <a:r>
              <a:rPr lang="en-GB" dirty="0" smtClean="0"/>
              <a:t>Sometimes </a:t>
            </a:r>
            <a:r>
              <a:rPr lang="en-GB" dirty="0"/>
              <a:t>histograms have multiple modes.</a:t>
            </a:r>
          </a:p>
          <a:p>
            <a:pPr lvl="1" algn="just"/>
            <a:r>
              <a:rPr lang="en-GB" dirty="0" smtClean="0"/>
              <a:t>The </a:t>
            </a:r>
            <a:r>
              <a:rPr lang="en-GB" dirty="0">
                <a:solidFill>
                  <a:schemeClr val="accent1"/>
                </a:solidFill>
              </a:rPr>
              <a:t>bimodal histogram </a:t>
            </a:r>
            <a:r>
              <a:rPr lang="en-GB" dirty="0"/>
              <a:t>appears to be a combination of two </a:t>
            </a:r>
            <a:r>
              <a:rPr lang="en-GB" dirty="0">
                <a:solidFill>
                  <a:schemeClr val="accent1"/>
                </a:solidFill>
              </a:rPr>
              <a:t>unimodal</a:t>
            </a:r>
            <a:r>
              <a:rPr lang="en-GB" dirty="0"/>
              <a:t> histograms.</a:t>
            </a:r>
          </a:p>
          <a:p>
            <a:pPr lvl="2" algn="just"/>
            <a:r>
              <a:rPr lang="en-GB" dirty="0" smtClean="0"/>
              <a:t>Indeed</a:t>
            </a:r>
            <a:r>
              <a:rPr lang="en-GB" dirty="0"/>
              <a:t>, in many situations bimodal histograms (and multimodal histograms in general) indicate that the underlying population is not homogeneous and may include two (or more in case of multimodal histograms) subpopulations.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45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6512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970280"/>
            <a:ext cx="4058022" cy="5051008"/>
          </a:xfrm>
          <a:noFill/>
        </p:spPr>
        <p:txBody>
          <a:bodyPr>
            <a:noAutofit/>
          </a:bodyPr>
          <a:lstStyle/>
          <a:p>
            <a:pPr algn="just"/>
            <a:r>
              <a:rPr lang="tr-TR" sz="1600" dirty="0"/>
              <a:t>Histogram of a bimodal </a:t>
            </a:r>
            <a:r>
              <a:rPr lang="tr-TR" sz="1600" dirty="0" smtClean="0"/>
              <a:t>distribution</a:t>
            </a:r>
            <a:r>
              <a:rPr lang="en-GB" sz="1600" dirty="0" smtClean="0"/>
              <a:t> </a:t>
            </a:r>
          </a:p>
          <a:p>
            <a:pPr algn="just"/>
            <a:endParaRPr lang="en-GB" sz="1600" dirty="0" smtClean="0"/>
          </a:p>
          <a:p>
            <a:pPr algn="just"/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endParaRPr lang="en-GB" sz="1600" dirty="0" smtClean="0"/>
          </a:p>
          <a:p>
            <a:pPr algn="just"/>
            <a:endParaRPr lang="en-GB" sz="1600" dirty="0"/>
          </a:p>
          <a:p>
            <a:pPr algn="just"/>
            <a:endParaRPr lang="en-GB" sz="1600" dirty="0" smtClean="0"/>
          </a:p>
          <a:p>
            <a:endParaRPr lang="en-GB" sz="1600" dirty="0" smtClean="0"/>
          </a:p>
          <a:p>
            <a:r>
              <a:rPr lang="tr-TR" sz="1600" dirty="0" smtClean="0"/>
              <a:t>A </a:t>
            </a:r>
            <a:r>
              <a:rPr lang="tr-TR" sz="1600" i="1" dirty="0"/>
              <a:t>smooth curve </a:t>
            </a:r>
            <a:r>
              <a:rPr lang="tr-TR" sz="1600" dirty="0"/>
              <a:t>is </a:t>
            </a:r>
            <a:r>
              <a:rPr lang="en-US" sz="1600" dirty="0"/>
              <a:t>superimposed so that the two</a:t>
            </a:r>
            <a:r>
              <a:rPr lang="tr-TR" sz="1600" dirty="0"/>
              <a:t> peaks are more evident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46</a:t>
            </a:fld>
            <a:endParaRPr lang="en-US" altLang="tr-T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60032" y="970280"/>
            <a:ext cx="3960688" cy="505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/>
            <a:r>
              <a:rPr lang="tr-TR" sz="1600" dirty="0"/>
              <a:t>Histogram of protein consumption in 25 European countries for white meat in </a:t>
            </a:r>
            <a:r>
              <a:rPr lang="tr-TR" sz="1600" i="1" dirty="0"/>
              <a:t>Protein</a:t>
            </a:r>
            <a:r>
              <a:rPr lang="tr-TR" sz="1600" dirty="0"/>
              <a:t> </a:t>
            </a:r>
            <a:r>
              <a:rPr lang="tr-TR" sz="1600" dirty="0" smtClean="0"/>
              <a:t>data</a:t>
            </a:r>
            <a:r>
              <a:rPr lang="en-GB" sz="1600" dirty="0" smtClean="0"/>
              <a:t> </a:t>
            </a:r>
            <a:r>
              <a:rPr lang="tr-TR" sz="1600" dirty="0" smtClean="0"/>
              <a:t>set.</a:t>
            </a:r>
            <a:r>
              <a:rPr lang="en-GB" sz="1600" kern="0" dirty="0" smtClean="0"/>
              <a:t> </a:t>
            </a:r>
          </a:p>
          <a:p>
            <a:pPr algn="just"/>
            <a:endParaRPr lang="en-GB" sz="1600" kern="0" dirty="0"/>
          </a:p>
          <a:p>
            <a:pPr algn="just"/>
            <a:endParaRPr lang="en-GB" sz="1600" kern="0" dirty="0" smtClean="0"/>
          </a:p>
          <a:p>
            <a:pPr algn="just"/>
            <a:endParaRPr lang="en-GB" sz="1600" kern="0" dirty="0"/>
          </a:p>
          <a:p>
            <a:pPr algn="just"/>
            <a:endParaRPr lang="en-GB" sz="1600" kern="0" dirty="0" smtClean="0"/>
          </a:p>
          <a:p>
            <a:pPr algn="just"/>
            <a:endParaRPr lang="en-GB" sz="1600" kern="0" dirty="0"/>
          </a:p>
          <a:p>
            <a:pPr algn="just"/>
            <a:endParaRPr lang="en-GB" sz="1600" kern="0" dirty="0" smtClean="0"/>
          </a:p>
          <a:p>
            <a:pPr algn="just"/>
            <a:endParaRPr lang="en-GB" sz="1600" kern="0" dirty="0"/>
          </a:p>
          <a:p>
            <a:pPr algn="just"/>
            <a:endParaRPr lang="en-GB" sz="1600" kern="0" dirty="0" smtClean="0"/>
          </a:p>
          <a:p>
            <a:pPr algn="just"/>
            <a:endParaRPr lang="en-GB" sz="1600" kern="0" dirty="0"/>
          </a:p>
          <a:p>
            <a:pPr algn="just"/>
            <a:endParaRPr lang="en-GB" sz="1600" kern="0" dirty="0" smtClean="0"/>
          </a:p>
          <a:p>
            <a:pPr algn="just"/>
            <a:endParaRPr lang="en-GB" sz="1600" kern="0" dirty="0" smtClean="0"/>
          </a:p>
          <a:p>
            <a:pPr algn="just"/>
            <a:r>
              <a:rPr lang="tr-TR" sz="1600" dirty="0"/>
              <a:t>The  histogram is bimodal, which indicates that the sample might be comprised of two subgroups</a:t>
            </a:r>
            <a:endParaRPr lang="en-GB" sz="1600" kern="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2873"/>
            <a:ext cx="3405283" cy="319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772816"/>
            <a:ext cx="340499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409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Histograms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The histogram is important because it serves as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a rough estimate of the true </a:t>
            </a:r>
            <a:r>
              <a:rPr lang="en-US" dirty="0" smtClean="0">
                <a:solidFill>
                  <a:schemeClr val="accent1"/>
                </a:solidFill>
              </a:rPr>
              <a:t>probability density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function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or</a:t>
            </a:r>
            <a:r>
              <a:rPr lang="en-US" dirty="0" smtClean="0"/>
              <a:t>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probability distribution of the underlying random process from which the samples</a:t>
            </a:r>
            <a:r>
              <a:rPr lang="tr-TR" dirty="0" smtClean="0"/>
              <a:t> </a:t>
            </a:r>
            <a:r>
              <a:rPr lang="en-US" dirty="0" smtClean="0"/>
              <a:t>are being collected.</a:t>
            </a:r>
          </a:p>
          <a:p>
            <a:pPr>
              <a:defRPr/>
            </a:pPr>
            <a:r>
              <a:rPr lang="en-US" dirty="0" smtClean="0"/>
              <a:t>The probability density function or probability distribution is a function that quantifies the</a:t>
            </a:r>
            <a:r>
              <a:rPr lang="tr-TR" dirty="0" smtClean="0"/>
              <a:t> </a:t>
            </a:r>
            <a:r>
              <a:rPr lang="en-US" dirty="0" smtClean="0"/>
              <a:t>probability of a random event,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dirty="0" smtClean="0"/>
              <a:t>, occurring.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When the underlying random event is discrete in nature,</a:t>
            </a:r>
            <a:r>
              <a:rPr lang="tr-TR" dirty="0" smtClean="0"/>
              <a:t> </a:t>
            </a:r>
            <a:r>
              <a:rPr lang="en-US" dirty="0" smtClean="0"/>
              <a:t>we refer to the </a:t>
            </a:r>
            <a:r>
              <a:rPr lang="en-US" dirty="0" smtClean="0">
                <a:solidFill>
                  <a:schemeClr val="accent1"/>
                </a:solidFill>
              </a:rPr>
              <a:t>probability density function </a:t>
            </a:r>
            <a:r>
              <a:rPr lang="en-US" dirty="0" smtClean="0"/>
              <a:t>as the </a:t>
            </a:r>
            <a:r>
              <a:rPr lang="en-US" dirty="0" smtClean="0">
                <a:solidFill>
                  <a:schemeClr val="accent1"/>
                </a:solidFill>
              </a:rPr>
              <a:t>probability mass function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49EEA2B-511B-4282-AD73-0800E1127BE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47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94440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Measures of Central Tendency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GB" dirty="0"/>
              <a:t>Histograms are useful for visualizing numerical data and identifying their location and spread. </a:t>
            </a:r>
          </a:p>
          <a:p>
            <a:pPr algn="just"/>
            <a:r>
              <a:rPr lang="en-GB" dirty="0" smtClean="0"/>
              <a:t>However</a:t>
            </a:r>
            <a:r>
              <a:rPr lang="en-GB" dirty="0"/>
              <a:t>, we typically use </a:t>
            </a:r>
            <a:r>
              <a:rPr lang="en-US" dirty="0"/>
              <a:t> </a:t>
            </a:r>
            <a:r>
              <a:rPr lang="en-US" dirty="0">
                <a:solidFill>
                  <a:schemeClr val="accent1"/>
                </a:solidFill>
              </a:rPr>
              <a:t>descriptive</a:t>
            </a:r>
            <a:r>
              <a:rPr lang="en-US" dirty="0"/>
              <a:t> or  </a:t>
            </a:r>
            <a:r>
              <a:rPr lang="en-GB" dirty="0" smtClean="0">
                <a:solidFill>
                  <a:schemeClr val="accent1"/>
                </a:solidFill>
              </a:rPr>
              <a:t>summary statistics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GB" dirty="0" smtClean="0"/>
              <a:t>for </a:t>
            </a:r>
            <a:r>
              <a:rPr lang="en-GB" dirty="0"/>
              <a:t>more precise specification of the</a:t>
            </a:r>
          </a:p>
          <a:p>
            <a:pPr lvl="1" algn="just"/>
            <a:r>
              <a:rPr lang="en-GB" dirty="0" smtClean="0"/>
              <a:t>central </a:t>
            </a:r>
            <a:r>
              <a:rPr lang="en-GB" dirty="0"/>
              <a:t>tendency </a:t>
            </a:r>
          </a:p>
          <a:p>
            <a:pPr lvl="1" algn="just"/>
            <a:r>
              <a:rPr lang="en-GB" dirty="0" smtClean="0"/>
              <a:t>dispersion </a:t>
            </a:r>
            <a:endParaRPr lang="tr-TR" dirty="0" smtClean="0"/>
          </a:p>
          <a:p>
            <a:pPr marL="457200" lvl="1" indent="0" algn="just">
              <a:buNone/>
            </a:pPr>
            <a:r>
              <a:rPr lang="en-GB" sz="3200" dirty="0">
                <a:solidFill>
                  <a:schemeClr val="tx1"/>
                </a:solidFill>
                <a:ea typeface="+mn-ea"/>
                <a:cs typeface="+mn-cs"/>
              </a:rPr>
              <a:t>of observed </a:t>
            </a:r>
            <a:r>
              <a:rPr lang="en-GB" sz="3200" dirty="0" smtClean="0">
                <a:solidFill>
                  <a:schemeClr val="tx1"/>
                </a:solidFill>
                <a:ea typeface="+mn-ea"/>
                <a:cs typeface="+mn-cs"/>
              </a:rPr>
              <a:t>values</a:t>
            </a:r>
            <a:r>
              <a:rPr lang="tr-TR" sz="3200" dirty="0" smtClean="0">
                <a:solidFill>
                  <a:schemeClr val="tx1"/>
                </a:solidFill>
                <a:ea typeface="+mn-ea"/>
                <a:cs typeface="+mn-cs"/>
              </a:rPr>
              <a:t>.</a:t>
            </a:r>
            <a:endParaRPr lang="tr-TR" sz="3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D6B2F746-24B2-4200-9CB7-F8847AD60D6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48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410974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Measures of Central Tendency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183187"/>
          </a:xfrm>
        </p:spPr>
        <p:txBody>
          <a:bodyPr/>
          <a:lstStyle/>
          <a:p>
            <a:r>
              <a:rPr lang="tr-TR" altLang="en-US" dirty="0" smtClean="0"/>
              <a:t>A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1"/>
                </a:solidFill>
              </a:rPr>
              <a:t>central tendency </a:t>
            </a:r>
            <a:r>
              <a:rPr lang="en-US" altLang="en-US" dirty="0" smtClean="0"/>
              <a:t>is a central or typical value for a probability distribution.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also called a </a:t>
            </a:r>
            <a:r>
              <a:rPr lang="en-US" altLang="en-US" dirty="0" smtClean="0">
                <a:solidFill>
                  <a:schemeClr val="accent1"/>
                </a:solidFill>
              </a:rPr>
              <a:t>center</a:t>
            </a:r>
            <a:r>
              <a:rPr lang="en-US" altLang="en-US" dirty="0" smtClean="0"/>
              <a:t> or </a:t>
            </a:r>
            <a:r>
              <a:rPr lang="en-US" altLang="en-US" dirty="0" smtClean="0">
                <a:solidFill>
                  <a:schemeClr val="accent1"/>
                </a:solidFill>
              </a:rPr>
              <a:t>location</a:t>
            </a:r>
            <a:r>
              <a:rPr lang="en-US" altLang="en-US" dirty="0" smtClean="0"/>
              <a:t> of the distribution. </a:t>
            </a:r>
            <a:endParaRPr lang="tr-TR" altLang="en-US" dirty="0" smtClean="0"/>
          </a:p>
          <a:p>
            <a:r>
              <a:rPr lang="tr-TR" altLang="en-US" dirty="0" smtClean="0"/>
              <a:t>M</a:t>
            </a:r>
            <a:r>
              <a:rPr lang="en-US" altLang="en-US" dirty="0" err="1" smtClean="0"/>
              <a:t>easures</a:t>
            </a:r>
            <a:r>
              <a:rPr lang="en-US" altLang="en-US" dirty="0" smtClean="0"/>
              <a:t> of central tendency are often called </a:t>
            </a:r>
            <a:r>
              <a:rPr lang="en-US" altLang="en-US" dirty="0" smtClean="0">
                <a:solidFill>
                  <a:schemeClr val="accent1"/>
                </a:solidFill>
              </a:rPr>
              <a:t>averages</a:t>
            </a:r>
            <a:r>
              <a:rPr lang="en-US" altLang="en-US" dirty="0" smtClean="0"/>
              <a:t>.</a:t>
            </a:r>
            <a:endParaRPr lang="tr-TR" altLang="en-US" dirty="0" smtClean="0"/>
          </a:p>
          <a:p>
            <a:r>
              <a:rPr lang="en-US" altLang="en-US" dirty="0" smtClean="0"/>
              <a:t>There are several measures that reflect the central tendency</a:t>
            </a:r>
          </a:p>
          <a:p>
            <a:pPr lvl="1"/>
            <a:r>
              <a:rPr lang="en-US" altLang="en-US" dirty="0" smtClean="0"/>
              <a:t>sample mean,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sample median,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sample mode.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5072534-A008-4577-83DF-8F373BCE727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49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71656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>
                <a:solidFill>
                  <a:schemeClr val="tx1"/>
                </a:solidFill>
              </a:rPr>
              <a:t>Descriptive statistics</a:t>
            </a:r>
            <a:endParaRPr lang="en-US" altLang="tr-TR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tr-TR" dirty="0">
                <a:solidFill>
                  <a:srgbClr val="000000"/>
                </a:solidFill>
              </a:rPr>
              <a:t>Use sample information to explain/make abstraction of population “</a:t>
            </a:r>
            <a:r>
              <a:rPr lang="en-US" altLang="tr-TR" dirty="0">
                <a:solidFill>
                  <a:schemeClr val="accent5">
                    <a:lumMod val="75000"/>
                  </a:schemeClr>
                </a:solidFill>
              </a:rPr>
              <a:t>phenomena</a:t>
            </a:r>
            <a:r>
              <a:rPr lang="en-US" altLang="tr-TR" dirty="0" smtClean="0">
                <a:solidFill>
                  <a:srgbClr val="000000"/>
                </a:solidFill>
              </a:rPr>
              <a:t>” </a:t>
            </a:r>
            <a:endParaRPr lang="en-US" altLang="tr-TR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altLang="tr-TR" dirty="0">
                <a:solidFill>
                  <a:srgbClr val="000000"/>
                </a:solidFill>
              </a:rPr>
              <a:t>Common “</a:t>
            </a:r>
            <a:r>
              <a:rPr lang="en-US" altLang="tr-TR" dirty="0">
                <a:solidFill>
                  <a:schemeClr val="accent5">
                    <a:lumMod val="75000"/>
                  </a:schemeClr>
                </a:solidFill>
              </a:rPr>
              <a:t>phenomena</a:t>
            </a:r>
            <a:r>
              <a:rPr lang="en-US" altLang="tr-TR" dirty="0">
                <a:solidFill>
                  <a:srgbClr val="000000"/>
                </a:solidFill>
              </a:rPr>
              <a:t>”:</a:t>
            </a:r>
          </a:p>
          <a:p>
            <a:pPr lvl="1">
              <a:lnSpc>
                <a:spcPct val="80000"/>
              </a:lnSpc>
              <a:defRPr/>
            </a:pPr>
            <a:r>
              <a:rPr lang="en-US" altLang="tr-TR" sz="2600" dirty="0" smtClean="0"/>
              <a:t>Association</a:t>
            </a:r>
            <a:endParaRPr lang="en-US" altLang="tr-TR" sz="2600" dirty="0"/>
          </a:p>
          <a:p>
            <a:pPr lvl="1">
              <a:lnSpc>
                <a:spcPct val="80000"/>
              </a:lnSpc>
              <a:defRPr/>
            </a:pPr>
            <a:r>
              <a:rPr lang="en-US" altLang="tr-TR" sz="2600" dirty="0"/>
              <a:t>Tendency </a:t>
            </a:r>
            <a:endParaRPr lang="tr-TR" altLang="tr-TR" sz="2600" dirty="0" smtClean="0"/>
          </a:p>
          <a:p>
            <a:pPr lvl="1">
              <a:lnSpc>
                <a:spcPct val="80000"/>
              </a:lnSpc>
              <a:defRPr/>
            </a:pPr>
            <a:r>
              <a:rPr lang="en-US" altLang="tr-TR" sz="2600" dirty="0" smtClean="0"/>
              <a:t>Causal relationship</a:t>
            </a:r>
            <a:endParaRPr lang="en-US" altLang="tr-TR" sz="2600" dirty="0"/>
          </a:p>
          <a:p>
            <a:pPr lvl="1">
              <a:lnSpc>
                <a:spcPct val="80000"/>
              </a:lnSpc>
              <a:defRPr/>
            </a:pPr>
            <a:r>
              <a:rPr lang="en-US" altLang="tr-TR" sz="2600" dirty="0"/>
              <a:t>Trend, </a:t>
            </a:r>
            <a:endParaRPr lang="tr-TR" altLang="tr-TR" sz="2600" dirty="0" smtClean="0"/>
          </a:p>
          <a:p>
            <a:pPr lvl="1">
              <a:lnSpc>
                <a:spcPct val="80000"/>
              </a:lnSpc>
              <a:defRPr/>
            </a:pPr>
            <a:r>
              <a:rPr lang="tr-TR" altLang="tr-TR" sz="2600" dirty="0" smtClean="0"/>
              <a:t>P</a:t>
            </a:r>
            <a:r>
              <a:rPr lang="en-US" altLang="tr-TR" sz="2600" dirty="0" err="1" smtClean="0"/>
              <a:t>attern</a:t>
            </a:r>
            <a:r>
              <a:rPr lang="en-US" altLang="tr-TR" sz="2600" dirty="0"/>
              <a:t>, </a:t>
            </a:r>
            <a:endParaRPr lang="tr-TR" altLang="tr-TR" sz="2600" dirty="0" smtClean="0"/>
          </a:p>
          <a:p>
            <a:pPr lvl="1">
              <a:lnSpc>
                <a:spcPct val="80000"/>
              </a:lnSpc>
              <a:defRPr/>
            </a:pPr>
            <a:r>
              <a:rPr lang="tr-TR" altLang="tr-TR" sz="2600" dirty="0" smtClean="0"/>
              <a:t>D</a:t>
            </a:r>
            <a:r>
              <a:rPr lang="en-US" altLang="tr-TR" sz="2600" dirty="0" err="1" smtClean="0"/>
              <a:t>ispersion</a:t>
            </a:r>
            <a:r>
              <a:rPr lang="en-US" altLang="tr-TR" sz="2600" dirty="0"/>
              <a:t>, </a:t>
            </a:r>
            <a:endParaRPr lang="tr-TR" altLang="tr-TR" sz="2600" dirty="0" smtClean="0"/>
          </a:p>
          <a:p>
            <a:pPr lvl="1">
              <a:lnSpc>
                <a:spcPct val="80000"/>
              </a:lnSpc>
              <a:defRPr/>
            </a:pPr>
            <a:r>
              <a:rPr lang="tr-TR" altLang="tr-TR" sz="2600" dirty="0" smtClean="0"/>
              <a:t>R</a:t>
            </a:r>
            <a:r>
              <a:rPr lang="en-US" altLang="tr-TR" sz="2600" dirty="0" err="1" smtClean="0"/>
              <a:t>ange</a:t>
            </a:r>
            <a:endParaRPr lang="en-US" altLang="tr-TR" sz="2600" dirty="0"/>
          </a:p>
          <a:p>
            <a:pPr>
              <a:defRPr/>
            </a:pPr>
            <a:r>
              <a:rPr lang="en-US" altLang="tr-TR" dirty="0">
                <a:solidFill>
                  <a:srgbClr val="000000"/>
                </a:solidFill>
              </a:rPr>
              <a:t>Used in non-parametric analysis </a:t>
            </a:r>
            <a:endParaRPr lang="en-US" altLang="tr-TR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  <a:defRPr/>
            </a:pPr>
            <a:r>
              <a:rPr lang="en-US" altLang="tr-TR" sz="2600" dirty="0"/>
              <a:t>e.g. chi-square, t-test, 2-way </a:t>
            </a:r>
            <a:r>
              <a:rPr lang="en-US" altLang="tr-TR" sz="2600" dirty="0" err="1" smtClean="0"/>
              <a:t>anova</a:t>
            </a:r>
            <a:endParaRPr lang="en-US" altLang="tr-TR" sz="2600" dirty="0"/>
          </a:p>
          <a:p>
            <a:pPr>
              <a:defRPr/>
            </a:pPr>
            <a:endParaRPr 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8CE6456-1143-4399-95F6-538C8BDACEBB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387590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Mean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noFill/>
            </p:spPr>
            <p:txBody>
              <a:bodyPr>
                <a:normAutofit/>
              </a:bodyPr>
              <a:lstStyle/>
              <a:p>
                <a:pPr algn="just"/>
                <a:r>
                  <a:rPr lang="tr-TR" dirty="0" smtClean="0"/>
                  <a:t>In </a:t>
                </a:r>
                <a:r>
                  <a:rPr lang="tr-TR" dirty="0" err="1" smtClean="0"/>
                  <a:t>mathematics</a:t>
                </a:r>
                <a:r>
                  <a:rPr lang="tr-TR" dirty="0" smtClean="0"/>
                  <a:t>, </a:t>
                </a:r>
                <a:r>
                  <a:rPr lang="tr-TR" dirty="0" err="1" smtClean="0"/>
                  <a:t>mean</a:t>
                </a:r>
                <a:r>
                  <a:rPr lang="tr-TR" dirty="0" smtClean="0"/>
                  <a:t> has </a:t>
                </a:r>
                <a:r>
                  <a:rPr lang="tr-TR" dirty="0" err="1" smtClean="0"/>
                  <a:t>several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different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definitions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depending</a:t>
                </a:r>
                <a:r>
                  <a:rPr lang="tr-TR" dirty="0" smtClean="0"/>
                  <a:t> on </a:t>
                </a:r>
                <a:r>
                  <a:rPr lang="tr-TR" dirty="0" err="1" smtClean="0"/>
                  <a:t>contex</a:t>
                </a:r>
                <a:r>
                  <a:rPr lang="en-GB" dirty="0" smtClean="0"/>
                  <a:t>. </a:t>
                </a:r>
              </a:p>
              <a:p>
                <a:pPr algn="just"/>
                <a:r>
                  <a:rPr lang="tr-TR" dirty="0" err="1" smtClean="0"/>
                  <a:t>In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probability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and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statistics</a:t>
                </a:r>
                <a:r>
                  <a:rPr lang="en-GB" dirty="0" smtClean="0"/>
                  <a:t> </a:t>
                </a:r>
              </a:p>
              <a:p>
                <a:pPr lvl="1" algn="just"/>
                <a:r>
                  <a:rPr lang="tr-TR" dirty="0" err="1" smtClean="0">
                    <a:solidFill>
                      <a:schemeClr val="accent1"/>
                    </a:solidFill>
                  </a:rPr>
                  <a:t>mean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and</a:t>
                </a:r>
                <a:r>
                  <a:rPr lang="tr-TR" dirty="0" smtClean="0"/>
                  <a:t> </a:t>
                </a:r>
                <a:r>
                  <a:rPr lang="tr-TR" dirty="0" err="1" smtClean="0">
                    <a:solidFill>
                      <a:schemeClr val="accent1"/>
                    </a:solidFill>
                  </a:rPr>
                  <a:t>expected</a:t>
                </a:r>
                <a:r>
                  <a:rPr lang="tr-TR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dirty="0" err="1" smtClean="0">
                    <a:solidFill>
                      <a:schemeClr val="accent1"/>
                    </a:solidFill>
                  </a:rPr>
                  <a:t>value</a:t>
                </a:r>
                <a:r>
                  <a:rPr lang="tr-TR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dirty="0" err="1" smtClean="0"/>
                  <a:t>are</a:t>
                </a:r>
                <a:r>
                  <a:rPr lang="tr-TR" dirty="0" smtClean="0"/>
                  <a:t> </a:t>
                </a:r>
                <a:r>
                  <a:rPr lang="tr-TR" dirty="0" err="1" smtClean="0"/>
                  <a:t>synonymous</a:t>
                </a:r>
                <a:r>
                  <a:rPr lang="en-GB" dirty="0" smtClean="0"/>
                  <a:t> </a:t>
                </a:r>
              </a:p>
              <a:p>
                <a:pPr marL="342900" lvl="1" indent="-342900" algn="just">
                  <a:buChar char="•"/>
                </a:pPr>
                <a:r>
                  <a:rPr lang="tr-TR" sz="3200" dirty="0" err="1">
                    <a:solidFill>
                      <a:schemeClr val="tx1"/>
                    </a:solidFill>
                    <a:ea typeface="+mn-ea"/>
                    <a:cs typeface="+mn-cs"/>
                  </a:rPr>
                  <a:t>In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</a:t>
                </a:r>
                <a:r>
                  <a:rPr lang="tr-TR" sz="3200" dirty="0" err="1">
                    <a:solidFill>
                      <a:schemeClr val="tx1"/>
                    </a:solidFill>
                    <a:ea typeface="+mn-ea"/>
                    <a:cs typeface="+mn-cs"/>
                  </a:rPr>
                  <a:t>case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of a </a:t>
                </a:r>
                <a:r>
                  <a:rPr lang="tr-TR" sz="3200" dirty="0" err="1">
                    <a:solidFill>
                      <a:schemeClr val="tx1"/>
                    </a:solidFill>
                    <a:ea typeface="+mn-ea"/>
                    <a:cs typeface="+mn-cs"/>
                  </a:rPr>
                  <a:t>discrete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</a:t>
                </a:r>
                <a:r>
                  <a:rPr lang="tr-TR" sz="3200" dirty="0" err="1">
                    <a:solidFill>
                      <a:schemeClr val="tx1"/>
                    </a:solidFill>
                    <a:ea typeface="+mn-ea"/>
                    <a:cs typeface="+mn-cs"/>
                  </a:rPr>
                  <a:t>probability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</a:t>
                </a:r>
                <a:r>
                  <a:rPr lang="tr-TR" sz="3200" dirty="0" err="1">
                    <a:solidFill>
                      <a:schemeClr val="tx1"/>
                    </a:solidFill>
                    <a:ea typeface="+mn-ea"/>
                    <a:cs typeface="+mn-cs"/>
                  </a:rPr>
                  <a:t>distribution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of </a:t>
                </a:r>
                <a:r>
                  <a:rPr lang="tr-TR" sz="3200" dirty="0" err="1">
                    <a:solidFill>
                      <a:schemeClr val="tx1"/>
                    </a:solidFill>
                    <a:ea typeface="+mn-ea"/>
                    <a:cs typeface="+mn-cs"/>
                  </a:rPr>
                  <a:t>random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</a:t>
                </a:r>
                <a:r>
                  <a:rPr lang="tr-TR" sz="3200" dirty="0" err="1">
                    <a:solidFill>
                      <a:schemeClr val="tx1"/>
                    </a:solidFill>
                    <a:ea typeface="+mn-ea"/>
                    <a:cs typeface="+mn-cs"/>
                  </a:rPr>
                  <a:t>variable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 </a:t>
                </a:r>
                <a:r>
                  <a:rPr lang="tr-TR" sz="3200" i="1" dirty="0">
                    <a:solidFill>
                      <a:schemeClr val="tx1"/>
                    </a:solidFill>
                    <a:ea typeface="+mn-ea"/>
                    <a:cs typeface="+mn-cs"/>
                  </a:rPr>
                  <a:t>x</a:t>
                </a:r>
                <a:r>
                  <a:rPr lang="tr-TR" sz="3200" dirty="0">
                    <a:solidFill>
                      <a:schemeClr val="tx1"/>
                    </a:solidFill>
                    <a:ea typeface="+mn-ea"/>
                    <a:cs typeface="+mn-cs"/>
                  </a:rPr>
                  <a:t>, </a:t>
                </a:r>
                <a:endParaRPr lang="tr-TR" sz="3200" dirty="0" smtClean="0">
                  <a:solidFill>
                    <a:schemeClr val="tx1"/>
                  </a:solidFill>
                  <a:ea typeface="+mn-ea"/>
                  <a:cs typeface="+mn-cs"/>
                </a:endParaRPr>
              </a:p>
              <a:p>
                <a:pPr lvl="1" algn="just"/>
                <a:r>
                  <a:rPr lang="tr-TR" dirty="0" err="1" smtClean="0">
                    <a:solidFill>
                      <a:srgbClr val="FF0000"/>
                    </a:solidFill>
                  </a:rPr>
                  <a:t>the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chemeClr val="accent1"/>
                    </a:solidFill>
                  </a:rPr>
                  <a:t>mean</a:t>
                </a:r>
                <a:r>
                  <a:rPr lang="tr-TR" dirty="0">
                    <a:solidFill>
                      <a:srgbClr val="FF0000"/>
                    </a:solidFill>
                  </a:rPr>
                  <a:t> is </a:t>
                </a:r>
                <a:r>
                  <a:rPr lang="tr-TR" dirty="0" err="1">
                    <a:solidFill>
                      <a:srgbClr val="FF0000"/>
                    </a:solidFill>
                  </a:rPr>
                  <a:t>equal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to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sum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over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every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possible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value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weighted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by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the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>
                    <a:solidFill>
                      <a:srgbClr val="FF0000"/>
                    </a:solidFill>
                  </a:rPr>
                  <a:t>probability</a:t>
                </a:r>
                <a:r>
                  <a:rPr lang="tr-TR" dirty="0">
                    <a:solidFill>
                      <a:srgbClr val="FF0000"/>
                    </a:solidFill>
                  </a:rPr>
                  <a:t> of </a:t>
                </a:r>
                <a:r>
                  <a:rPr lang="tr-TR" dirty="0" err="1">
                    <a:solidFill>
                      <a:srgbClr val="FF0000"/>
                    </a:solidFill>
                  </a:rPr>
                  <a:t>that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err="1" smtClean="0">
                    <a:solidFill>
                      <a:srgbClr val="FF0000"/>
                    </a:solidFill>
                  </a:rPr>
                  <a:t>value</a:t>
                </a:r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pt-B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tr-T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𝑥𝑃</m:t>
                          </m:r>
                          <m:r>
                            <a:rPr lang="tr-T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tr-T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679" t="-1582" r="-18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50</a:t>
            </a:fld>
            <a:endParaRPr lang="en-US" altLang="tr-T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502208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118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Mean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For a data set, the terms </a:t>
            </a:r>
            <a:endParaRPr lang="tr-TR" dirty="0" smtClean="0"/>
          </a:p>
          <a:p>
            <a:pPr lvl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arithmetic mean</a:t>
            </a:r>
            <a:r>
              <a:rPr lang="en-US" dirty="0" smtClean="0"/>
              <a:t>, </a:t>
            </a:r>
            <a:endParaRPr lang="tr-TR" dirty="0" smtClean="0"/>
          </a:p>
          <a:p>
            <a:pPr lvl="1"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mathematical expectation</a:t>
            </a:r>
            <a:r>
              <a:rPr lang="en-US" dirty="0" smtClean="0"/>
              <a:t>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sometimes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average</a:t>
            </a:r>
            <a:r>
              <a:rPr lang="en-US" dirty="0" smtClean="0"/>
              <a:t> </a:t>
            </a:r>
            <a:endParaRPr lang="tr-TR" dirty="0" smtClean="0"/>
          </a:p>
          <a:p>
            <a:pPr marL="457200" lvl="1" indent="0">
              <a:buNone/>
              <a:defRPr/>
            </a:pPr>
            <a:r>
              <a:rPr lang="en-US" sz="3200" dirty="0">
                <a:solidFill>
                  <a:schemeClr val="tx1"/>
                </a:solidFill>
                <a:ea typeface="+mn-ea"/>
                <a:cs typeface="+mn-cs"/>
              </a:rPr>
              <a:t>are used synonymously to refer to a central value of a discrete set of numbers</a:t>
            </a:r>
            <a:endParaRPr lang="tr-TR" sz="3200" dirty="0">
              <a:solidFill>
                <a:schemeClr val="tx1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en-US" dirty="0" smtClean="0"/>
              <a:t>specifically, the sum of the values divided by the number of values. </a:t>
            </a:r>
            <a:endParaRPr lang="tr-TR" dirty="0" smtClean="0"/>
          </a:p>
          <a:p>
            <a:pPr>
              <a:defRPr/>
            </a:pPr>
            <a:r>
              <a:rPr lang="en-US" dirty="0" smtClean="0"/>
              <a:t>If the data set were based on a series of observations obtained by sampling from a statistical population, 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chemeClr val="accent1"/>
                </a:solidFill>
              </a:rPr>
              <a:t>arithmetic mean </a:t>
            </a:r>
            <a:r>
              <a:rPr lang="en-US" dirty="0" smtClean="0"/>
              <a:t>is termed </a:t>
            </a:r>
            <a:r>
              <a:rPr lang="tr-TR" dirty="0" smtClean="0"/>
              <a:t>as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sample mean </a:t>
            </a:r>
            <a:r>
              <a:rPr lang="en-US" dirty="0" smtClean="0"/>
              <a:t>to distinguish it from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population mean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38FF60CF-8576-4467-930D-3E04C5165D8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67782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Mean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tr-TR" sz="2800" dirty="0" smtClean="0">
                    <a:solidFill>
                      <a:schemeClr val="accent1"/>
                    </a:solidFill>
                  </a:rPr>
                  <a:t>Arithmetic </a:t>
                </a:r>
                <a:r>
                  <a:rPr lang="tr-TR" sz="2800" dirty="0" err="1" smtClean="0">
                    <a:solidFill>
                      <a:schemeClr val="accent1"/>
                    </a:solidFill>
                  </a:rPr>
                  <a:t>mean</a:t>
                </a:r>
                <a:r>
                  <a:rPr lang="tr-TR" sz="2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sz="2800" dirty="0" smtClean="0"/>
                  <a:t>(</a:t>
                </a:r>
                <a:r>
                  <a:rPr lang="tr-TR" sz="2800" dirty="0" err="1" smtClean="0"/>
                  <a:t>or</a:t>
                </a:r>
                <a:r>
                  <a:rPr lang="tr-TR" sz="2800" dirty="0" smtClean="0"/>
                  <a:t> </a:t>
                </a:r>
                <a:r>
                  <a:rPr lang="tr-TR" sz="2800" dirty="0" err="1" smtClean="0"/>
                  <a:t>simply</a:t>
                </a:r>
                <a:r>
                  <a:rPr lang="tr-TR" sz="2800" dirty="0" smtClean="0"/>
                  <a:t> </a:t>
                </a:r>
                <a:r>
                  <a:rPr lang="tr-TR" sz="2800" dirty="0" err="1" smtClean="0">
                    <a:solidFill>
                      <a:schemeClr val="accent1"/>
                    </a:solidFill>
                  </a:rPr>
                  <a:t>mean</a:t>
                </a:r>
                <a:r>
                  <a:rPr lang="tr-TR" sz="2800" dirty="0" smtClean="0"/>
                  <a:t>) of a </a:t>
                </a:r>
                <a:r>
                  <a:rPr lang="tr-TR" sz="2800" dirty="0" err="1" smtClean="0"/>
                  <a:t>sample</a:t>
                </a:r>
                <a:r>
                  <a:rPr lang="tr-TR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sz="28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tr-TR" sz="2800" dirty="0" smtClean="0"/>
                  <a:t>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tr-TR" sz="2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tr-TR" sz="2800" dirty="0" smtClean="0"/>
                  <a:t>, </a:t>
                </a:r>
                <a:r>
                  <a:rPr lang="tr-TR" sz="2800" dirty="0" err="1" smtClean="0"/>
                  <a:t>usually</a:t>
                </a:r>
                <a:r>
                  <a:rPr lang="tr-TR" sz="2800" dirty="0" smtClean="0"/>
                  <a:t> </a:t>
                </a:r>
                <a:r>
                  <a:rPr lang="tr-TR" sz="2800" dirty="0" err="1" smtClean="0"/>
                  <a:t>denoted</a:t>
                </a:r>
                <a:r>
                  <a:rPr lang="tr-TR" sz="2800" dirty="0" smtClean="0"/>
                  <a:t> </a:t>
                </a:r>
                <a:r>
                  <a:rPr lang="tr-TR" sz="2800" dirty="0" err="1" smtClean="0"/>
                  <a:t>by</a:t>
                </a:r>
                <a:r>
                  <a:rPr lang="tr-TR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tr-TR" sz="2400" dirty="0" smtClean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num>
                        <m:den>
                          <m:r>
                            <a:rPr lang="tr-TR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tr-TR" b="0" dirty="0" smtClean="0"/>
              </a:p>
              <a:p>
                <a:pPr>
                  <a:tabLst>
                    <a:tab pos="355600" algn="l"/>
                  </a:tabLst>
                  <a:defRPr/>
                </a:pPr>
                <a:r>
                  <a:rPr lang="en-US" dirty="0"/>
                  <a:t>It is used when the spread of the data is fairly similar</a:t>
                </a:r>
                <a:r>
                  <a:rPr lang="tr-TR" dirty="0"/>
                  <a:t> </a:t>
                </a:r>
                <a:r>
                  <a:rPr lang="en-US" dirty="0"/>
                  <a:t>on each side of the mid </a:t>
                </a:r>
                <a:r>
                  <a:rPr lang="en-US" dirty="0" smtClean="0"/>
                  <a:t>point</a:t>
                </a:r>
                <a:endParaRPr lang="en-US" sz="2800" dirty="0"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94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3C5605C-67C2-4172-AC1F-229E6D614DB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52</a:t>
            </a:fld>
            <a:endParaRPr kumimoji="0" lang="en-US" altLang="tr-TR" sz="120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4149080"/>
            <a:ext cx="3501792" cy="1954858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95536" y="3975101"/>
            <a:ext cx="4536504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 lvl="1">
              <a:defRPr/>
            </a:pPr>
            <a:r>
              <a:rPr lang="en-US" kern="0" dirty="0" smtClean="0"/>
              <a:t>when </a:t>
            </a:r>
            <a:r>
              <a:rPr lang="en-US" kern="0" dirty="0"/>
              <a:t>the</a:t>
            </a:r>
            <a:r>
              <a:rPr lang="tr-TR" kern="0" dirty="0"/>
              <a:t> </a:t>
            </a:r>
            <a:r>
              <a:rPr lang="en-US" kern="0" dirty="0"/>
              <a:t>data are </a:t>
            </a:r>
            <a:r>
              <a:rPr lang="tr-TR" kern="0" dirty="0"/>
              <a:t> </a:t>
            </a:r>
            <a:r>
              <a:rPr lang="en-US" kern="0" dirty="0" smtClean="0"/>
              <a:t>“</a:t>
            </a:r>
            <a:r>
              <a:rPr lang="en-US" kern="0" dirty="0"/>
              <a:t>normally distributed</a:t>
            </a:r>
            <a:r>
              <a:rPr lang="en-US" kern="0" dirty="0" smtClean="0"/>
              <a:t>”.</a:t>
            </a:r>
            <a:endParaRPr lang="tr-TR" kern="0" dirty="0" smtClean="0"/>
          </a:p>
          <a:p>
            <a:pPr lvl="2">
              <a:defRPr/>
            </a:pPr>
            <a:r>
              <a:rPr lang="en-US" sz="1800" kern="0" dirty="0"/>
              <a:t>If a value </a:t>
            </a:r>
            <a:r>
              <a:rPr lang="en-US" sz="1800" kern="0" dirty="0" smtClean="0"/>
              <a:t>is </a:t>
            </a:r>
            <a:r>
              <a:rPr lang="en-US" sz="1800" kern="0" dirty="0"/>
              <a:t>a lot smaller or larger than the others, “skewing” the data, the mean will then not give a good picture of the typical value</a:t>
            </a:r>
            <a:r>
              <a:rPr lang="en-US" sz="1800" kern="0" dirty="0" smtClean="0"/>
              <a:t>.</a:t>
            </a:r>
            <a:endParaRPr lang="tr-TR" sz="1800" kern="0" dirty="0"/>
          </a:p>
          <a:p>
            <a:pPr marL="0" lvl="8" indent="0">
              <a:buFontTx/>
              <a:buNone/>
              <a:defRPr/>
            </a:pPr>
            <a:endParaRPr lang="tr-TR" sz="2800" i="1" kern="0" dirty="0" smtClean="0">
              <a:latin typeface="Cambria Math" panose="02040503050406030204" pitchFamily="18" charset="0"/>
              <a:ea typeface="+mn-ea"/>
              <a:cs typeface="+mn-cs"/>
            </a:endParaRPr>
          </a:p>
          <a:p>
            <a:pPr marL="228600" lvl="8">
              <a:defRPr/>
            </a:pPr>
            <a:endParaRPr lang="en-US" sz="2800" kern="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644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Mean</a:t>
            </a:r>
            <a:endParaRPr lang="en-US" alt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28600" lvl="8">
                  <a:defRPr/>
                </a:pPr>
                <a:r>
                  <a:rPr lang="tr-TR" sz="2800" dirty="0" err="1" smtClean="0">
                    <a:solidFill>
                      <a:schemeClr val="accent1"/>
                    </a:solidFill>
                    <a:ea typeface="+mn-ea"/>
                    <a:cs typeface="+mn-cs"/>
                  </a:rPr>
                  <a:t>Geometric</a:t>
                </a:r>
                <a:r>
                  <a:rPr lang="tr-TR" sz="2800" dirty="0" smtClean="0">
                    <a:solidFill>
                      <a:schemeClr val="accent1"/>
                    </a:solidFill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solidFill>
                      <a:schemeClr val="accent1"/>
                    </a:solidFill>
                    <a:ea typeface="+mn-ea"/>
                    <a:cs typeface="+mn-cs"/>
                  </a:rPr>
                  <a:t>mean</a:t>
                </a:r>
                <a:r>
                  <a:rPr lang="tr-TR" sz="2800" dirty="0">
                    <a:solidFill>
                      <a:schemeClr val="accent1"/>
                    </a:solidFill>
                    <a:ea typeface="+mn-ea"/>
                    <a:cs typeface="+mn-cs"/>
                  </a:rPr>
                  <a:t> </a:t>
                </a:r>
                <a:r>
                  <a:rPr lang="tr-TR" sz="2800" dirty="0">
                    <a:ea typeface="+mn-ea"/>
                    <a:cs typeface="+mn-cs"/>
                  </a:rPr>
                  <a:t>is an </a:t>
                </a:r>
                <a:r>
                  <a:rPr lang="tr-TR" sz="2800" dirty="0" err="1">
                    <a:ea typeface="+mn-ea"/>
                    <a:cs typeface="+mn-cs"/>
                  </a:rPr>
                  <a:t>average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that</a:t>
                </a:r>
                <a:r>
                  <a:rPr lang="tr-TR" sz="2800" dirty="0">
                    <a:ea typeface="+mn-ea"/>
                    <a:cs typeface="+mn-cs"/>
                  </a:rPr>
                  <a:t> is </a:t>
                </a:r>
                <a:r>
                  <a:rPr lang="tr-TR" sz="2800" dirty="0" err="1">
                    <a:ea typeface="+mn-ea"/>
                    <a:cs typeface="+mn-cs"/>
                  </a:rPr>
                  <a:t>useful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for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sets</a:t>
                </a:r>
                <a:r>
                  <a:rPr lang="tr-TR" sz="2800" dirty="0">
                    <a:ea typeface="+mn-ea"/>
                    <a:cs typeface="+mn-cs"/>
                  </a:rPr>
                  <a:t> of </a:t>
                </a:r>
                <a:r>
                  <a:rPr lang="tr-TR" sz="2800" dirty="0" err="1">
                    <a:ea typeface="+mn-ea"/>
                    <a:cs typeface="+mn-cs"/>
                  </a:rPr>
                  <a:t>positive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numbers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that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are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interpreted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according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to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their</a:t>
                </a:r>
                <a:r>
                  <a:rPr lang="tr-TR" sz="2800" dirty="0">
                    <a:ea typeface="+mn-ea"/>
                    <a:cs typeface="+mn-cs"/>
                  </a:rPr>
                  <a:t> </a:t>
                </a:r>
                <a:r>
                  <a:rPr lang="tr-TR" sz="2800" dirty="0" err="1">
                    <a:ea typeface="+mn-ea"/>
                    <a:cs typeface="+mn-cs"/>
                  </a:rPr>
                  <a:t>product</a:t>
                </a:r>
                <a:r>
                  <a:rPr lang="tr-TR" sz="2800" dirty="0">
                    <a:ea typeface="+mn-ea"/>
                    <a:cs typeface="+mn-cs"/>
                  </a:rPr>
                  <a:t>, </a:t>
                </a:r>
                <a:r>
                  <a:rPr lang="tr-TR" sz="2800" dirty="0" err="1" smtClean="0">
                    <a:ea typeface="+mn-ea"/>
                    <a:cs typeface="+mn-cs"/>
                  </a:rPr>
                  <a:t>e.g</a:t>
                </a:r>
                <a:r>
                  <a:rPr lang="tr-TR" sz="2800" dirty="0" smtClean="0">
                    <a:ea typeface="+mn-ea"/>
                    <a:cs typeface="+mn-cs"/>
                  </a:rPr>
                  <a:t>.  </a:t>
                </a:r>
                <a:r>
                  <a:rPr lang="tr-TR" sz="2800" dirty="0" err="1" smtClean="0">
                    <a:ea typeface="+mn-ea"/>
                    <a:cs typeface="+mn-cs"/>
                  </a:rPr>
                  <a:t>rates</a:t>
                </a:r>
                <a:r>
                  <a:rPr lang="tr-TR" sz="2800" dirty="0" smtClean="0">
                    <a:ea typeface="+mn-ea"/>
                    <a:cs typeface="+mn-cs"/>
                  </a:rPr>
                  <a:t> of </a:t>
                </a:r>
                <a:r>
                  <a:rPr lang="tr-TR" sz="2800" dirty="0" err="1" smtClean="0">
                    <a:ea typeface="+mn-ea"/>
                    <a:cs typeface="+mn-cs"/>
                  </a:rPr>
                  <a:t>growth</a:t>
                </a:r>
                <a:endParaRPr lang="tr-TR" sz="2800" dirty="0">
                  <a:ea typeface="+mn-ea"/>
                  <a:cs typeface="+mn-cs"/>
                </a:endParaRPr>
              </a:p>
              <a:p>
                <a:pPr marL="0" lvl="8" indent="0">
                  <a:buNone/>
                  <a:defRPr/>
                </a:pPr>
                <a:endParaRPr lang="tr-TR" sz="2800" i="1" dirty="0" smtClean="0"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lvl="8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tr-TR" sz="280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m:rPr>
                              <m:brk m:alnAt="7"/>
                            </m:rPr>
                            <a:rPr lang="tr-T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g>
                        <m:e>
                          <m:sSub>
                            <m:sSubPr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</m:t>
                          </m:r>
                          <m:sSub>
                            <m:sSubPr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</m:t>
                          </m:r>
                          <m:r>
                            <a:rPr lang="tr-TR" sz="2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  <m:sSub>
                            <m:sSubPr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</m:t>
                              </m:r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tr-TR" sz="280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tr-TR" sz="2800" dirty="0" smtClean="0">
                  <a:ea typeface="+mn-ea"/>
                  <a:cs typeface="+mn-cs"/>
                </a:endParaRPr>
              </a:p>
              <a:p>
                <a:pPr>
                  <a:defRPr/>
                </a:pPr>
                <a:endParaRPr lang="tr-TR" sz="2800" dirty="0" smtClean="0">
                  <a:solidFill>
                    <a:schemeClr val="accent1"/>
                  </a:solidFill>
                </a:endParaRPr>
              </a:p>
              <a:p>
                <a:pPr>
                  <a:defRPr/>
                </a:pPr>
                <a:r>
                  <a:rPr lang="tr-TR" sz="2800" dirty="0" smtClean="0">
                    <a:solidFill>
                      <a:schemeClr val="accent1"/>
                    </a:solidFill>
                  </a:rPr>
                  <a:t>Harmonic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mean </a:t>
                </a:r>
                <a:r>
                  <a:rPr lang="tr-TR" sz="2800" dirty="0"/>
                  <a:t>is an </a:t>
                </a:r>
                <a:r>
                  <a:rPr lang="tr-TR" sz="2800" dirty="0" err="1"/>
                  <a:t>average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which</a:t>
                </a:r>
                <a:r>
                  <a:rPr lang="tr-TR" sz="2800" dirty="0"/>
                  <a:t> is </a:t>
                </a:r>
                <a:r>
                  <a:rPr lang="tr-TR" sz="2800" dirty="0" err="1"/>
                  <a:t>useful</a:t>
                </a:r>
                <a:r>
                  <a:rPr lang="tr-TR" sz="2800" dirty="0"/>
                  <a:t> </a:t>
                </a:r>
                <a:r>
                  <a:rPr lang="tr-TR" sz="2800" dirty="0" err="1"/>
                  <a:t>for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sets</a:t>
                </a:r>
                <a:r>
                  <a:rPr lang="tr-TR" sz="2800" dirty="0"/>
                  <a:t> of </a:t>
                </a:r>
                <a:r>
                  <a:rPr lang="tr-TR" sz="2800" dirty="0" err="1"/>
                  <a:t>numbers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that</a:t>
                </a:r>
                <a:r>
                  <a:rPr lang="tr-TR" sz="2800" dirty="0"/>
                  <a:t> </a:t>
                </a:r>
                <a:r>
                  <a:rPr lang="tr-TR" sz="2800" dirty="0" err="1"/>
                  <a:t>are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defined</a:t>
                </a:r>
                <a:r>
                  <a:rPr lang="tr-TR" sz="2800" dirty="0"/>
                  <a:t> in </a:t>
                </a:r>
                <a:r>
                  <a:rPr lang="tr-TR" sz="2800" dirty="0" err="1"/>
                  <a:t>relation</a:t>
                </a:r>
                <a:r>
                  <a:rPr lang="tr-TR" sz="2800" dirty="0"/>
                  <a:t> </a:t>
                </a:r>
                <a:r>
                  <a:rPr lang="tr-TR" sz="2800" dirty="0" err="1"/>
                  <a:t>to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some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unit</a:t>
                </a:r>
                <a:r>
                  <a:rPr lang="tr-TR" sz="2800" dirty="0"/>
                  <a:t>, </a:t>
                </a:r>
                <a:r>
                  <a:rPr lang="tr-TR" sz="2800" dirty="0" err="1"/>
                  <a:t>for</a:t>
                </a:r>
                <a:r>
                  <a:rPr lang="tr-TR" sz="2800" dirty="0"/>
                  <a:t> </a:t>
                </a:r>
                <a:r>
                  <a:rPr lang="tr-TR" sz="2800" dirty="0" err="1"/>
                  <a:t>example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speed</a:t>
                </a:r>
                <a:endParaRPr lang="tr-TR" sz="2800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f>
                            <m:fPr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+…+</m:t>
                          </m:r>
                          <m:f>
                            <m:fPr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tr-TR" sz="280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tr-TR" sz="2800" dirty="0">
                  <a:ea typeface="+mn-ea"/>
                  <a:cs typeface="+mn-cs"/>
                </a:endParaRPr>
              </a:p>
              <a:p>
                <a:pPr marL="228600" lvl="8">
                  <a:defRPr/>
                </a:pPr>
                <a:endParaRPr lang="en-US" sz="2800" dirty="0"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14" t="-124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3C5605C-67C2-4172-AC1F-229E6D614DB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53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6260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 smtClean="0"/>
              <a:t>Mean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53990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The relationship between</a:t>
            </a:r>
            <a:r>
              <a:rPr lang="tr-TR" sz="2800" dirty="0" smtClean="0"/>
              <a:t> </a:t>
            </a:r>
            <a:r>
              <a:rPr lang="en-US" sz="2800" dirty="0" smtClean="0"/>
              <a:t>Arithmetic mean</a:t>
            </a:r>
            <a:r>
              <a:rPr lang="tr-TR" sz="2800" dirty="0" smtClean="0"/>
              <a:t>, </a:t>
            </a:r>
            <a:r>
              <a:rPr lang="en-US" sz="2800" dirty="0" smtClean="0"/>
              <a:t>Geometric mean</a:t>
            </a:r>
            <a:r>
              <a:rPr lang="tr-TR" sz="2800" dirty="0" smtClean="0"/>
              <a:t>,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en-US" sz="2800" dirty="0" smtClean="0"/>
              <a:t>Harmonic mean</a:t>
            </a:r>
            <a:r>
              <a:rPr lang="tr-TR" sz="2800" dirty="0" smtClean="0"/>
              <a:t>:</a:t>
            </a:r>
            <a:endParaRPr lang="en-US" sz="2800" dirty="0" smtClean="0"/>
          </a:p>
          <a:p>
            <a:pPr marL="457200" lvl="1" indent="0">
              <a:lnSpc>
                <a:spcPct val="120000"/>
              </a:lnSpc>
              <a:buNone/>
              <a:defRPr/>
            </a:pPr>
            <a:r>
              <a:rPr lang="tr-TR" sz="2400" dirty="0">
                <a:solidFill>
                  <a:schemeClr val="accent1"/>
                </a:solidFill>
              </a:rPr>
              <a:t>	</a:t>
            </a:r>
            <a:r>
              <a:rPr lang="en-US" sz="2400" dirty="0">
                <a:solidFill>
                  <a:schemeClr val="accent1"/>
                </a:solidFill>
              </a:rPr>
              <a:t>Arithmetic </a:t>
            </a:r>
            <a:r>
              <a:rPr lang="en-US" sz="2400" dirty="0" smtClean="0">
                <a:solidFill>
                  <a:schemeClr val="accent1"/>
                </a:solidFill>
              </a:rPr>
              <a:t>mean</a:t>
            </a:r>
            <a:r>
              <a:rPr lang="tr-TR" sz="2400" dirty="0" smtClean="0">
                <a:solidFill>
                  <a:schemeClr val="accent1"/>
                </a:solidFill>
              </a:rPr>
              <a:t> × </a:t>
            </a:r>
            <a:r>
              <a:rPr lang="en-US" sz="2400" dirty="0">
                <a:solidFill>
                  <a:schemeClr val="accent1"/>
                </a:solidFill>
              </a:rPr>
              <a:t>Harmonic </a:t>
            </a:r>
            <a:r>
              <a:rPr lang="en-US" sz="2400" dirty="0" smtClean="0">
                <a:solidFill>
                  <a:schemeClr val="accent1"/>
                </a:solidFill>
              </a:rPr>
              <a:t>mean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Geometric </a:t>
            </a:r>
            <a:r>
              <a:rPr lang="en-US" sz="2400" dirty="0" smtClean="0">
                <a:solidFill>
                  <a:schemeClr val="accent1"/>
                </a:solidFill>
              </a:rPr>
              <a:t>mean</a:t>
            </a:r>
            <a:r>
              <a:rPr lang="tr-TR" sz="2400" baseline="30000" dirty="0" smtClean="0">
                <a:solidFill>
                  <a:schemeClr val="accent1"/>
                </a:solidFill>
              </a:rPr>
              <a:t>2</a:t>
            </a:r>
            <a:endParaRPr lang="tr-TR" sz="2800" baseline="30000" dirty="0" smtClean="0"/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Arithmetic </a:t>
            </a:r>
            <a:r>
              <a:rPr lang="en-US" sz="2800" dirty="0"/>
              <a:t>mean</a:t>
            </a:r>
            <a:r>
              <a:rPr lang="tr-TR" sz="2800" dirty="0"/>
              <a:t>, </a:t>
            </a:r>
            <a:r>
              <a:rPr lang="en-US" sz="2800" dirty="0"/>
              <a:t>Geometric mean</a:t>
            </a:r>
            <a:r>
              <a:rPr lang="tr-TR" sz="2800" dirty="0"/>
              <a:t>,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en-US" sz="2800" dirty="0"/>
              <a:t>Harmonic mean</a:t>
            </a:r>
            <a:r>
              <a:rPr lang="tr-TR" sz="2800" dirty="0"/>
              <a:t> </a:t>
            </a:r>
            <a:r>
              <a:rPr lang="tr-TR" sz="2800" dirty="0" err="1"/>
              <a:t>satisfy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following</a:t>
            </a:r>
            <a:r>
              <a:rPr lang="tr-TR" sz="2800" dirty="0"/>
              <a:t> </a:t>
            </a:r>
            <a:r>
              <a:rPr lang="tr-TR" sz="2800" dirty="0" err="1"/>
              <a:t>inequalities</a:t>
            </a:r>
            <a:r>
              <a:rPr lang="tr-TR" sz="2800" dirty="0"/>
              <a:t>:</a:t>
            </a:r>
            <a:endParaRPr lang="en-US" sz="2800" dirty="0"/>
          </a:p>
          <a:p>
            <a:pPr marL="457200" lvl="1" indent="0">
              <a:lnSpc>
                <a:spcPct val="120000"/>
              </a:lnSpc>
              <a:buNone/>
              <a:defRPr/>
            </a:pPr>
            <a:r>
              <a:rPr lang="tr-TR" sz="2400" dirty="0" smtClean="0">
                <a:solidFill>
                  <a:schemeClr val="accent1"/>
                </a:solidFill>
              </a:rPr>
              <a:t>	</a:t>
            </a:r>
            <a:r>
              <a:rPr lang="en-US" sz="2400" dirty="0" smtClean="0">
                <a:solidFill>
                  <a:schemeClr val="accent1"/>
                </a:solidFill>
              </a:rPr>
              <a:t>Arithmetic mean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tr-TR" sz="2400" dirty="0" smtClean="0">
                <a:solidFill>
                  <a:schemeClr val="accent1"/>
                </a:solidFill>
                <a:sym typeface="Symbol" panose="05050102010706020507" pitchFamily="18" charset="2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Geometric mean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tr-TR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≥</a:t>
            </a:r>
            <a:r>
              <a:rPr lang="tr-TR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Harmonic mean</a:t>
            </a:r>
            <a:endParaRPr lang="tr-TR" sz="2400" dirty="0" smtClean="0">
              <a:solidFill>
                <a:schemeClr val="accent1"/>
              </a:solidFill>
            </a:endParaRPr>
          </a:p>
          <a:p>
            <a:pPr lvl="2">
              <a:lnSpc>
                <a:spcPct val="120000"/>
              </a:lnSpc>
              <a:defRPr/>
            </a:pPr>
            <a:r>
              <a:rPr lang="tr-TR" sz="2000" dirty="0" err="1"/>
              <a:t>Equality</a:t>
            </a:r>
            <a:r>
              <a:rPr lang="tr-TR" sz="2000" dirty="0"/>
              <a:t> </a:t>
            </a:r>
            <a:r>
              <a:rPr lang="tr-TR" sz="2000" dirty="0" err="1"/>
              <a:t>holds</a:t>
            </a:r>
            <a:r>
              <a:rPr lang="tr-TR" sz="2000" dirty="0"/>
              <a:t> </a:t>
            </a:r>
            <a:r>
              <a:rPr lang="tr-TR" sz="2000" dirty="0" err="1"/>
              <a:t>if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only</a:t>
            </a:r>
            <a:r>
              <a:rPr lang="tr-TR" sz="2000" dirty="0"/>
              <a:t> </a:t>
            </a:r>
            <a:r>
              <a:rPr lang="tr-TR" sz="2000" dirty="0" err="1"/>
              <a:t>if</a:t>
            </a:r>
            <a:r>
              <a:rPr lang="tr-TR" sz="2000" dirty="0"/>
              <a:t> </a:t>
            </a:r>
            <a:r>
              <a:rPr lang="tr-TR" sz="2000" dirty="0" err="1"/>
              <a:t>all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elements</a:t>
            </a:r>
            <a:r>
              <a:rPr lang="tr-TR" sz="2000" dirty="0"/>
              <a:t> of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given</a:t>
            </a:r>
            <a:r>
              <a:rPr lang="tr-TR" sz="2000" dirty="0"/>
              <a:t> </a:t>
            </a:r>
            <a:r>
              <a:rPr lang="tr-TR" sz="2000" dirty="0" err="1"/>
              <a:t>sample</a:t>
            </a:r>
            <a:r>
              <a:rPr lang="tr-TR" sz="2000" dirty="0"/>
              <a:t> </a:t>
            </a:r>
            <a:r>
              <a:rPr lang="tr-TR" sz="2000" dirty="0" err="1"/>
              <a:t>are</a:t>
            </a:r>
            <a:r>
              <a:rPr lang="tr-TR" sz="2000" dirty="0"/>
              <a:t> </a:t>
            </a:r>
            <a:r>
              <a:rPr lang="tr-TR" sz="2000" dirty="0" err="1" smtClean="0"/>
              <a:t>equal</a:t>
            </a:r>
            <a:endParaRPr lang="tr-TR" sz="2000" dirty="0"/>
          </a:p>
          <a:p>
            <a:pPr>
              <a:lnSpc>
                <a:spcPct val="120000"/>
              </a:lnSpc>
            </a:pPr>
            <a:r>
              <a:rPr lang="en-US" sz="2800" dirty="0"/>
              <a:t>The </a:t>
            </a:r>
            <a:r>
              <a:rPr lang="en-US" sz="2800" dirty="0">
                <a:solidFill>
                  <a:schemeClr val="accent1"/>
                </a:solidFill>
              </a:rPr>
              <a:t>arithmetic mea</a:t>
            </a:r>
            <a:r>
              <a:rPr lang="en-US" sz="2800" dirty="0"/>
              <a:t>n is best used in situations where: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the data are not skewed (no extreme outliers)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the individual data points are not dependent on each other</a:t>
            </a:r>
          </a:p>
          <a:p>
            <a:pPr>
              <a:lnSpc>
                <a:spcPct val="120000"/>
              </a:lnSpc>
            </a:pPr>
            <a:r>
              <a:rPr lang="tr-TR" sz="2800" dirty="0" smtClean="0"/>
              <a:t>T</a:t>
            </a:r>
            <a:r>
              <a:rPr lang="en-US" sz="2800" dirty="0" smtClean="0"/>
              <a:t>he </a:t>
            </a:r>
            <a:r>
              <a:rPr lang="en-US" sz="2800" dirty="0">
                <a:solidFill>
                  <a:schemeClr val="accent1"/>
                </a:solidFill>
              </a:rPr>
              <a:t>geometric </a:t>
            </a:r>
            <a:r>
              <a:rPr lang="tr-TR" sz="2800" dirty="0" err="1" smtClean="0">
                <a:solidFill>
                  <a:schemeClr val="accent1"/>
                </a:solidFill>
              </a:rPr>
              <a:t>mean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smtClean="0"/>
              <a:t>should be used whenever </a:t>
            </a:r>
            <a:r>
              <a:rPr lang="en-US" sz="2800" dirty="0"/>
              <a:t>the data are inter-related</a:t>
            </a:r>
            <a:endParaRPr lang="tr-TR" sz="2800" dirty="0" smtClean="0"/>
          </a:p>
          <a:p>
            <a:pPr>
              <a:lnSpc>
                <a:spcPct val="120000"/>
              </a:lnSpc>
            </a:pPr>
            <a:r>
              <a:rPr lang="en-US" sz="2800" dirty="0" smtClean="0"/>
              <a:t>The </a:t>
            </a:r>
            <a:r>
              <a:rPr lang="en-US" sz="2800" dirty="0">
                <a:solidFill>
                  <a:schemeClr val="accent1"/>
                </a:solidFill>
              </a:rPr>
              <a:t>harmonic </a:t>
            </a:r>
            <a:r>
              <a:rPr lang="tr-TR" sz="2800" dirty="0" err="1" smtClean="0">
                <a:solidFill>
                  <a:schemeClr val="accent1"/>
                </a:solidFill>
              </a:rPr>
              <a:t>mean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/>
              <a:t>is best to use when there is:</a:t>
            </a:r>
          </a:p>
          <a:p>
            <a:pPr lvl="1">
              <a:lnSpc>
                <a:spcPct val="120000"/>
              </a:lnSpc>
            </a:pPr>
            <a:r>
              <a:rPr lang="en-US" sz="2400" dirty="0"/>
              <a:t>A large population where the majority of the values are distributed uniformly but where there are a few outliers with significantly higher </a:t>
            </a:r>
            <a:r>
              <a:rPr lang="en-US" sz="2400" dirty="0" smtClean="0"/>
              <a:t>values</a:t>
            </a:r>
            <a:endParaRPr lang="en-US" sz="2400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3C5605C-67C2-4172-AC1F-229E6D614DB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54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42757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 smtClean="0"/>
              <a:t>Mean</a:t>
            </a:r>
            <a:endParaRPr lang="en-US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/>
                </a:pPr>
                <a:r>
                  <a:rPr lang="tr-TR" sz="2800" dirty="0" err="1" smtClean="0">
                    <a:solidFill>
                      <a:schemeClr val="accent1"/>
                    </a:solidFill>
                  </a:rPr>
                  <a:t>Weighted</a:t>
                </a:r>
                <a:r>
                  <a:rPr lang="tr-TR" sz="2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sz="2800" dirty="0" err="1">
                    <a:solidFill>
                      <a:schemeClr val="accent1"/>
                    </a:solidFill>
                  </a:rPr>
                  <a:t>arithmetic</a:t>
                </a:r>
                <a:r>
                  <a:rPr lang="tr-TR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mean </a:t>
                </a:r>
                <a:r>
                  <a:rPr lang="tr-TR" sz="2800" dirty="0"/>
                  <a:t>is </a:t>
                </a:r>
                <a:r>
                  <a:rPr lang="tr-TR" sz="2800" dirty="0" err="1"/>
                  <a:t>used</a:t>
                </a:r>
                <a:r>
                  <a:rPr lang="tr-TR" sz="2800" dirty="0"/>
                  <a:t> </a:t>
                </a:r>
                <a:r>
                  <a:rPr lang="tr-TR" sz="2800" dirty="0" err="1"/>
                  <a:t>if</a:t>
                </a:r>
                <a:r>
                  <a:rPr lang="tr-TR" sz="2800" dirty="0"/>
                  <a:t> </a:t>
                </a:r>
                <a:r>
                  <a:rPr lang="tr-TR" sz="2800" dirty="0" err="1"/>
                  <a:t>one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wants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to</a:t>
                </a:r>
                <a:r>
                  <a:rPr lang="tr-TR" sz="2800" dirty="0"/>
                  <a:t> </a:t>
                </a:r>
                <a:r>
                  <a:rPr lang="tr-TR" sz="2800" dirty="0" err="1"/>
                  <a:t>combine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average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values</a:t>
                </a:r>
                <a:r>
                  <a:rPr lang="tr-TR" sz="2800" dirty="0"/>
                  <a:t> </a:t>
                </a:r>
                <a:r>
                  <a:rPr lang="tr-TR" sz="2800" dirty="0" err="1"/>
                  <a:t>from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samples</a:t>
                </a:r>
                <a:r>
                  <a:rPr lang="tr-TR" sz="2800" dirty="0"/>
                  <a:t> of </a:t>
                </a:r>
                <a:r>
                  <a:rPr lang="tr-TR" sz="2800" dirty="0" err="1"/>
                  <a:t>the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same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population</a:t>
                </a:r>
                <a:r>
                  <a:rPr lang="tr-TR" sz="2800" dirty="0"/>
                  <a:t> </a:t>
                </a:r>
                <a:r>
                  <a:rPr lang="tr-TR" sz="2800" dirty="0" err="1"/>
                  <a:t>with</a:t>
                </a:r>
                <a:r>
                  <a:rPr lang="tr-TR" sz="2800" dirty="0"/>
                  <a:t> </a:t>
                </a:r>
                <a:r>
                  <a:rPr lang="tr-TR" sz="2800" dirty="0" err="1"/>
                  <a:t>different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sample</a:t>
                </a:r>
                <a:r>
                  <a:rPr lang="tr-TR" sz="2800" dirty="0"/>
                  <a:t> </a:t>
                </a:r>
                <a:r>
                  <a:rPr lang="tr-TR" sz="2800" dirty="0" err="1"/>
                  <a:t>sizes</a:t>
                </a:r>
                <a:endParaRPr lang="tr-TR" sz="2800" dirty="0"/>
              </a:p>
              <a:p>
                <a:pPr marL="0" indent="0"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sz="2800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8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ctrl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tr-TR" sz="28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tr-TR" sz="2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tr-TR" sz="2800" dirty="0"/>
              </a:p>
              <a:p>
                <a:pPr lvl="1">
                  <a:defRPr/>
                </a:pP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weights</a:t>
                </a:r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tr-TR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dirty="0"/>
                  <a:t> </a:t>
                </a:r>
                <a:r>
                  <a:rPr lang="tr-TR" sz="2400" dirty="0" err="1"/>
                  <a:t>represent</a:t>
                </a:r>
                <a:r>
                  <a:rPr lang="tr-TR" sz="2400" dirty="0"/>
                  <a:t>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sizes</a:t>
                </a:r>
                <a:r>
                  <a:rPr lang="tr-TR" sz="2400" dirty="0"/>
                  <a:t> of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different</a:t>
                </a:r>
                <a:r>
                  <a:rPr lang="tr-TR" sz="2400" dirty="0"/>
                  <a:t> </a:t>
                </a:r>
                <a:r>
                  <a:rPr lang="tr-TR" sz="2400" dirty="0" err="1"/>
                  <a:t>samples</a:t>
                </a:r>
                <a:r>
                  <a:rPr lang="tr-TR" sz="2400" dirty="0" smtClean="0"/>
                  <a:t>.</a:t>
                </a:r>
              </a:p>
              <a:p>
                <a:pPr lvl="1">
                  <a:defRPr/>
                </a:pPr>
                <a:r>
                  <a:rPr lang="tr-TR" sz="2400" dirty="0" err="1"/>
                  <a:t>In</a:t>
                </a:r>
                <a:r>
                  <a:rPr lang="tr-TR" sz="2400" dirty="0"/>
                  <a:t> </a:t>
                </a:r>
                <a:r>
                  <a:rPr lang="tr-TR" sz="2400" dirty="0" err="1"/>
                  <a:t>other</a:t>
                </a:r>
                <a:r>
                  <a:rPr lang="tr-TR" sz="2400" dirty="0"/>
                  <a:t> </a:t>
                </a:r>
                <a:r>
                  <a:rPr lang="tr-TR" sz="2400" dirty="0" err="1"/>
                  <a:t>applications</a:t>
                </a:r>
                <a:r>
                  <a:rPr lang="tr-TR" sz="2400" dirty="0"/>
                  <a:t>, </a:t>
                </a:r>
                <a:r>
                  <a:rPr lang="tr-TR" sz="2400" dirty="0" err="1"/>
                  <a:t>they</a:t>
                </a:r>
                <a:r>
                  <a:rPr lang="tr-TR" sz="2400" dirty="0"/>
                  <a:t> </a:t>
                </a:r>
                <a:r>
                  <a:rPr lang="tr-TR" sz="2400" dirty="0" err="1"/>
                  <a:t>represent</a:t>
                </a:r>
                <a:r>
                  <a:rPr lang="tr-TR" sz="2400" dirty="0"/>
                  <a:t> a </a:t>
                </a:r>
                <a:r>
                  <a:rPr lang="tr-TR" sz="2400" dirty="0" err="1"/>
                  <a:t>measure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for</a:t>
                </a:r>
                <a:r>
                  <a:rPr lang="tr-TR" sz="2400" dirty="0"/>
                  <a:t>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reliability</a:t>
                </a:r>
                <a:r>
                  <a:rPr lang="tr-TR" sz="2400" dirty="0"/>
                  <a:t> of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influence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upon</a:t>
                </a:r>
                <a:r>
                  <a:rPr lang="tr-TR" sz="2400" dirty="0"/>
                  <a:t> </a:t>
                </a:r>
                <a:r>
                  <a:rPr lang="tr-TR" sz="2400" dirty="0" err="1"/>
                  <a:t>the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mean</a:t>
                </a:r>
                <a:r>
                  <a:rPr lang="tr-TR" sz="2400" dirty="0"/>
                  <a:t> </a:t>
                </a:r>
                <a:r>
                  <a:rPr lang="tr-TR" sz="2400" dirty="0" err="1"/>
                  <a:t>by</a:t>
                </a:r>
                <a:r>
                  <a:rPr lang="tr-TR" sz="2400" dirty="0"/>
                  <a:t> </a:t>
                </a:r>
                <a:r>
                  <a:rPr lang="tr-TR" sz="2400" dirty="0" err="1"/>
                  <a:t>respective</a:t>
                </a:r>
                <a:r>
                  <a:rPr lang="tr-TR" sz="2400" dirty="0"/>
                  <a:t> </a:t>
                </a:r>
                <a:r>
                  <a:rPr lang="tr-TR" sz="2400" dirty="0" err="1"/>
                  <a:t>values</a:t>
                </a:r>
                <a:r>
                  <a:rPr lang="tr-TR" sz="2400" dirty="0"/>
                  <a:t>.</a:t>
                </a:r>
              </a:p>
              <a:p>
                <a:pPr marL="0" indent="0">
                  <a:buNone/>
                  <a:defRPr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25" t="-13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F3C5605C-67C2-4172-AC1F-229E6D614DB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55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31447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/>
              <a:t>Mean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power mean </a:t>
                </a:r>
                <a:r>
                  <a:rPr lang="en-US" dirty="0"/>
                  <a:t>is a mean of the form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 dirty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pt-B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tr-T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tr-T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tr-TR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tr-TR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tr-TR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pt-BR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tr-TR" dirty="0"/>
              </a:p>
              <a:p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−∞</m:t>
                        </m:r>
                      </m:sub>
                    </m:sSub>
                  </m:oMath>
                </a14:m>
                <a:r>
                  <a:rPr lang="tr-TR" dirty="0" smtClean="0"/>
                  <a:t>		</a:t>
                </a:r>
                <a:r>
                  <a:rPr lang="en-US" dirty="0" smtClean="0"/>
                  <a:t>minimum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tr-TR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		harmonic mean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		</a:t>
                </a:r>
                <a:r>
                  <a:rPr lang="tr-TR" dirty="0" smtClean="0"/>
                  <a:t>	</a:t>
                </a:r>
                <a:r>
                  <a:rPr lang="en-US" dirty="0" smtClean="0"/>
                  <a:t>geometric </a:t>
                </a:r>
                <a:r>
                  <a:rPr lang="en-US" dirty="0"/>
                  <a:t>mean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		</a:t>
                </a:r>
                <a:r>
                  <a:rPr lang="tr-TR" dirty="0" smtClean="0"/>
                  <a:t>	</a:t>
                </a:r>
                <a:r>
                  <a:rPr lang="en-US" dirty="0" smtClean="0"/>
                  <a:t>arithmetic </a:t>
                </a:r>
                <a:r>
                  <a:rPr lang="en-US" dirty="0"/>
                  <a:t>mean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b="0" i="1" dirty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		</a:t>
                </a:r>
                <a:r>
                  <a:rPr lang="tr-TR" dirty="0" smtClean="0"/>
                  <a:t>	</a:t>
                </a:r>
                <a:r>
                  <a:rPr lang="en-US" dirty="0" smtClean="0"/>
                  <a:t>root-mean-square</a:t>
                </a:r>
                <a:endParaRPr lang="en-US" dirty="0"/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 dirty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		maximum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79" t="-15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56</a:t>
            </a:fld>
            <a:endParaRPr lang="en-US" altLang="tr-TR"/>
          </a:p>
        </p:txBody>
      </p:sp>
      <p:pic>
        <p:nvPicPr>
          <p:cNvPr id="2055" name="Picture 7" descr="M_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0975" cy="16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_(-infty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71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m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_(-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77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_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_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 descr="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_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7" descr="M_inft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max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10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 smtClean="0"/>
              <a:t>Median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55699"/>
            <a:ext cx="8280400" cy="53689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Sometimes known as the mid-point.</a:t>
            </a:r>
            <a:endParaRPr lang="tr-TR" dirty="0"/>
          </a:p>
          <a:p>
            <a:pPr lvl="1">
              <a:defRPr/>
            </a:pPr>
            <a:r>
              <a:rPr lang="en-US" dirty="0"/>
              <a:t>It is used to represent the average when the </a:t>
            </a:r>
            <a:r>
              <a:rPr lang="en-US" dirty="0" smtClean="0"/>
              <a:t>data</a:t>
            </a:r>
            <a:r>
              <a:rPr lang="tr-TR" dirty="0" smtClean="0"/>
              <a:t> </a:t>
            </a:r>
            <a:r>
              <a:rPr lang="en-US" dirty="0" smtClean="0"/>
              <a:t>are not symmetrical</a:t>
            </a:r>
            <a:r>
              <a:rPr lang="tr-TR" dirty="0" smtClean="0"/>
              <a:t> (</a:t>
            </a:r>
            <a:r>
              <a:rPr lang="en-US" dirty="0" smtClean="0"/>
              <a:t>skewed</a:t>
            </a:r>
            <a:r>
              <a:rPr lang="tr-TR" dirty="0" smtClean="0"/>
              <a:t> </a:t>
            </a:r>
            <a:r>
              <a:rPr lang="en-US" dirty="0" smtClean="0"/>
              <a:t>distribution</a:t>
            </a:r>
            <a:r>
              <a:rPr lang="tr-TR" dirty="0" smtClean="0"/>
              <a:t>)</a:t>
            </a:r>
          </a:p>
          <a:p>
            <a:pPr marL="3670300" lvl="2">
              <a:defRPr/>
            </a:pPr>
            <a:r>
              <a:rPr lang="en-US" dirty="0" smtClean="0"/>
              <a:t>The median value of a group of observations or samples,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, is the middle observation when</a:t>
            </a:r>
            <a:r>
              <a:rPr lang="tr-TR" dirty="0" smtClean="0"/>
              <a:t> </a:t>
            </a:r>
            <a:r>
              <a:rPr lang="en-US" dirty="0" smtClean="0"/>
              <a:t>samples,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, are listed in descending order.</a:t>
            </a:r>
            <a:endParaRPr lang="tr-TR" dirty="0" smtClean="0"/>
          </a:p>
          <a:p>
            <a:pPr>
              <a:defRPr/>
            </a:pPr>
            <a:endParaRPr lang="tr-TR" sz="2000" dirty="0" smtClean="0"/>
          </a:p>
          <a:p>
            <a:pPr>
              <a:defRPr/>
            </a:pPr>
            <a:r>
              <a:rPr lang="en-US" sz="2000" dirty="0" smtClean="0"/>
              <a:t>Note </a:t>
            </a:r>
            <a:r>
              <a:rPr lang="en-US" sz="2000" dirty="0"/>
              <a:t>that if the number of samples, </a:t>
            </a:r>
            <a:r>
              <a:rPr lang="en-US" sz="2000" i="1" dirty="0"/>
              <a:t>n</a:t>
            </a:r>
            <a:r>
              <a:rPr lang="en-US" sz="2000" dirty="0"/>
              <a:t>, is odd, the median will be the middle observation. </a:t>
            </a:r>
            <a:endParaRPr lang="tr-TR" sz="2000" dirty="0" smtClean="0"/>
          </a:p>
          <a:p>
            <a:pPr>
              <a:defRPr/>
            </a:pPr>
            <a:r>
              <a:rPr lang="en-US" sz="2000" dirty="0" smtClean="0"/>
              <a:t>If</a:t>
            </a:r>
            <a:r>
              <a:rPr lang="tr-TR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sample size, </a:t>
            </a:r>
            <a:r>
              <a:rPr lang="en-US" sz="2000" i="1" dirty="0"/>
              <a:t>n</a:t>
            </a:r>
            <a:r>
              <a:rPr lang="en-US" sz="2000" dirty="0"/>
              <a:t>, is even, then the median equals the average of two middle observations. </a:t>
            </a:r>
            <a:endParaRPr lang="tr-TR" sz="2000" dirty="0" smtClean="0"/>
          </a:p>
          <a:p>
            <a:pPr>
              <a:defRPr/>
            </a:pPr>
            <a:r>
              <a:rPr lang="en-US" sz="2000" dirty="0" smtClean="0"/>
              <a:t>Compared</a:t>
            </a:r>
            <a:r>
              <a:rPr lang="tr-TR" sz="2000" dirty="0" smtClean="0"/>
              <a:t> </a:t>
            </a:r>
            <a:r>
              <a:rPr lang="en-US" sz="2000" dirty="0" smtClean="0"/>
              <a:t>with </a:t>
            </a:r>
            <a:r>
              <a:rPr lang="en-US" sz="2000" dirty="0"/>
              <a:t>the sample mean, the sample median is less susceptible to outliers. </a:t>
            </a:r>
            <a:endParaRPr lang="tr-TR" dirty="0" smtClean="0"/>
          </a:p>
          <a:p>
            <a:pPr lvl="2">
              <a:defRPr/>
            </a:pPr>
            <a:endParaRPr lang="tr-TR" dirty="0"/>
          </a:p>
          <a:p>
            <a:pPr lvl="2">
              <a:defRPr/>
            </a:pPr>
            <a:endParaRPr lang="tr-TR" dirty="0" smtClean="0"/>
          </a:p>
          <a:p>
            <a:pPr lvl="2">
              <a:defRPr/>
            </a:pPr>
            <a:endParaRPr lang="en-US" dirty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41ADA57E-C4E9-4CB8-993F-F0C6FC5AF7BA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57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2826672" cy="160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37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Median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median may be given with its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altLang="en-US" dirty="0" smtClean="0"/>
              <a:t>nter-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n-US" altLang="en-US" dirty="0" smtClean="0"/>
              <a:t>uartile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altLang="en-US" dirty="0" smtClean="0"/>
              <a:t>ange</a:t>
            </a:r>
            <a:r>
              <a:rPr lang="tr-TR" altLang="en-US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IQR</a:t>
            </a:r>
            <a:r>
              <a:rPr lang="en-US" altLang="en-US" dirty="0" smtClean="0"/>
              <a:t>). </a:t>
            </a:r>
            <a:endParaRPr lang="tr-TR" altLang="en-US" dirty="0" smtClean="0"/>
          </a:p>
          <a:p>
            <a:r>
              <a:rPr lang="en-US" altLang="en-US" dirty="0" smtClean="0"/>
              <a:t>The 1st quartile point has the 1⁄4 of the data below</a:t>
            </a:r>
            <a:r>
              <a:rPr lang="tr-TR" altLang="en-US" dirty="0" smtClean="0"/>
              <a:t> </a:t>
            </a:r>
            <a:r>
              <a:rPr lang="en-US" altLang="en-US" dirty="0" smtClean="0"/>
              <a:t>it </a:t>
            </a:r>
            <a:endParaRPr lang="tr-TR" altLang="en-US" dirty="0" smtClean="0"/>
          </a:p>
          <a:p>
            <a:r>
              <a:rPr lang="tr-TR" altLang="en-US" dirty="0" smtClean="0"/>
              <a:t>T</a:t>
            </a:r>
            <a:r>
              <a:rPr lang="en-US" altLang="en-US" dirty="0" smtClean="0"/>
              <a:t>he 3rd quartile point has the 3⁄4 of the sample below</a:t>
            </a:r>
            <a:r>
              <a:rPr lang="tr-TR" altLang="en-US" dirty="0" smtClean="0"/>
              <a:t> </a:t>
            </a:r>
            <a:r>
              <a:rPr lang="en-US" altLang="en-US" dirty="0" smtClean="0"/>
              <a:t>it </a:t>
            </a:r>
            <a:endParaRPr lang="tr-TR" altLang="en-US" dirty="0" smtClean="0"/>
          </a:p>
          <a:p>
            <a:r>
              <a:rPr lang="tr-TR" altLang="en-US" dirty="0" smtClean="0"/>
              <a:t>T</a:t>
            </a:r>
            <a:r>
              <a:rPr lang="en-US" altLang="en-US" dirty="0" smtClean="0"/>
              <a:t>he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IQR</a:t>
            </a:r>
            <a:r>
              <a:rPr lang="en-US" altLang="en-US" dirty="0" smtClean="0"/>
              <a:t> contains the middle 1⁄2 of the sample </a:t>
            </a:r>
            <a:endParaRPr lang="tr-TR" altLang="en-US" dirty="0" smtClean="0"/>
          </a:p>
          <a:p>
            <a:r>
              <a:rPr lang="en-US" altLang="en-US" dirty="0" smtClean="0"/>
              <a:t>This</a:t>
            </a:r>
            <a:r>
              <a:rPr lang="tr-TR" altLang="en-US" dirty="0" smtClean="0"/>
              <a:t> </a:t>
            </a:r>
            <a:r>
              <a:rPr lang="en-US" altLang="en-US" dirty="0" smtClean="0"/>
              <a:t>can be shown in a “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box and whisker</a:t>
            </a:r>
            <a:r>
              <a:rPr lang="en-US" altLang="en-US" dirty="0" smtClean="0"/>
              <a:t>” plot.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D7EBA8E-8E04-46DA-AFCB-9D9B179F9F5F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58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2190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Mode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most common of a set of events</a:t>
            </a:r>
            <a:endParaRPr lang="tr-TR" dirty="0" smtClean="0"/>
          </a:p>
          <a:p>
            <a:pPr lvl="1">
              <a:defRPr/>
            </a:pPr>
            <a:r>
              <a:rPr lang="en-US" dirty="0" smtClean="0"/>
              <a:t>used when we need a label for the most</a:t>
            </a:r>
            <a:r>
              <a:rPr lang="tr-TR" dirty="0" smtClean="0"/>
              <a:t> </a:t>
            </a:r>
            <a:r>
              <a:rPr lang="en-US" dirty="0" smtClean="0"/>
              <a:t>frequently occurring event</a:t>
            </a:r>
            <a:endParaRPr lang="tr-TR" dirty="0" smtClean="0"/>
          </a:p>
          <a:p>
            <a:pPr lvl="2">
              <a:defRPr/>
            </a:pPr>
            <a:r>
              <a:rPr lang="tr-TR" dirty="0" err="1" smtClean="0"/>
              <a:t>Example</a:t>
            </a:r>
            <a:r>
              <a:rPr lang="tr-TR" dirty="0" smtClean="0"/>
              <a:t>: </a:t>
            </a:r>
            <a:r>
              <a:rPr lang="en-US" dirty="0" smtClean="0"/>
              <a:t>An eye clinic sister noted the eye </a:t>
            </a:r>
            <a:r>
              <a:rPr lang="en-US" dirty="0" err="1" smtClean="0"/>
              <a:t>colour</a:t>
            </a:r>
            <a:r>
              <a:rPr lang="en-US" dirty="0" smtClean="0"/>
              <a:t> of 100 consecutive patients. The</a:t>
            </a:r>
            <a:r>
              <a:rPr lang="tr-TR" dirty="0" smtClean="0"/>
              <a:t> </a:t>
            </a:r>
            <a:r>
              <a:rPr lang="en-US" dirty="0" smtClean="0"/>
              <a:t>results are shown </a:t>
            </a:r>
            <a:r>
              <a:rPr lang="tr-TR" dirty="0" smtClean="0"/>
              <a:t> </a:t>
            </a:r>
            <a:r>
              <a:rPr lang="tr-TR" dirty="0" err="1" smtClean="0"/>
              <a:t>below</a:t>
            </a:r>
            <a:endParaRPr lang="tr-TR" dirty="0" smtClean="0"/>
          </a:p>
          <a:p>
            <a:pPr marL="5110163">
              <a:tabLst>
                <a:tab pos="363538" algn="l"/>
              </a:tabLst>
              <a:defRPr/>
            </a:pPr>
            <a:r>
              <a:rPr lang="en-US" sz="2400" dirty="0"/>
              <a:t>Graph of eye </a:t>
            </a:r>
            <a:r>
              <a:rPr lang="en-US" sz="2400" dirty="0" err="1"/>
              <a:t>colour</a:t>
            </a:r>
            <a:r>
              <a:rPr lang="en-US" sz="2400" dirty="0"/>
              <a:t> of patients attending an eye clinic.</a:t>
            </a:r>
          </a:p>
          <a:p>
            <a:pPr marL="5110163">
              <a:tabLst>
                <a:tab pos="363538" algn="l"/>
              </a:tabLst>
              <a:defRPr/>
            </a:pPr>
            <a:r>
              <a:rPr lang="en-US" sz="2400" dirty="0"/>
              <a:t>In this case the mode is brown, the commonest eye </a:t>
            </a:r>
            <a:r>
              <a:rPr lang="en-US" sz="2400" dirty="0" err="1"/>
              <a:t>colour</a:t>
            </a:r>
            <a:r>
              <a:rPr lang="en-US" sz="2400" dirty="0"/>
              <a:t>.</a:t>
            </a:r>
            <a:endParaRPr lang="tr-TR" sz="2400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64024DC1-6AC7-414D-A5D9-5DA302715C0D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59</a:t>
            </a:fld>
            <a:endParaRPr kumimoji="0" lang="en-US" altLang="tr-TR" sz="12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644900"/>
            <a:ext cx="4464050" cy="245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77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Inferential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tr-TR" dirty="0" smtClean="0"/>
              <a:t>Using sample statistics to infer some </a:t>
            </a:r>
            <a:r>
              <a:rPr lang="en-US" altLang="tr-TR" dirty="0" smtClean="0">
                <a:solidFill>
                  <a:schemeClr val="accent5">
                    <a:lumMod val="75000"/>
                  </a:schemeClr>
                </a:solidFill>
              </a:rPr>
              <a:t>phenomena</a:t>
            </a:r>
            <a:r>
              <a:rPr lang="en-US" altLang="tr-TR" dirty="0" smtClean="0"/>
              <a:t> of population parameters</a:t>
            </a:r>
            <a:endParaRPr lang="tr-TR" altLang="tr-TR" dirty="0" smtClean="0"/>
          </a:p>
          <a:p>
            <a:pPr>
              <a:defRPr/>
            </a:pPr>
            <a:endParaRPr lang="en-US" altLang="tr-TR" dirty="0" smtClean="0"/>
          </a:p>
          <a:p>
            <a:pPr>
              <a:defRPr/>
            </a:pPr>
            <a:r>
              <a:rPr lang="en-US" altLang="tr-TR" dirty="0" smtClean="0"/>
              <a:t>Common </a:t>
            </a:r>
            <a:r>
              <a:rPr lang="en-US" altLang="tr-TR" dirty="0" smtClean="0">
                <a:solidFill>
                  <a:schemeClr val="accent5">
                    <a:lumMod val="75000"/>
                  </a:schemeClr>
                </a:solidFill>
              </a:rPr>
              <a:t>phenomena</a:t>
            </a:r>
            <a:r>
              <a:rPr lang="en-US" altLang="tr-TR" dirty="0" smtClean="0"/>
              <a:t>: cause-and-effect   </a:t>
            </a:r>
          </a:p>
          <a:p>
            <a:pPr lvl="1">
              <a:defRPr/>
            </a:pPr>
            <a:r>
              <a:rPr lang="en-US" altLang="tr-TR" dirty="0" smtClean="0"/>
              <a:t>One-way relationship</a:t>
            </a:r>
            <a:endParaRPr lang="en-US" altLang="tr-TR" sz="1600" dirty="0"/>
          </a:p>
          <a:p>
            <a:pPr lvl="1">
              <a:defRPr/>
            </a:pPr>
            <a:endParaRPr lang="tr-TR" altLang="tr-TR" dirty="0" smtClean="0"/>
          </a:p>
          <a:p>
            <a:pPr lvl="1">
              <a:defRPr/>
            </a:pPr>
            <a:r>
              <a:rPr lang="en-US" altLang="tr-TR" dirty="0" smtClean="0"/>
              <a:t>Multi-directional relationship</a:t>
            </a:r>
          </a:p>
          <a:p>
            <a:pPr lvl="1">
              <a:defRPr/>
            </a:pPr>
            <a:endParaRPr lang="tr-TR" altLang="tr-TR" dirty="0" smtClean="0"/>
          </a:p>
          <a:p>
            <a:pPr lvl="1">
              <a:defRPr/>
            </a:pPr>
            <a:r>
              <a:rPr lang="en-US" altLang="tr-TR" dirty="0" smtClean="0"/>
              <a:t>Recursive</a:t>
            </a:r>
          </a:p>
          <a:p>
            <a:pPr>
              <a:defRPr/>
            </a:pPr>
            <a:endParaRPr lang="tr-TR" altLang="tr-TR" dirty="0" smtClean="0"/>
          </a:p>
          <a:p>
            <a:pPr>
              <a:defRPr/>
            </a:pPr>
            <a:r>
              <a:rPr lang="en-US" altLang="tr-TR" dirty="0" smtClean="0"/>
              <a:t>Use parametric analysis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3E558CA-F132-49DA-8EF4-C1F653EC7C85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</a:t>
            </a:fld>
            <a:endParaRPr kumimoji="0" lang="en-US" altLang="tr-TR" sz="120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412" y="3097638"/>
            <a:ext cx="196373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372200" y="3807901"/>
            <a:ext cx="2090738" cy="1288897"/>
            <a:chOff x="6186142" y="3152908"/>
            <a:chExt cx="2460578" cy="1288004"/>
          </a:xfrm>
        </p:grpSpPr>
        <p:sp>
          <p:nvSpPr>
            <p:cNvPr id="18444" name="AutoShape 24"/>
            <p:cNvSpPr>
              <a:spLocks noChangeArrowheads="1"/>
            </p:cNvSpPr>
            <p:nvPr/>
          </p:nvSpPr>
          <p:spPr bwMode="auto">
            <a:xfrm rot="10800000" flipH="1">
              <a:off x="6208320" y="3312735"/>
              <a:ext cx="2438400" cy="838200"/>
            </a:xfrm>
            <a:prstGeom prst="wedgeRoundRectCallout">
              <a:avLst>
                <a:gd name="adj1" fmla="val -92125"/>
                <a:gd name="adj2" fmla="val 2101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en-AU" altLang="tr-TR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45" name="Text Box 28"/>
            <p:cNvSpPr txBox="1">
              <a:spLocks noChangeArrowheads="1"/>
            </p:cNvSpPr>
            <p:nvPr/>
          </p:nvSpPr>
          <p:spPr bwMode="auto">
            <a:xfrm>
              <a:off x="6186142" y="3386812"/>
              <a:ext cx="2362201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dirty="0">
                  <a:solidFill>
                    <a:srgbClr val="FFFF00"/>
                  </a:solidFill>
                  <a:latin typeface="Arial" panose="020B0604020202020204" pitchFamily="34" charset="0"/>
                </a:rPr>
                <a:t>Y1 = f(Y2, X, e1)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 dirty="0">
                  <a:solidFill>
                    <a:srgbClr val="FFFF00"/>
                  </a:solidFill>
                  <a:latin typeface="Arial" panose="020B0604020202020204" pitchFamily="34" charset="0"/>
                </a:rPr>
                <a:t>Y2 = f(Y1, Z, e2)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endParaRPr kumimoji="0" lang="en-US" altLang="tr-TR" sz="1800" dirty="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46" name="AutoShape 33"/>
            <p:cNvSpPr>
              <a:spLocks noChangeArrowheads="1"/>
            </p:cNvSpPr>
            <p:nvPr/>
          </p:nvSpPr>
          <p:spPr bwMode="auto">
            <a:xfrm flipH="1">
              <a:off x="6477000" y="3962400"/>
              <a:ext cx="838200" cy="228600"/>
            </a:xfrm>
            <a:prstGeom prst="curvedUpArrow">
              <a:avLst>
                <a:gd name="adj1" fmla="val 73333"/>
                <a:gd name="adj2" fmla="val 146667"/>
                <a:gd name="adj3" fmla="val 33333"/>
              </a:avLst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tr-TR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47" name="AutoShape 34"/>
            <p:cNvSpPr>
              <a:spLocks noChangeArrowheads="1"/>
            </p:cNvSpPr>
            <p:nvPr/>
          </p:nvSpPr>
          <p:spPr bwMode="auto">
            <a:xfrm flipH="1">
              <a:off x="6359487" y="3152908"/>
              <a:ext cx="838200" cy="381000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2147483646 w 21600"/>
                <a:gd name="T9" fmla="*/ 2147483646 h 21600"/>
                <a:gd name="T10" fmla="*/ 2147483646 w 21600"/>
                <a:gd name="T11" fmla="*/ 2147483646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779912" y="4872896"/>
            <a:ext cx="2438400" cy="1130300"/>
            <a:chOff x="4038600" y="3962400"/>
            <a:chExt cx="2438400" cy="1130300"/>
          </a:xfrm>
        </p:grpSpPr>
        <p:sp>
          <p:nvSpPr>
            <p:cNvPr id="18440" name="AutoShape 29"/>
            <p:cNvSpPr>
              <a:spLocks noChangeArrowheads="1"/>
            </p:cNvSpPr>
            <p:nvPr/>
          </p:nvSpPr>
          <p:spPr bwMode="auto">
            <a:xfrm rot="10800000" flipH="1">
              <a:off x="4038600" y="3962400"/>
              <a:ext cx="2438400" cy="838200"/>
            </a:xfrm>
            <a:prstGeom prst="wedgeRoundRectCallout">
              <a:avLst>
                <a:gd name="adj1" fmla="val -92125"/>
                <a:gd name="adj2" fmla="val 21019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kumimoji="0" lang="en-AU" altLang="tr-TR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41" name="Text Box 30"/>
            <p:cNvSpPr txBox="1">
              <a:spLocks noChangeArrowheads="1"/>
            </p:cNvSpPr>
            <p:nvPr/>
          </p:nvSpPr>
          <p:spPr bwMode="auto">
            <a:xfrm>
              <a:off x="4038600" y="4038600"/>
              <a:ext cx="2438400" cy="10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>
                  <a:solidFill>
                    <a:srgbClr val="FFFF00"/>
                  </a:solidFill>
                  <a:latin typeface="Arial" panose="020B0604020202020204" pitchFamily="34" charset="0"/>
                </a:rPr>
                <a:t>Y1 = f(X, e1)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kumimoji="0" lang="en-US" altLang="tr-TR" sz="1800">
                  <a:solidFill>
                    <a:srgbClr val="FFFF00"/>
                  </a:solidFill>
                  <a:latin typeface="Arial" panose="020B0604020202020204" pitchFamily="34" charset="0"/>
                </a:rPr>
                <a:t>Y2 = f(Y1, Z, e2)</a:t>
              </a:r>
            </a:p>
            <a:p>
              <a:pPr>
                <a:spcBef>
                  <a:spcPct val="50000"/>
                </a:spcBef>
                <a:buFontTx/>
                <a:buNone/>
              </a:pPr>
              <a:endParaRPr kumimoji="0" lang="en-US" altLang="tr-TR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442" name="Line 38"/>
            <p:cNvSpPr>
              <a:spLocks noChangeShapeType="1"/>
            </p:cNvSpPr>
            <p:nvPr/>
          </p:nvSpPr>
          <p:spPr bwMode="auto">
            <a:xfrm>
              <a:off x="4343400" y="4267200"/>
              <a:ext cx="533400" cy="152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18443" name="AutoShape 39"/>
            <p:cNvSpPr>
              <a:spLocks noChangeArrowheads="1"/>
            </p:cNvSpPr>
            <p:nvPr/>
          </p:nvSpPr>
          <p:spPr bwMode="auto">
            <a:xfrm flipH="1">
              <a:off x="4191000" y="4648200"/>
              <a:ext cx="838200" cy="228600"/>
            </a:xfrm>
            <a:prstGeom prst="curvedUpArrow">
              <a:avLst>
                <a:gd name="adj1" fmla="val 73333"/>
                <a:gd name="adj2" fmla="val 146667"/>
                <a:gd name="adj3" fmla="val 33333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kumimoji="0" lang="en-US" altLang="tr-TR" sz="1800">
                <a:solidFill>
                  <a:schemeClr val="bg2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201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smtClean="0"/>
              <a:t>Mean, Median, Mode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4464050" cy="1189037"/>
          </a:xfrm>
        </p:spPr>
        <p:txBody>
          <a:bodyPr/>
          <a:lstStyle/>
          <a:p>
            <a:r>
              <a:rPr lang="en-US" altLang="en-US" sz="1800" smtClean="0"/>
              <a:t>Comparison of the arithmetic mean, median and mode of two skewed (log-normal) distributions.</a:t>
            </a:r>
            <a:endParaRPr lang="tr-TR" altLang="en-US" sz="1800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F7F3B36-E763-4203-9154-E239E64A0217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60</a:t>
            </a:fld>
            <a:endParaRPr kumimoji="0" lang="en-US" altLang="tr-TR" sz="1200" smtClean="0"/>
          </a:p>
        </p:txBody>
      </p:sp>
      <p:pic>
        <p:nvPicPr>
          <p:cNvPr id="70658" name="Picture 2" descr="https://upload.wikimedia.org/wikipedia/commons/thumb/d/de/Comparison_mean_median_mode.svg/512px-Comparison_mean_median_mod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446338"/>
            <a:ext cx="4876800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 descr="https://upload.wikimedia.org/wikipedia/commons/thumb/3/33/Visualisation_mode_median_mean.svg/512px-Visualisation_mode_median_mea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314575"/>
            <a:ext cx="23622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06975" y="1125538"/>
            <a:ext cx="38862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1800" kern="0" dirty="0" smtClean="0"/>
              <a:t>Geometric </a:t>
            </a:r>
            <a:r>
              <a:rPr lang="en-US" sz="1800" kern="0" dirty="0" err="1" smtClean="0"/>
              <a:t>visualisation</a:t>
            </a:r>
            <a:r>
              <a:rPr lang="en-US" sz="1800" kern="0" dirty="0" smtClean="0"/>
              <a:t> of the mode, median and mean of an arbitrary probability density function.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398092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Measures of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When summarizing the variability of a population or process, we typically ask,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“How far from</a:t>
            </a:r>
            <a:r>
              <a:rPr lang="tr-TR" altLang="en-US" dirty="0" smtClean="0"/>
              <a:t> </a:t>
            </a:r>
            <a:r>
              <a:rPr lang="en-US" altLang="en-US" dirty="0" smtClean="0"/>
              <a:t>the center (sample mean) do the samples (data) lie?” </a:t>
            </a:r>
            <a:endParaRPr lang="tr-TR" altLang="en-US" dirty="0" smtClean="0"/>
          </a:p>
          <a:p>
            <a:r>
              <a:rPr lang="en-US" altLang="en-US" dirty="0" smtClean="0"/>
              <a:t>To answer this question, we typically use the</a:t>
            </a:r>
            <a:r>
              <a:rPr lang="tr-TR" altLang="en-US" dirty="0" smtClean="0"/>
              <a:t> </a:t>
            </a:r>
            <a:r>
              <a:rPr lang="en-US" altLang="en-US" dirty="0" smtClean="0"/>
              <a:t>following estimates that represent the spread of the sample data: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sample variance,</a:t>
            </a:r>
          </a:p>
          <a:p>
            <a:pPr lvl="1"/>
            <a:r>
              <a:rPr lang="en-US" altLang="en-US" dirty="0" smtClean="0"/>
              <a:t>sample standard deviation</a:t>
            </a:r>
            <a:r>
              <a:rPr lang="en-US" altLang="en-US" dirty="0"/>
              <a:t>.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interquartile </a:t>
            </a:r>
            <a:r>
              <a:rPr lang="en-US" altLang="en-US" dirty="0"/>
              <a:t>ranges, </a:t>
            </a:r>
            <a:endParaRPr lang="tr-TR" altLang="en-US" dirty="0"/>
          </a:p>
          <a:p>
            <a:pPr lvl="1"/>
            <a:endParaRPr lang="en-US" altLang="en-US" dirty="0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F5410C6-47B5-49D8-81C8-E43F44E1670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61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7758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Variance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deviation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just"/>
                <a:r>
                  <a:rPr lang="en-US" dirty="0"/>
                  <a:t>Two common summary statistics for measuring dispersion are</a:t>
                </a:r>
                <a:r>
                  <a:rPr lang="tr-TR" dirty="0"/>
                  <a:t> </a:t>
                </a: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sample variance </a:t>
                </a:r>
                <a:r>
                  <a:rPr lang="en-US" dirty="0"/>
                  <a:t>and </a:t>
                </a:r>
                <a:r>
                  <a:rPr lang="en-US" dirty="0">
                    <a:solidFill>
                      <a:schemeClr val="accent1"/>
                    </a:solidFill>
                  </a:rPr>
                  <a:t>sample standard deviation</a:t>
                </a:r>
                <a:r>
                  <a:rPr lang="en-US" dirty="0"/>
                  <a:t>.</a:t>
                </a:r>
              </a:p>
              <a:p>
                <a:pPr algn="just"/>
                <a:r>
                  <a:rPr lang="en-US" dirty="0"/>
                  <a:t> These two summary statistics are based on the </a:t>
                </a:r>
                <a:r>
                  <a:rPr lang="en-US" dirty="0">
                    <a:solidFill>
                      <a:schemeClr val="accent1"/>
                    </a:solidFill>
                  </a:rPr>
                  <a:t>deviation</a:t>
                </a:r>
                <a:r>
                  <a:rPr lang="en-US" dirty="0"/>
                  <a:t> of</a:t>
                </a:r>
                <a:r>
                  <a:rPr lang="tr-TR" dirty="0"/>
                  <a:t> </a:t>
                </a:r>
                <a:r>
                  <a:rPr lang="en-US" dirty="0"/>
                  <a:t>observed values from the mean as the center of the</a:t>
                </a:r>
                <a:r>
                  <a:rPr lang="tr-TR" dirty="0"/>
                  <a:t> </a:t>
                </a:r>
                <a:r>
                  <a:rPr lang="tr-TR" dirty="0" err="1"/>
                  <a:t>distribution</a:t>
                </a:r>
                <a:r>
                  <a:rPr lang="tr-TR" dirty="0"/>
                  <a:t>.</a:t>
                </a:r>
              </a:p>
              <a:p>
                <a:pPr algn="just"/>
                <a:r>
                  <a:rPr lang="en-US" dirty="0"/>
                  <a:t> For each observation, the deviation from the mean is</a:t>
                </a:r>
                <a:r>
                  <a:rPr lang="tr-TR" dirty="0"/>
                  <a:t> </a:t>
                </a:r>
                <a:r>
                  <a:rPr lang="en-US" dirty="0"/>
                  <a:t>calculated as </a:t>
                </a:r>
                <a:r>
                  <a:rPr lang="tr-TR" dirty="0"/>
                  <a:t> </a:t>
                </a:r>
                <a:endParaRPr lang="tr-TR" dirty="0" smtClean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tr-TR" i="1">
                          <a:solidFill>
                            <a:schemeClr val="accent1"/>
                          </a:solidFill>
                          <a:latin typeface="Cambria Math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tr-TR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solidFill>
                                <a:schemeClr val="accent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79" t="-1582" r="-18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62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1416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Variance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deviation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sample </a:t>
            </a:r>
            <a:r>
              <a:rPr lang="en-US" dirty="0">
                <a:solidFill>
                  <a:schemeClr val="accent1"/>
                </a:solidFill>
              </a:rPr>
              <a:t>variance</a:t>
            </a:r>
            <a:r>
              <a:rPr lang="en-US" dirty="0"/>
              <a:t> is a common measure of dispersion based on the squared deviations.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square root of the variance is called the sample </a:t>
            </a:r>
            <a:r>
              <a:rPr lang="en-US" dirty="0">
                <a:solidFill>
                  <a:schemeClr val="accent1"/>
                </a:solidFill>
              </a:rPr>
              <a:t>standard deviation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63</a:t>
            </a:fld>
            <a:endParaRPr lang="en-US" alt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77" y="2276872"/>
            <a:ext cx="2372548" cy="93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877" y="4793063"/>
            <a:ext cx="2372548" cy="937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4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Measures of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altLang="en-US" dirty="0" smtClean="0"/>
              <a:t>tandard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altLang="en-US" dirty="0" smtClean="0"/>
              <a:t>eviation (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SD</a:t>
            </a:r>
            <a:r>
              <a:rPr lang="en-US" altLang="en-US" dirty="0" smtClean="0"/>
              <a:t>) is used for data which are</a:t>
            </a:r>
            <a:r>
              <a:rPr lang="tr-TR" altLang="en-US" dirty="0" smtClean="0"/>
              <a:t> </a:t>
            </a:r>
            <a:r>
              <a:rPr lang="en-US" altLang="en-US" dirty="0" smtClean="0"/>
              <a:t>“normally distributed”,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to provide</a:t>
            </a:r>
            <a:r>
              <a:rPr lang="tr-TR" altLang="en-US" dirty="0" smtClean="0"/>
              <a:t> </a:t>
            </a:r>
            <a:r>
              <a:rPr lang="en-US" altLang="en-US" dirty="0" smtClean="0"/>
              <a:t>information on how much the data vary around their</a:t>
            </a:r>
            <a:r>
              <a:rPr lang="tr-TR" altLang="en-US" dirty="0" smtClean="0"/>
              <a:t> </a:t>
            </a:r>
            <a:r>
              <a:rPr lang="en-US" altLang="en-US" dirty="0" smtClean="0"/>
              <a:t>mean.</a:t>
            </a:r>
            <a:endParaRPr lang="tr-TR" altLang="en-US" dirty="0" smtClean="0"/>
          </a:p>
          <a:p>
            <a:pPr marL="342900" lvl="1" indent="-342900">
              <a:buChar char="•"/>
            </a:pPr>
            <a:r>
              <a:rPr lang="en-US" altLang="en-US" sz="3200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SD</a:t>
            </a:r>
            <a:r>
              <a:rPr lang="en-US" altLang="en-US" sz="3200" dirty="0">
                <a:solidFill>
                  <a:schemeClr val="tx1"/>
                </a:solidFill>
                <a:ea typeface="+mn-ea"/>
                <a:cs typeface="+mn-cs"/>
              </a:rPr>
              <a:t> indicates how much a set of values is spread</a:t>
            </a:r>
            <a:r>
              <a:rPr lang="tr-TR" altLang="en-US" sz="3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ea typeface="+mn-ea"/>
                <a:cs typeface="+mn-cs"/>
              </a:rPr>
              <a:t>around the average.</a:t>
            </a:r>
          </a:p>
          <a:p>
            <a:pPr lvl="2"/>
            <a:r>
              <a:rPr lang="en-US" altLang="en-US" dirty="0" smtClean="0"/>
              <a:t>A range of one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SD</a:t>
            </a:r>
            <a:r>
              <a:rPr lang="en-US" altLang="en-US" dirty="0" smtClean="0"/>
              <a:t> above and below the mean</a:t>
            </a:r>
            <a:r>
              <a:rPr lang="tr-TR" altLang="en-US" dirty="0" smtClean="0"/>
              <a:t> </a:t>
            </a:r>
            <a:r>
              <a:rPr lang="en-US" altLang="en-US" dirty="0" smtClean="0"/>
              <a:t>(abbreviated to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± 1 SD</a:t>
            </a:r>
            <a:r>
              <a:rPr lang="en-US" altLang="en-US" dirty="0" smtClean="0"/>
              <a:t>) includes 68.2% of the values.</a:t>
            </a:r>
          </a:p>
          <a:p>
            <a:pPr lvl="2"/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± 2 SD </a:t>
            </a:r>
            <a:r>
              <a:rPr lang="en-US" altLang="en-US" dirty="0" smtClean="0"/>
              <a:t>includes 95.4% of the data.</a:t>
            </a:r>
          </a:p>
          <a:p>
            <a:pPr lvl="2"/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± 3 SD </a:t>
            </a:r>
            <a:r>
              <a:rPr lang="en-US" altLang="en-US" dirty="0" smtClean="0"/>
              <a:t>includes 99.7%.</a:t>
            </a: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0DE53C1-69B8-447F-8420-D66878549653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64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35249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Variance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deviation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</a:t>
            </a:r>
            <a:r>
              <a:rPr lang="en-GB" dirty="0" err="1" smtClean="0"/>
              <a:t>ome</a:t>
            </a:r>
            <a:r>
              <a:rPr lang="en-GB" dirty="0" smtClean="0"/>
              <a:t> </a:t>
            </a:r>
            <a:r>
              <a:rPr lang="en-GB" dirty="0"/>
              <a:t>properties that can help you when </a:t>
            </a:r>
            <a:r>
              <a:rPr lang="en-GB" dirty="0" smtClean="0"/>
              <a:t>interpreting </a:t>
            </a:r>
            <a:r>
              <a:rPr lang="tr-TR" dirty="0" smtClean="0"/>
              <a:t>a </a:t>
            </a:r>
            <a:r>
              <a:rPr lang="tr-TR" dirty="0" err="1"/>
              <a:t>standard</a:t>
            </a:r>
            <a:r>
              <a:rPr lang="tr-TR" dirty="0"/>
              <a:t> </a:t>
            </a:r>
            <a:r>
              <a:rPr lang="tr-TR" dirty="0" err="1"/>
              <a:t>deviation</a:t>
            </a:r>
            <a:r>
              <a:rPr lang="tr-TR" dirty="0" smtClean="0"/>
              <a:t>: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standard deviation can never be a negative number.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smallest possible value for the standard </a:t>
            </a:r>
            <a:r>
              <a:rPr lang="en-GB" dirty="0" smtClean="0"/>
              <a:t>deviation is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en-GB" dirty="0"/>
              <a:t> </a:t>
            </a:r>
            <a:endParaRPr lang="en-GB" dirty="0" smtClean="0"/>
          </a:p>
          <a:p>
            <a:pPr lvl="2"/>
            <a:r>
              <a:rPr lang="en-GB" dirty="0" smtClean="0"/>
              <a:t>(</a:t>
            </a:r>
            <a:r>
              <a:rPr lang="en-GB" dirty="0"/>
              <a:t>when every number in the data set is exactly </a:t>
            </a:r>
            <a:r>
              <a:rPr lang="en-GB" dirty="0" smtClean="0"/>
              <a:t>the same</a:t>
            </a:r>
            <a:r>
              <a:rPr lang="en-GB" dirty="0"/>
              <a:t>).</a:t>
            </a:r>
          </a:p>
          <a:p>
            <a:pPr lvl="1"/>
            <a:r>
              <a:rPr lang="en-GB" dirty="0" smtClean="0"/>
              <a:t>Standard </a:t>
            </a:r>
            <a:r>
              <a:rPr lang="en-GB" dirty="0"/>
              <a:t>deviation is affected by outliers, as it’s </a:t>
            </a:r>
            <a:r>
              <a:rPr lang="en-GB" dirty="0" smtClean="0"/>
              <a:t>based on </a:t>
            </a:r>
            <a:r>
              <a:rPr lang="en-GB" dirty="0"/>
              <a:t>distance from the mean, which is affected by outliers.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standard deviation has the same units as the </a:t>
            </a:r>
            <a:r>
              <a:rPr lang="en-GB" dirty="0" smtClean="0"/>
              <a:t>original data</a:t>
            </a:r>
            <a:r>
              <a:rPr lang="en-GB" dirty="0"/>
              <a:t>, while variance is in square units.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65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1913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Measures of 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It is important to note that for normal distributions (symmetrical histograms), </a:t>
            </a:r>
            <a:endParaRPr lang="tr-TR" altLang="en-US" dirty="0" smtClean="0"/>
          </a:p>
          <a:p>
            <a:pPr lvl="1"/>
            <a:r>
              <a:rPr lang="en-US" altLang="en-US" dirty="0" smtClean="0">
                <a:solidFill>
                  <a:schemeClr val="accent1"/>
                </a:solidFill>
              </a:rPr>
              <a:t>sample mean</a:t>
            </a:r>
            <a:r>
              <a:rPr lang="tr-TR" altLang="en-US" dirty="0" smtClean="0">
                <a:solidFill>
                  <a:schemeClr val="accent1"/>
                </a:solidFill>
              </a:rPr>
              <a:t> </a:t>
            </a:r>
            <a:r>
              <a:rPr lang="en-US" altLang="en-US" dirty="0" smtClean="0"/>
              <a:t>and </a:t>
            </a:r>
            <a:r>
              <a:rPr lang="en-US" altLang="en-US" dirty="0" smtClean="0">
                <a:solidFill>
                  <a:schemeClr val="accent1"/>
                </a:solidFill>
              </a:rPr>
              <a:t>sample deviation </a:t>
            </a:r>
            <a:r>
              <a:rPr lang="en-US" altLang="en-US" dirty="0" smtClean="0"/>
              <a:t>are the only parameters needed to describe the statistics of the underlying</a:t>
            </a:r>
            <a:r>
              <a:rPr lang="tr-TR" altLang="en-US" dirty="0" smtClean="0"/>
              <a:t> </a:t>
            </a:r>
            <a:r>
              <a:rPr lang="en-US" altLang="en-US" dirty="0" smtClean="0"/>
              <a:t>phenomenon. </a:t>
            </a:r>
            <a:endParaRPr lang="tr-TR" altLang="en-US" dirty="0" smtClean="0"/>
          </a:p>
          <a:p>
            <a:r>
              <a:rPr lang="en-US" altLang="en-US" dirty="0" smtClean="0"/>
              <a:t>Thus, if one were to compare two or more normally distributed populations, </a:t>
            </a:r>
            <a:endParaRPr lang="tr-TR" altLang="en-US" dirty="0" smtClean="0"/>
          </a:p>
          <a:p>
            <a:pPr lvl="1"/>
            <a:r>
              <a:rPr lang="en-US" altLang="en-US" dirty="0" smtClean="0"/>
              <a:t>one only</a:t>
            </a:r>
            <a:r>
              <a:rPr lang="tr-TR" altLang="en-US" dirty="0" smtClean="0"/>
              <a:t> </a:t>
            </a:r>
            <a:r>
              <a:rPr lang="en-US" altLang="en-US" dirty="0" smtClean="0"/>
              <a:t>need</a:t>
            </a:r>
            <a:r>
              <a:rPr lang="tr-TR" altLang="en-US" dirty="0" smtClean="0"/>
              <a:t>s</a:t>
            </a:r>
            <a:r>
              <a:rPr lang="en-US" altLang="en-US" dirty="0" smtClean="0"/>
              <a:t> to test the equivalence of the means and variances of those populations.</a:t>
            </a: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7D8DD961-6077-4FE2-B977-55D8BCBF00E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66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07518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Q</a:t>
            </a:r>
            <a:r>
              <a:rPr lang="en-US" dirty="0" err="1" smtClean="0"/>
              <a:t>uantile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comes </a:t>
            </a:r>
            <a:r>
              <a:rPr lang="en-US" dirty="0"/>
              <a:t>from the word </a:t>
            </a:r>
            <a:r>
              <a:rPr lang="en-US" dirty="0" smtClean="0">
                <a:solidFill>
                  <a:schemeClr val="accent1"/>
                </a:solidFill>
              </a:rPr>
              <a:t>quantity</a:t>
            </a:r>
            <a:r>
              <a:rPr lang="en-US" dirty="0" smtClean="0"/>
              <a:t> </a:t>
            </a:r>
            <a:endParaRPr lang="tr-TR" dirty="0" smtClean="0"/>
          </a:p>
          <a:p>
            <a:r>
              <a:rPr lang="tr-TR" dirty="0" smtClean="0"/>
              <a:t>A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1"/>
                </a:solidFill>
              </a:rPr>
              <a:t>quantile</a:t>
            </a:r>
            <a:r>
              <a:rPr lang="en-US" dirty="0"/>
              <a:t> is where a sample is divided into equal-sized, adjacent, subgroups </a:t>
            </a:r>
            <a:endParaRPr lang="tr-TR" dirty="0" smtClean="0"/>
          </a:p>
          <a:p>
            <a:pPr lvl="1"/>
            <a:r>
              <a:rPr lang="tr-TR" dirty="0" smtClean="0"/>
              <a:t>(</a:t>
            </a:r>
            <a:r>
              <a:rPr lang="en-US" dirty="0">
                <a:solidFill>
                  <a:schemeClr val="accent1"/>
                </a:solidFill>
              </a:rPr>
              <a:t>quantile </a:t>
            </a:r>
            <a:r>
              <a:rPr lang="tr-TR" dirty="0" smtClean="0"/>
              <a:t>is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en-US" dirty="0" smtClean="0"/>
              <a:t>called </a:t>
            </a:r>
            <a:r>
              <a:rPr lang="en-US" dirty="0"/>
              <a:t>a </a:t>
            </a:r>
            <a:r>
              <a:rPr lang="en-US" dirty="0" err="1" smtClean="0">
                <a:solidFill>
                  <a:schemeClr val="accent1"/>
                </a:solidFill>
              </a:rPr>
              <a:t>fractile</a:t>
            </a:r>
            <a:r>
              <a:rPr lang="tr-TR" dirty="0" smtClean="0"/>
              <a:t>)</a:t>
            </a:r>
          </a:p>
          <a:p>
            <a:r>
              <a:rPr lang="en-US" dirty="0" smtClean="0"/>
              <a:t>It </a:t>
            </a:r>
            <a:r>
              <a:rPr lang="en-US" dirty="0"/>
              <a:t>can also refer to dividing a probability distribution into areas of equal </a:t>
            </a:r>
            <a:r>
              <a:rPr lang="en-US" dirty="0" smtClean="0"/>
              <a:t>probability</a:t>
            </a:r>
            <a:endParaRPr lang="tr-TR" dirty="0" smtClean="0"/>
          </a:p>
          <a:p>
            <a:r>
              <a:rPr lang="en-US" dirty="0">
                <a:solidFill>
                  <a:schemeClr val="accent1"/>
                </a:solidFill>
              </a:rPr>
              <a:t>Quartiles</a:t>
            </a:r>
            <a:r>
              <a:rPr lang="en-US" dirty="0"/>
              <a:t> are also quantiles; </a:t>
            </a:r>
            <a:endParaRPr lang="tr-TR" dirty="0" smtClean="0"/>
          </a:p>
          <a:p>
            <a:pPr lvl="1"/>
            <a:r>
              <a:rPr lang="en-US" dirty="0" smtClean="0"/>
              <a:t>they </a:t>
            </a:r>
            <a:r>
              <a:rPr lang="en-US" dirty="0"/>
              <a:t>divide the distribution into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n-US" dirty="0" smtClean="0"/>
              <a:t> </a:t>
            </a:r>
            <a:r>
              <a:rPr lang="en-US" dirty="0"/>
              <a:t>equal parts. </a:t>
            </a:r>
            <a:endParaRPr lang="tr-TR" dirty="0" smtClean="0"/>
          </a:p>
          <a:p>
            <a:r>
              <a:rPr lang="en-US" dirty="0" smtClean="0">
                <a:solidFill>
                  <a:schemeClr val="accent1"/>
                </a:solidFill>
              </a:rPr>
              <a:t>Percentiles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quantiles</a:t>
            </a:r>
            <a:r>
              <a:rPr lang="tr-TR" dirty="0" smtClean="0"/>
              <a:t>;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en-US" dirty="0" err="1" smtClean="0"/>
              <a:t>th</a:t>
            </a:r>
            <a:r>
              <a:rPr lang="tr-TR" dirty="0" smtClean="0"/>
              <a:t>ey</a:t>
            </a:r>
            <a:r>
              <a:rPr lang="en-US" dirty="0" smtClean="0"/>
              <a:t> </a:t>
            </a:r>
            <a:r>
              <a:rPr lang="en-US" dirty="0"/>
              <a:t>divide a distribution into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100</a:t>
            </a:r>
            <a:r>
              <a:rPr lang="en-US" dirty="0"/>
              <a:t> equal parts </a:t>
            </a:r>
            <a:endParaRPr lang="tr-TR" dirty="0" smtClean="0"/>
          </a:p>
          <a:p>
            <a:r>
              <a:rPr lang="tr-TR" dirty="0" smtClean="0">
                <a:solidFill>
                  <a:schemeClr val="accent1"/>
                </a:solidFill>
              </a:rPr>
              <a:t>D</a:t>
            </a:r>
            <a:r>
              <a:rPr lang="en-US" dirty="0" err="1" smtClean="0">
                <a:solidFill>
                  <a:schemeClr val="accent1"/>
                </a:solidFill>
              </a:rPr>
              <a:t>eciles</a:t>
            </a:r>
            <a:r>
              <a:rPr lang="en-US" dirty="0" smtClean="0"/>
              <a:t> </a:t>
            </a:r>
            <a:r>
              <a:rPr lang="en-US" dirty="0"/>
              <a:t>are </a:t>
            </a:r>
            <a:r>
              <a:rPr lang="en-US" dirty="0" smtClean="0"/>
              <a:t>quantiles</a:t>
            </a:r>
            <a:r>
              <a:rPr lang="tr-TR" dirty="0" smtClean="0"/>
              <a:t>;</a:t>
            </a:r>
            <a:r>
              <a:rPr lang="en-US" dirty="0" smtClean="0"/>
              <a:t> </a:t>
            </a:r>
            <a:endParaRPr lang="tr-TR" dirty="0" smtClean="0"/>
          </a:p>
          <a:p>
            <a:pPr lvl="1"/>
            <a:r>
              <a:rPr lang="en-US" dirty="0" err="1" smtClean="0"/>
              <a:t>th</a:t>
            </a:r>
            <a:r>
              <a:rPr lang="tr-TR" dirty="0" smtClean="0"/>
              <a:t>ey</a:t>
            </a:r>
            <a:r>
              <a:rPr lang="en-US" dirty="0" smtClean="0"/>
              <a:t> </a:t>
            </a:r>
            <a:r>
              <a:rPr lang="en-US" dirty="0"/>
              <a:t>divide a distribution into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en-US" dirty="0"/>
              <a:t> equal parts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67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92766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Percentiles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</a:t>
            </a:r>
            <a:r>
              <a:rPr lang="en-GB" dirty="0"/>
              <a:t>most common way to report relative standing of </a:t>
            </a:r>
            <a:r>
              <a:rPr lang="en-GB" dirty="0" smtClean="0"/>
              <a:t>a number </a:t>
            </a:r>
            <a:r>
              <a:rPr lang="en-GB" dirty="0"/>
              <a:t>within a data set </a:t>
            </a:r>
            <a:endParaRPr lang="en-GB" dirty="0" smtClean="0"/>
          </a:p>
          <a:p>
            <a:r>
              <a:rPr lang="en-GB" dirty="0" smtClean="0"/>
              <a:t>A percentile is </a:t>
            </a:r>
            <a:r>
              <a:rPr lang="en-GB" dirty="0"/>
              <a:t>the percentage of individuals in the data set who are </a:t>
            </a:r>
            <a:r>
              <a:rPr lang="en-GB" dirty="0" smtClean="0"/>
              <a:t>below where </a:t>
            </a:r>
            <a:r>
              <a:rPr lang="en-GB" dirty="0"/>
              <a:t>your particular number is located. </a:t>
            </a:r>
            <a:endParaRPr lang="en-GB" dirty="0" smtClean="0"/>
          </a:p>
          <a:p>
            <a:pPr lvl="1"/>
            <a:r>
              <a:rPr lang="en-GB" dirty="0"/>
              <a:t>F</a:t>
            </a:r>
            <a:r>
              <a:rPr lang="en-GB" dirty="0" smtClean="0"/>
              <a:t>or </a:t>
            </a:r>
            <a:r>
              <a:rPr lang="en-GB" dirty="0"/>
              <a:t>example, </a:t>
            </a:r>
            <a:endParaRPr lang="en-GB" dirty="0" smtClean="0"/>
          </a:p>
          <a:p>
            <a:pPr lvl="1"/>
            <a:r>
              <a:rPr lang="en-GB" dirty="0" smtClean="0"/>
              <a:t>if </a:t>
            </a:r>
            <a:r>
              <a:rPr lang="en-GB" dirty="0"/>
              <a:t>your exam </a:t>
            </a:r>
            <a:r>
              <a:rPr lang="en-GB" dirty="0" smtClean="0"/>
              <a:t>score is </a:t>
            </a:r>
            <a:r>
              <a:rPr lang="en-GB" dirty="0"/>
              <a:t>at the 90th </a:t>
            </a:r>
            <a:r>
              <a:rPr lang="en-GB" dirty="0" smtClean="0"/>
              <a:t>percentile, that </a:t>
            </a:r>
            <a:r>
              <a:rPr lang="en-GB" dirty="0"/>
              <a:t>means </a:t>
            </a:r>
            <a:endParaRPr lang="en-GB" dirty="0" smtClean="0"/>
          </a:p>
          <a:p>
            <a:pPr lvl="2"/>
            <a:r>
              <a:rPr lang="en-GB" dirty="0" smtClean="0"/>
              <a:t>90</a:t>
            </a:r>
            <a:r>
              <a:rPr lang="en-GB" dirty="0"/>
              <a:t>% of </a:t>
            </a:r>
            <a:r>
              <a:rPr lang="en-GB" dirty="0" smtClean="0"/>
              <a:t>the people </a:t>
            </a:r>
            <a:r>
              <a:rPr lang="en-GB" dirty="0"/>
              <a:t>taking the exam with you scored lower than you </a:t>
            </a:r>
            <a:r>
              <a:rPr lang="en-GB" dirty="0" smtClean="0"/>
              <a:t>did </a:t>
            </a:r>
          </a:p>
          <a:p>
            <a:pPr lvl="2"/>
            <a:r>
              <a:rPr lang="en-GB" dirty="0" smtClean="0"/>
              <a:t>10 </a:t>
            </a:r>
            <a:r>
              <a:rPr lang="en-GB" dirty="0"/>
              <a:t>percent scored higher than you </a:t>
            </a:r>
            <a:r>
              <a:rPr lang="en-GB" dirty="0" smtClean="0"/>
              <a:t>did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68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4219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en-US" dirty="0" err="1" smtClean="0"/>
              <a:t>Quartile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280400" cy="482374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000" dirty="0" smtClean="0"/>
              <a:t>For sampled data, the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median</a:t>
            </a:r>
            <a:r>
              <a:rPr lang="en-US" sz="3000" dirty="0" smtClean="0"/>
              <a:t> is also known as </a:t>
            </a:r>
            <a:endParaRPr lang="tr-TR" sz="3000" dirty="0" smtClean="0"/>
          </a:p>
          <a:p>
            <a:pPr lvl="1">
              <a:defRPr/>
            </a:pPr>
            <a:r>
              <a:rPr lang="en-US" sz="2600" dirty="0" smtClean="0"/>
              <a:t>the </a:t>
            </a:r>
            <a:r>
              <a:rPr lang="tr-TR" sz="26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600" dirty="0" err="1" smtClean="0">
                <a:solidFill>
                  <a:schemeClr val="accent1">
                    <a:lumMod val="75000"/>
                  </a:schemeClr>
                </a:solidFill>
              </a:rPr>
              <a:t>nd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dirty="0" smtClean="0"/>
              <a:t>quartile, 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Q2</a:t>
            </a:r>
            <a:r>
              <a:rPr lang="en-US" sz="2600" dirty="0" smtClean="0"/>
              <a:t>. </a:t>
            </a:r>
            <a:endParaRPr lang="tr-TR" sz="2600" dirty="0" smtClean="0"/>
          </a:p>
          <a:p>
            <a:pPr>
              <a:defRPr/>
            </a:pPr>
            <a:r>
              <a:rPr lang="en-US" sz="3000" dirty="0" smtClean="0"/>
              <a:t>Given Q2, we can find</a:t>
            </a:r>
            <a:r>
              <a:rPr lang="tr-TR" sz="3000" dirty="0" smtClean="0"/>
              <a:t> </a:t>
            </a:r>
            <a:r>
              <a:rPr lang="en-US" sz="3000" dirty="0" smtClean="0"/>
              <a:t>the </a:t>
            </a:r>
            <a:r>
              <a:rPr lang="tr-TR" sz="3000" dirty="0" smtClean="0"/>
              <a:t>1</a:t>
            </a:r>
            <a:r>
              <a:rPr lang="en-US" sz="3000" dirty="0" err="1" smtClean="0"/>
              <a:t>st</a:t>
            </a:r>
            <a:r>
              <a:rPr lang="en-US" sz="3000" dirty="0" smtClean="0"/>
              <a:t> quartile, Q1, </a:t>
            </a:r>
            <a:endParaRPr lang="tr-TR" sz="3000" dirty="0" smtClean="0"/>
          </a:p>
          <a:p>
            <a:pPr lvl="1">
              <a:defRPr/>
            </a:pPr>
            <a:r>
              <a:rPr lang="en-US" sz="2600" dirty="0" smtClean="0"/>
              <a:t>by simply taking the median value of those samples that lie below the </a:t>
            </a:r>
            <a:r>
              <a:rPr lang="tr-TR" sz="2600" dirty="0" smtClean="0"/>
              <a:t>2</a:t>
            </a:r>
            <a:r>
              <a:rPr lang="en-US" sz="2600" baseline="30000" dirty="0" err="1" smtClean="0"/>
              <a:t>nd</a:t>
            </a:r>
            <a:r>
              <a:rPr lang="tr-TR" sz="2600" dirty="0" smtClean="0"/>
              <a:t> </a:t>
            </a:r>
            <a:r>
              <a:rPr lang="en-US" sz="2600" dirty="0" smtClean="0"/>
              <a:t>quartile. </a:t>
            </a:r>
            <a:endParaRPr lang="tr-TR" sz="2600" dirty="0" smtClean="0"/>
          </a:p>
          <a:p>
            <a:pPr>
              <a:defRPr/>
            </a:pPr>
            <a:r>
              <a:rPr lang="en-US" sz="3000" dirty="0" smtClean="0"/>
              <a:t>We can find the </a:t>
            </a:r>
            <a:r>
              <a:rPr lang="tr-TR" sz="3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3000" dirty="0" smtClean="0"/>
              <a:t> quartile, </a:t>
            </a:r>
            <a:r>
              <a:rPr lang="en-US" sz="3000" dirty="0" smtClean="0">
                <a:solidFill>
                  <a:schemeClr val="accent1">
                    <a:lumMod val="75000"/>
                  </a:schemeClr>
                </a:solidFill>
              </a:rPr>
              <a:t>Q3</a:t>
            </a:r>
            <a:r>
              <a:rPr lang="en-US" sz="3000" dirty="0" smtClean="0"/>
              <a:t>, </a:t>
            </a:r>
            <a:endParaRPr lang="tr-TR" sz="3000" dirty="0" smtClean="0"/>
          </a:p>
          <a:p>
            <a:pPr lvl="1">
              <a:defRPr/>
            </a:pPr>
            <a:r>
              <a:rPr lang="en-US" sz="2600" dirty="0" smtClean="0"/>
              <a:t>by taking the median value of those samples that lie</a:t>
            </a:r>
            <a:r>
              <a:rPr lang="tr-TR" sz="2600" dirty="0" smtClean="0"/>
              <a:t> </a:t>
            </a:r>
            <a:r>
              <a:rPr lang="en-US" sz="2600" dirty="0" smtClean="0"/>
              <a:t>above the </a:t>
            </a:r>
            <a:r>
              <a:rPr lang="tr-TR" sz="2600" dirty="0" smtClean="0"/>
              <a:t>2</a:t>
            </a:r>
            <a:r>
              <a:rPr lang="en-US" sz="2600" dirty="0" err="1" smtClean="0"/>
              <a:t>nd</a:t>
            </a:r>
            <a:r>
              <a:rPr lang="en-US" sz="2600" dirty="0" smtClean="0"/>
              <a:t> quartile. </a:t>
            </a:r>
            <a:endParaRPr lang="tr-TR" sz="2600" dirty="0" smtClean="0"/>
          </a:p>
          <a:p>
            <a:r>
              <a:rPr lang="tr-TR" dirty="0" err="1" smtClean="0"/>
              <a:t>Quartiles</a:t>
            </a:r>
            <a:r>
              <a:rPr lang="tr-TR" dirty="0" smtClean="0"/>
              <a:t> can </a:t>
            </a:r>
            <a:r>
              <a:rPr lang="tr-TR" dirty="0" err="1"/>
              <a:t>also</a:t>
            </a:r>
            <a:r>
              <a:rPr lang="tr-TR" dirty="0"/>
              <a:t> be </a:t>
            </a:r>
            <a:r>
              <a:rPr lang="tr-TR" dirty="0" err="1"/>
              <a:t>found</a:t>
            </a:r>
            <a:r>
              <a:rPr lang="tr-TR" dirty="0"/>
              <a:t> in </a:t>
            </a:r>
            <a:r>
              <a:rPr lang="tr-TR" dirty="0" err="1"/>
              <a:t>terms</a:t>
            </a:r>
            <a:r>
              <a:rPr lang="tr-TR" dirty="0"/>
              <a:t> of </a:t>
            </a:r>
            <a:r>
              <a:rPr lang="tr-TR" dirty="0" err="1" smtClean="0"/>
              <a:t>percentiles</a:t>
            </a:r>
            <a:r>
              <a:rPr lang="tr-TR" dirty="0" smtClean="0"/>
              <a:t>:</a:t>
            </a:r>
            <a:endParaRPr lang="tr-TR" dirty="0"/>
          </a:p>
          <a:p>
            <a:pPr lvl="1"/>
            <a:r>
              <a:rPr lang="tr-TR" dirty="0"/>
              <a:t>1</a:t>
            </a:r>
            <a:r>
              <a:rPr lang="tr-TR" baseline="30000" dirty="0"/>
              <a:t>st</a:t>
            </a:r>
            <a:r>
              <a:rPr lang="tr-TR" dirty="0"/>
              <a:t> </a:t>
            </a:r>
            <a:r>
              <a:rPr lang="tr-TR" dirty="0" err="1"/>
              <a:t>quartile</a:t>
            </a:r>
            <a:r>
              <a:rPr lang="tr-TR" dirty="0"/>
              <a:t> is 25</a:t>
            </a:r>
            <a:r>
              <a:rPr lang="tr-TR" baseline="30000" dirty="0"/>
              <a:t>th</a:t>
            </a:r>
            <a:r>
              <a:rPr lang="tr-TR" dirty="0"/>
              <a:t> </a:t>
            </a:r>
            <a:r>
              <a:rPr lang="tr-TR" dirty="0" err="1"/>
              <a:t>percentile</a:t>
            </a:r>
            <a:endParaRPr lang="tr-TR" dirty="0"/>
          </a:p>
          <a:p>
            <a:pPr lvl="1"/>
            <a:r>
              <a:rPr lang="tr-TR" dirty="0"/>
              <a:t>2</a:t>
            </a:r>
            <a:r>
              <a:rPr lang="tr-TR" baseline="30000" dirty="0"/>
              <a:t>nd</a:t>
            </a:r>
            <a:r>
              <a:rPr lang="tr-TR" dirty="0"/>
              <a:t> </a:t>
            </a:r>
            <a:r>
              <a:rPr lang="tr-TR" dirty="0" err="1"/>
              <a:t>quartile</a:t>
            </a:r>
            <a:r>
              <a:rPr lang="tr-TR" dirty="0"/>
              <a:t> is 50</a:t>
            </a:r>
            <a:r>
              <a:rPr lang="tr-TR" baseline="30000" dirty="0"/>
              <a:t>th</a:t>
            </a:r>
            <a:r>
              <a:rPr lang="tr-TR" dirty="0"/>
              <a:t> </a:t>
            </a:r>
            <a:r>
              <a:rPr lang="tr-TR" dirty="0" err="1" smtClean="0"/>
              <a:t>percentile</a:t>
            </a:r>
            <a:endParaRPr lang="tr-TR" dirty="0"/>
          </a:p>
          <a:p>
            <a:pPr lvl="1"/>
            <a:r>
              <a:rPr lang="tr-TR" dirty="0"/>
              <a:t>3</a:t>
            </a:r>
            <a:r>
              <a:rPr lang="tr-TR" baseline="30000" dirty="0"/>
              <a:t>rd</a:t>
            </a:r>
            <a:r>
              <a:rPr lang="tr-TR" dirty="0"/>
              <a:t> </a:t>
            </a:r>
            <a:r>
              <a:rPr lang="tr-TR" dirty="0" err="1"/>
              <a:t>quartile</a:t>
            </a:r>
            <a:r>
              <a:rPr lang="tr-TR" dirty="0"/>
              <a:t> is 75</a:t>
            </a:r>
            <a:r>
              <a:rPr lang="tr-TR" baseline="30000" dirty="0"/>
              <a:t>th</a:t>
            </a:r>
            <a:r>
              <a:rPr lang="tr-TR" dirty="0"/>
              <a:t> </a:t>
            </a:r>
            <a:r>
              <a:rPr lang="tr-TR" dirty="0" err="1" smtClean="0"/>
              <a:t>percentile</a:t>
            </a:r>
            <a:endParaRPr lang="tr-TR" dirty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CE12ED55-D81D-4685-941E-18A7F00F0FEE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69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12278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Which one to 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Nature of research</a:t>
            </a:r>
          </a:p>
          <a:p>
            <a:pPr lvl="1">
              <a:defRPr/>
            </a:pPr>
            <a:r>
              <a:rPr lang="en-US" dirty="0" smtClean="0"/>
              <a:t>Descriptive in nature?</a:t>
            </a:r>
          </a:p>
          <a:p>
            <a:pPr lvl="1">
              <a:defRPr/>
            </a:pPr>
            <a:r>
              <a:rPr lang="en-US" dirty="0" smtClean="0"/>
              <a:t>Attempts to </a:t>
            </a:r>
            <a:r>
              <a:rPr lang="en-US" dirty="0" smtClean="0">
                <a:solidFill>
                  <a:schemeClr val="accent1"/>
                </a:solidFill>
              </a:rPr>
              <a:t>infer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predict</a:t>
            </a:r>
            <a:r>
              <a:rPr lang="en-US" dirty="0" smtClean="0"/>
              <a:t>, find </a:t>
            </a:r>
            <a:r>
              <a:rPr lang="en-US" dirty="0" smtClean="0">
                <a:solidFill>
                  <a:schemeClr val="accent1"/>
                </a:solidFill>
              </a:rPr>
              <a:t>cause-and-effect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influence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relationship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smtClean="0"/>
              <a:t>Is it both?</a:t>
            </a:r>
          </a:p>
          <a:p>
            <a:pPr>
              <a:defRPr/>
            </a:pPr>
            <a:r>
              <a:rPr lang="en-US" dirty="0" smtClean="0"/>
              <a:t>Research design (including variables involved)</a:t>
            </a:r>
          </a:p>
          <a:p>
            <a:pPr lvl="1">
              <a:defRPr/>
            </a:pPr>
            <a:r>
              <a:rPr lang="en-US" dirty="0" smtClean="0"/>
              <a:t>E.g. </a:t>
            </a:r>
            <a:r>
              <a:rPr lang="en-US" dirty="0"/>
              <a:t>o</a:t>
            </a:r>
            <a:r>
              <a:rPr lang="en-US" dirty="0" smtClean="0"/>
              <a:t>utputs/results expected</a:t>
            </a:r>
          </a:p>
          <a:p>
            <a:pPr lvl="2">
              <a:defRPr/>
            </a:pPr>
            <a:r>
              <a:rPr lang="en-US" dirty="0" smtClean="0"/>
              <a:t>research issue</a:t>
            </a:r>
          </a:p>
          <a:p>
            <a:pPr lvl="2">
              <a:defRPr/>
            </a:pPr>
            <a:r>
              <a:rPr lang="en-US" dirty="0" smtClean="0"/>
              <a:t>research questions</a:t>
            </a:r>
          </a:p>
          <a:p>
            <a:pPr lvl="2">
              <a:defRPr/>
            </a:pPr>
            <a:r>
              <a:rPr lang="en-US" dirty="0" smtClean="0"/>
              <a:t>research hypotheses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42FAE23-BCB2-4FA7-842B-762CDA2BABC1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7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29929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Measures of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70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125538"/>
            <a:ext cx="8271467" cy="47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98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Five-number</a:t>
            </a:r>
            <a:r>
              <a:rPr lang="tr-TR" dirty="0"/>
              <a:t> </a:t>
            </a:r>
            <a:r>
              <a:rPr lang="tr-TR" dirty="0" err="1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/>
                </a:solidFill>
              </a:rPr>
              <a:t>minimum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), which is the smallest value of the</a:t>
            </a:r>
            <a:r>
              <a:rPr lang="tr-TR" dirty="0"/>
              <a:t> </a:t>
            </a:r>
            <a:r>
              <a:rPr lang="en-US" dirty="0"/>
              <a:t>variable in our sample, is in fact the </a:t>
            </a:r>
            <a:r>
              <a:rPr lang="en-US" dirty="0">
                <a:solidFill>
                  <a:schemeClr val="accent1"/>
                </a:solidFill>
              </a:rPr>
              <a:t>0 qua</a:t>
            </a:r>
            <a:r>
              <a:rPr lang="tr-TR" dirty="0">
                <a:solidFill>
                  <a:schemeClr val="accent1"/>
                </a:solidFill>
              </a:rPr>
              <a:t>n</a:t>
            </a:r>
            <a:r>
              <a:rPr lang="en-US" dirty="0">
                <a:solidFill>
                  <a:schemeClr val="accent1"/>
                </a:solidFill>
              </a:rPr>
              <a:t>tile</a:t>
            </a:r>
            <a:r>
              <a:rPr lang="en-US" dirty="0"/>
              <a:t>.</a:t>
            </a:r>
          </a:p>
          <a:p>
            <a:r>
              <a:rPr lang="en-US" dirty="0" smtClean="0"/>
              <a:t>On </a:t>
            </a:r>
            <a:r>
              <a:rPr lang="en-US" dirty="0"/>
              <a:t>the other hand, the </a:t>
            </a:r>
            <a:r>
              <a:rPr lang="en-US" dirty="0">
                <a:solidFill>
                  <a:schemeClr val="accent1"/>
                </a:solidFill>
              </a:rPr>
              <a:t>maximum</a:t>
            </a:r>
            <a:r>
              <a:rPr lang="en-US" dirty="0"/>
              <a:t> (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), which is the largest</a:t>
            </a:r>
            <a:r>
              <a:rPr lang="tr-TR" dirty="0"/>
              <a:t> </a:t>
            </a:r>
            <a:r>
              <a:rPr lang="en-US" dirty="0"/>
              <a:t>value of the variable in our sample, is the </a:t>
            </a:r>
            <a:r>
              <a:rPr lang="en-US" dirty="0">
                <a:solidFill>
                  <a:schemeClr val="accent1"/>
                </a:solidFill>
              </a:rPr>
              <a:t>1 quantile</a:t>
            </a:r>
            <a:r>
              <a:rPr lang="en-US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minimum and maximum along with quartiles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Q1</a:t>
            </a:r>
            <a:r>
              <a:rPr lang="en-US" dirty="0" smtClean="0"/>
              <a:t>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Q2</a:t>
            </a:r>
            <a:r>
              <a:rPr lang="en-US" dirty="0"/>
              <a:t>,</a:t>
            </a:r>
            <a:r>
              <a:rPr lang="tr-TR" dirty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Q3</a:t>
            </a:r>
            <a:r>
              <a:rPr lang="en-US" dirty="0"/>
              <a:t>) are known as </a:t>
            </a:r>
            <a:r>
              <a:rPr lang="tr-TR" dirty="0">
                <a:solidFill>
                  <a:schemeClr val="accent1"/>
                </a:solidFill>
              </a:rPr>
              <a:t>fi</a:t>
            </a:r>
            <a:r>
              <a:rPr lang="en-US" dirty="0" err="1">
                <a:solidFill>
                  <a:schemeClr val="accent1"/>
                </a:solidFill>
              </a:rPr>
              <a:t>ve</a:t>
            </a:r>
            <a:r>
              <a:rPr lang="en-US" dirty="0">
                <a:solidFill>
                  <a:schemeClr val="accent1"/>
                </a:solidFill>
              </a:rPr>
              <a:t>-number summary</a:t>
            </a:r>
            <a:r>
              <a:rPr lang="en-US" dirty="0"/>
              <a:t>.</a:t>
            </a:r>
          </a:p>
          <a:p>
            <a:r>
              <a:rPr lang="en-US" dirty="0" smtClean="0"/>
              <a:t>These </a:t>
            </a:r>
            <a:r>
              <a:rPr lang="en-US" dirty="0"/>
              <a:t>are usually presented in the increasing order: </a:t>
            </a:r>
            <a:endParaRPr lang="tr-TR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tr-TR" dirty="0" smtClean="0">
                <a:solidFill>
                  <a:schemeClr val="accent1"/>
                </a:solidFill>
              </a:rPr>
              <a:t>1</a:t>
            </a:r>
            <a:r>
              <a:rPr lang="en-US" baseline="30000" dirty="0" err="1" smtClean="0">
                <a:solidFill>
                  <a:schemeClr val="accent1"/>
                </a:solidFill>
              </a:rPr>
              <a:t>st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quartile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median</a:t>
            </a:r>
            <a:r>
              <a:rPr lang="en-US" dirty="0"/>
              <a:t>, </a:t>
            </a:r>
            <a:r>
              <a:rPr lang="tr-TR" dirty="0" smtClean="0">
                <a:solidFill>
                  <a:schemeClr val="accent1"/>
                </a:solidFill>
              </a:rPr>
              <a:t>3</a:t>
            </a:r>
            <a:r>
              <a:rPr lang="en-US" baseline="30000" dirty="0" err="1" smtClean="0">
                <a:solidFill>
                  <a:schemeClr val="accent1"/>
                </a:solidFill>
              </a:rPr>
              <a:t>rd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quartile</a:t>
            </a:r>
            <a:r>
              <a:rPr lang="en-US" dirty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max</a:t>
            </a:r>
            <a:endParaRPr lang="tr-TR" dirty="0" smtClean="0">
              <a:solidFill>
                <a:schemeClr val="accent1"/>
              </a:solidFill>
            </a:endParaRPr>
          </a:p>
          <a:p>
            <a:pPr lvl="1"/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tr-TR" dirty="0">
                <a:solidFill>
                  <a:schemeClr val="accent1"/>
                </a:solidFill>
              </a:rPr>
              <a:t>25</a:t>
            </a:r>
            <a:r>
              <a:rPr lang="tr-TR" baseline="30000" dirty="0">
                <a:solidFill>
                  <a:schemeClr val="accent1"/>
                </a:solidFill>
              </a:rPr>
              <a:t>th</a:t>
            </a:r>
            <a:r>
              <a:rPr lang="tr-TR" baseline="30000" dirty="0"/>
              <a:t> </a:t>
            </a:r>
            <a:r>
              <a:rPr lang="tr-TR" dirty="0" err="1" smtClean="0">
                <a:solidFill>
                  <a:schemeClr val="accent1"/>
                </a:solidFill>
              </a:rPr>
              <a:t>percen</a:t>
            </a:r>
            <a:r>
              <a:rPr lang="en-US" dirty="0" smtClean="0">
                <a:solidFill>
                  <a:schemeClr val="accent1"/>
                </a:solidFill>
              </a:rPr>
              <a:t>tile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median</a:t>
            </a:r>
            <a:r>
              <a:rPr lang="en-US" dirty="0"/>
              <a:t>, </a:t>
            </a:r>
            <a:r>
              <a:rPr lang="tr-TR" dirty="0">
                <a:solidFill>
                  <a:schemeClr val="accent1"/>
                </a:solidFill>
              </a:rPr>
              <a:t>75</a:t>
            </a:r>
            <a:r>
              <a:rPr lang="tr-TR" baseline="30000" dirty="0">
                <a:solidFill>
                  <a:schemeClr val="accent1"/>
                </a:solidFill>
              </a:rPr>
              <a:t>th</a:t>
            </a:r>
            <a:r>
              <a:rPr lang="tr-TR" baseline="30000" dirty="0"/>
              <a:t> </a:t>
            </a:r>
            <a:r>
              <a:rPr lang="tr-TR" dirty="0" err="1" smtClean="0">
                <a:solidFill>
                  <a:schemeClr val="accent1"/>
                </a:solidFill>
              </a:rPr>
              <a:t>percen</a:t>
            </a:r>
            <a:r>
              <a:rPr lang="en-US" dirty="0" smtClean="0">
                <a:solidFill>
                  <a:schemeClr val="accent1"/>
                </a:solidFill>
              </a:rPr>
              <a:t>tile</a:t>
            </a:r>
            <a:r>
              <a:rPr lang="en-US" dirty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max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way, the </a:t>
            </a:r>
            <a:r>
              <a:rPr lang="tr-TR" dirty="0">
                <a:solidFill>
                  <a:schemeClr val="accent1"/>
                </a:solidFill>
              </a:rPr>
              <a:t>fi</a:t>
            </a:r>
            <a:r>
              <a:rPr lang="en-US" dirty="0" err="1">
                <a:solidFill>
                  <a:schemeClr val="accent1"/>
                </a:solidFill>
              </a:rPr>
              <a:t>ve</a:t>
            </a:r>
            <a:r>
              <a:rPr lang="en-US" dirty="0">
                <a:solidFill>
                  <a:schemeClr val="accent1"/>
                </a:solidFill>
              </a:rPr>
              <a:t>-number summary </a:t>
            </a:r>
            <a:r>
              <a:rPr lang="en-US" dirty="0"/>
              <a:t>provides </a:t>
            </a:r>
            <a:endParaRPr lang="tr-TR" dirty="0" smtClean="0"/>
          </a:p>
          <a:p>
            <a:pPr lvl="1"/>
            <a:r>
              <a:rPr lang="en-US" dirty="0" smtClean="0"/>
              <a:t>0</a:t>
            </a:r>
            <a:r>
              <a:rPr lang="en-US" dirty="0"/>
              <a:t>, 0.25, 0.50,</a:t>
            </a:r>
            <a:r>
              <a:rPr lang="tr-TR" dirty="0"/>
              <a:t> 0.75, </a:t>
            </a:r>
            <a:r>
              <a:rPr lang="tr-TR" dirty="0" err="1"/>
              <a:t>and</a:t>
            </a:r>
            <a:r>
              <a:rPr lang="tr-TR" dirty="0"/>
              <a:t> 1 </a:t>
            </a:r>
            <a:r>
              <a:rPr lang="tr-TR" dirty="0" err="1" smtClean="0"/>
              <a:t>quantiles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71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6608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Five-number</a:t>
            </a:r>
            <a:r>
              <a:rPr lang="tr-TR" dirty="0"/>
              <a:t> </a:t>
            </a:r>
            <a:r>
              <a:rPr lang="tr-TR" dirty="0" err="1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tr-TR" dirty="0"/>
              <a:t>fi</a:t>
            </a:r>
            <a:r>
              <a:rPr lang="en-US" dirty="0" err="1"/>
              <a:t>ve</a:t>
            </a:r>
            <a:r>
              <a:rPr lang="en-US" dirty="0"/>
              <a:t>-number summary can be used to derive two measures</a:t>
            </a:r>
            <a:r>
              <a:rPr lang="tr-TR" dirty="0"/>
              <a:t> </a:t>
            </a:r>
            <a:r>
              <a:rPr lang="en-US" dirty="0"/>
              <a:t>of dispersion: </a:t>
            </a:r>
            <a:endParaRPr lang="tr-TR" dirty="0" smtClean="0"/>
          </a:p>
          <a:p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chemeClr val="accent1"/>
                </a:solidFill>
              </a:rPr>
              <a:t>range</a:t>
            </a:r>
            <a:r>
              <a:rPr lang="en-US" dirty="0"/>
              <a:t> </a:t>
            </a:r>
            <a:endParaRPr lang="tr-TR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di</a:t>
            </a:r>
            <a:r>
              <a:rPr lang="tr-TR" dirty="0" err="1"/>
              <a:t>ffe</a:t>
            </a:r>
            <a:r>
              <a:rPr lang="en-US" dirty="0" err="1"/>
              <a:t>rence</a:t>
            </a:r>
            <a:r>
              <a:rPr lang="en-US" dirty="0"/>
              <a:t> between the maximum observed</a:t>
            </a:r>
            <a:r>
              <a:rPr lang="tr-TR" dirty="0"/>
              <a:t> </a:t>
            </a:r>
            <a:r>
              <a:rPr lang="en-US" dirty="0"/>
              <a:t>value and the minimum observed value</a:t>
            </a:r>
            <a:r>
              <a:rPr lang="en-US" dirty="0" smtClean="0"/>
              <a:t>.</a:t>
            </a:r>
            <a:endParaRPr lang="tr-TR" dirty="0" smtClean="0"/>
          </a:p>
          <a:p>
            <a:pPr lvl="2"/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US" dirty="0"/>
              <a:t>nter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</a:t>
            </a:r>
            <a:r>
              <a:rPr lang="en-US" dirty="0"/>
              <a:t>uartile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dirty="0" smtClean="0"/>
              <a:t>ange</a:t>
            </a:r>
            <a:r>
              <a:rPr lang="tr-TR" dirty="0" smtClean="0"/>
              <a:t> </a:t>
            </a:r>
            <a:r>
              <a:rPr lang="en-US" dirty="0" smtClean="0"/>
              <a:t>(</a:t>
            </a:r>
            <a:r>
              <a:rPr lang="en-US" dirty="0">
                <a:solidFill>
                  <a:schemeClr val="accent1"/>
                </a:solidFill>
              </a:rPr>
              <a:t>IQR</a:t>
            </a:r>
            <a:r>
              <a:rPr lang="en-US" dirty="0"/>
              <a:t>) </a:t>
            </a:r>
            <a:endParaRPr lang="en-US" dirty="0">
              <a:solidFill>
                <a:schemeClr val="accent1"/>
              </a:solidFill>
            </a:endParaRPr>
          </a:p>
          <a:p>
            <a:pPr lvl="2"/>
            <a:r>
              <a:rPr lang="en-US" dirty="0" smtClean="0"/>
              <a:t>the </a:t>
            </a:r>
            <a:r>
              <a:rPr lang="en-US" dirty="0"/>
              <a:t>di</a:t>
            </a:r>
            <a:r>
              <a:rPr lang="tr-TR" dirty="0" err="1"/>
              <a:t>ff</a:t>
            </a:r>
            <a:r>
              <a:rPr lang="en-US" dirty="0" err="1"/>
              <a:t>erence</a:t>
            </a:r>
            <a:r>
              <a:rPr lang="en-US" dirty="0"/>
              <a:t> between the</a:t>
            </a:r>
            <a:r>
              <a:rPr lang="tr-TR" dirty="0"/>
              <a:t> </a:t>
            </a:r>
            <a:r>
              <a:rPr lang="en-US" dirty="0"/>
              <a:t>third quartile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Q3</a:t>
            </a:r>
            <a:r>
              <a:rPr lang="en-US" dirty="0"/>
              <a:t>) and the </a:t>
            </a:r>
            <a:r>
              <a:rPr lang="tr-TR" dirty="0"/>
              <a:t>fi</a:t>
            </a:r>
            <a:r>
              <a:rPr lang="en-US" dirty="0" err="1"/>
              <a:t>rst</a:t>
            </a:r>
            <a:r>
              <a:rPr lang="en-US" dirty="0"/>
              <a:t> quartile (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Q1</a:t>
            </a:r>
            <a:r>
              <a:rPr lang="en-US" dirty="0" smtClean="0"/>
              <a:t>).</a:t>
            </a:r>
            <a:r>
              <a:rPr lang="tr-TR" dirty="0"/>
              <a:t> </a:t>
            </a:r>
            <a:endParaRPr lang="tr-TR" dirty="0" smtClean="0"/>
          </a:p>
          <a:p>
            <a:pPr lvl="2"/>
            <a:endParaRPr lang="tr-TR" dirty="0" smtClean="0"/>
          </a:p>
          <a:p>
            <a:pPr marL="914400" lvl="2" indent="0">
              <a:buNone/>
            </a:pPr>
            <a:r>
              <a:rPr lang="tr-TR" dirty="0">
                <a:solidFill>
                  <a:schemeClr val="accent1"/>
                </a:solidFill>
              </a:rPr>
              <a:t>	</a:t>
            </a:r>
            <a:r>
              <a:rPr lang="tr-TR" dirty="0" smtClean="0">
                <a:solidFill>
                  <a:schemeClr val="accent1"/>
                </a:solidFill>
              </a:rPr>
              <a:t>IQR </a:t>
            </a:r>
            <a:r>
              <a:rPr lang="tr-TR" dirty="0">
                <a:solidFill>
                  <a:schemeClr val="accent1"/>
                </a:solidFill>
              </a:rPr>
              <a:t>= </a:t>
            </a:r>
            <a:r>
              <a:rPr lang="en-US" dirty="0">
                <a:solidFill>
                  <a:schemeClr val="accent1"/>
                </a:solidFill>
              </a:rPr>
              <a:t>Q3</a:t>
            </a:r>
            <a:r>
              <a:rPr lang="tr-TR" baseline="-25000" dirty="0">
                <a:solidFill>
                  <a:schemeClr val="accent1"/>
                </a:solidFill>
              </a:rPr>
              <a:t>  </a:t>
            </a:r>
            <a:r>
              <a:rPr lang="tr-TR" dirty="0">
                <a:solidFill>
                  <a:schemeClr val="accent1"/>
                </a:solidFill>
              </a:rPr>
              <a:t>- </a:t>
            </a:r>
            <a:r>
              <a:rPr lang="en-US" dirty="0">
                <a:solidFill>
                  <a:schemeClr val="accent1"/>
                </a:solidFill>
              </a:rPr>
              <a:t>Q</a:t>
            </a:r>
            <a:r>
              <a:rPr lang="tr-TR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72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0425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Boxplot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353176" cy="5399087"/>
          </a:xfrm>
        </p:spPr>
        <p:txBody>
          <a:bodyPr>
            <a:normAutofit fontScale="70000" lnSpcReduction="20000"/>
          </a:bodyPr>
          <a:lstStyle/>
          <a:p>
            <a:pPr marL="3776663"/>
            <a:r>
              <a:rPr lang="en-US" sz="4000" dirty="0"/>
              <a:t>This simplest possible box plot displays the full range of variation (from </a:t>
            </a:r>
            <a:r>
              <a:rPr lang="en-US" sz="4000" dirty="0">
                <a:solidFill>
                  <a:schemeClr val="accent1"/>
                </a:solidFill>
              </a:rPr>
              <a:t>min</a:t>
            </a:r>
            <a:r>
              <a:rPr lang="en-US" sz="4000" dirty="0"/>
              <a:t> to </a:t>
            </a:r>
            <a:r>
              <a:rPr lang="en-US" sz="4000" dirty="0">
                <a:solidFill>
                  <a:schemeClr val="accent1"/>
                </a:solidFill>
              </a:rPr>
              <a:t>max</a:t>
            </a:r>
            <a:r>
              <a:rPr lang="en-US" sz="4000" dirty="0"/>
              <a:t>), the likely range of variation (the </a:t>
            </a:r>
            <a:r>
              <a:rPr lang="en-US" sz="4000" dirty="0">
                <a:solidFill>
                  <a:schemeClr val="accent1"/>
                </a:solidFill>
              </a:rPr>
              <a:t>IQR</a:t>
            </a:r>
            <a:r>
              <a:rPr lang="en-US" sz="4000" dirty="0"/>
              <a:t>), and a typical value (the </a:t>
            </a:r>
            <a:r>
              <a:rPr lang="en-US" sz="4000" dirty="0">
                <a:solidFill>
                  <a:schemeClr val="accent1"/>
                </a:solidFill>
              </a:rPr>
              <a:t>median</a:t>
            </a:r>
            <a:r>
              <a:rPr lang="en-US" sz="4000" dirty="0"/>
              <a:t>). </a:t>
            </a:r>
            <a:endParaRPr lang="en-US" sz="4000" dirty="0" smtClean="0"/>
          </a:p>
          <a:p>
            <a:pPr marL="3776663"/>
            <a:r>
              <a:rPr lang="en-US" sz="4000" dirty="0" smtClean="0"/>
              <a:t>Not </a:t>
            </a:r>
            <a:r>
              <a:rPr lang="en-US" sz="4000" dirty="0"/>
              <a:t>uncommonly real datasets will display surprisingly high maximums or surprisingly low minimums called </a:t>
            </a:r>
            <a:r>
              <a:rPr lang="en-US" sz="4000" dirty="0">
                <a:solidFill>
                  <a:schemeClr val="accent1"/>
                </a:solidFill>
              </a:rPr>
              <a:t>outliers</a:t>
            </a:r>
            <a:r>
              <a:rPr lang="en-US" sz="4000" dirty="0"/>
              <a:t>. </a:t>
            </a:r>
            <a:endParaRPr lang="en-US" sz="4000" dirty="0" smtClean="0"/>
          </a:p>
          <a:p>
            <a:pPr marL="3776663"/>
            <a:endParaRPr lang="en-US" dirty="0" smtClean="0"/>
          </a:p>
          <a:p>
            <a:pPr marL="688975" lvl="1" indent="-228600"/>
            <a:r>
              <a:rPr lang="en-US" dirty="0" smtClean="0"/>
              <a:t>John </a:t>
            </a:r>
            <a:r>
              <a:rPr lang="en-US" dirty="0" err="1"/>
              <a:t>Tukey</a:t>
            </a:r>
            <a:r>
              <a:rPr lang="en-US" dirty="0"/>
              <a:t> has provided a precise definition for two types of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outliers</a:t>
            </a:r>
            <a:r>
              <a:rPr lang="en-US" dirty="0"/>
              <a:t>:</a:t>
            </a:r>
          </a:p>
          <a:p>
            <a:pPr marL="1085850" lvl="2"/>
            <a:r>
              <a:rPr lang="tr-TR" dirty="0" smtClean="0">
                <a:solidFill>
                  <a:schemeClr val="accent1"/>
                </a:solidFill>
              </a:rPr>
              <a:t>3</a:t>
            </a:r>
            <a:r>
              <a:rPr lang="en-US" dirty="0" smtClean="0">
                <a:solidFill>
                  <a:schemeClr val="accent1"/>
                </a:solidFill>
              </a:rPr>
              <a:t>×IQR</a:t>
            </a:r>
            <a:r>
              <a:rPr lang="en-US" dirty="0" smtClean="0"/>
              <a:t> </a:t>
            </a:r>
            <a:r>
              <a:rPr lang="en-US" dirty="0"/>
              <a:t>or more above the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Q3	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	=&gt;	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Q3 + </a:t>
            </a:r>
            <a:r>
              <a:rPr lang="tr-TR" dirty="0" smtClean="0">
                <a:solidFill>
                  <a:schemeClr val="accent1"/>
                </a:solidFill>
              </a:rPr>
              <a:t>3 </a:t>
            </a:r>
            <a:r>
              <a:rPr lang="tr-TR" dirty="0">
                <a:solidFill>
                  <a:schemeClr val="accent1"/>
                </a:solidFill>
              </a:rPr>
              <a:t>x </a:t>
            </a:r>
            <a:r>
              <a:rPr lang="en-US" dirty="0">
                <a:solidFill>
                  <a:schemeClr val="accent1"/>
                </a:solidFill>
              </a:rPr>
              <a:t>IQR</a:t>
            </a:r>
            <a:r>
              <a:rPr lang="en-US" dirty="0"/>
              <a:t>)</a:t>
            </a:r>
          </a:p>
          <a:p>
            <a:pPr marL="1085850" lvl="2"/>
            <a:r>
              <a:rPr lang="tr-TR" dirty="0" smtClean="0">
                <a:solidFill>
                  <a:schemeClr val="accent1"/>
                </a:solidFill>
              </a:rPr>
              <a:t>3</a:t>
            </a:r>
            <a:r>
              <a:rPr lang="en-US" dirty="0" smtClean="0">
                <a:solidFill>
                  <a:schemeClr val="accent1"/>
                </a:solidFill>
              </a:rPr>
              <a:t>×IQR</a:t>
            </a:r>
            <a:r>
              <a:rPr lang="en-US" dirty="0" smtClean="0"/>
              <a:t> </a:t>
            </a:r>
            <a:r>
              <a:rPr lang="en-US" dirty="0"/>
              <a:t>or more below the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Q1	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	=&gt;	</a:t>
            </a: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Q1</a:t>
            </a:r>
            <a:r>
              <a:rPr lang="tr-TR" dirty="0">
                <a:solidFill>
                  <a:schemeClr val="accent1"/>
                </a:solidFill>
              </a:rPr>
              <a:t> - </a:t>
            </a:r>
            <a:r>
              <a:rPr lang="tr-TR" dirty="0" smtClean="0">
                <a:solidFill>
                  <a:schemeClr val="accent1"/>
                </a:solidFill>
              </a:rPr>
              <a:t>3 </a:t>
            </a:r>
            <a:r>
              <a:rPr lang="tr-TR" dirty="0">
                <a:solidFill>
                  <a:schemeClr val="accent1"/>
                </a:solidFill>
              </a:rPr>
              <a:t>x </a:t>
            </a:r>
            <a:r>
              <a:rPr lang="en-US" dirty="0">
                <a:solidFill>
                  <a:schemeClr val="accent1"/>
                </a:solidFill>
              </a:rPr>
              <a:t>IQR</a:t>
            </a:r>
            <a:r>
              <a:rPr lang="en-US" dirty="0"/>
              <a:t>)</a:t>
            </a:r>
            <a:endParaRPr lang="tr-TR" dirty="0"/>
          </a:p>
          <a:p>
            <a:pPr marL="688975" lvl="1" indent="-228600"/>
            <a:endParaRPr lang="tr-TR" dirty="0" smtClean="0">
              <a:solidFill>
                <a:schemeClr val="accent1"/>
              </a:solidFill>
            </a:endParaRPr>
          </a:p>
          <a:p>
            <a:pPr marL="688975" lvl="1" indent="-228600"/>
            <a:r>
              <a:rPr lang="en-US" dirty="0" smtClean="0">
                <a:solidFill>
                  <a:schemeClr val="accent1"/>
                </a:solidFill>
              </a:rPr>
              <a:t>Suspected </a:t>
            </a:r>
            <a:r>
              <a:rPr lang="en-US" dirty="0">
                <a:solidFill>
                  <a:schemeClr val="accent1"/>
                </a:solidFill>
              </a:rPr>
              <a:t>outliers </a:t>
            </a:r>
            <a:r>
              <a:rPr lang="en-US" dirty="0"/>
              <a:t>are </a:t>
            </a:r>
            <a:r>
              <a:rPr lang="en-US" dirty="0" smtClean="0"/>
              <a:t>slightly </a:t>
            </a:r>
            <a:r>
              <a:rPr lang="en-US" dirty="0"/>
              <a:t>more central versions of outliers: </a:t>
            </a:r>
            <a:endParaRPr lang="en-US" dirty="0" smtClean="0"/>
          </a:p>
          <a:p>
            <a:pPr marL="1085850" lvl="2"/>
            <a:r>
              <a:rPr lang="en-US" dirty="0" smtClean="0">
                <a:solidFill>
                  <a:schemeClr val="accent1"/>
                </a:solidFill>
              </a:rPr>
              <a:t>1.5×IQR</a:t>
            </a:r>
            <a:r>
              <a:rPr lang="en-US" dirty="0" smtClean="0"/>
              <a:t> </a:t>
            </a:r>
            <a:r>
              <a:rPr lang="en-US" dirty="0"/>
              <a:t>or more above the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Q3	=&gt;	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Q3 </a:t>
            </a:r>
            <a:r>
              <a:rPr lang="en-US" dirty="0">
                <a:solidFill>
                  <a:schemeClr val="accent1"/>
                </a:solidFill>
              </a:rPr>
              <a:t>+ 1.5</a:t>
            </a:r>
            <a:r>
              <a:rPr lang="tr-TR" dirty="0">
                <a:solidFill>
                  <a:schemeClr val="accent1"/>
                </a:solidFill>
              </a:rPr>
              <a:t> x </a:t>
            </a:r>
            <a:r>
              <a:rPr lang="en-US" dirty="0" smtClean="0">
                <a:solidFill>
                  <a:schemeClr val="accent1"/>
                </a:solidFill>
              </a:rPr>
              <a:t>IQR</a:t>
            </a:r>
            <a:r>
              <a:rPr lang="en-US" dirty="0" smtClean="0"/>
              <a:t>)</a:t>
            </a:r>
          </a:p>
          <a:p>
            <a:pPr marL="1085850" lvl="2"/>
            <a:r>
              <a:rPr lang="en-US" dirty="0" smtClean="0">
                <a:solidFill>
                  <a:schemeClr val="accent1"/>
                </a:solidFill>
              </a:rPr>
              <a:t>1.5×IQR</a:t>
            </a:r>
            <a:r>
              <a:rPr lang="en-US" dirty="0" smtClean="0"/>
              <a:t> </a:t>
            </a:r>
            <a:r>
              <a:rPr lang="en-US" dirty="0"/>
              <a:t>or more below the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Q1	=&gt;	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Q1</a:t>
            </a:r>
            <a:r>
              <a:rPr lang="tr-TR" dirty="0" smtClean="0">
                <a:solidFill>
                  <a:schemeClr val="accent1"/>
                </a:solidFill>
              </a:rPr>
              <a:t> - </a:t>
            </a:r>
            <a:r>
              <a:rPr lang="en-US" dirty="0" smtClean="0">
                <a:solidFill>
                  <a:schemeClr val="accent1"/>
                </a:solidFill>
              </a:rPr>
              <a:t>1.5</a:t>
            </a:r>
            <a:r>
              <a:rPr lang="tr-TR" dirty="0" smtClean="0">
                <a:solidFill>
                  <a:schemeClr val="accent1"/>
                </a:solidFill>
              </a:rPr>
              <a:t> </a:t>
            </a:r>
            <a:r>
              <a:rPr lang="tr-TR" dirty="0">
                <a:solidFill>
                  <a:schemeClr val="accent1"/>
                </a:solidFill>
              </a:rPr>
              <a:t>x </a:t>
            </a:r>
            <a:r>
              <a:rPr lang="en-US" dirty="0">
                <a:solidFill>
                  <a:schemeClr val="accent1"/>
                </a:solidFill>
              </a:rPr>
              <a:t>IQR</a:t>
            </a:r>
            <a:r>
              <a:rPr lang="en-US" dirty="0" smtClean="0"/>
              <a:t>)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73</a:t>
            </a:fld>
            <a:endParaRPr lang="en-US" altLang="tr-TR"/>
          </a:p>
        </p:txBody>
      </p:sp>
      <p:pic>
        <p:nvPicPr>
          <p:cNvPr id="6146" name="Picture 2" descr="http://www.physics.csbsju.edu/stats/simple.box.def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346710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7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Transformation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W</a:t>
            </a:r>
            <a:r>
              <a:rPr lang="en-US" dirty="0"/>
              <a:t>e rely on data transformation techniques </a:t>
            </a:r>
            <a:endParaRPr lang="tr-TR" dirty="0" smtClean="0"/>
          </a:p>
          <a:p>
            <a:pPr lvl="1"/>
            <a:r>
              <a:rPr lang="en-US" dirty="0" smtClean="0"/>
              <a:t>to </a:t>
            </a:r>
            <a:r>
              <a:rPr lang="en-US" dirty="0"/>
              <a:t>reduce the influence of extreme values in our analysis. </a:t>
            </a:r>
            <a:endParaRPr lang="tr-TR" dirty="0"/>
          </a:p>
          <a:p>
            <a:pPr lvl="0"/>
            <a:r>
              <a:rPr lang="en-US" dirty="0">
                <a:solidFill>
                  <a:srgbClr val="000000"/>
                </a:solidFill>
              </a:rPr>
              <a:t>The reason</a:t>
            </a:r>
            <a:r>
              <a:rPr lang="tr-TR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tr-TR" dirty="0">
                <a:solidFill>
                  <a:srgbClr val="000000"/>
                </a:solidFill>
              </a:rPr>
              <a:t>for data </a:t>
            </a:r>
            <a:r>
              <a:rPr lang="en-US" dirty="0">
                <a:solidFill>
                  <a:srgbClr val="000000"/>
                </a:solidFill>
              </a:rPr>
              <a:t>transform</a:t>
            </a:r>
            <a:r>
              <a:rPr lang="tr-TR" dirty="0">
                <a:solidFill>
                  <a:srgbClr val="000000"/>
                </a:solidFill>
              </a:rPr>
              <a:t>ation: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tr-TR" dirty="0">
              <a:solidFill>
                <a:srgbClr val="000000"/>
              </a:solidFill>
            </a:endParaRPr>
          </a:p>
          <a:p>
            <a:pPr lvl="1"/>
            <a:r>
              <a:rPr lang="en-US" dirty="0"/>
              <a:t>to make the</a:t>
            </a:r>
            <a:r>
              <a:rPr lang="tr-TR" dirty="0"/>
              <a:t> </a:t>
            </a:r>
            <a:r>
              <a:rPr lang="en-US" dirty="0"/>
              <a:t>distribution of the data </a:t>
            </a:r>
            <a:r>
              <a:rPr lang="en-US" dirty="0">
                <a:solidFill>
                  <a:srgbClr val="3366FF"/>
                </a:solidFill>
              </a:rPr>
              <a:t>normal</a:t>
            </a:r>
            <a:r>
              <a:rPr lang="en-US" dirty="0"/>
              <a:t>, </a:t>
            </a:r>
            <a:endParaRPr lang="tr-TR" dirty="0"/>
          </a:p>
          <a:p>
            <a:pPr lvl="1"/>
            <a:r>
              <a:rPr lang="tr-TR" dirty="0"/>
              <a:t>to create </a:t>
            </a:r>
            <a:r>
              <a:rPr lang="en-US" dirty="0"/>
              <a:t>more informative graphs of the</a:t>
            </a:r>
            <a:r>
              <a:rPr lang="tr-TR" dirty="0"/>
              <a:t> </a:t>
            </a:r>
            <a:r>
              <a:rPr lang="en-US" dirty="0"/>
              <a:t>data, </a:t>
            </a:r>
            <a:endParaRPr lang="tr-TR" dirty="0"/>
          </a:p>
          <a:p>
            <a:pPr lvl="1"/>
            <a:r>
              <a:rPr lang="en-US" dirty="0"/>
              <a:t>better outlier identification </a:t>
            </a:r>
            <a:endParaRPr lang="tr-TR" dirty="0"/>
          </a:p>
          <a:p>
            <a:pPr lvl="1"/>
            <a:r>
              <a:rPr lang="en-US" dirty="0"/>
              <a:t>increasing the sensitivity</a:t>
            </a:r>
            <a:r>
              <a:rPr lang="tr-TR" dirty="0"/>
              <a:t> </a:t>
            </a:r>
            <a:r>
              <a:rPr lang="en-US" dirty="0"/>
              <a:t>of statistical tests </a:t>
            </a:r>
          </a:p>
          <a:p>
            <a:r>
              <a:rPr lang="en-US" dirty="0" smtClean="0"/>
              <a:t>Two </a:t>
            </a:r>
            <a:r>
              <a:rPr lang="en-US" dirty="0"/>
              <a:t>of</a:t>
            </a:r>
            <a:r>
              <a:rPr lang="tr-TR" dirty="0"/>
              <a:t> </a:t>
            </a:r>
            <a:r>
              <a:rPr lang="en-US" dirty="0"/>
              <a:t>the most </a:t>
            </a:r>
            <a:r>
              <a:rPr lang="en-US" dirty="0" smtClean="0"/>
              <a:t>common</a:t>
            </a:r>
            <a:r>
              <a:rPr lang="tr-TR" dirty="0" smtClean="0"/>
              <a:t> </a:t>
            </a:r>
            <a:r>
              <a:rPr lang="en-US" dirty="0" smtClean="0"/>
              <a:t>transformation </a:t>
            </a:r>
            <a:r>
              <a:rPr lang="en-US" dirty="0"/>
              <a:t>functions for this purpose are </a:t>
            </a:r>
            <a:endParaRPr lang="tr-TR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logarithm</a:t>
            </a:r>
            <a:r>
              <a:rPr lang="tr-TR" i="1" dirty="0" smtClean="0"/>
              <a:t> </a:t>
            </a:r>
            <a:endParaRPr lang="tr-TR" dirty="0" smtClean="0"/>
          </a:p>
          <a:p>
            <a:pPr lvl="1"/>
            <a:r>
              <a:rPr lang="tr-TR" dirty="0" smtClean="0">
                <a:solidFill>
                  <a:schemeClr val="accent1"/>
                </a:solidFill>
              </a:rPr>
              <a:t>square </a:t>
            </a:r>
            <a:r>
              <a:rPr lang="tr-TR" dirty="0">
                <a:solidFill>
                  <a:schemeClr val="accent1"/>
                </a:solidFill>
              </a:rPr>
              <a:t>root</a:t>
            </a:r>
            <a:r>
              <a:rPr lang="tr-TR" dirty="0" smtClean="0">
                <a:solidFill>
                  <a:schemeClr val="accent1"/>
                </a:solidFill>
              </a:rPr>
              <a:t>.</a:t>
            </a:r>
          </a:p>
          <a:p>
            <a:pPr lvl="1"/>
            <a:endParaRPr lang="tr-TR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74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57300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Coefficient</a:t>
            </a:r>
            <a:r>
              <a:rPr lang="tr-TR" dirty="0"/>
              <a:t> of </a:t>
            </a:r>
            <a:r>
              <a:rPr lang="tr-TR" dirty="0" err="1"/>
              <a:t>Variation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/>
                  <a:t>In general, </a:t>
                </a:r>
                <a:r>
                  <a:rPr lang="tr-TR" dirty="0" err="1"/>
                  <a:t>the</a:t>
                </a:r>
                <a:r>
                  <a:rPr lang="tr-TR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coefficient of variation </a:t>
                </a:r>
                <a:r>
                  <a:rPr lang="en-US" dirty="0"/>
                  <a:t>is used to compare variables in terms of their dispersion</a:t>
                </a:r>
                <a:r>
                  <a:rPr lang="tr-TR" dirty="0"/>
                  <a:t> </a:t>
                </a:r>
                <a:r>
                  <a:rPr lang="en-US" dirty="0"/>
                  <a:t>when the means are substantially different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possibly </a:t>
                </a:r>
                <a:r>
                  <a:rPr lang="en-US" dirty="0"/>
                  <a:t>as the result of having different</a:t>
                </a:r>
                <a:r>
                  <a:rPr lang="tr-TR" dirty="0"/>
                  <a:t> </a:t>
                </a:r>
                <a:r>
                  <a:rPr lang="tr-TR" dirty="0" err="1"/>
                  <a:t>measurement</a:t>
                </a:r>
                <a:r>
                  <a:rPr lang="tr-TR" dirty="0"/>
                  <a:t> </a:t>
                </a:r>
                <a:r>
                  <a:rPr lang="tr-TR" dirty="0" err="1" smtClean="0"/>
                  <a:t>units</a:t>
                </a:r>
                <a:r>
                  <a:rPr lang="tr-TR" dirty="0" smtClean="0"/>
                  <a:t>.</a:t>
                </a:r>
                <a:endParaRPr lang="tr-TR" dirty="0"/>
              </a:p>
              <a:p>
                <a:r>
                  <a:rPr lang="en-US" dirty="0"/>
                  <a:t>To quantify dispersion independently from units, we use the </a:t>
                </a:r>
                <a:r>
                  <a:rPr lang="en-US" dirty="0">
                    <a:solidFill>
                      <a:schemeClr val="accent1"/>
                    </a:solidFill>
                  </a:rPr>
                  <a:t>coefficient of</a:t>
                </a:r>
                <a:r>
                  <a:rPr lang="tr-TR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variation</a:t>
                </a:r>
                <a:r>
                  <a:rPr lang="en-US" dirty="0"/>
                  <a:t>,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which </a:t>
                </a:r>
                <a:r>
                  <a:rPr lang="en-US" dirty="0"/>
                  <a:t>is the </a:t>
                </a:r>
                <a:r>
                  <a:rPr lang="en-US" dirty="0">
                    <a:solidFill>
                      <a:schemeClr val="accent1"/>
                    </a:solidFill>
                  </a:rPr>
                  <a:t>standard deviation </a:t>
                </a:r>
                <a:r>
                  <a:rPr lang="en-US" dirty="0"/>
                  <a:t>divided by the </a:t>
                </a:r>
                <a:r>
                  <a:rPr lang="en-US" dirty="0">
                    <a:solidFill>
                      <a:schemeClr val="accent1"/>
                    </a:solidFill>
                  </a:rPr>
                  <a:t>sample mean </a:t>
                </a:r>
                <a:endParaRPr lang="tr-TR" dirty="0" smtClean="0"/>
              </a:p>
              <a:p>
                <a:pPr lvl="2"/>
                <a:r>
                  <a:rPr lang="en-US" sz="2600" dirty="0" smtClean="0"/>
                  <a:t>assuming</a:t>
                </a:r>
                <a:r>
                  <a:rPr lang="tr-TR" sz="2600" dirty="0" smtClean="0"/>
                  <a:t> </a:t>
                </a:r>
                <a:r>
                  <a:rPr lang="en-US" sz="2600" dirty="0"/>
                  <a:t>that the mean is a positive </a:t>
                </a:r>
                <a:r>
                  <a:rPr lang="en-US" sz="2600" dirty="0" smtClean="0"/>
                  <a:t>number:</a:t>
                </a:r>
                <a:endParaRPr lang="tr-TR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600" i="1">
                          <a:latin typeface="Cambria Math"/>
                        </a:rPr>
                        <m:t>𝐶𝑉</m:t>
                      </m:r>
                      <m:r>
                        <a:rPr lang="tr-TR" sz="2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tr-TR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600" i="1">
                              <a:latin typeface="Cambria Math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tr-TR" sz="2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6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tr-TR" sz="2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79" t="-1582" r="-27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75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8479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Scaling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Shifting</a:t>
            </a:r>
            <a:r>
              <a:rPr lang="tr-TR" dirty="0"/>
              <a:t> </a:t>
            </a:r>
            <a:r>
              <a:rPr lang="tr-TR" dirty="0" err="1"/>
              <a:t>Variables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5288" y="1125538"/>
                <a:ext cx="8281168" cy="4978400"/>
              </a:xfrm>
            </p:spPr>
            <p:txBody>
              <a:bodyPr/>
              <a:lstStyle/>
              <a:p>
                <a:r>
                  <a:rPr lang="en-US" sz="2800" dirty="0"/>
                  <a:t>In general, when we multiply the observed values of a variable by a constant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800" dirty="0"/>
                  <a:t>, its</a:t>
                </a:r>
                <a:r>
                  <a:rPr lang="tr-TR" sz="2800" dirty="0"/>
                  <a:t> </a:t>
                </a:r>
                <a:r>
                  <a:rPr lang="en-US" sz="2800" dirty="0"/>
                  <a:t>mean, standard deviation, and variance are multiplied by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800" dirty="0"/>
                  <a:t>, 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|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800" dirty="0">
                    <a:solidFill>
                      <a:schemeClr val="accent1">
                        <a:lumMod val="75000"/>
                      </a:schemeClr>
                    </a:solidFill>
                  </a:rPr>
                  <a:t>|</a:t>
                </a:r>
                <a:r>
                  <a:rPr lang="en-US" sz="2800" dirty="0"/>
                  <a:t>, and </a:t>
                </a:r>
                <a:r>
                  <a:rPr lang="en-US" sz="2800" i="1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800" baseline="30000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sz="2800" dirty="0"/>
                  <a:t>, respectively.</a:t>
                </a:r>
              </a:p>
              <a:p>
                <a:pPr lvl="1"/>
                <a:r>
                  <a:rPr lang="en-US" sz="2400" dirty="0"/>
                  <a:t>That is, if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y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=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ax</a:t>
                </a:r>
                <a:r>
                  <a:rPr lang="en-US" sz="2400" dirty="0"/>
                  <a:t>, then</a:t>
                </a:r>
                <a:endParaRPr lang="tr-TR" sz="2400" dirty="0"/>
              </a:p>
              <a:p>
                <a:pPr lvl="2"/>
                <a:endParaRPr lang="tr-TR" sz="2000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000" dirty="0"/>
                  <a:t>=</a:t>
                </a:r>
                <a:r>
                  <a:rPr lang="tr-TR" sz="2000" i="1" dirty="0"/>
                  <a:t>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sz="2000" dirty="0" smtClean="0"/>
                  <a:t>,	</a:t>
                </a:r>
                <a:r>
                  <a:rPr lang="tr-TR" sz="20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sz="20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sz="2000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tr-TR" sz="20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Sup>
                      <m:sSubSup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tr-TR" sz="2000" dirty="0"/>
              </a:p>
              <a:p>
                <a:r>
                  <a:rPr lang="tr-TR" sz="2800" dirty="0" err="1" smtClean="0"/>
                  <a:t>The</a:t>
                </a:r>
                <a:r>
                  <a:rPr lang="tr-TR" sz="2800" dirty="0" smtClean="0"/>
                  <a:t> </a:t>
                </a:r>
                <a:r>
                  <a:rPr lang="tr-TR" sz="2800" dirty="0" err="1">
                    <a:solidFill>
                      <a:schemeClr val="accent1"/>
                    </a:solidFill>
                  </a:rPr>
                  <a:t>coefficient</a:t>
                </a:r>
                <a:r>
                  <a:rPr lang="tr-TR" sz="2800" dirty="0">
                    <a:solidFill>
                      <a:schemeClr val="accent1"/>
                    </a:solidFill>
                  </a:rPr>
                  <a:t> of </a:t>
                </a:r>
                <a:r>
                  <a:rPr lang="tr-TR" sz="2800" dirty="0" err="1" smtClean="0">
                    <a:solidFill>
                      <a:schemeClr val="accent1"/>
                    </a:solidFill>
                  </a:rPr>
                  <a:t>variation</a:t>
                </a:r>
                <a:r>
                  <a:rPr lang="tr-TR" sz="2800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tr-TR" sz="2800" dirty="0" smtClean="0"/>
                  <a:t>is not </a:t>
                </a:r>
                <a:r>
                  <a:rPr lang="tr-TR" sz="2800" dirty="0" err="1"/>
                  <a:t>affected</a:t>
                </a:r>
                <a:r>
                  <a:rPr lang="tr-TR" sz="2800" dirty="0"/>
                  <a:t>. </a:t>
                </a:r>
              </a:p>
              <a:p>
                <a:pPr marL="0" indent="0">
                  <a:buNone/>
                </a:pPr>
                <a:endParaRPr lang="tr-TR" sz="280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5288" y="1125538"/>
                <a:ext cx="8281168" cy="4978400"/>
              </a:xfrm>
              <a:blipFill rotWithShape="0">
                <a:blip r:embed="rId2"/>
                <a:stretch>
                  <a:fillRect l="-1325" t="-1348" r="-184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76</a:t>
            </a:fld>
            <a:endParaRPr lang="en-US" altLang="tr-T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0"/>
          <a:stretch/>
        </p:blipFill>
        <p:spPr bwMode="auto">
          <a:xfrm>
            <a:off x="2843808" y="4941168"/>
            <a:ext cx="3744416" cy="83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8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Scaling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Shifting</a:t>
            </a:r>
            <a:r>
              <a:rPr lang="tr-TR" dirty="0"/>
              <a:t> </a:t>
            </a:r>
            <a:r>
              <a:rPr lang="tr-TR" dirty="0" err="1"/>
              <a:t>Variables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tr-TR" sz="2400" dirty="0" smtClean="0"/>
                  <a:t>If </a:t>
                </a:r>
                <a:r>
                  <a:rPr lang="en-US" sz="2400" dirty="0"/>
                  <a:t>we shift the observed values by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r>
                  <a:rPr lang="en-US" sz="2400" dirty="0"/>
                  <a:t>, i.e.,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y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x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+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r>
                  <a:rPr lang="en-US" sz="2400" dirty="0"/>
                  <a:t>, then</a:t>
                </a:r>
                <a:endParaRPr lang="tr-TR" sz="2400" dirty="0"/>
              </a:p>
              <a:p>
                <a:endParaRPr lang="tr-TR" sz="2000" dirty="0" smtClean="0"/>
              </a:p>
              <a:p>
                <a:pPr marL="457200" lvl="1" indent="0">
                  <a:buNone/>
                </a:pPr>
                <a:r>
                  <a:rPr lang="tr-TR" sz="2000" dirty="0" smtClean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000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sz="2000" dirty="0" smtClean="0"/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sz="2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sz="2000" dirty="0" smtClean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tr-TR" sz="2000" dirty="0" smtClean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tr-TR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tr-TR" sz="2000" dirty="0" smtClean="0"/>
              </a:p>
              <a:p>
                <a:endParaRPr lang="tr-TR" sz="2000" dirty="0"/>
              </a:p>
              <a:p>
                <a:r>
                  <a:rPr lang="en-US" sz="2400" dirty="0"/>
                  <a:t>If we multiply the observed values by the constant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r>
                  <a:rPr lang="en-US" sz="2400" i="1" dirty="0"/>
                  <a:t> </a:t>
                </a:r>
                <a:r>
                  <a:rPr lang="en-US" sz="2400" dirty="0"/>
                  <a:t>and then add the constant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r>
                  <a:rPr lang="en-US" sz="2400" i="1" dirty="0"/>
                  <a:t> </a:t>
                </a:r>
                <a:r>
                  <a:rPr lang="en-US" sz="2400" dirty="0"/>
                  <a:t>to</a:t>
                </a:r>
                <a:r>
                  <a:rPr lang="tr-TR" sz="2400" dirty="0"/>
                  <a:t> </a:t>
                </a:r>
                <a:r>
                  <a:rPr lang="en-US" sz="2400" dirty="0"/>
                  <a:t>the result, i.e.,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y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ax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+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r>
                  <a:rPr lang="en-US" sz="2400" dirty="0"/>
                  <a:t>, then</a:t>
                </a:r>
                <a:endParaRPr lang="tr-TR" sz="2400" dirty="0"/>
              </a:p>
              <a:p>
                <a:pPr marL="457200" lvl="1" indent="0">
                  <a:buNone/>
                </a:pPr>
                <a:r>
                  <a:rPr lang="tr-TR" sz="2000" dirty="0" smtClean="0"/>
                  <a:t>	</a:t>
                </a:r>
              </a:p>
              <a:p>
                <a:pPr marL="457200" lvl="1" indent="0">
                  <a:buNone/>
                </a:pPr>
                <a:r>
                  <a:rPr lang="tr-TR" sz="2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tr-TR" sz="2000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tr-TR" sz="2000" b="0" i="0" smtClean="0">
                        <a:latin typeface="Cambria Math" panose="02040503050406030204" pitchFamily="18" charset="0"/>
                      </a:rPr>
                      <m:t>a</m:t>
                    </m:r>
                    <m:acc>
                      <m:accPr>
                        <m:chr m:val="̅"/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tr-TR" sz="20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tr-TR" sz="2000" dirty="0"/>
                  <a:t>,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tr-TR" sz="2000" dirty="0"/>
                  <a:t>=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tr-T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000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sz="2000" dirty="0"/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>
                        <m:r>
                          <a:rPr lang="tr-TR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tr-TR" sz="2000" dirty="0"/>
                  <a:t>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tr-TR" sz="2000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tr-TR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0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tr-TR" sz="20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tr-TR" sz="2000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tr-TR" sz="2000" dirty="0"/>
              </a:p>
              <a:p>
                <a:endParaRPr lang="tr-TR" sz="2000" dirty="0"/>
              </a:p>
              <a:p>
                <a:r>
                  <a:rPr lang="en-US" sz="2400" dirty="0"/>
                  <a:t>the coefficient of variation will change.</a:t>
                </a:r>
                <a:r>
                  <a:rPr lang="tr-TR" sz="2400" dirty="0"/>
                  <a:t> </a:t>
                </a:r>
                <a:endParaRPr lang="tr-TR" sz="2400" dirty="0" smtClean="0"/>
              </a:p>
              <a:p>
                <a:r>
                  <a:rPr lang="en-US" sz="2400" dirty="0" smtClean="0"/>
                  <a:t>If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y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ax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+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b </a:t>
                </a:r>
                <a:r>
                  <a:rPr lang="en-US" sz="2400" dirty="0"/>
                  <a:t>(assuming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a </a:t>
                </a:r>
                <a:r>
                  <a:rPr lang="en-US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&gt;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0</a:t>
                </a:r>
                <a:r>
                  <a:rPr lang="en-US" sz="2400" dirty="0"/>
                  <a:t> and </a:t>
                </a:r>
                <a:r>
                  <a:rPr lang="en-US" sz="2400" i="1" dirty="0">
                    <a:solidFill>
                      <a:schemeClr val="accent1">
                        <a:lumMod val="75000"/>
                      </a:schemeClr>
                    </a:solidFill>
                  </a:rPr>
                  <a:t>b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</a:rPr>
                  <a:t>= 0</a:t>
                </a:r>
                <a:r>
                  <a:rPr lang="en-US" sz="2400" dirty="0"/>
                  <a:t>), </a:t>
                </a:r>
                <a:r>
                  <a:rPr lang="en-US" sz="2400" dirty="0" smtClean="0"/>
                  <a:t>then</a:t>
                </a:r>
                <a:endParaRPr lang="tr-TR" sz="24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22" t="-90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77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91095"/>
            <a:ext cx="2844833" cy="68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38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Variable</a:t>
            </a:r>
            <a:r>
              <a:rPr lang="tr-TR" dirty="0"/>
              <a:t> </a:t>
            </a:r>
            <a:r>
              <a:rPr lang="tr-TR" dirty="0" err="1" smtClean="0"/>
              <a:t>Standar</a:t>
            </a:r>
            <a:r>
              <a:rPr lang="en-US" dirty="0" smtClean="0"/>
              <a:t>d</a:t>
            </a:r>
            <a:r>
              <a:rPr lang="tr-TR" dirty="0" err="1" smtClean="0"/>
              <a:t>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Variable standardization </a:t>
                </a:r>
                <a:r>
                  <a:rPr lang="en-US" dirty="0"/>
                  <a:t>is a common </a:t>
                </a:r>
                <a:r>
                  <a:rPr lang="en-US" i="1" dirty="0">
                    <a:solidFill>
                      <a:schemeClr val="accent1"/>
                    </a:solidFill>
                  </a:rPr>
                  <a:t>linear </a:t>
                </a:r>
                <a:r>
                  <a:rPr lang="en-US" dirty="0">
                    <a:solidFill>
                      <a:schemeClr val="accent1"/>
                    </a:solidFill>
                  </a:rPr>
                  <a:t>transformation</a:t>
                </a:r>
                <a:r>
                  <a:rPr lang="en-US" dirty="0"/>
                  <a:t>,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where </a:t>
                </a:r>
                <a:r>
                  <a:rPr lang="en-US" dirty="0"/>
                  <a:t>we subtract</a:t>
                </a:r>
                <a:r>
                  <a:rPr lang="tr-TR" dirty="0"/>
                  <a:t> </a:t>
                </a:r>
                <a:r>
                  <a:rPr lang="en-US" dirty="0"/>
                  <a:t>the sample </a:t>
                </a:r>
                <a:r>
                  <a:rPr lang="en-US" dirty="0" smtClean="0"/>
                  <a:t>mean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from the observed values and divide the result by the sample</a:t>
                </a:r>
                <a:r>
                  <a:rPr lang="tr-TR" dirty="0"/>
                  <a:t> </a:t>
                </a:r>
                <a:r>
                  <a:rPr lang="en-US" dirty="0"/>
                  <a:t>standard deviation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dirty="0"/>
                  <a:t>, </a:t>
                </a:r>
                <a:endParaRPr lang="tr-TR" dirty="0" smtClean="0"/>
              </a:p>
              <a:p>
                <a:pPr lvl="2"/>
                <a:r>
                  <a:rPr lang="en-US" dirty="0" smtClean="0"/>
                  <a:t>in </a:t>
                </a:r>
                <a:r>
                  <a:rPr lang="en-US" dirty="0"/>
                  <a:t>order to shift the mean to zero and make the standard deviation</a:t>
                </a:r>
                <a:r>
                  <a:rPr lang="tr-TR" dirty="0"/>
                  <a:t> </a:t>
                </a:r>
                <a:r>
                  <a:rPr lang="tr-TR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  <a:r>
                  <a:rPr lang="tr-TR" dirty="0"/>
                  <a:t>:</a:t>
                </a:r>
              </a:p>
              <a:p>
                <a:endParaRPr lang="tr-TR" dirty="0"/>
              </a:p>
              <a:p>
                <a:endParaRPr lang="tr-TR" dirty="0"/>
              </a:p>
              <a:p>
                <a:r>
                  <a:rPr lang="en-US" dirty="0"/>
                  <a:t>Using such transformation is especially common in regression analysis </a:t>
                </a:r>
                <a:r>
                  <a:rPr lang="tr-TR" dirty="0" err="1"/>
                  <a:t>and</a:t>
                </a:r>
                <a:r>
                  <a:rPr lang="tr-TR" dirty="0"/>
                  <a:t> </a:t>
                </a:r>
                <a:r>
                  <a:rPr lang="tr-TR" dirty="0" err="1"/>
                  <a:t>clustering</a:t>
                </a:r>
                <a:r>
                  <a:rPr lang="tr-TR" dirty="0"/>
                  <a:t>.</a:t>
                </a:r>
              </a:p>
              <a:p>
                <a:r>
                  <a:rPr lang="tr-TR" dirty="0" err="1"/>
                  <a:t>Subtracting</a:t>
                </a:r>
                <a:r>
                  <a:rPr lang="tr-T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i="1" dirty="0"/>
                  <a:t> </a:t>
                </a:r>
                <a:r>
                  <a:rPr lang="en-US" dirty="0"/>
                  <a:t>from the observations shifts the sample mean to 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zero</a:t>
                </a:r>
                <a:r>
                  <a:rPr lang="en-US" dirty="0"/>
                  <a:t>. </a:t>
                </a:r>
                <a:endParaRPr lang="tr-TR" dirty="0" smtClean="0"/>
              </a:p>
              <a:p>
                <a:pPr lvl="1"/>
                <a:r>
                  <a:rPr lang="en-US" dirty="0" smtClean="0"/>
                  <a:t>This</a:t>
                </a:r>
                <a:r>
                  <a:rPr lang="en-US" dirty="0"/>
                  <a:t>, however, does not</a:t>
                </a:r>
                <a:r>
                  <a:rPr lang="tr-TR" dirty="0"/>
                  <a:t> </a:t>
                </a:r>
                <a:r>
                  <a:rPr lang="en-US" dirty="0"/>
                  <a:t>change the standard deviation. </a:t>
                </a:r>
                <a:endParaRPr lang="tr-TR" dirty="0"/>
              </a:p>
              <a:p>
                <a:pPr lvl="2"/>
                <a:r>
                  <a:rPr lang="en-US" dirty="0"/>
                  <a:t>Dividing by </a:t>
                </a:r>
                <a:r>
                  <a:rPr lang="en-US" i="1" dirty="0">
                    <a:solidFill>
                      <a:schemeClr val="accent1">
                        <a:lumMod val="75000"/>
                      </a:schemeClr>
                    </a:solidFill>
                  </a:rPr>
                  <a:t>s</a:t>
                </a:r>
                <a:r>
                  <a:rPr lang="en-US" dirty="0"/>
                  <a:t>, on the other hand, changes the sample</a:t>
                </a:r>
                <a:r>
                  <a:rPr lang="tr-TR" dirty="0"/>
                  <a:t> </a:t>
                </a:r>
                <a:r>
                  <a:rPr lang="tr-TR" dirty="0" err="1"/>
                  <a:t>standard</a:t>
                </a:r>
                <a:r>
                  <a:rPr lang="tr-TR" dirty="0"/>
                  <a:t> </a:t>
                </a:r>
                <a:r>
                  <a:rPr lang="tr-TR" dirty="0" err="1"/>
                  <a:t>deviation</a:t>
                </a:r>
                <a:r>
                  <a:rPr lang="tr-TR" dirty="0"/>
                  <a:t> </a:t>
                </a:r>
                <a:r>
                  <a:rPr lang="tr-TR" dirty="0" err="1"/>
                  <a:t>to</a:t>
                </a:r>
                <a:r>
                  <a:rPr lang="tr-TR" dirty="0"/>
                  <a:t> </a:t>
                </a:r>
                <a:r>
                  <a:rPr lang="tr-TR" dirty="0">
                    <a:solidFill>
                      <a:schemeClr val="accent1">
                        <a:lumMod val="75000"/>
                      </a:schemeClr>
                    </a:solidFill>
                  </a:rPr>
                  <a:t>1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33" t="-3164" r="-292" b="-15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78</a:t>
            </a:fld>
            <a:endParaRPr lang="en-US" alt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6" b="14285"/>
          <a:stretch/>
        </p:blipFill>
        <p:spPr bwMode="auto">
          <a:xfrm>
            <a:off x="3635896" y="3212976"/>
            <a:ext cx="1872208" cy="75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6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Exploring </a:t>
            </a:r>
            <a:r>
              <a:rPr lang="tr-TR" dirty="0" smtClean="0"/>
              <a:t>Relationships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Two numerical </a:t>
            </a:r>
            <a:r>
              <a:rPr lang="tr-TR" dirty="0" smtClean="0"/>
              <a:t>variables</a:t>
            </a:r>
          </a:p>
          <a:p>
            <a:pPr lvl="1"/>
            <a:r>
              <a:rPr lang="tr-TR" altLang="en-US" dirty="0"/>
              <a:t>Scatterplot </a:t>
            </a:r>
            <a:r>
              <a:rPr lang="tr-TR" altLang="en-US" dirty="0" smtClean="0"/>
              <a:t>Matrix</a:t>
            </a:r>
          </a:p>
          <a:p>
            <a:pPr lvl="2"/>
            <a:r>
              <a:rPr lang="en-US" dirty="0"/>
              <a:t>The relationship is simply an association and should not be regarded as causation since the data come from an observational study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79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4" y="3140968"/>
            <a:ext cx="2013585" cy="185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19" y="3183367"/>
            <a:ext cx="1960245" cy="185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75" y="3183367"/>
            <a:ext cx="1939064" cy="176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"/>
          <a:stretch>
            <a:fillRect/>
          </a:stretch>
        </p:blipFill>
        <p:spPr bwMode="auto">
          <a:xfrm>
            <a:off x="4770078" y="3248055"/>
            <a:ext cx="1909996" cy="1693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998" y="4994533"/>
            <a:ext cx="1884118" cy="16786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3241" y="4978941"/>
            <a:ext cx="1844409" cy="166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8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How to avoid mistakes - Useful tips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tr-TR" dirty="0" smtClean="0"/>
              <a:t>Crystalize the research problem </a:t>
            </a:r>
          </a:p>
          <a:p>
            <a:pPr lvl="1">
              <a:defRPr/>
            </a:pPr>
            <a:r>
              <a:rPr lang="en-US" altLang="tr-TR" dirty="0" smtClean="0"/>
              <a:t>operability of it! </a:t>
            </a:r>
          </a:p>
          <a:p>
            <a:pPr>
              <a:defRPr/>
            </a:pPr>
            <a:r>
              <a:rPr lang="en-US" altLang="tr-TR" dirty="0" smtClean="0"/>
              <a:t>Read literature on data analysis techniques</a:t>
            </a:r>
          </a:p>
          <a:p>
            <a:pPr>
              <a:defRPr/>
            </a:pPr>
            <a:r>
              <a:rPr lang="en-US" altLang="tr-TR" dirty="0" smtClean="0"/>
              <a:t>Evaluate various techniques that can do similar things w</a:t>
            </a:r>
            <a:r>
              <a:rPr lang="tr-TR" altLang="tr-TR" dirty="0" smtClean="0"/>
              <a:t>ith respect to</a:t>
            </a:r>
            <a:r>
              <a:rPr lang="en-US" altLang="tr-TR" dirty="0" smtClean="0"/>
              <a:t> research problem</a:t>
            </a:r>
          </a:p>
          <a:p>
            <a:pPr>
              <a:defRPr/>
            </a:pPr>
            <a:r>
              <a:rPr lang="en-US" altLang="tr-TR" dirty="0" smtClean="0"/>
              <a:t>Know what a technique does and what it doesn’t</a:t>
            </a:r>
          </a:p>
          <a:p>
            <a:pPr>
              <a:defRPr/>
            </a:pPr>
            <a:r>
              <a:rPr lang="en-US" altLang="tr-TR" dirty="0" smtClean="0"/>
              <a:t>Consult people, esp. supervisor</a:t>
            </a:r>
          </a:p>
          <a:p>
            <a:pPr>
              <a:defRPr/>
            </a:pPr>
            <a:r>
              <a:rPr lang="en-US" altLang="tr-TR" dirty="0" smtClean="0"/>
              <a:t>Pilot-run the data and evaluate results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867AAEC-B76F-43CD-90C4-5083B1505CC0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8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87461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Exploring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Two numerical variables</a:t>
            </a:r>
          </a:p>
          <a:p>
            <a:pPr lvl="1"/>
            <a:r>
              <a:rPr lang="tr-TR" altLang="en-US" dirty="0" smtClean="0"/>
              <a:t>Correlation</a:t>
            </a:r>
          </a:p>
          <a:p>
            <a:pPr lvl="2"/>
            <a:r>
              <a:rPr lang="en-US" dirty="0"/>
              <a:t>To quantify the strength and direction of a linear relationship between two numerical </a:t>
            </a:r>
            <a:r>
              <a:rPr lang="en-US" dirty="0" smtClean="0"/>
              <a:t>variables</a:t>
            </a:r>
            <a:endParaRPr lang="en-GB" dirty="0"/>
          </a:p>
          <a:p>
            <a:pPr lvl="3"/>
            <a:r>
              <a:rPr lang="en-US" dirty="0" smtClean="0"/>
              <a:t>Consider</a:t>
            </a:r>
            <a:r>
              <a:rPr lang="tr-TR" dirty="0" smtClean="0"/>
              <a:t>ing</a:t>
            </a:r>
            <a:r>
              <a:rPr lang="en-US" dirty="0" smtClean="0"/>
              <a:t> </a:t>
            </a:r>
            <a:r>
              <a:rPr lang="en-US" dirty="0"/>
              <a:t>a set of observed pairs of values, 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tr-TR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tr-TR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/>
              <a:t>)</a:t>
            </a:r>
            <a:r>
              <a:rPr lang="en-US" i="1" dirty="0"/>
              <a:t>, </a:t>
            </a:r>
            <a:r>
              <a:rPr lang="en-US" dirty="0"/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tr-TR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, y</a:t>
            </a:r>
            <a:r>
              <a:rPr lang="tr-TR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/>
              <a:t>)</a:t>
            </a:r>
            <a:r>
              <a:rPr lang="en-US" i="1" dirty="0"/>
              <a:t>, . . . , </a:t>
            </a:r>
            <a:r>
              <a:rPr lang="en-US" dirty="0"/>
              <a:t>(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baseline="-25000" dirty="0" err="1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/>
              <a:t>), for</a:t>
            </a:r>
            <a:r>
              <a:rPr lang="tr-TR" dirty="0"/>
              <a:t> </a:t>
            </a:r>
            <a:r>
              <a:rPr lang="en-US" dirty="0"/>
              <a:t>a sample of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i="1" dirty="0"/>
              <a:t> </a:t>
            </a:r>
            <a:r>
              <a:rPr lang="en-US" dirty="0"/>
              <a:t>observations </a:t>
            </a:r>
            <a:r>
              <a:rPr lang="en-US" altLang="en-US" dirty="0" smtClean="0">
                <a:solidFill>
                  <a:schemeClr val="accent1">
                    <a:lumMod val="75000"/>
                  </a:schemeClr>
                </a:solidFill>
              </a:rPr>
              <a:t>Pearson's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correlation coefficient</a:t>
            </a:r>
            <a:r>
              <a:rPr lang="en-US" altLang="en-US" dirty="0"/>
              <a:t>, </a:t>
            </a:r>
            <a:r>
              <a:rPr lang="en-US" altLang="en-US" i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altLang="en-US" dirty="0"/>
              <a:t> , </a:t>
            </a:r>
            <a:r>
              <a:rPr lang="tr-TR" altLang="en-US" dirty="0" smtClean="0"/>
              <a:t>can be used </a:t>
            </a:r>
            <a:r>
              <a:rPr lang="en-US" altLang="en-US" dirty="0" smtClean="0"/>
              <a:t>as </a:t>
            </a:r>
            <a:r>
              <a:rPr lang="en-US" altLang="en-US" dirty="0"/>
              <a:t>a </a:t>
            </a:r>
            <a:r>
              <a:rPr lang="en-US" altLang="en-US" dirty="0" smtClean="0"/>
              <a:t>summary</a:t>
            </a:r>
            <a:r>
              <a:rPr lang="tr-TR" altLang="en-US" dirty="0" smtClean="0"/>
              <a:t> </a:t>
            </a:r>
            <a:r>
              <a:rPr lang="en-US" dirty="0"/>
              <a:t>statistic</a:t>
            </a:r>
            <a:r>
              <a:rPr lang="en-US" altLang="en-US" dirty="0" smtClean="0"/>
              <a:t> </a:t>
            </a:r>
            <a:endParaRPr lang="tr-TR" dirty="0"/>
          </a:p>
          <a:p>
            <a:pPr lvl="2"/>
            <a:endParaRPr lang="tr-TR" dirty="0" smtClean="0"/>
          </a:p>
          <a:p>
            <a:pPr lvl="2"/>
            <a:endParaRPr lang="tr-TR" dirty="0"/>
          </a:p>
          <a:p>
            <a:pPr lvl="3"/>
            <a:r>
              <a:rPr lang="en-US" i="1" dirty="0" err="1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i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lang="en-US" i="1" dirty="0" smtClean="0"/>
              <a:t> </a:t>
            </a:r>
            <a:r>
              <a:rPr lang="en-US" dirty="0"/>
              <a:t>and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i="1" baseline="-25000" dirty="0" err="1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i="1" dirty="0"/>
              <a:t> </a:t>
            </a:r>
            <a:r>
              <a:rPr lang="en-US" dirty="0"/>
              <a:t>denote the</a:t>
            </a:r>
            <a:r>
              <a:rPr lang="tr-TR" dirty="0"/>
              <a:t> </a:t>
            </a:r>
            <a:r>
              <a:rPr lang="en-US" dirty="0"/>
              <a:t>sample standard deviations </a:t>
            </a:r>
            <a:endParaRPr lang="tr-TR" dirty="0"/>
          </a:p>
          <a:p>
            <a:pPr lvl="2">
              <a:defRPr/>
            </a:pPr>
            <a:r>
              <a:rPr lang="en-US" dirty="0"/>
              <a:t>The values of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dirty="0"/>
              <a:t> are always between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/>
              <a:t> and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+1</a:t>
            </a:r>
            <a:r>
              <a:rPr lang="en-US" dirty="0"/>
              <a:t>.</a:t>
            </a:r>
          </a:p>
          <a:p>
            <a:pPr lvl="2">
              <a:defRPr/>
            </a:pPr>
            <a:r>
              <a:rPr lang="en-US" dirty="0"/>
              <a:t>The relationship is strong when</a:t>
            </a:r>
            <a:r>
              <a:rPr lang="en-US" i="1" dirty="0"/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i="1" dirty="0"/>
              <a:t> </a:t>
            </a:r>
            <a:r>
              <a:rPr lang="en-US" dirty="0"/>
              <a:t>approaches </a:t>
            </a:r>
            <a:r>
              <a:rPr lang="tr-TR" dirty="0"/>
              <a:t>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/>
              <a:t> or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+1</a:t>
            </a:r>
            <a:r>
              <a:rPr lang="en-US" dirty="0"/>
              <a:t>.</a:t>
            </a:r>
          </a:p>
          <a:p>
            <a:pPr lvl="2">
              <a:defRPr/>
            </a:pPr>
            <a:r>
              <a:rPr lang="en-US" dirty="0"/>
              <a:t>The sign of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i="1" dirty="0"/>
              <a:t> </a:t>
            </a:r>
            <a:r>
              <a:rPr lang="en-US" dirty="0"/>
              <a:t>shows the direction (negative or positive) of the</a:t>
            </a:r>
            <a:r>
              <a:rPr lang="tr-TR" dirty="0"/>
              <a:t> linear relationship</a:t>
            </a:r>
            <a:r>
              <a:rPr lang="tr-TR" dirty="0" smtClean="0"/>
              <a:t>.</a:t>
            </a:r>
            <a:r>
              <a:rPr lang="tr-TR" dirty="0"/>
              <a:t>		</a:t>
            </a:r>
            <a:endParaRPr lang="tr-TR" altLang="en-US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80</a:t>
            </a:fld>
            <a:endParaRPr lang="en-US" alt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3" r="5957" b="15227"/>
          <a:stretch>
            <a:fillRect/>
          </a:stretch>
        </p:blipFill>
        <p:spPr bwMode="auto">
          <a:xfrm>
            <a:off x="3491880" y="3789040"/>
            <a:ext cx="3096369" cy="68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3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Exploring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Two numerical variables</a:t>
            </a:r>
          </a:p>
          <a:p>
            <a:pPr lvl="1"/>
            <a:r>
              <a:rPr lang="tr-TR" altLang="en-US" dirty="0" smtClean="0"/>
              <a:t>C</a:t>
            </a:r>
            <a:r>
              <a:rPr lang="en-GB" dirty="0" smtClean="0"/>
              <a:t>ross-correlation</a:t>
            </a:r>
            <a:endParaRPr lang="tr-TR" dirty="0" smtClean="0"/>
          </a:p>
          <a:p>
            <a:pPr lvl="2"/>
            <a:r>
              <a:rPr lang="en-GB" dirty="0" smtClean="0"/>
              <a:t>Is </a:t>
            </a:r>
            <a:r>
              <a:rPr lang="en-GB" dirty="0"/>
              <a:t>a measure of similarities of two signals </a:t>
            </a:r>
            <a:endParaRPr lang="tr-TR" dirty="0" smtClean="0"/>
          </a:p>
          <a:p>
            <a:pPr lvl="2"/>
            <a:endParaRPr lang="tr-TR" dirty="0"/>
          </a:p>
          <a:p>
            <a:pPr lvl="2"/>
            <a:endParaRPr lang="en-GB" dirty="0"/>
          </a:p>
          <a:p>
            <a:pPr lvl="1"/>
            <a:r>
              <a:rPr lang="tr-TR" dirty="0" smtClean="0"/>
              <a:t>Auto</a:t>
            </a:r>
            <a:r>
              <a:rPr lang="en-GB" dirty="0" smtClean="0"/>
              <a:t>-correlation</a:t>
            </a:r>
            <a:endParaRPr lang="tr-TR" dirty="0"/>
          </a:p>
          <a:p>
            <a:pPr lvl="2"/>
            <a:r>
              <a:rPr lang="tr-TR" altLang="en-US" dirty="0" smtClean="0"/>
              <a:t>when </a:t>
            </a:r>
            <a:r>
              <a:rPr lang="tr-TR" altLang="en-US" i="1" dirty="0" smtClean="0"/>
              <a:t>x</a:t>
            </a:r>
            <a:r>
              <a:rPr lang="tr-TR" altLang="en-US" dirty="0" smtClean="0"/>
              <a:t>(</a:t>
            </a:r>
            <a:r>
              <a:rPr lang="tr-TR" altLang="en-US" i="1" dirty="0" smtClean="0"/>
              <a:t>n</a:t>
            </a:r>
            <a:r>
              <a:rPr lang="tr-TR" altLang="en-US" dirty="0" smtClean="0"/>
              <a:t>) = </a:t>
            </a:r>
            <a:r>
              <a:rPr lang="tr-TR" altLang="en-US" i="1" dirty="0" smtClean="0"/>
              <a:t>y</a:t>
            </a:r>
            <a:r>
              <a:rPr lang="tr-TR" altLang="en-US" dirty="0" smtClean="0"/>
              <a:t>(</a:t>
            </a:r>
            <a:r>
              <a:rPr lang="tr-TR" altLang="en-US" i="1" dirty="0" smtClean="0"/>
              <a:t>n</a:t>
            </a:r>
            <a:r>
              <a:rPr lang="tr-TR" altLang="en-US" dirty="0" smtClean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tr-TR" dirty="0" smtClean="0"/>
              <a:t>Algorithm for </a:t>
            </a:r>
            <a:r>
              <a:rPr lang="tr-TR" altLang="en-US" dirty="0"/>
              <a:t>C</a:t>
            </a:r>
            <a:r>
              <a:rPr lang="en-GB" dirty="0" smtClean="0"/>
              <a:t>ross</a:t>
            </a:r>
            <a:r>
              <a:rPr lang="tr-TR" dirty="0" smtClean="0"/>
              <a:t>/Auto</a:t>
            </a:r>
            <a:r>
              <a:rPr lang="en-GB" dirty="0" smtClean="0"/>
              <a:t>-correlation</a:t>
            </a:r>
            <a:endParaRPr lang="tr-TR" dirty="0"/>
          </a:p>
          <a:p>
            <a:pPr lvl="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lang="tr-TR" sz="2400" dirty="0" smtClean="0">
                <a:solidFill>
                  <a:srgbClr val="000000"/>
                </a:solidFill>
              </a:rPr>
              <a:t>			</a:t>
            </a:r>
            <a:r>
              <a:rPr lang="en-GB" sz="2400" dirty="0" smtClean="0">
                <a:solidFill>
                  <a:srgbClr val="3366FF">
                    <a:lumMod val="75000"/>
                  </a:srgbClr>
                </a:solidFill>
              </a:rPr>
              <a:t>for k=1:K+N-1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lang="en-GB" sz="2400" dirty="0" smtClean="0">
                <a:solidFill>
                  <a:srgbClr val="3366FF">
                    <a:lumMod val="75000"/>
                  </a:srgbClr>
                </a:solidFill>
              </a:rPr>
              <a:t>    </a:t>
            </a:r>
            <a:r>
              <a:rPr lang="tr-TR" sz="2400" dirty="0">
                <a:solidFill>
                  <a:srgbClr val="3366FF">
                    <a:lumMod val="75000"/>
                  </a:srgbClr>
                </a:solidFill>
              </a:rPr>
              <a:t>				</a:t>
            </a:r>
            <a:r>
              <a:rPr lang="en-GB" sz="2400" dirty="0">
                <a:solidFill>
                  <a:srgbClr val="3366FF">
                    <a:lumMod val="75000"/>
                  </a:srgbClr>
                </a:solidFill>
              </a:rPr>
              <a:t>for n=1:N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lang="en-GB" sz="2400" dirty="0">
                <a:solidFill>
                  <a:srgbClr val="3366FF">
                    <a:lumMod val="75000"/>
                  </a:srgbClr>
                </a:solidFill>
              </a:rPr>
              <a:t>       </a:t>
            </a:r>
            <a:r>
              <a:rPr lang="tr-TR" sz="2400" dirty="0">
                <a:solidFill>
                  <a:srgbClr val="3366FF">
                    <a:lumMod val="75000"/>
                  </a:srgbClr>
                </a:solidFill>
              </a:rPr>
              <a:t>				</a:t>
            </a:r>
            <a:r>
              <a:rPr lang="tr-TR" sz="2400" dirty="0" smtClean="0">
                <a:solidFill>
                  <a:srgbClr val="3366FF">
                    <a:lumMod val="75000"/>
                  </a:srgbClr>
                </a:solidFill>
              </a:rPr>
              <a:t>r</a:t>
            </a:r>
            <a:r>
              <a:rPr lang="en-GB" sz="2400" dirty="0" smtClean="0">
                <a:solidFill>
                  <a:srgbClr val="3366FF">
                    <a:lumMod val="75000"/>
                  </a:srgbClr>
                </a:solidFill>
              </a:rPr>
              <a:t>(k)=</a:t>
            </a:r>
            <a:r>
              <a:rPr lang="tr-TR" sz="2400" dirty="0" smtClean="0">
                <a:solidFill>
                  <a:srgbClr val="3366FF">
                    <a:lumMod val="75000"/>
                  </a:srgbClr>
                </a:solidFill>
              </a:rPr>
              <a:t>r</a:t>
            </a:r>
            <a:r>
              <a:rPr lang="en-GB" sz="2400" dirty="0" smtClean="0">
                <a:solidFill>
                  <a:srgbClr val="3366FF">
                    <a:lumMod val="75000"/>
                  </a:srgbClr>
                </a:solidFill>
              </a:rPr>
              <a:t>(k)+</a:t>
            </a:r>
            <a:r>
              <a:rPr lang="tr-TR" sz="2400" dirty="0" smtClean="0">
                <a:solidFill>
                  <a:srgbClr val="3366FF">
                    <a:lumMod val="75000"/>
                  </a:srgbClr>
                </a:solidFill>
              </a:rPr>
              <a:t>x</a:t>
            </a:r>
            <a:r>
              <a:rPr lang="en-GB" sz="2400" dirty="0" smtClean="0">
                <a:solidFill>
                  <a:srgbClr val="3366FF">
                    <a:lumMod val="75000"/>
                  </a:srgbClr>
                </a:solidFill>
              </a:rPr>
              <a:t>(n)*</a:t>
            </a:r>
            <a:r>
              <a:rPr lang="tr-TR" sz="2400" dirty="0" smtClean="0">
                <a:solidFill>
                  <a:srgbClr val="3366FF">
                    <a:lumMod val="75000"/>
                  </a:srgbClr>
                </a:solidFill>
              </a:rPr>
              <a:t>y</a:t>
            </a:r>
            <a:r>
              <a:rPr lang="en-GB" sz="2400" dirty="0" smtClean="0">
                <a:solidFill>
                  <a:srgbClr val="3366FF">
                    <a:lumMod val="75000"/>
                  </a:srgbClr>
                </a:solidFill>
              </a:rPr>
              <a:t>(k+n-1</a:t>
            </a:r>
            <a:r>
              <a:rPr lang="en-GB" sz="2400" dirty="0">
                <a:solidFill>
                  <a:srgbClr val="3366FF">
                    <a:lumMod val="75000"/>
                  </a:srgbClr>
                </a:solidFill>
              </a:rPr>
              <a:t>);  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lang="en-GB" sz="2400" dirty="0">
                <a:solidFill>
                  <a:srgbClr val="3366FF">
                    <a:lumMod val="75000"/>
                  </a:srgbClr>
                </a:solidFill>
              </a:rPr>
              <a:t>   </a:t>
            </a:r>
            <a:r>
              <a:rPr lang="tr-TR" sz="2400" dirty="0">
                <a:solidFill>
                  <a:srgbClr val="3366FF">
                    <a:lumMod val="75000"/>
                  </a:srgbClr>
                </a:solidFill>
              </a:rPr>
              <a:t>			</a:t>
            </a:r>
            <a:r>
              <a:rPr lang="en-GB" sz="2400" dirty="0">
                <a:solidFill>
                  <a:srgbClr val="3366FF">
                    <a:lumMod val="75000"/>
                  </a:srgbClr>
                </a:solidFill>
              </a:rPr>
              <a:t> </a:t>
            </a:r>
            <a:r>
              <a:rPr lang="tr-TR" sz="2400" dirty="0">
                <a:solidFill>
                  <a:srgbClr val="3366FF">
                    <a:lumMod val="75000"/>
                  </a:srgbClr>
                </a:solidFill>
              </a:rPr>
              <a:t>	</a:t>
            </a:r>
            <a:r>
              <a:rPr lang="en-GB" sz="2400" dirty="0">
                <a:solidFill>
                  <a:srgbClr val="3366FF">
                    <a:lumMod val="75000"/>
                  </a:srgbClr>
                </a:solidFill>
              </a:rPr>
              <a:t>end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buNone/>
              <a:defRPr/>
            </a:pPr>
            <a:r>
              <a:rPr lang="tr-TR" sz="2400" dirty="0">
                <a:solidFill>
                  <a:srgbClr val="3366FF">
                    <a:lumMod val="75000"/>
                  </a:srgbClr>
                </a:solidFill>
              </a:rPr>
              <a:t>			</a:t>
            </a:r>
            <a:r>
              <a:rPr lang="en-GB" sz="2400" dirty="0">
                <a:solidFill>
                  <a:srgbClr val="3366FF">
                    <a:lumMod val="75000"/>
                  </a:srgbClr>
                </a:solidFill>
              </a:rPr>
              <a:t>end</a:t>
            </a:r>
          </a:p>
          <a:p>
            <a:pPr lvl="1"/>
            <a:endParaRPr lang="tr-TR" altLang="en-US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81</a:t>
            </a:fld>
            <a:endParaRPr lang="en-US" altLang="tr-T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347864" y="2420888"/>
          <a:ext cx="3168352" cy="1016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1473200" imgH="431800" progId="Equation.3">
                  <p:embed/>
                </p:oleObj>
              </mc:Choice>
              <mc:Fallback>
                <p:oleObj name="Equation" r:id="rId3" imgW="1473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2420888"/>
                        <a:ext cx="3168352" cy="10161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14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Exploring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Two numerical variables</a:t>
            </a:r>
          </a:p>
          <a:p>
            <a:pPr lvl="1"/>
            <a:r>
              <a:rPr lang="tr-TR" dirty="0" smtClean="0"/>
              <a:t>Sample </a:t>
            </a:r>
            <a:r>
              <a:rPr lang="tr-TR" dirty="0"/>
              <a:t>Covariance</a:t>
            </a:r>
          </a:p>
          <a:p>
            <a:pPr lvl="2"/>
            <a:r>
              <a:rPr lang="en-US" dirty="0" smtClean="0"/>
              <a:t>If </a:t>
            </a:r>
            <a:r>
              <a:rPr lang="en-US" dirty="0"/>
              <a:t>the standard deviations are removed from the denominator in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Pearson’s correlation coefficient</a:t>
            </a:r>
            <a:r>
              <a:rPr lang="en-US" dirty="0"/>
              <a:t>, the statistic is called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sample covariance</a:t>
            </a:r>
            <a:r>
              <a:rPr lang="en-US" dirty="0"/>
              <a:t>,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pPr lvl="2"/>
            <a:r>
              <a:rPr lang="tr-TR" dirty="0"/>
              <a:t>Therefore</a:t>
            </a:r>
            <a:endParaRPr lang="en-US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82</a:t>
            </a:fld>
            <a:endParaRPr lang="en-US" altLang="tr-T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4" r="5492" b="17120"/>
          <a:stretch>
            <a:fillRect/>
          </a:stretch>
        </p:blipFill>
        <p:spPr bwMode="auto">
          <a:xfrm>
            <a:off x="2792413" y="3429000"/>
            <a:ext cx="336391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72" b="8998"/>
          <a:stretch>
            <a:fillRect/>
          </a:stretch>
        </p:blipFill>
        <p:spPr bwMode="auto">
          <a:xfrm>
            <a:off x="3563888" y="5157192"/>
            <a:ext cx="1377950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76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Exploring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Two categorical variables</a:t>
            </a:r>
          </a:p>
          <a:p>
            <a:pPr lvl="1"/>
            <a:r>
              <a:rPr lang="tr-TR" dirty="0"/>
              <a:t>contingency tables </a:t>
            </a:r>
            <a:endParaRPr lang="tr-TR" dirty="0" smtClean="0"/>
          </a:p>
          <a:p>
            <a:pPr lvl="2"/>
            <a:r>
              <a:rPr lang="en-US" dirty="0"/>
              <a:t>used </a:t>
            </a:r>
            <a:r>
              <a:rPr lang="en-US" dirty="0" smtClean="0"/>
              <a:t>to </a:t>
            </a:r>
            <a:r>
              <a:rPr lang="en-US" dirty="0"/>
              <a:t>summarize the relationship between several categorical variables. </a:t>
            </a:r>
            <a:endParaRPr lang="tr-TR" dirty="0" smtClean="0"/>
          </a:p>
          <a:p>
            <a:pPr lvl="2"/>
            <a:r>
              <a:rPr lang="en-US" dirty="0" smtClean="0"/>
              <a:t>a </a:t>
            </a:r>
            <a:r>
              <a:rPr lang="en-US" dirty="0"/>
              <a:t>special type of frequency distribution table, where two variables are shown simultaneously.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marL="914400" lvl="2" indent="0">
              <a:buNone/>
            </a:pPr>
            <a:endParaRPr lang="tr-TR" dirty="0" smtClean="0"/>
          </a:p>
          <a:p>
            <a:pPr lvl="2"/>
            <a:r>
              <a:rPr lang="en-US" dirty="0" smtClean="0"/>
              <a:t>sample</a:t>
            </a:r>
            <a:r>
              <a:rPr lang="tr-TR" dirty="0" smtClean="0"/>
              <a:t> </a:t>
            </a:r>
            <a:r>
              <a:rPr lang="en-US" dirty="0"/>
              <a:t>proportion </a:t>
            </a:r>
            <a:r>
              <a:rPr lang="tr-TR" dirty="0" smtClean="0"/>
              <a:t>can be calculated</a:t>
            </a:r>
          </a:p>
          <a:p>
            <a:pPr lvl="3">
              <a:defRPr/>
            </a:pPr>
            <a:r>
              <a:rPr lang="en-US" dirty="0"/>
              <a:t>proportion of people suffered from a heart attack in the placebo group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189/11034 = 0.0171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  <a:p>
            <a:pPr lvl="3">
              <a:defRPr/>
            </a:pPr>
            <a:r>
              <a:rPr lang="tr-TR" dirty="0" smtClean="0"/>
              <a:t>p</a:t>
            </a:r>
            <a:r>
              <a:rPr lang="en-US" dirty="0" err="1" smtClean="0"/>
              <a:t>roportion</a:t>
            </a:r>
            <a:r>
              <a:rPr lang="en-US" dirty="0" smtClean="0"/>
              <a:t> </a:t>
            </a:r>
            <a:r>
              <a:rPr lang="en-US" dirty="0"/>
              <a:t>of people </a:t>
            </a:r>
            <a:r>
              <a:rPr lang="en-US" dirty="0" err="1"/>
              <a:t>su</a:t>
            </a:r>
            <a:r>
              <a:rPr lang="tr-TR" dirty="0"/>
              <a:t>ff</a:t>
            </a:r>
            <a:r>
              <a:rPr lang="en-US" dirty="0" err="1"/>
              <a:t>ered</a:t>
            </a:r>
            <a:r>
              <a:rPr lang="en-US" dirty="0"/>
              <a:t> from heart attack in the</a:t>
            </a:r>
            <a:r>
              <a:rPr lang="tr-TR" dirty="0"/>
              <a:t> </a:t>
            </a:r>
            <a:r>
              <a:rPr lang="en-US" dirty="0"/>
              <a:t>aspirin </a:t>
            </a:r>
            <a:r>
              <a:rPr lang="en-US" dirty="0" smtClean="0"/>
              <a:t>group</a:t>
            </a:r>
            <a:r>
              <a:rPr lang="tr-TR" dirty="0" smtClean="0"/>
              <a:t> </a:t>
            </a:r>
            <a:r>
              <a:rPr lang="tr-TR" dirty="0"/>
              <a:t>		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sz="20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 = 104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11037 = 0</a:t>
            </a:r>
            <a:r>
              <a:rPr lang="tr-TR" sz="20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0094</a:t>
            </a:r>
            <a:endParaRPr lang="tr-TR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83</a:t>
            </a:fld>
            <a:endParaRPr lang="en-US" alt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" t="4318" r="3061" b="8786"/>
          <a:stretch>
            <a:fillRect/>
          </a:stretch>
        </p:blipFill>
        <p:spPr bwMode="auto">
          <a:xfrm>
            <a:off x="2771800" y="3645024"/>
            <a:ext cx="5127441" cy="122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61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Exploring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Two categorical variables</a:t>
            </a:r>
          </a:p>
          <a:p>
            <a:pPr lvl="1">
              <a:defRPr/>
            </a:pPr>
            <a:r>
              <a:rPr lang="en-US" dirty="0"/>
              <a:t>One way of measuring the strength of the relationship is to</a:t>
            </a:r>
            <a:r>
              <a:rPr lang="tr-TR" dirty="0"/>
              <a:t> </a:t>
            </a:r>
            <a:r>
              <a:rPr lang="en-US" dirty="0"/>
              <a:t>calculate the </a:t>
            </a:r>
            <a:r>
              <a:rPr lang="en-US" dirty="0">
                <a:solidFill>
                  <a:schemeClr val="accent1"/>
                </a:solidFill>
              </a:rPr>
              <a:t>di</a:t>
            </a:r>
            <a:r>
              <a:rPr lang="tr-TR" dirty="0">
                <a:solidFill>
                  <a:schemeClr val="accent1"/>
                </a:solidFill>
              </a:rPr>
              <a:t>ff</a:t>
            </a:r>
            <a:r>
              <a:rPr lang="en-US" dirty="0" err="1">
                <a:solidFill>
                  <a:schemeClr val="accent1"/>
                </a:solidFill>
              </a:rPr>
              <a:t>erence</a:t>
            </a:r>
            <a:r>
              <a:rPr lang="en-US" dirty="0">
                <a:solidFill>
                  <a:schemeClr val="accent1"/>
                </a:solidFill>
              </a:rPr>
              <a:t> of proportions</a:t>
            </a:r>
            <a:r>
              <a:rPr lang="en-US" dirty="0"/>
              <a:t>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 smtClean="0"/>
              <a:t>.</a:t>
            </a:r>
            <a:endParaRPr lang="tr-TR" dirty="0" smtClean="0"/>
          </a:p>
          <a:p>
            <a:pPr lvl="2">
              <a:defRPr/>
            </a:pPr>
            <a:r>
              <a:rPr lang="tr-TR" dirty="0" smtClean="0"/>
              <a:t>In the example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0077</a:t>
            </a:r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3">
              <a:defRPr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proportion of people suffered from heart attack reduces by 0.0077 in the aspirin group compared to the placebo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group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, or</a:t>
            </a:r>
          </a:p>
          <a:p>
            <a:pPr lvl="1">
              <a:defRPr/>
            </a:pPr>
            <a:endParaRPr lang="tr-TR" dirty="0" smtClean="0"/>
          </a:p>
          <a:p>
            <a:pPr lvl="1">
              <a:defRPr/>
            </a:pPr>
            <a:endParaRPr lang="tr-TR" dirty="0"/>
          </a:p>
          <a:p>
            <a:pPr lvl="1">
              <a:defRPr/>
            </a:pPr>
            <a:r>
              <a:rPr lang="en-US" dirty="0"/>
              <a:t>Another common summary statistic for comparing sample</a:t>
            </a:r>
            <a:r>
              <a:rPr lang="tr-TR" dirty="0"/>
              <a:t> </a:t>
            </a:r>
            <a:r>
              <a:rPr lang="en-US" dirty="0"/>
              <a:t>proportions </a:t>
            </a:r>
            <a:r>
              <a:rPr lang="en-US" dirty="0" smtClean="0"/>
              <a:t>is </a:t>
            </a:r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relative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proportion</a:t>
            </a:r>
            <a:r>
              <a:rPr lang="tr-TR" dirty="0"/>
              <a:t>,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tr-TR" baseline="-25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defRPr/>
            </a:pPr>
            <a:r>
              <a:rPr lang="en-US" dirty="0"/>
              <a:t>If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baseline="-25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=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 smtClean="0"/>
              <a:t> </a:t>
            </a:r>
            <a:r>
              <a:rPr lang="tr-TR" dirty="0" smtClean="0"/>
              <a:t>, 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= 1</a:t>
            </a:r>
            <a:r>
              <a:rPr lang="en-US" dirty="0" smtClean="0"/>
              <a:t>, which </a:t>
            </a:r>
            <a:r>
              <a:rPr lang="en-US" dirty="0"/>
              <a:t>is interpreted as no relationship between the two categorical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84</a:t>
            </a:fld>
            <a:endParaRPr lang="en-US" alt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3"/>
          <a:stretch>
            <a:fillRect/>
          </a:stretch>
        </p:blipFill>
        <p:spPr bwMode="auto">
          <a:xfrm>
            <a:off x="3851920" y="4077072"/>
            <a:ext cx="4320009" cy="76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52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Exploring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Two categorical variables</a:t>
            </a:r>
          </a:p>
          <a:p>
            <a:pPr lvl="1">
              <a:defRPr/>
            </a:pPr>
            <a:r>
              <a:rPr lang="en-US" dirty="0"/>
              <a:t>It is more common to compare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sample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odds</a:t>
            </a:r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defRPr/>
            </a:pPr>
            <a:endParaRPr lang="tr-TR" dirty="0" smtClean="0"/>
          </a:p>
          <a:p>
            <a:pPr lvl="2">
              <a:defRPr/>
            </a:pPr>
            <a:endParaRPr lang="tr-TR" dirty="0" smtClean="0"/>
          </a:p>
          <a:p>
            <a:pPr marL="1616075" lvl="3">
              <a:defRPr/>
            </a:pPr>
            <a:r>
              <a:rPr lang="en-US" dirty="0" smtClean="0"/>
              <a:t>where </a:t>
            </a:r>
            <a:r>
              <a:rPr lang="en-US" i="1" dirty="0"/>
              <a:t>p</a:t>
            </a:r>
            <a:r>
              <a:rPr lang="en-US" dirty="0"/>
              <a:t> is the sample proportion for the event of </a:t>
            </a:r>
            <a:r>
              <a:rPr lang="en-US" dirty="0" smtClean="0"/>
              <a:t>interest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The </a:t>
            </a:r>
            <a:r>
              <a:rPr lang="en-US" dirty="0"/>
              <a:t>odds of a heart attack in the placebo group,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/>
              <a:t>, and in</a:t>
            </a:r>
            <a:r>
              <a:rPr lang="tr-TR" dirty="0"/>
              <a:t> </a:t>
            </a:r>
            <a:r>
              <a:rPr lang="en-US" dirty="0"/>
              <a:t>the aspirin group,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/>
              <a:t>, </a:t>
            </a:r>
            <a:r>
              <a:rPr lang="en-US" dirty="0" smtClean="0"/>
              <a:t>are</a:t>
            </a:r>
            <a:endParaRPr lang="tr-TR" dirty="0" smtClean="0"/>
          </a:p>
          <a:p>
            <a:pPr lvl="2">
              <a:defRPr/>
            </a:pPr>
            <a:endParaRPr lang="tr-TR" dirty="0" smtClean="0"/>
          </a:p>
          <a:p>
            <a:pPr lvl="2">
              <a:defRPr/>
            </a:pPr>
            <a:endParaRPr lang="tr-TR" dirty="0"/>
          </a:p>
          <a:p>
            <a:pPr lvl="1">
              <a:defRPr/>
            </a:pPr>
            <a:r>
              <a:rPr lang="en-US" dirty="0"/>
              <a:t>We usually compare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sample odds</a:t>
            </a:r>
            <a:r>
              <a:rPr lang="en-US" dirty="0"/>
              <a:t> using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sample odds ratio</a:t>
            </a:r>
          </a:p>
          <a:p>
            <a:pPr lvl="2">
              <a:defRPr/>
            </a:pPr>
            <a:endParaRPr lang="tr-TR" dirty="0" smtClean="0"/>
          </a:p>
          <a:p>
            <a:pPr lvl="2">
              <a:defRPr/>
            </a:pPr>
            <a:r>
              <a:rPr lang="tr-TR" dirty="0" smtClean="0"/>
              <a:t>If </a:t>
            </a: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tr-TR" dirty="0" smtClean="0"/>
              <a:t>, </a:t>
            </a:r>
            <a:r>
              <a:rPr lang="en-US" dirty="0" smtClean="0"/>
              <a:t>no </a:t>
            </a:r>
            <a:r>
              <a:rPr lang="en-US" dirty="0"/>
              <a:t>relationship between </a:t>
            </a:r>
            <a:endParaRPr lang="tr-TR" dirty="0" smtClean="0"/>
          </a:p>
          <a:p>
            <a:pPr lvl="2">
              <a:defRPr/>
            </a:pPr>
            <a:r>
              <a:rPr lang="en-US" dirty="0" smtClean="0"/>
              <a:t>Values </a:t>
            </a:r>
            <a:r>
              <a:rPr lang="en-US" dirty="0"/>
              <a:t>of </a:t>
            </a: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RO</a:t>
            </a:r>
            <a:r>
              <a:rPr lang="en-US" dirty="0" smtClean="0"/>
              <a:t> </a:t>
            </a:r>
            <a:r>
              <a:rPr lang="en-US" dirty="0"/>
              <a:t>away from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tr-TR" dirty="0" smtClean="0"/>
              <a:t>,</a:t>
            </a:r>
            <a:r>
              <a:rPr lang="en-US" dirty="0" smtClean="0"/>
              <a:t> indicate strong</a:t>
            </a:r>
            <a:r>
              <a:rPr lang="tr-TR" dirty="0" smtClean="0"/>
              <a:t> </a:t>
            </a:r>
            <a:r>
              <a:rPr lang="en-US" dirty="0" smtClean="0"/>
              <a:t>relationship</a:t>
            </a:r>
            <a:endParaRPr lang="en-US" dirty="0"/>
          </a:p>
          <a:p>
            <a:pPr lvl="2"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85</a:t>
            </a:fld>
            <a:endParaRPr lang="en-US" altLang="tr-T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32" b="17332"/>
          <a:stretch/>
        </p:blipFill>
        <p:spPr bwMode="auto">
          <a:xfrm>
            <a:off x="1187624" y="2132856"/>
            <a:ext cx="1216133" cy="57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21"/>
          <a:stretch>
            <a:fillRect/>
          </a:stretch>
        </p:blipFill>
        <p:spPr bwMode="auto">
          <a:xfrm>
            <a:off x="2154314" y="3911857"/>
            <a:ext cx="3055888" cy="598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03" b="9824"/>
          <a:stretch>
            <a:fillRect/>
          </a:stretch>
        </p:blipFill>
        <p:spPr bwMode="auto">
          <a:xfrm>
            <a:off x="5210202" y="3911856"/>
            <a:ext cx="3205102" cy="59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"/>
          <a:stretch>
            <a:fillRect/>
          </a:stretch>
        </p:blipFill>
        <p:spPr bwMode="auto">
          <a:xfrm>
            <a:off x="4139952" y="4964554"/>
            <a:ext cx="2944291" cy="77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65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Exploring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Numerical and Categorical </a:t>
            </a:r>
            <a:r>
              <a:rPr lang="tr-TR" dirty="0" smtClean="0"/>
              <a:t>Variables</a:t>
            </a:r>
          </a:p>
          <a:p>
            <a:pPr lvl="1"/>
            <a:r>
              <a:rPr lang="en-US" dirty="0"/>
              <a:t>dot plots </a:t>
            </a:r>
            <a:r>
              <a:rPr lang="en-US" dirty="0" smtClean="0"/>
              <a:t>(</a:t>
            </a:r>
            <a:r>
              <a:rPr lang="en-US" dirty="0"/>
              <a:t>a.k.a. strip chart) </a:t>
            </a:r>
            <a:endParaRPr lang="tr-TR" dirty="0" smtClean="0"/>
          </a:p>
          <a:p>
            <a:pPr lvl="2"/>
            <a:r>
              <a:rPr lang="en-US" dirty="0"/>
              <a:t>The dot plots of </a:t>
            </a:r>
            <a:r>
              <a:rPr lang="en-US" i="1" dirty="0"/>
              <a:t>ascorbic acid </a:t>
            </a:r>
            <a:r>
              <a:rPr lang="en-US" dirty="0"/>
              <a:t>(one form of vitamin C) </a:t>
            </a:r>
            <a:r>
              <a:rPr lang="en-US" i="1" dirty="0"/>
              <a:t>content</a:t>
            </a:r>
            <a:r>
              <a:rPr lang="en-US" dirty="0"/>
              <a:t> (numerical) by </a:t>
            </a:r>
            <a:r>
              <a:rPr lang="en-US" i="1" dirty="0"/>
              <a:t>cultivar</a:t>
            </a:r>
            <a:r>
              <a:rPr lang="en-US" dirty="0"/>
              <a:t> (categorical). </a:t>
            </a:r>
          </a:p>
          <a:p>
            <a:pPr lvl="1"/>
            <a:endParaRPr lang="tr-TR" dirty="0" smtClean="0"/>
          </a:p>
          <a:p>
            <a:pPr lvl="2">
              <a:defRPr/>
            </a:pPr>
            <a:endParaRPr lang="tr-TR" dirty="0" smtClean="0"/>
          </a:p>
          <a:p>
            <a:pPr lvl="2"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86</a:t>
            </a:fld>
            <a:endParaRPr lang="en-US" altLang="tr-TR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052" y="2996952"/>
            <a:ext cx="4268787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8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Exploring Relationships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Numerical and Categorical </a:t>
            </a:r>
            <a:r>
              <a:rPr lang="tr-TR" dirty="0" smtClean="0"/>
              <a:t>Variables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boxplots</a:t>
            </a:r>
            <a:r>
              <a:rPr lang="en-US" dirty="0"/>
              <a:t> of the numerical variable for different values of the categorical </a:t>
            </a:r>
            <a:r>
              <a:rPr lang="en-US" dirty="0" smtClean="0"/>
              <a:t>variable</a:t>
            </a:r>
            <a:endParaRPr lang="tr-TR" dirty="0" smtClean="0"/>
          </a:p>
          <a:p>
            <a:pPr marL="3497263" lvl="2">
              <a:tabLst>
                <a:tab pos="4216400" algn="l"/>
              </a:tabLst>
            </a:pPr>
            <a:r>
              <a:rPr lang="en-US" dirty="0"/>
              <a:t>This plot suggests that </a:t>
            </a:r>
            <a:r>
              <a:rPr lang="en-US" dirty="0" smtClean="0"/>
              <a:t>vitamin </a:t>
            </a:r>
            <a:r>
              <a:rPr lang="en-US" dirty="0"/>
              <a:t>C content tends to be higher in the c52 group compared to the c39 group. </a:t>
            </a:r>
          </a:p>
          <a:p>
            <a:pPr marL="3852863" lvl="3"/>
            <a:r>
              <a:rPr lang="en-US" dirty="0"/>
              <a:t>This is indicative of a possible relationship between these two variables</a:t>
            </a:r>
            <a:r>
              <a:rPr lang="en-US" dirty="0" smtClean="0"/>
              <a:t>.</a:t>
            </a:r>
            <a:endParaRPr lang="tr-TR" dirty="0" smtClean="0"/>
          </a:p>
          <a:p>
            <a:pPr marL="4310063" lvl="4"/>
            <a:r>
              <a:rPr lang="tr-TR" altLang="tr-TR" dirty="0"/>
              <a:t>Summary statistics </a:t>
            </a:r>
            <a:r>
              <a:rPr lang="en-US" altLang="tr-TR" dirty="0"/>
              <a:t>of </a:t>
            </a:r>
            <a:r>
              <a:rPr lang="en-US" altLang="tr-TR" i="1" dirty="0">
                <a:solidFill>
                  <a:srgbClr val="CC0099"/>
                </a:solidFill>
              </a:rPr>
              <a:t>vitamin C content </a:t>
            </a:r>
            <a:r>
              <a:rPr lang="en-US" altLang="tr-TR" dirty="0"/>
              <a:t>by </a:t>
            </a:r>
            <a:r>
              <a:rPr lang="en-US" altLang="tr-TR" i="1" dirty="0">
                <a:solidFill>
                  <a:srgbClr val="CC0099"/>
                </a:solidFill>
              </a:rPr>
              <a:t>cultivar</a:t>
            </a:r>
            <a:r>
              <a:rPr lang="en-US" altLang="tr-TR" dirty="0"/>
              <a:t> from the</a:t>
            </a:r>
            <a:r>
              <a:rPr lang="tr-TR" altLang="tr-TR" dirty="0"/>
              <a:t> </a:t>
            </a:r>
            <a:r>
              <a:rPr lang="tr-TR" altLang="tr-TR" i="1" dirty="0"/>
              <a:t>cabbages</a:t>
            </a:r>
            <a:r>
              <a:rPr lang="tr-TR" altLang="tr-TR" dirty="0"/>
              <a:t> data set</a:t>
            </a:r>
            <a:endParaRPr lang="en-US" altLang="tr-TR" dirty="0"/>
          </a:p>
          <a:p>
            <a:pPr marL="4572000" lvl="3"/>
            <a:endParaRPr lang="en-US" dirty="0" smtClean="0"/>
          </a:p>
          <a:p>
            <a:pPr lvl="1"/>
            <a:endParaRPr lang="tr-TR" dirty="0" smtClean="0"/>
          </a:p>
          <a:p>
            <a:pPr lvl="2">
              <a:defRPr/>
            </a:pPr>
            <a:endParaRPr lang="tr-TR" dirty="0" smtClean="0"/>
          </a:p>
          <a:p>
            <a:pPr lvl="2"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87</a:t>
            </a:fld>
            <a:endParaRPr lang="en-US" altLang="tr-T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4" r="5759" b="2364"/>
          <a:stretch>
            <a:fillRect/>
          </a:stretch>
        </p:blipFill>
        <p:spPr bwMode="auto">
          <a:xfrm>
            <a:off x="395288" y="2708920"/>
            <a:ext cx="3313112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r="20576" b="5830"/>
          <a:stretch>
            <a:fillRect/>
          </a:stretch>
        </p:blipFill>
        <p:spPr bwMode="auto">
          <a:xfrm>
            <a:off x="4427984" y="5229200"/>
            <a:ext cx="39941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725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as a Measure of Uncertainty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en-US" sz="3400" dirty="0">
                <a:solidFill>
                  <a:schemeClr val="accent1"/>
                </a:solidFill>
              </a:rPr>
              <a:t>Plots</a:t>
            </a:r>
            <a:r>
              <a:rPr lang="en-US" sz="3400" dirty="0"/>
              <a:t> and </a:t>
            </a:r>
            <a:r>
              <a:rPr lang="en-US" sz="3400" dirty="0">
                <a:solidFill>
                  <a:schemeClr val="accent1"/>
                </a:solidFill>
              </a:rPr>
              <a:t>summary statistics </a:t>
            </a:r>
            <a:r>
              <a:rPr lang="en-US" sz="3400" dirty="0"/>
              <a:t>are used to learn about the distribution of variables and to investigate their relationships.</a:t>
            </a:r>
            <a:endParaRPr lang="tr-TR" sz="3400" dirty="0"/>
          </a:p>
          <a:p>
            <a:pPr lvl="1" algn="just">
              <a:defRPr/>
            </a:pPr>
            <a:r>
              <a:rPr lang="en-US" sz="3000" dirty="0"/>
              <a:t>However, we always remain uncertain about the true distributions and relationships in the population since we almost never have access to all of its members.</a:t>
            </a:r>
          </a:p>
          <a:p>
            <a:pPr lvl="1" algn="just">
              <a:defRPr/>
            </a:pPr>
            <a:r>
              <a:rPr lang="en-US" sz="3000" dirty="0"/>
              <a:t>Furthermore, our findings based on the observed sample can change if different samples from the population were obtained. </a:t>
            </a:r>
          </a:p>
          <a:p>
            <a:pPr algn="just">
              <a:defRPr/>
            </a:pPr>
            <a:r>
              <a:rPr lang="en-US" sz="3400" dirty="0"/>
              <a:t>Therefore, when we generalize our findings from a sample to the whole population, we should explicitly specify the extent of our uncertainty.</a:t>
            </a:r>
          </a:p>
          <a:p>
            <a:pPr lvl="1" algn="just">
              <a:defRPr/>
            </a:pPr>
            <a:r>
              <a:rPr lang="en-US" sz="3000" dirty="0"/>
              <a:t>We use </a:t>
            </a:r>
            <a:r>
              <a:rPr lang="en-US" sz="3000" dirty="0">
                <a:solidFill>
                  <a:schemeClr val="accent1"/>
                </a:solidFill>
              </a:rPr>
              <a:t>probability</a:t>
            </a:r>
            <a:r>
              <a:rPr lang="en-US" sz="3000" dirty="0"/>
              <a:t> as a measure of uncertainty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88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20002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as a Measure of Uncertainty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25184" cy="539908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 phenomenon is called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random</a:t>
            </a:r>
            <a:r>
              <a:rPr lang="en-US" dirty="0"/>
              <a:t> if its outcome (value) cannot be determined with certainty before it occurs.</a:t>
            </a:r>
          </a:p>
          <a:p>
            <a:r>
              <a:rPr lang="en-US" dirty="0"/>
              <a:t>The collection of all possible outcomes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dirty="0"/>
              <a:t> is called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sample space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/>
              <a:t>To each possible outcome in the sample space, we assign a probability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which represents how certain we are about the occurrence of the corresponding outcome.</a:t>
            </a:r>
          </a:p>
          <a:p>
            <a:r>
              <a:rPr lang="en-US" dirty="0"/>
              <a:t>For an outcome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dirty="0"/>
              <a:t>, we denote the probability as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/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dirty="0"/>
              <a:t>), </a:t>
            </a:r>
            <a:r>
              <a:rPr lang="en-US" dirty="0" smtClean="0"/>
              <a:t>where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0 ≤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≤ 1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/>
              <a:t>The total probability of all outcomes in the sample space is always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  <a:p>
            <a:endParaRPr lang="en-US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89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753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mtClean="0"/>
              <a:t>Principles of analysis…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tr-TR" dirty="0" smtClean="0"/>
              <a:t>Goal of an analysis</a:t>
            </a:r>
            <a:r>
              <a:rPr lang="tr-TR" altLang="tr-TR" dirty="0" smtClean="0"/>
              <a:t> is to…</a:t>
            </a:r>
            <a:endParaRPr lang="en-US" altLang="tr-TR" dirty="0" smtClean="0"/>
          </a:p>
          <a:p>
            <a:pPr lvl="1"/>
            <a:r>
              <a:rPr lang="en-US" altLang="tr-TR" dirty="0" smtClean="0"/>
              <a:t>explain cause-and-effect  phenomena</a:t>
            </a:r>
          </a:p>
          <a:p>
            <a:pPr lvl="1"/>
            <a:r>
              <a:rPr lang="en-US" altLang="tr-TR" dirty="0" smtClean="0"/>
              <a:t>relate research with real-world event</a:t>
            </a:r>
          </a:p>
          <a:p>
            <a:pPr lvl="1"/>
            <a:r>
              <a:rPr lang="en-US" altLang="tr-TR" dirty="0" smtClean="0"/>
              <a:t>predict/forecast the real-world phenomena based on research</a:t>
            </a:r>
          </a:p>
          <a:p>
            <a:pPr lvl="1"/>
            <a:r>
              <a:rPr lang="tr-TR" altLang="tr-TR" dirty="0" smtClean="0"/>
              <a:t>find</a:t>
            </a:r>
            <a:r>
              <a:rPr lang="en-US" altLang="tr-TR" dirty="0" smtClean="0"/>
              <a:t> answers to a particular problem</a:t>
            </a:r>
          </a:p>
          <a:p>
            <a:pPr lvl="1"/>
            <a:r>
              <a:rPr lang="tr-TR" altLang="tr-TR" dirty="0" smtClean="0"/>
              <a:t>make</a:t>
            </a:r>
            <a:r>
              <a:rPr lang="en-US" altLang="tr-TR" dirty="0" smtClean="0"/>
              <a:t> conclusions about real-world event based on the problem</a:t>
            </a:r>
          </a:p>
          <a:p>
            <a:pPr lvl="1"/>
            <a:r>
              <a:rPr lang="tr-TR" altLang="tr-TR" dirty="0" smtClean="0"/>
              <a:t>l</a:t>
            </a:r>
            <a:r>
              <a:rPr lang="en-US" altLang="tr-TR" dirty="0" smtClean="0"/>
              <a:t>earn a lesson from the problem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2BF2099E-AD97-436E-81EF-FDF084CEEBF8}" type="slidenum">
              <a:rPr kumimoji="0" lang="en-US" altLang="tr-TR" sz="1200" smtClean="0"/>
              <a:pPr>
                <a:spcBef>
                  <a:spcPct val="50000"/>
                </a:spcBef>
                <a:buFontTx/>
                <a:buNone/>
              </a:pPr>
              <a:t>9</a:t>
            </a:fld>
            <a:endParaRPr kumimoji="0" lang="en-US" altLang="tr-TR" sz="1200" smtClean="0"/>
          </a:p>
        </p:txBody>
      </p:sp>
    </p:spTree>
    <p:extLst>
      <p:ext uri="{BB962C8B-B14F-4D97-AF65-F5344CB8AC3E}">
        <p14:creationId xmlns:p14="http://schemas.microsoft.com/office/powerpoint/2010/main" val="116450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as a Measure of Uncertainty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25184" cy="5399087"/>
          </a:xfrm>
        </p:spPr>
        <p:txBody>
          <a:bodyPr>
            <a:normAutofit/>
          </a:bodyPr>
          <a:lstStyle/>
          <a:p>
            <a:r>
              <a:rPr lang="en-US" dirty="0"/>
              <a:t>An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event</a:t>
            </a:r>
            <a:r>
              <a:rPr lang="en-US" dirty="0"/>
              <a:t> is a subset of the sample space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dirty="0"/>
              <a:t>. </a:t>
            </a:r>
          </a:p>
          <a:p>
            <a:pPr>
              <a:defRPr/>
            </a:pPr>
            <a:r>
              <a:rPr lang="en-US" altLang="en-US" dirty="0"/>
              <a:t>We denote the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probability of event </a:t>
            </a:r>
            <a:r>
              <a:rPr lang="en-US" alt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en-US" dirty="0"/>
              <a:t>as </a:t>
            </a:r>
            <a:r>
              <a:rPr lang="en-US" alt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alt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altLang="en-US" dirty="0"/>
              <a:t>. </a:t>
            </a:r>
            <a:endParaRPr lang="tr-TR" altLang="en-US" dirty="0"/>
          </a:p>
          <a:p>
            <a:pPr lvl="1">
              <a:defRPr/>
            </a:pPr>
            <a:r>
              <a:rPr lang="en-US" altLang="en-US" dirty="0"/>
              <a:t>The probability of an event is the sum of the probabilities for all individual outcomes included in that event.</a:t>
            </a:r>
          </a:p>
          <a:p>
            <a:r>
              <a:rPr lang="en-US" dirty="0"/>
              <a:t>For any event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dirty="0"/>
              <a:t>, we deﬁne its complement, 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i="1" baseline="30000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en-US" dirty="0"/>
              <a:t>, as the set of all outcomes that are in the sample space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dirty="0"/>
              <a:t> but not in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The probability of the complement event is </a:t>
            </a:r>
            <a:endParaRPr lang="tr-TR" dirty="0"/>
          </a:p>
          <a:p>
            <a:pPr marL="0" indent="0">
              <a:buNone/>
              <a:defRPr/>
            </a:pPr>
            <a:r>
              <a:rPr lang="tr-TR" i="1" dirty="0"/>
              <a:t>		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 err="1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i="1" baseline="30000" dirty="0" err="1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= 1−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alt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90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39260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as a Measure of Uncertainty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25184" cy="5399087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odds</a:t>
            </a:r>
            <a:r>
              <a:rPr lang="en-US" dirty="0"/>
              <a:t> of an event shows how much more certain we are that the event occurs than we are that it does not occur. </a:t>
            </a:r>
          </a:p>
          <a:p>
            <a:pPr lvl="1"/>
            <a:r>
              <a:rPr lang="en-US" dirty="0"/>
              <a:t>For event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dirty="0"/>
              <a:t>, we calculate 	the odds as follows:</a:t>
            </a:r>
          </a:p>
          <a:p>
            <a:endParaRPr lang="en-US" dirty="0"/>
          </a:p>
          <a:p>
            <a:r>
              <a:rPr lang="en-US" dirty="0"/>
              <a:t>For two events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/>
              <a:t> and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/>
              <a:t> in a sample space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dirty="0"/>
              <a:t>, we deﬁne their union </a:t>
            </a:r>
            <a:r>
              <a:rPr lang="en-US" i="1" dirty="0">
                <a:solidFill>
                  <a:schemeClr val="accent1"/>
                </a:solidFill>
              </a:rPr>
              <a:t>E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dirty="0">
                <a:solidFill>
                  <a:schemeClr val="accent1"/>
                </a:solidFill>
              </a:rPr>
              <a:t> ∪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E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as the set of all outcomes that are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at least in one of the events</a:t>
            </a:r>
            <a:r>
              <a:rPr lang="en-US" dirty="0"/>
              <a:t>.</a:t>
            </a:r>
          </a:p>
          <a:p>
            <a:r>
              <a:rPr lang="en-US" dirty="0"/>
              <a:t>For two events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/>
              <a:t> and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/>
              <a:t> in a sample space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en-US" dirty="0"/>
              <a:t>, we deﬁne their intersection </a:t>
            </a:r>
            <a:r>
              <a:rPr lang="en-US" i="1" dirty="0">
                <a:solidFill>
                  <a:schemeClr val="accent1"/>
                </a:solidFill>
              </a:rPr>
              <a:t>E</a:t>
            </a:r>
            <a:r>
              <a:rPr lang="en-US" baseline="-25000" dirty="0">
                <a:solidFill>
                  <a:schemeClr val="accent1"/>
                </a:solidFill>
              </a:rPr>
              <a:t>1</a:t>
            </a:r>
            <a:r>
              <a:rPr lang="en-US" dirty="0">
                <a:solidFill>
                  <a:schemeClr val="accent1"/>
                </a:solidFill>
              </a:rPr>
              <a:t> ∩</a:t>
            </a:r>
            <a:r>
              <a:rPr lang="tr-TR" dirty="0">
                <a:solidFill>
                  <a:schemeClr val="accent1"/>
                </a:solidFill>
              </a:rPr>
              <a:t> </a:t>
            </a:r>
            <a:r>
              <a:rPr lang="en-US" i="1" dirty="0">
                <a:solidFill>
                  <a:schemeClr val="accent1"/>
                </a:solidFill>
              </a:rPr>
              <a:t>E</a:t>
            </a:r>
            <a:r>
              <a:rPr lang="en-US" baseline="-25000" dirty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as the set of outcomes that are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 both events</a:t>
            </a:r>
            <a:r>
              <a:rPr lang="en-US" dirty="0"/>
              <a:t>.</a:t>
            </a:r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91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101974"/>
            <a:ext cx="20288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1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as a Measure of Uncertainty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25184" cy="5399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We refer to the probability of the intersection of two events,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∩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dirty="0"/>
              <a:t>, as their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joint probability</a:t>
            </a:r>
            <a:r>
              <a:rPr lang="en-US" dirty="0"/>
              <a:t>. </a:t>
            </a:r>
            <a:endParaRPr lang="tr-TR" dirty="0"/>
          </a:p>
          <a:p>
            <a:pPr>
              <a:defRPr/>
            </a:pPr>
            <a:r>
              <a:rPr lang="en-US" dirty="0"/>
              <a:t>In contrast, we refer to probabilities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dirty="0"/>
              <a:t>and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dirty="0"/>
              <a:t>as the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marginal probabilities </a:t>
            </a:r>
            <a:r>
              <a:rPr lang="en-US" dirty="0"/>
              <a:t>of events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tr-TR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/>
              <a:t> and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For any two events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tr-TR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/>
              <a:t> and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/>
              <a:t>, we have </a:t>
            </a:r>
            <a:endParaRPr lang="tr-TR" dirty="0"/>
          </a:p>
          <a:p>
            <a:pPr marL="457200" lvl="1" indent="0">
              <a:buNone/>
              <a:defRPr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tr-TR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∪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=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tr-TR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+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−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tr-TR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∩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dirty="0" smtClean="0"/>
              <a:t> </a:t>
            </a:r>
            <a:endParaRPr lang="tr-TR" dirty="0"/>
          </a:p>
          <a:p>
            <a:r>
              <a:rPr lang="en-US" dirty="0"/>
              <a:t>Two events are called disjoint or mutually exclusive if they never occur together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92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5780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as a Measure of Uncertainty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25184" cy="5399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conditional probability</a:t>
            </a:r>
            <a:r>
              <a:rPr lang="en-US" dirty="0"/>
              <a:t>, denoted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|</a:t>
            </a:r>
            <a:r>
              <a:rPr lang="en-US" i="1" dirty="0"/>
              <a:t>E</a:t>
            </a:r>
            <a:r>
              <a:rPr lang="en-US" baseline="-25000" dirty="0"/>
              <a:t>2</a:t>
            </a:r>
            <a:r>
              <a:rPr lang="en-US" dirty="0"/>
              <a:t>), is </a:t>
            </a:r>
            <a:endParaRPr lang="tr-TR" dirty="0"/>
          </a:p>
          <a:p>
            <a:pPr lvl="1">
              <a:defRPr/>
            </a:pPr>
            <a:r>
              <a:rPr lang="en-US" dirty="0"/>
              <a:t>The</a:t>
            </a:r>
            <a:r>
              <a:rPr lang="tr-TR" dirty="0"/>
              <a:t> </a:t>
            </a:r>
            <a:r>
              <a:rPr lang="en-US" dirty="0"/>
              <a:t>probability of event 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 given that another event </a:t>
            </a:r>
            <a:r>
              <a:rPr lang="en-US" i="1" dirty="0"/>
              <a:t>E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has</a:t>
            </a:r>
            <a:r>
              <a:rPr lang="tr-TR" dirty="0" smtClean="0"/>
              <a:t> </a:t>
            </a:r>
            <a:r>
              <a:rPr lang="en-US" dirty="0" smtClean="0"/>
              <a:t>occurred.</a:t>
            </a: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tr-TR" i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≠ 0)</a:t>
            </a:r>
            <a:br>
              <a:rPr lang="tr-TR" dirty="0">
                <a:solidFill>
                  <a:schemeClr val="accent1">
                    <a:lumMod val="75000"/>
                  </a:schemeClr>
                </a:solidFill>
              </a:rPr>
            </a:br>
            <a:endParaRPr lang="tr-TR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>
              <a:buFontTx/>
              <a:buChar char="•"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Two </a:t>
            </a:r>
            <a:r>
              <a:rPr lang="en-US" sz="3200" dirty="0">
                <a:solidFill>
                  <a:schemeClr val="tx1"/>
                </a:solidFill>
              </a:rPr>
              <a:t>events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3200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3200" dirty="0">
                <a:solidFill>
                  <a:schemeClr val="tx1"/>
                </a:solidFill>
              </a:rPr>
              <a:t> and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sz="3200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sz="3200" dirty="0">
                <a:solidFill>
                  <a:schemeClr val="tx1"/>
                </a:solidFill>
              </a:rPr>
              <a:t> are 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independent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if our knowledge of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the occurrence of one event does not change the probability of</a:t>
            </a:r>
            <a:r>
              <a:rPr lang="tr-TR" sz="3200" dirty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occurrence of the other event.</a:t>
            </a:r>
            <a:endParaRPr lang="tr-TR" sz="3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tr-TR" dirty="0" smtClean="0"/>
              <a:t>I</a:t>
            </a:r>
            <a:r>
              <a:rPr lang="en-US" dirty="0" smtClean="0"/>
              <a:t>f </a:t>
            </a:r>
            <a:r>
              <a:rPr lang="en-US" dirty="0"/>
              <a:t>events</a:t>
            </a:r>
            <a:r>
              <a:rPr lang="tr-TR" dirty="0"/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/>
              <a:t> </a:t>
            </a:r>
            <a:r>
              <a:rPr lang="tr-TR" dirty="0"/>
              <a:t>, ...,</a:t>
            </a:r>
            <a:r>
              <a:rPr lang="en-US" dirty="0"/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tr-TR" baseline="-250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/>
              <a:t> are </a:t>
            </a:r>
            <a:r>
              <a:rPr lang="en-US" dirty="0" smtClean="0"/>
              <a:t>independent</a:t>
            </a:r>
            <a:r>
              <a:rPr lang="tr-TR" dirty="0" smtClean="0"/>
              <a:t>:</a:t>
            </a:r>
            <a:r>
              <a:rPr lang="en-US" dirty="0" smtClean="0"/>
              <a:t> </a:t>
            </a:r>
            <a:endParaRPr lang="tr-TR" dirty="0"/>
          </a:p>
          <a:p>
            <a:pPr marL="457200" lvl="1" indent="0">
              <a:buNone/>
              <a:defRPr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∩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∩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...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∩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=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× 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×</a:t>
            </a:r>
            <a:r>
              <a:rPr lang="tr-TR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>
                <a:solidFill>
                  <a:schemeClr val="accent1">
                    <a:lumMod val="75000"/>
                  </a:schemeClr>
                </a:solidFill>
              </a:rPr>
              <a:t>...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×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tr-TR" baseline="-25000" dirty="0">
                <a:solidFill>
                  <a:schemeClr val="accent1">
                    <a:lumMod val="75000"/>
                  </a:schemeClr>
                </a:solidFill>
              </a:rPr>
              <a:t>n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tr-TR" i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lvl="1" indent="-342900">
              <a:buChar char="•"/>
              <a:defRPr/>
            </a:pPr>
            <a:endParaRPr lang="tr-TR" sz="3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93</a:t>
            </a:fld>
            <a:endParaRPr lang="en-US" altLang="tr-T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112" y="2204864"/>
            <a:ext cx="2736304" cy="72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9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as a Measure of Uncertainty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5537"/>
            <a:ext cx="8425184" cy="5399087"/>
          </a:xfrm>
        </p:spPr>
        <p:txBody>
          <a:bodyPr>
            <a:normAutofit/>
          </a:bodyPr>
          <a:lstStyle/>
          <a:p>
            <a:r>
              <a:rPr lang="tr-TR" dirty="0" smtClean="0"/>
              <a:t>According to </a:t>
            </a:r>
            <a:r>
              <a:rPr lang="en-US" dirty="0" smtClean="0">
                <a:solidFill>
                  <a:schemeClr val="accent1"/>
                </a:solidFill>
              </a:rPr>
              <a:t>Bayes</a:t>
            </a:r>
            <a:r>
              <a:rPr lang="en-US" dirty="0">
                <a:solidFill>
                  <a:schemeClr val="accent1"/>
                </a:solidFill>
              </a:rPr>
              <a:t>’ theorem </a:t>
            </a:r>
            <a:r>
              <a:rPr lang="en-US" dirty="0"/>
              <a:t>or </a:t>
            </a:r>
            <a:r>
              <a:rPr lang="en-US" dirty="0">
                <a:solidFill>
                  <a:schemeClr val="accent1"/>
                </a:solidFill>
              </a:rPr>
              <a:t>Bayes’ </a:t>
            </a:r>
            <a:r>
              <a:rPr lang="en-US" dirty="0" smtClean="0">
                <a:solidFill>
                  <a:schemeClr val="accent1"/>
                </a:solidFill>
              </a:rPr>
              <a:t>rule</a:t>
            </a:r>
            <a:endParaRPr lang="tr-TR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two events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/>
              <a:t> and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/>
              <a:t>, the following equation shows the relationship between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dirty="0"/>
              <a:t> and 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|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dirty="0"/>
              <a:t>: </a:t>
            </a:r>
            <a:endParaRPr lang="tr-TR" dirty="0"/>
          </a:p>
          <a:p>
            <a:endParaRPr lang="tr-TR" dirty="0"/>
          </a:p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general form of Bayes’ </a:t>
            </a:r>
            <a:r>
              <a:rPr lang="en-US" dirty="0" smtClean="0"/>
              <a:t>theorem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C132E4-3AD2-473A-922D-38182C6D94DE}" type="slidenum">
              <a:rPr lang="en-US" altLang="tr-TR" smtClean="0"/>
              <a:pPr>
                <a:defRPr/>
              </a:pPr>
              <a:t>94</a:t>
            </a:fld>
            <a:endParaRPr lang="en-US" altLang="tr-T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636912"/>
            <a:ext cx="3412553" cy="7200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080" y="4097546"/>
            <a:ext cx="4229339" cy="915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2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Interpretation of Probability as the </a:t>
            </a:r>
            <a:r>
              <a:rPr lang="en-US" sz="2800" dirty="0" smtClean="0"/>
              <a:t>Relative</a:t>
            </a:r>
            <a:r>
              <a:rPr lang="tr-TR" sz="2800" dirty="0" smtClean="0"/>
              <a:t> </a:t>
            </a:r>
            <a:r>
              <a:rPr lang="en-US" sz="2800" dirty="0" smtClean="0"/>
              <a:t>Frequency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24743"/>
            <a:ext cx="8497192" cy="53998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random phenomena </a:t>
            </a:r>
            <a:r>
              <a:rPr lang="en-US" dirty="0" smtClean="0"/>
              <a:t>can </a:t>
            </a:r>
            <a:r>
              <a:rPr lang="en-US" dirty="0"/>
              <a:t>be observed repeatedly.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repeated experiments or observations are </a:t>
            </a:r>
            <a:r>
              <a:rPr lang="en-US" dirty="0" smtClean="0"/>
              <a:t>called</a:t>
            </a:r>
            <a:r>
              <a:rPr lang="tr-TR" dirty="0" smtClean="0"/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trials</a:t>
            </a:r>
            <a:r>
              <a:rPr lang="en-US" dirty="0"/>
              <a:t>. </a:t>
            </a:r>
            <a:endParaRPr lang="tr-TR" dirty="0" smtClean="0"/>
          </a:p>
          <a:p>
            <a:r>
              <a:rPr lang="en-US" dirty="0" smtClean="0"/>
              <a:t>For </a:t>
            </a:r>
            <a:r>
              <a:rPr lang="en-US" dirty="0"/>
              <a:t>such random phenomena, the probability of an event can be </a:t>
            </a:r>
            <a:r>
              <a:rPr lang="en-US" dirty="0" smtClean="0"/>
              <a:t>interpreted</a:t>
            </a:r>
            <a:r>
              <a:rPr lang="tr-TR" dirty="0" smtClean="0"/>
              <a:t> </a:t>
            </a:r>
            <a:r>
              <a:rPr lang="en-US" dirty="0"/>
              <a:t>in terms of 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relative frequency</a:t>
            </a:r>
            <a:r>
              <a:rPr lang="en-US" dirty="0"/>
              <a:t>. </a:t>
            </a:r>
            <a:endParaRPr lang="tr-TR" dirty="0" smtClean="0"/>
          </a:p>
          <a:p>
            <a:r>
              <a:rPr lang="tr-TR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above interpretation of probability requires two important assumptions. </a:t>
            </a:r>
            <a:endParaRPr lang="tr-TR" dirty="0"/>
          </a:p>
          <a:p>
            <a:pPr lvl="1"/>
            <a:r>
              <a:rPr lang="tr-TR" dirty="0"/>
              <a:t>W</a:t>
            </a:r>
            <a:r>
              <a:rPr lang="en-US" dirty="0"/>
              <a:t>e assume that the probability of events does not change from one trial</a:t>
            </a:r>
            <a:r>
              <a:rPr lang="tr-TR" dirty="0"/>
              <a:t> </a:t>
            </a:r>
            <a:r>
              <a:rPr lang="en-US" dirty="0"/>
              <a:t>to another. </a:t>
            </a:r>
            <a:endParaRPr lang="tr-TR" dirty="0"/>
          </a:p>
          <a:p>
            <a:pPr lvl="1"/>
            <a:r>
              <a:rPr lang="en-US" dirty="0" smtClean="0"/>
              <a:t>We </a:t>
            </a:r>
            <a:r>
              <a:rPr lang="en-US" dirty="0"/>
              <a:t>also assume that</a:t>
            </a:r>
            <a:r>
              <a:rPr lang="tr-TR" dirty="0"/>
              <a:t> </a:t>
            </a:r>
            <a:r>
              <a:rPr lang="en-US" dirty="0"/>
              <a:t>the outcome of one trial does not affect the outcome of another trial.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5F1856-2893-40ED-B402-30DE42003220}" type="slidenum">
              <a:rPr lang="en-US" altLang="tr-TR" smtClean="0"/>
              <a:pPr>
                <a:defRPr/>
              </a:pPr>
              <a:t>95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1160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Gaussian Distribution…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spread (distribution) of data may be rectangular, skewed, Gaussian, or other. </a:t>
            </a:r>
          </a:p>
          <a:p>
            <a:r>
              <a:rPr lang="en-US" altLang="en-US" dirty="0" smtClean="0"/>
              <a:t>The Gaussian distribution is given by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pPr>
              <a:buFontTx/>
              <a:buNone/>
            </a:pPr>
            <a:r>
              <a:rPr lang="en-US" altLang="en-US" dirty="0" smtClean="0"/>
              <a:t>	where </a:t>
            </a:r>
            <a:r>
              <a:rPr lang="en-US" altLang="en-US" i="1" dirty="0" smtClean="0"/>
              <a:t>μ</a:t>
            </a:r>
            <a:r>
              <a:rPr lang="en-US" altLang="en-US" dirty="0" smtClean="0"/>
              <a:t> is the true mean and </a:t>
            </a:r>
            <a:r>
              <a:rPr lang="en-US" altLang="en-US" i="1" dirty="0" smtClean="0"/>
              <a:t>σ</a:t>
            </a:r>
            <a:r>
              <a:rPr lang="en-US" altLang="en-US" dirty="0" smtClean="0"/>
              <a:t> is the true standard deviation of a very large number of measurements.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1A1C498B-332B-41A8-97FC-460DB8D247D8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96</a:t>
            </a:fld>
            <a:endParaRPr kumimoji="0" lang="en-US" altLang="en-US" sz="1200" smtClean="0"/>
          </a:p>
        </p:txBody>
      </p:sp>
      <p:graphicFrame>
        <p:nvGraphicFramePr>
          <p:cNvPr id="33797" name="Object 3"/>
          <p:cNvGraphicFramePr>
            <a:graphicFrameLocks noChangeAspect="1"/>
          </p:cNvGraphicFramePr>
          <p:nvPr/>
        </p:nvGraphicFramePr>
        <p:xfrm>
          <a:off x="2484438" y="2924175"/>
          <a:ext cx="3455987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1295400" imgH="457200" progId="Equation.3">
                  <p:embed/>
                </p:oleObj>
              </mc:Choice>
              <mc:Fallback>
                <p:oleObj name="Equation" r:id="rId3" imgW="1295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924175"/>
                        <a:ext cx="3455987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18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…Gaussian Distribution</a:t>
            </a:r>
            <a:endParaRPr lang="tr-TR" altLang="en-US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kumimoji="0" lang="tr-TR" altLang="en-US" sz="2400" dirty="0" smtClean="0"/>
          </a:p>
          <a:p>
            <a:endParaRPr kumimoji="0" lang="tr-TR" altLang="en-US" sz="2400" dirty="0"/>
          </a:p>
          <a:p>
            <a:endParaRPr kumimoji="0" lang="tr-TR" altLang="en-US" sz="2400" dirty="0" smtClean="0"/>
          </a:p>
          <a:p>
            <a:endParaRPr kumimoji="0" lang="tr-TR" altLang="en-US" sz="2400" dirty="0"/>
          </a:p>
          <a:p>
            <a:endParaRPr kumimoji="0" lang="tr-TR" altLang="en-US" sz="2400" dirty="0" smtClean="0"/>
          </a:p>
          <a:p>
            <a:endParaRPr kumimoji="0" lang="tr-TR" altLang="en-US" sz="2400" dirty="0"/>
          </a:p>
          <a:p>
            <a:endParaRPr kumimoji="0" lang="tr-TR" altLang="en-US" sz="2400" dirty="0" smtClean="0"/>
          </a:p>
          <a:p>
            <a:endParaRPr kumimoji="0" lang="tr-TR" altLang="en-US" sz="2400" dirty="0"/>
          </a:p>
          <a:p>
            <a:endParaRPr kumimoji="0" lang="tr-TR" altLang="en-US" sz="2400" dirty="0" smtClean="0"/>
          </a:p>
          <a:p>
            <a:endParaRPr kumimoji="0" lang="tr-TR" altLang="en-US" sz="1400" dirty="0"/>
          </a:p>
          <a:p>
            <a:r>
              <a:rPr kumimoji="0" lang="en-US" altLang="en-US" sz="2400" dirty="0" smtClean="0"/>
              <a:t>For the </a:t>
            </a:r>
            <a:r>
              <a:rPr kumimoji="0"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normal distribution</a:t>
            </a:r>
            <a:r>
              <a:rPr kumimoji="0" lang="en-US" altLang="en-US" sz="2400" dirty="0" smtClean="0"/>
              <a:t>, </a:t>
            </a:r>
            <a:r>
              <a:rPr kumimoji="0"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68%</a:t>
            </a:r>
            <a:r>
              <a:rPr kumimoji="0" lang="en-US" altLang="en-US" sz="2400" dirty="0" smtClean="0"/>
              <a:t> of the data lies within </a:t>
            </a:r>
            <a:r>
              <a:rPr kumimoji="0"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±1</a:t>
            </a:r>
            <a:r>
              <a:rPr kumimoji="0" lang="en-US" altLang="en-US" sz="2400" dirty="0" smtClean="0"/>
              <a:t> </a:t>
            </a:r>
            <a:r>
              <a:rPr kumimoji="0" lang="tr-TR" altLang="en-US" sz="2400" dirty="0" smtClean="0"/>
              <a:t>SD</a:t>
            </a:r>
            <a:r>
              <a:rPr kumimoji="0" lang="en-US" altLang="en-US" sz="2400" dirty="0" smtClean="0"/>
              <a:t>. </a:t>
            </a:r>
            <a:endParaRPr kumimoji="0" lang="tr-TR" altLang="en-US" sz="2400" dirty="0" smtClean="0"/>
          </a:p>
          <a:p>
            <a:r>
              <a:rPr kumimoji="0" lang="en-US" altLang="en-US" sz="2400" dirty="0" smtClean="0"/>
              <a:t>By measuring samples and averaging, we obtain the estimated mean , which has a smaller standard deviation </a:t>
            </a:r>
            <a:r>
              <a:rPr kumimoji="0" lang="en-US" altLang="en-US" sz="2400" i="1" dirty="0" err="1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kumimoji="0" lang="en-US" altLang="en-US" sz="2400" i="1" baseline="-25000" dirty="0" err="1" smtClean="0">
                <a:solidFill>
                  <a:schemeClr val="accent1">
                    <a:lumMod val="75000"/>
                  </a:schemeClr>
                </a:solidFill>
              </a:rPr>
              <a:t>x</a:t>
            </a:r>
            <a:r>
              <a:rPr kumimoji="0" lang="en-US" altLang="en-US" sz="2400" dirty="0" smtClean="0"/>
              <a:t>. </a:t>
            </a:r>
            <a:endParaRPr kumimoji="0" lang="tr-TR" altLang="en-US" sz="2400" dirty="0" smtClean="0"/>
          </a:p>
          <a:p>
            <a:r>
              <a:rPr kumimoji="0" lang="en-US" altLang="en-US" sz="24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</a:t>
            </a:r>
            <a:r>
              <a:rPr kumimoji="0" lang="en-US" altLang="en-US" sz="2400" dirty="0" smtClean="0"/>
              <a:t> is the tail probability that </a:t>
            </a:r>
            <a:r>
              <a:rPr kumimoji="0" lang="en-US" altLang="en-US" sz="2400" dirty="0" err="1" smtClean="0">
                <a:sym typeface="Symbol" panose="05050102010706020507" pitchFamily="18" charset="2"/>
              </a:rPr>
              <a:t>x</a:t>
            </a:r>
            <a:r>
              <a:rPr kumimoji="0" lang="en-US" altLang="en-US" sz="2400" baseline="-25000" dirty="0" err="1" smtClean="0">
                <a:sym typeface="Symbol" panose="05050102010706020507" pitchFamily="18" charset="2"/>
              </a:rPr>
              <a:t>s</a:t>
            </a:r>
            <a:r>
              <a:rPr kumimoji="0" lang="en-US" altLang="en-US" sz="2400" dirty="0" smtClean="0">
                <a:sym typeface="Symbol" panose="05050102010706020507" pitchFamily="18" charset="2"/>
              </a:rPr>
              <a:t> does not differ from </a:t>
            </a:r>
            <a:r>
              <a:rPr kumimoji="0" lang="en-US" altLang="en-US" sz="2400" i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</a:t>
            </a:r>
            <a:r>
              <a:rPr kumimoji="0" lang="en-US" altLang="en-US" sz="2400" dirty="0" smtClean="0"/>
              <a:t> by more than </a:t>
            </a:r>
            <a:r>
              <a:rPr kumimoji="0" lang="en-US" altLang="en-US" sz="2400" i="1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</a:t>
            </a:r>
            <a:r>
              <a:rPr kumimoji="0" lang="en-US" altLang="en-US" sz="2400" dirty="0" smtClean="0"/>
              <a:t>.</a:t>
            </a:r>
            <a:endParaRPr kumimoji="0" lang="tr-TR" altLang="en-US" sz="2400" dirty="0" smtClean="0"/>
          </a:p>
        </p:txBody>
      </p:sp>
      <p:graphicFrame>
        <p:nvGraphicFramePr>
          <p:cNvPr id="92164" name="Object 2"/>
          <p:cNvGraphicFramePr>
            <a:graphicFrameLocks noChangeAspect="1"/>
          </p:cNvGraphicFramePr>
          <p:nvPr>
            <p:extLst/>
          </p:nvPr>
        </p:nvGraphicFramePr>
        <p:xfrm>
          <a:off x="971600" y="1125536"/>
          <a:ext cx="7417073" cy="3395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3" imgW="7322820" imgH="3066288" progId="Visio.Drawing.5">
                  <p:embed/>
                </p:oleObj>
              </mc:Choice>
              <mc:Fallback>
                <p:oleObj name="VISIO" r:id="rId3" imgW="7322820" imgH="3066288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125536"/>
                        <a:ext cx="7417073" cy="3395128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B33039F7-5B8C-4EF8-AA5F-47F2C9A27BC8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97</a:t>
            </a:fld>
            <a:endParaRPr kumimoji="0"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8166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Poisson Probability…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 smtClean="0"/>
              <a:t>The </a:t>
            </a:r>
            <a:r>
              <a:rPr lang="en-US" altLang="en-US" sz="2400" dirty="0" smtClean="0">
                <a:solidFill>
                  <a:schemeClr val="accent1">
                    <a:lumMod val="75000"/>
                  </a:schemeClr>
                </a:solidFill>
              </a:rPr>
              <a:t>Poisson probability </a:t>
            </a:r>
            <a:r>
              <a:rPr lang="en-US" altLang="en-US" sz="2400" dirty="0" smtClean="0"/>
              <a:t>density function is another type of distribution. </a:t>
            </a:r>
          </a:p>
          <a:p>
            <a:pPr lvl="1"/>
            <a:r>
              <a:rPr lang="en-US" altLang="en-US" sz="2000" dirty="0" smtClean="0"/>
              <a:t>It can describe, among other things, the probability of radioactive decay events, cells flowing through a counter, or the incidence of light photons. </a:t>
            </a:r>
          </a:p>
          <a:p>
            <a:r>
              <a:rPr lang="en-US" altLang="en-US" sz="2400" dirty="0" smtClean="0"/>
              <a:t>The probability that a particular number of events </a:t>
            </a:r>
            <a:r>
              <a:rPr lang="en-US" altLang="en-US" sz="2400" i="1" dirty="0" smtClean="0">
                <a:solidFill>
                  <a:schemeClr val="accent1">
                    <a:lumMod val="75000"/>
                  </a:schemeClr>
                </a:solidFill>
              </a:rPr>
              <a:t>K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will occur in a measurement (or during a time) having an average number of events </a:t>
            </a:r>
            <a:r>
              <a:rPr lang="en-US" altLang="en-US" sz="2400" i="1" dirty="0" smtClean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altLang="en-US" sz="2400" i="1" dirty="0" smtClean="0"/>
              <a:t> </a:t>
            </a:r>
            <a:r>
              <a:rPr lang="en-US" altLang="en-US" sz="2400" dirty="0" smtClean="0"/>
              <a:t>is</a:t>
            </a:r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The standard deviation of the Poisson distribution is </a:t>
            </a: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6B493DF-5D17-4E1C-A542-B6BA136B3D1E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98</a:t>
            </a:fld>
            <a:endParaRPr kumimoji="0" lang="en-US" altLang="en-US" sz="1200" smtClean="0"/>
          </a:p>
        </p:txBody>
      </p:sp>
      <p:graphicFrame>
        <p:nvGraphicFramePr>
          <p:cNvPr id="35845" name="Object 3"/>
          <p:cNvGraphicFramePr>
            <a:graphicFrameLocks noChangeAspect="1"/>
          </p:cNvGraphicFramePr>
          <p:nvPr>
            <p:extLst/>
          </p:nvPr>
        </p:nvGraphicFramePr>
        <p:xfrm>
          <a:off x="2843808" y="3332161"/>
          <a:ext cx="266382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130300" imgH="419100" progId="Equation.3">
                  <p:embed/>
                </p:oleObj>
              </mc:Choice>
              <mc:Fallback>
                <p:oleObj name="Equation" r:id="rId3" imgW="11303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3332161"/>
                        <a:ext cx="266382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190" name="Object 5"/>
          <p:cNvGraphicFramePr>
            <a:graphicFrameLocks noChangeAspect="1"/>
          </p:cNvGraphicFramePr>
          <p:nvPr>
            <p:extLst/>
          </p:nvPr>
        </p:nvGraphicFramePr>
        <p:xfrm>
          <a:off x="3769463" y="5301208"/>
          <a:ext cx="79057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5" imgW="279400" imgH="228600" progId="Equation.3">
                  <p:embed/>
                </p:oleObj>
              </mc:Choice>
              <mc:Fallback>
                <p:oleObj name="Equation" r:id="rId5" imgW="27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9463" y="5301208"/>
                        <a:ext cx="790575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70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…Poisson Probability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>
                <a:cs typeface="Times New Roman" panose="02020603050405020304" pitchFamily="18" charset="0"/>
              </a:rPr>
              <a:t>A typical Poisson distribution for </a:t>
            </a:r>
            <a:r>
              <a:rPr lang="en-US" altLang="en-US" i="1" smtClean="0">
                <a:cs typeface="Times New Roman" panose="02020603050405020304" pitchFamily="18" charset="0"/>
              </a:rPr>
              <a:t>m</a:t>
            </a:r>
            <a:r>
              <a:rPr lang="en-US" altLang="en-US" smtClean="0">
                <a:cs typeface="Times New Roman" panose="02020603050405020304" pitchFamily="18" charset="0"/>
              </a:rPr>
              <a:t> = 3.</a:t>
            </a:r>
            <a:r>
              <a:rPr lang="en-US" altLang="en-US" smtClean="0"/>
              <a:t> </a:t>
            </a:r>
          </a:p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accent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fld id="{E388C842-D70E-4A3B-8029-E66AF060844F}" type="slidenum">
              <a:rPr kumimoji="0" lang="en-US" altLang="en-US" sz="1200" smtClean="0"/>
              <a:pPr>
                <a:spcBef>
                  <a:spcPct val="50000"/>
                </a:spcBef>
                <a:buFontTx/>
                <a:buNone/>
              </a:pPr>
              <a:t>99</a:t>
            </a:fld>
            <a:endParaRPr kumimoji="0" lang="en-US" altLang="en-US" sz="1200" smtClean="0"/>
          </a:p>
        </p:txBody>
      </p:sp>
      <p:graphicFrame>
        <p:nvGraphicFramePr>
          <p:cNvPr id="36869" name="Object 2"/>
          <p:cNvGraphicFramePr>
            <a:graphicFrameLocks noChangeAspect="1"/>
          </p:cNvGraphicFramePr>
          <p:nvPr/>
        </p:nvGraphicFramePr>
        <p:xfrm>
          <a:off x="652463" y="1944688"/>
          <a:ext cx="7304087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3" imgW="4880362" imgH="2576807" progId="Visio.Drawing.5">
                  <p:embed/>
                </p:oleObj>
              </mc:Choice>
              <mc:Fallback>
                <p:oleObj name="VISIO" r:id="rId3" imgW="4880362" imgH="2576807" progId="Visio.Drawing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1944688"/>
                        <a:ext cx="7304087" cy="38608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338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7127</TotalTime>
  <Words>8296</Words>
  <Application>Microsoft Office PowerPoint</Application>
  <PresentationFormat>Letter Paper (8.5x11 in)</PresentationFormat>
  <Paragraphs>1125</Paragraphs>
  <Slides>127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127</vt:i4>
      </vt:variant>
    </vt:vector>
  </HeadingPairs>
  <TitlesOfParts>
    <vt:vector size="136" baseType="lpstr">
      <vt:lpstr>Arial</vt:lpstr>
      <vt:lpstr>Calibri</vt:lpstr>
      <vt:lpstr>Cambria Math</vt:lpstr>
      <vt:lpstr>Symbol</vt:lpstr>
      <vt:lpstr>Times New Roman</vt:lpstr>
      <vt:lpstr>Wingdings</vt:lpstr>
      <vt:lpstr>Bahcesehir master slide</vt:lpstr>
      <vt:lpstr>Equation</vt:lpstr>
      <vt:lpstr>VISIO</vt:lpstr>
      <vt:lpstr>Introduction to Bioinformatics</vt:lpstr>
      <vt:lpstr>Data analysis – “The Concept”</vt:lpstr>
      <vt:lpstr>Categories of data analysis</vt:lpstr>
      <vt:lpstr>Statistical Methods</vt:lpstr>
      <vt:lpstr>Descriptive statistics</vt:lpstr>
      <vt:lpstr>Inferential statistics</vt:lpstr>
      <vt:lpstr>Which one to use?</vt:lpstr>
      <vt:lpstr>How to avoid mistakes - Useful tips</vt:lpstr>
      <vt:lpstr>Principles of analysis…</vt:lpstr>
      <vt:lpstr>…Principles of analysis…</vt:lpstr>
      <vt:lpstr>…Principles of analysis…</vt:lpstr>
      <vt:lpstr>…Principles of data analysis…</vt:lpstr>
      <vt:lpstr>…Principles of data analysis</vt:lpstr>
      <vt:lpstr>Description of samples and populations</vt:lpstr>
      <vt:lpstr>Description of samples and populations</vt:lpstr>
      <vt:lpstr>Data exploration</vt:lpstr>
      <vt:lpstr>Data exploration</vt:lpstr>
      <vt:lpstr>Statistical inference</vt:lpstr>
      <vt:lpstr>Statistical inference</vt:lpstr>
      <vt:lpstr>Data types</vt:lpstr>
      <vt:lpstr>Categorical data</vt:lpstr>
      <vt:lpstr>Categorical data</vt:lpstr>
      <vt:lpstr>Quantitative data</vt:lpstr>
      <vt:lpstr>Quantitative data</vt:lpstr>
      <vt:lpstr>Categorical vs Quantitative data</vt:lpstr>
      <vt:lpstr>Describing Data</vt:lpstr>
      <vt:lpstr>Charts and graphs</vt:lpstr>
      <vt:lpstr>Descriptive statistics</vt:lpstr>
      <vt:lpstr>Data Visualization and Summary Statistics</vt:lpstr>
      <vt:lpstr>Data Visualization and Summary Statistics</vt:lpstr>
      <vt:lpstr>Data Visualization and Summary Statistics</vt:lpstr>
      <vt:lpstr>Graphical summarization of data</vt:lpstr>
      <vt:lpstr>Exploring Categorical Variables</vt:lpstr>
      <vt:lpstr>Relative Frequency and Percentage</vt:lpstr>
      <vt:lpstr>Exploring Numerical Variables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Histograms</vt:lpstr>
      <vt:lpstr>Measures of Central Tendency</vt:lpstr>
      <vt:lpstr>Measures of Central Tendency</vt:lpstr>
      <vt:lpstr>Mean</vt:lpstr>
      <vt:lpstr>Mean</vt:lpstr>
      <vt:lpstr>Mean</vt:lpstr>
      <vt:lpstr>Mean</vt:lpstr>
      <vt:lpstr>Mean</vt:lpstr>
      <vt:lpstr>Mean</vt:lpstr>
      <vt:lpstr>Mean</vt:lpstr>
      <vt:lpstr>Median</vt:lpstr>
      <vt:lpstr>Median</vt:lpstr>
      <vt:lpstr>Mode</vt:lpstr>
      <vt:lpstr>Mean, Median, Mode</vt:lpstr>
      <vt:lpstr>Measures of Variability</vt:lpstr>
      <vt:lpstr>Variance and standard deviation</vt:lpstr>
      <vt:lpstr>Variance and standard deviation</vt:lpstr>
      <vt:lpstr>Measures of Variability</vt:lpstr>
      <vt:lpstr>Variance and standard deviation</vt:lpstr>
      <vt:lpstr>Measures of Variability</vt:lpstr>
      <vt:lpstr>Quantile</vt:lpstr>
      <vt:lpstr>Percentiles</vt:lpstr>
      <vt:lpstr>Quartile</vt:lpstr>
      <vt:lpstr>Measures of Variability</vt:lpstr>
      <vt:lpstr>Five-number summary</vt:lpstr>
      <vt:lpstr>Five-number summary</vt:lpstr>
      <vt:lpstr>Boxplot</vt:lpstr>
      <vt:lpstr>Data Transformation</vt:lpstr>
      <vt:lpstr>Coefficient of Variation</vt:lpstr>
      <vt:lpstr>Scaling and Shifting Variables</vt:lpstr>
      <vt:lpstr>Scaling and Shifting Variables</vt:lpstr>
      <vt:lpstr>Variable Standardization</vt:lpstr>
      <vt:lpstr>Exploring Relationships</vt:lpstr>
      <vt:lpstr>Exploring Relationships</vt:lpstr>
      <vt:lpstr>Exploring Relationships</vt:lpstr>
      <vt:lpstr>Exploring Relationships</vt:lpstr>
      <vt:lpstr>Exploring Relationships</vt:lpstr>
      <vt:lpstr>Exploring Relationships</vt:lpstr>
      <vt:lpstr>Exploring Relationships</vt:lpstr>
      <vt:lpstr>Exploring Relationships</vt:lpstr>
      <vt:lpstr>Exploring Relationships</vt:lpstr>
      <vt:lpstr>Probability as a Measure of Uncertainty</vt:lpstr>
      <vt:lpstr>Probability as a Measure of Uncertainty</vt:lpstr>
      <vt:lpstr>Probability as a Measure of Uncertainty</vt:lpstr>
      <vt:lpstr>Probability as a Measure of Uncertainty</vt:lpstr>
      <vt:lpstr>Probability as a Measure of Uncertainty</vt:lpstr>
      <vt:lpstr>Probability as a Measure of Uncertainty</vt:lpstr>
      <vt:lpstr>Probability as a Measure of Uncertainty</vt:lpstr>
      <vt:lpstr>Interpretation of Probability as the Relative Frequency</vt:lpstr>
      <vt:lpstr>Gaussian Distribution…</vt:lpstr>
      <vt:lpstr>…Gaussian Distribution</vt:lpstr>
      <vt:lpstr>Poisson Probability…</vt:lpstr>
      <vt:lpstr>…Poisson Probability</vt:lpstr>
      <vt:lpstr>Parameter Estimation</vt:lpstr>
      <vt:lpstr>Parameter Estimation</vt:lpstr>
      <vt:lpstr>Parameter Estimation</vt:lpstr>
      <vt:lpstr>Hypothesis Testing</vt:lpstr>
      <vt:lpstr>Scientific method </vt:lpstr>
      <vt:lpstr>Scientific method </vt:lpstr>
      <vt:lpstr>Hypothesis</vt:lpstr>
      <vt:lpstr>Null and Alternative hypotheses</vt:lpstr>
      <vt:lpstr>Null and Alternative hypotheses</vt:lpstr>
      <vt:lpstr>Null and alternative hypotheses</vt:lpstr>
      <vt:lpstr>Hypothesis testing for the population mean</vt:lpstr>
      <vt:lpstr>Regression Analysis</vt:lpstr>
      <vt:lpstr>Regression Analysis</vt:lpstr>
      <vt:lpstr>Regression Analysis</vt:lpstr>
      <vt:lpstr>The linear relationship</vt:lpstr>
      <vt:lpstr>Supervised learning</vt:lpstr>
      <vt:lpstr>Unsupervised learning</vt:lpstr>
      <vt:lpstr>Distance Measure</vt:lpstr>
      <vt:lpstr>Similarity and Dissimilarity</vt:lpstr>
      <vt:lpstr>Distance</vt:lpstr>
      <vt:lpstr>Distance</vt:lpstr>
      <vt:lpstr>K-means Clustering</vt:lpstr>
      <vt:lpstr>K-means Clustering</vt:lpstr>
      <vt:lpstr>Hierarchical Clustering</vt:lpstr>
      <vt:lpstr>Hierarchical Clustering</vt:lpstr>
      <vt:lpstr>Hierarchical Clustering</vt:lpstr>
      <vt:lpstr>Hierarchical Clustering</vt:lpstr>
      <vt:lpstr>Hierarchical Clustering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Nizamettin AYDIN</cp:lastModifiedBy>
  <cp:revision>465</cp:revision>
  <dcterms:created xsi:type="dcterms:W3CDTF">2004-11-05T11:30:37Z</dcterms:created>
  <dcterms:modified xsi:type="dcterms:W3CDTF">2020-05-07T09:43:04Z</dcterms:modified>
</cp:coreProperties>
</file>