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481" r:id="rId2"/>
    <p:sldId id="440" r:id="rId3"/>
    <p:sldId id="484" r:id="rId4"/>
    <p:sldId id="483" r:id="rId5"/>
    <p:sldId id="485" r:id="rId6"/>
    <p:sldId id="406" r:id="rId7"/>
    <p:sldId id="444" r:id="rId8"/>
    <p:sldId id="445" r:id="rId9"/>
    <p:sldId id="446" r:id="rId10"/>
    <p:sldId id="448" r:id="rId11"/>
    <p:sldId id="486" r:id="rId12"/>
    <p:sldId id="442" r:id="rId13"/>
    <p:sldId id="447" r:id="rId14"/>
    <p:sldId id="449" r:id="rId15"/>
    <p:sldId id="450" r:id="rId16"/>
    <p:sldId id="451" r:id="rId17"/>
    <p:sldId id="487" r:id="rId18"/>
    <p:sldId id="452" r:id="rId19"/>
    <p:sldId id="507" r:id="rId20"/>
    <p:sldId id="453" r:id="rId21"/>
    <p:sldId id="488" r:id="rId22"/>
    <p:sldId id="489" r:id="rId23"/>
    <p:sldId id="454" r:id="rId24"/>
    <p:sldId id="456" r:id="rId25"/>
    <p:sldId id="455" r:id="rId26"/>
    <p:sldId id="491" r:id="rId27"/>
    <p:sldId id="490" r:id="rId28"/>
    <p:sldId id="492" r:id="rId29"/>
    <p:sldId id="493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02" r:id="rId39"/>
    <p:sldId id="506" r:id="rId40"/>
    <p:sldId id="505" r:id="rId41"/>
    <p:sldId id="508" r:id="rId42"/>
    <p:sldId id="503" r:id="rId43"/>
    <p:sldId id="504" r:id="rId44"/>
    <p:sldId id="509" r:id="rId45"/>
    <p:sldId id="510" r:id="rId46"/>
    <p:sldId id="511" r:id="rId47"/>
    <p:sldId id="512" r:id="rId48"/>
    <p:sldId id="513" r:id="rId49"/>
    <p:sldId id="514" r:id="rId50"/>
    <p:sldId id="517" r:id="rId51"/>
    <p:sldId id="516" r:id="rId52"/>
    <p:sldId id="518" r:id="rId53"/>
    <p:sldId id="519" r:id="rId54"/>
    <p:sldId id="520" r:id="rId55"/>
    <p:sldId id="521" r:id="rId56"/>
    <p:sldId id="523" r:id="rId57"/>
    <p:sldId id="515" r:id="rId58"/>
    <p:sldId id="530" r:id="rId59"/>
    <p:sldId id="457" r:id="rId60"/>
    <p:sldId id="458" r:id="rId61"/>
    <p:sldId id="524" r:id="rId62"/>
    <p:sldId id="525" r:id="rId63"/>
    <p:sldId id="526" r:id="rId64"/>
    <p:sldId id="527" r:id="rId65"/>
    <p:sldId id="528" r:id="rId66"/>
    <p:sldId id="529" r:id="rId67"/>
    <p:sldId id="459" r:id="rId68"/>
    <p:sldId id="460" r:id="rId69"/>
    <p:sldId id="531" r:id="rId70"/>
    <p:sldId id="532" r:id="rId71"/>
    <p:sldId id="533" r:id="rId72"/>
    <p:sldId id="461" r:id="rId73"/>
    <p:sldId id="462" r:id="rId74"/>
    <p:sldId id="534" r:id="rId75"/>
    <p:sldId id="535" r:id="rId76"/>
    <p:sldId id="536" r:id="rId77"/>
    <p:sldId id="463" r:id="rId78"/>
    <p:sldId id="464" r:id="rId79"/>
    <p:sldId id="465" r:id="rId80"/>
    <p:sldId id="466" r:id="rId81"/>
    <p:sldId id="467" r:id="rId82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0">
          <p15:clr>
            <a:srgbClr val="A4A3A4"/>
          </p15:clr>
        </p15:guide>
        <p15:guide id="2" pos="20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0099"/>
    <a:srgbClr val="FF3300"/>
    <a:srgbClr val="996633"/>
    <a:srgbClr val="0000CC"/>
    <a:srgbClr val="00CCFF"/>
    <a:srgbClr val="00FF00"/>
    <a:srgbClr val="66FFFF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37" autoAdjust="0"/>
  </p:normalViewPr>
  <p:slideViewPr>
    <p:cSldViewPr>
      <p:cViewPr varScale="1">
        <p:scale>
          <a:sx n="85" d="100"/>
          <a:sy n="85" d="100"/>
        </p:scale>
        <p:origin x="53" y="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notesViewPr>
    <p:cSldViewPr>
      <p:cViewPr varScale="1">
        <p:scale>
          <a:sx n="56" d="100"/>
          <a:sy n="56" d="100"/>
        </p:scale>
        <p:origin x="-2922" y="-96"/>
      </p:cViewPr>
      <p:guideLst>
        <p:guide orient="horz" pos="3040"/>
        <p:guide pos="20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2000 N. AYDIN. All rights reserved.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B2D202-1EBC-48DC-ACEF-EDB12658B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379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FE371F-1E89-4B60-B80A-4EF0E5182720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1105228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tr-TR" altLang="tr-TR" smtClean="0">
                <a:latin typeface="Arial" panose="020B0604020202020204" pitchFamily="34" charset="0"/>
              </a:rPr>
              <a:t>Copyright 2000 N. AYDIN. All rights reserved.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812A38B-1AE0-4BCC-84D7-89481E86B65A}" type="slidenum">
              <a:rPr kumimoji="0" lang="tr-TR" altLang="tr-TR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93997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E437DEA7-FAC3-48E8-B28F-7D3F489147FA}" type="slidenum">
              <a:rPr lang="tr-TR" altLang="en-US" smtClean="0">
                <a:solidFill>
                  <a:schemeClr val="tx1"/>
                </a:solidFill>
              </a:rPr>
              <a:pPr/>
              <a:t>23</a:t>
            </a:fld>
            <a:endParaRPr lang="tr-TR" altLang="en-US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9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7DF81115-7CED-417C-8EB8-59A2065BBCDD}" type="slidenum">
              <a:rPr lang="tr-TR" altLang="en-US" smtClean="0">
                <a:solidFill>
                  <a:schemeClr val="tx1"/>
                </a:solidFill>
              </a:rPr>
              <a:pPr/>
              <a:t>67</a:t>
            </a:fld>
            <a:endParaRPr lang="tr-TR" altLang="en-US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9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70CD-F14D-4896-865D-3423461ED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48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8B264-EEB2-4B4F-96ED-7AE504F603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84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1125538"/>
            <a:ext cx="8280400" cy="4978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C07D1-3C67-4BF0-8166-D11EAE396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60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C9787-DF34-47EB-BB5A-28E93228D4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3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54D3D-27A6-44B4-8D70-13946A47DF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5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29E53-157C-44DC-8367-411EC4ACC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68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1C691-F89B-47FF-9ABF-66BC3310A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21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83296-76EB-4F69-9753-F48300D67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75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7069-CC22-4A90-B181-7E6BC801E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34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39CE1-2A4A-418C-80D5-89A29774A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27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9D116-8CC5-4E36-B8A6-B99DA64DD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63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17606B0-1108-4B6C-8DA0-1B8CA56DE3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BF0173435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link.springer.com/article/10.1007/BF02100115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712ADE1-5D11-46A0-8F93-5DD558D1D31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endParaRPr lang="tr-TR" altLang="tr-TR" dirty="0" smtClean="0"/>
          </a:p>
          <a:p>
            <a:pPr algn="ctr" eaLnBrk="1" hangingPunct="1">
              <a:buFontTx/>
              <a:buNone/>
              <a:defRPr/>
            </a:pPr>
            <a:r>
              <a:rPr lang="tr-TR" altLang="tr-TR" dirty="0" smtClean="0"/>
              <a:t>Prof. Dr. Nizamettin AYDIN</a:t>
            </a:r>
            <a:endParaRPr lang="en-US" altLang="tr-TR" dirty="0" smtClean="0"/>
          </a:p>
          <a:p>
            <a:pPr marL="0" indent="0" algn="ctr" eaLnBrk="1" hangingPunct="1">
              <a:buFontTx/>
              <a:buNone/>
              <a:defRPr/>
            </a:pPr>
            <a:endParaRPr lang="tr-TR" altLang="tr-TR" b="1" dirty="0" smtClean="0"/>
          </a:p>
          <a:p>
            <a:pPr algn="ctr">
              <a:buFontTx/>
              <a:buNone/>
            </a:pPr>
            <a:r>
              <a:rPr lang="tr-TR" altLang="en-US" b="1" dirty="0"/>
              <a:t>Phylogenetics</a:t>
            </a:r>
            <a:endParaRPr lang="tr-TR" altLang="en-US" sz="4400" b="1" dirty="0"/>
          </a:p>
          <a:p>
            <a:pPr algn="ctr" eaLnBrk="1" hangingPunct="1">
              <a:defRPr/>
            </a:pPr>
            <a:endParaRPr lang="tr-TR" altLang="tr-TR" dirty="0" smtClean="0"/>
          </a:p>
          <a:p>
            <a:pPr algn="ctr" eaLnBrk="1" hangingPunct="1">
              <a:defRPr/>
            </a:pPr>
            <a:endParaRPr lang="en-US" altLang="tr-TR" dirty="0" smtClean="0"/>
          </a:p>
          <a:p>
            <a:pPr algn="ctr" eaLnBrk="1" hangingPunct="1">
              <a:buFontTx/>
              <a:buNone/>
              <a:defRPr/>
            </a:pPr>
            <a:r>
              <a:rPr lang="tr-TR" altLang="tr-TR" dirty="0" smtClean="0">
                <a:hlinkClick r:id="rId3"/>
              </a:rPr>
              <a:t>naydin</a:t>
            </a:r>
            <a:r>
              <a:rPr lang="en-US" altLang="tr-TR" dirty="0" smtClean="0">
                <a:hlinkClick r:id="rId3"/>
              </a:rPr>
              <a:t>@</a:t>
            </a:r>
            <a:r>
              <a:rPr lang="en-US" altLang="tr-TR" dirty="0" err="1" smtClean="0">
                <a:hlinkClick r:id="rId3"/>
              </a:rPr>
              <a:t>yildiz</a:t>
            </a:r>
            <a:r>
              <a:rPr lang="tr-TR" altLang="tr-TR" dirty="0" smtClean="0">
                <a:hlinkClick r:id="rId3"/>
              </a:rPr>
              <a:t>.edu.tr</a:t>
            </a:r>
            <a:endParaRPr lang="tr-TR" altLang="tr-TR" dirty="0" smtClean="0"/>
          </a:p>
          <a:p>
            <a:pPr algn="ctr" eaLnBrk="1" hangingPunct="1">
              <a:buFontTx/>
              <a:buNone/>
              <a:defRPr/>
            </a:pP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www</a:t>
            </a: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en-GB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en-GB" altLang="tr-TR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yildiz</a:t>
            </a: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.edu.tr/~naydin</a:t>
            </a: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tr-TR" dirty="0" smtClean="0"/>
          </a:p>
          <a:p>
            <a:pPr eaLnBrk="1" hangingPunct="1">
              <a:defRPr/>
            </a:pPr>
            <a:endParaRPr lang="en-US" altLang="tr-TR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 smtClean="0"/>
              <a:t>Introduction to </a:t>
            </a:r>
            <a:r>
              <a:rPr lang="tr-TR" altLang="tr-TR" sz="3600" smtClean="0"/>
              <a:t>Bioinformatics</a:t>
            </a:r>
            <a:endParaRPr lang="en-US" altLang="tr-TR" sz="3600" smtClean="0"/>
          </a:p>
        </p:txBody>
      </p:sp>
    </p:spTree>
    <p:extLst>
      <p:ext uri="{BB962C8B-B14F-4D97-AF65-F5344CB8AC3E}">
        <p14:creationId xmlns:p14="http://schemas.microsoft.com/office/powerpoint/2010/main" val="961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9C982F7-F458-49E2-A8D2-C3F5388E9889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10</a:t>
            </a:fld>
            <a:endParaRPr kumimoji="0" lang="en-US" altLang="en-US" sz="12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 Terminology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353425" cy="497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Relationships are illustrated by a </a:t>
            </a:r>
            <a:r>
              <a:rPr lang="en-US" altLang="en-US" dirty="0" smtClean="0">
                <a:solidFill>
                  <a:schemeClr val="accent1"/>
                </a:solidFill>
              </a:rPr>
              <a:t>phylogenetic tree </a:t>
            </a:r>
            <a:r>
              <a:rPr lang="en-US" altLang="en-US" dirty="0" smtClean="0"/>
              <a:t>/ </a:t>
            </a:r>
            <a:r>
              <a:rPr lang="en-US" altLang="en-US" dirty="0" err="1" smtClean="0">
                <a:solidFill>
                  <a:schemeClr val="accent1"/>
                </a:solidFill>
              </a:rPr>
              <a:t>dendrogram</a:t>
            </a:r>
            <a:r>
              <a:rPr lang="tr-TR" altLang="en-US" dirty="0" smtClean="0">
                <a:solidFill>
                  <a:schemeClr val="accent1"/>
                </a:solidFill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tr-TR" dirty="0" smtClean="0"/>
              <a:t>Combination of </a:t>
            </a:r>
            <a:r>
              <a:rPr lang="en-US" dirty="0" smtClean="0"/>
              <a:t>Greek </a:t>
            </a:r>
            <a:r>
              <a:rPr lang="en-US" dirty="0" err="1" smtClean="0">
                <a:solidFill>
                  <a:schemeClr val="accent1"/>
                </a:solidFill>
              </a:rPr>
              <a:t>dendro</a:t>
            </a:r>
            <a:r>
              <a:rPr lang="tr-TR" dirty="0" smtClean="0"/>
              <a:t>/</a:t>
            </a:r>
            <a:r>
              <a:rPr lang="en-US" dirty="0" smtClean="0"/>
              <a:t>tree and </a:t>
            </a:r>
            <a:r>
              <a:rPr lang="en-US" dirty="0" smtClean="0">
                <a:solidFill>
                  <a:schemeClr val="accent1"/>
                </a:solidFill>
              </a:rPr>
              <a:t>gramma</a:t>
            </a:r>
            <a:r>
              <a:rPr lang="tr-TR" dirty="0" smtClean="0"/>
              <a:t>/</a:t>
            </a:r>
            <a:r>
              <a:rPr lang="en-US" dirty="0" smtClean="0"/>
              <a:t>drawing</a:t>
            </a:r>
            <a:endParaRPr lang="tr-TR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</a:t>
            </a:r>
            <a:r>
              <a:rPr lang="en-US" dirty="0"/>
              <a:t> </a:t>
            </a:r>
            <a:r>
              <a:rPr lang="en-US" dirty="0" err="1">
                <a:solidFill>
                  <a:schemeClr val="accent1"/>
                </a:solidFill>
              </a:rPr>
              <a:t>dendrogram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/>
              <a:t>a tree diagram </a:t>
            </a:r>
            <a:endParaRPr lang="tr-TR" dirty="0" smtClean="0"/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frequently </a:t>
            </a:r>
            <a:r>
              <a:rPr lang="en-US" dirty="0"/>
              <a:t>used to illustrate the arrangement of the clusters produced by hierarchical clustering</a:t>
            </a:r>
            <a:r>
              <a:rPr lang="en-US" dirty="0" smtClean="0"/>
              <a:t>.</a:t>
            </a:r>
            <a:endParaRPr lang="tr-TR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>
                <a:solidFill>
                  <a:schemeClr val="accent1"/>
                </a:solidFill>
              </a:rPr>
              <a:t>Dendrograms</a:t>
            </a:r>
            <a:r>
              <a:rPr lang="en-US" dirty="0"/>
              <a:t> are often used in computational biology </a:t>
            </a:r>
            <a:endParaRPr lang="tr-TR" dirty="0" smtClean="0"/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to </a:t>
            </a:r>
            <a:r>
              <a:rPr lang="en-US" dirty="0"/>
              <a:t>illustrate the clustering of genes or samples, sometimes on top of </a:t>
            </a:r>
            <a:r>
              <a:rPr lang="en-US" dirty="0" err="1">
                <a:solidFill>
                  <a:srgbClr val="0000CC"/>
                </a:solidFill>
              </a:rPr>
              <a:t>heatmaps</a:t>
            </a:r>
            <a:r>
              <a:rPr lang="en-US" dirty="0" smtClean="0"/>
              <a:t>.</a:t>
            </a:r>
            <a:endParaRPr lang="en-US" alt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9C982F7-F458-49E2-A8D2-C3F5388E9889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11</a:t>
            </a:fld>
            <a:endParaRPr kumimoji="0" lang="en-US" altLang="en-US" sz="12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 Terminology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353425" cy="4978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chemeClr val="accent1"/>
                </a:solidFill>
              </a:rPr>
              <a:t>cladogram</a:t>
            </a:r>
            <a:r>
              <a:rPr lang="en-US" altLang="en-US" dirty="0" smtClean="0"/>
              <a:t> is a type of </a:t>
            </a:r>
            <a:r>
              <a:rPr lang="en-US" altLang="en-US" dirty="0" smtClean="0">
                <a:solidFill>
                  <a:srgbClr val="0000CC"/>
                </a:solidFill>
              </a:rPr>
              <a:t>phylogenetic</a:t>
            </a:r>
            <a:r>
              <a:rPr lang="en-US" altLang="en-US" dirty="0" smtClean="0"/>
              <a:t> tree that only shows tree </a:t>
            </a:r>
            <a:r>
              <a:rPr lang="en-US" altLang="en-US" dirty="0" smtClean="0">
                <a:solidFill>
                  <a:schemeClr val="accent1"/>
                </a:solidFill>
              </a:rPr>
              <a:t>topology</a:t>
            </a:r>
            <a:endParaRPr lang="tr-TR" alt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/>
              <a:t>the shape indicating relatedness. </a:t>
            </a:r>
            <a:endParaRPr lang="tr-TR" altLang="en-US" dirty="0" smtClean="0"/>
          </a:p>
          <a:p>
            <a:pPr lvl="2">
              <a:lnSpc>
                <a:spcPct val="90000"/>
              </a:lnSpc>
              <a:defRPr/>
            </a:pPr>
            <a:r>
              <a:rPr lang="en-US" altLang="en-US" dirty="0" smtClean="0"/>
              <a:t>It shows that, say, humans are more closely related to chimpanzees than to gorillas, </a:t>
            </a:r>
            <a:endParaRPr lang="tr-TR" altLang="en-US" dirty="0" smtClean="0"/>
          </a:p>
          <a:p>
            <a:pPr lvl="3">
              <a:lnSpc>
                <a:spcPct val="90000"/>
              </a:lnSpc>
              <a:defRPr/>
            </a:pPr>
            <a:r>
              <a:rPr lang="en-US" altLang="en-US" dirty="0" smtClean="0"/>
              <a:t>but not the time or genetic distance between the species.</a:t>
            </a:r>
          </a:p>
          <a:p>
            <a:pPr lvl="1">
              <a:lnSpc>
                <a:spcPct val="90000"/>
              </a:lnSpc>
              <a:defRPr/>
            </a:pPr>
            <a:r>
              <a:rPr lang="tr-TR" dirty="0" smtClean="0"/>
              <a:t>Combination of </a:t>
            </a:r>
            <a:r>
              <a:rPr lang="en-US" altLang="en-US" dirty="0" smtClean="0"/>
              <a:t>Greek </a:t>
            </a:r>
            <a:r>
              <a:rPr lang="en-US" altLang="en-US" dirty="0" err="1" smtClean="0">
                <a:solidFill>
                  <a:schemeClr val="accent1"/>
                </a:solidFill>
              </a:rPr>
              <a:t>clados</a:t>
            </a:r>
            <a:r>
              <a:rPr lang="tr-TR" altLang="en-US" dirty="0" smtClean="0"/>
              <a:t>/</a:t>
            </a:r>
            <a:r>
              <a:rPr lang="en-US" altLang="en-US" dirty="0" smtClean="0"/>
              <a:t>branch and </a:t>
            </a:r>
            <a:r>
              <a:rPr lang="en-US" altLang="en-US" dirty="0" err="1" smtClean="0">
                <a:solidFill>
                  <a:schemeClr val="accent1"/>
                </a:solidFill>
              </a:rPr>
              <a:t>gramma</a:t>
            </a:r>
            <a:r>
              <a:rPr lang="tr-TR" altLang="en-US" dirty="0" smtClean="0"/>
              <a:t>/</a:t>
            </a:r>
            <a:r>
              <a:rPr lang="en-US" dirty="0" smtClean="0"/>
              <a:t>drawing</a:t>
            </a:r>
            <a:r>
              <a:rPr lang="en-US" altLang="en-US" dirty="0" smtClean="0"/>
              <a:t> </a:t>
            </a:r>
            <a:endParaRPr lang="tr-TR" altLang="en-US" dirty="0" smtClean="0"/>
          </a:p>
          <a:p>
            <a:pPr lvl="1">
              <a:lnSpc>
                <a:spcPct val="90000"/>
              </a:lnSpc>
              <a:defRPr/>
            </a:pPr>
            <a:endParaRPr lang="tr-TR" altLang="en-US" dirty="0"/>
          </a:p>
          <a:p>
            <a:pPr lvl="2">
              <a:lnSpc>
                <a:spcPct val="90000"/>
              </a:lnSpc>
              <a:defRPr/>
            </a:pPr>
            <a:r>
              <a:rPr lang="en-US" altLang="en-US" dirty="0"/>
              <a:t>topology</a:t>
            </a:r>
          </a:p>
          <a:p>
            <a:pPr lvl="3">
              <a:lnSpc>
                <a:spcPct val="90000"/>
              </a:lnSpc>
              <a:defRPr/>
            </a:pPr>
            <a:r>
              <a:rPr lang="en-US" altLang="en-US" dirty="0" smtClean="0"/>
              <a:t>the </a:t>
            </a:r>
            <a:r>
              <a:rPr lang="en-US" altLang="en-US" dirty="0"/>
              <a:t>branching structure of the tree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6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BA5B887-493B-4C04-A6DB-2CF6190DC305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12</a:t>
            </a:fld>
            <a:endParaRPr kumimoji="0" lang="en-US" altLang="en-US" sz="12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 Terminology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58850"/>
            <a:ext cx="8280400" cy="4978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800" dirty="0" smtClean="0"/>
              <a:t>The branching pattern is call</a:t>
            </a:r>
            <a:r>
              <a:rPr lang="tr-TR" altLang="en-US" sz="2800" dirty="0" err="1" smtClean="0"/>
              <a:t>ed</a:t>
            </a:r>
            <a:r>
              <a:rPr lang="en-US" altLang="en-US" sz="2800" dirty="0" smtClean="0"/>
              <a:t> the tree’s </a:t>
            </a:r>
            <a:r>
              <a:rPr lang="en-US" altLang="en-US" sz="2800" dirty="0" smtClean="0">
                <a:solidFill>
                  <a:schemeClr val="accent1"/>
                </a:solidFill>
              </a:rPr>
              <a:t>topology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dirty="0" smtClean="0"/>
              <a:t>Trees can be represented in several forms: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en-US" sz="2800" dirty="0" smtClean="0"/>
          </a:p>
        </p:txBody>
      </p:sp>
      <p:pic>
        <p:nvPicPr>
          <p:cNvPr id="11" name="Picture 14" descr="NSF update eukaryote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t="23485" r="15686" b="28787"/>
          <a:stretch>
            <a:fillRect/>
          </a:stretch>
        </p:blipFill>
        <p:spPr bwMode="auto">
          <a:xfrm>
            <a:off x="395288" y="3182938"/>
            <a:ext cx="347662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340px-Phylogenetic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9"/>
          <a:stretch>
            <a:fillRect/>
          </a:stretch>
        </p:blipFill>
        <p:spPr bwMode="auto">
          <a:xfrm>
            <a:off x="3994150" y="3284538"/>
            <a:ext cx="49006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27088" y="2565400"/>
            <a:ext cx="304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en-US" sz="2400" dirty="0">
                <a:solidFill>
                  <a:srgbClr val="FF0000"/>
                </a:solidFill>
                <a:latin typeface="+mn-lt"/>
              </a:rPr>
              <a:t>Rectangular cladogram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943475" y="2565400"/>
            <a:ext cx="2592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1" lang="en-US" altLang="en-US" sz="2400" dirty="0">
                <a:solidFill>
                  <a:srgbClr val="FF0000"/>
                </a:solidFill>
                <a:latin typeface="+mn-lt"/>
              </a:rPr>
              <a:t>Slanted cladogram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3" grpId="0" build="p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35F6EAE-C4E5-4FEE-9563-B1BEFDAE27E0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13</a:t>
            </a:fld>
            <a:endParaRPr kumimoji="0" lang="en-US" altLang="en-US" sz="12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Tree Terminology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altLang="en-US" sz="2800" dirty="0" smtClean="0"/>
              <a:t>Circular </a:t>
            </a:r>
            <a:r>
              <a:rPr lang="en-US" altLang="en-US" sz="2800" dirty="0" err="1"/>
              <a:t>cladogram</a:t>
            </a:r>
            <a:endParaRPr lang="en-US" altLang="en-US" sz="2800" dirty="0"/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700213"/>
            <a:ext cx="518477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4A91676-783E-46D0-ADBE-547CA54E569E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14</a:t>
            </a:fld>
            <a:endParaRPr kumimoji="0" lang="en-US" altLang="en-US" sz="1200" smtClean="0"/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59070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983188"/>
            <a:ext cx="85471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en-US" sz="2000" dirty="0" smtClean="0">
                <a:solidFill>
                  <a:schemeClr val="tx1"/>
                </a:solidFill>
                <a:latin typeface="+mn-lt"/>
              </a:rPr>
              <a:t>Rectangular </a:t>
            </a:r>
            <a:r>
              <a:rPr kumimoji="1" lang="en-US" sz="2000" dirty="0" err="1">
                <a:solidFill>
                  <a:schemeClr val="tx1"/>
                </a:solidFill>
                <a:latin typeface="+mn-lt"/>
              </a:rPr>
              <a:t>Phylogram</a:t>
            </a:r>
            <a:r>
              <a:rPr kumimoji="1" lang="en-US" sz="2000" dirty="0">
                <a:solidFill>
                  <a:schemeClr val="tx1"/>
                </a:solidFill>
                <a:latin typeface="+mn-lt"/>
              </a:rPr>
              <a:t>, Rectangular </a:t>
            </a:r>
            <a:r>
              <a:rPr kumimoji="1" lang="en-US" sz="2000" dirty="0" err="1">
                <a:solidFill>
                  <a:schemeClr val="tx1"/>
                </a:solidFill>
                <a:latin typeface="+mn-lt"/>
              </a:rPr>
              <a:t>Cladogram</a:t>
            </a:r>
            <a:r>
              <a:rPr kumimoji="1" lang="en-US" sz="2000" dirty="0">
                <a:solidFill>
                  <a:schemeClr val="tx1"/>
                </a:solidFill>
                <a:latin typeface="+mn-lt"/>
              </a:rPr>
              <a:t>, Slanted </a:t>
            </a:r>
            <a:r>
              <a:rPr kumimoji="1" lang="en-US" sz="2000" dirty="0" err="1">
                <a:solidFill>
                  <a:schemeClr val="tx1"/>
                </a:solidFill>
                <a:latin typeface="+mn-lt"/>
              </a:rPr>
              <a:t>Cladogram</a:t>
            </a:r>
            <a:r>
              <a:rPr kumimoji="1" lang="en-US" sz="2000" dirty="0">
                <a:solidFill>
                  <a:schemeClr val="tx1"/>
                </a:solidFill>
                <a:latin typeface="+mn-lt"/>
              </a:rPr>
              <a:t>, Circular </a:t>
            </a:r>
            <a:r>
              <a:rPr kumimoji="1" lang="en-US" sz="2000" dirty="0" err="1">
                <a:solidFill>
                  <a:schemeClr val="tx1"/>
                </a:solidFill>
                <a:latin typeface="+mn-lt"/>
              </a:rPr>
              <a:t>Phylogram</a:t>
            </a:r>
            <a:r>
              <a:rPr kumimoji="1" lang="en-US" sz="2000" dirty="0">
                <a:solidFill>
                  <a:schemeClr val="tx1"/>
                </a:solidFill>
                <a:latin typeface="+mn-lt"/>
              </a:rPr>
              <a:t>, Circular </a:t>
            </a:r>
            <a:r>
              <a:rPr kumimoji="1" lang="en-US" sz="2000" dirty="0" err="1">
                <a:solidFill>
                  <a:schemeClr val="tx1"/>
                </a:solidFill>
                <a:latin typeface="+mn-lt"/>
              </a:rPr>
              <a:t>Cladogram</a:t>
            </a:r>
            <a:r>
              <a:rPr kumimoji="1" lang="en-US" sz="2000" dirty="0">
                <a:solidFill>
                  <a:schemeClr val="tx1"/>
                </a:solidFill>
                <a:latin typeface="+mn-lt"/>
              </a:rPr>
              <a:t>, Radial </a:t>
            </a:r>
            <a:r>
              <a:rPr kumimoji="1" lang="en-US" sz="2000" dirty="0" err="1">
                <a:solidFill>
                  <a:schemeClr val="tx1"/>
                </a:solidFill>
                <a:latin typeface="+mn-lt"/>
              </a:rPr>
              <a:t>Phylogram</a:t>
            </a:r>
            <a:r>
              <a:rPr kumimoji="1" lang="en-US" sz="2000" dirty="0">
                <a:solidFill>
                  <a:schemeClr val="tx1"/>
                </a:solidFill>
                <a:latin typeface="+mn-lt"/>
              </a:rPr>
              <a:t> and Radial </a:t>
            </a:r>
            <a:r>
              <a:rPr kumimoji="1" lang="en-US" sz="2000" dirty="0" err="1">
                <a:solidFill>
                  <a:schemeClr val="tx1"/>
                </a:solidFill>
                <a:latin typeface="+mn-lt"/>
              </a:rPr>
              <a:t>Cladogram</a:t>
            </a:r>
            <a:endParaRPr kumimoji="1"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7651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Same tree - seven different views</a:t>
            </a:r>
            <a:endParaRPr lang="en-US" alt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Tree Terminology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A07B3BB-3184-46E8-A9D5-E4FC9CCDCE61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15</a:t>
            </a:fld>
            <a:endParaRPr kumimoji="0" lang="en-US" altLang="en-US" sz="1200" smtClean="0"/>
          </a:p>
        </p:txBody>
      </p:sp>
      <p:grpSp>
        <p:nvGrpSpPr>
          <p:cNvPr id="15364" name="Group 2"/>
          <p:cNvGrpSpPr>
            <a:grpSpLocks/>
          </p:cNvGrpSpPr>
          <p:nvPr/>
        </p:nvGrpSpPr>
        <p:grpSpPr bwMode="auto">
          <a:xfrm>
            <a:off x="1250950" y="1295400"/>
            <a:ext cx="6773863" cy="4332288"/>
            <a:chOff x="1104" y="1344"/>
            <a:chExt cx="3840" cy="1488"/>
          </a:xfrm>
        </p:grpSpPr>
        <p:pic>
          <p:nvPicPr>
            <p:cNvPr id="15407" name="Picture 3" descr="L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65" t="48766" r="13200" b="37302"/>
            <a:stretch>
              <a:fillRect/>
            </a:stretch>
          </p:blipFill>
          <p:spPr bwMode="auto">
            <a:xfrm>
              <a:off x="1104" y="1392"/>
              <a:ext cx="3840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8" name="Rectangle 4"/>
            <p:cNvSpPr>
              <a:spLocks noChangeArrowheads="1"/>
            </p:cNvSpPr>
            <p:nvPr/>
          </p:nvSpPr>
          <p:spPr bwMode="auto">
            <a:xfrm>
              <a:off x="3600" y="1344"/>
              <a:ext cx="1344" cy="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5441950" y="1591680"/>
            <a:ext cx="3429000" cy="3417887"/>
            <a:chOff x="3600" y="1015"/>
            <a:chExt cx="2160" cy="2153"/>
          </a:xfrm>
        </p:grpSpPr>
        <p:sp>
          <p:nvSpPr>
            <p:cNvPr id="15400" name="Oval 13"/>
            <p:cNvSpPr>
              <a:spLocks noChangeArrowheads="1"/>
            </p:cNvSpPr>
            <p:nvPr/>
          </p:nvSpPr>
          <p:spPr bwMode="auto">
            <a:xfrm>
              <a:off x="3600" y="1015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01" name="Oval 14"/>
            <p:cNvSpPr>
              <a:spLocks noChangeArrowheads="1"/>
            </p:cNvSpPr>
            <p:nvPr/>
          </p:nvSpPr>
          <p:spPr bwMode="auto">
            <a:xfrm>
              <a:off x="3600" y="1447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02" name="Oval 15"/>
            <p:cNvSpPr>
              <a:spLocks noChangeArrowheads="1"/>
            </p:cNvSpPr>
            <p:nvPr/>
          </p:nvSpPr>
          <p:spPr bwMode="auto">
            <a:xfrm>
              <a:off x="3600" y="1831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03" name="Oval 16"/>
            <p:cNvSpPr>
              <a:spLocks noChangeArrowheads="1"/>
            </p:cNvSpPr>
            <p:nvPr/>
          </p:nvSpPr>
          <p:spPr bwMode="auto">
            <a:xfrm>
              <a:off x="3600" y="2208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04" name="Oval 17"/>
            <p:cNvSpPr>
              <a:spLocks noChangeArrowheads="1"/>
            </p:cNvSpPr>
            <p:nvPr/>
          </p:nvSpPr>
          <p:spPr bwMode="auto">
            <a:xfrm>
              <a:off x="3600" y="259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05" name="Oval 18"/>
            <p:cNvSpPr>
              <a:spLocks noChangeArrowheads="1"/>
            </p:cNvSpPr>
            <p:nvPr/>
          </p:nvSpPr>
          <p:spPr bwMode="auto">
            <a:xfrm>
              <a:off x="3600" y="302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06" name="Text Box 19"/>
            <p:cNvSpPr txBox="1">
              <a:spLocks noChangeArrowheads="1"/>
            </p:cNvSpPr>
            <p:nvPr/>
          </p:nvSpPr>
          <p:spPr bwMode="auto">
            <a:xfrm>
              <a:off x="4176" y="1831"/>
              <a:ext cx="15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Terminal nodes</a:t>
              </a:r>
            </a:p>
          </p:txBody>
        </p:sp>
      </p:grpSp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1174750" y="1371600"/>
            <a:ext cx="3810000" cy="3200400"/>
            <a:chOff x="912" y="864"/>
            <a:chExt cx="2400" cy="2016"/>
          </a:xfrm>
        </p:grpSpPr>
        <p:sp>
          <p:nvSpPr>
            <p:cNvPr id="15394" name="Oval 20"/>
            <p:cNvSpPr>
              <a:spLocks noChangeArrowheads="1"/>
            </p:cNvSpPr>
            <p:nvPr/>
          </p:nvSpPr>
          <p:spPr bwMode="auto">
            <a:xfrm>
              <a:off x="2736" y="1344"/>
              <a:ext cx="144" cy="144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solidFill>
                  <a:srgbClr val="1DB1D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95" name="Oval 21"/>
            <p:cNvSpPr>
              <a:spLocks noChangeArrowheads="1"/>
            </p:cNvSpPr>
            <p:nvPr/>
          </p:nvSpPr>
          <p:spPr bwMode="auto">
            <a:xfrm>
              <a:off x="3168" y="1632"/>
              <a:ext cx="144" cy="144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96" name="Oval 22"/>
            <p:cNvSpPr>
              <a:spLocks noChangeArrowheads="1"/>
            </p:cNvSpPr>
            <p:nvPr/>
          </p:nvSpPr>
          <p:spPr bwMode="auto">
            <a:xfrm>
              <a:off x="3120" y="2400"/>
              <a:ext cx="144" cy="144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97" name="Oval 23"/>
            <p:cNvSpPr>
              <a:spLocks noChangeArrowheads="1"/>
            </p:cNvSpPr>
            <p:nvPr/>
          </p:nvSpPr>
          <p:spPr bwMode="auto">
            <a:xfrm>
              <a:off x="2736" y="2736"/>
              <a:ext cx="144" cy="144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98" name="Oval 24"/>
            <p:cNvSpPr>
              <a:spLocks noChangeArrowheads="1"/>
            </p:cNvSpPr>
            <p:nvPr/>
          </p:nvSpPr>
          <p:spPr bwMode="auto">
            <a:xfrm>
              <a:off x="1344" y="2016"/>
              <a:ext cx="144" cy="144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912" y="864"/>
              <a:ext cx="16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b="1" dirty="0" smtClean="0">
                  <a:solidFill>
                    <a:schemeClr val="accent1">
                      <a:lumMod val="75000"/>
                    </a:schemeClr>
                  </a:solidFill>
                </a:rPr>
                <a:t>Internal nodes</a:t>
              </a:r>
              <a:endParaRPr lang="en-US" altLang="en-US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 53"/>
          <p:cNvGrpSpPr>
            <a:grpSpLocks/>
          </p:cNvGrpSpPr>
          <p:nvPr/>
        </p:nvGrpSpPr>
        <p:grpSpPr bwMode="auto">
          <a:xfrm>
            <a:off x="3689350" y="1012825"/>
            <a:ext cx="5181600" cy="4005263"/>
            <a:chOff x="2496" y="638"/>
            <a:chExt cx="3264" cy="2523"/>
          </a:xfrm>
        </p:grpSpPr>
        <p:sp>
          <p:nvSpPr>
            <p:cNvPr id="15385" name="Text Box 7"/>
            <p:cNvSpPr txBox="1">
              <a:spLocks noChangeArrowheads="1"/>
            </p:cNvSpPr>
            <p:nvPr/>
          </p:nvSpPr>
          <p:spPr bwMode="auto">
            <a:xfrm>
              <a:off x="3792" y="912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1800" b="1" dirty="0">
                  <a:solidFill>
                    <a:schemeClr val="accent6"/>
                  </a:solidFill>
                  <a:latin typeface="Arial" panose="020B0604020202020204" pitchFamily="34" charset="0"/>
                </a:rPr>
                <a:t>A</a:t>
              </a:r>
              <a:endParaRPr kumimoji="0" lang="en-US" altLang="en-US" sz="1800" dirty="0">
                <a:solidFill>
                  <a:schemeClr val="accent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6" name="Text Box 8"/>
            <p:cNvSpPr txBox="1">
              <a:spLocks noChangeArrowheads="1"/>
            </p:cNvSpPr>
            <p:nvPr/>
          </p:nvSpPr>
          <p:spPr bwMode="auto">
            <a:xfrm>
              <a:off x="3792" y="1344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1800" b="1" dirty="0">
                  <a:solidFill>
                    <a:schemeClr val="accent6"/>
                  </a:solidFill>
                  <a:latin typeface="Arial" panose="020B0604020202020204" pitchFamily="34" charset="0"/>
                </a:rPr>
                <a:t>B</a:t>
              </a:r>
              <a:endParaRPr kumimoji="0" lang="en-US" altLang="en-US" sz="1800" dirty="0">
                <a:solidFill>
                  <a:schemeClr val="accent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7" name="Text Box 9"/>
            <p:cNvSpPr txBox="1">
              <a:spLocks noChangeArrowheads="1"/>
            </p:cNvSpPr>
            <p:nvPr/>
          </p:nvSpPr>
          <p:spPr bwMode="auto">
            <a:xfrm>
              <a:off x="3792" y="1728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1800" b="1" dirty="0">
                  <a:solidFill>
                    <a:schemeClr val="accent6"/>
                  </a:solidFill>
                  <a:latin typeface="Arial" panose="020B0604020202020204" pitchFamily="34" charset="0"/>
                </a:rPr>
                <a:t>C</a:t>
              </a:r>
              <a:endParaRPr kumimoji="0" lang="en-US" altLang="en-US" sz="1800" dirty="0">
                <a:solidFill>
                  <a:schemeClr val="accent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8" name="Text Box 10"/>
            <p:cNvSpPr txBox="1">
              <a:spLocks noChangeArrowheads="1"/>
            </p:cNvSpPr>
            <p:nvPr/>
          </p:nvSpPr>
          <p:spPr bwMode="auto">
            <a:xfrm>
              <a:off x="3792" y="2112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18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</a:rPr>
                <a:t>D</a:t>
              </a:r>
              <a:endParaRPr kumimoji="0" lang="en-US" alt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9" name="Text Box 11"/>
            <p:cNvSpPr txBox="1">
              <a:spLocks noChangeArrowheads="1"/>
            </p:cNvSpPr>
            <p:nvPr/>
          </p:nvSpPr>
          <p:spPr bwMode="auto">
            <a:xfrm>
              <a:off x="3792" y="2928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1800" b="1" dirty="0">
                  <a:solidFill>
                    <a:schemeClr val="accent6"/>
                  </a:solidFill>
                  <a:latin typeface="Arial" panose="020B0604020202020204" pitchFamily="34" charset="0"/>
                </a:rPr>
                <a:t>F</a:t>
              </a:r>
              <a:endParaRPr kumimoji="0" lang="en-US" altLang="en-US" sz="1800" dirty="0">
                <a:solidFill>
                  <a:schemeClr val="accent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90" name="Text Box 12"/>
            <p:cNvSpPr txBox="1">
              <a:spLocks noChangeArrowheads="1"/>
            </p:cNvSpPr>
            <p:nvPr/>
          </p:nvSpPr>
          <p:spPr bwMode="auto">
            <a:xfrm>
              <a:off x="3792" y="2544"/>
              <a:ext cx="4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18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</a:rPr>
                <a:t>E</a:t>
              </a:r>
              <a:endParaRPr kumimoji="0" lang="en-US" alt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5391" name="Group 31"/>
            <p:cNvGrpSpPr>
              <a:grpSpLocks/>
            </p:cNvGrpSpPr>
            <p:nvPr/>
          </p:nvGrpSpPr>
          <p:grpSpPr bwMode="auto">
            <a:xfrm>
              <a:off x="2496" y="638"/>
              <a:ext cx="3264" cy="370"/>
              <a:chOff x="2496" y="638"/>
              <a:chExt cx="3264" cy="370"/>
            </a:xfrm>
          </p:grpSpPr>
          <p:sp>
            <p:nvSpPr>
              <p:cNvPr id="15392" name="Text Box 26"/>
              <p:cNvSpPr txBox="1">
                <a:spLocks noChangeArrowheads="1"/>
              </p:cNvSpPr>
              <p:nvPr/>
            </p:nvSpPr>
            <p:spPr bwMode="auto">
              <a:xfrm>
                <a:off x="2496" y="638"/>
                <a:ext cx="32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2000" dirty="0">
                    <a:solidFill>
                      <a:schemeClr val="accent6"/>
                    </a:solidFill>
                    <a:latin typeface="+mn-lt"/>
                  </a:rPr>
                  <a:t>Operational taxonomic units (OTU) / </a:t>
                </a:r>
                <a:r>
                  <a:rPr kumimoji="0" lang="en-US" altLang="en-US" sz="2000" b="1" dirty="0">
                    <a:solidFill>
                      <a:schemeClr val="accent6"/>
                    </a:solidFill>
                    <a:latin typeface="+mn-lt"/>
                  </a:rPr>
                  <a:t>Taxa</a:t>
                </a:r>
                <a:endParaRPr kumimoji="0" lang="en-US" altLang="en-US" sz="1800" dirty="0">
                  <a:solidFill>
                    <a:schemeClr val="accent6"/>
                  </a:solidFill>
                  <a:latin typeface="+mn-lt"/>
                </a:endParaRPr>
              </a:p>
            </p:txBody>
          </p:sp>
          <p:sp>
            <p:nvSpPr>
              <p:cNvPr id="15393" name="Line 27"/>
              <p:cNvSpPr>
                <a:spLocks noChangeShapeType="1"/>
              </p:cNvSpPr>
              <p:nvPr/>
            </p:nvSpPr>
            <p:spPr bwMode="auto">
              <a:xfrm flipH="1">
                <a:off x="4080" y="864"/>
                <a:ext cx="384" cy="144"/>
              </a:xfrm>
              <a:prstGeom prst="line">
                <a:avLst/>
              </a:prstGeom>
              <a:noFill/>
              <a:ln w="9525">
                <a:solidFill>
                  <a:schemeClr val="accent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6280150" y="3505200"/>
            <a:ext cx="1447800" cy="914400"/>
            <a:chOff x="4128" y="2208"/>
            <a:chExt cx="912" cy="576"/>
          </a:xfrm>
        </p:grpSpPr>
        <p:sp>
          <p:nvSpPr>
            <p:cNvPr id="15383" name="AutoShape 28"/>
            <p:cNvSpPr>
              <a:spLocks/>
            </p:cNvSpPr>
            <p:nvPr/>
          </p:nvSpPr>
          <p:spPr bwMode="auto">
            <a:xfrm>
              <a:off x="4128" y="2208"/>
              <a:ext cx="96" cy="57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 b="1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4" name="Text Box 29"/>
            <p:cNvSpPr txBox="1">
              <a:spLocks noChangeArrowheads="1"/>
            </p:cNvSpPr>
            <p:nvPr/>
          </p:nvSpPr>
          <p:spPr bwMode="auto">
            <a:xfrm>
              <a:off x="4368" y="2352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</a:rPr>
                <a:t>Sisters</a:t>
              </a:r>
              <a:endParaRPr kumimoji="0" lang="en-US" altLang="en-US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oup 38"/>
          <p:cNvGrpSpPr>
            <a:grpSpLocks/>
          </p:cNvGrpSpPr>
          <p:nvPr/>
        </p:nvGrpSpPr>
        <p:grpSpPr bwMode="auto">
          <a:xfrm>
            <a:off x="107950" y="3505200"/>
            <a:ext cx="1676400" cy="930275"/>
            <a:chOff x="240" y="2208"/>
            <a:chExt cx="1056" cy="586"/>
          </a:xfrm>
        </p:grpSpPr>
        <p:sp>
          <p:nvSpPr>
            <p:cNvPr id="15381" name="Text Box 36"/>
            <p:cNvSpPr txBox="1">
              <a:spLocks noChangeArrowheads="1"/>
            </p:cNvSpPr>
            <p:nvPr/>
          </p:nvSpPr>
          <p:spPr bwMode="auto">
            <a:xfrm>
              <a:off x="240" y="2544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>
                  <a:latin typeface="Arial" panose="020B0604020202020204" pitchFamily="34" charset="0"/>
                </a:rPr>
                <a:t>Root</a:t>
              </a:r>
              <a:endParaRPr kumimoji="0"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82" name="Line 37"/>
            <p:cNvSpPr>
              <a:spLocks noChangeShapeType="1"/>
            </p:cNvSpPr>
            <p:nvPr/>
          </p:nvSpPr>
          <p:spPr bwMode="auto">
            <a:xfrm flipV="1">
              <a:off x="720" y="2208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39" name="Group 43"/>
          <p:cNvGrpSpPr>
            <a:grpSpLocks/>
          </p:cNvGrpSpPr>
          <p:nvPr/>
        </p:nvGrpSpPr>
        <p:grpSpPr bwMode="auto">
          <a:xfrm>
            <a:off x="1479550" y="4572000"/>
            <a:ext cx="2667000" cy="1235075"/>
            <a:chOff x="1104" y="2880"/>
            <a:chExt cx="1680" cy="778"/>
          </a:xfrm>
        </p:grpSpPr>
        <p:sp>
          <p:nvSpPr>
            <p:cNvPr id="15378" name="Text Box 40"/>
            <p:cNvSpPr txBox="1">
              <a:spLocks noChangeArrowheads="1"/>
            </p:cNvSpPr>
            <p:nvPr/>
          </p:nvSpPr>
          <p:spPr bwMode="auto">
            <a:xfrm>
              <a:off x="1104" y="3408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>
                  <a:latin typeface="Arial" panose="020B0604020202020204" pitchFamily="34" charset="0"/>
                </a:rPr>
                <a:t>Branches</a:t>
              </a:r>
              <a:endParaRPr kumimoji="0"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79" name="Line 41"/>
            <p:cNvSpPr>
              <a:spLocks noChangeShapeType="1"/>
            </p:cNvSpPr>
            <p:nvPr/>
          </p:nvSpPr>
          <p:spPr bwMode="auto">
            <a:xfrm flipV="1">
              <a:off x="1584" y="2880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5380" name="Line 42"/>
            <p:cNvSpPr>
              <a:spLocks noChangeShapeType="1"/>
            </p:cNvSpPr>
            <p:nvPr/>
          </p:nvSpPr>
          <p:spPr bwMode="auto">
            <a:xfrm flipV="1">
              <a:off x="1680" y="3024"/>
              <a:ext cx="110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43" name="Group 52"/>
          <p:cNvGrpSpPr>
            <a:grpSpLocks/>
          </p:cNvGrpSpPr>
          <p:nvPr/>
        </p:nvGrpSpPr>
        <p:grpSpPr bwMode="auto">
          <a:xfrm>
            <a:off x="4475862" y="5077247"/>
            <a:ext cx="3810000" cy="1371600"/>
            <a:chOff x="3024" y="3312"/>
            <a:chExt cx="2400" cy="864"/>
          </a:xfrm>
        </p:grpSpPr>
        <p:sp>
          <p:nvSpPr>
            <p:cNvPr id="15372" name="Line 44"/>
            <p:cNvSpPr>
              <a:spLocks noChangeShapeType="1"/>
            </p:cNvSpPr>
            <p:nvPr/>
          </p:nvSpPr>
          <p:spPr bwMode="auto">
            <a:xfrm>
              <a:off x="3120" y="3744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5373" name="Line 45"/>
            <p:cNvSpPr>
              <a:spLocks noChangeShapeType="1"/>
            </p:cNvSpPr>
            <p:nvPr/>
          </p:nvSpPr>
          <p:spPr bwMode="auto">
            <a:xfrm>
              <a:off x="3744" y="3504"/>
              <a:ext cx="0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5374" name="Line 46"/>
            <p:cNvSpPr>
              <a:spLocks noChangeShapeType="1"/>
            </p:cNvSpPr>
            <p:nvPr/>
          </p:nvSpPr>
          <p:spPr bwMode="auto">
            <a:xfrm>
              <a:off x="3744" y="3504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5375" name="Line 47"/>
            <p:cNvSpPr>
              <a:spLocks noChangeShapeType="1"/>
            </p:cNvSpPr>
            <p:nvPr/>
          </p:nvSpPr>
          <p:spPr bwMode="auto">
            <a:xfrm>
              <a:off x="3744" y="3984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5376" name="Text Box 49"/>
            <p:cNvSpPr txBox="1">
              <a:spLocks noChangeArrowheads="1"/>
            </p:cNvSpPr>
            <p:nvPr/>
          </p:nvSpPr>
          <p:spPr bwMode="auto">
            <a:xfrm>
              <a:off x="4320" y="3600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>
                  <a:latin typeface="Arial" panose="020B0604020202020204" pitchFamily="34" charset="0"/>
                </a:rPr>
                <a:t>Polytomy</a:t>
              </a:r>
              <a:endParaRPr kumimoji="0"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77" name="Rectangle 51"/>
            <p:cNvSpPr>
              <a:spLocks noChangeArrowheads="1"/>
            </p:cNvSpPr>
            <p:nvPr/>
          </p:nvSpPr>
          <p:spPr bwMode="auto">
            <a:xfrm>
              <a:off x="3024" y="3312"/>
              <a:ext cx="2400" cy="864"/>
            </a:xfrm>
            <a:prstGeom prst="rect">
              <a:avLst/>
            </a:prstGeom>
            <a:noFill/>
            <a:ln w="2222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4900"/>
            <a:ext cx="8115300" cy="268287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Rooted trees: </a:t>
            </a:r>
            <a:endParaRPr lang="tr-TR" sz="2800" dirty="0" smtClean="0"/>
          </a:p>
          <a:p>
            <a:pPr lvl="1">
              <a:defRPr/>
            </a:pPr>
            <a:r>
              <a:rPr lang="tr-TR" sz="2400" dirty="0" smtClean="0"/>
              <a:t>h</a:t>
            </a:r>
            <a:r>
              <a:rPr lang="en-US" sz="2400" dirty="0" smtClean="0"/>
              <a:t>as a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root</a:t>
            </a:r>
            <a:r>
              <a:rPr lang="en-US" sz="2400" dirty="0" smtClean="0"/>
              <a:t> that denotes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common ancestry</a:t>
            </a:r>
          </a:p>
          <a:p>
            <a:pPr>
              <a:defRPr/>
            </a:pPr>
            <a:r>
              <a:rPr lang="en-US" sz="2800" dirty="0" err="1" smtClean="0"/>
              <a:t>Unrooted</a:t>
            </a:r>
            <a:r>
              <a:rPr lang="en-US" sz="2800" dirty="0" smtClean="0"/>
              <a:t> trees: </a:t>
            </a:r>
            <a:endParaRPr lang="tr-TR" sz="2800" dirty="0" smtClean="0"/>
          </a:p>
          <a:p>
            <a:pPr lvl="1">
              <a:defRPr/>
            </a:pPr>
            <a:r>
              <a:rPr lang="en-US" sz="2400" dirty="0" smtClean="0"/>
              <a:t>Only specifies the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degree of kinship </a:t>
            </a:r>
            <a:r>
              <a:rPr lang="en-US" sz="2400" dirty="0" smtClean="0"/>
              <a:t>among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taxa</a:t>
            </a:r>
            <a:r>
              <a:rPr lang="en-US" sz="2400" dirty="0" smtClean="0"/>
              <a:t> but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not the evolutionary path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FontTx/>
              <a:buNone/>
              <a:defRPr/>
            </a:pPr>
            <a:r>
              <a:rPr lang="tr-TR" sz="1400" dirty="0" err="1" smtClean="0">
                <a:solidFill>
                  <a:schemeClr val="accent1">
                    <a:lumMod val="75000"/>
                  </a:schemeClr>
                </a:solidFill>
              </a:rPr>
              <a:t>Taxon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plural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taxa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. (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taxonomy)</a:t>
            </a:r>
            <a:r>
              <a:rPr lang="tr-TR" sz="14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Any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group or rank in a biological classification into which related organisms are classified.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8C8BB9B-2083-4566-9538-675D2CEE2260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16</a:t>
            </a:fld>
            <a:endParaRPr kumimoji="0" lang="en-US" altLang="en-US" sz="1200" smtClean="0"/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57200" y="987425"/>
            <a:ext cx="4267200" cy="2728913"/>
            <a:chOff x="457200" y="988119"/>
            <a:chExt cx="4267200" cy="2728913"/>
          </a:xfrm>
        </p:grpSpPr>
        <p:grpSp>
          <p:nvGrpSpPr>
            <p:cNvPr id="16410" name="Group 61"/>
            <p:cNvGrpSpPr>
              <a:grpSpLocks/>
            </p:cNvGrpSpPr>
            <p:nvPr/>
          </p:nvGrpSpPr>
          <p:grpSpPr bwMode="auto">
            <a:xfrm>
              <a:off x="1117600" y="988119"/>
              <a:ext cx="3606800" cy="2728913"/>
              <a:chOff x="704" y="912"/>
              <a:chExt cx="2272" cy="1719"/>
            </a:xfrm>
          </p:grpSpPr>
          <p:grpSp>
            <p:nvGrpSpPr>
              <p:cNvPr id="16420" name="Group 2"/>
              <p:cNvGrpSpPr>
                <a:grpSpLocks/>
              </p:cNvGrpSpPr>
              <p:nvPr/>
            </p:nvGrpSpPr>
            <p:grpSpPr bwMode="auto">
              <a:xfrm>
                <a:off x="704" y="912"/>
                <a:ext cx="2272" cy="1719"/>
                <a:chOff x="1104" y="1344"/>
                <a:chExt cx="3840" cy="1488"/>
              </a:xfrm>
            </p:grpSpPr>
            <p:pic>
              <p:nvPicPr>
                <p:cNvPr id="16422" name="Picture 3" descr="L5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465" t="48766" r="13200" b="37302"/>
                <a:stretch>
                  <a:fillRect/>
                </a:stretch>
              </p:blipFill>
              <p:spPr bwMode="auto">
                <a:xfrm>
                  <a:off x="1104" y="1392"/>
                  <a:ext cx="3840" cy="1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23" name="Rectangle 4"/>
                <p:cNvSpPr>
                  <a:spLocks noChangeArrowheads="1"/>
                </p:cNvSpPr>
                <p:nvPr/>
              </p:nvSpPr>
              <p:spPr bwMode="auto">
                <a:xfrm>
                  <a:off x="3600" y="1344"/>
                  <a:ext cx="1344" cy="14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kumimoji="0" lang="en-US" altLang="en-US" sz="1800">
                    <a:solidFill>
                      <a:schemeClr val="bg2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6421" name="Rectangle 60"/>
              <p:cNvSpPr>
                <a:spLocks noChangeArrowheads="1"/>
              </p:cNvSpPr>
              <p:nvPr/>
            </p:nvSpPr>
            <p:spPr bwMode="auto">
              <a:xfrm>
                <a:off x="2160" y="1008"/>
                <a:ext cx="96" cy="1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kumimoji="0" lang="en-US" altLang="en-US" sz="1800">
                  <a:solidFill>
                    <a:schemeClr val="bg2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11" name="Oval 49"/>
            <p:cNvSpPr>
              <a:spLocks noChangeArrowheads="1"/>
            </p:cNvSpPr>
            <p:nvPr/>
          </p:nvSpPr>
          <p:spPr bwMode="auto">
            <a:xfrm>
              <a:off x="1371600" y="2131119"/>
              <a:ext cx="228600" cy="2286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2" name="Text Box 50"/>
            <p:cNvSpPr txBox="1">
              <a:spLocks noChangeArrowheads="1"/>
            </p:cNvSpPr>
            <p:nvPr/>
          </p:nvSpPr>
          <p:spPr bwMode="auto">
            <a:xfrm>
              <a:off x="457200" y="2664519"/>
              <a:ext cx="685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1800">
                  <a:latin typeface="Arial" panose="020B0604020202020204" pitchFamily="34" charset="0"/>
                </a:rPr>
                <a:t>Root</a:t>
              </a:r>
            </a:p>
          </p:txBody>
        </p:sp>
        <p:sp>
          <p:nvSpPr>
            <p:cNvPr id="16413" name="Line 51"/>
            <p:cNvSpPr>
              <a:spLocks noChangeShapeType="1"/>
            </p:cNvSpPr>
            <p:nvPr/>
          </p:nvSpPr>
          <p:spPr bwMode="auto">
            <a:xfrm flipV="1">
              <a:off x="1066800" y="2435919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6414" name="Text Box 67"/>
            <p:cNvSpPr txBox="1">
              <a:spLocks noChangeArrowheads="1"/>
            </p:cNvSpPr>
            <p:nvPr/>
          </p:nvSpPr>
          <p:spPr bwMode="auto">
            <a:xfrm>
              <a:off x="3429000" y="1048444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6415" name="Text Box 68"/>
            <p:cNvSpPr txBox="1">
              <a:spLocks noChangeArrowheads="1"/>
            </p:cNvSpPr>
            <p:nvPr/>
          </p:nvSpPr>
          <p:spPr bwMode="auto">
            <a:xfrm>
              <a:off x="3429000" y="1445319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6416" name="Text Box 69"/>
            <p:cNvSpPr txBox="1">
              <a:spLocks noChangeArrowheads="1"/>
            </p:cNvSpPr>
            <p:nvPr/>
          </p:nvSpPr>
          <p:spPr bwMode="auto">
            <a:xfrm>
              <a:off x="3429000" y="1886644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6417" name="Text Box 70"/>
            <p:cNvSpPr txBox="1">
              <a:spLocks noChangeArrowheads="1"/>
            </p:cNvSpPr>
            <p:nvPr/>
          </p:nvSpPr>
          <p:spPr bwMode="auto">
            <a:xfrm>
              <a:off x="3429000" y="2267644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16418" name="Text Box 71"/>
            <p:cNvSpPr txBox="1">
              <a:spLocks noChangeArrowheads="1"/>
            </p:cNvSpPr>
            <p:nvPr/>
          </p:nvSpPr>
          <p:spPr bwMode="auto">
            <a:xfrm>
              <a:off x="3429000" y="2664519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16419" name="Text Box 72"/>
            <p:cNvSpPr txBox="1">
              <a:spLocks noChangeArrowheads="1"/>
            </p:cNvSpPr>
            <p:nvPr/>
          </p:nvSpPr>
          <p:spPr bwMode="auto">
            <a:xfrm>
              <a:off x="3429000" y="3121719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latin typeface="Arial" panose="020B0604020202020204" pitchFamily="34" charset="0"/>
                </a:rPr>
                <a:t>F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991100" y="1047750"/>
            <a:ext cx="3581400" cy="2895600"/>
            <a:chOff x="4724400" y="759519"/>
            <a:chExt cx="3581400" cy="2895600"/>
          </a:xfrm>
        </p:grpSpPr>
        <p:grpSp>
          <p:nvGrpSpPr>
            <p:cNvPr id="16393" name="Group 65"/>
            <p:cNvGrpSpPr>
              <a:grpSpLocks/>
            </p:cNvGrpSpPr>
            <p:nvPr/>
          </p:nvGrpSpPr>
          <p:grpSpPr bwMode="auto">
            <a:xfrm>
              <a:off x="5029200" y="1140519"/>
              <a:ext cx="2895600" cy="2286000"/>
              <a:chOff x="3168" y="1008"/>
              <a:chExt cx="1824" cy="1440"/>
            </a:xfrm>
          </p:grpSpPr>
          <p:grpSp>
            <p:nvGrpSpPr>
              <p:cNvPr id="16400" name="Group 59"/>
              <p:cNvGrpSpPr>
                <a:grpSpLocks/>
              </p:cNvGrpSpPr>
              <p:nvPr/>
            </p:nvGrpSpPr>
            <p:grpSpPr bwMode="auto">
              <a:xfrm>
                <a:off x="3216" y="1008"/>
                <a:ext cx="1776" cy="1440"/>
                <a:chOff x="3216" y="816"/>
                <a:chExt cx="1776" cy="1440"/>
              </a:xfrm>
            </p:grpSpPr>
            <p:sp>
              <p:nvSpPr>
                <p:cNvPr id="16403" name="Line 52"/>
                <p:cNvSpPr>
                  <a:spLocks noChangeShapeType="1"/>
                </p:cNvSpPr>
                <p:nvPr/>
              </p:nvSpPr>
              <p:spPr bwMode="auto">
                <a:xfrm>
                  <a:off x="3504" y="1680"/>
                  <a:ext cx="72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404" name="Line 53"/>
                <p:cNvSpPr>
                  <a:spLocks noChangeShapeType="1"/>
                </p:cNvSpPr>
                <p:nvPr/>
              </p:nvSpPr>
              <p:spPr bwMode="auto">
                <a:xfrm>
                  <a:off x="3408" y="1296"/>
                  <a:ext cx="96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405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3216" y="1680"/>
                  <a:ext cx="288" cy="33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406" name="Line 55"/>
                <p:cNvSpPr>
                  <a:spLocks noChangeShapeType="1"/>
                </p:cNvSpPr>
                <p:nvPr/>
              </p:nvSpPr>
              <p:spPr bwMode="auto">
                <a:xfrm>
                  <a:off x="4224" y="1680"/>
                  <a:ext cx="480" cy="5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407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224" y="1200"/>
                  <a:ext cx="288" cy="48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408" name="Line 57"/>
                <p:cNvSpPr>
                  <a:spLocks noChangeShapeType="1"/>
                </p:cNvSpPr>
                <p:nvPr/>
              </p:nvSpPr>
              <p:spPr bwMode="auto">
                <a:xfrm flipH="1" flipV="1">
                  <a:off x="4368" y="816"/>
                  <a:ext cx="144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40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4512" y="1104"/>
                  <a:ext cx="480" cy="9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sp>
            <p:nvSpPr>
              <p:cNvPr id="16401" name="Line 63"/>
              <p:cNvSpPr>
                <a:spLocks noChangeShapeType="1"/>
              </p:cNvSpPr>
              <p:nvPr/>
            </p:nvSpPr>
            <p:spPr bwMode="auto">
              <a:xfrm flipH="1" flipV="1">
                <a:off x="3168" y="1344"/>
                <a:ext cx="240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402" name="Line 64"/>
              <p:cNvSpPr>
                <a:spLocks noChangeShapeType="1"/>
              </p:cNvSpPr>
              <p:nvPr/>
            </p:nvSpPr>
            <p:spPr bwMode="auto">
              <a:xfrm flipV="1">
                <a:off x="3408" y="1248"/>
                <a:ext cx="144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6394" name="Text Box 73"/>
            <p:cNvSpPr txBox="1">
              <a:spLocks noChangeArrowheads="1"/>
            </p:cNvSpPr>
            <p:nvPr/>
          </p:nvSpPr>
          <p:spPr bwMode="auto">
            <a:xfrm>
              <a:off x="4724400" y="1353244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6395" name="Text Box 74"/>
            <p:cNvSpPr txBox="1">
              <a:spLocks noChangeArrowheads="1"/>
            </p:cNvSpPr>
            <p:nvPr/>
          </p:nvSpPr>
          <p:spPr bwMode="auto">
            <a:xfrm>
              <a:off x="5562600" y="1124644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6396" name="Text Box 75"/>
            <p:cNvSpPr txBox="1">
              <a:spLocks noChangeArrowheads="1"/>
            </p:cNvSpPr>
            <p:nvPr/>
          </p:nvSpPr>
          <p:spPr bwMode="auto">
            <a:xfrm>
              <a:off x="4724400" y="2893119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6397" name="Text Box 76"/>
            <p:cNvSpPr txBox="1">
              <a:spLocks noChangeArrowheads="1"/>
            </p:cNvSpPr>
            <p:nvPr/>
          </p:nvSpPr>
          <p:spPr bwMode="auto">
            <a:xfrm>
              <a:off x="7467600" y="3258244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16398" name="Text Box 77"/>
            <p:cNvSpPr txBox="1">
              <a:spLocks noChangeArrowheads="1"/>
            </p:cNvSpPr>
            <p:nvPr/>
          </p:nvSpPr>
          <p:spPr bwMode="auto">
            <a:xfrm>
              <a:off x="7924800" y="1292919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16399" name="Text Box 78"/>
            <p:cNvSpPr txBox="1">
              <a:spLocks noChangeArrowheads="1"/>
            </p:cNvSpPr>
            <p:nvPr/>
          </p:nvSpPr>
          <p:spPr bwMode="auto">
            <a:xfrm>
              <a:off x="6705600" y="759519"/>
              <a:ext cx="381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latin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117600" y="843025"/>
            <a:ext cx="1471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Rooted trees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00878" y="917575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Unrooted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Number of trees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4248720" cy="2269007"/>
          </a:xfrm>
        </p:spPr>
        <p:txBody>
          <a:bodyPr/>
          <a:lstStyle/>
          <a:p>
            <a:r>
              <a:rPr lang="en-US" sz="2800" dirty="0"/>
              <a:t>The number of </a:t>
            </a:r>
            <a:r>
              <a:rPr lang="en-US" sz="2800" dirty="0" smtClean="0"/>
              <a:t>rooted </a:t>
            </a:r>
            <a:r>
              <a:rPr lang="en-US" sz="2800" dirty="0"/>
              <a:t>trees for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800" i="1" dirty="0"/>
              <a:t> </a:t>
            </a:r>
            <a:r>
              <a:rPr lang="en-US" sz="2800" dirty="0" smtClean="0"/>
              <a:t>species</a:t>
            </a:r>
            <a:r>
              <a:rPr lang="tr-TR" sz="2800" dirty="0" smtClean="0"/>
              <a:t>:</a:t>
            </a:r>
          </a:p>
          <a:p>
            <a:endParaRPr lang="tr-TR" sz="2800" dirty="0"/>
          </a:p>
          <a:p>
            <a:endParaRPr lang="tr-T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691680" y="2320879"/>
                <a:ext cx="2070054" cy="897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lang="tr-TR" sz="28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tr-TR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320879"/>
                <a:ext cx="2070054" cy="8971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1752" y="1124744"/>
            <a:ext cx="4248720" cy="226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The number of </a:t>
            </a:r>
            <a:r>
              <a:rPr lang="tr-TR" sz="2800" kern="0" dirty="0" smtClean="0"/>
              <a:t>un</a:t>
            </a:r>
            <a:r>
              <a:rPr lang="en-US" sz="2800" kern="0" dirty="0" smtClean="0"/>
              <a:t>rooted</a:t>
            </a:r>
            <a:r>
              <a:rPr lang="tr-TR" sz="2800" kern="0" dirty="0" smtClean="0"/>
              <a:t> </a:t>
            </a:r>
            <a:r>
              <a:rPr lang="en-US" sz="2800" kern="0" dirty="0" smtClean="0"/>
              <a:t>trees for </a:t>
            </a:r>
            <a:r>
              <a:rPr lang="en-US" sz="2800" i="1" kern="0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800" i="1" kern="0" dirty="0" smtClean="0"/>
              <a:t> </a:t>
            </a:r>
            <a:r>
              <a:rPr lang="en-US" sz="2800" kern="0" dirty="0" smtClean="0"/>
              <a:t>species</a:t>
            </a:r>
            <a:r>
              <a:rPr lang="tr-TR" sz="2800" kern="0" dirty="0" smtClean="0"/>
              <a:t>:</a:t>
            </a:r>
          </a:p>
          <a:p>
            <a:endParaRPr lang="tr-TR" sz="2800" kern="0" dirty="0" smtClean="0"/>
          </a:p>
          <a:p>
            <a:endParaRPr lang="tr-TR" sz="2800" kern="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454274" y="2320879"/>
                <a:ext cx="2070054" cy="897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  <m:r>
                            <a:rPr lang="tr-TR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lang="tr-TR" sz="28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tr-TR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tr-TR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274" y="2320879"/>
                <a:ext cx="2070054" cy="8971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221088"/>
            <a:ext cx="7240126" cy="21833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5288" y="3528468"/>
            <a:ext cx="8425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kumimoji="1" lang="tr-TR" sz="2000" dirty="0">
                <a:solidFill>
                  <a:schemeClr val="tx1"/>
                </a:solidFill>
                <a:latin typeface="+mn-lt"/>
              </a:rPr>
              <a:t>Number of possible rooted and unrooted trees that can describe the possible </a:t>
            </a:r>
            <a:r>
              <a:rPr kumimoji="1" lang="tr-TR" sz="2000" dirty="0">
                <a:solidFill>
                  <a:schemeClr val="tx1"/>
                </a:solidFill>
                <a:latin typeface="+mn-lt"/>
              </a:rPr>
              <a:t>relationships </a:t>
            </a:r>
            <a:r>
              <a:rPr kumimoji="1" lang="tr-TR" sz="2000" dirty="0">
                <a:solidFill>
                  <a:schemeClr val="tx1"/>
                </a:solidFill>
                <a:latin typeface="+mn-lt"/>
              </a:rPr>
              <a:t>among fairly small numbers of data sets. </a:t>
            </a:r>
          </a:p>
        </p:txBody>
      </p:sp>
    </p:spTree>
    <p:extLst>
      <p:ext uri="{BB962C8B-B14F-4D97-AF65-F5344CB8AC3E}">
        <p14:creationId xmlns:p14="http://schemas.microsoft.com/office/powerpoint/2010/main" val="53169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Tree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268760"/>
            <a:ext cx="8425184" cy="522834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Scaled trees: </a:t>
            </a:r>
            <a:endParaRPr lang="tr-TR" altLang="en-US" dirty="0" smtClean="0"/>
          </a:p>
          <a:p>
            <a:pPr marL="4303713" lvl="1" eaLnBrk="1" hangingPunct="1">
              <a:spcBef>
                <a:spcPct val="50000"/>
              </a:spcBef>
            </a:pPr>
            <a:r>
              <a:rPr lang="en-US" altLang="en-US" sz="2400" dirty="0" smtClean="0"/>
              <a:t>Branch lengths are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proportional to the number of nucleotide/amino acid changes</a:t>
            </a:r>
            <a:r>
              <a:rPr lang="en-US" altLang="en-US" sz="2400" dirty="0" smtClean="0"/>
              <a:t> that occurred on that branch (usually a scale is included</a:t>
            </a:r>
            <a:r>
              <a:rPr lang="en-US" altLang="en-US" sz="2400" dirty="0" smtClean="0"/>
              <a:t>).</a:t>
            </a:r>
            <a:endParaRPr lang="tr-TR" altLang="en-US" sz="2000" dirty="0" smtClean="0"/>
          </a:p>
          <a:p>
            <a:pPr marL="4211638" lvl="1" indent="-342900" eaLnBrk="1" hangingPunct="1">
              <a:spcBef>
                <a:spcPct val="50000"/>
              </a:spcBef>
              <a:buChar char="•"/>
            </a:pPr>
            <a:r>
              <a:rPr lang="en-US" altLang="en-US" dirty="0">
                <a:solidFill>
                  <a:schemeClr val="tx1"/>
                </a:solidFill>
                <a:ea typeface="+mn-ea"/>
                <a:cs typeface="+mn-cs"/>
              </a:rPr>
              <a:t>In </a:t>
            </a:r>
            <a:r>
              <a:rPr lang="en-US" altLang="en-US" dirty="0">
                <a:solidFill>
                  <a:schemeClr val="tx1"/>
                </a:solidFill>
                <a:ea typeface="+mn-ea"/>
                <a:cs typeface="+mn-cs"/>
              </a:rPr>
              <a:t>the best of cases, scaled trees are also </a:t>
            </a:r>
            <a:r>
              <a:rPr lang="en-US" altLang="en-US" dirty="0">
                <a:solidFill>
                  <a:srgbClr val="0000CC"/>
                </a:solidFill>
                <a:ea typeface="+mn-ea"/>
                <a:cs typeface="+mn-cs"/>
              </a:rPr>
              <a:t>additive</a:t>
            </a:r>
            <a:r>
              <a:rPr lang="en-US" altLang="en-US" dirty="0">
                <a:solidFill>
                  <a:schemeClr val="tx1"/>
                </a:solidFill>
                <a:ea typeface="+mn-ea"/>
                <a:cs typeface="+mn-cs"/>
              </a:rPr>
              <a:t>, meaning </a:t>
            </a:r>
            <a:r>
              <a:rPr lang="en-US" altLang="en-US" dirty="0" smtClean="0">
                <a:solidFill>
                  <a:schemeClr val="tx1"/>
                </a:solidFill>
                <a:ea typeface="+mn-ea"/>
                <a:cs typeface="+mn-cs"/>
              </a:rPr>
              <a:t>that </a:t>
            </a:r>
            <a:endParaRPr lang="tr-TR" altLang="en-US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dirty="0"/>
              <a:t>the </a:t>
            </a:r>
            <a:r>
              <a:rPr lang="en-US" altLang="en-US" sz="2400" dirty="0"/>
              <a:t>physical length of the branches connecting any two nodes is an accurate </a:t>
            </a:r>
            <a:r>
              <a:rPr lang="en-US" altLang="en-US" sz="2400" dirty="0"/>
              <a:t>representation </a:t>
            </a:r>
            <a:r>
              <a:rPr lang="en-US" altLang="en-US" sz="2400" dirty="0"/>
              <a:t>of their accumulated differences.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89FA7A8-7533-437D-92A2-52E7DF73EAB5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18</a:t>
            </a:fld>
            <a:endParaRPr kumimoji="0" lang="en-US" altLang="en-US" sz="1200" smtClean="0"/>
          </a:p>
        </p:txBody>
      </p:sp>
      <p:pic>
        <p:nvPicPr>
          <p:cNvPr id="23" name="Picture 106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5556" r="21425" b="29225"/>
          <a:stretch/>
        </p:blipFill>
        <p:spPr bwMode="auto">
          <a:xfrm>
            <a:off x="1115616" y="1844824"/>
            <a:ext cx="3155249" cy="354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80492"/>
            <a:ext cx="8280400" cy="5016611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Unscaled </a:t>
            </a:r>
            <a:r>
              <a:rPr lang="en-US" altLang="en-US" dirty="0" smtClean="0"/>
              <a:t>trees: </a:t>
            </a:r>
            <a:endParaRPr lang="tr-TR" altLang="en-US" dirty="0" smtClean="0"/>
          </a:p>
          <a:p>
            <a:pPr marL="4664075" lvl="1" eaLnBrk="1" hangingPunct="1">
              <a:spcBef>
                <a:spcPct val="50000"/>
              </a:spcBef>
            </a:pPr>
            <a:r>
              <a:rPr lang="en-US" altLang="en-US" sz="2400" dirty="0" smtClean="0"/>
              <a:t>Branch lengths are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not proportional to the number of nucleotide/amino acid changes</a:t>
            </a:r>
            <a:r>
              <a:rPr lang="en-US" altLang="en-US" sz="2400" dirty="0" smtClean="0"/>
              <a:t> </a:t>
            </a:r>
            <a:endParaRPr lang="tr-TR" altLang="en-US" sz="2400" dirty="0" smtClean="0"/>
          </a:p>
          <a:p>
            <a:pPr marL="5064125" lvl="2" eaLnBrk="1" hangingPunct="1">
              <a:spcBef>
                <a:spcPct val="50000"/>
              </a:spcBef>
            </a:pPr>
            <a:r>
              <a:rPr lang="en-US" altLang="en-US" sz="2000" dirty="0" smtClean="0"/>
              <a:t>usually </a:t>
            </a:r>
            <a:r>
              <a:rPr lang="en-US" altLang="en-US" sz="2000" dirty="0" smtClean="0"/>
              <a:t>used to illustrate evolutionary relationships </a:t>
            </a:r>
            <a:r>
              <a:rPr lang="en-US" altLang="en-US" sz="2000" dirty="0" smtClean="0"/>
              <a:t>only.</a:t>
            </a:r>
            <a:endParaRPr lang="tr-TR" altLang="en-US" sz="2000" dirty="0" smtClean="0"/>
          </a:p>
          <a:p>
            <a:pPr marL="4835525" lvl="2" indent="0" eaLnBrk="1" hangingPunct="1">
              <a:spcBef>
                <a:spcPct val="50000"/>
              </a:spcBef>
              <a:buNone/>
            </a:pPr>
            <a:endParaRPr lang="tr-TR" altLang="en-US" sz="2000" dirty="0" smtClean="0"/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dirty="0" smtClean="0"/>
              <a:t>line up </a:t>
            </a:r>
            <a:r>
              <a:rPr lang="en-US" altLang="en-US" sz="2400" dirty="0"/>
              <a:t>all terminal nodes and convey only their relative kinship without making any </a:t>
            </a:r>
            <a:r>
              <a:rPr lang="en-US" altLang="en-US" sz="2400" dirty="0" smtClean="0"/>
              <a:t>representation </a:t>
            </a:r>
            <a:r>
              <a:rPr lang="en-US" altLang="en-US" sz="2400" dirty="0"/>
              <a:t>regarding the number of changes that separate </a:t>
            </a:r>
            <a:endParaRPr lang="tr-TR" altLang="en-US" sz="2400" dirty="0"/>
          </a:p>
          <a:p>
            <a:pPr marL="4664075" lvl="1" eaLnBrk="1" hangingPunct="1">
              <a:spcBef>
                <a:spcPct val="50000"/>
              </a:spcBef>
            </a:pPr>
            <a:endParaRPr lang="en-US" altLang="en-US" sz="2400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89FA7A8-7533-437D-92A2-52E7DF73EAB5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19</a:t>
            </a:fld>
            <a:endParaRPr kumimoji="0" lang="en-US" altLang="en-US" sz="1200" smtClean="0"/>
          </a:p>
        </p:txBody>
      </p:sp>
      <p:grpSp>
        <p:nvGrpSpPr>
          <p:cNvPr id="5" name="Group 1061"/>
          <p:cNvGrpSpPr>
            <a:grpSpLocks/>
          </p:cNvGrpSpPr>
          <p:nvPr/>
        </p:nvGrpSpPr>
        <p:grpSpPr bwMode="auto">
          <a:xfrm>
            <a:off x="897894" y="2132732"/>
            <a:ext cx="3857638" cy="3024336"/>
            <a:chOff x="703" y="912"/>
            <a:chExt cx="2271" cy="1719"/>
          </a:xfrm>
        </p:grpSpPr>
        <p:grpSp>
          <p:nvGrpSpPr>
            <p:cNvPr id="17420" name="Group 1026"/>
            <p:cNvGrpSpPr>
              <a:grpSpLocks/>
            </p:cNvGrpSpPr>
            <p:nvPr/>
          </p:nvGrpSpPr>
          <p:grpSpPr bwMode="auto">
            <a:xfrm>
              <a:off x="703" y="912"/>
              <a:ext cx="2271" cy="1719"/>
              <a:chOff x="703" y="912"/>
              <a:chExt cx="2271" cy="1719"/>
            </a:xfrm>
          </p:grpSpPr>
          <p:grpSp>
            <p:nvGrpSpPr>
              <p:cNvPr id="17427" name="Group 1027"/>
              <p:cNvGrpSpPr>
                <a:grpSpLocks/>
              </p:cNvGrpSpPr>
              <p:nvPr/>
            </p:nvGrpSpPr>
            <p:grpSpPr bwMode="auto">
              <a:xfrm>
                <a:off x="703" y="912"/>
                <a:ext cx="2271" cy="1719"/>
                <a:chOff x="1104" y="1344"/>
                <a:chExt cx="3840" cy="1488"/>
              </a:xfrm>
            </p:grpSpPr>
            <p:pic>
              <p:nvPicPr>
                <p:cNvPr id="17429" name="Picture 1028" descr="L5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465" t="48766" r="13200" b="37302"/>
                <a:stretch>
                  <a:fillRect/>
                </a:stretch>
              </p:blipFill>
              <p:spPr bwMode="auto">
                <a:xfrm>
                  <a:off x="1104" y="1392"/>
                  <a:ext cx="3840" cy="1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30" name="Rectangle 1029"/>
                <p:cNvSpPr>
                  <a:spLocks noChangeArrowheads="1"/>
                </p:cNvSpPr>
                <p:nvPr/>
              </p:nvSpPr>
              <p:spPr bwMode="auto">
                <a:xfrm>
                  <a:off x="3600" y="1344"/>
                  <a:ext cx="1344" cy="14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kumimoji="0" lang="en-US" altLang="en-US" sz="1800">
                    <a:solidFill>
                      <a:schemeClr val="bg2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7428" name="Rectangle 1030"/>
              <p:cNvSpPr>
                <a:spLocks noChangeArrowheads="1"/>
              </p:cNvSpPr>
              <p:nvPr/>
            </p:nvSpPr>
            <p:spPr bwMode="auto">
              <a:xfrm>
                <a:off x="2160" y="1008"/>
                <a:ext cx="96" cy="1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kumimoji="0" lang="en-US" altLang="en-US" sz="1800">
                  <a:solidFill>
                    <a:schemeClr val="bg2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21" name="Text Box 1048"/>
            <p:cNvSpPr txBox="1">
              <a:spLocks noChangeArrowheads="1"/>
            </p:cNvSpPr>
            <p:nvPr/>
          </p:nvSpPr>
          <p:spPr bwMode="auto">
            <a:xfrm>
              <a:off x="2160" y="950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solidFill>
                    <a:schemeClr val="bg2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7422" name="Text Box 1049"/>
            <p:cNvSpPr txBox="1">
              <a:spLocks noChangeArrowheads="1"/>
            </p:cNvSpPr>
            <p:nvPr/>
          </p:nvSpPr>
          <p:spPr bwMode="auto">
            <a:xfrm>
              <a:off x="2160" y="1200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solidFill>
                    <a:schemeClr val="bg2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7423" name="Text Box 1050"/>
            <p:cNvSpPr txBox="1">
              <a:spLocks noChangeArrowheads="1"/>
            </p:cNvSpPr>
            <p:nvPr/>
          </p:nvSpPr>
          <p:spPr bwMode="auto">
            <a:xfrm>
              <a:off x="2160" y="147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 dirty="0">
                  <a:solidFill>
                    <a:schemeClr val="bg2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7424" name="Text Box 1051"/>
            <p:cNvSpPr txBox="1">
              <a:spLocks noChangeArrowheads="1"/>
            </p:cNvSpPr>
            <p:nvPr/>
          </p:nvSpPr>
          <p:spPr bwMode="auto">
            <a:xfrm>
              <a:off x="2160" y="171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solidFill>
                    <a:schemeClr val="bg2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17425" name="Text Box 1052"/>
            <p:cNvSpPr txBox="1">
              <a:spLocks noChangeArrowheads="1"/>
            </p:cNvSpPr>
            <p:nvPr/>
          </p:nvSpPr>
          <p:spPr bwMode="auto">
            <a:xfrm>
              <a:off x="2160" y="196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solidFill>
                    <a:schemeClr val="bg2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17426" name="Text Box 1053"/>
            <p:cNvSpPr txBox="1">
              <a:spLocks noChangeArrowheads="1"/>
            </p:cNvSpPr>
            <p:nvPr/>
          </p:nvSpPr>
          <p:spPr bwMode="auto">
            <a:xfrm>
              <a:off x="2160" y="225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solidFill>
                    <a:schemeClr val="bg2"/>
                  </a:solidFill>
                  <a:latin typeface="Arial" panose="020B0604020202020204" pitchFamily="34" charset="0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39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AA49D2D-D505-4355-807F-4E7BE91F26B3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en-US" sz="1200" smtClean="0"/>
          </a:p>
        </p:txBody>
      </p:sp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Molecular </a:t>
            </a:r>
            <a:r>
              <a:rPr lang="en-US" altLang="en-US" dirty="0" err="1" smtClean="0"/>
              <a:t>Phylogenetics</a:t>
            </a:r>
            <a:r>
              <a:rPr lang="tr-TR" altLang="en-US" dirty="0" smtClean="0"/>
              <a:t>…</a:t>
            </a:r>
            <a:endParaRPr lang="en-US" altLang="en-US" dirty="0" smtClean="0"/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 err="1" smtClean="0">
                <a:solidFill>
                  <a:srgbClr val="0000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Phylogenetics</a:t>
            </a:r>
            <a:r>
              <a:rPr lang="tr-TR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study of evolutionary relationships in organisms, </a:t>
            </a:r>
            <a:endParaRPr lang="tr-TR" altLang="en-US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tr-TR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o</a:t>
            </a: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ne</a:t>
            </a:r>
            <a:r>
              <a:rPr lang="tr-TR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part 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of the larger field of </a:t>
            </a:r>
            <a:r>
              <a:rPr lang="en-US" altLang="en-US" dirty="0">
                <a:solidFill>
                  <a:srgbClr val="0000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systematics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, which also includes </a:t>
            </a:r>
            <a:r>
              <a:rPr lang="en-US" altLang="en-US" dirty="0">
                <a:solidFill>
                  <a:srgbClr val="0000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taxonomy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tr-TR" altLang="en-US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tr-TR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term </a:t>
            </a:r>
            <a:r>
              <a:rPr lang="en-US" altLang="en-US" dirty="0">
                <a:solidFill>
                  <a:srgbClr val="0000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taxonomy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connotes the process and methodology for the </a:t>
            </a: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naming</a:t>
            </a:r>
            <a:r>
              <a:rPr lang="tr-TR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classification of organisms. </a:t>
            </a:r>
            <a:endParaRPr lang="tr-TR" altLang="en-US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tr-TR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>
                <a:solidFill>
                  <a:srgbClr val="0000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systematics </a:t>
            </a:r>
            <a:endParaRPr lang="tr-TR" altLang="en-US" dirty="0" smtClean="0">
              <a:solidFill>
                <a:srgbClr val="0000CC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branch of biology that deals with classification and nomenclature; </a:t>
            </a:r>
            <a:r>
              <a:rPr lang="en-US" altLang="en-US" dirty="0">
                <a:solidFill>
                  <a:srgbClr val="0000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taxonomy</a:t>
            </a:r>
            <a:endParaRPr lang="tr-TR" altLang="en-US" dirty="0" smtClean="0">
              <a:solidFill>
                <a:srgbClr val="0000CC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3602754"/>
            <a:ext cx="8177212" cy="2896616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 smtClean="0"/>
              <a:t>Monophyletic groups: </a:t>
            </a:r>
            <a:endParaRPr lang="tr-TR" altLang="en-US" sz="2800" dirty="0" smtClean="0"/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dirty="0" smtClean="0"/>
              <a:t>All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taxa</a:t>
            </a:r>
            <a:r>
              <a:rPr lang="en-US" altLang="en-US" sz="2400" dirty="0" smtClean="0"/>
              <a:t> within the group are derived from a single common ancestor and members form a natural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clade</a:t>
            </a:r>
            <a:r>
              <a:rPr lang="en-US" altLang="en-US" sz="2400" dirty="0" smtClean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 smtClean="0"/>
              <a:t>Paraphyletic groups: </a:t>
            </a:r>
            <a:endParaRPr lang="tr-TR" altLang="en-US" sz="2800" dirty="0" smtClean="0"/>
          </a:p>
          <a:p>
            <a:pPr lvl="1" eaLnBrk="1" hangingPunct="1">
              <a:spcBef>
                <a:spcPct val="50000"/>
              </a:spcBef>
            </a:pPr>
            <a:r>
              <a:rPr lang="en-US" altLang="en-US" sz="2400" dirty="0" smtClean="0"/>
              <a:t>The common ancestor is shared by other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taxon</a:t>
            </a:r>
            <a:r>
              <a:rPr lang="en-US" altLang="en-US" sz="2400" dirty="0" smtClean="0"/>
              <a:t> in the group and members do not form a natural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clade</a:t>
            </a:r>
            <a:r>
              <a:rPr lang="en-US" altLang="en-US" sz="2400" dirty="0" smtClean="0"/>
              <a:t>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5EF7750-F4C6-40E1-9938-E4C18D006B09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20</a:t>
            </a:fld>
            <a:endParaRPr kumimoji="0" lang="en-US" altLang="en-US" sz="1200" smtClean="0"/>
          </a:p>
        </p:txBody>
      </p: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605656" y="1132135"/>
            <a:ext cx="4013200" cy="2586608"/>
            <a:chOff x="539552" y="980728"/>
            <a:chExt cx="4013200" cy="2611438"/>
          </a:xfrm>
        </p:grpSpPr>
        <p:grpSp>
          <p:nvGrpSpPr>
            <p:cNvPr id="18452" name="Group 1030"/>
            <p:cNvGrpSpPr>
              <a:grpSpLocks/>
            </p:cNvGrpSpPr>
            <p:nvPr/>
          </p:nvGrpSpPr>
          <p:grpSpPr bwMode="auto">
            <a:xfrm>
              <a:off x="539552" y="980728"/>
              <a:ext cx="3606800" cy="2611438"/>
              <a:chOff x="704" y="912"/>
              <a:chExt cx="2272" cy="1645"/>
            </a:xfrm>
          </p:grpSpPr>
          <p:grpSp>
            <p:nvGrpSpPr>
              <p:cNvPr id="18459" name="Group 1031"/>
              <p:cNvGrpSpPr>
                <a:grpSpLocks/>
              </p:cNvGrpSpPr>
              <p:nvPr/>
            </p:nvGrpSpPr>
            <p:grpSpPr bwMode="auto">
              <a:xfrm>
                <a:off x="704" y="912"/>
                <a:ext cx="2272" cy="1645"/>
                <a:chOff x="1104" y="1344"/>
                <a:chExt cx="3840" cy="1424"/>
              </a:xfrm>
            </p:grpSpPr>
            <p:pic>
              <p:nvPicPr>
                <p:cNvPr id="18461" name="Picture 1032" descr="L5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465" t="48766" r="13200" b="37302"/>
                <a:stretch>
                  <a:fillRect/>
                </a:stretch>
              </p:blipFill>
              <p:spPr bwMode="auto">
                <a:xfrm>
                  <a:off x="1104" y="1392"/>
                  <a:ext cx="3840" cy="1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62" name="Rectangle 1033"/>
                <p:cNvSpPr>
                  <a:spLocks noChangeArrowheads="1"/>
                </p:cNvSpPr>
                <p:nvPr/>
              </p:nvSpPr>
              <p:spPr bwMode="auto">
                <a:xfrm>
                  <a:off x="3600" y="1344"/>
                  <a:ext cx="1344" cy="13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kumimoji="0" lang="en-US" altLang="en-US" sz="1800">
                    <a:solidFill>
                      <a:schemeClr val="bg2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8460" name="Rectangle 1034"/>
              <p:cNvSpPr>
                <a:spLocks noChangeArrowheads="1"/>
              </p:cNvSpPr>
              <p:nvPr/>
            </p:nvSpPr>
            <p:spPr bwMode="auto">
              <a:xfrm>
                <a:off x="2160" y="1008"/>
                <a:ext cx="96" cy="1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kumimoji="0" lang="en-US" altLang="en-US" sz="1800">
                  <a:solidFill>
                    <a:schemeClr val="bg2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53" name="Text Box 1035"/>
            <p:cNvSpPr txBox="1">
              <a:spLocks noChangeArrowheads="1"/>
            </p:cNvSpPr>
            <p:nvPr/>
          </p:nvSpPr>
          <p:spPr bwMode="auto">
            <a:xfrm>
              <a:off x="2825552" y="1041053"/>
              <a:ext cx="172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 dirty="0" err="1">
                  <a:solidFill>
                    <a:srgbClr val="1DB1DE"/>
                  </a:solidFill>
                  <a:latin typeface="Arial" panose="020B0604020202020204" pitchFamily="34" charset="0"/>
                </a:rPr>
                <a:t>Saturnite</a:t>
              </a:r>
              <a:r>
                <a:rPr kumimoji="0" lang="en-US" altLang="en-US" sz="2000" b="1" dirty="0">
                  <a:solidFill>
                    <a:srgbClr val="1DB1DE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  <p:sp>
          <p:nvSpPr>
            <p:cNvPr id="18454" name="Text Box 1036"/>
            <p:cNvSpPr txBox="1">
              <a:spLocks noChangeArrowheads="1"/>
            </p:cNvSpPr>
            <p:nvPr/>
          </p:nvSpPr>
          <p:spPr bwMode="auto">
            <a:xfrm>
              <a:off x="2825552" y="1437928"/>
              <a:ext cx="172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 dirty="0" err="1">
                  <a:solidFill>
                    <a:srgbClr val="1DB1DE"/>
                  </a:solidFill>
                  <a:latin typeface="Arial" panose="020B0604020202020204" pitchFamily="34" charset="0"/>
                </a:rPr>
                <a:t>Saturnite</a:t>
              </a:r>
              <a:r>
                <a:rPr kumimoji="0" lang="en-US" altLang="en-US" sz="2000" b="1" dirty="0">
                  <a:solidFill>
                    <a:srgbClr val="1DB1DE"/>
                  </a:solidFill>
                  <a:latin typeface="Arial" panose="020B0604020202020204" pitchFamily="34" charset="0"/>
                </a:rPr>
                <a:t> 2</a:t>
              </a:r>
            </a:p>
          </p:txBody>
        </p:sp>
        <p:sp>
          <p:nvSpPr>
            <p:cNvPr id="18455" name="Text Box 1037"/>
            <p:cNvSpPr txBox="1">
              <a:spLocks noChangeArrowheads="1"/>
            </p:cNvSpPr>
            <p:nvPr/>
          </p:nvSpPr>
          <p:spPr bwMode="auto">
            <a:xfrm>
              <a:off x="2825552" y="1879253"/>
              <a:ext cx="172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 dirty="0" err="1">
                  <a:solidFill>
                    <a:srgbClr val="1DB1DE"/>
                  </a:solidFill>
                  <a:latin typeface="Arial" panose="020B0604020202020204" pitchFamily="34" charset="0"/>
                </a:rPr>
                <a:t>Saturnite</a:t>
              </a:r>
              <a:r>
                <a:rPr kumimoji="0" lang="en-US" altLang="en-US" sz="2000" b="1" dirty="0">
                  <a:solidFill>
                    <a:srgbClr val="1DB1DE"/>
                  </a:solidFill>
                  <a:latin typeface="Arial" panose="020B0604020202020204" pitchFamily="34" charset="0"/>
                </a:rPr>
                <a:t> 3</a:t>
              </a:r>
            </a:p>
          </p:txBody>
        </p:sp>
        <p:sp>
          <p:nvSpPr>
            <p:cNvPr id="18456" name="Text Box 1038"/>
            <p:cNvSpPr txBox="1">
              <a:spLocks noChangeArrowheads="1"/>
            </p:cNvSpPr>
            <p:nvPr/>
          </p:nvSpPr>
          <p:spPr bwMode="auto">
            <a:xfrm>
              <a:off x="2825552" y="2260253"/>
              <a:ext cx="153116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 dirty="0">
                  <a:solidFill>
                    <a:srgbClr val="CD1633"/>
                  </a:solidFill>
                  <a:latin typeface="Arial" panose="020B0604020202020204" pitchFamily="34" charset="0"/>
                </a:rPr>
                <a:t>Martian 1</a:t>
              </a:r>
            </a:p>
          </p:txBody>
        </p:sp>
        <p:sp>
          <p:nvSpPr>
            <p:cNvPr id="18457" name="Text Box 1039"/>
            <p:cNvSpPr txBox="1">
              <a:spLocks noChangeArrowheads="1"/>
            </p:cNvSpPr>
            <p:nvPr/>
          </p:nvSpPr>
          <p:spPr bwMode="auto">
            <a:xfrm>
              <a:off x="2825552" y="2657128"/>
              <a:ext cx="153116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 dirty="0">
                  <a:solidFill>
                    <a:srgbClr val="CD1633"/>
                  </a:solidFill>
                  <a:latin typeface="Arial" panose="020B0604020202020204" pitchFamily="34" charset="0"/>
                </a:rPr>
                <a:t>Martian 3</a:t>
              </a:r>
            </a:p>
          </p:txBody>
        </p:sp>
        <p:sp>
          <p:nvSpPr>
            <p:cNvPr id="18458" name="Text Box 1040"/>
            <p:cNvSpPr txBox="1">
              <a:spLocks noChangeArrowheads="1"/>
            </p:cNvSpPr>
            <p:nvPr/>
          </p:nvSpPr>
          <p:spPr bwMode="auto">
            <a:xfrm>
              <a:off x="2825552" y="3114328"/>
              <a:ext cx="153116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 dirty="0">
                  <a:solidFill>
                    <a:srgbClr val="CD1633"/>
                  </a:solidFill>
                  <a:latin typeface="Arial" panose="020B0604020202020204" pitchFamily="34" charset="0"/>
                </a:rPr>
                <a:t>Martian 2</a:t>
              </a:r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4621213" y="1204143"/>
            <a:ext cx="4161655" cy="2728913"/>
            <a:chOff x="4501952" y="1056928"/>
            <a:chExt cx="4191000" cy="2728913"/>
          </a:xfrm>
        </p:grpSpPr>
        <p:grpSp>
          <p:nvGrpSpPr>
            <p:cNvPr id="18441" name="Group 1049"/>
            <p:cNvGrpSpPr>
              <a:grpSpLocks/>
            </p:cNvGrpSpPr>
            <p:nvPr/>
          </p:nvGrpSpPr>
          <p:grpSpPr bwMode="auto">
            <a:xfrm>
              <a:off x="4501952" y="1056928"/>
              <a:ext cx="3606800" cy="2728913"/>
              <a:chOff x="704" y="912"/>
              <a:chExt cx="2272" cy="1719"/>
            </a:xfrm>
          </p:grpSpPr>
          <p:grpSp>
            <p:nvGrpSpPr>
              <p:cNvPr id="18448" name="Group 1050"/>
              <p:cNvGrpSpPr>
                <a:grpSpLocks/>
              </p:cNvGrpSpPr>
              <p:nvPr/>
            </p:nvGrpSpPr>
            <p:grpSpPr bwMode="auto">
              <a:xfrm>
                <a:off x="704" y="912"/>
                <a:ext cx="2272" cy="1719"/>
                <a:chOff x="1104" y="1344"/>
                <a:chExt cx="3840" cy="1488"/>
              </a:xfrm>
            </p:grpSpPr>
            <p:pic>
              <p:nvPicPr>
                <p:cNvPr id="18450" name="Picture 1051" descr="L5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465" t="48766" r="13200" b="37302"/>
                <a:stretch>
                  <a:fillRect/>
                </a:stretch>
              </p:blipFill>
              <p:spPr bwMode="auto">
                <a:xfrm>
                  <a:off x="1104" y="1392"/>
                  <a:ext cx="3840" cy="1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51" name="Rectangle 1052"/>
                <p:cNvSpPr>
                  <a:spLocks noChangeArrowheads="1"/>
                </p:cNvSpPr>
                <p:nvPr/>
              </p:nvSpPr>
              <p:spPr bwMode="auto">
                <a:xfrm>
                  <a:off x="3600" y="1344"/>
                  <a:ext cx="1344" cy="14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kumimoji="0" lang="en-US" altLang="en-US" sz="1800">
                    <a:solidFill>
                      <a:schemeClr val="bg2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8449" name="Rectangle 1053"/>
              <p:cNvSpPr>
                <a:spLocks noChangeArrowheads="1"/>
              </p:cNvSpPr>
              <p:nvPr/>
            </p:nvSpPr>
            <p:spPr bwMode="auto">
              <a:xfrm>
                <a:off x="2160" y="1008"/>
                <a:ext cx="96" cy="1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kumimoji="0" lang="en-US" altLang="en-US" sz="1800">
                  <a:solidFill>
                    <a:schemeClr val="bg2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42" name="Text Box 1054"/>
            <p:cNvSpPr txBox="1">
              <a:spLocks noChangeArrowheads="1"/>
            </p:cNvSpPr>
            <p:nvPr/>
          </p:nvSpPr>
          <p:spPr bwMode="auto">
            <a:xfrm>
              <a:off x="6813352" y="1117253"/>
              <a:ext cx="187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 dirty="0" err="1">
                  <a:solidFill>
                    <a:srgbClr val="CB8E34"/>
                  </a:solidFill>
                  <a:latin typeface="Arial" panose="020B0604020202020204" pitchFamily="34" charset="0"/>
                </a:rPr>
                <a:t>Jupiterian</a:t>
              </a:r>
              <a:r>
                <a:rPr kumimoji="0" lang="en-US" altLang="en-US" sz="2000" b="1" dirty="0">
                  <a:solidFill>
                    <a:srgbClr val="CB8E34"/>
                  </a:solidFill>
                  <a:latin typeface="Arial" panose="020B0604020202020204" pitchFamily="34" charset="0"/>
                </a:rPr>
                <a:t> 32</a:t>
              </a:r>
            </a:p>
          </p:txBody>
        </p:sp>
        <p:sp>
          <p:nvSpPr>
            <p:cNvPr id="18443" name="Text Box 1055"/>
            <p:cNvSpPr txBox="1">
              <a:spLocks noChangeArrowheads="1"/>
            </p:cNvSpPr>
            <p:nvPr/>
          </p:nvSpPr>
          <p:spPr bwMode="auto">
            <a:xfrm>
              <a:off x="6813352" y="1514128"/>
              <a:ext cx="1727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solidFill>
                    <a:srgbClr val="CB8E34"/>
                  </a:solidFill>
                  <a:latin typeface="Arial" panose="020B0604020202020204" pitchFamily="34" charset="0"/>
                </a:rPr>
                <a:t>Jupiterian 5</a:t>
              </a:r>
            </a:p>
          </p:txBody>
        </p:sp>
        <p:sp>
          <p:nvSpPr>
            <p:cNvPr id="18444" name="Text Box 1056"/>
            <p:cNvSpPr txBox="1">
              <a:spLocks noChangeArrowheads="1"/>
            </p:cNvSpPr>
            <p:nvPr/>
          </p:nvSpPr>
          <p:spPr bwMode="auto">
            <a:xfrm>
              <a:off x="6813352" y="1955453"/>
              <a:ext cx="187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>
                  <a:solidFill>
                    <a:srgbClr val="CB8E34"/>
                  </a:solidFill>
                  <a:latin typeface="Arial" panose="020B0604020202020204" pitchFamily="34" charset="0"/>
                </a:rPr>
                <a:t>Jupiterian 67</a:t>
              </a:r>
            </a:p>
          </p:txBody>
        </p:sp>
        <p:sp>
          <p:nvSpPr>
            <p:cNvPr id="18445" name="Text Box 1057"/>
            <p:cNvSpPr txBox="1">
              <a:spLocks noChangeArrowheads="1"/>
            </p:cNvSpPr>
            <p:nvPr/>
          </p:nvSpPr>
          <p:spPr bwMode="auto">
            <a:xfrm>
              <a:off x="6813352" y="2336453"/>
              <a:ext cx="16398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 dirty="0">
                  <a:solidFill>
                    <a:schemeClr val="bg2"/>
                  </a:solidFill>
                  <a:latin typeface="Arial" panose="020B0604020202020204" pitchFamily="34" charset="0"/>
                </a:rPr>
                <a:t>Human 11</a:t>
              </a:r>
            </a:p>
          </p:txBody>
        </p:sp>
        <p:sp>
          <p:nvSpPr>
            <p:cNvPr id="18446" name="Text Box 1058"/>
            <p:cNvSpPr txBox="1">
              <a:spLocks noChangeArrowheads="1"/>
            </p:cNvSpPr>
            <p:nvPr/>
          </p:nvSpPr>
          <p:spPr bwMode="auto">
            <a:xfrm>
              <a:off x="6813352" y="2733328"/>
              <a:ext cx="1879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 dirty="0" err="1">
                  <a:solidFill>
                    <a:srgbClr val="CB8E34"/>
                  </a:solidFill>
                  <a:latin typeface="Arial" panose="020B0604020202020204" pitchFamily="34" charset="0"/>
                </a:rPr>
                <a:t>Jupiterian</a:t>
              </a:r>
              <a:r>
                <a:rPr kumimoji="0" lang="en-US" altLang="en-US" sz="2000" b="1" dirty="0">
                  <a:solidFill>
                    <a:srgbClr val="CB8E34"/>
                  </a:solidFill>
                  <a:latin typeface="Arial" panose="020B0604020202020204" pitchFamily="34" charset="0"/>
                </a:rPr>
                <a:t> 8</a:t>
              </a:r>
            </a:p>
          </p:txBody>
        </p:sp>
        <p:sp>
          <p:nvSpPr>
            <p:cNvPr id="18447" name="Text Box 1059"/>
            <p:cNvSpPr txBox="1">
              <a:spLocks noChangeArrowheads="1"/>
            </p:cNvSpPr>
            <p:nvPr/>
          </p:nvSpPr>
          <p:spPr bwMode="auto">
            <a:xfrm>
              <a:off x="6813352" y="3190528"/>
              <a:ext cx="16398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b="1" dirty="0">
                  <a:solidFill>
                    <a:schemeClr val="bg2"/>
                  </a:solidFill>
                  <a:latin typeface="Arial" panose="020B0604020202020204" pitchFamily="34" charset="0"/>
                </a:rPr>
                <a:t>Human 3</a:t>
              </a:r>
            </a:p>
          </p:txBody>
        </p:sp>
      </p:grpSp>
      <p:sp>
        <p:nvSpPr>
          <p:cNvPr id="62" name="Rectangle 61"/>
          <p:cNvSpPr/>
          <p:nvPr/>
        </p:nvSpPr>
        <p:spPr>
          <a:xfrm>
            <a:off x="461425" y="940658"/>
            <a:ext cx="2382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Monophyletic groups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849813" y="940658"/>
            <a:ext cx="2225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Paraphyletic groups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 vs. Species Trees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/>
          <a:lstStyle/>
          <a:p>
            <a:r>
              <a:rPr lang="tr-TR" dirty="0" smtClean="0"/>
              <a:t>G</a:t>
            </a:r>
            <a:r>
              <a:rPr lang="en-US" dirty="0" err="1" smtClean="0"/>
              <a:t>ene</a:t>
            </a:r>
            <a:r>
              <a:rPr lang="en-US" dirty="0" smtClean="0"/>
              <a:t> tree</a:t>
            </a:r>
            <a:endParaRPr lang="tr-TR" dirty="0" smtClean="0"/>
          </a:p>
          <a:p>
            <a:pPr lvl="1"/>
            <a:r>
              <a:rPr lang="en-US" dirty="0" smtClean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phylogenetic tree </a:t>
            </a:r>
            <a:r>
              <a:rPr lang="en-US" dirty="0"/>
              <a:t>based on the </a:t>
            </a:r>
            <a:r>
              <a:rPr lang="en-US" dirty="0" smtClean="0"/>
              <a:t>divergence</a:t>
            </a:r>
            <a:r>
              <a:rPr lang="tr-TR" dirty="0" smtClean="0"/>
              <a:t> </a:t>
            </a:r>
            <a:r>
              <a:rPr lang="en-US" dirty="0" smtClean="0"/>
              <a:t>observed </a:t>
            </a:r>
            <a:r>
              <a:rPr lang="en-US" dirty="0"/>
              <a:t>within a single homologous </a:t>
            </a:r>
            <a:r>
              <a:rPr lang="en-US" dirty="0" smtClean="0"/>
              <a:t>gene. </a:t>
            </a:r>
            <a:endParaRPr lang="tr-TR" dirty="0" smtClean="0"/>
          </a:p>
          <a:p>
            <a:pPr lvl="2"/>
            <a:r>
              <a:rPr lang="en-US" dirty="0" smtClean="0"/>
              <a:t>Such </a:t>
            </a:r>
            <a:r>
              <a:rPr lang="en-US" dirty="0"/>
              <a:t>trees may represent the evolutionary </a:t>
            </a:r>
            <a:r>
              <a:rPr lang="en-US" dirty="0" smtClean="0"/>
              <a:t>history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a gene but not necessarily that of the species in which it is found. </a:t>
            </a:r>
            <a:endParaRPr lang="tr-TR" dirty="0" smtClean="0"/>
          </a:p>
          <a:p>
            <a:r>
              <a:rPr lang="en-US" dirty="0" smtClean="0"/>
              <a:t>Species </a:t>
            </a:r>
            <a:r>
              <a:rPr lang="en-US" dirty="0"/>
              <a:t>trees </a:t>
            </a:r>
          </a:p>
          <a:p>
            <a:pPr lvl="1"/>
            <a:r>
              <a:rPr lang="en-US" dirty="0" smtClean="0"/>
              <a:t>best </a:t>
            </a:r>
            <a:r>
              <a:rPr lang="en-US" dirty="0"/>
              <a:t>obtained from analyses that use data from multiple genes. </a:t>
            </a:r>
            <a:endParaRPr lang="tr-TR" dirty="0" smtClean="0"/>
          </a:p>
          <a:p>
            <a:pPr lvl="2"/>
            <a:r>
              <a:rPr lang="en-US" dirty="0"/>
              <a:t>For </a:t>
            </a:r>
            <a:r>
              <a:rPr lang="en-US" dirty="0" smtClean="0"/>
              <a:t>example</a:t>
            </a:r>
            <a:r>
              <a:rPr lang="en-US" dirty="0"/>
              <a:t>, a </a:t>
            </a:r>
            <a:r>
              <a:rPr lang="en-US" dirty="0" smtClean="0"/>
              <a:t>study </a:t>
            </a:r>
            <a:r>
              <a:rPr lang="en-US" dirty="0"/>
              <a:t>on the evolution of plant species used more than 100 </a:t>
            </a:r>
            <a:r>
              <a:rPr lang="en-US" dirty="0" smtClean="0"/>
              <a:t>different </a:t>
            </a:r>
            <a:r>
              <a:rPr lang="en-US" dirty="0"/>
              <a:t>genes to generate a species tree for plants.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1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Character and Distance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25184" cy="53277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molecular data used to generate phylogenetic trees fall into one of </a:t>
            </a:r>
            <a:r>
              <a:rPr lang="en-US" dirty="0" smtClean="0"/>
              <a:t>two</a:t>
            </a:r>
            <a:r>
              <a:rPr lang="tr-TR" dirty="0" smtClean="0"/>
              <a:t> </a:t>
            </a:r>
            <a:r>
              <a:rPr lang="en-US" dirty="0" smtClean="0"/>
              <a:t>categories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tr-TR" dirty="0" smtClean="0"/>
              <a:t>C</a:t>
            </a:r>
            <a:r>
              <a:rPr lang="en-US" dirty="0" err="1" smtClean="0"/>
              <a:t>haracters</a:t>
            </a:r>
            <a:r>
              <a:rPr lang="en-US" dirty="0" smtClean="0"/>
              <a:t> </a:t>
            </a:r>
            <a:endParaRPr lang="tr-TR" dirty="0" smtClean="0"/>
          </a:p>
          <a:p>
            <a:pPr lvl="2"/>
            <a:r>
              <a:rPr lang="en-US" dirty="0" smtClean="0"/>
              <a:t>a </a:t>
            </a:r>
            <a:r>
              <a:rPr lang="en-US" dirty="0"/>
              <a:t>well-defined feature that can exist in a limited number </a:t>
            </a:r>
            <a:r>
              <a:rPr lang="en-US" dirty="0" smtClean="0"/>
              <a:t>of </a:t>
            </a:r>
            <a:r>
              <a:rPr lang="en-US" dirty="0"/>
              <a:t>different </a:t>
            </a:r>
            <a:r>
              <a:rPr lang="en-US" dirty="0" smtClean="0"/>
              <a:t>states</a:t>
            </a:r>
            <a:endParaRPr lang="tr-TR" dirty="0" smtClean="0"/>
          </a:p>
          <a:p>
            <a:pPr lvl="1"/>
            <a:r>
              <a:rPr lang="tr-TR" dirty="0" smtClean="0"/>
              <a:t>D</a:t>
            </a:r>
            <a:r>
              <a:rPr lang="en-US" dirty="0" err="1" smtClean="0"/>
              <a:t>istances</a:t>
            </a:r>
            <a:endParaRPr lang="tr-TR" dirty="0" smtClean="0"/>
          </a:p>
          <a:p>
            <a:pPr lvl="2"/>
            <a:r>
              <a:rPr lang="en-US" dirty="0" smtClean="0"/>
              <a:t>a </a:t>
            </a:r>
            <a:r>
              <a:rPr lang="en-US" dirty="0"/>
              <a:t>measure of the overall, pairwise difference </a:t>
            </a:r>
            <a:r>
              <a:rPr lang="en-US" dirty="0" smtClean="0"/>
              <a:t>between </a:t>
            </a:r>
            <a:r>
              <a:rPr lang="en-US" dirty="0"/>
              <a:t>two data </a:t>
            </a:r>
            <a:r>
              <a:rPr lang="en-US" dirty="0" smtClean="0"/>
              <a:t>sets </a:t>
            </a:r>
            <a:endParaRPr lang="tr-TR" dirty="0" smtClean="0"/>
          </a:p>
          <a:p>
            <a:r>
              <a:rPr lang="en-US" dirty="0" smtClean="0"/>
              <a:t>Both </a:t>
            </a:r>
            <a:r>
              <a:rPr lang="en-US" dirty="0"/>
              <a:t>DNA and protein sequences are examples of data that describe a set of discrete character states.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2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Methods in Phylogenetic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25579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/>
              <a:t>Distance Based Methods </a:t>
            </a:r>
            <a:endParaRPr lang="tr-TR" sz="2800" dirty="0" smtClean="0"/>
          </a:p>
          <a:p>
            <a:pPr lvl="1">
              <a:defRPr/>
            </a:pPr>
            <a:r>
              <a:rPr lang="en-US" sz="2400" dirty="0" smtClean="0"/>
              <a:t>calculate pairwise distances between sequences, and group sequences that are most similar. </a:t>
            </a:r>
            <a:endParaRPr lang="tr-TR" sz="2400" dirty="0" smtClean="0"/>
          </a:p>
          <a:p>
            <a:pPr lvl="1">
              <a:defRPr/>
            </a:pPr>
            <a:r>
              <a:rPr lang="en-US" sz="2400" dirty="0" smtClean="0"/>
              <a:t>This approach has potential for computational simplicity and therefore speed</a:t>
            </a:r>
          </a:p>
          <a:p>
            <a:pPr>
              <a:defRPr/>
            </a:pPr>
            <a:r>
              <a:rPr lang="tr-TR" sz="2800" dirty="0"/>
              <a:t>Character Based </a:t>
            </a:r>
            <a:r>
              <a:rPr lang="tr-TR" sz="2800" dirty="0" smtClean="0"/>
              <a:t>Methods (</a:t>
            </a:r>
            <a:r>
              <a:rPr lang="en-US" altLang="en-US" sz="2800" dirty="0"/>
              <a:t>Maximum </a:t>
            </a:r>
            <a:r>
              <a:rPr lang="en-US" altLang="en-US" sz="2800" dirty="0" smtClean="0"/>
              <a:t>parsimony</a:t>
            </a:r>
            <a:r>
              <a:rPr lang="tr-TR" altLang="en-US" sz="2800" dirty="0" smtClean="0"/>
              <a:t>)</a:t>
            </a:r>
            <a:endParaRPr lang="tr-TR" sz="2800" dirty="0" smtClean="0"/>
          </a:p>
          <a:p>
            <a:pPr lvl="1">
              <a:defRPr/>
            </a:pPr>
            <a:r>
              <a:rPr lang="en-US" sz="2400" dirty="0" smtClean="0"/>
              <a:t>assumes that shared characters in different entities result from common descent. </a:t>
            </a:r>
            <a:endParaRPr lang="tr-TR" sz="2400" dirty="0" smtClean="0"/>
          </a:p>
          <a:p>
            <a:pPr lvl="1">
              <a:defRPr/>
            </a:pPr>
            <a:r>
              <a:rPr lang="en-US" sz="2400" dirty="0" smtClean="0"/>
              <a:t>Groups are built on the basis of such shared characters, and the simplest explanation for the evolution of characters is taken to be the correct, or most parsimonious one. </a:t>
            </a:r>
          </a:p>
          <a:p>
            <a:pPr>
              <a:defRPr/>
            </a:pPr>
            <a:r>
              <a:rPr lang="tr-TR" sz="2800" dirty="0"/>
              <a:t>Probabilistic Methods (Maximum </a:t>
            </a:r>
            <a:r>
              <a:rPr lang="tr-TR" sz="2800" dirty="0" smtClean="0"/>
              <a:t>likelihood)</a:t>
            </a:r>
          </a:p>
          <a:p>
            <a:pPr lvl="1">
              <a:defRPr/>
            </a:pPr>
            <a:r>
              <a:rPr lang="en-US" sz="2400" dirty="0" smtClean="0"/>
              <a:t>compute the probability that a data set fits a tree derived from that data set, given a specified model of sequence evolution. 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0810B3C-1B71-4933-85E7-6E323841706D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23</a:t>
            </a:fld>
            <a:endParaRPr kumimoji="0" lang="en-US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588"/>
            <a:ext cx="9144000" cy="763587"/>
          </a:xfrm>
        </p:spPr>
        <p:txBody>
          <a:bodyPr/>
          <a:lstStyle/>
          <a:p>
            <a:r>
              <a:rPr lang="en-US" altLang="en-US" smtClean="0"/>
              <a:t>Comparison of Methods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>
          <a:xfrm>
            <a:off x="395288" y="1268413"/>
            <a:ext cx="2746375" cy="369887"/>
          </a:xfrm>
        </p:spPr>
        <p:txBody>
          <a:bodyPr/>
          <a:lstStyle/>
          <a:p>
            <a:r>
              <a:rPr lang="en-US" altLang="en-US" sz="2000" smtClean="0"/>
              <a:t>Distance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288" y="1638300"/>
            <a:ext cx="2746375" cy="3951288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Uses only pairwise distances</a:t>
            </a:r>
            <a:endParaRPr lang="tr-TR" altLang="en-US" sz="2000" smtClean="0"/>
          </a:p>
          <a:p>
            <a:pPr eaLnBrk="1" hangingPunct="1"/>
            <a:r>
              <a:rPr lang="en-US" altLang="en-US" sz="2000" smtClean="0"/>
              <a:t>Minimizes distance between nearest neighbors</a:t>
            </a:r>
            <a:r>
              <a:rPr lang="tr-TR" altLang="en-US" sz="2000" smtClean="0"/>
              <a:t>		</a:t>
            </a:r>
          </a:p>
          <a:p>
            <a:pPr eaLnBrk="1" hangingPunct="1"/>
            <a:r>
              <a:rPr lang="en-US" altLang="en-US" sz="2000" smtClean="0"/>
              <a:t>Very fast</a:t>
            </a:r>
            <a:endParaRPr lang="tr-TR" altLang="en-US" sz="2000" smtClean="0"/>
          </a:p>
          <a:p>
            <a:pPr eaLnBrk="1" hangingPunct="1"/>
            <a:r>
              <a:rPr lang="en-US" altLang="en-US" sz="2000" smtClean="0"/>
              <a:t>Easily trapped in local optima</a:t>
            </a:r>
            <a:r>
              <a:rPr lang="tr-TR" altLang="en-US" sz="2000" smtClean="0"/>
              <a:t>		</a:t>
            </a:r>
          </a:p>
          <a:p>
            <a:pPr eaLnBrk="1" hangingPunct="1"/>
            <a:r>
              <a:rPr lang="en-US" altLang="en-US" sz="2000" smtClean="0"/>
              <a:t>Good for generating tentative tree, or choosing among multiple trees</a:t>
            </a:r>
            <a:endParaRPr lang="tr-TR" altLang="en-US" sz="2000" smtClean="0"/>
          </a:p>
          <a:p>
            <a:endParaRPr lang="en-US" altLang="en-US" sz="2000" smtClean="0"/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351713" y="6545263"/>
            <a:ext cx="1905000" cy="3333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BC2BA06-5C7D-4282-96DA-3D2C77F33771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24</a:t>
            </a:fld>
            <a:endParaRPr kumimoji="0" lang="en-US" altLang="en-US" sz="1200" smtClean="0"/>
          </a:p>
        </p:txBody>
      </p:sp>
      <p:sp>
        <p:nvSpPr>
          <p:cNvPr id="21510" name="Text Placeholder 2"/>
          <p:cNvSpPr>
            <a:spLocks noGrp="1"/>
          </p:cNvSpPr>
          <p:nvPr>
            <p:ph type="body" idx="1"/>
          </p:nvPr>
        </p:nvSpPr>
        <p:spPr>
          <a:xfrm>
            <a:off x="3203575" y="1268413"/>
            <a:ext cx="2746375" cy="352425"/>
          </a:xfrm>
        </p:spPr>
        <p:txBody>
          <a:bodyPr/>
          <a:lstStyle/>
          <a:p>
            <a:r>
              <a:rPr lang="en-US" altLang="en-US" sz="2000" dirty="0" smtClean="0"/>
              <a:t>Maximum parsimony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203575" y="1620838"/>
            <a:ext cx="2746375" cy="3951287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Uses only shared derived characters</a:t>
            </a:r>
            <a:endParaRPr lang="tr-TR" altLang="en-US" sz="2000" smtClean="0"/>
          </a:p>
          <a:p>
            <a:pPr eaLnBrk="1" hangingPunct="1"/>
            <a:r>
              <a:rPr lang="en-US" altLang="en-US" sz="2000" smtClean="0"/>
              <a:t>Minimizes total distance</a:t>
            </a:r>
            <a:r>
              <a:rPr lang="tr-TR" altLang="en-US" sz="2000" smtClean="0"/>
              <a:t>				</a:t>
            </a:r>
          </a:p>
          <a:p>
            <a:pPr eaLnBrk="1" hangingPunct="1"/>
            <a:r>
              <a:rPr lang="en-US" altLang="en-US" sz="2000" smtClean="0"/>
              <a:t>Slow</a:t>
            </a:r>
            <a:endParaRPr lang="tr-TR" altLang="en-US" sz="2000" smtClean="0"/>
          </a:p>
          <a:p>
            <a:pPr eaLnBrk="1" hangingPunct="1"/>
            <a:r>
              <a:rPr lang="en-US" altLang="en-US" sz="2000" smtClean="0"/>
              <a:t>Assumptions fail when evolution is rapid</a:t>
            </a:r>
            <a:endParaRPr lang="tr-TR" altLang="en-US" sz="2000" smtClean="0"/>
          </a:p>
          <a:p>
            <a:pPr eaLnBrk="1" hangingPunct="1"/>
            <a:r>
              <a:rPr lang="en-US" altLang="en-US" sz="2000" smtClean="0"/>
              <a:t>Best option when tractable (&lt;30 taxa, homoplasy rare)</a:t>
            </a:r>
            <a:endParaRPr lang="tr-TR" altLang="en-US" sz="2000" smtClean="0"/>
          </a:p>
          <a:p>
            <a:endParaRPr lang="en-US" altLang="en-US" sz="2000" smtClean="0"/>
          </a:p>
        </p:txBody>
      </p:sp>
      <p:sp>
        <p:nvSpPr>
          <p:cNvPr id="21512" name="Text Placeholder 2"/>
          <p:cNvSpPr>
            <a:spLocks noGrp="1"/>
          </p:cNvSpPr>
          <p:nvPr>
            <p:ph type="body" idx="1"/>
          </p:nvPr>
        </p:nvSpPr>
        <p:spPr>
          <a:xfrm>
            <a:off x="6011863" y="1268413"/>
            <a:ext cx="2746375" cy="352425"/>
          </a:xfrm>
        </p:spPr>
        <p:txBody>
          <a:bodyPr/>
          <a:lstStyle/>
          <a:p>
            <a:r>
              <a:rPr lang="en-US" altLang="en-US" sz="2000" dirty="0" smtClean="0"/>
              <a:t>Maximum likelihood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011863" y="1620838"/>
            <a:ext cx="2746375" cy="3951287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Uses all data</a:t>
            </a:r>
            <a:r>
              <a:rPr lang="tr-TR" altLang="en-US" sz="2000" smtClean="0"/>
              <a:t>		</a:t>
            </a:r>
          </a:p>
          <a:p>
            <a:pPr eaLnBrk="1" hangingPunct="1"/>
            <a:r>
              <a:rPr lang="en-US" altLang="en-US" sz="2000" smtClean="0"/>
              <a:t>Maximizes tree likelihood given specific parameter values</a:t>
            </a:r>
            <a:endParaRPr lang="tr-TR" altLang="en-US" sz="2000" smtClean="0"/>
          </a:p>
          <a:p>
            <a:pPr eaLnBrk="1" hangingPunct="1"/>
            <a:r>
              <a:rPr lang="en-US" altLang="en-US" sz="2000" smtClean="0"/>
              <a:t>Very slow</a:t>
            </a:r>
            <a:endParaRPr lang="tr-TR" altLang="en-US" sz="2000" smtClean="0"/>
          </a:p>
          <a:p>
            <a:pPr eaLnBrk="1" hangingPunct="1"/>
            <a:r>
              <a:rPr lang="en-US" altLang="en-US" sz="2000" smtClean="0"/>
              <a:t>Highly dependent on assumed evolution model</a:t>
            </a:r>
            <a:endParaRPr lang="tr-TR" altLang="en-US" sz="2000" smtClean="0"/>
          </a:p>
          <a:p>
            <a:pPr eaLnBrk="1" hangingPunct="1"/>
            <a:r>
              <a:rPr lang="en-US" altLang="en-US" sz="2000" smtClean="0"/>
              <a:t>Good for very small data sets and for testing trees built using other methods</a:t>
            </a:r>
            <a:endParaRPr lang="tr-TR" altLang="en-US" sz="2000" smtClean="0"/>
          </a:p>
          <a:p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10" grpId="0" build="p"/>
      <p:bldP spid="215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Methods in Phylogenetic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327650"/>
          </a:xfrm>
        </p:spPr>
        <p:txBody>
          <a:bodyPr/>
          <a:lstStyle/>
          <a:p>
            <a:r>
              <a:rPr lang="tr-TR" altLang="en-US" dirty="0"/>
              <a:t>Distance Based Methods </a:t>
            </a:r>
          </a:p>
          <a:p>
            <a:pPr lvl="1"/>
            <a:r>
              <a:rPr lang="en-US" altLang="en-US" sz="2200" dirty="0" smtClean="0"/>
              <a:t>Using a sequence alignment,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pairwise distances</a:t>
            </a:r>
            <a:r>
              <a:rPr lang="en-US" altLang="en-US" sz="2200" dirty="0" smtClean="0"/>
              <a:t>/</a:t>
            </a:r>
            <a:r>
              <a:rPr lang="en-US" alt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dissimilarit</a:t>
            </a:r>
            <a:r>
              <a:rPr lang="tr-TR" altLang="en-US" sz="2200" dirty="0" smtClean="0">
                <a:solidFill>
                  <a:schemeClr val="accent1">
                    <a:lumMod val="75000"/>
                  </a:schemeClr>
                </a:solidFill>
              </a:rPr>
              <a:t>ies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200" dirty="0" smtClean="0"/>
              <a:t>are calculated </a:t>
            </a:r>
          </a:p>
          <a:p>
            <a:pPr lvl="1"/>
            <a:r>
              <a:rPr lang="en-US" altLang="en-US" sz="2200" dirty="0" smtClean="0"/>
              <a:t>Creates a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distance</a:t>
            </a:r>
            <a:r>
              <a:rPr lang="tr-TR" altLang="en-US" sz="2200" dirty="0" smtClean="0"/>
              <a:t>/</a:t>
            </a:r>
            <a:r>
              <a:rPr lang="tr-TR" altLang="en-US" sz="2200" dirty="0" smtClean="0">
                <a:solidFill>
                  <a:schemeClr val="accent1">
                    <a:lumMod val="75000"/>
                  </a:schemeClr>
                </a:solidFill>
              </a:rPr>
              <a:t>dissimilarity</a:t>
            </a:r>
            <a:r>
              <a:rPr lang="en-US" altLang="en-US" sz="2200" dirty="0" smtClean="0"/>
              <a:t> matrix </a:t>
            </a:r>
          </a:p>
          <a:p>
            <a:pPr lvl="1"/>
            <a:r>
              <a:rPr lang="en-US" altLang="en-US" sz="2200" dirty="0" smtClean="0"/>
              <a:t>A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phylogenetic tree </a:t>
            </a:r>
            <a:r>
              <a:rPr lang="en-US" altLang="en-US" sz="2200" dirty="0" smtClean="0"/>
              <a:t>is calculated with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clustering algorithms</a:t>
            </a:r>
            <a:r>
              <a:rPr lang="en-US" altLang="en-US" sz="2200" dirty="0" smtClean="0"/>
              <a:t>, using the distance matrix. </a:t>
            </a:r>
            <a:endParaRPr lang="tr-TR" altLang="en-US" sz="2200" dirty="0" smtClean="0"/>
          </a:p>
          <a:p>
            <a:pPr lvl="1"/>
            <a:endParaRPr lang="tr-TR" altLang="en-US" sz="2200" dirty="0"/>
          </a:p>
          <a:p>
            <a:pPr lvl="1"/>
            <a:endParaRPr lang="tr-TR" altLang="en-US" sz="2200" dirty="0" smtClean="0"/>
          </a:p>
          <a:p>
            <a:pPr lvl="1"/>
            <a:endParaRPr lang="tr-TR" altLang="en-US" sz="2200" dirty="0"/>
          </a:p>
          <a:p>
            <a:pPr lvl="1"/>
            <a:endParaRPr lang="tr-TR" altLang="en-US" sz="2200" dirty="0" smtClean="0"/>
          </a:p>
          <a:p>
            <a:pPr lvl="1"/>
            <a:r>
              <a:rPr lang="en-US" altLang="en-US" sz="2200" dirty="0" smtClean="0"/>
              <a:t>Examples of clustering algorithms include </a:t>
            </a:r>
            <a:endParaRPr lang="tr-TR" altLang="en-US" sz="2200" dirty="0" smtClean="0"/>
          </a:p>
          <a:p>
            <a:pPr lvl="2"/>
            <a:r>
              <a:rPr lang="en-US" altLang="en-US" sz="1800" dirty="0" smtClean="0"/>
              <a:t> </a:t>
            </a:r>
            <a:r>
              <a:rPr lang="en-US" alt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altLang="en-US" sz="1800" dirty="0" err="1" smtClean="0"/>
              <a:t>nweighted</a:t>
            </a:r>
            <a:r>
              <a:rPr lang="en-US" altLang="en-US" sz="1800" dirty="0" smtClean="0">
                <a:solidFill>
                  <a:schemeClr val="accent1">
                    <a:lumMod val="75000"/>
                  </a:schemeClr>
                </a:solidFill>
              </a:rPr>
              <a:t> P</a:t>
            </a:r>
            <a:r>
              <a:rPr lang="en-US" altLang="en-US" sz="1800" dirty="0"/>
              <a:t>air</a:t>
            </a:r>
            <a:r>
              <a:rPr lang="en-US" altLang="en-US" sz="1800" dirty="0" smtClean="0">
                <a:solidFill>
                  <a:schemeClr val="accent1">
                    <a:lumMod val="75000"/>
                  </a:schemeClr>
                </a:solidFill>
              </a:rPr>
              <a:t> G</a:t>
            </a:r>
            <a:r>
              <a:rPr lang="en-US" altLang="en-US" sz="1800" dirty="0"/>
              <a:t>roup</a:t>
            </a:r>
            <a:r>
              <a:rPr lang="en-US" altLang="en-US" sz="1800" dirty="0" smtClean="0">
                <a:solidFill>
                  <a:schemeClr val="accent1">
                    <a:lumMod val="75000"/>
                  </a:schemeClr>
                </a:solidFill>
              </a:rPr>
              <a:t> M</a:t>
            </a:r>
            <a:r>
              <a:rPr lang="en-US" altLang="en-US" sz="1800" dirty="0"/>
              <a:t>ethod</a:t>
            </a:r>
            <a:r>
              <a:rPr lang="en-US" alt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1800" dirty="0"/>
              <a:t>using</a:t>
            </a:r>
            <a:r>
              <a:rPr lang="en-US" altLang="en-US" sz="1800" dirty="0" smtClean="0">
                <a:solidFill>
                  <a:schemeClr val="accent1">
                    <a:lumMod val="75000"/>
                  </a:schemeClr>
                </a:solidFill>
              </a:rPr>
              <a:t> A</a:t>
            </a:r>
            <a:r>
              <a:rPr lang="en-US" altLang="en-US" sz="1800" dirty="0"/>
              <a:t>rithmetic averages </a:t>
            </a:r>
            <a:r>
              <a:rPr lang="en-US" altLang="en-US" sz="1800" dirty="0" smtClean="0"/>
              <a:t>(</a:t>
            </a:r>
            <a:r>
              <a:rPr lang="en-US" altLang="en-US" sz="1800" dirty="0" smtClean="0">
                <a:solidFill>
                  <a:schemeClr val="accent1">
                    <a:lumMod val="75000"/>
                  </a:schemeClr>
                </a:solidFill>
              </a:rPr>
              <a:t>UPGMA</a:t>
            </a:r>
            <a:r>
              <a:rPr lang="en-US" altLang="en-US" sz="1800" dirty="0" smtClean="0"/>
              <a:t>)</a:t>
            </a:r>
            <a:endParaRPr lang="tr-TR" altLang="en-US" sz="1800" dirty="0" smtClean="0"/>
          </a:p>
          <a:p>
            <a:pPr lvl="2"/>
            <a:r>
              <a:rPr lang="en-US" altLang="en-US" sz="1800" dirty="0" smtClean="0"/>
              <a:t> </a:t>
            </a:r>
            <a:r>
              <a:rPr lang="en-US" altLang="en-US" sz="1800" dirty="0" smtClean="0">
                <a:solidFill>
                  <a:schemeClr val="accent1">
                    <a:lumMod val="75000"/>
                  </a:schemeClr>
                </a:solidFill>
              </a:rPr>
              <a:t>Neighbor Joining clustering</a:t>
            </a:r>
            <a:r>
              <a:rPr lang="en-US" altLang="en-US" sz="1800" dirty="0" smtClean="0"/>
              <a:t>. </a:t>
            </a:r>
          </a:p>
          <a:p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104F937-D36A-402D-A2FA-EDBEB8C002A9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25</a:t>
            </a:fld>
            <a:endParaRPr kumimoji="0" lang="en-US" altLang="en-US" sz="12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295400" y="3501008"/>
            <a:ext cx="1447800" cy="838200"/>
            <a:chOff x="1295400" y="4725144"/>
            <a:chExt cx="1447800" cy="838200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295400" y="4953744"/>
              <a:ext cx="1066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95400" y="4953744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295400" y="5410944"/>
              <a:ext cx="1066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438400" y="4725144"/>
              <a:ext cx="304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mtClean="0">
                  <a:solidFill>
                    <a:schemeClr val="accent2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438400" y="5196632"/>
              <a:ext cx="3048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mtClean="0">
                  <a:solidFill>
                    <a:schemeClr val="accent2">
                      <a:lumMod val="75000"/>
                    </a:schemeClr>
                  </a:solidFill>
                </a:rPr>
                <a:t>B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43600" y="3356992"/>
            <a:ext cx="2133600" cy="1890713"/>
            <a:chOff x="5943600" y="4706639"/>
            <a:chExt cx="2133600" cy="1890713"/>
          </a:xfrm>
        </p:grpSpPr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6096000" y="4782839"/>
              <a:ext cx="1676400" cy="1295400"/>
            </a:xfrm>
            <a:prstGeom prst="rect">
              <a:avLst/>
            </a:prstGeom>
            <a:solidFill>
              <a:schemeClr val="accent1">
                <a:alpha val="5803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6629400" y="4706639"/>
              <a:ext cx="1447800" cy="838200"/>
              <a:chOff x="912" y="3024"/>
              <a:chExt cx="912" cy="528"/>
            </a:xfrm>
          </p:grpSpPr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>
                <a:off x="912" y="3168"/>
                <a:ext cx="6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>
                <a:off x="912" y="3168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67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Text Box 26"/>
              <p:cNvSpPr txBox="1">
                <a:spLocks noChangeArrowheads="1"/>
              </p:cNvSpPr>
              <p:nvPr/>
            </p:nvSpPr>
            <p:spPr bwMode="auto">
              <a:xfrm>
                <a:off x="1632" y="3024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en-US" smtClean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27" name="Text Box 27"/>
              <p:cNvSpPr txBox="1">
                <a:spLocks noChangeArrowheads="1"/>
              </p:cNvSpPr>
              <p:nvPr/>
            </p:nvSpPr>
            <p:spPr bwMode="auto">
              <a:xfrm>
                <a:off x="1632" y="3321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en-US" smtClean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</p:txBody>
          </p:sp>
        </p:grp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248400" y="5163839"/>
              <a:ext cx="381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6248400" y="5163839"/>
              <a:ext cx="0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6248400" y="5925839"/>
              <a:ext cx="1447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7772400" y="5697239"/>
              <a:ext cx="304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mtClean="0">
                  <a:solidFill>
                    <a:schemeClr val="accent2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5943600" y="5468639"/>
              <a:ext cx="304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5943600" y="5468639"/>
              <a:ext cx="0" cy="990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5943600" y="6459239"/>
              <a:ext cx="1752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7772400" y="6230639"/>
              <a:ext cx="304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dirty="0" smtClean="0">
                  <a:solidFill>
                    <a:schemeClr val="accent2">
                      <a:lumMod val="75000"/>
                    </a:schemeClr>
                  </a:solidFill>
                </a:rPr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505200" y="3501008"/>
            <a:ext cx="1828800" cy="1357313"/>
            <a:chOff x="3505200" y="4725144"/>
            <a:chExt cx="1828800" cy="1357313"/>
          </a:xfrm>
        </p:grpSpPr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>
              <a:off x="3733800" y="4801344"/>
              <a:ext cx="1295400" cy="762000"/>
            </a:xfrm>
            <a:prstGeom prst="rect">
              <a:avLst/>
            </a:prstGeom>
            <a:solidFill>
              <a:schemeClr val="accent1">
                <a:alpha val="5803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3886200" y="4725144"/>
              <a:ext cx="1447800" cy="838200"/>
              <a:chOff x="912" y="3024"/>
              <a:chExt cx="912" cy="528"/>
            </a:xfrm>
          </p:grpSpPr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912" y="3168"/>
                <a:ext cx="672" cy="0"/>
              </a:xfrm>
              <a:prstGeom prst="line">
                <a:avLst/>
              </a:prstGeom>
              <a:noFill/>
              <a:ln w="57150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912" y="3168"/>
                <a:ext cx="0" cy="288"/>
              </a:xfrm>
              <a:prstGeom prst="line">
                <a:avLst/>
              </a:prstGeom>
              <a:noFill/>
              <a:ln w="57150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912" y="3456"/>
                <a:ext cx="672" cy="0"/>
              </a:xfrm>
              <a:prstGeom prst="line">
                <a:avLst/>
              </a:prstGeom>
              <a:noFill/>
              <a:ln w="57150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1632" y="3024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en-US" smtClean="0">
                    <a:solidFill>
                      <a:schemeClr val="accent2">
                        <a:lumMod val="7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1632" y="3321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2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en-US" smtClean="0">
                    <a:solidFill>
                      <a:schemeClr val="accent2">
                        <a:lumMod val="75000"/>
                      </a:schemeClr>
                    </a:solidFill>
                  </a:rPr>
                  <a:t>B</a:t>
                </a:r>
              </a:p>
            </p:txBody>
          </p:sp>
        </p:grp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505200" y="5182344"/>
              <a:ext cx="381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3505200" y="5182344"/>
              <a:ext cx="0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505200" y="5944344"/>
              <a:ext cx="1447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5029200" y="5715744"/>
              <a:ext cx="304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mtClean="0">
                  <a:solidFill>
                    <a:schemeClr val="accent2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3886200" y="4947841"/>
              <a:ext cx="1066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3886200" y="4947841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3886200" y="5405041"/>
              <a:ext cx="1066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UPGMA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5538"/>
            <a:ext cx="8424936" cy="5255790"/>
          </a:xfrm>
        </p:spPr>
        <p:txBody>
          <a:bodyPr/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dirty="0" err="1" smtClean="0"/>
              <a:t>nweighted</a:t>
            </a:r>
            <a:r>
              <a:rPr lang="en-US" dirty="0" smtClean="0"/>
              <a:t>-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 smtClean="0"/>
              <a:t>air-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dirty="0" err="1" smtClean="0"/>
              <a:t>roup</a:t>
            </a:r>
            <a:r>
              <a:rPr lang="en-US" dirty="0" smtClean="0"/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dirty="0" err="1" smtClean="0"/>
              <a:t>ethod</a:t>
            </a:r>
            <a:r>
              <a:rPr lang="tr-TR" dirty="0" smtClean="0"/>
              <a:t> </a:t>
            </a:r>
            <a:r>
              <a:rPr lang="en-US" dirty="0"/>
              <a:t>with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 err="1" smtClean="0"/>
              <a:t>rithmetic</a:t>
            </a:r>
            <a:r>
              <a:rPr lang="en-US" dirty="0" smtClean="0"/>
              <a:t> </a:t>
            </a:r>
            <a:r>
              <a:rPr lang="en-US" dirty="0"/>
              <a:t>mean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UPGMA</a:t>
            </a:r>
            <a:r>
              <a:rPr lang="en-US" dirty="0"/>
              <a:t>) </a:t>
            </a:r>
            <a:endParaRPr lang="tr-TR" dirty="0" smtClean="0"/>
          </a:p>
          <a:p>
            <a:pPr lvl="1"/>
            <a:r>
              <a:rPr lang="tr-TR" dirty="0" smtClean="0"/>
              <a:t>O</a:t>
            </a:r>
            <a:r>
              <a:rPr lang="en-US" dirty="0" err="1" smtClean="0"/>
              <a:t>ldest</a:t>
            </a:r>
            <a:r>
              <a:rPr lang="en-US" dirty="0" smtClean="0"/>
              <a:t> </a:t>
            </a:r>
            <a:r>
              <a:rPr lang="tr-TR" dirty="0" smtClean="0"/>
              <a:t>and </a:t>
            </a:r>
            <a:r>
              <a:rPr lang="en-US" dirty="0" smtClean="0"/>
              <a:t>simplest</a:t>
            </a:r>
            <a:r>
              <a:rPr lang="tr-TR" dirty="0" smtClean="0"/>
              <a:t> </a:t>
            </a:r>
            <a:r>
              <a:rPr lang="en-US" dirty="0" smtClean="0"/>
              <a:t>distance </a:t>
            </a:r>
            <a:r>
              <a:rPr lang="en-US" dirty="0"/>
              <a:t>matrix method </a:t>
            </a:r>
            <a:endParaRPr lang="tr-TR" dirty="0" smtClean="0"/>
          </a:p>
          <a:p>
            <a:pPr lvl="1"/>
            <a:r>
              <a:rPr lang="en-US" dirty="0"/>
              <a:t>Originally proposed in the early 1960s to help with the </a:t>
            </a:r>
            <a:r>
              <a:rPr lang="en-US" dirty="0" smtClean="0"/>
              <a:t>evolutionary </a:t>
            </a:r>
            <a:r>
              <a:rPr lang="en-US" dirty="0"/>
              <a:t>analysis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morphological </a:t>
            </a:r>
            <a:r>
              <a:rPr lang="en-US" dirty="0"/>
              <a:t>characters, </a:t>
            </a:r>
            <a:endParaRPr lang="tr-TR" dirty="0" smtClean="0"/>
          </a:p>
          <a:p>
            <a:pPr lvl="1"/>
            <a:r>
              <a:rPr lang="en-US" dirty="0" smtClean="0"/>
              <a:t>requires </a:t>
            </a:r>
            <a:r>
              <a:rPr lang="en-US" dirty="0"/>
              <a:t>data that can be condensed to a measure of genetic </a:t>
            </a:r>
            <a:r>
              <a:rPr lang="en-US" dirty="0" smtClean="0"/>
              <a:t>distance </a:t>
            </a:r>
            <a:r>
              <a:rPr lang="en-US" dirty="0"/>
              <a:t>between all pairs of taxa being considered. </a:t>
            </a:r>
            <a:endParaRPr lang="tr-TR" dirty="0" smtClean="0"/>
          </a:p>
          <a:p>
            <a:pPr lvl="1"/>
            <a:r>
              <a:rPr lang="en-US" dirty="0" smtClean="0"/>
              <a:t>requires </a:t>
            </a:r>
            <a:r>
              <a:rPr lang="en-US" dirty="0"/>
              <a:t>a distance matrix such as one that might be created for </a:t>
            </a:r>
            <a:r>
              <a:rPr lang="en-US" dirty="0" smtClean="0"/>
              <a:t>a </a:t>
            </a:r>
            <a:r>
              <a:rPr lang="en-US" dirty="0"/>
              <a:t>group of </a:t>
            </a:r>
            <a:r>
              <a:rPr lang="tr-TR" dirty="0" smtClean="0"/>
              <a:t>4</a:t>
            </a:r>
            <a:r>
              <a:rPr lang="en-US" dirty="0" smtClean="0"/>
              <a:t> </a:t>
            </a:r>
            <a:r>
              <a:rPr lang="en-US" dirty="0"/>
              <a:t>taxa called A, B, C, and D. 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09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UPGMA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25184" cy="5399087"/>
          </a:xfrm>
        </p:spPr>
        <p:txBody>
          <a:bodyPr/>
          <a:lstStyle/>
          <a:p>
            <a:r>
              <a:rPr lang="en-US" dirty="0" smtClean="0"/>
              <a:t>Assume </a:t>
            </a:r>
            <a:r>
              <a:rPr lang="en-US" dirty="0"/>
              <a:t>that the pairwise distances </a:t>
            </a:r>
            <a:r>
              <a:rPr lang="en-US" dirty="0" smtClean="0"/>
              <a:t>between </a:t>
            </a:r>
            <a:r>
              <a:rPr lang="en-US" dirty="0"/>
              <a:t>each of the taxa are given in the following matrix: 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pPr lvl="1"/>
            <a:r>
              <a:rPr lang="tr-TR" i="1" dirty="0" smtClean="0"/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baseline="-25000" dirty="0" err="1" smtClean="0">
                <a:solidFill>
                  <a:schemeClr val="accent1">
                    <a:lumMod val="75000"/>
                  </a:schemeClr>
                </a:solidFill>
              </a:rPr>
              <a:t>AB</a:t>
            </a:r>
            <a:r>
              <a:rPr lang="tr-TR" dirty="0" smtClean="0"/>
              <a:t> : distance between species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tr-TR" dirty="0" smtClean="0"/>
              <a:t> and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  <a:p>
            <a:pPr lvl="1"/>
            <a:r>
              <a:rPr lang="tr-TR" i="1" dirty="0" smtClean="0"/>
              <a:t>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baseline="-25000" dirty="0" err="1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tr-TR" baseline="-25000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tr-TR" dirty="0" smtClean="0"/>
              <a:t> </a:t>
            </a:r>
            <a:r>
              <a:rPr lang="tr-TR" dirty="0"/>
              <a:t>: distance between species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tr-TR" dirty="0"/>
              <a:t> and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tr-TR" i="1" dirty="0" smtClean="0"/>
              <a:t> 			…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43759"/>
              </p:ext>
            </p:extLst>
          </p:nvPr>
        </p:nvGraphicFramePr>
        <p:xfrm>
          <a:off x="1475656" y="2852936"/>
          <a:ext cx="60960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ysClr val="windowText" lastClr="000000"/>
                          </a:solidFill>
                        </a:rPr>
                        <a:t>Species</a:t>
                      </a:r>
                      <a:endParaRPr lang="tr-TR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tr-TR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tr-TR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endParaRPr lang="tr-TR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B</a:t>
                      </a:r>
                      <a:endParaRPr lang="tr-T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i="1" dirty="0" smtClean="0"/>
                        <a:t>d</a:t>
                      </a:r>
                      <a:r>
                        <a:rPr lang="tr-TR" sz="2400" baseline="-25000" dirty="0" smtClean="0"/>
                        <a:t>AB</a:t>
                      </a:r>
                      <a:endParaRPr lang="tr-TR" sz="2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-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-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C</a:t>
                      </a:r>
                      <a:endParaRPr lang="tr-T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i="1" dirty="0" smtClean="0"/>
                        <a:t>d</a:t>
                      </a:r>
                      <a:r>
                        <a:rPr lang="tr-TR" sz="2400" baseline="-25000" dirty="0" smtClean="0"/>
                        <a:t>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i="1" dirty="0" smtClean="0"/>
                        <a:t>d</a:t>
                      </a:r>
                      <a:r>
                        <a:rPr lang="tr-TR" sz="2400" baseline="-25000" dirty="0" smtClean="0"/>
                        <a:t>BC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-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D</a:t>
                      </a:r>
                      <a:endParaRPr lang="tr-T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i="1" dirty="0" smtClean="0"/>
                        <a:t>d</a:t>
                      </a:r>
                      <a:r>
                        <a:rPr lang="tr-TR" sz="2400" baseline="-25000" dirty="0" smtClean="0"/>
                        <a:t>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i="1" dirty="0" smtClean="0"/>
                        <a:t>d</a:t>
                      </a:r>
                      <a:r>
                        <a:rPr lang="tr-TR" sz="2400" baseline="-25000" dirty="0" smtClean="0"/>
                        <a:t>BD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i="1" dirty="0" smtClean="0"/>
                        <a:t>d</a:t>
                      </a:r>
                      <a:r>
                        <a:rPr lang="tr-TR" sz="2400" baseline="-25000" dirty="0" smtClean="0"/>
                        <a:t>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4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UPGMA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425184" cy="5399087"/>
              </a:xfrm>
            </p:spPr>
            <p:txBody>
              <a:bodyPr/>
              <a:lstStyle/>
              <a:p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UPGMA</a:t>
                </a:r>
                <a:r>
                  <a:rPr lang="tr-TR" dirty="0" smtClean="0"/>
                  <a:t> </a:t>
                </a:r>
                <a:r>
                  <a:rPr lang="en-US" dirty="0" smtClean="0"/>
                  <a:t>begins </a:t>
                </a:r>
                <a:r>
                  <a:rPr lang="en-US" dirty="0"/>
                  <a:t>by clustering the two species with the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smallest distance  </a:t>
                </a:r>
                <a:r>
                  <a:rPr lang="en-US" dirty="0" smtClean="0"/>
                  <a:t>separating </a:t>
                </a:r>
                <a:r>
                  <a:rPr lang="en-US" dirty="0"/>
                  <a:t>them into a single, composite group. 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A</a:t>
                </a:r>
                <a:r>
                  <a:rPr lang="en-US" dirty="0" err="1" smtClean="0"/>
                  <a:t>ssume</a:t>
                </a:r>
                <a:r>
                  <a:rPr lang="en-US" dirty="0" smtClean="0"/>
                  <a:t> </a:t>
                </a:r>
                <a:r>
                  <a:rPr lang="en-US" dirty="0"/>
                  <a:t>that the smallest </a:t>
                </a:r>
                <a:r>
                  <a:rPr lang="en-US" dirty="0" smtClean="0"/>
                  <a:t>value </a:t>
                </a:r>
                <a:r>
                  <a:rPr lang="en-US" dirty="0"/>
                  <a:t>in the distance matrix corresponds to </a:t>
                </a:r>
                <a:r>
                  <a:rPr lang="en-US" i="1" dirty="0" err="1">
                    <a:solidFill>
                      <a:srgbClr val="3366FF">
                        <a:lumMod val="75000"/>
                      </a:srgbClr>
                    </a:solidFill>
                  </a:rPr>
                  <a:t>d</a:t>
                </a:r>
                <a:r>
                  <a:rPr lang="en-US" baseline="-25000" dirty="0" err="1">
                    <a:solidFill>
                      <a:srgbClr val="3366FF">
                        <a:lumMod val="75000"/>
                      </a:srgbClr>
                    </a:solidFill>
                  </a:rPr>
                  <a:t>AB</a:t>
                </a:r>
                <a:r>
                  <a:rPr lang="en-US" dirty="0" smtClean="0"/>
                  <a:t> </a:t>
                </a:r>
                <a:r>
                  <a:rPr lang="en-US" dirty="0"/>
                  <a:t>in which case species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r>
                  <a:rPr lang="en-US" dirty="0"/>
                  <a:t> are </a:t>
                </a:r>
                <a:r>
                  <a:rPr lang="en-US" dirty="0" smtClean="0"/>
                  <a:t>the </a:t>
                </a:r>
                <a:r>
                  <a:rPr lang="en-US" dirty="0"/>
                  <a:t>first to be grouped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(AB)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lvl="2"/>
                <a:r>
                  <a:rPr lang="en-US" dirty="0" smtClean="0"/>
                  <a:t>After </a:t>
                </a:r>
                <a:r>
                  <a:rPr lang="en-US" dirty="0"/>
                  <a:t>the first clustering, a new distance matrix is  </a:t>
                </a:r>
                <a:r>
                  <a:rPr lang="en-US" dirty="0" smtClean="0"/>
                  <a:t>computed </a:t>
                </a:r>
                <a:r>
                  <a:rPr lang="en-US" dirty="0"/>
                  <a:t>with the distance between the new group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(AB) </a:t>
                </a:r>
                <a:r>
                  <a:rPr lang="en-US" dirty="0"/>
                  <a:t>and species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 being </a:t>
                </a:r>
                <a:r>
                  <a:rPr lang="en-US" dirty="0" smtClean="0"/>
                  <a:t>calculated </a:t>
                </a:r>
                <a:r>
                  <a:rPr lang="en-US" dirty="0"/>
                  <a:t>as </a:t>
                </a:r>
                <a:endParaRPr lang="tr-TR" dirty="0" smtClean="0"/>
              </a:p>
              <a:p>
                <a:pPr marL="914400" lvl="2" indent="0">
                  <a:buNone/>
                </a:pPr>
                <a:endParaRPr lang="tr-TR" b="0" dirty="0"/>
              </a:p>
              <a:p>
                <a:pPr marL="914400" lvl="2" indent="0">
                  <a:buNone/>
                </a:pPr>
                <a:r>
                  <a:rPr lang="tr-TR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tr-TR" b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AB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tr-TR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tr-TR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m:rPr>
                                <m:sty m:val="p"/>
                              </m:rPr>
                              <a:rPr lang="tr-TR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d>
                          <m:dPr>
                            <m:ctrlP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AB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tr-TR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tr-TR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BD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425184" cy="5399087"/>
              </a:xfrm>
              <a:blipFill rotWithShape="0">
                <a:blip r:embed="rId2"/>
                <a:stretch>
                  <a:fillRect l="-1664" t="-1582" r="-79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1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UPGMA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25184" cy="5399087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species </a:t>
            </a:r>
            <a:r>
              <a:rPr lang="en-US" dirty="0" smtClean="0"/>
              <a:t>separated </a:t>
            </a:r>
            <a:r>
              <a:rPr lang="en-US" dirty="0"/>
              <a:t>by the smallest distance in the new matrix are then clustered to make another </a:t>
            </a:r>
            <a:r>
              <a:rPr lang="en-US" dirty="0" smtClean="0"/>
              <a:t>new </a:t>
            </a:r>
            <a:r>
              <a:rPr lang="en-US" dirty="0"/>
              <a:t>composite species.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process is repeated until all species have been grouped. </a:t>
            </a:r>
          </a:p>
          <a:p>
            <a:pPr lvl="1"/>
            <a:r>
              <a:rPr lang="en-US" dirty="0"/>
              <a:t>If scaled branch lengths are to be used on the tree to represent the evolutionary  </a:t>
            </a:r>
            <a:r>
              <a:rPr lang="en-US" dirty="0" smtClean="0"/>
              <a:t>distance </a:t>
            </a:r>
            <a:r>
              <a:rPr lang="en-US" dirty="0"/>
              <a:t>between species, branch points are positioned at a distance halfway between </a:t>
            </a:r>
            <a:r>
              <a:rPr lang="en-US" dirty="0" smtClean="0"/>
              <a:t>each </a:t>
            </a:r>
            <a:r>
              <a:rPr lang="en-US" dirty="0"/>
              <a:t>of the species being grouped </a:t>
            </a:r>
            <a:endParaRPr lang="tr-TR" dirty="0" smtClean="0"/>
          </a:p>
          <a:p>
            <a:pPr lvl="2"/>
            <a:r>
              <a:rPr lang="en-US" dirty="0" smtClean="0"/>
              <a:t>i.e</a:t>
            </a:r>
            <a:r>
              <a:rPr lang="en-US" dirty="0"/>
              <a:t>., at </a:t>
            </a:r>
            <a:r>
              <a:rPr lang="en-US" i="1" dirty="0" err="1" smtClean="0">
                <a:solidFill>
                  <a:srgbClr val="3366FF">
                    <a:lumMod val="75000"/>
                  </a:srgbClr>
                </a:solidFill>
              </a:rPr>
              <a:t>d</a:t>
            </a:r>
            <a:r>
              <a:rPr lang="en-US" baseline="-25000" dirty="0" err="1" smtClean="0">
                <a:solidFill>
                  <a:srgbClr val="3366FF">
                    <a:lumMod val="75000"/>
                  </a:srgbClr>
                </a:solidFill>
              </a:rPr>
              <a:t>AB</a:t>
            </a:r>
            <a:r>
              <a:rPr lang="tr-TR" dirty="0" smtClean="0">
                <a:solidFill>
                  <a:srgbClr val="3366FF">
                    <a:lumMod val="75000"/>
                  </a:srgbClr>
                </a:solidFill>
              </a:rPr>
              <a:t>/2</a:t>
            </a:r>
            <a:r>
              <a:rPr lang="en-US" baseline="-25000" dirty="0" smtClean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en-US" dirty="0" smtClean="0"/>
              <a:t>for </a:t>
            </a:r>
            <a:r>
              <a:rPr lang="en-US" dirty="0"/>
              <a:t>the first </a:t>
            </a:r>
            <a:r>
              <a:rPr lang="en-US" dirty="0" smtClean="0"/>
              <a:t>clustering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7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AA49D2D-D505-4355-807F-4E7BE91F26B3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3</a:t>
            </a:fld>
            <a:endParaRPr kumimoji="0" lang="en-US" altLang="en-US" sz="1200" smtClean="0"/>
          </a:p>
        </p:txBody>
      </p:sp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/>
              <a:t>…</a:t>
            </a:r>
            <a:r>
              <a:rPr lang="en-US" altLang="en-US" dirty="0" smtClean="0"/>
              <a:t>What is Molecular </a:t>
            </a:r>
            <a:r>
              <a:rPr lang="en-US" altLang="en-US" dirty="0" err="1" smtClean="0"/>
              <a:t>Phylogenetics</a:t>
            </a:r>
            <a:r>
              <a:rPr lang="tr-TR" altLang="en-US" dirty="0" smtClean="0"/>
              <a:t>…</a:t>
            </a:r>
            <a:endParaRPr lang="en-US" altLang="en-US" dirty="0" smtClean="0"/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7"/>
            <a:ext cx="8425184" cy="53990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context of evolutionary biology is</a:t>
            </a:r>
            <a:r>
              <a:rPr lang="tr-TR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 smtClean="0">
                <a:solidFill>
                  <a:srgbClr val="0000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phylogeny</a:t>
            </a: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endParaRPr lang="tr-TR" altLang="en-US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connections between all groups of organisms as understood by</a:t>
            </a:r>
            <a:r>
              <a:rPr lang="tr-TR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ancestor/descendant relationships. </a:t>
            </a:r>
            <a:endParaRPr lang="tr-TR" altLang="en-US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molecular mechanisms of </a:t>
            </a: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organisms</a:t>
            </a:r>
            <a:r>
              <a:rPr lang="tr-TR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studied 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strongly suggests that all organisms on earth have a common ancestor.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Thus, the species are related to each other by the virtue of </a:t>
            </a: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having</a:t>
            </a:r>
            <a:r>
              <a:rPr lang="tr-TR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evolved 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from the same common </a:t>
            </a: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ancestor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tr-TR" altLang="en-US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Such 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relationship</a:t>
            </a:r>
            <a:r>
              <a:rPr lang="tr-TR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of 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species is called </a:t>
            </a:r>
            <a:r>
              <a:rPr lang="en-US" altLang="en-US" dirty="0">
                <a:solidFill>
                  <a:srgbClr val="0000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phylogeny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and it’s graphical representation is called </a:t>
            </a: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tr-TR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 smtClean="0">
                <a:solidFill>
                  <a:srgbClr val="0000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phylogenetic </a:t>
            </a:r>
            <a:r>
              <a:rPr lang="en-US" altLang="en-US" dirty="0">
                <a:solidFill>
                  <a:srgbClr val="0000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tree</a:t>
            </a:r>
            <a:r>
              <a:rPr lang="en-US" alt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altLang="en-US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5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UPGMA - example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25184" cy="5399087"/>
          </a:xfrm>
        </p:spPr>
        <p:txBody>
          <a:bodyPr/>
          <a:lstStyle/>
          <a:p>
            <a:r>
              <a:rPr lang="en-US" sz="2800" dirty="0"/>
              <a:t>Consider the </a:t>
            </a:r>
            <a:r>
              <a:rPr lang="tr-TR" sz="2800" dirty="0" smtClean="0"/>
              <a:t>following </a:t>
            </a:r>
            <a:r>
              <a:rPr lang="en-US" sz="2800" dirty="0" smtClean="0"/>
              <a:t>alignment </a:t>
            </a:r>
            <a:r>
              <a:rPr lang="en-US" sz="2800" dirty="0"/>
              <a:t>between </a:t>
            </a:r>
            <a:r>
              <a:rPr lang="en-US" sz="2800" dirty="0" smtClean="0"/>
              <a:t>five</a:t>
            </a:r>
            <a:r>
              <a:rPr lang="tr-TR" sz="2800" dirty="0" smtClean="0"/>
              <a:t> </a:t>
            </a:r>
            <a:r>
              <a:rPr lang="en-US" sz="2800" dirty="0" smtClean="0"/>
              <a:t>different </a:t>
            </a:r>
            <a:r>
              <a:rPr lang="en-US" sz="2800" dirty="0"/>
              <a:t>DNA </a:t>
            </a:r>
            <a:r>
              <a:rPr lang="en-US" sz="2800" dirty="0" smtClean="0"/>
              <a:t>sequences</a:t>
            </a:r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 smtClean="0"/>
          </a:p>
          <a:p>
            <a:r>
              <a:rPr lang="tr-TR" sz="2800" dirty="0" smtClean="0"/>
              <a:t>Pairwise </a:t>
            </a:r>
            <a:r>
              <a:rPr lang="tr-TR" sz="2800" dirty="0"/>
              <a:t>distance </a:t>
            </a:r>
            <a:r>
              <a:rPr lang="tr-TR" sz="2800" dirty="0" smtClean="0"/>
              <a:t>matrix</a:t>
            </a:r>
          </a:p>
          <a:p>
            <a:pPr marL="5738813" lvl="1"/>
            <a:r>
              <a:rPr lang="tr-TR" sz="2400" dirty="0" smtClean="0"/>
              <a:t>Smallest distance:</a:t>
            </a:r>
          </a:p>
          <a:p>
            <a:pPr marL="6138863" lvl="2"/>
            <a:r>
              <a:rPr lang="en-US" sz="2000" i="1" dirty="0" smtClean="0"/>
              <a:t>d</a:t>
            </a:r>
            <a:r>
              <a:rPr lang="tr-TR" sz="2000" baseline="-25000" dirty="0" smtClean="0"/>
              <a:t>DE</a:t>
            </a:r>
            <a:r>
              <a:rPr lang="tr-TR" sz="2000" dirty="0" smtClean="0"/>
              <a:t> , so</a:t>
            </a:r>
          </a:p>
          <a:p>
            <a:pPr marL="6275388" lvl="3"/>
            <a:r>
              <a:rPr lang="tr-TR" sz="1600" dirty="0" smtClean="0"/>
              <a:t>Species </a:t>
            </a:r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tr-TR" sz="1600" dirty="0" smtClean="0"/>
              <a:t> and species </a:t>
            </a:r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tr-TR" sz="1600" dirty="0" smtClean="0"/>
              <a:t> are grouped</a:t>
            </a:r>
            <a:endParaRPr lang="tr-TR" sz="16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04864"/>
            <a:ext cx="7752861" cy="136815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83581"/>
              </p:ext>
            </p:extLst>
          </p:nvPr>
        </p:nvGraphicFramePr>
        <p:xfrm>
          <a:off x="818419" y="4293096"/>
          <a:ext cx="5080000" cy="20170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olidFill>
                            <a:sysClr val="windowText" lastClr="000000"/>
                          </a:solidFill>
                        </a:rPr>
                        <a:t>Species</a:t>
                      </a:r>
                      <a:endParaRPr lang="tr-TR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tr-TR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tr-TR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endParaRPr lang="tr-TR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olidFill>
                            <a:sysClr val="windowText" lastClr="000000"/>
                          </a:solidFill>
                        </a:rPr>
                        <a:t>D</a:t>
                      </a:r>
                      <a:endParaRPr lang="tr-TR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B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i="0" dirty="0" smtClean="0"/>
                        <a:t>9</a:t>
                      </a:r>
                      <a:endParaRPr lang="tr-TR" sz="2000" i="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i="0" dirty="0" smtClean="0"/>
                        <a:t>-</a:t>
                      </a:r>
                      <a:endParaRPr lang="tr-TR" sz="20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i="0" dirty="0" smtClean="0"/>
                        <a:t>-</a:t>
                      </a:r>
                      <a:endParaRPr lang="tr-TR" sz="20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i="0" dirty="0" smtClean="0"/>
                        <a:t>-</a:t>
                      </a:r>
                      <a:endParaRPr lang="tr-TR" sz="20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C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i="0" dirty="0" smtClean="0"/>
                        <a:t>8</a:t>
                      </a:r>
                      <a:endParaRPr lang="tr-TR" sz="20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i="0" dirty="0" smtClean="0"/>
                        <a:t>11</a:t>
                      </a:r>
                      <a:endParaRPr lang="tr-TR" sz="20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i="0" dirty="0" smtClean="0"/>
                        <a:t>-</a:t>
                      </a:r>
                      <a:endParaRPr lang="tr-TR" sz="20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i="0" dirty="0" smtClean="0"/>
                        <a:t>-</a:t>
                      </a:r>
                      <a:endParaRPr lang="tr-TR" sz="20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D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i="0" dirty="0" smtClean="0"/>
                        <a:t>12</a:t>
                      </a:r>
                      <a:endParaRPr lang="tr-TR" sz="20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i="0" dirty="0" smtClean="0"/>
                        <a:t>15</a:t>
                      </a:r>
                      <a:endParaRPr lang="tr-TR" sz="20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i="0" dirty="0" smtClean="0"/>
                        <a:t>10</a:t>
                      </a:r>
                      <a:endParaRPr lang="tr-TR" sz="2000" i="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i="0" baseline="0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E</a:t>
                      </a:r>
                      <a:endParaRPr lang="tr-TR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i="0" baseline="0" dirty="0" smtClean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i="0" baseline="0" dirty="0" smtClean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i="0" baseline="0" dirty="0" smtClean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i="0" baseline="0" dirty="0" smtClean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5589240"/>
            <a:ext cx="864096" cy="77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UPGMA - example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25184" cy="5399087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279272"/>
              </p:ext>
            </p:extLst>
          </p:nvPr>
        </p:nvGraphicFramePr>
        <p:xfrm>
          <a:off x="395536" y="1125537"/>
          <a:ext cx="3636404" cy="1915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55625"/>
                <a:gridCol w="692548"/>
                <a:gridCol w="697841"/>
                <a:gridCol w="670311"/>
                <a:gridCol w="720079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ysClr val="windowText" lastClr="000000"/>
                          </a:solidFill>
                        </a:rPr>
                        <a:t>Species</a:t>
                      </a:r>
                      <a:endParaRPr lang="tr-T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tr-T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tr-T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endParaRPr lang="tr-T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ysClr val="windowText" lastClr="000000"/>
                          </a:solidFill>
                        </a:rPr>
                        <a:t>D</a:t>
                      </a:r>
                      <a:endParaRPr lang="tr-TR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B</a:t>
                      </a:r>
                      <a:endParaRPr lang="tr-T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i="0" dirty="0" smtClean="0"/>
                        <a:t>9</a:t>
                      </a:r>
                      <a:endParaRPr lang="tr-TR" sz="1600" i="0" baseline="-25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i="0" dirty="0" smtClean="0"/>
                        <a:t>-</a:t>
                      </a:r>
                      <a:endParaRPr lang="tr-TR" sz="16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i="0" dirty="0" smtClean="0"/>
                        <a:t>-</a:t>
                      </a:r>
                      <a:endParaRPr lang="tr-TR" sz="16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i="0" dirty="0" smtClean="0"/>
                        <a:t>-</a:t>
                      </a:r>
                      <a:endParaRPr lang="tr-TR" sz="16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C</a:t>
                      </a:r>
                      <a:endParaRPr lang="tr-T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i="0" dirty="0" smtClean="0"/>
                        <a:t>8</a:t>
                      </a:r>
                      <a:endParaRPr lang="tr-TR" sz="1600" i="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i="0" dirty="0" smtClean="0"/>
                        <a:t>11</a:t>
                      </a:r>
                      <a:endParaRPr lang="tr-TR" sz="1600" i="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i="0" dirty="0" smtClean="0"/>
                        <a:t>-</a:t>
                      </a:r>
                      <a:endParaRPr lang="tr-TR" sz="16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i="0" dirty="0" smtClean="0"/>
                        <a:t>-</a:t>
                      </a:r>
                      <a:endParaRPr lang="tr-TR" sz="16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D</a:t>
                      </a:r>
                      <a:endParaRPr lang="tr-T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i="0" dirty="0" smtClean="0"/>
                        <a:t>12</a:t>
                      </a:r>
                      <a:endParaRPr lang="tr-TR" sz="1600" i="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i="0" dirty="0" smtClean="0"/>
                        <a:t>15</a:t>
                      </a:r>
                      <a:endParaRPr lang="tr-TR" sz="1600" i="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i="0" dirty="0" smtClean="0"/>
                        <a:t>10</a:t>
                      </a:r>
                      <a:endParaRPr lang="tr-TR" sz="1600" i="0" baseline="-25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i="0" baseline="0" dirty="0" smtClean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E</a:t>
                      </a:r>
                      <a:endParaRPr lang="tr-TR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i="0" baseline="0" dirty="0" smtClean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i="0" baseline="0" dirty="0" smtClean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i="0" baseline="0" dirty="0" smtClean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i="0" baseline="0" dirty="0" smtClean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3228601"/>
            <a:ext cx="1121847" cy="10081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0684118"/>
                  </p:ext>
                </p:extLst>
              </p:nvPr>
            </p:nvGraphicFramePr>
            <p:xfrm>
              <a:off x="4355976" y="1125537"/>
              <a:ext cx="4464496" cy="194342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92088"/>
                    <a:gridCol w="1224136"/>
                    <a:gridCol w="1224136"/>
                    <a:gridCol w="1224136"/>
                  </a:tblGrid>
                  <a:tr h="486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solidFill>
                                <a:sysClr val="windowText" lastClr="000000"/>
                              </a:solidFill>
                            </a:rPr>
                            <a:t>Species</a:t>
                          </a:r>
                          <a:endParaRPr lang="tr-TR" sz="14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solidFill>
                                <a:sysClr val="windowText" lastClr="000000"/>
                              </a:solidFill>
                            </a:rPr>
                            <a:t>A</a:t>
                          </a:r>
                          <a:endParaRPr lang="tr-TR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solidFill>
                                <a:sysClr val="windowText" lastClr="000000"/>
                              </a:solidFill>
                            </a:rPr>
                            <a:t>B</a:t>
                          </a:r>
                          <a:endParaRPr lang="tr-TR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solidFill>
                                <a:sysClr val="windowText" lastClr="000000"/>
                              </a:solidFill>
                            </a:rPr>
                            <a:t>C</a:t>
                          </a:r>
                          <a:endParaRPr lang="tr-TR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</a:tr>
                  <a:tr h="417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/>
                            <a:t>B</a:t>
                          </a:r>
                          <a:endParaRPr lang="tr-T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i="0" dirty="0" smtClean="0"/>
                            <a:t>9</a:t>
                          </a:r>
                          <a:endParaRPr lang="tr-TR" sz="1600" i="0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i="0" dirty="0" smtClean="0"/>
                            <a:t>-</a:t>
                          </a:r>
                          <a:endParaRPr lang="tr-TR" sz="16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i="0" dirty="0" smtClean="0"/>
                            <a:t>-</a:t>
                          </a:r>
                          <a:endParaRPr lang="tr-TR" sz="16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7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/>
                            <a:t>C</a:t>
                          </a:r>
                          <a:endParaRPr lang="tr-T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i="0" dirty="0" smtClean="0"/>
                            <a:t>8</a:t>
                          </a:r>
                          <a:endParaRPr lang="tr-TR" sz="1600" i="0" baseline="-25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i="0" dirty="0" smtClean="0"/>
                            <a:t>11</a:t>
                          </a:r>
                          <a:endParaRPr lang="tr-TR" sz="1600" i="0" baseline="-25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i="0" dirty="0" smtClean="0"/>
                            <a:t>-</a:t>
                          </a:r>
                          <a:endParaRPr lang="tr-TR" sz="16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223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/>
                            <a:t>DE</a:t>
                          </a:r>
                          <a:endParaRPr lang="tr-T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12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12+15</m:t>
                                    </m:r>
                                  </m:num>
                                  <m:den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=13.5</m:t>
                                </m:r>
                              </m:oMath>
                            </m:oMathPara>
                          </a14:m>
                          <a:endParaRPr lang="tr-TR" sz="1200" i="0" baseline="-25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6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12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oMath>
                            </m:oMathPara>
                          </a14:m>
                          <a:endParaRPr lang="tr-TR" sz="1200" i="0" baseline="-25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12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oMath>
                            </m:oMathPara>
                          </a14:m>
                          <a:endParaRPr lang="tr-TR" sz="1200" i="0" baseline="-25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0684118"/>
                  </p:ext>
                </p:extLst>
              </p:nvPr>
            </p:nvGraphicFramePr>
            <p:xfrm>
              <a:off x="4355976" y="1125537"/>
              <a:ext cx="4464496" cy="194342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92088"/>
                    <a:gridCol w="1224136"/>
                    <a:gridCol w="1224136"/>
                    <a:gridCol w="1224136"/>
                  </a:tblGrid>
                  <a:tr h="486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solidFill>
                                <a:sysClr val="windowText" lastClr="000000"/>
                              </a:solidFill>
                            </a:rPr>
                            <a:t>Species</a:t>
                          </a:r>
                          <a:endParaRPr lang="tr-TR" sz="14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solidFill>
                                <a:sysClr val="windowText" lastClr="000000"/>
                              </a:solidFill>
                            </a:rPr>
                            <a:t>A</a:t>
                          </a:r>
                          <a:endParaRPr lang="tr-TR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solidFill>
                                <a:sysClr val="windowText" lastClr="000000"/>
                              </a:solidFill>
                            </a:rPr>
                            <a:t>B</a:t>
                          </a:r>
                          <a:endParaRPr lang="tr-TR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solidFill>
                                <a:sysClr val="windowText" lastClr="000000"/>
                              </a:solidFill>
                            </a:rPr>
                            <a:t>C</a:t>
                          </a:r>
                          <a:endParaRPr lang="tr-TR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</a:tr>
                  <a:tr h="417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/>
                            <a:t>B</a:t>
                          </a:r>
                          <a:endParaRPr lang="tr-T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i="0" dirty="0" smtClean="0"/>
                            <a:t>9</a:t>
                          </a:r>
                          <a:endParaRPr lang="tr-TR" sz="1600" i="0" baseline="-25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i="0" dirty="0" smtClean="0"/>
                            <a:t>-</a:t>
                          </a:r>
                          <a:endParaRPr lang="tr-TR" sz="16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i="0" dirty="0" smtClean="0"/>
                            <a:t>-</a:t>
                          </a:r>
                          <a:endParaRPr lang="tr-TR" sz="16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17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/>
                            <a:t>C</a:t>
                          </a:r>
                          <a:endParaRPr lang="tr-T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i="0" dirty="0" smtClean="0"/>
                            <a:t>8</a:t>
                          </a:r>
                          <a:endParaRPr lang="tr-TR" sz="1600" i="0" baseline="-25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i="0" dirty="0" smtClean="0"/>
                            <a:t>11</a:t>
                          </a:r>
                          <a:endParaRPr lang="tr-TR" sz="1600" i="0" baseline="-25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i="0" dirty="0" smtClean="0"/>
                            <a:t>-</a:t>
                          </a:r>
                          <a:endParaRPr lang="tr-TR" sz="16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223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/>
                            <a:t>DE</a:t>
                          </a:r>
                          <a:endParaRPr lang="tr-T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5174" t="-214706" r="-201493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65174" t="-214706" r="-101493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5174" t="-214706" r="-1493" b="-196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2089434"/>
                  </p:ext>
                </p:extLst>
              </p:nvPr>
            </p:nvGraphicFramePr>
            <p:xfrm>
              <a:off x="395288" y="3212976"/>
              <a:ext cx="3744664" cy="1542415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15362"/>
                    <a:gridCol w="1317134"/>
                    <a:gridCol w="1512168"/>
                  </a:tblGrid>
                  <a:tr h="486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solidFill>
                                <a:sysClr val="windowText" lastClr="000000"/>
                              </a:solidFill>
                            </a:rPr>
                            <a:t>Species</a:t>
                          </a:r>
                          <a:endParaRPr lang="tr-TR" sz="14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solidFill>
                                <a:sysClr val="windowText" lastClr="000000"/>
                              </a:solidFill>
                            </a:rPr>
                            <a:t>B</a:t>
                          </a:r>
                          <a:endParaRPr lang="tr-TR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solidFill>
                                <a:sysClr val="windowText" lastClr="000000"/>
                              </a:solidFill>
                            </a:rPr>
                            <a:t>AC</a:t>
                          </a:r>
                          <a:endParaRPr lang="tr-TR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</a:tr>
                  <a:tr h="417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/>
                            <a:t>AC</a:t>
                          </a:r>
                          <a:endParaRPr lang="tr-T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12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tr-TR" sz="1200" i="0" baseline="-25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i="0" dirty="0" smtClean="0"/>
                            <a:t>-</a:t>
                          </a:r>
                          <a:endParaRPr lang="tr-TR" sz="16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223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/>
                            <a:t>DE</a:t>
                          </a:r>
                          <a:endParaRPr lang="tr-T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12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oMath>
                            </m:oMathPara>
                          </a14:m>
                          <a:endParaRPr lang="tr-TR" sz="1200" i="0" baseline="-25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12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3.5</m:t>
                                    </m:r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1.5</m:t>
                                    </m:r>
                                  </m:num>
                                  <m:den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oMath>
                            </m:oMathPara>
                          </a14:m>
                          <a:endParaRPr lang="tr-TR" sz="1200" i="0" baseline="-25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2089434"/>
                  </p:ext>
                </p:extLst>
              </p:nvPr>
            </p:nvGraphicFramePr>
            <p:xfrm>
              <a:off x="395288" y="3212976"/>
              <a:ext cx="3744664" cy="1542415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15362"/>
                    <a:gridCol w="1317134"/>
                    <a:gridCol w="1512168"/>
                  </a:tblGrid>
                  <a:tr h="486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solidFill>
                                <a:sysClr val="windowText" lastClr="000000"/>
                              </a:solidFill>
                            </a:rPr>
                            <a:t>Species</a:t>
                          </a:r>
                          <a:endParaRPr lang="tr-TR" sz="14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solidFill>
                                <a:sysClr val="windowText" lastClr="000000"/>
                              </a:solidFill>
                            </a:rPr>
                            <a:t>B</a:t>
                          </a:r>
                          <a:endParaRPr lang="tr-TR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dirty="0" smtClean="0">
                              <a:solidFill>
                                <a:sysClr val="windowText" lastClr="000000"/>
                              </a:solidFill>
                            </a:rPr>
                            <a:t>AC</a:t>
                          </a:r>
                          <a:endParaRPr lang="tr-TR" sz="16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</a:tr>
                  <a:tr h="4337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/>
                            <a:t>AC</a:t>
                          </a:r>
                          <a:endParaRPr lang="tr-T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70370" t="-112500" r="-116204" b="-14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i="0" dirty="0" smtClean="0"/>
                            <a:t>-</a:t>
                          </a:r>
                          <a:endParaRPr lang="tr-TR" sz="16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223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/>
                            <a:t>DE</a:t>
                          </a:r>
                          <a:endParaRPr lang="tr-T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70370" t="-150000" r="-116204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47791" t="-150000" r="-803" b="-196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3265063"/>
            <a:ext cx="1875491" cy="1368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4633215"/>
            <a:ext cx="2759670" cy="19074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1325671"/>
                  </p:ext>
                </p:extLst>
              </p:nvPr>
            </p:nvGraphicFramePr>
            <p:xfrm>
              <a:off x="411438" y="4973012"/>
              <a:ext cx="2504377" cy="1526035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026838"/>
                    <a:gridCol w="1477539"/>
                  </a:tblGrid>
                  <a:tr h="486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solidFill>
                                <a:sysClr val="windowText" lastClr="000000"/>
                              </a:solidFill>
                            </a:rPr>
                            <a:t>Species</a:t>
                          </a:r>
                          <a:endParaRPr lang="tr-TR" sz="14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dirty="0" smtClean="0">
                              <a:solidFill>
                                <a:sysClr val="windowText" lastClr="000000"/>
                              </a:solidFill>
                            </a:rPr>
                            <a:t>(AC)B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</a:tr>
                  <a:tr h="417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/>
                            <a:t>(AC)B</a:t>
                          </a:r>
                          <a:endParaRPr lang="tr-T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12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tr-TR" sz="1200" i="0" baseline="-25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223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/>
                            <a:t>DE</a:t>
                          </a:r>
                          <a:endParaRPr lang="tr-T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tr-TR" sz="12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6.5</m:t>
                                    </m:r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12.5</m:t>
                                    </m:r>
                                  </m:num>
                                  <m:den>
                                    <m:r>
                                      <a:rPr lang="tr-TR" sz="12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tr-TR" sz="1200" b="0" i="1" dirty="0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oMath>
                            </m:oMathPara>
                          </a14:m>
                          <a:endParaRPr lang="tr-TR" sz="1200" i="0" baseline="-250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1325671"/>
                  </p:ext>
                </p:extLst>
              </p:nvPr>
            </p:nvGraphicFramePr>
            <p:xfrm>
              <a:off x="411438" y="4973012"/>
              <a:ext cx="2504377" cy="1526035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026838"/>
                    <a:gridCol w="1477539"/>
                  </a:tblGrid>
                  <a:tr h="486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400" dirty="0" smtClean="0">
                              <a:solidFill>
                                <a:sysClr val="windowText" lastClr="000000"/>
                              </a:solidFill>
                            </a:rPr>
                            <a:t>Species</a:t>
                          </a:r>
                          <a:endParaRPr lang="tr-TR" sz="14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600" dirty="0" smtClean="0">
                              <a:solidFill>
                                <a:sysClr val="windowText" lastClr="000000"/>
                              </a:solidFill>
                            </a:rPr>
                            <a:t>(AC)B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</a:tr>
                  <a:tr h="417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/>
                            <a:t>(AC)B</a:t>
                          </a:r>
                          <a:endParaRPr lang="tr-T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69959" t="-117391" r="-823" b="-152174"/>
                          </a:stretch>
                        </a:blipFill>
                      </a:tcPr>
                    </a:tc>
                  </a:tr>
                  <a:tr h="6223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600" b="1" dirty="0" smtClean="0"/>
                            <a:t>DE</a:t>
                          </a:r>
                          <a:endParaRPr lang="tr-TR" sz="16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69959" t="-145631" r="-823" b="-19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3570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Estimation of Branch Lengths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tr-TR" dirty="0" smtClean="0"/>
              <a:t>Tree </a:t>
            </a:r>
            <a:r>
              <a:rPr lang="en-US" dirty="0" err="1" smtClean="0"/>
              <a:t>describ</a:t>
            </a:r>
            <a:r>
              <a:rPr lang="tr-TR" dirty="0" smtClean="0"/>
              <a:t>es</a:t>
            </a:r>
            <a:r>
              <a:rPr lang="en-US" dirty="0" smtClean="0"/>
              <a:t> the relatedness of sequences </a:t>
            </a:r>
            <a:endParaRPr lang="tr-TR" dirty="0" smtClean="0"/>
          </a:p>
          <a:p>
            <a:pPr>
              <a:spcBef>
                <a:spcPts val="0"/>
              </a:spcBef>
            </a:pPr>
            <a:r>
              <a:rPr lang="tr-TR" dirty="0" smtClean="0"/>
              <a:t>I</a:t>
            </a:r>
            <a:r>
              <a:rPr lang="en-US" dirty="0" smtClean="0"/>
              <a:t>t </a:t>
            </a:r>
            <a:r>
              <a:rPr lang="en-US" dirty="0"/>
              <a:t>is </a:t>
            </a:r>
            <a:r>
              <a:rPr lang="en-US" dirty="0" smtClean="0"/>
              <a:t>possible </a:t>
            </a:r>
            <a:r>
              <a:rPr lang="en-US" dirty="0"/>
              <a:t>for the topology of phylogenetic trees to convey information about </a:t>
            </a:r>
            <a:endParaRPr lang="tr-T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the  relative </a:t>
            </a:r>
            <a:r>
              <a:rPr lang="en-US" dirty="0"/>
              <a:t>degree to which sequences have diverged. </a:t>
            </a:r>
            <a:endParaRPr lang="tr-T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Scaled </a:t>
            </a:r>
            <a:r>
              <a:rPr lang="en-US" dirty="0"/>
              <a:t>trees that convey that </a:t>
            </a:r>
            <a:r>
              <a:rPr lang="en-US" dirty="0" smtClean="0"/>
              <a:t>information</a:t>
            </a:r>
            <a:r>
              <a:rPr lang="en-US" dirty="0"/>
              <a:t>, often referred to as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cladograms</a:t>
            </a:r>
            <a:r>
              <a:rPr lang="en-US" dirty="0"/>
              <a:t>, </a:t>
            </a:r>
            <a:endParaRPr lang="tr-TR" dirty="0" smtClean="0"/>
          </a:p>
          <a:p>
            <a:pPr lvl="2"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length of </a:t>
            </a:r>
            <a:r>
              <a:rPr lang="en-US" dirty="0" smtClean="0"/>
              <a:t>branches </a:t>
            </a:r>
            <a:r>
              <a:rPr lang="en-US" dirty="0"/>
              <a:t>correspond to the inferred amount of time that the sequences have </a:t>
            </a:r>
            <a:r>
              <a:rPr lang="en-US" dirty="0" smtClean="0"/>
              <a:t>been</a:t>
            </a:r>
            <a:r>
              <a:rPr lang="tr-TR" dirty="0" smtClean="0"/>
              <a:t> </a:t>
            </a:r>
            <a:r>
              <a:rPr lang="en-US" dirty="0" smtClean="0"/>
              <a:t>accumulating </a:t>
            </a:r>
            <a:r>
              <a:rPr lang="en-US" dirty="0"/>
              <a:t>substitutions independently.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0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Estimation of Branch Lengths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relative length of each branch in 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cladogram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can </a:t>
            </a:r>
            <a:r>
              <a:rPr lang="en-US" dirty="0" smtClean="0"/>
              <a:t>be calculated </a:t>
            </a:r>
            <a:r>
              <a:rPr lang="en-US" dirty="0"/>
              <a:t>using the information in a distance matrix. </a:t>
            </a:r>
            <a:endParaRPr lang="tr-TR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tr-TR" dirty="0" smtClean="0"/>
              <a:t>In the example, </a:t>
            </a:r>
            <a:r>
              <a:rPr lang="en-US" dirty="0"/>
              <a:t>the </a:t>
            </a: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DE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dirty="0"/>
              <a:t>, </a:t>
            </a:r>
            <a:endParaRPr lang="tr-TR" dirty="0" smtClean="0"/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pair of branches connecting each of those species to their common ancestor </a:t>
            </a:r>
            <a:r>
              <a:rPr lang="en-US" dirty="0" smtClean="0"/>
              <a:t>should </a:t>
            </a:r>
            <a:r>
              <a:rPr lang="en-US" dirty="0"/>
              <a:t>each be </a:t>
            </a:r>
            <a:r>
              <a:rPr lang="tr-TR" i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/2 </a:t>
            </a:r>
            <a:r>
              <a:rPr lang="tr-TR" dirty="0" smtClean="0"/>
              <a:t>or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2.5</a:t>
            </a:r>
            <a:r>
              <a:rPr lang="tr-TR" dirty="0" smtClean="0"/>
              <a:t> </a:t>
            </a:r>
            <a:r>
              <a:rPr lang="en-US" dirty="0" smtClean="0"/>
              <a:t>units </a:t>
            </a:r>
            <a:r>
              <a:rPr lang="en-US" dirty="0"/>
              <a:t>long on a tree with scaled branch lengths</a:t>
            </a:r>
            <a:r>
              <a:rPr lang="en-US" dirty="0" smtClean="0"/>
              <a:t>.</a:t>
            </a:r>
            <a:endParaRPr lang="tr-TR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dirty="0"/>
              <a:t> should be connected to their common ancestor by branches that </a:t>
            </a:r>
            <a:r>
              <a:rPr lang="en-US" dirty="0" smtClean="0"/>
              <a:t>are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</a:rPr>
              <a:t>AC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/2</a:t>
            </a:r>
            <a:r>
              <a:rPr lang="en-US" dirty="0"/>
              <a:t> 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dirty="0"/>
              <a:t> units long</a:t>
            </a:r>
            <a:r>
              <a:rPr lang="en-US" dirty="0" smtClean="0"/>
              <a:t>,</a:t>
            </a:r>
            <a:endParaRPr lang="tr-TR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branch point between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(AC) </a:t>
            </a:r>
            <a:r>
              <a:rPr lang="en-US" dirty="0"/>
              <a:t>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(DE) </a:t>
            </a:r>
            <a:r>
              <a:rPr lang="en-US" dirty="0"/>
              <a:t>should </a:t>
            </a:r>
            <a:r>
              <a:rPr lang="en-US" dirty="0" smtClean="0"/>
              <a:t>be </a:t>
            </a:r>
            <a:r>
              <a:rPr lang="en-US" dirty="0"/>
              <a:t>connected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(AC) </a:t>
            </a:r>
            <a:r>
              <a:rPr lang="en-US" dirty="0"/>
              <a:t>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(DE) </a:t>
            </a:r>
            <a:r>
              <a:rPr lang="en-US" dirty="0"/>
              <a:t>by branches that are both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tr-TR" baseline="-25000" dirty="0" smtClean="0">
                <a:solidFill>
                  <a:schemeClr val="accent1">
                    <a:lumMod val="75000"/>
                  </a:schemeClr>
                </a:solidFill>
              </a:rPr>
              <a:t>(AC)(DE)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/2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25 </a:t>
            </a:r>
            <a:r>
              <a:rPr lang="en-US" dirty="0" smtClean="0"/>
              <a:t>units </a:t>
            </a:r>
            <a:r>
              <a:rPr lang="en-US" dirty="0"/>
              <a:t>long,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38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Estimation of Branch Lengths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fontScale="92500" lnSpcReduction="10000"/>
          </a:bodyPr>
          <a:lstStyle/>
          <a:p>
            <a:pPr marL="360363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A scaled tree </a:t>
            </a:r>
            <a:r>
              <a:rPr lang="en-US" sz="2800" dirty="0" smtClean="0"/>
              <a:t>showing </a:t>
            </a:r>
            <a:r>
              <a:rPr lang="en-US" sz="2800" dirty="0"/>
              <a:t>the branch lengths separating </a:t>
            </a:r>
            <a:r>
              <a:rPr lang="en-US" sz="2800" dirty="0" smtClean="0"/>
              <a:t>four </a:t>
            </a:r>
            <a:r>
              <a:rPr lang="en-US" sz="2800" dirty="0"/>
              <a:t>of the species depicted in </a:t>
            </a:r>
            <a:r>
              <a:rPr lang="tr-TR" sz="2800" dirty="0" smtClean="0"/>
              <a:t>slide 30.</a:t>
            </a:r>
          </a:p>
          <a:p>
            <a:pPr marL="5024438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Branch </a:t>
            </a:r>
            <a:r>
              <a:rPr lang="en-US" sz="2800" dirty="0"/>
              <a:t>lengths are shown next to </a:t>
            </a:r>
            <a:r>
              <a:rPr lang="en-US" sz="2800" dirty="0" smtClean="0"/>
              <a:t>each </a:t>
            </a:r>
            <a:r>
              <a:rPr lang="en-US" sz="2800" dirty="0"/>
              <a:t>branch. </a:t>
            </a:r>
            <a:endParaRPr lang="tr-TR" sz="2800" dirty="0" smtClean="0"/>
          </a:p>
          <a:p>
            <a:pPr marL="5024438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Branches </a:t>
            </a:r>
            <a:r>
              <a:rPr lang="en-US" sz="2800" dirty="0"/>
              <a:t>are also drawn to </a:t>
            </a:r>
            <a:r>
              <a:rPr lang="en-US" sz="2800" dirty="0" smtClean="0"/>
              <a:t>scale </a:t>
            </a:r>
            <a:r>
              <a:rPr lang="en-US" sz="2800" dirty="0"/>
              <a:t>to reflect the amount of differences </a:t>
            </a:r>
            <a:r>
              <a:rPr lang="en-US" sz="2800" dirty="0" smtClean="0"/>
              <a:t>between </a:t>
            </a:r>
            <a:r>
              <a:rPr lang="en-US" sz="2800" dirty="0"/>
              <a:t>all species. </a:t>
            </a:r>
            <a:endParaRPr lang="tr-TR" sz="2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This </a:t>
            </a:r>
            <a:r>
              <a:rPr lang="en-US" sz="2800" dirty="0"/>
              <a:t>very simple approach to estimating </a:t>
            </a:r>
            <a:r>
              <a:rPr lang="en-US" sz="2800" dirty="0" smtClean="0"/>
              <a:t>branch </a:t>
            </a:r>
            <a:r>
              <a:rPr lang="en-US" sz="2800" dirty="0"/>
              <a:t>lengths actually allows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UPGMA</a:t>
            </a:r>
            <a:r>
              <a:rPr lang="en-US" sz="2800" dirty="0"/>
              <a:t> </a:t>
            </a:r>
            <a:r>
              <a:rPr lang="en-US" sz="2800" dirty="0" smtClean="0"/>
              <a:t>to</a:t>
            </a:r>
            <a:r>
              <a:rPr lang="tr-TR" sz="2800" dirty="0" smtClean="0"/>
              <a:t> </a:t>
            </a:r>
            <a:r>
              <a:rPr lang="en-US" sz="2800" dirty="0" smtClean="0"/>
              <a:t>intrinsically </a:t>
            </a:r>
            <a:r>
              <a:rPr lang="en-US" sz="2800" dirty="0"/>
              <a:t>generate rooted phylogenetic trees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60848"/>
            <a:ext cx="4567872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5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Estimation of Branch Lengths 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/>
              <a:t>Determining branch lengths for a scaled tree is only slightly more  </a:t>
            </a:r>
            <a:r>
              <a:rPr lang="en-US" dirty="0" smtClean="0"/>
              <a:t>complicated </a:t>
            </a:r>
            <a:endParaRPr lang="tr-TR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when </a:t>
            </a:r>
            <a:r>
              <a:rPr lang="en-US" dirty="0"/>
              <a:t>it cannot be assumed that evolutionary rates are the same for all  </a:t>
            </a:r>
            <a:r>
              <a:rPr lang="en-US" dirty="0" smtClean="0"/>
              <a:t>lineages</a:t>
            </a:r>
            <a:r>
              <a:rPr lang="en-US" dirty="0"/>
              <a:t>. </a:t>
            </a:r>
            <a:endParaRPr lang="tr-TR" dirty="0" smtClean="0"/>
          </a:p>
          <a:p>
            <a:pPr marL="4213225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The </a:t>
            </a:r>
            <a:r>
              <a:rPr lang="en-US" dirty="0"/>
              <a:t>simplest tree whose branch lengths might have some meaningful </a:t>
            </a:r>
            <a:r>
              <a:rPr lang="en-US" dirty="0" smtClean="0"/>
              <a:t>information </a:t>
            </a:r>
            <a:r>
              <a:rPr lang="en-US" dirty="0"/>
              <a:t>is one with just three species </a:t>
            </a:r>
            <a:r>
              <a:rPr lang="tr-TR" dirty="0" smtClean="0"/>
              <a:t>(</a:t>
            </a:r>
            <a:r>
              <a:rPr lang="tr-TR" dirty="0" smtClean="0">
                <a:solidFill>
                  <a:srgbClr val="0000CC"/>
                </a:solidFill>
              </a:rPr>
              <a:t>A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0000CC"/>
                </a:solidFill>
              </a:rPr>
              <a:t>B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0000CC"/>
                </a:solidFill>
              </a:rPr>
              <a:t>C</a:t>
            </a:r>
            <a:r>
              <a:rPr lang="tr-TR" dirty="0" smtClean="0"/>
              <a:t>) </a:t>
            </a:r>
            <a:r>
              <a:rPr lang="en-US" dirty="0" smtClean="0"/>
              <a:t>and </a:t>
            </a:r>
            <a:r>
              <a:rPr lang="en-US" dirty="0"/>
              <a:t>one branch point, such as the one </a:t>
            </a:r>
            <a:r>
              <a:rPr lang="en-US" dirty="0" smtClean="0"/>
              <a:t>shown</a:t>
            </a:r>
            <a:r>
              <a:rPr lang="tr-TR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On </a:t>
            </a:r>
            <a:r>
              <a:rPr lang="en-US" dirty="0"/>
              <a:t>such a tree, the length of each of the three branches can </a:t>
            </a:r>
            <a:r>
              <a:rPr lang="en-US" dirty="0" smtClean="0"/>
              <a:t>be </a:t>
            </a:r>
            <a:r>
              <a:rPr lang="en-US" dirty="0"/>
              <a:t>represented by a single letter </a:t>
            </a:r>
            <a:r>
              <a:rPr lang="en-US" dirty="0" smtClean="0"/>
              <a:t>(</a:t>
            </a:r>
            <a:r>
              <a:rPr lang="tr-TR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, </a:t>
            </a:r>
            <a:r>
              <a:rPr lang="tr-TR" i="1" dirty="0" smtClean="0">
                <a:solidFill>
                  <a:srgbClr val="00B050"/>
                </a:solidFill>
              </a:rPr>
              <a:t>b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tr-TR" i="1" dirty="0" smtClean="0">
                <a:solidFill>
                  <a:srgbClr val="CC0099"/>
                </a:solidFill>
              </a:rPr>
              <a:t>c</a:t>
            </a:r>
            <a:r>
              <a:rPr lang="en-US" dirty="0" smtClean="0"/>
              <a:t>) </a:t>
            </a:r>
            <a:r>
              <a:rPr lang="en-US" dirty="0"/>
              <a:t>for which we know the following </a:t>
            </a:r>
            <a:r>
              <a:rPr lang="en-US" dirty="0" smtClean="0"/>
              <a:t>must </a:t>
            </a:r>
            <a:r>
              <a:rPr lang="en-US" dirty="0"/>
              <a:t>be </a:t>
            </a:r>
            <a:r>
              <a:rPr lang="en-US" dirty="0" smtClean="0"/>
              <a:t>true</a:t>
            </a:r>
            <a:r>
              <a:rPr lang="en-US" dirty="0"/>
              <a:t>: </a:t>
            </a:r>
            <a:endParaRPr lang="tr-TR" dirty="0" smtClean="0"/>
          </a:p>
          <a:p>
            <a:pPr marL="457200" lvl="1" indent="0" eaLnBrk="1" hangingPunct="1">
              <a:buNone/>
              <a:defRPr/>
            </a:pPr>
            <a:r>
              <a:rPr lang="tr-TR" sz="2400" i="1" dirty="0" smtClean="0">
                <a:solidFill>
                  <a:srgbClr val="3366FF">
                    <a:lumMod val="75000"/>
                  </a:srgbClr>
                </a:solidFill>
              </a:rPr>
              <a:t>	d</a:t>
            </a:r>
            <a:r>
              <a:rPr lang="tr-TR" sz="2400" baseline="-25000" dirty="0" smtClean="0">
                <a:solidFill>
                  <a:srgbClr val="3366FF">
                    <a:lumMod val="75000"/>
                  </a:srgbClr>
                </a:solidFill>
              </a:rPr>
              <a:t>AB</a:t>
            </a:r>
            <a:r>
              <a:rPr lang="tr-TR" sz="2400" dirty="0" smtClean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sz="2400" dirty="0">
                <a:solidFill>
                  <a:srgbClr val="3366FF">
                    <a:lumMod val="75000"/>
                  </a:srgbClr>
                </a:solidFill>
              </a:rPr>
              <a:t>= </a:t>
            </a:r>
            <a:r>
              <a:rPr lang="tr-TR" sz="2400" i="1" dirty="0">
                <a:solidFill>
                  <a:srgbClr val="3366FF">
                    <a:lumMod val="75000"/>
                  </a:srgbClr>
                </a:solidFill>
              </a:rPr>
              <a:t>a </a:t>
            </a:r>
            <a:r>
              <a:rPr lang="tr-TR" sz="2400" dirty="0">
                <a:solidFill>
                  <a:srgbClr val="3366FF">
                    <a:lumMod val="75000"/>
                  </a:srgbClr>
                </a:solidFill>
              </a:rPr>
              <a:t>+ </a:t>
            </a:r>
            <a:r>
              <a:rPr lang="tr-TR" sz="2400" i="1" dirty="0">
                <a:solidFill>
                  <a:srgbClr val="3366FF">
                    <a:lumMod val="75000"/>
                  </a:srgbClr>
                </a:solidFill>
              </a:rPr>
              <a:t>b</a:t>
            </a:r>
            <a:r>
              <a:rPr lang="tr-TR" sz="2400" dirty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sz="2400" dirty="0" smtClean="0">
                <a:solidFill>
                  <a:srgbClr val="3366FF">
                    <a:lumMod val="75000"/>
                  </a:srgbClr>
                </a:solidFill>
              </a:rPr>
              <a:t>;	</a:t>
            </a:r>
            <a:r>
              <a:rPr lang="tr-TR" sz="2400" i="1" dirty="0" smtClean="0">
                <a:solidFill>
                  <a:srgbClr val="3366FF">
                    <a:lumMod val="75000"/>
                  </a:srgbClr>
                </a:solidFill>
              </a:rPr>
              <a:t>d</a:t>
            </a:r>
            <a:r>
              <a:rPr lang="tr-TR" sz="2400" baseline="-25000" dirty="0" smtClean="0">
                <a:solidFill>
                  <a:srgbClr val="3366FF">
                    <a:lumMod val="75000"/>
                  </a:srgbClr>
                </a:solidFill>
              </a:rPr>
              <a:t>BC</a:t>
            </a:r>
            <a:r>
              <a:rPr lang="tr-TR" sz="2400" dirty="0" smtClean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sz="2400" dirty="0">
                <a:solidFill>
                  <a:srgbClr val="3366FF">
                    <a:lumMod val="75000"/>
                  </a:srgbClr>
                </a:solidFill>
              </a:rPr>
              <a:t>= </a:t>
            </a:r>
            <a:r>
              <a:rPr lang="tr-TR" sz="2400" i="1" dirty="0">
                <a:solidFill>
                  <a:srgbClr val="3366FF">
                    <a:lumMod val="75000"/>
                  </a:srgbClr>
                </a:solidFill>
              </a:rPr>
              <a:t>b </a:t>
            </a:r>
            <a:r>
              <a:rPr lang="tr-TR" sz="2400" dirty="0">
                <a:solidFill>
                  <a:srgbClr val="3366FF">
                    <a:lumMod val="75000"/>
                  </a:srgbClr>
                </a:solidFill>
              </a:rPr>
              <a:t>+ </a:t>
            </a:r>
            <a:r>
              <a:rPr lang="tr-TR" sz="2400" i="1" dirty="0">
                <a:solidFill>
                  <a:srgbClr val="3366FF">
                    <a:lumMod val="75000"/>
                  </a:srgbClr>
                </a:solidFill>
              </a:rPr>
              <a:t>c</a:t>
            </a:r>
            <a:r>
              <a:rPr lang="tr-TR" sz="2400" dirty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sz="2400" dirty="0" smtClean="0">
                <a:solidFill>
                  <a:srgbClr val="3366FF">
                    <a:lumMod val="75000"/>
                  </a:srgbClr>
                </a:solidFill>
              </a:rPr>
              <a:t>;	</a:t>
            </a:r>
            <a:r>
              <a:rPr lang="tr-TR" sz="2400" i="1" dirty="0" smtClean="0">
                <a:solidFill>
                  <a:srgbClr val="3366FF">
                    <a:lumMod val="75000"/>
                  </a:srgbClr>
                </a:solidFill>
              </a:rPr>
              <a:t>d</a:t>
            </a:r>
            <a:r>
              <a:rPr lang="tr-TR" sz="2400" baseline="-25000" dirty="0" smtClean="0">
                <a:solidFill>
                  <a:srgbClr val="3366FF">
                    <a:lumMod val="75000"/>
                  </a:srgbClr>
                </a:solidFill>
              </a:rPr>
              <a:t>AC</a:t>
            </a:r>
            <a:r>
              <a:rPr lang="tr-TR" sz="2400" dirty="0" smtClean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sz="2400" dirty="0">
                <a:solidFill>
                  <a:srgbClr val="3366FF">
                    <a:lumMod val="75000"/>
                  </a:srgbClr>
                </a:solidFill>
              </a:rPr>
              <a:t>= </a:t>
            </a:r>
            <a:r>
              <a:rPr lang="tr-TR" sz="2400" i="1" dirty="0">
                <a:solidFill>
                  <a:srgbClr val="3366FF">
                    <a:lumMod val="75000"/>
                  </a:srgbClr>
                </a:solidFill>
              </a:rPr>
              <a:t>a</a:t>
            </a:r>
            <a:r>
              <a:rPr lang="tr-TR" sz="2400" dirty="0">
                <a:solidFill>
                  <a:srgbClr val="3366FF">
                    <a:lumMod val="75000"/>
                  </a:srgbClr>
                </a:solidFill>
              </a:rPr>
              <a:t> + </a:t>
            </a:r>
            <a:r>
              <a:rPr lang="tr-TR" sz="2400" i="1" dirty="0">
                <a:solidFill>
                  <a:srgbClr val="3366FF">
                    <a:lumMod val="75000"/>
                  </a:srgbClr>
                </a:solidFill>
              </a:rPr>
              <a:t>c</a:t>
            </a:r>
            <a:r>
              <a:rPr lang="tr-TR" sz="2400" dirty="0">
                <a:solidFill>
                  <a:srgbClr val="3366FF">
                    <a:lumMod val="75000"/>
                  </a:srgbClr>
                </a:solidFill>
              </a:rPr>
              <a:t> </a:t>
            </a:r>
            <a:endParaRPr lang="tr-TR" sz="2400" baseline="-25000" dirty="0">
              <a:solidFill>
                <a:srgbClr val="3366FF">
                  <a:lumMod val="75000"/>
                </a:srgb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2D40150-4220-4BE4-B748-6E821C04696C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35</a:t>
            </a:fld>
            <a:endParaRPr kumimoji="0" lang="en-US" altLang="en-US" sz="1200" smtClean="0"/>
          </a:p>
        </p:txBody>
      </p:sp>
      <p:grpSp>
        <p:nvGrpSpPr>
          <p:cNvPr id="5" name="Group 33"/>
          <p:cNvGrpSpPr>
            <a:grpSpLocks noChangeAspect="1"/>
          </p:cNvGrpSpPr>
          <p:nvPr/>
        </p:nvGrpSpPr>
        <p:grpSpPr bwMode="auto">
          <a:xfrm>
            <a:off x="1043608" y="3113670"/>
            <a:ext cx="3311525" cy="1279525"/>
            <a:chOff x="2520" y="3409"/>
            <a:chExt cx="5400" cy="2006"/>
          </a:xfrm>
        </p:grpSpPr>
        <p:sp>
          <p:nvSpPr>
            <p:cNvPr id="6" name="AutoShape 45"/>
            <p:cNvSpPr>
              <a:spLocks noChangeAspect="1" noChangeArrowheads="1" noTextEdit="1"/>
            </p:cNvSpPr>
            <p:nvPr/>
          </p:nvSpPr>
          <p:spPr bwMode="auto">
            <a:xfrm>
              <a:off x="2520" y="3409"/>
              <a:ext cx="5400" cy="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3120" y="3564"/>
              <a:ext cx="4650" cy="1698"/>
              <a:chOff x="3120" y="3564"/>
              <a:chExt cx="4650" cy="1698"/>
            </a:xfrm>
          </p:grpSpPr>
          <p:sp>
            <p:nvSpPr>
              <p:cNvPr id="10" name="Text Box 44"/>
              <p:cNvSpPr txBox="1">
                <a:spLocks noChangeArrowheads="1"/>
              </p:cNvSpPr>
              <p:nvPr/>
            </p:nvSpPr>
            <p:spPr bwMode="auto">
              <a:xfrm>
                <a:off x="7320" y="4181"/>
                <a:ext cx="450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8638" tIns="39319" rIns="78638" bIns="39319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1700">
                    <a:latin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altLang="en-US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11" name="Group 37"/>
              <p:cNvGrpSpPr>
                <a:grpSpLocks/>
              </p:cNvGrpSpPr>
              <p:nvPr/>
            </p:nvGrpSpPr>
            <p:grpSpPr bwMode="auto">
              <a:xfrm>
                <a:off x="3120" y="3564"/>
                <a:ext cx="4050" cy="1698"/>
                <a:chOff x="3120" y="3564"/>
                <a:chExt cx="4050" cy="1698"/>
              </a:xfrm>
            </p:grpSpPr>
            <p:sp>
              <p:nvSpPr>
                <p:cNvPr id="12" name="Line 43"/>
                <p:cNvSpPr>
                  <a:spLocks noChangeShapeType="1"/>
                </p:cNvSpPr>
                <p:nvPr/>
              </p:nvSpPr>
              <p:spPr bwMode="auto">
                <a:xfrm>
                  <a:off x="3120" y="3718"/>
                  <a:ext cx="1200" cy="617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3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3120" y="4335"/>
                  <a:ext cx="1200" cy="771"/>
                </a:xfrm>
                <a:prstGeom prst="line">
                  <a:avLst/>
                </a:prstGeom>
                <a:noFill/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4" name="Line 41"/>
                <p:cNvSpPr>
                  <a:spLocks noChangeShapeType="1"/>
                </p:cNvSpPr>
                <p:nvPr/>
              </p:nvSpPr>
              <p:spPr bwMode="auto">
                <a:xfrm>
                  <a:off x="4319" y="4335"/>
                  <a:ext cx="2850" cy="0"/>
                </a:xfrm>
                <a:prstGeom prst="line">
                  <a:avLst/>
                </a:prstGeom>
                <a:ln w="38100">
                  <a:solidFill>
                    <a:srgbClr val="CC0099"/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5520" y="4489"/>
                  <a:ext cx="450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8638" tIns="39319" rIns="78638" bIns="39319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en-US" sz="1700" i="1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c</a:t>
                  </a:r>
                  <a:endParaRPr kumimoji="0" lang="en-US" altLang="en-US" sz="1800" i="1" dirty="0">
                    <a:solidFill>
                      <a:srgbClr val="CC00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570" y="4798"/>
                  <a:ext cx="450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8638" tIns="39319" rIns="78638" bIns="39319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en-US" sz="1700" i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b</a:t>
                  </a:r>
                  <a:endParaRPr kumimoji="0" lang="en-US" altLang="en-US" sz="1800" i="1" dirty="0">
                    <a:solidFill>
                      <a:srgbClr val="00B05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570" y="3564"/>
                  <a:ext cx="450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8638" tIns="39319" rIns="78638" bIns="39319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en-US" sz="1700" i="1" dirty="0">
                      <a:solidFill>
                        <a:srgbClr val="FF660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a</a:t>
                  </a:r>
                  <a:endParaRPr kumimoji="0" lang="en-US" altLang="en-US" sz="1800" i="1" dirty="0">
                    <a:solidFill>
                      <a:schemeClr val="bg2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" name="Text Box 35"/>
            <p:cNvSpPr txBox="1">
              <a:spLocks noChangeArrowheads="1"/>
            </p:cNvSpPr>
            <p:nvPr/>
          </p:nvSpPr>
          <p:spPr bwMode="auto">
            <a:xfrm>
              <a:off x="2670" y="4952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8638" tIns="39319" rIns="78638" bIns="39319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1700">
                  <a:latin typeface="Arial" panose="020B0604020202020204" pitchFamily="34" charset="0"/>
                  <a:cs typeface="Times New Roman" panose="02020603050405020304" pitchFamily="18" charset="0"/>
                </a:rPr>
                <a:t>B</a:t>
              </a:r>
              <a:endParaRPr kumimoji="0"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" name="Text Box 34"/>
            <p:cNvSpPr txBox="1">
              <a:spLocks noChangeArrowheads="1"/>
            </p:cNvSpPr>
            <p:nvPr/>
          </p:nvSpPr>
          <p:spPr bwMode="auto">
            <a:xfrm>
              <a:off x="2670" y="3409"/>
              <a:ext cx="450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8638" tIns="39319" rIns="78638" bIns="39319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1700">
                  <a:latin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endParaRPr kumimoji="0" lang="en-US" altLang="en-US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6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Estimation of Branch Lengths 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smtClean="0"/>
              <a:t>Phylogeny reconstruction for </a:t>
            </a:r>
            <a:r>
              <a:rPr lang="en-US" altLang="en-US" sz="2800" dirty="0" smtClean="0">
                <a:solidFill>
                  <a:srgbClr val="0000CC"/>
                </a:solidFill>
              </a:rPr>
              <a:t>3</a:t>
            </a:r>
            <a:r>
              <a:rPr lang="en-US" altLang="en-US" sz="2800" dirty="0" smtClean="0"/>
              <a:t> sequences </a:t>
            </a:r>
            <a:endParaRPr lang="tr-TR" altLang="en-US" sz="2800" dirty="0" smtClean="0"/>
          </a:p>
          <a:p>
            <a:pPr lvl="1" eaLnBrk="1" hangingPunct="1">
              <a:defRPr/>
            </a:pPr>
            <a:r>
              <a:rPr lang="en-US" altLang="en-US" sz="2400" dirty="0" smtClean="0"/>
              <a:t>There is a single tree topology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The branch lengths</a:t>
            </a:r>
            <a:r>
              <a:rPr lang="tr-TR" altLang="en-US" sz="2400" dirty="0" smtClean="0"/>
              <a:t> (</a:t>
            </a:r>
            <a:r>
              <a:rPr lang="tr-TR" altLang="en-US" sz="2400" i="1" dirty="0" smtClean="0"/>
              <a:t>a</a:t>
            </a:r>
            <a:r>
              <a:rPr lang="tr-TR" altLang="en-US" sz="2400" dirty="0" smtClean="0"/>
              <a:t>, </a:t>
            </a:r>
            <a:r>
              <a:rPr lang="tr-TR" altLang="en-US" sz="2400" i="1" dirty="0" smtClean="0">
                <a:solidFill>
                  <a:srgbClr val="00B050"/>
                </a:solidFill>
              </a:rPr>
              <a:t>b</a:t>
            </a:r>
            <a:r>
              <a:rPr lang="tr-TR" altLang="en-US" sz="2400" dirty="0" smtClean="0"/>
              <a:t>, </a:t>
            </a:r>
            <a:r>
              <a:rPr lang="tr-TR" altLang="en-US" sz="2400" i="1" dirty="0" smtClean="0">
                <a:solidFill>
                  <a:srgbClr val="CC0099"/>
                </a:solidFill>
              </a:rPr>
              <a:t>c</a:t>
            </a:r>
            <a:r>
              <a:rPr lang="tr-TR" altLang="en-US" sz="2400" dirty="0" smtClean="0"/>
              <a:t>) </a:t>
            </a:r>
            <a:r>
              <a:rPr lang="en-US" altLang="en-US" sz="2400" dirty="0" smtClean="0"/>
              <a:t>:</a:t>
            </a:r>
            <a:endParaRPr lang="tr-TR" altLang="en-US" sz="2400" dirty="0" smtClean="0"/>
          </a:p>
          <a:p>
            <a:pPr marL="457200" lvl="1" indent="0" eaLnBrk="1" hangingPunct="1">
              <a:buFontTx/>
              <a:buNone/>
              <a:defRPr/>
            </a:pPr>
            <a:r>
              <a:rPr lang="tr-TR" sz="2400" dirty="0" smtClean="0"/>
              <a:t>	</a:t>
            </a:r>
            <a:r>
              <a:rPr lang="tr-TR" sz="2400" i="1" dirty="0" smtClean="0"/>
              <a:t>a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tr-TR" sz="2400" i="1" dirty="0" smtClean="0">
                <a:solidFill>
                  <a:srgbClr val="00B050"/>
                </a:solidFill>
              </a:rPr>
              <a:t>b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tr-TR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AB</a:t>
            </a:r>
            <a:endParaRPr lang="tr-TR" sz="2400" baseline="-25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tr-TR" sz="2400" i="1" dirty="0" smtClean="0">
                <a:solidFill>
                  <a:srgbClr val="00B050"/>
                </a:solidFill>
              </a:rPr>
              <a:t>b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tr-TR" sz="2400" i="1" dirty="0" smtClean="0">
                <a:solidFill>
                  <a:srgbClr val="CC0099"/>
                </a:solidFill>
              </a:rPr>
              <a:t>c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tr-TR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BC</a:t>
            </a:r>
            <a:endParaRPr lang="tr-TR" sz="2400" baseline="-25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tr-TR" sz="2400" i="1" dirty="0" smtClean="0"/>
              <a:t>a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tr-TR" sz="2400" i="1" dirty="0" smtClean="0">
                <a:solidFill>
                  <a:srgbClr val="CC0099"/>
                </a:solidFill>
              </a:rPr>
              <a:t>c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tr-TR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AC</a:t>
            </a:r>
            <a:endParaRPr lang="tr-TR" sz="2400" baseline="-25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kumimoji="0" lang="en-US" altLang="en-US" sz="2800" kern="1200" dirty="0">
                <a:solidFill>
                  <a:srgbClr val="000000"/>
                </a:solidFill>
                <a:ea typeface="MS PGothic" panose="020B0600070205080204" pitchFamily="34" charset="-128"/>
              </a:rPr>
              <a:t>Input: </a:t>
            </a:r>
            <a:endParaRPr kumimoji="0" lang="tr-TR" altLang="en-US" sz="2800" kern="1200" dirty="0" smtClean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kumimoji="0" lang="tr-TR" altLang="en-US" sz="2400" i="1" kern="120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d</a:t>
            </a:r>
            <a:r>
              <a:rPr kumimoji="0" lang="en-US" altLang="en-US" sz="2400" kern="1200" baseline="-2500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AB</a:t>
            </a:r>
            <a:r>
              <a:rPr kumimoji="0" lang="en-US" altLang="en-US" sz="2400" kern="1200" dirty="0">
                <a:solidFill>
                  <a:srgbClr val="FF0000"/>
                </a:solidFill>
                <a:ea typeface="MS PGothic" panose="020B0600070205080204" pitchFamily="34" charset="-128"/>
              </a:rPr>
              <a:t>, </a:t>
            </a:r>
            <a:r>
              <a:rPr kumimoji="0" lang="tr-TR" altLang="en-US" sz="2400" i="1" kern="120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d</a:t>
            </a:r>
            <a:r>
              <a:rPr kumimoji="0" lang="en-US" altLang="en-US" sz="2400" kern="1200" baseline="-2500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BC</a:t>
            </a:r>
            <a:r>
              <a:rPr kumimoji="0" lang="en-US" altLang="en-US" sz="2400" kern="120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kumimoji="0" lang="en-US" altLang="en-US" sz="2400" kern="1200" dirty="0">
                <a:solidFill>
                  <a:srgbClr val="FF0000"/>
                </a:solidFill>
                <a:ea typeface="MS PGothic" panose="020B0600070205080204" pitchFamily="34" charset="-128"/>
              </a:rPr>
              <a:t>and </a:t>
            </a:r>
            <a:r>
              <a:rPr kumimoji="0" lang="tr-TR" altLang="en-US" sz="2400" i="1" kern="120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d</a:t>
            </a:r>
            <a:r>
              <a:rPr kumimoji="0" lang="en-US" altLang="en-US" sz="2400" kern="1200" baseline="-2500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AC</a:t>
            </a:r>
            <a:r>
              <a:rPr kumimoji="0" lang="en-US" altLang="en-US" sz="2400" kern="1200" dirty="0" smtClean="0">
                <a:solidFill>
                  <a:schemeClr val="accent1">
                    <a:lumMod val="75000"/>
                  </a:schemeClr>
                </a:solidFill>
                <a:ea typeface="MS PGothic" panose="020B0600070205080204" pitchFamily="34" charset="-128"/>
              </a:rPr>
              <a:t> </a:t>
            </a:r>
            <a:r>
              <a:rPr kumimoji="0" lang="en-US" altLang="en-US" sz="2400" kern="1200" dirty="0">
                <a:solidFill>
                  <a:srgbClr val="FF0000"/>
                </a:solidFill>
                <a:ea typeface="MS PGothic" panose="020B0600070205080204" pitchFamily="34" charset="-128"/>
              </a:rPr>
              <a:t>(pairwise distances)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kumimoji="0" lang="tr-TR" altLang="en-US" sz="2800" kern="1200" dirty="0" err="1" smtClean="0">
                <a:solidFill>
                  <a:srgbClr val="000000"/>
                </a:solidFill>
                <a:ea typeface="MS PGothic" panose="020B0600070205080204" pitchFamily="34" charset="-128"/>
              </a:rPr>
              <a:t>Out</a:t>
            </a:r>
            <a:r>
              <a:rPr kumimoji="0" lang="en-US" altLang="en-US" sz="2800" kern="120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put</a:t>
            </a:r>
            <a:r>
              <a:rPr kumimoji="0" lang="en-US" altLang="en-US" sz="2800" kern="1200" dirty="0">
                <a:solidFill>
                  <a:srgbClr val="000000"/>
                </a:solidFill>
                <a:ea typeface="MS PGothic" panose="020B0600070205080204" pitchFamily="34" charset="-128"/>
              </a:rPr>
              <a:t>: </a:t>
            </a:r>
            <a:endParaRPr kumimoji="0" lang="tr-TR" altLang="en-US" sz="2800" kern="12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marL="45720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tr-TR" sz="2400" i="1" dirty="0" smtClean="0"/>
              <a:t>a</a:t>
            </a:r>
            <a:r>
              <a:rPr lang="tr-TR" sz="2400" dirty="0" smtClean="0"/>
              <a:t> = </a:t>
            </a:r>
            <a:r>
              <a:rPr lang="tr-TR" sz="2400" dirty="0" smtClean="0"/>
              <a:t>(</a:t>
            </a:r>
            <a:r>
              <a:rPr lang="tr-TR" sz="2400" i="1" dirty="0" smtClean="0"/>
              <a:t>d</a:t>
            </a:r>
            <a:r>
              <a:rPr lang="tr-TR" sz="2400" baseline="-25000" dirty="0" smtClean="0"/>
              <a:t>AB </a:t>
            </a:r>
            <a:r>
              <a:rPr lang="tr-TR" sz="2400" dirty="0" smtClean="0"/>
              <a:t>+ </a:t>
            </a:r>
            <a:r>
              <a:rPr lang="tr-TR" sz="2400" i="1" dirty="0" smtClean="0"/>
              <a:t>d</a:t>
            </a:r>
            <a:r>
              <a:rPr lang="tr-TR" sz="2400" baseline="-25000" dirty="0" smtClean="0"/>
              <a:t>AC </a:t>
            </a:r>
            <a:r>
              <a:rPr lang="tr-TR" sz="2400" dirty="0" smtClean="0"/>
              <a:t>– </a:t>
            </a:r>
            <a:r>
              <a:rPr lang="tr-TR" sz="2400" i="1" dirty="0" smtClean="0"/>
              <a:t>d</a:t>
            </a:r>
            <a:r>
              <a:rPr lang="tr-TR" sz="2400" baseline="-25000" dirty="0" smtClean="0"/>
              <a:t>BC</a:t>
            </a:r>
            <a:r>
              <a:rPr lang="tr-TR" sz="2400" dirty="0" smtClean="0"/>
              <a:t>) / 2</a:t>
            </a:r>
          </a:p>
          <a:p>
            <a:pPr marL="45720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tr-TR" sz="2400" i="1" dirty="0" smtClean="0">
                <a:solidFill>
                  <a:srgbClr val="00B050"/>
                </a:solidFill>
              </a:rPr>
              <a:t>b</a:t>
            </a:r>
            <a:r>
              <a:rPr lang="tr-TR" sz="2400" dirty="0" smtClean="0">
                <a:solidFill>
                  <a:srgbClr val="00B050"/>
                </a:solidFill>
              </a:rPr>
              <a:t> = </a:t>
            </a:r>
            <a:r>
              <a:rPr lang="tr-TR" sz="2400" dirty="0" smtClean="0">
                <a:solidFill>
                  <a:srgbClr val="00B050"/>
                </a:solidFill>
              </a:rPr>
              <a:t>(</a:t>
            </a:r>
            <a:r>
              <a:rPr lang="tr-TR" sz="2400" i="1" dirty="0" smtClean="0">
                <a:solidFill>
                  <a:srgbClr val="00B050"/>
                </a:solidFill>
              </a:rPr>
              <a:t>d</a:t>
            </a:r>
            <a:r>
              <a:rPr lang="tr-TR" sz="2400" baseline="-25000" dirty="0" smtClean="0">
                <a:solidFill>
                  <a:srgbClr val="00B050"/>
                </a:solidFill>
              </a:rPr>
              <a:t>AB </a:t>
            </a:r>
            <a:r>
              <a:rPr lang="tr-TR" sz="2400" dirty="0" smtClean="0">
                <a:solidFill>
                  <a:srgbClr val="00B050"/>
                </a:solidFill>
              </a:rPr>
              <a:t>+ </a:t>
            </a:r>
            <a:r>
              <a:rPr lang="tr-TR" sz="2400" i="1" dirty="0" smtClean="0">
                <a:solidFill>
                  <a:srgbClr val="00B050"/>
                </a:solidFill>
              </a:rPr>
              <a:t>d</a:t>
            </a:r>
            <a:r>
              <a:rPr lang="tr-TR" sz="2400" baseline="-25000" dirty="0" smtClean="0">
                <a:solidFill>
                  <a:srgbClr val="00B050"/>
                </a:solidFill>
              </a:rPr>
              <a:t>BC </a:t>
            </a:r>
            <a:r>
              <a:rPr lang="tr-TR" sz="2400" dirty="0" smtClean="0">
                <a:solidFill>
                  <a:srgbClr val="00B050"/>
                </a:solidFill>
              </a:rPr>
              <a:t>– </a:t>
            </a:r>
            <a:r>
              <a:rPr lang="tr-TR" sz="2400" i="1" dirty="0" smtClean="0">
                <a:solidFill>
                  <a:srgbClr val="00B050"/>
                </a:solidFill>
              </a:rPr>
              <a:t>d</a:t>
            </a:r>
            <a:r>
              <a:rPr lang="tr-TR" sz="2400" baseline="-25000" dirty="0" smtClean="0">
                <a:solidFill>
                  <a:srgbClr val="00B050"/>
                </a:solidFill>
              </a:rPr>
              <a:t>AC</a:t>
            </a:r>
            <a:r>
              <a:rPr lang="tr-TR" sz="2400" dirty="0" smtClean="0">
                <a:solidFill>
                  <a:srgbClr val="00B050"/>
                </a:solidFill>
              </a:rPr>
              <a:t>) / 2</a:t>
            </a:r>
          </a:p>
          <a:p>
            <a:pPr marL="45720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tr-TR" sz="2400" i="1" dirty="0" smtClean="0">
                <a:solidFill>
                  <a:srgbClr val="CC0099"/>
                </a:solidFill>
              </a:rPr>
              <a:t>c</a:t>
            </a:r>
            <a:r>
              <a:rPr lang="tr-TR" sz="2400" dirty="0" smtClean="0">
                <a:solidFill>
                  <a:srgbClr val="CC0099"/>
                </a:solidFill>
              </a:rPr>
              <a:t> = </a:t>
            </a:r>
            <a:r>
              <a:rPr lang="tr-TR" sz="2400" dirty="0" smtClean="0">
                <a:solidFill>
                  <a:srgbClr val="CC0099"/>
                </a:solidFill>
              </a:rPr>
              <a:t>(</a:t>
            </a:r>
            <a:r>
              <a:rPr lang="tr-TR" sz="2400" i="1" dirty="0" smtClean="0">
                <a:solidFill>
                  <a:srgbClr val="CC0099"/>
                </a:solidFill>
              </a:rPr>
              <a:t>d</a:t>
            </a:r>
            <a:r>
              <a:rPr lang="tr-TR" sz="2400" baseline="-25000" dirty="0" smtClean="0">
                <a:solidFill>
                  <a:srgbClr val="CC0099"/>
                </a:solidFill>
              </a:rPr>
              <a:t>AC </a:t>
            </a:r>
            <a:r>
              <a:rPr lang="tr-TR" sz="2400" dirty="0" smtClean="0">
                <a:solidFill>
                  <a:srgbClr val="CC0099"/>
                </a:solidFill>
              </a:rPr>
              <a:t>+ </a:t>
            </a:r>
            <a:r>
              <a:rPr lang="tr-TR" sz="2400" i="1" dirty="0" smtClean="0">
                <a:solidFill>
                  <a:srgbClr val="CC0099"/>
                </a:solidFill>
              </a:rPr>
              <a:t>d</a:t>
            </a:r>
            <a:r>
              <a:rPr lang="tr-TR" sz="2400" baseline="-25000" dirty="0" smtClean="0">
                <a:solidFill>
                  <a:srgbClr val="CC0099"/>
                </a:solidFill>
              </a:rPr>
              <a:t>BC </a:t>
            </a:r>
            <a:r>
              <a:rPr lang="tr-TR" sz="2400" dirty="0" smtClean="0">
                <a:solidFill>
                  <a:srgbClr val="CC0099"/>
                </a:solidFill>
              </a:rPr>
              <a:t>– </a:t>
            </a:r>
            <a:r>
              <a:rPr lang="tr-TR" sz="2400" i="1" dirty="0" smtClean="0">
                <a:solidFill>
                  <a:srgbClr val="CC0099"/>
                </a:solidFill>
              </a:rPr>
              <a:t>d</a:t>
            </a:r>
            <a:r>
              <a:rPr lang="tr-TR" sz="2400" baseline="-25000" dirty="0" smtClean="0">
                <a:solidFill>
                  <a:srgbClr val="CC0099"/>
                </a:solidFill>
              </a:rPr>
              <a:t>AB</a:t>
            </a:r>
            <a:r>
              <a:rPr lang="tr-TR" sz="2400" dirty="0" smtClean="0">
                <a:solidFill>
                  <a:srgbClr val="CC0099"/>
                </a:solidFill>
              </a:rPr>
              <a:t>) / 2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tr-TR" sz="2400" baseline="-25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sz="2400" dirty="0" smtClean="0"/>
          </a:p>
          <a:p>
            <a:pPr lvl="1" eaLnBrk="1" hangingPunct="1">
              <a:defRPr/>
            </a:pPr>
            <a:endParaRPr lang="en-US" sz="2400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F3A2635-5B57-4FB7-B241-4B8CD69E7C85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36</a:t>
            </a:fld>
            <a:endParaRPr kumimoji="0" lang="en-US" altLang="en-US" sz="1200" smtClean="0"/>
          </a:p>
        </p:txBody>
      </p:sp>
      <p:grpSp>
        <p:nvGrpSpPr>
          <p:cNvPr id="6" name="Group 33"/>
          <p:cNvGrpSpPr>
            <a:grpSpLocks noChangeAspect="1"/>
          </p:cNvGrpSpPr>
          <p:nvPr/>
        </p:nvGrpSpPr>
        <p:grpSpPr bwMode="auto">
          <a:xfrm>
            <a:off x="5364163" y="4824413"/>
            <a:ext cx="3311525" cy="1279525"/>
            <a:chOff x="2520" y="3409"/>
            <a:chExt cx="5400" cy="2006"/>
          </a:xfrm>
        </p:grpSpPr>
        <p:sp>
          <p:nvSpPr>
            <p:cNvPr id="43041" name="AutoShape 45"/>
            <p:cNvSpPr>
              <a:spLocks noChangeAspect="1" noChangeArrowheads="1" noTextEdit="1"/>
            </p:cNvSpPr>
            <p:nvPr/>
          </p:nvSpPr>
          <p:spPr bwMode="auto">
            <a:xfrm>
              <a:off x="2520" y="3409"/>
              <a:ext cx="5400" cy="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43042" name="Group 36"/>
            <p:cNvGrpSpPr>
              <a:grpSpLocks/>
            </p:cNvGrpSpPr>
            <p:nvPr/>
          </p:nvGrpSpPr>
          <p:grpSpPr bwMode="auto">
            <a:xfrm>
              <a:off x="3120" y="3564"/>
              <a:ext cx="4650" cy="1698"/>
              <a:chOff x="3120" y="3564"/>
              <a:chExt cx="4650" cy="1698"/>
            </a:xfrm>
          </p:grpSpPr>
          <p:sp>
            <p:nvSpPr>
              <p:cNvPr id="43045" name="Text Box 44"/>
              <p:cNvSpPr txBox="1">
                <a:spLocks noChangeArrowheads="1"/>
              </p:cNvSpPr>
              <p:nvPr/>
            </p:nvSpPr>
            <p:spPr bwMode="auto">
              <a:xfrm>
                <a:off x="7320" y="4181"/>
                <a:ext cx="450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8638" tIns="39319" rIns="78638" bIns="39319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1700">
                    <a:latin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altLang="en-US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43046" name="Group 37"/>
              <p:cNvGrpSpPr>
                <a:grpSpLocks/>
              </p:cNvGrpSpPr>
              <p:nvPr/>
            </p:nvGrpSpPr>
            <p:grpSpPr bwMode="auto">
              <a:xfrm>
                <a:off x="3120" y="3564"/>
                <a:ext cx="4050" cy="1698"/>
                <a:chOff x="3120" y="3564"/>
                <a:chExt cx="4050" cy="1698"/>
              </a:xfrm>
            </p:grpSpPr>
            <p:sp>
              <p:nvSpPr>
                <p:cNvPr id="43047" name="Line 43"/>
                <p:cNvSpPr>
                  <a:spLocks noChangeShapeType="1"/>
                </p:cNvSpPr>
                <p:nvPr/>
              </p:nvSpPr>
              <p:spPr bwMode="auto">
                <a:xfrm>
                  <a:off x="3120" y="3718"/>
                  <a:ext cx="1200" cy="617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304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3120" y="4335"/>
                  <a:ext cx="1200" cy="771"/>
                </a:xfrm>
                <a:prstGeom prst="line">
                  <a:avLst/>
                </a:prstGeom>
                <a:noFill/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6" name="Line 41"/>
                <p:cNvSpPr>
                  <a:spLocks noChangeShapeType="1"/>
                </p:cNvSpPr>
                <p:nvPr/>
              </p:nvSpPr>
              <p:spPr bwMode="auto">
                <a:xfrm>
                  <a:off x="4319" y="4335"/>
                  <a:ext cx="2850" cy="0"/>
                </a:xfrm>
                <a:prstGeom prst="line">
                  <a:avLst/>
                </a:prstGeom>
                <a:ln w="38100">
                  <a:solidFill>
                    <a:srgbClr val="CC0099"/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05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5520" y="4489"/>
                  <a:ext cx="450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8638" tIns="39319" rIns="78638" bIns="39319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en-US" sz="1700" i="1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c</a:t>
                  </a:r>
                  <a:endParaRPr kumimoji="0" lang="en-US" altLang="en-US" sz="1800" i="1" dirty="0">
                    <a:solidFill>
                      <a:srgbClr val="CC00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5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570" y="4798"/>
                  <a:ext cx="450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8638" tIns="39319" rIns="78638" bIns="39319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en-US" sz="1700" i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b</a:t>
                  </a:r>
                  <a:endParaRPr kumimoji="0" lang="en-US" altLang="en-US" sz="1800" i="1" dirty="0">
                    <a:solidFill>
                      <a:srgbClr val="00B05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5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570" y="3564"/>
                  <a:ext cx="450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8638" tIns="39319" rIns="78638" bIns="39319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en-US" sz="1700" i="1" dirty="0">
                      <a:solidFill>
                        <a:srgbClr val="FF660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a</a:t>
                  </a:r>
                  <a:endParaRPr kumimoji="0" lang="en-US" altLang="en-US" sz="1800" i="1" dirty="0">
                    <a:solidFill>
                      <a:schemeClr val="bg2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3043" name="Text Box 35"/>
            <p:cNvSpPr txBox="1">
              <a:spLocks noChangeArrowheads="1"/>
            </p:cNvSpPr>
            <p:nvPr/>
          </p:nvSpPr>
          <p:spPr bwMode="auto">
            <a:xfrm>
              <a:off x="2670" y="4952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8638" tIns="39319" rIns="78638" bIns="39319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1700">
                  <a:latin typeface="Arial" panose="020B0604020202020204" pitchFamily="34" charset="0"/>
                  <a:cs typeface="Times New Roman" panose="02020603050405020304" pitchFamily="18" charset="0"/>
                </a:rPr>
                <a:t>B</a:t>
              </a:r>
              <a:endParaRPr kumimoji="0"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3044" name="Text Box 34"/>
            <p:cNvSpPr txBox="1">
              <a:spLocks noChangeArrowheads="1"/>
            </p:cNvSpPr>
            <p:nvPr/>
          </p:nvSpPr>
          <p:spPr bwMode="auto">
            <a:xfrm>
              <a:off x="2670" y="3409"/>
              <a:ext cx="450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8638" tIns="39319" rIns="78638" bIns="39319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1700">
                  <a:latin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endParaRPr kumimoji="0" lang="en-US" altLang="en-US" sz="180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271213"/>
              </p:ext>
            </p:extLst>
          </p:nvPr>
        </p:nvGraphicFramePr>
        <p:xfrm>
          <a:off x="5335588" y="2708275"/>
          <a:ext cx="3168652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163"/>
                <a:gridCol w="792163"/>
                <a:gridCol w="792163"/>
                <a:gridCol w="792163"/>
              </a:tblGrid>
              <a:tr h="28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</a:tr>
              <a:tr h="28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tr-TR" sz="2000" dirty="0" smtClean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tr-TR" sz="2000" i="1" dirty="0" err="1" smtClean="0">
                          <a:effectLst/>
                        </a:rPr>
                        <a:t>a</a:t>
                      </a:r>
                      <a:r>
                        <a:rPr lang="tr-TR" sz="2000" dirty="0" err="1" smtClean="0">
                          <a:effectLst/>
                        </a:rPr>
                        <a:t>+</a:t>
                      </a:r>
                      <a:r>
                        <a:rPr lang="tr-TR" sz="2000" i="1" dirty="0" err="1" smtClean="0">
                          <a:effectLst/>
                        </a:rPr>
                        <a:t>b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tr-TR" sz="2000" i="1" dirty="0" err="1" smtClean="0">
                          <a:effectLst/>
                        </a:rPr>
                        <a:t>a</a:t>
                      </a:r>
                      <a:r>
                        <a:rPr lang="tr-TR" sz="2000" dirty="0" err="1" smtClean="0">
                          <a:effectLst/>
                        </a:rPr>
                        <a:t>+</a:t>
                      </a:r>
                      <a:r>
                        <a:rPr lang="tr-TR" sz="2000" i="1" dirty="0" err="1" smtClean="0">
                          <a:effectLst/>
                        </a:rPr>
                        <a:t>c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</a:tr>
              <a:tr h="28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tr-TR" sz="2000" dirty="0" smtClean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tr-TR" sz="2000" dirty="0" smtClean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tr-TR" sz="2000" i="1" dirty="0" err="1" smtClean="0">
                          <a:effectLst/>
                        </a:rPr>
                        <a:t>b</a:t>
                      </a:r>
                      <a:r>
                        <a:rPr lang="tr-TR" sz="2000" dirty="0" err="1" smtClean="0">
                          <a:effectLst/>
                        </a:rPr>
                        <a:t>+</a:t>
                      </a:r>
                      <a:r>
                        <a:rPr lang="tr-TR" sz="2000" i="1" dirty="0" err="1" smtClean="0">
                          <a:effectLst/>
                        </a:rPr>
                        <a:t>c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</a:tr>
              <a:tr h="28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tr-TR" sz="2000" dirty="0" smtClean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tr-TR" sz="2000" dirty="0" smtClean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tr-TR" sz="2000" dirty="0" smtClean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4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Estimation of Branch Lengths </a:t>
            </a:r>
            <a:r>
              <a:rPr lang="tr-TR" altLang="en-US" dirty="0" smtClean="0"/>
              <a:t>- example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2800" dirty="0" err="1" smtClean="0"/>
              <a:t>Distance</a:t>
            </a:r>
            <a:r>
              <a:rPr lang="tr-TR" sz="2800" dirty="0" smtClean="0"/>
              <a:t> </a:t>
            </a:r>
            <a:r>
              <a:rPr lang="tr-TR" sz="2800" dirty="0" err="1" smtClean="0"/>
              <a:t>matrix</a:t>
            </a:r>
            <a:r>
              <a:rPr lang="tr-TR" sz="2800" dirty="0" smtClean="0"/>
              <a:t> of </a:t>
            </a:r>
            <a:r>
              <a:rPr lang="tr-TR" sz="2800" dirty="0" smtClean="0">
                <a:solidFill>
                  <a:schemeClr val="accent1"/>
                </a:solidFill>
              </a:rPr>
              <a:t>3</a:t>
            </a:r>
            <a:r>
              <a:rPr lang="tr-TR" sz="2800" dirty="0" smtClean="0"/>
              <a:t> </a:t>
            </a:r>
            <a:r>
              <a:rPr lang="tr-TR" sz="2800" dirty="0" err="1" smtClean="0"/>
              <a:t>sequences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unrooted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tr-TR" sz="2800" dirty="0" smtClean="0"/>
          </a:p>
          <a:p>
            <a:pPr>
              <a:defRPr/>
            </a:pPr>
            <a:endParaRPr lang="tr-TR" sz="2800" dirty="0"/>
          </a:p>
          <a:p>
            <a:pPr>
              <a:defRPr/>
            </a:pPr>
            <a:endParaRPr lang="tr-TR" sz="2800" dirty="0" smtClean="0"/>
          </a:p>
          <a:p>
            <a:pPr>
              <a:defRPr/>
            </a:pPr>
            <a:endParaRPr lang="tr-TR" sz="2800" dirty="0"/>
          </a:p>
          <a:p>
            <a:pPr lvl="1">
              <a:defRPr/>
            </a:pPr>
            <a:r>
              <a:rPr lang="en-US" sz="2400" dirty="0"/>
              <a:t>distance from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 =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n-US" sz="2400" i="1" dirty="0">
                <a:solidFill>
                  <a:srgbClr val="00B050"/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r>
              <a:rPr lang="tr-TR" sz="2400" dirty="0" smtClean="0"/>
              <a:t>	</a:t>
            </a:r>
            <a:r>
              <a:rPr lang="en-US" sz="2400" dirty="0" smtClean="0"/>
              <a:t>(</a:t>
            </a:r>
            <a:r>
              <a:rPr lang="en-US" sz="2400" dirty="0"/>
              <a:t>1)</a:t>
            </a:r>
          </a:p>
          <a:p>
            <a:pPr lvl="1">
              <a:defRPr/>
            </a:pPr>
            <a:r>
              <a:rPr lang="en-US" sz="2400" dirty="0"/>
              <a:t>distance from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 =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n-US" sz="2400" i="1" dirty="0">
                <a:solidFill>
                  <a:srgbClr val="CC0099"/>
                </a:solidFill>
              </a:rPr>
              <a:t>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39</a:t>
            </a:r>
            <a:r>
              <a:rPr lang="tr-TR" sz="2400" dirty="0" smtClean="0"/>
              <a:t>	</a:t>
            </a:r>
            <a:r>
              <a:rPr lang="en-US" sz="2400" dirty="0" smtClean="0"/>
              <a:t>(</a:t>
            </a:r>
            <a:r>
              <a:rPr lang="en-US" sz="2400" dirty="0"/>
              <a:t>2)</a:t>
            </a:r>
          </a:p>
          <a:p>
            <a:pPr lvl="1">
              <a:defRPr/>
            </a:pPr>
            <a:r>
              <a:rPr lang="en-US" sz="2400" dirty="0"/>
              <a:t>distance from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 = </a:t>
            </a:r>
            <a:r>
              <a:rPr lang="en-US" sz="2400" i="1" dirty="0">
                <a:solidFill>
                  <a:srgbClr val="00B050"/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en-US" sz="2400" i="1" dirty="0">
                <a:solidFill>
                  <a:srgbClr val="CC0099"/>
                </a:solidFill>
              </a:rPr>
              <a:t>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41</a:t>
            </a:r>
            <a:r>
              <a:rPr lang="tr-TR" sz="2400" dirty="0" smtClean="0"/>
              <a:t>	</a:t>
            </a:r>
            <a:r>
              <a:rPr lang="en-US" sz="2400" dirty="0" smtClean="0"/>
              <a:t>(</a:t>
            </a:r>
            <a:r>
              <a:rPr lang="en-US" sz="2400" dirty="0"/>
              <a:t>3)</a:t>
            </a:r>
          </a:p>
          <a:p>
            <a:pPr>
              <a:defRPr/>
            </a:pPr>
            <a:r>
              <a:rPr lang="en-US" sz="2800" dirty="0"/>
              <a:t>subtracting </a:t>
            </a:r>
            <a:r>
              <a:rPr lang="en-US" sz="2800" dirty="0">
                <a:solidFill>
                  <a:srgbClr val="FF0000"/>
                </a:solidFill>
              </a:rPr>
              <a:t>(3)</a:t>
            </a:r>
            <a:r>
              <a:rPr lang="en-US" sz="2800" dirty="0"/>
              <a:t> from </a:t>
            </a:r>
            <a:r>
              <a:rPr lang="en-US" sz="2800" dirty="0">
                <a:solidFill>
                  <a:srgbClr val="FF0000"/>
                </a:solidFill>
              </a:rPr>
              <a:t>(2)</a:t>
            </a:r>
            <a:r>
              <a:rPr lang="en-US" sz="2800" dirty="0"/>
              <a:t> yields</a:t>
            </a:r>
            <a:r>
              <a:rPr lang="en-US" sz="2800" dirty="0" smtClean="0"/>
              <a:t>:</a:t>
            </a:r>
            <a:endParaRPr lang="tr-TR" sz="2800" dirty="0" smtClean="0"/>
          </a:p>
          <a:p>
            <a:pPr marL="457200" lvl="1" indent="0">
              <a:buFontTx/>
              <a:buNone/>
              <a:defRPr/>
            </a:pPr>
            <a:r>
              <a:rPr lang="tr-TR" sz="2400" dirty="0" smtClean="0"/>
              <a:t>	</a:t>
            </a:r>
            <a:r>
              <a:rPr lang="en-US" sz="2400" i="1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en-US" sz="2400" i="1" dirty="0">
                <a:solidFill>
                  <a:srgbClr val="CC0099"/>
                </a:solidFill>
              </a:rPr>
              <a:t>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tr-TR" sz="2400" i="1" dirty="0" smtClean="0">
                <a:solidFill>
                  <a:srgbClr val="FF0000"/>
                </a:solidFill>
              </a:rPr>
              <a:t>a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tr-TR" sz="2400" i="1" dirty="0" smtClean="0">
                <a:solidFill>
                  <a:srgbClr val="CC0099"/>
                </a:solidFill>
              </a:rPr>
              <a:t>c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400" i="1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= 41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39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sz="2400" dirty="0" smtClean="0"/>
              <a:t>	</a:t>
            </a:r>
            <a:r>
              <a:rPr lang="en-US" sz="2400" dirty="0" smtClean="0"/>
              <a:t>(4)</a:t>
            </a:r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CF0FDC5-2F7F-4729-82AF-E482C0FC3BB0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37</a:t>
            </a:fld>
            <a:endParaRPr kumimoji="0" lang="en-US" altLang="en-US" sz="12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42988" y="1806575"/>
          <a:ext cx="3168652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163"/>
                <a:gridCol w="792163"/>
                <a:gridCol w="792163"/>
                <a:gridCol w="792163"/>
              </a:tblGrid>
              <a:tr h="28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B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</a:tr>
              <a:tr h="28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39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</a:tr>
              <a:tr h="28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</a:tr>
              <a:tr h="285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>
                          <a:effectLst/>
                        </a:rPr>
                        <a:t>--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000" dirty="0">
                          <a:effectLst/>
                        </a:rPr>
                        <a:t>--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  <p:grpSp>
        <p:nvGrpSpPr>
          <p:cNvPr id="9" name="Group 33"/>
          <p:cNvGrpSpPr>
            <a:grpSpLocks noChangeAspect="1"/>
          </p:cNvGrpSpPr>
          <p:nvPr/>
        </p:nvGrpSpPr>
        <p:grpSpPr bwMode="auto">
          <a:xfrm>
            <a:off x="5130800" y="1773238"/>
            <a:ext cx="3543300" cy="1279525"/>
            <a:chOff x="2520" y="3409"/>
            <a:chExt cx="5400" cy="2006"/>
          </a:xfrm>
        </p:grpSpPr>
        <p:sp>
          <p:nvSpPr>
            <p:cNvPr id="44065" name="AutoShape 45"/>
            <p:cNvSpPr>
              <a:spLocks noChangeAspect="1" noChangeArrowheads="1" noTextEdit="1"/>
            </p:cNvSpPr>
            <p:nvPr/>
          </p:nvSpPr>
          <p:spPr bwMode="auto">
            <a:xfrm>
              <a:off x="2520" y="3409"/>
              <a:ext cx="5400" cy="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44066" name="Group 36"/>
            <p:cNvGrpSpPr>
              <a:grpSpLocks/>
            </p:cNvGrpSpPr>
            <p:nvPr/>
          </p:nvGrpSpPr>
          <p:grpSpPr bwMode="auto">
            <a:xfrm>
              <a:off x="3120" y="3564"/>
              <a:ext cx="4650" cy="1698"/>
              <a:chOff x="3120" y="3564"/>
              <a:chExt cx="4650" cy="1698"/>
            </a:xfrm>
          </p:grpSpPr>
          <p:sp>
            <p:nvSpPr>
              <p:cNvPr id="44069" name="Text Box 44"/>
              <p:cNvSpPr txBox="1">
                <a:spLocks noChangeArrowheads="1"/>
              </p:cNvSpPr>
              <p:nvPr/>
            </p:nvSpPr>
            <p:spPr bwMode="auto">
              <a:xfrm>
                <a:off x="7320" y="4181"/>
                <a:ext cx="450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8638" tIns="39319" rIns="78638" bIns="39319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1700">
                    <a:latin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altLang="en-US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44070" name="Group 37"/>
              <p:cNvGrpSpPr>
                <a:grpSpLocks/>
              </p:cNvGrpSpPr>
              <p:nvPr/>
            </p:nvGrpSpPr>
            <p:grpSpPr bwMode="auto">
              <a:xfrm>
                <a:off x="3120" y="3564"/>
                <a:ext cx="4050" cy="1698"/>
                <a:chOff x="3120" y="3564"/>
                <a:chExt cx="4050" cy="1698"/>
              </a:xfrm>
            </p:grpSpPr>
            <p:sp>
              <p:nvSpPr>
                <p:cNvPr id="44071" name="Line 43"/>
                <p:cNvSpPr>
                  <a:spLocks noChangeShapeType="1"/>
                </p:cNvSpPr>
                <p:nvPr/>
              </p:nvSpPr>
              <p:spPr bwMode="auto">
                <a:xfrm>
                  <a:off x="3120" y="3718"/>
                  <a:ext cx="1200" cy="617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4072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3120" y="4335"/>
                  <a:ext cx="1200" cy="771"/>
                </a:xfrm>
                <a:prstGeom prst="line">
                  <a:avLst/>
                </a:prstGeom>
                <a:noFill/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8" name="Line 41"/>
                <p:cNvSpPr>
                  <a:spLocks noChangeShapeType="1"/>
                </p:cNvSpPr>
                <p:nvPr/>
              </p:nvSpPr>
              <p:spPr bwMode="auto">
                <a:xfrm>
                  <a:off x="4320" y="4335"/>
                  <a:ext cx="2850" cy="0"/>
                </a:xfrm>
                <a:prstGeom prst="line">
                  <a:avLst/>
                </a:prstGeom>
                <a:ln w="38100">
                  <a:solidFill>
                    <a:srgbClr val="CC0099"/>
                  </a:solidFill>
                  <a:headEnd/>
                  <a:tailE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07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5520" y="4489"/>
                  <a:ext cx="450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8638" tIns="39319" rIns="78638" bIns="39319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en-US" sz="1700" i="1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c</a:t>
                  </a:r>
                  <a:endParaRPr kumimoji="0" lang="en-US" altLang="en-US" sz="1800" i="1" dirty="0">
                    <a:solidFill>
                      <a:srgbClr val="CC00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7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570" y="4798"/>
                  <a:ext cx="450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8638" tIns="39319" rIns="78638" bIns="39319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en-US" sz="1700" i="1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b</a:t>
                  </a:r>
                  <a:endParaRPr kumimoji="0" lang="en-US" altLang="en-US" sz="1800" i="1" dirty="0">
                    <a:solidFill>
                      <a:srgbClr val="00B05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07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570" y="3564"/>
                  <a:ext cx="450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8638" tIns="39319" rIns="78638" bIns="39319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en-US" sz="1700" i="1" dirty="0">
                      <a:solidFill>
                        <a:srgbClr val="FF660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a</a:t>
                  </a:r>
                  <a:endParaRPr kumimoji="0" lang="en-US" altLang="en-US" sz="1800" i="1" dirty="0">
                    <a:solidFill>
                      <a:schemeClr val="bg2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4067" name="Text Box 35"/>
            <p:cNvSpPr txBox="1">
              <a:spLocks noChangeArrowheads="1"/>
            </p:cNvSpPr>
            <p:nvPr/>
          </p:nvSpPr>
          <p:spPr bwMode="auto">
            <a:xfrm>
              <a:off x="2670" y="4952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8638" tIns="39319" rIns="78638" bIns="39319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1700">
                  <a:latin typeface="Arial" panose="020B0604020202020204" pitchFamily="34" charset="0"/>
                  <a:cs typeface="Times New Roman" panose="02020603050405020304" pitchFamily="18" charset="0"/>
                </a:rPr>
                <a:t>B</a:t>
              </a:r>
              <a:endParaRPr kumimoji="0"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68" name="Text Box 34"/>
            <p:cNvSpPr txBox="1">
              <a:spLocks noChangeArrowheads="1"/>
            </p:cNvSpPr>
            <p:nvPr/>
          </p:nvSpPr>
          <p:spPr bwMode="auto">
            <a:xfrm>
              <a:off x="2670" y="3409"/>
              <a:ext cx="450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8638" tIns="39319" rIns="78638" bIns="39319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1700">
                  <a:latin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endParaRPr kumimoji="0" lang="en-US" altLang="en-US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39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Estimation of Branch Lengths </a:t>
            </a:r>
            <a:r>
              <a:rPr lang="tr-TR" altLang="en-US" dirty="0" smtClean="0"/>
              <a:t>- example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adding (1) and (4) yields </a:t>
            </a:r>
            <a:endParaRPr lang="tr-TR" sz="2800" dirty="0" smtClean="0"/>
          </a:p>
          <a:p>
            <a:pPr marL="457200" lvl="1" indent="0">
              <a:buFontTx/>
              <a:buNone/>
              <a:defRPr/>
            </a:pPr>
            <a:r>
              <a:rPr lang="tr-TR" sz="2400" dirty="0" smtClean="0"/>
              <a:t>	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+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00B050"/>
                </a:solidFill>
              </a:rPr>
              <a:t>b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+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–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= 2</a:t>
            </a:r>
            <a:r>
              <a:rPr lang="tr-TR" sz="2400" i="1" dirty="0" smtClean="0"/>
              <a:t>b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= 22 + 2 = 24</a:t>
            </a:r>
            <a:endParaRPr lang="en-US" sz="2400" dirty="0" smtClean="0">
              <a:solidFill>
                <a:srgbClr val="0000CC"/>
              </a:solidFill>
            </a:endParaRPr>
          </a:p>
          <a:p>
            <a:pPr marL="457200" lvl="1" indent="0">
              <a:buFontTx/>
              <a:buNone/>
              <a:defRPr/>
            </a:pPr>
            <a:r>
              <a:rPr lang="tr-TR" sz="2400" dirty="0" smtClean="0"/>
              <a:t>	</a:t>
            </a:r>
            <a:r>
              <a:rPr lang="en-US" sz="2400" dirty="0" smtClean="0">
                <a:solidFill>
                  <a:srgbClr val="0000CC"/>
                </a:solidFill>
              </a:rPr>
              <a:t>2</a:t>
            </a:r>
            <a:r>
              <a:rPr lang="en-US" sz="2400" i="1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00CC"/>
                </a:solidFill>
              </a:rPr>
              <a:t>= </a:t>
            </a:r>
            <a:r>
              <a:rPr lang="en-US" sz="2400" dirty="0" smtClean="0">
                <a:solidFill>
                  <a:srgbClr val="0000CC"/>
                </a:solidFill>
              </a:rPr>
              <a:t>24</a:t>
            </a:r>
            <a:r>
              <a:rPr lang="tr-TR" sz="2400" dirty="0" smtClean="0">
                <a:solidFill>
                  <a:srgbClr val="0000CC"/>
                </a:solidFill>
              </a:rPr>
              <a:t> </a:t>
            </a:r>
          </a:p>
          <a:p>
            <a:pPr marL="457200" lvl="1" indent="0">
              <a:buFontTx/>
              <a:buNone/>
              <a:defRPr/>
            </a:pPr>
            <a:r>
              <a:rPr lang="tr-TR" sz="2400" dirty="0" smtClean="0"/>
              <a:t>	</a:t>
            </a:r>
            <a:r>
              <a:rPr lang="en-US" sz="2400" i="1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00CC"/>
                </a:solidFill>
              </a:rPr>
              <a:t>= </a:t>
            </a:r>
            <a:r>
              <a:rPr lang="tr-TR" sz="2400" dirty="0" smtClean="0">
                <a:solidFill>
                  <a:srgbClr val="0000CC"/>
                </a:solidFill>
              </a:rPr>
              <a:t>24 / 2 = </a:t>
            </a:r>
            <a:r>
              <a:rPr lang="en-US" sz="2400" dirty="0" smtClean="0">
                <a:solidFill>
                  <a:srgbClr val="0000CC"/>
                </a:solidFill>
              </a:rPr>
              <a:t>12</a:t>
            </a:r>
            <a:endParaRPr lang="en-US" sz="2400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en-US" sz="2800" dirty="0"/>
              <a:t>so </a:t>
            </a:r>
            <a:endParaRPr lang="tr-TR" sz="2800" dirty="0" smtClean="0"/>
          </a:p>
          <a:p>
            <a:pPr marL="457200" lvl="1" indent="0">
              <a:buFontTx/>
              <a:buNone/>
              <a:defRPr/>
            </a:pPr>
            <a:r>
              <a:rPr lang="tr-TR" sz="2400" dirty="0" smtClean="0"/>
              <a:t>	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00CC"/>
                </a:solidFill>
              </a:rPr>
              <a:t>+</a:t>
            </a:r>
            <a:r>
              <a:rPr lang="en-US" sz="2400" dirty="0"/>
              <a:t> </a:t>
            </a:r>
            <a:r>
              <a:rPr lang="tr-TR" sz="2400" i="1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00CC"/>
                </a:solidFill>
              </a:rPr>
              <a:t>=</a:t>
            </a:r>
            <a:r>
              <a:rPr lang="en-US" sz="2400" dirty="0"/>
              <a:t> 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+ </a:t>
            </a:r>
            <a:r>
              <a:rPr lang="tr-TR" sz="2400" dirty="0" smtClean="0">
                <a:solidFill>
                  <a:srgbClr val="0000CC"/>
                </a:solidFill>
              </a:rPr>
              <a:t>12</a:t>
            </a:r>
            <a:r>
              <a:rPr lang="en-US" sz="2400" dirty="0" smtClean="0">
                <a:solidFill>
                  <a:srgbClr val="0000CC"/>
                </a:solidFill>
              </a:rPr>
              <a:t> </a:t>
            </a:r>
            <a:r>
              <a:rPr lang="tr-TR" sz="2400" dirty="0" smtClean="0">
                <a:solidFill>
                  <a:srgbClr val="0000CC"/>
                </a:solidFill>
              </a:rPr>
              <a:t>= </a:t>
            </a:r>
            <a:r>
              <a:rPr lang="en-US" sz="2400" dirty="0" smtClean="0">
                <a:solidFill>
                  <a:srgbClr val="0000CC"/>
                </a:solidFill>
              </a:rPr>
              <a:t>22</a:t>
            </a:r>
            <a:r>
              <a:rPr lang="en-US" sz="2400" dirty="0">
                <a:solidFill>
                  <a:srgbClr val="0000CC"/>
                </a:solidFill>
              </a:rPr>
              <a:t>; </a:t>
            </a:r>
            <a:endParaRPr lang="tr-TR" sz="2400" dirty="0" smtClean="0">
              <a:solidFill>
                <a:srgbClr val="0000CC"/>
              </a:solidFill>
            </a:endParaRPr>
          </a:p>
          <a:p>
            <a:pPr marL="457200" lvl="1" indent="0">
              <a:buFontTx/>
              <a:buNone/>
              <a:defRPr/>
            </a:pPr>
            <a:r>
              <a:rPr lang="tr-TR" sz="2400" dirty="0" smtClean="0"/>
              <a:t>	</a:t>
            </a:r>
            <a:r>
              <a:rPr lang="en-US" sz="2400" i="1" dirty="0" smtClean="0"/>
              <a:t>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22 – 12 =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>
              <a:buFontTx/>
              <a:buChar char="•"/>
              <a:defRPr/>
            </a:pPr>
            <a:r>
              <a:rPr lang="tr-TR" dirty="0" err="1">
                <a:solidFill>
                  <a:schemeClr val="tx1"/>
                </a:solidFill>
                <a:ea typeface="+mn-ea"/>
                <a:cs typeface="+mn-cs"/>
              </a:rPr>
              <a:t>finally</a:t>
            </a:r>
            <a:endParaRPr lang="en-US" dirty="0">
              <a:solidFill>
                <a:schemeClr val="tx1"/>
              </a:solidFill>
              <a:ea typeface="+mn-ea"/>
              <a:cs typeface="+mn-cs"/>
            </a:endParaRPr>
          </a:p>
          <a:p>
            <a:pPr marL="457200" lvl="1" indent="0">
              <a:buFontTx/>
              <a:buNone/>
              <a:defRPr/>
            </a:pPr>
            <a:r>
              <a:rPr lang="tr-TR" sz="2400" dirty="0" smtClean="0"/>
              <a:t>	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+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C0099"/>
                </a:solidFill>
              </a:rPr>
              <a:t>c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CC"/>
                </a:solidFill>
              </a:rPr>
              <a:t>= 10 </a:t>
            </a:r>
            <a:r>
              <a:rPr lang="en-US" sz="2400" dirty="0">
                <a:solidFill>
                  <a:srgbClr val="0000CC"/>
                </a:solidFill>
              </a:rPr>
              <a:t>+ </a:t>
            </a:r>
            <a:r>
              <a:rPr lang="en-US" sz="2400" i="1" dirty="0">
                <a:solidFill>
                  <a:srgbClr val="CC0099"/>
                </a:solidFill>
              </a:rPr>
              <a:t>c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CC"/>
                </a:solidFill>
              </a:rPr>
              <a:t>= 39; </a:t>
            </a:r>
            <a:endParaRPr lang="tr-TR" sz="2400" dirty="0" smtClean="0">
              <a:solidFill>
                <a:srgbClr val="0000CC"/>
              </a:solidFill>
            </a:endParaRPr>
          </a:p>
          <a:p>
            <a:pPr marL="457200" lvl="1" indent="0">
              <a:buFontTx/>
              <a:buNone/>
              <a:defRPr/>
            </a:pPr>
            <a:r>
              <a:rPr lang="tr-TR" sz="2400" dirty="0" smtClean="0"/>
              <a:t>	</a:t>
            </a:r>
            <a:r>
              <a:rPr lang="en-US" sz="2400" i="1" dirty="0" smtClean="0">
                <a:solidFill>
                  <a:srgbClr val="CC0099"/>
                </a:solidFill>
              </a:rPr>
              <a:t>c</a:t>
            </a:r>
            <a:r>
              <a:rPr lang="en-US" sz="2400" dirty="0" smtClean="0">
                <a:solidFill>
                  <a:srgbClr val="CC0099"/>
                </a:solidFill>
              </a:rPr>
              <a:t> </a:t>
            </a:r>
            <a:r>
              <a:rPr lang="en-US" sz="2400" dirty="0">
                <a:solidFill>
                  <a:srgbClr val="CC0099"/>
                </a:solidFill>
              </a:rPr>
              <a:t>= </a:t>
            </a:r>
            <a:r>
              <a:rPr lang="tr-TR" sz="2400" dirty="0" smtClean="0">
                <a:solidFill>
                  <a:srgbClr val="0000CC"/>
                </a:solidFill>
              </a:rPr>
              <a:t>39 – 10 = </a:t>
            </a:r>
            <a:r>
              <a:rPr lang="en-US" sz="2400" dirty="0" smtClean="0">
                <a:solidFill>
                  <a:srgbClr val="0000CC"/>
                </a:solidFill>
              </a:rPr>
              <a:t>29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56E3FF2-87E4-4A77-A5E5-A9A2506A80CE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38</a:t>
            </a:fld>
            <a:endParaRPr kumimoji="0" lang="en-US" altLang="en-US" sz="1200" smtClean="0"/>
          </a:p>
        </p:txBody>
      </p:sp>
      <p:sp>
        <p:nvSpPr>
          <p:cNvPr id="45061" name="Rectangle 14"/>
          <p:cNvSpPr>
            <a:spLocks noChangeArrowheads="1"/>
          </p:cNvSpPr>
          <p:nvPr/>
        </p:nvSpPr>
        <p:spPr bwMode="auto">
          <a:xfrm>
            <a:off x="4859338" y="3716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pSp>
        <p:nvGrpSpPr>
          <p:cNvPr id="45062" name="Group 1"/>
          <p:cNvGrpSpPr>
            <a:grpSpLocks noChangeAspect="1"/>
          </p:cNvGrpSpPr>
          <p:nvPr/>
        </p:nvGrpSpPr>
        <p:grpSpPr bwMode="auto">
          <a:xfrm>
            <a:off x="4876800" y="4311650"/>
            <a:ext cx="3314700" cy="1196975"/>
            <a:chOff x="2520" y="3409"/>
            <a:chExt cx="5400" cy="2006"/>
          </a:xfrm>
        </p:grpSpPr>
        <p:sp>
          <p:nvSpPr>
            <p:cNvPr id="45063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520" y="3409"/>
              <a:ext cx="5400" cy="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45064" name="Group 4"/>
            <p:cNvGrpSpPr>
              <a:grpSpLocks/>
            </p:cNvGrpSpPr>
            <p:nvPr/>
          </p:nvGrpSpPr>
          <p:grpSpPr bwMode="auto">
            <a:xfrm>
              <a:off x="3265" y="3409"/>
              <a:ext cx="4650" cy="1697"/>
              <a:chOff x="3120" y="3564"/>
              <a:chExt cx="4650" cy="1698"/>
            </a:xfrm>
          </p:grpSpPr>
          <p:sp>
            <p:nvSpPr>
              <p:cNvPr id="45067" name="Text Box 12"/>
              <p:cNvSpPr txBox="1">
                <a:spLocks noChangeArrowheads="1"/>
              </p:cNvSpPr>
              <p:nvPr/>
            </p:nvSpPr>
            <p:spPr bwMode="auto">
              <a:xfrm>
                <a:off x="7320" y="4181"/>
                <a:ext cx="450" cy="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4066" tIns="37033" rIns="74066" bIns="37033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tr-TR" altLang="en-US" sz="1800">
                    <a:latin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endParaRPr kumimoji="0" lang="tr-TR" altLang="en-US" sz="1800">
                  <a:latin typeface="Arial" panose="020B0604020202020204" pitchFamily="34" charset="0"/>
                </a:endParaRPr>
              </a:p>
            </p:txBody>
          </p:sp>
          <p:grpSp>
            <p:nvGrpSpPr>
              <p:cNvPr id="45068" name="Group 5"/>
              <p:cNvGrpSpPr>
                <a:grpSpLocks/>
              </p:cNvGrpSpPr>
              <p:nvPr/>
            </p:nvGrpSpPr>
            <p:grpSpPr bwMode="auto">
              <a:xfrm>
                <a:off x="3120" y="3564"/>
                <a:ext cx="4050" cy="1698"/>
                <a:chOff x="3120" y="3564"/>
                <a:chExt cx="4050" cy="1698"/>
              </a:xfrm>
            </p:grpSpPr>
            <p:sp>
              <p:nvSpPr>
                <p:cNvPr id="45069" name="Line 11"/>
                <p:cNvSpPr>
                  <a:spLocks noChangeShapeType="1"/>
                </p:cNvSpPr>
                <p:nvPr/>
              </p:nvSpPr>
              <p:spPr bwMode="auto">
                <a:xfrm>
                  <a:off x="3120" y="3718"/>
                  <a:ext cx="1200" cy="617"/>
                </a:xfrm>
                <a:prstGeom prst="line">
                  <a:avLst/>
                </a:prstGeom>
                <a:noFill/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5070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120" y="4335"/>
                  <a:ext cx="1200" cy="771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5071" name="Line 9"/>
                <p:cNvSpPr>
                  <a:spLocks noChangeShapeType="1"/>
                </p:cNvSpPr>
                <p:nvPr/>
              </p:nvSpPr>
              <p:spPr bwMode="auto">
                <a:xfrm>
                  <a:off x="4320" y="4335"/>
                  <a:ext cx="2850" cy="0"/>
                </a:xfrm>
                <a:prstGeom prst="line">
                  <a:avLst/>
                </a:prstGeom>
                <a:noFill/>
                <a:ln w="38100">
                  <a:solidFill>
                    <a:srgbClr val="CC00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507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520" y="4489"/>
                  <a:ext cx="565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066" tIns="37033" rIns="74066" bIns="37033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tr-TR" altLang="en-US" sz="1400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29</a:t>
                  </a:r>
                  <a:endParaRPr kumimoji="0" lang="tr-TR" altLang="en-US" sz="1400" dirty="0">
                    <a:solidFill>
                      <a:srgbClr val="CC0099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07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570" y="4798"/>
                  <a:ext cx="565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066" tIns="37033" rIns="74066" bIns="37033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tr-TR" altLang="en-US" sz="14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12</a:t>
                  </a:r>
                  <a:endParaRPr kumimoji="0" lang="tr-TR" altLang="en-US" sz="1400" dirty="0">
                    <a:solidFill>
                      <a:srgbClr val="00B05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07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570" y="3564"/>
                  <a:ext cx="565" cy="4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4066" tIns="37033" rIns="74066" bIns="37033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kumimoji="0" lang="tr-TR" altLang="en-US" sz="1400">
                      <a:solidFill>
                        <a:srgbClr val="FF6600"/>
                      </a:solidFill>
                      <a:latin typeface="Arial" panose="020B0604020202020204" pitchFamily="34" charset="0"/>
                      <a:cs typeface="Times New Roman" panose="02020603050405020304" pitchFamily="18" charset="0"/>
                    </a:rPr>
                    <a:t>10</a:t>
                  </a:r>
                  <a:endParaRPr kumimoji="0" lang="tr-TR" altLang="en-US" sz="1400">
                    <a:solidFill>
                      <a:schemeClr val="bg2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5065" name="Text Box 3"/>
            <p:cNvSpPr txBox="1">
              <a:spLocks noChangeArrowheads="1"/>
            </p:cNvSpPr>
            <p:nvPr/>
          </p:nvSpPr>
          <p:spPr bwMode="auto">
            <a:xfrm>
              <a:off x="2670" y="4952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066" tIns="37033" rIns="74066" bIns="37033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1800">
                  <a:latin typeface="Arial" panose="020B0604020202020204" pitchFamily="34" charset="0"/>
                  <a:cs typeface="Times New Roman" panose="02020603050405020304" pitchFamily="18" charset="0"/>
                </a:rPr>
                <a:t>B</a:t>
              </a:r>
              <a:endParaRPr kumimoji="0" lang="tr-T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5066" name="Text Box 2"/>
            <p:cNvSpPr txBox="1">
              <a:spLocks noChangeArrowheads="1"/>
            </p:cNvSpPr>
            <p:nvPr/>
          </p:nvSpPr>
          <p:spPr bwMode="auto">
            <a:xfrm>
              <a:off x="2670" y="3409"/>
              <a:ext cx="450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066" tIns="37033" rIns="74066" bIns="37033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1800">
                  <a:latin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endParaRPr kumimoji="0" lang="tr-TR" altLang="en-US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2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Neighbor's Relation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</a:t>
            </a:r>
            <a:r>
              <a:rPr lang="en-US" dirty="0" err="1" smtClean="0"/>
              <a:t>opular</a:t>
            </a:r>
            <a:r>
              <a:rPr lang="en-US" dirty="0" smtClean="0"/>
              <a:t> </a:t>
            </a:r>
            <a:r>
              <a:rPr lang="en-US" dirty="0"/>
              <a:t>variant of the </a:t>
            </a:r>
            <a:r>
              <a:rPr lang="en-US" dirty="0">
                <a:solidFill>
                  <a:srgbClr val="0000CC"/>
                </a:solidFill>
              </a:rPr>
              <a:t>UPGMA</a:t>
            </a:r>
            <a:r>
              <a:rPr lang="en-US" dirty="0"/>
              <a:t> method </a:t>
            </a:r>
            <a:endParaRPr lang="tr-TR" dirty="0" smtClean="0"/>
          </a:p>
          <a:p>
            <a:r>
              <a:rPr lang="en-US" dirty="0" smtClean="0"/>
              <a:t>emphasizes </a:t>
            </a:r>
            <a:r>
              <a:rPr lang="en-US" dirty="0"/>
              <a:t>pairing species in such a way that </a:t>
            </a:r>
            <a:endParaRPr lang="tr-TR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tree is created </a:t>
            </a:r>
            <a:r>
              <a:rPr lang="en-US" dirty="0" smtClean="0"/>
              <a:t>with </a:t>
            </a:r>
            <a:r>
              <a:rPr lang="en-US" dirty="0"/>
              <a:t>the smallest possible branch lengths overall.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On </a:t>
            </a:r>
            <a:r>
              <a:rPr lang="en-US" dirty="0"/>
              <a:t>any  </a:t>
            </a:r>
            <a:r>
              <a:rPr lang="en-US" dirty="0" err="1" smtClean="0">
                <a:solidFill>
                  <a:srgbClr val="0000CC"/>
                </a:solidFill>
              </a:rPr>
              <a:t>unrooted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>
                <a:solidFill>
                  <a:srgbClr val="0000CC"/>
                </a:solidFill>
              </a:rPr>
              <a:t>tree</a:t>
            </a:r>
            <a:r>
              <a:rPr lang="en-US" dirty="0"/>
              <a:t>, pairs of species that are separated from each other </a:t>
            </a:r>
            <a:r>
              <a:rPr lang="en-US" dirty="0" smtClean="0"/>
              <a:t>by </a:t>
            </a:r>
            <a:r>
              <a:rPr lang="en-US" dirty="0"/>
              <a:t>just one internal node are said to be </a:t>
            </a:r>
            <a:r>
              <a:rPr lang="en-US" dirty="0">
                <a:solidFill>
                  <a:srgbClr val="0000CC"/>
                </a:solidFill>
              </a:rPr>
              <a:t>neighbors</a:t>
            </a:r>
            <a:r>
              <a:rPr lang="en-US" dirty="0"/>
              <a:t>. 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32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AA49D2D-D505-4355-807F-4E7BE91F26B3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4</a:t>
            </a:fld>
            <a:endParaRPr kumimoji="0" lang="en-US" altLang="en-US" sz="1200" smtClean="0"/>
          </a:p>
        </p:txBody>
      </p:sp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/>
              <a:t>…</a:t>
            </a:r>
            <a:r>
              <a:rPr lang="en-US" altLang="en-US" dirty="0" smtClean="0"/>
              <a:t>What is Molecular </a:t>
            </a:r>
            <a:r>
              <a:rPr lang="en-US" altLang="en-US" dirty="0" err="1" smtClean="0"/>
              <a:t>Phylogenetics</a:t>
            </a:r>
            <a:endParaRPr lang="en-US" altLang="en-US" dirty="0" smtClean="0"/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Example</a:t>
            </a:r>
            <a:r>
              <a:rPr lang="tr-TR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tr-TR" altLang="en-US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relationship among species</a:t>
            </a:r>
          </a:p>
          <a:p>
            <a:pPr>
              <a:lnSpc>
                <a:spcPct val="90000"/>
              </a:lnSpc>
              <a:defRPr/>
            </a:pPr>
            <a:endParaRPr lang="en-US" altLang="en-US" sz="28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07340" y="3012076"/>
            <a:ext cx="3355975" cy="2438400"/>
            <a:chOff x="531444" y="3449644"/>
            <a:chExt cx="3355604" cy="2438589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087036" y="4989638"/>
              <a:ext cx="800012" cy="369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snakes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531444" y="4245043"/>
              <a:ext cx="1133350" cy="369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crocodiles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587029" y="4165661"/>
              <a:ext cx="646042" cy="369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birds</a:t>
              </a: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2155276" y="5518316"/>
              <a:ext cx="800012" cy="369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lizards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021927" y="3608406"/>
              <a:ext cx="863505" cy="369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rodents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869572" y="3449644"/>
              <a:ext cx="979380" cy="369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primates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998117" y="4881680"/>
              <a:ext cx="1184144" cy="369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altLang="en-US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rPr>
                <a:t>marsupials</a:t>
              </a: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4512635" y="2854120"/>
            <a:ext cx="3732213" cy="2646362"/>
            <a:chOff x="2736" y="1824"/>
            <a:chExt cx="2351" cy="1667"/>
          </a:xfrm>
        </p:grpSpPr>
        <p:grpSp>
          <p:nvGrpSpPr>
            <p:cNvPr id="6151" name="Group 13"/>
            <p:cNvGrpSpPr>
              <a:grpSpLocks/>
            </p:cNvGrpSpPr>
            <p:nvPr/>
          </p:nvGrpSpPr>
          <p:grpSpPr bwMode="auto">
            <a:xfrm>
              <a:off x="4312" y="1824"/>
              <a:ext cx="775" cy="1667"/>
              <a:chOff x="3858" y="2160"/>
              <a:chExt cx="1684" cy="1953"/>
            </a:xfrm>
          </p:grpSpPr>
          <p:sp>
            <p:nvSpPr>
              <p:cNvPr id="45" name="Text Box 14"/>
              <p:cNvSpPr txBox="1">
                <a:spLocks noChangeArrowheads="1"/>
              </p:cNvSpPr>
              <p:nvPr/>
            </p:nvSpPr>
            <p:spPr bwMode="auto">
              <a:xfrm>
                <a:off x="3866" y="2160"/>
                <a:ext cx="1554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crocodiles</a:t>
                </a:r>
              </a:p>
            </p:txBody>
          </p:sp>
          <p:sp>
            <p:nvSpPr>
              <p:cNvPr id="46" name="Text Box 15"/>
              <p:cNvSpPr txBox="1">
                <a:spLocks noChangeArrowheads="1"/>
              </p:cNvSpPr>
              <p:nvPr/>
            </p:nvSpPr>
            <p:spPr bwMode="auto">
              <a:xfrm>
                <a:off x="3858" y="2440"/>
                <a:ext cx="885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birds</a:t>
                </a:r>
              </a:p>
            </p:txBody>
          </p:sp>
          <p:sp>
            <p:nvSpPr>
              <p:cNvPr id="47" name="Text Box 16"/>
              <p:cNvSpPr txBox="1">
                <a:spLocks noChangeArrowheads="1"/>
              </p:cNvSpPr>
              <p:nvPr/>
            </p:nvSpPr>
            <p:spPr bwMode="auto">
              <a:xfrm>
                <a:off x="3893" y="2720"/>
                <a:ext cx="1095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lizards</a:t>
                </a:r>
              </a:p>
            </p:txBody>
          </p:sp>
          <p:sp>
            <p:nvSpPr>
              <p:cNvPr id="48" name="Text Box 17"/>
              <p:cNvSpPr txBox="1">
                <a:spLocks noChangeArrowheads="1"/>
              </p:cNvSpPr>
              <p:nvPr/>
            </p:nvSpPr>
            <p:spPr bwMode="auto">
              <a:xfrm>
                <a:off x="3893" y="3000"/>
                <a:ext cx="1095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snakes</a:t>
                </a:r>
              </a:p>
            </p:txBody>
          </p:sp>
          <p:sp>
            <p:nvSpPr>
              <p:cNvPr id="49" name="Text Box 18"/>
              <p:cNvSpPr txBox="1">
                <a:spLocks noChangeArrowheads="1"/>
              </p:cNvSpPr>
              <p:nvPr/>
            </p:nvSpPr>
            <p:spPr bwMode="auto">
              <a:xfrm>
                <a:off x="3906" y="3280"/>
                <a:ext cx="1182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rodents</a:t>
                </a:r>
              </a:p>
            </p:txBody>
          </p:sp>
          <p:sp>
            <p:nvSpPr>
              <p:cNvPr id="50" name="Text Box 19"/>
              <p:cNvSpPr txBox="1">
                <a:spLocks noChangeArrowheads="1"/>
              </p:cNvSpPr>
              <p:nvPr/>
            </p:nvSpPr>
            <p:spPr bwMode="auto">
              <a:xfrm>
                <a:off x="3932" y="3560"/>
                <a:ext cx="1341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en-US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primates</a:t>
                </a:r>
              </a:p>
            </p:txBody>
          </p:sp>
          <p:sp>
            <p:nvSpPr>
              <p:cNvPr id="51" name="Text Box 20"/>
              <p:cNvSpPr txBox="1">
                <a:spLocks noChangeArrowheads="1"/>
              </p:cNvSpPr>
              <p:nvPr/>
            </p:nvSpPr>
            <p:spPr bwMode="auto">
              <a:xfrm>
                <a:off x="3918" y="3840"/>
                <a:ext cx="1624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altLang="en-US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marsupials</a:t>
                </a:r>
              </a:p>
            </p:txBody>
          </p:sp>
        </p:grpSp>
        <p:grpSp>
          <p:nvGrpSpPr>
            <p:cNvPr id="6152" name="Group 21"/>
            <p:cNvGrpSpPr>
              <a:grpSpLocks/>
            </p:cNvGrpSpPr>
            <p:nvPr/>
          </p:nvGrpSpPr>
          <p:grpSpPr bwMode="auto">
            <a:xfrm>
              <a:off x="2736" y="1947"/>
              <a:ext cx="1501" cy="1434"/>
              <a:chOff x="432" y="2304"/>
              <a:chExt cx="3264" cy="1680"/>
            </a:xfrm>
          </p:grpSpPr>
          <p:grpSp>
            <p:nvGrpSpPr>
              <p:cNvPr id="6153" name="Group 22"/>
              <p:cNvGrpSpPr>
                <a:grpSpLocks/>
              </p:cNvGrpSpPr>
              <p:nvPr/>
            </p:nvGrpSpPr>
            <p:grpSpPr bwMode="auto">
              <a:xfrm>
                <a:off x="1248" y="2304"/>
                <a:ext cx="2448" cy="1680"/>
                <a:chOff x="1248" y="2304"/>
                <a:chExt cx="2448" cy="1680"/>
              </a:xfrm>
            </p:grpSpPr>
            <p:grpSp>
              <p:nvGrpSpPr>
                <p:cNvPr id="6155" name="Group 23"/>
                <p:cNvGrpSpPr>
                  <a:grpSpLocks/>
                </p:cNvGrpSpPr>
                <p:nvPr/>
              </p:nvGrpSpPr>
              <p:grpSpPr bwMode="auto">
                <a:xfrm>
                  <a:off x="2064" y="2304"/>
                  <a:ext cx="1632" cy="864"/>
                  <a:chOff x="2064" y="2304"/>
                  <a:chExt cx="1632" cy="864"/>
                </a:xfrm>
              </p:grpSpPr>
              <p:sp>
                <p:nvSpPr>
                  <p:cNvPr id="3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063" y="2448"/>
                    <a:ext cx="0" cy="57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6169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880" y="2304"/>
                    <a:ext cx="816" cy="288"/>
                    <a:chOff x="2880" y="2304"/>
                    <a:chExt cx="816" cy="288"/>
                  </a:xfrm>
                </p:grpSpPr>
                <p:sp>
                  <p:nvSpPr>
                    <p:cNvPr id="42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1" y="2304"/>
                      <a:ext cx="81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 eaLnBrk="1" hangingPunct="1">
                        <a:defRPr/>
                      </a:pP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3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1" y="2592"/>
                      <a:ext cx="81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 eaLnBrk="1" hangingPunct="1">
                        <a:defRPr/>
                      </a:pP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4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1" y="2304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 eaLnBrk="1" hangingPunct="1">
                        <a:defRPr/>
                      </a:pP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grpSp>
                <p:nvGrpSpPr>
                  <p:cNvPr id="6170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880" y="2880"/>
                    <a:ext cx="816" cy="288"/>
                    <a:chOff x="2880" y="2880"/>
                    <a:chExt cx="816" cy="288"/>
                  </a:xfrm>
                </p:grpSpPr>
                <p:sp>
                  <p:nvSpPr>
                    <p:cNvPr id="39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1" y="2876"/>
                      <a:ext cx="81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 eaLnBrk="1" hangingPunct="1">
                        <a:defRPr/>
                      </a:pP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0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1" y="3164"/>
                      <a:ext cx="81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 eaLnBrk="1" hangingPunct="1">
                        <a:defRPr/>
                      </a:pP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1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1" y="2876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 eaLnBrk="1" hangingPunct="1">
                        <a:defRPr/>
                      </a:pP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3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063" y="2448"/>
                    <a:ext cx="81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063" y="3021"/>
                    <a:ext cx="81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6156" name="Group 35"/>
                <p:cNvGrpSpPr>
                  <a:grpSpLocks/>
                </p:cNvGrpSpPr>
                <p:nvPr/>
              </p:nvGrpSpPr>
              <p:grpSpPr bwMode="auto">
                <a:xfrm>
                  <a:off x="2064" y="3408"/>
                  <a:ext cx="1632" cy="576"/>
                  <a:chOff x="2064" y="3408"/>
                  <a:chExt cx="1632" cy="576"/>
                </a:xfrm>
              </p:grpSpPr>
              <p:sp>
                <p:nvSpPr>
                  <p:cNvPr id="2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881" y="3984"/>
                    <a:ext cx="81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6161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2880" y="3408"/>
                    <a:ext cx="816" cy="288"/>
                    <a:chOff x="2880" y="3408"/>
                    <a:chExt cx="816" cy="288"/>
                  </a:xfrm>
                </p:grpSpPr>
                <p:sp>
                  <p:nvSpPr>
                    <p:cNvPr id="31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1" y="3408"/>
                      <a:ext cx="81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 eaLnBrk="1" hangingPunct="1">
                        <a:defRPr/>
                      </a:pP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2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1" y="3696"/>
                      <a:ext cx="81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 eaLnBrk="1" hangingPunct="1">
                        <a:defRPr/>
                      </a:pP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3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1" y="3408"/>
                      <a:ext cx="0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 eaLnBrk="1" hangingPunct="1">
                        <a:defRPr/>
                      </a:pPr>
                      <a:endParaRPr lang="en-US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28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2063" y="3552"/>
                    <a:ext cx="81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9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063" y="3984"/>
                    <a:ext cx="81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063" y="3552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1" hangingPunct="1">
                      <a:defRPr/>
                    </a:pPr>
                    <a:endParaRPr lang="en-US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3" name="Line 44"/>
                <p:cNvSpPr>
                  <a:spLocks noChangeShapeType="1"/>
                </p:cNvSpPr>
                <p:nvPr/>
              </p:nvSpPr>
              <p:spPr bwMode="auto">
                <a:xfrm>
                  <a:off x="1247" y="2736"/>
                  <a:ext cx="81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4" name="Line 45"/>
                <p:cNvSpPr>
                  <a:spLocks noChangeShapeType="1"/>
                </p:cNvSpPr>
                <p:nvPr/>
              </p:nvSpPr>
              <p:spPr bwMode="auto">
                <a:xfrm>
                  <a:off x="1247" y="3792"/>
                  <a:ext cx="81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5" name="Line 46"/>
                <p:cNvSpPr>
                  <a:spLocks noChangeShapeType="1"/>
                </p:cNvSpPr>
                <p:nvPr/>
              </p:nvSpPr>
              <p:spPr bwMode="auto">
                <a:xfrm>
                  <a:off x="1247" y="2736"/>
                  <a:ext cx="0" cy="105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en-US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20" name="Line 47"/>
              <p:cNvSpPr>
                <a:spLocks noChangeShapeType="1"/>
              </p:cNvSpPr>
              <p:nvPr/>
            </p:nvSpPr>
            <p:spPr bwMode="auto">
              <a:xfrm>
                <a:off x="432" y="3263"/>
                <a:ext cx="81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2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Neighbor's Relation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052737"/>
            <a:ext cx="8425184" cy="5471888"/>
          </a:xfrm>
        </p:spPr>
        <p:txBody>
          <a:bodyPr/>
          <a:lstStyle/>
          <a:p>
            <a:r>
              <a:rPr lang="en-US" sz="2800" dirty="0" smtClean="0"/>
              <a:t>The topology </a:t>
            </a:r>
            <a:r>
              <a:rPr lang="en-US" sz="2800" dirty="0"/>
              <a:t>of a phylogenetic tree such as the one </a:t>
            </a:r>
            <a:r>
              <a:rPr lang="tr-TR" sz="2800" dirty="0" smtClean="0"/>
              <a:t>shown below </a:t>
            </a:r>
            <a:r>
              <a:rPr lang="en-US" sz="2800" dirty="0" smtClean="0"/>
              <a:t>gives rise </a:t>
            </a:r>
            <a:r>
              <a:rPr lang="en-US" sz="2800" dirty="0"/>
              <a:t>to some useful algebraic relationships between neighbors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en-US" sz="2800" dirty="0"/>
          </a:p>
          <a:p>
            <a:r>
              <a:rPr lang="en-US" sz="2800" dirty="0"/>
              <a:t>If the tree </a:t>
            </a:r>
            <a:r>
              <a:rPr lang="tr-TR" sz="2800" dirty="0" smtClean="0"/>
              <a:t>above </a:t>
            </a:r>
            <a:r>
              <a:rPr lang="en-US" sz="2800" dirty="0" smtClean="0"/>
              <a:t>is </a:t>
            </a:r>
            <a:r>
              <a:rPr lang="en-US" sz="2800" dirty="0"/>
              <a:t>a true tree for which </a:t>
            </a:r>
            <a:r>
              <a:rPr lang="en-US" sz="2800" dirty="0" err="1">
                <a:solidFill>
                  <a:srgbClr val="0000CC"/>
                </a:solidFill>
              </a:rPr>
              <a:t>additivity</a:t>
            </a:r>
            <a:r>
              <a:rPr lang="en-US" sz="2800" dirty="0"/>
              <a:t> holds, </a:t>
            </a:r>
            <a:r>
              <a:rPr lang="en-US" sz="2800" dirty="0" smtClean="0"/>
              <a:t>then </a:t>
            </a:r>
            <a:r>
              <a:rPr lang="en-US" sz="2800" dirty="0"/>
              <a:t>the following should be true: </a:t>
            </a:r>
            <a:endParaRPr lang="tr-TR" sz="2800" dirty="0" smtClean="0"/>
          </a:p>
          <a:p>
            <a:pPr marL="457200" lvl="1" indent="0">
              <a:buNone/>
            </a:pP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pt-BR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AC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pt-BR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BD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pt-BR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AD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pt-BR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BC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pt-BR" sz="2400" i="1" dirty="0" smtClean="0"/>
              <a:t>a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pt-BR" sz="2400" i="1" dirty="0">
                <a:solidFill>
                  <a:srgbClr val="00B050"/>
                </a:solidFill>
              </a:rPr>
              <a:t>b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pt-BR" sz="2400" i="1" dirty="0">
                <a:solidFill>
                  <a:srgbClr val="CC0099"/>
                </a:solidFill>
              </a:rPr>
              <a:t>c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pt-BR" sz="2400" i="1" dirty="0" smtClean="0">
                <a:solidFill>
                  <a:srgbClr val="CC3300"/>
                </a:solidFill>
              </a:rPr>
              <a:t>d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pt-BR" sz="2400" i="1" dirty="0" smtClean="0">
                <a:solidFill>
                  <a:srgbClr val="7030A0"/>
                </a:solidFill>
              </a:rPr>
              <a:t>e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pt-BR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tr-TR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tr-TR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CD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+ 2</a:t>
            </a:r>
            <a:r>
              <a:rPr lang="pt-BR" sz="2400" i="1" dirty="0">
                <a:solidFill>
                  <a:srgbClr val="7030A0"/>
                </a:solidFill>
              </a:rPr>
              <a:t>e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where</a:t>
            </a:r>
            <a:r>
              <a:rPr lang="en-US" sz="2000" dirty="0"/>
              <a:t> </a:t>
            </a:r>
            <a:r>
              <a:rPr lang="en-US" sz="2000" i="1" dirty="0"/>
              <a:t>a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00B050"/>
                </a:solidFill>
              </a:rPr>
              <a:t>b</a:t>
            </a:r>
            <a:r>
              <a:rPr lang="en-US" sz="2000" dirty="0"/>
              <a:t>, </a:t>
            </a:r>
            <a:r>
              <a:rPr lang="en-US" sz="2000" i="1" dirty="0" smtClean="0">
                <a:solidFill>
                  <a:srgbClr val="CC0099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, and </a:t>
            </a:r>
            <a:r>
              <a:rPr lang="en-US" sz="2000" i="1" dirty="0">
                <a:solidFill>
                  <a:srgbClr val="CC3300"/>
                </a:solidFill>
              </a:rPr>
              <a:t>d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are the lengths of the terminal branches and </a:t>
            </a:r>
            <a:r>
              <a:rPr lang="en-US" sz="2000" i="1" dirty="0">
                <a:solidFill>
                  <a:srgbClr val="7030A0"/>
                </a:solidFill>
              </a:rPr>
              <a:t>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is the length of </a:t>
            </a: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single central branch. 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grpSp>
        <p:nvGrpSpPr>
          <p:cNvPr id="5" name="Group 2"/>
          <p:cNvGrpSpPr>
            <a:grpSpLocks noChangeAspect="1"/>
          </p:cNvGrpSpPr>
          <p:nvPr/>
        </p:nvGrpSpPr>
        <p:grpSpPr bwMode="auto">
          <a:xfrm>
            <a:off x="611560" y="2420888"/>
            <a:ext cx="5664931" cy="2005812"/>
            <a:chOff x="2520" y="7281"/>
            <a:chExt cx="7200" cy="2623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520" y="7281"/>
              <a:ext cx="7200" cy="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3270" y="7899"/>
              <a:ext cx="1050" cy="7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 flipH="1">
              <a:off x="3270" y="8670"/>
              <a:ext cx="1050" cy="771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4320" y="8670"/>
              <a:ext cx="2850" cy="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7170" y="7744"/>
              <a:ext cx="1050" cy="926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7170" y="8670"/>
              <a:ext cx="1050" cy="926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370" y="7281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>
                  <a:latin typeface="Arial" panose="020B0604020202020204" pitchFamily="34" charset="0"/>
                  <a:cs typeface="Times New Roman" panose="02020603050405020304" pitchFamily="18" charset="0"/>
                </a:rPr>
                <a:t>C</a:t>
              </a:r>
              <a:endParaRPr kumimoji="0" lang="tr-T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8370" y="9441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>
                  <a:latin typeface="Arial" panose="020B0604020202020204" pitchFamily="34" charset="0"/>
                  <a:cs typeface="Times New Roman" panose="02020603050405020304" pitchFamily="18" charset="0"/>
                </a:rPr>
                <a:t>D</a:t>
              </a:r>
              <a:endParaRPr kumimoji="0" lang="tr-T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670" y="7436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>
                  <a:latin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endParaRPr kumimoji="0" lang="tr-T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670" y="9441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>
                  <a:latin typeface="Arial" panose="020B0604020202020204" pitchFamily="34" charset="0"/>
                  <a:cs typeface="Times New Roman" panose="02020603050405020304" pitchFamily="18" charset="0"/>
                </a:rPr>
                <a:t>B</a:t>
              </a:r>
              <a:endParaRPr kumimoji="0" lang="tr-T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370" y="8053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 i="1" dirty="0" smtClean="0">
                  <a:solidFill>
                    <a:srgbClr val="7030A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e</a:t>
              </a:r>
              <a:endParaRPr kumimoji="0" lang="tr-TR" altLang="en-US" sz="1800" i="1" dirty="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7320" y="7744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 i="1" dirty="0" smtClean="0">
                  <a:solidFill>
                    <a:srgbClr val="CC00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c</a:t>
              </a:r>
              <a:endParaRPr kumimoji="0" lang="tr-TR" altLang="en-US" sz="1800" i="1" dirty="0">
                <a:solidFill>
                  <a:srgbClr val="CC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7320" y="9133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 i="1" dirty="0" smtClean="0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d</a:t>
              </a:r>
              <a:endParaRPr kumimoji="0" lang="tr-TR" altLang="en-US" sz="1800" i="1" dirty="0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720" y="7744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 i="1" dirty="0" smtClean="0">
                  <a:solidFill>
                    <a:srgbClr val="FF33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endParaRPr kumimoji="0" lang="tr-TR" altLang="en-US" sz="1800" i="1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3720" y="9133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 i="1" dirty="0" smtClean="0">
                  <a:solidFill>
                    <a:srgbClr val="00B05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b</a:t>
              </a:r>
              <a:endParaRPr kumimoji="0" lang="tr-TR" altLang="en-US" sz="1800" i="1" dirty="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218740"/>
              </p:ext>
            </p:extLst>
          </p:nvPr>
        </p:nvGraphicFramePr>
        <p:xfrm>
          <a:off x="5878638" y="2226305"/>
          <a:ext cx="264022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0055"/>
                <a:gridCol w="660055"/>
                <a:gridCol w="660055"/>
                <a:gridCol w="660055"/>
              </a:tblGrid>
              <a:tr h="264670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ysClr val="windowText" lastClr="000000"/>
                          </a:solidFill>
                        </a:rPr>
                        <a:t>Species</a:t>
                      </a:r>
                      <a:endParaRPr lang="tr-T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tr-T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tr-T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endParaRPr lang="tr-T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4670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B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i="1" dirty="0" smtClean="0"/>
                        <a:t>d</a:t>
                      </a:r>
                      <a:r>
                        <a:rPr lang="tr-TR" sz="1200" baseline="-25000" dirty="0" smtClean="0"/>
                        <a:t>AB</a:t>
                      </a:r>
                      <a:endParaRPr lang="tr-TR" sz="12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70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C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i="1" dirty="0" smtClean="0"/>
                        <a:t>d</a:t>
                      </a:r>
                      <a:r>
                        <a:rPr lang="tr-TR" sz="1200" baseline="-25000" dirty="0" smtClean="0"/>
                        <a:t>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i="1" dirty="0" smtClean="0"/>
                        <a:t>d</a:t>
                      </a:r>
                      <a:r>
                        <a:rPr lang="tr-TR" sz="1200" baseline="-25000" dirty="0" smtClean="0"/>
                        <a:t>BC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70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D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i="1" dirty="0" smtClean="0"/>
                        <a:t>d</a:t>
                      </a:r>
                      <a:r>
                        <a:rPr lang="tr-TR" sz="1200" baseline="-25000" dirty="0" smtClean="0"/>
                        <a:t>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i="1" dirty="0" smtClean="0"/>
                        <a:t>d</a:t>
                      </a:r>
                      <a:r>
                        <a:rPr lang="tr-TR" sz="1200" baseline="-25000" dirty="0" smtClean="0"/>
                        <a:t>BD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i="1" dirty="0" smtClean="0"/>
                        <a:t>d</a:t>
                      </a:r>
                      <a:r>
                        <a:rPr lang="tr-TR" sz="1200" baseline="-25000" dirty="0" smtClean="0"/>
                        <a:t>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15369"/>
              </p:ext>
            </p:extLst>
          </p:nvPr>
        </p:nvGraphicFramePr>
        <p:xfrm>
          <a:off x="5870385" y="3356992"/>
          <a:ext cx="264022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0055"/>
                <a:gridCol w="660055"/>
                <a:gridCol w="660055"/>
                <a:gridCol w="660055"/>
              </a:tblGrid>
              <a:tr h="264670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ysClr val="windowText" lastClr="000000"/>
                          </a:solidFill>
                        </a:rPr>
                        <a:t>Species</a:t>
                      </a:r>
                      <a:endParaRPr lang="tr-T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  <a:endParaRPr lang="tr-T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ysClr val="windowText" lastClr="000000"/>
                          </a:solidFill>
                        </a:rPr>
                        <a:t>B</a:t>
                      </a:r>
                      <a:endParaRPr lang="tr-T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ysClr val="windowText" lastClr="000000"/>
                          </a:solidFill>
                        </a:rPr>
                        <a:t>C</a:t>
                      </a:r>
                      <a:endParaRPr lang="tr-TR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4670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B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i="1" dirty="0" smtClean="0"/>
                        <a:t>a+b</a:t>
                      </a:r>
                      <a:endParaRPr lang="tr-TR" sz="12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70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C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i="1" dirty="0" smtClean="0"/>
                        <a:t>a+e+c</a:t>
                      </a:r>
                      <a:endParaRPr lang="tr-TR" sz="120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i="1" dirty="0" smtClean="0"/>
                        <a:t>b+e+c</a:t>
                      </a:r>
                      <a:endParaRPr lang="tr-TR" sz="120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-</a:t>
                      </a:r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70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D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i="1" dirty="0" smtClean="0"/>
                        <a:t>a+e+d</a:t>
                      </a:r>
                      <a:endParaRPr lang="tr-TR" sz="120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i="1" dirty="0" smtClean="0"/>
                        <a:t>b+e+d</a:t>
                      </a:r>
                      <a:endParaRPr lang="tr-TR" sz="120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i="1" dirty="0" smtClean="0"/>
                        <a:t>c+d</a:t>
                      </a:r>
                      <a:endParaRPr lang="tr-TR" sz="120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4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Neighbor's Relation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25184" cy="5399087"/>
          </a:xfrm>
        </p:spPr>
        <p:txBody>
          <a:bodyPr/>
          <a:lstStyle/>
          <a:p>
            <a:r>
              <a:rPr lang="en-US" sz="2800" dirty="0"/>
              <a:t>The following conditions, known together as the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four-point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condition</a:t>
            </a:r>
            <a:r>
              <a:rPr lang="en-US" sz="2800" dirty="0"/>
              <a:t>, will also be true: </a:t>
            </a:r>
          </a:p>
          <a:p>
            <a:pPr marL="0" indent="0">
              <a:buNone/>
            </a:pPr>
            <a:r>
              <a:rPr lang="tr-TR" sz="2800" i="1" dirty="0" smtClean="0">
                <a:solidFill>
                  <a:srgbClr val="3366FF">
                    <a:lumMod val="75000"/>
                  </a:srgbClr>
                </a:solidFill>
              </a:rPr>
              <a:t>	d</a:t>
            </a:r>
            <a:r>
              <a:rPr lang="pt-BR" sz="2800" baseline="-25000" dirty="0">
                <a:solidFill>
                  <a:srgbClr val="3366FF">
                    <a:lumMod val="75000"/>
                  </a:srgbClr>
                </a:solidFill>
              </a:rPr>
              <a:t>A</a:t>
            </a:r>
            <a:r>
              <a:rPr lang="tr-TR" sz="2800" baseline="-25000" dirty="0">
                <a:solidFill>
                  <a:srgbClr val="3366FF">
                    <a:lumMod val="75000"/>
                  </a:srgbClr>
                </a:solidFill>
              </a:rPr>
              <a:t>B</a:t>
            </a:r>
            <a:r>
              <a:rPr lang="pt-BR" sz="2800" dirty="0">
                <a:solidFill>
                  <a:srgbClr val="3366FF">
                    <a:lumMod val="75000"/>
                  </a:srgbClr>
                </a:solidFill>
              </a:rPr>
              <a:t> + </a:t>
            </a:r>
            <a:r>
              <a:rPr lang="tr-TR" sz="2800" i="1" dirty="0">
                <a:solidFill>
                  <a:srgbClr val="3366FF">
                    <a:lumMod val="75000"/>
                  </a:srgbClr>
                </a:solidFill>
              </a:rPr>
              <a:t>d</a:t>
            </a:r>
            <a:r>
              <a:rPr lang="tr-TR" sz="2800" baseline="-25000" dirty="0">
                <a:solidFill>
                  <a:srgbClr val="3366FF">
                    <a:lumMod val="75000"/>
                  </a:srgbClr>
                </a:solidFill>
              </a:rPr>
              <a:t>CD</a:t>
            </a:r>
            <a:r>
              <a:rPr lang="pt-BR" sz="2800" dirty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sz="2800" dirty="0" smtClean="0">
                <a:solidFill>
                  <a:srgbClr val="3366FF">
                    <a:lumMod val="75000"/>
                  </a:srgbClr>
                </a:solidFill>
              </a:rPr>
              <a:t>&lt; </a:t>
            </a:r>
            <a:r>
              <a:rPr lang="tr-TR" sz="2800" i="1" dirty="0" smtClean="0">
                <a:solidFill>
                  <a:srgbClr val="3366FF">
                    <a:lumMod val="75000"/>
                  </a:srgbClr>
                </a:solidFill>
              </a:rPr>
              <a:t>d</a:t>
            </a:r>
            <a:r>
              <a:rPr lang="pt-BR" sz="2800" baseline="-25000" dirty="0">
                <a:solidFill>
                  <a:srgbClr val="3366FF">
                    <a:lumMod val="75000"/>
                  </a:srgbClr>
                </a:solidFill>
              </a:rPr>
              <a:t>AC</a:t>
            </a:r>
            <a:r>
              <a:rPr lang="pt-BR" sz="2800" dirty="0">
                <a:solidFill>
                  <a:srgbClr val="3366FF">
                    <a:lumMod val="75000"/>
                  </a:srgbClr>
                </a:solidFill>
              </a:rPr>
              <a:t> + </a:t>
            </a:r>
            <a:r>
              <a:rPr lang="tr-TR" sz="2800" i="1" dirty="0">
                <a:solidFill>
                  <a:srgbClr val="3366FF">
                    <a:lumMod val="75000"/>
                  </a:srgbClr>
                </a:solidFill>
              </a:rPr>
              <a:t>d</a:t>
            </a:r>
            <a:r>
              <a:rPr lang="pt-BR" sz="2800" baseline="-25000" dirty="0" smtClean="0">
                <a:solidFill>
                  <a:srgbClr val="3366FF">
                    <a:lumMod val="75000"/>
                  </a:srgbClr>
                </a:solidFill>
              </a:rPr>
              <a:t>BD</a:t>
            </a:r>
            <a:r>
              <a:rPr lang="tr-TR" sz="2800" i="1" dirty="0" smtClean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sz="2800" dirty="0" smtClean="0">
                <a:solidFill>
                  <a:srgbClr val="3366FF">
                    <a:lumMod val="75000"/>
                  </a:srgbClr>
                </a:solidFill>
              </a:rPr>
              <a:t>;</a:t>
            </a:r>
            <a:r>
              <a:rPr lang="tr-TR" sz="2800" i="1" dirty="0" smtClean="0">
                <a:solidFill>
                  <a:srgbClr val="3366FF">
                    <a:lumMod val="75000"/>
                  </a:srgbClr>
                </a:solidFill>
              </a:rPr>
              <a:t>   d</a:t>
            </a:r>
            <a:r>
              <a:rPr lang="pt-BR" sz="2800" baseline="-25000" dirty="0">
                <a:solidFill>
                  <a:srgbClr val="3366FF">
                    <a:lumMod val="75000"/>
                  </a:srgbClr>
                </a:solidFill>
              </a:rPr>
              <a:t>A</a:t>
            </a:r>
            <a:r>
              <a:rPr lang="tr-TR" sz="2800" baseline="-25000" dirty="0">
                <a:solidFill>
                  <a:srgbClr val="3366FF">
                    <a:lumMod val="75000"/>
                  </a:srgbClr>
                </a:solidFill>
              </a:rPr>
              <a:t>B</a:t>
            </a:r>
            <a:r>
              <a:rPr lang="pt-BR" sz="2800" dirty="0">
                <a:solidFill>
                  <a:srgbClr val="3366FF">
                    <a:lumMod val="75000"/>
                  </a:srgbClr>
                </a:solidFill>
              </a:rPr>
              <a:t> + </a:t>
            </a:r>
            <a:r>
              <a:rPr lang="tr-TR" sz="2800" i="1" dirty="0">
                <a:solidFill>
                  <a:srgbClr val="3366FF">
                    <a:lumMod val="75000"/>
                  </a:srgbClr>
                </a:solidFill>
              </a:rPr>
              <a:t>d</a:t>
            </a:r>
            <a:r>
              <a:rPr lang="tr-TR" sz="2800" baseline="-25000" dirty="0">
                <a:solidFill>
                  <a:srgbClr val="3366FF">
                    <a:lumMod val="75000"/>
                  </a:srgbClr>
                </a:solidFill>
              </a:rPr>
              <a:t>CD</a:t>
            </a:r>
            <a:r>
              <a:rPr lang="pt-BR" sz="2800" dirty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sz="2800" dirty="0">
                <a:solidFill>
                  <a:srgbClr val="3366FF">
                    <a:lumMod val="75000"/>
                  </a:srgbClr>
                </a:solidFill>
              </a:rPr>
              <a:t>&lt; </a:t>
            </a:r>
            <a:r>
              <a:rPr lang="tr-TR" sz="2800" dirty="0" smtClean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sz="2800" i="1" dirty="0" smtClean="0">
                <a:solidFill>
                  <a:srgbClr val="3366FF">
                    <a:lumMod val="75000"/>
                  </a:srgbClr>
                </a:solidFill>
              </a:rPr>
              <a:t>d</a:t>
            </a:r>
            <a:r>
              <a:rPr lang="pt-BR" sz="2800" baseline="-25000" dirty="0">
                <a:solidFill>
                  <a:srgbClr val="3366FF">
                    <a:lumMod val="75000"/>
                  </a:srgbClr>
                </a:solidFill>
              </a:rPr>
              <a:t>AD</a:t>
            </a:r>
            <a:r>
              <a:rPr lang="pt-BR" sz="2800" dirty="0">
                <a:solidFill>
                  <a:srgbClr val="3366FF">
                    <a:lumMod val="75000"/>
                  </a:srgbClr>
                </a:solidFill>
              </a:rPr>
              <a:t> + </a:t>
            </a:r>
            <a:r>
              <a:rPr lang="tr-TR" sz="2800" i="1" dirty="0">
                <a:solidFill>
                  <a:srgbClr val="3366FF">
                    <a:lumMod val="75000"/>
                  </a:srgbClr>
                </a:solidFill>
              </a:rPr>
              <a:t>d</a:t>
            </a:r>
            <a:r>
              <a:rPr lang="pt-BR" sz="2800" baseline="-25000" dirty="0">
                <a:solidFill>
                  <a:srgbClr val="3366FF">
                    <a:lumMod val="75000"/>
                  </a:srgbClr>
                </a:solidFill>
              </a:rPr>
              <a:t>BC</a:t>
            </a:r>
            <a:endParaRPr lang="tr-TR" sz="2800" dirty="0" smtClean="0"/>
          </a:p>
          <a:p>
            <a:r>
              <a:rPr lang="en-US" sz="2800" dirty="0"/>
              <a:t>It is in this way that a neighborliness approach considers all possible pairwise </a:t>
            </a:r>
            <a:r>
              <a:rPr lang="en-US" sz="2800" dirty="0" smtClean="0"/>
              <a:t>arrangements </a:t>
            </a:r>
            <a:r>
              <a:rPr lang="en-US" sz="2800" dirty="0"/>
              <a:t>of four species and determines which arrangement satisfies the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four-point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condition</a:t>
            </a:r>
            <a:r>
              <a:rPr lang="en-US" sz="2800" dirty="0"/>
              <a:t>. </a:t>
            </a:r>
            <a:endParaRPr lang="tr-TR" sz="2800" dirty="0" smtClean="0"/>
          </a:p>
          <a:p>
            <a:pPr lvl="1"/>
            <a:r>
              <a:rPr lang="en-US" sz="2400" dirty="0" smtClean="0"/>
              <a:t>An </a:t>
            </a:r>
            <a:r>
              <a:rPr lang="en-US" sz="2400" dirty="0"/>
              <a:t>important assumption of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four-point condition </a:t>
            </a:r>
            <a:r>
              <a:rPr lang="en-US" sz="2400" dirty="0"/>
              <a:t>is </a:t>
            </a:r>
            <a:r>
              <a:rPr lang="en-US" sz="2400" dirty="0" smtClean="0"/>
              <a:t>that </a:t>
            </a:r>
            <a:r>
              <a:rPr lang="en-US" sz="2400" dirty="0"/>
              <a:t>branch lengths on a phylogenetic tree should be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additive</a:t>
            </a:r>
            <a:r>
              <a:rPr lang="en-US" sz="2400" dirty="0"/>
              <a:t> and, while it is not </a:t>
            </a:r>
            <a:r>
              <a:rPr lang="en-US" sz="2400" dirty="0" smtClean="0"/>
              <a:t>especially </a:t>
            </a:r>
            <a:r>
              <a:rPr lang="en-US" sz="2400" dirty="0"/>
              <a:t>sensitive to departures from that assumption, data sets that are not </a:t>
            </a:r>
            <a:r>
              <a:rPr lang="en-US" sz="2400" dirty="0" smtClean="0"/>
              <a:t>additive </a:t>
            </a:r>
            <a:r>
              <a:rPr lang="en-US" sz="2400" dirty="0"/>
              <a:t>can cause this method to generate a tree with an incorrect topology.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26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Neighbor's Relation Method </a:t>
            </a:r>
            <a:r>
              <a:rPr lang="tr-TR" altLang="en-US" dirty="0" smtClean="0"/>
              <a:t>- example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Consider the alignment:</a:t>
            </a:r>
            <a:endParaRPr lang="tr-TR" sz="2800" dirty="0" smtClean="0"/>
          </a:p>
          <a:p>
            <a:pPr marL="0" indent="0">
              <a:spcAft>
                <a:spcPts val="0"/>
              </a:spcAft>
              <a:buFontTx/>
              <a:buNone/>
              <a:tabLst>
                <a:tab pos="2743200" algn="ctr"/>
                <a:tab pos="5486400" algn="r"/>
                <a:tab pos="457200" algn="l"/>
              </a:tabLst>
              <a:defRPr/>
            </a:pPr>
            <a:r>
              <a:rPr lang="tr-TR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A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TT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GGG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GG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AA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</a:t>
            </a:r>
            <a:endParaRPr lang="en-US" sz="2400" dirty="0" smtClean="0"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Tx/>
              <a:buNone/>
              <a:tabLst>
                <a:tab pos="2743200" algn="ctr"/>
                <a:tab pos="5486400" algn="r"/>
                <a:tab pos="457200" algn="l"/>
              </a:tabLst>
              <a:defRPr/>
            </a:pPr>
            <a:r>
              <a:rPr lang="tr-TR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B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TT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GGG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GG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AA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endParaRPr lang="en-US" sz="2400" dirty="0" smtClean="0"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Tx/>
              <a:buNone/>
              <a:tabLst>
                <a:tab pos="2743200" algn="ctr"/>
                <a:tab pos="5486400" algn="r"/>
                <a:tab pos="457200" algn="l"/>
              </a:tabLst>
              <a:defRPr/>
            </a:pPr>
            <a:r>
              <a:rPr lang="tr-TR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C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TT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AA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AA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endParaRPr lang="en-US" sz="2400" dirty="0" smtClean="0"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Tx/>
              <a:buNone/>
              <a:tabLst>
                <a:tab pos="2743200" algn="ctr"/>
                <a:tab pos="5486400" algn="r"/>
                <a:tab pos="457200" algn="l"/>
              </a:tabLst>
              <a:defRPr/>
            </a:pPr>
            <a:r>
              <a:rPr lang="tr-TR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    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D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TT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AA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</a:rPr>
              <a:t>AA</a:t>
            </a:r>
            <a:r>
              <a:rPr lang="en-US" sz="2400" b="1" dirty="0" smtClean="0">
                <a:latin typeface="Courier New" panose="02070309020205020404" pitchFamily="49" charset="0"/>
                <a:ea typeface="Times New Roman" panose="02020603050405020304" pitchFamily="18" charset="0"/>
              </a:rPr>
              <a:t>T</a:t>
            </a:r>
            <a:endParaRPr lang="en-US" sz="2400" dirty="0" smtClean="0">
              <a:ea typeface="Times New Roman" panose="02020603050405020304" pitchFamily="18" charset="0"/>
            </a:endParaRPr>
          </a:p>
          <a:p>
            <a:pPr>
              <a:tabLst>
                <a:tab pos="8074025" algn="l"/>
              </a:tabLst>
              <a:defRPr/>
            </a:pPr>
            <a:r>
              <a:rPr lang="en-US" sz="2800" dirty="0"/>
              <a:t>The distances between these sequences can be shown as a table: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C18D610-F6DD-4C6F-B2B2-4FEB4DED9494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42</a:t>
            </a:fld>
            <a:endParaRPr kumimoji="0" lang="en-US" altLang="en-US" sz="12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11413" y="4275138"/>
          <a:ext cx="3960810" cy="18288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92162"/>
                <a:gridCol w="792162"/>
                <a:gridCol w="792162"/>
                <a:gridCol w="792162"/>
                <a:gridCol w="792162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Estimation of Branch Lengths </a:t>
            </a:r>
            <a:r>
              <a:rPr lang="tr-TR" altLang="en-US" dirty="0" smtClean="0"/>
              <a:t>- example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4319587" cy="2159000"/>
          </a:xfrm>
        </p:spPr>
        <p:txBody>
          <a:bodyPr/>
          <a:lstStyle/>
          <a:p>
            <a:r>
              <a:rPr lang="en-US" altLang="en-US" sz="2800" smtClean="0"/>
              <a:t>Using this information, an unrooted tree showing the relationship between these sequences can be drawn: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4B5C34F-C89E-4B9B-A2ED-705298F8B11B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43</a:t>
            </a:fld>
            <a:endParaRPr kumimoji="0" lang="en-US" altLang="en-US" sz="12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14875" y="1125538"/>
          <a:ext cx="3960815" cy="182880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92163"/>
                <a:gridCol w="792163"/>
                <a:gridCol w="792163"/>
                <a:gridCol w="792163"/>
                <a:gridCol w="792163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147" name="Rectangle 18"/>
          <p:cNvSpPr>
            <a:spLocks noChangeArrowheads="1"/>
          </p:cNvSpPr>
          <p:nvPr/>
        </p:nvSpPr>
        <p:spPr bwMode="auto">
          <a:xfrm>
            <a:off x="1908175" y="364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en-US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2"/>
          <p:cNvGrpSpPr>
            <a:grpSpLocks noChangeAspect="1"/>
          </p:cNvGrpSpPr>
          <p:nvPr/>
        </p:nvGrpSpPr>
        <p:grpSpPr bwMode="auto">
          <a:xfrm>
            <a:off x="1522413" y="3644900"/>
            <a:ext cx="6505575" cy="2303463"/>
            <a:chOff x="2520" y="7281"/>
            <a:chExt cx="7200" cy="2623"/>
          </a:xfrm>
        </p:grpSpPr>
        <p:sp>
          <p:nvSpPr>
            <p:cNvPr id="47149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520" y="7281"/>
              <a:ext cx="7200" cy="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50" name="Line 16"/>
            <p:cNvSpPr>
              <a:spLocks noChangeShapeType="1"/>
            </p:cNvSpPr>
            <p:nvPr/>
          </p:nvSpPr>
          <p:spPr bwMode="auto">
            <a:xfrm>
              <a:off x="3270" y="7899"/>
              <a:ext cx="1050" cy="7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51" name="Line 15"/>
            <p:cNvSpPr>
              <a:spLocks noChangeShapeType="1"/>
            </p:cNvSpPr>
            <p:nvPr/>
          </p:nvSpPr>
          <p:spPr bwMode="auto">
            <a:xfrm flipH="1">
              <a:off x="3270" y="8670"/>
              <a:ext cx="1050" cy="77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52" name="Line 14"/>
            <p:cNvSpPr>
              <a:spLocks noChangeShapeType="1"/>
            </p:cNvSpPr>
            <p:nvPr/>
          </p:nvSpPr>
          <p:spPr bwMode="auto">
            <a:xfrm>
              <a:off x="4320" y="8670"/>
              <a:ext cx="285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53" name="Line 13"/>
            <p:cNvSpPr>
              <a:spLocks noChangeShapeType="1"/>
            </p:cNvSpPr>
            <p:nvPr/>
          </p:nvSpPr>
          <p:spPr bwMode="auto">
            <a:xfrm flipV="1">
              <a:off x="7170" y="7744"/>
              <a:ext cx="1050" cy="9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54" name="Line 12"/>
            <p:cNvSpPr>
              <a:spLocks noChangeShapeType="1"/>
            </p:cNvSpPr>
            <p:nvPr/>
          </p:nvSpPr>
          <p:spPr bwMode="auto">
            <a:xfrm>
              <a:off x="7170" y="8670"/>
              <a:ext cx="1050" cy="9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55" name="Text Box 11"/>
            <p:cNvSpPr txBox="1">
              <a:spLocks noChangeArrowheads="1"/>
            </p:cNvSpPr>
            <p:nvPr/>
          </p:nvSpPr>
          <p:spPr bwMode="auto">
            <a:xfrm>
              <a:off x="8370" y="7281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>
                  <a:latin typeface="Arial" panose="020B0604020202020204" pitchFamily="34" charset="0"/>
                  <a:cs typeface="Times New Roman" panose="02020603050405020304" pitchFamily="18" charset="0"/>
                </a:rPr>
                <a:t>C</a:t>
              </a:r>
              <a:endParaRPr kumimoji="0" lang="tr-T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7156" name="Text Box 10"/>
            <p:cNvSpPr txBox="1">
              <a:spLocks noChangeArrowheads="1"/>
            </p:cNvSpPr>
            <p:nvPr/>
          </p:nvSpPr>
          <p:spPr bwMode="auto">
            <a:xfrm>
              <a:off x="8370" y="9441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>
                  <a:latin typeface="Arial" panose="020B0604020202020204" pitchFamily="34" charset="0"/>
                  <a:cs typeface="Times New Roman" panose="02020603050405020304" pitchFamily="18" charset="0"/>
                </a:rPr>
                <a:t>D</a:t>
              </a:r>
              <a:endParaRPr kumimoji="0" lang="tr-T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7157" name="Text Box 9"/>
            <p:cNvSpPr txBox="1">
              <a:spLocks noChangeArrowheads="1"/>
            </p:cNvSpPr>
            <p:nvPr/>
          </p:nvSpPr>
          <p:spPr bwMode="auto">
            <a:xfrm>
              <a:off x="2670" y="7436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>
                  <a:latin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endParaRPr kumimoji="0" lang="tr-T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7158" name="Text Box 8"/>
            <p:cNvSpPr txBox="1">
              <a:spLocks noChangeArrowheads="1"/>
            </p:cNvSpPr>
            <p:nvPr/>
          </p:nvSpPr>
          <p:spPr bwMode="auto">
            <a:xfrm>
              <a:off x="2670" y="9441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>
                  <a:latin typeface="Arial" panose="020B0604020202020204" pitchFamily="34" charset="0"/>
                  <a:cs typeface="Times New Roman" panose="02020603050405020304" pitchFamily="18" charset="0"/>
                </a:rPr>
                <a:t>B</a:t>
              </a:r>
              <a:endParaRPr kumimoji="0" lang="tr-T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7159" name="Text Box 7"/>
            <p:cNvSpPr txBox="1">
              <a:spLocks noChangeArrowheads="1"/>
            </p:cNvSpPr>
            <p:nvPr/>
          </p:nvSpPr>
          <p:spPr bwMode="auto">
            <a:xfrm>
              <a:off x="5370" y="8053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>
                  <a:latin typeface="Arial" panose="020B0604020202020204" pitchFamily="34" charset="0"/>
                  <a:cs typeface="Times New Roman" panose="02020603050405020304" pitchFamily="18" charset="0"/>
                </a:rPr>
                <a:t>4</a:t>
              </a:r>
              <a:endParaRPr kumimoji="0" lang="tr-T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7160" name="Text Box 6"/>
            <p:cNvSpPr txBox="1">
              <a:spLocks noChangeArrowheads="1"/>
            </p:cNvSpPr>
            <p:nvPr/>
          </p:nvSpPr>
          <p:spPr bwMode="auto">
            <a:xfrm>
              <a:off x="7320" y="7744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>
                  <a:latin typeface="Arial" panose="020B0604020202020204" pitchFamily="34" charset="0"/>
                  <a:cs typeface="Times New Roman" panose="02020603050405020304" pitchFamily="18" charset="0"/>
                </a:rPr>
                <a:t>1</a:t>
              </a:r>
              <a:endParaRPr kumimoji="0" lang="tr-T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7161" name="Text Box 5"/>
            <p:cNvSpPr txBox="1">
              <a:spLocks noChangeArrowheads="1"/>
            </p:cNvSpPr>
            <p:nvPr/>
          </p:nvSpPr>
          <p:spPr bwMode="auto">
            <a:xfrm>
              <a:off x="7320" y="9133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>
                  <a:latin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endParaRPr kumimoji="0" lang="tr-T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7162" name="Text Box 4"/>
            <p:cNvSpPr txBox="1">
              <a:spLocks noChangeArrowheads="1"/>
            </p:cNvSpPr>
            <p:nvPr/>
          </p:nvSpPr>
          <p:spPr bwMode="auto">
            <a:xfrm>
              <a:off x="3720" y="7744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>
                  <a:latin typeface="Arial" panose="020B0604020202020204" pitchFamily="34" charset="0"/>
                  <a:cs typeface="Times New Roman" panose="02020603050405020304" pitchFamily="18" charset="0"/>
                </a:rPr>
                <a:t>2</a:t>
              </a:r>
              <a:endParaRPr kumimoji="0" lang="tr-TR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7163" name="Text Box 3"/>
            <p:cNvSpPr txBox="1">
              <a:spLocks noChangeArrowheads="1"/>
            </p:cNvSpPr>
            <p:nvPr/>
          </p:nvSpPr>
          <p:spPr bwMode="auto">
            <a:xfrm>
              <a:off x="3720" y="9133"/>
              <a:ext cx="45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tr-TR" altLang="en-US" sz="2000">
                  <a:latin typeface="Arial" panose="020B0604020202020204" pitchFamily="34" charset="0"/>
                  <a:cs typeface="Times New Roman" panose="02020603050405020304" pitchFamily="18" charset="0"/>
                </a:rPr>
                <a:t>1</a:t>
              </a:r>
              <a:endParaRPr kumimoji="0" lang="tr-TR" altLang="en-US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5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Neighbor-Joining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2557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r-TR" dirty="0" smtClean="0"/>
              <a:t>A </a:t>
            </a:r>
            <a:r>
              <a:rPr lang="en-US" dirty="0" smtClean="0"/>
              <a:t>variant </a:t>
            </a:r>
            <a:r>
              <a:rPr lang="tr-TR" dirty="0" smtClean="0"/>
              <a:t>of </a:t>
            </a:r>
            <a:r>
              <a:rPr lang="en-US" dirty="0" smtClean="0"/>
              <a:t>neighborliness </a:t>
            </a:r>
            <a:endParaRPr lang="tr-TR" dirty="0" smtClean="0"/>
          </a:p>
          <a:p>
            <a:pPr>
              <a:spcBef>
                <a:spcPts val="0"/>
              </a:spcBef>
            </a:pPr>
            <a:r>
              <a:rPr lang="en-US" dirty="0"/>
              <a:t>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agglomerative</a:t>
            </a:r>
            <a:r>
              <a:rPr lang="en-US" dirty="0"/>
              <a:t> technique, and so operates using iteration, </a:t>
            </a:r>
            <a:endParaRPr lang="tr-TR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building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tree from the bottom-up</a:t>
            </a:r>
            <a:endParaRPr lang="tr-TR" dirty="0" smtClean="0"/>
          </a:p>
          <a:p>
            <a:pPr>
              <a:spcBef>
                <a:spcPts val="0"/>
              </a:spcBef>
            </a:pPr>
            <a:r>
              <a:rPr lang="tr-TR" dirty="0" smtClean="0"/>
              <a:t>S</a:t>
            </a:r>
            <a:r>
              <a:rPr lang="en-US" dirty="0" smtClean="0"/>
              <a:t>tart </a:t>
            </a:r>
            <a:r>
              <a:rPr lang="en-US" dirty="0"/>
              <a:t>with a star-like tree with </a:t>
            </a:r>
            <a:r>
              <a:rPr lang="en-US" dirty="0" smtClean="0"/>
              <a:t>all </a:t>
            </a:r>
            <a:r>
              <a:rPr lang="en-US" dirty="0"/>
              <a:t>species coming off a single central node regardless of their number. </a:t>
            </a:r>
            <a:endParaRPr lang="tr-TR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Neighbors are </a:t>
            </a:r>
            <a:r>
              <a:rPr lang="en-US" dirty="0"/>
              <a:t>then sequentially found that minimize the total length of the branches on the </a:t>
            </a:r>
            <a:r>
              <a:rPr lang="en-US" dirty="0" smtClean="0"/>
              <a:t>tree</a:t>
            </a:r>
            <a:r>
              <a:rPr lang="en-US" dirty="0"/>
              <a:t>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04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Neighbor-Joining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25184" cy="525579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The input is an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 smtClean="0"/>
              <a:t> dissimilarity</a:t>
            </a:r>
            <a:r>
              <a:rPr lang="tr-TR" dirty="0" smtClean="0"/>
              <a:t>/distance</a:t>
            </a:r>
            <a:r>
              <a:rPr lang="en-US" dirty="0" smtClean="0"/>
              <a:t> </a:t>
            </a:r>
            <a:r>
              <a:rPr lang="en-US" dirty="0"/>
              <a:t>matrix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dirty="0"/>
              <a:t>. </a:t>
            </a:r>
            <a:endParaRPr lang="tr-TR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first</a:t>
            </a:r>
            <a:r>
              <a:rPr lang="tr-TR" dirty="0" smtClean="0"/>
              <a:t> </a:t>
            </a:r>
            <a:r>
              <a:rPr lang="en-US" dirty="0" smtClean="0"/>
              <a:t>iteration</a:t>
            </a:r>
            <a:r>
              <a:rPr lang="en-US" dirty="0"/>
              <a:t>, </a:t>
            </a:r>
            <a:endParaRPr lang="tr-TR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/>
              <a:t> leaves are all in their own clusters; </a:t>
            </a:r>
            <a:endParaRPr lang="tr-TR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tr-TR" dirty="0" smtClean="0"/>
              <a:t>I</a:t>
            </a:r>
            <a:r>
              <a:rPr lang="en-US" dirty="0" smtClean="0"/>
              <a:t>n </a:t>
            </a:r>
            <a:r>
              <a:rPr lang="en-US" dirty="0"/>
              <a:t>subsequent </a:t>
            </a:r>
            <a:r>
              <a:rPr lang="en-US" dirty="0" smtClean="0"/>
              <a:t>iterations</a:t>
            </a:r>
            <a:r>
              <a:rPr lang="en-US" dirty="0"/>
              <a:t>, </a:t>
            </a:r>
            <a:endParaRPr lang="tr-TR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each </a:t>
            </a:r>
            <a:r>
              <a:rPr lang="en-US" dirty="0"/>
              <a:t>cluster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set of leaves, </a:t>
            </a:r>
            <a:endParaRPr lang="tr-TR" dirty="0" smtClean="0"/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but </a:t>
            </a:r>
            <a:r>
              <a:rPr lang="en-US" dirty="0"/>
              <a:t>the clusters are disjoint. </a:t>
            </a:r>
            <a:endParaRPr lang="tr-TR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At </a:t>
            </a:r>
            <a:r>
              <a:rPr lang="en-US" dirty="0"/>
              <a:t>the beginning of each iteration,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taxa</a:t>
            </a:r>
            <a:r>
              <a:rPr lang="en-US" dirty="0"/>
              <a:t>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partitioned </a:t>
            </a:r>
            <a:r>
              <a:rPr lang="en-US" dirty="0"/>
              <a:t>into clusters, and for each cluster we have a rooted tree that is leaf-labelled </a:t>
            </a:r>
            <a:r>
              <a:rPr lang="en-US" dirty="0" smtClean="0"/>
              <a:t>by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elements in the cluster. 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44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Neighbor-Joining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During </a:t>
            </a:r>
            <a:r>
              <a:rPr lang="en-US" dirty="0"/>
              <a:t>the iteration, a pair of clusters is selected to be </a:t>
            </a:r>
            <a:r>
              <a:rPr lang="en-US" dirty="0" smtClean="0"/>
              <a:t>made</a:t>
            </a:r>
            <a:r>
              <a:rPr lang="tr-TR" dirty="0" smtClean="0"/>
              <a:t> </a:t>
            </a:r>
            <a:r>
              <a:rPr lang="en-US" dirty="0" smtClean="0"/>
              <a:t>siblings</a:t>
            </a:r>
            <a:r>
              <a:rPr lang="en-US" dirty="0"/>
              <a:t>; </a:t>
            </a:r>
            <a:endParaRPr lang="tr-TR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results in the trees for the two clusters being merged into a larger rooted </a:t>
            </a:r>
            <a:r>
              <a:rPr lang="en-US" dirty="0" smtClean="0"/>
              <a:t>tree</a:t>
            </a:r>
            <a:r>
              <a:rPr lang="tr-TR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making their roots siblings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When there are only three </a:t>
            </a:r>
            <a:r>
              <a:rPr lang="en-US" dirty="0" err="1"/>
              <a:t>subtrees</a:t>
            </a:r>
            <a:r>
              <a:rPr lang="en-US" dirty="0"/>
              <a:t>, then the three </a:t>
            </a:r>
            <a:r>
              <a:rPr lang="en-US" dirty="0" err="1" smtClean="0"/>
              <a:t>subtrees</a:t>
            </a:r>
            <a:r>
              <a:rPr lang="tr-TR" dirty="0" smtClean="0"/>
              <a:t> </a:t>
            </a:r>
            <a:r>
              <a:rPr lang="en-US" dirty="0"/>
              <a:t>are merged into a tree on all the taxa by adding a new node,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dirty="0"/>
              <a:t>, and making the roots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three </a:t>
            </a:r>
            <a:r>
              <a:rPr lang="en-US" dirty="0" err="1"/>
              <a:t>subtrees</a:t>
            </a:r>
            <a:r>
              <a:rPr lang="en-US" dirty="0"/>
              <a:t> adjacent to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Note </a:t>
            </a:r>
            <a:r>
              <a:rPr lang="en-US" dirty="0"/>
              <a:t>that this description suggests that neighbor </a:t>
            </a:r>
            <a:r>
              <a:rPr lang="en-US" dirty="0" smtClean="0"/>
              <a:t>joining</a:t>
            </a:r>
            <a:r>
              <a:rPr lang="tr-TR" dirty="0" smtClean="0"/>
              <a:t> </a:t>
            </a:r>
            <a:r>
              <a:rPr lang="en-US" dirty="0" smtClean="0"/>
              <a:t>produces </a:t>
            </a:r>
            <a:r>
              <a:rPr lang="en-US" dirty="0"/>
              <a:t>a rooted tree. </a:t>
            </a:r>
            <a:endParaRPr lang="tr-TR" dirty="0" smtClean="0"/>
          </a:p>
          <a:p>
            <a:pPr lvl="1"/>
            <a:r>
              <a:rPr lang="en-US" dirty="0" smtClean="0"/>
              <a:t>However</a:t>
            </a:r>
            <a:r>
              <a:rPr lang="en-US" dirty="0"/>
              <a:t>, after the tree is produced, the root is ignored, so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neighbor </a:t>
            </a:r>
            <a:r>
              <a:rPr lang="en-US" dirty="0"/>
              <a:t>joining actually returns an </a:t>
            </a:r>
            <a:r>
              <a:rPr lang="en-US" dirty="0" err="1"/>
              <a:t>unrooted</a:t>
            </a:r>
            <a:r>
              <a:rPr lang="en-US" dirty="0"/>
              <a:t> tree.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9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Neighbor-Joining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neighbor-joining method: a new method for reconstructing phylogenetic trees. (1987). 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Molecular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Biology and </a:t>
            </a:r>
            <a:r>
              <a:rPr lang="tr-TR" sz="2400" i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volution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doi:10.1093/oxfordjournals.molbev.a040454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1211700"/>
            <a:ext cx="7344817" cy="429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Character-Based Methods </a:t>
            </a:r>
            <a:r>
              <a:rPr lang="tr-TR" sz="3600" dirty="0" smtClean="0"/>
              <a:t>of </a:t>
            </a:r>
            <a:r>
              <a:rPr lang="tr-TR" sz="3600" dirty="0"/>
              <a:t>Phylogenetics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327798"/>
          </a:xfrm>
        </p:spPr>
        <p:txBody>
          <a:bodyPr/>
          <a:lstStyle/>
          <a:p>
            <a:r>
              <a:rPr lang="en-US" dirty="0"/>
              <a:t>The concept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parsimony</a:t>
            </a:r>
            <a:r>
              <a:rPr lang="en-US" dirty="0"/>
              <a:t> is at the very heart of all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character-based</a:t>
            </a:r>
            <a:r>
              <a:rPr lang="en-US" dirty="0"/>
              <a:t> methods of </a:t>
            </a:r>
            <a:r>
              <a:rPr lang="tr-TR" dirty="0" smtClean="0"/>
              <a:t> </a:t>
            </a:r>
            <a:r>
              <a:rPr lang="en-US" dirty="0" smtClean="0"/>
              <a:t>phylogenetic </a:t>
            </a:r>
            <a:r>
              <a:rPr lang="en-US" dirty="0"/>
              <a:t>reconstruction. </a:t>
            </a:r>
            <a:endParaRPr lang="tr-TR" dirty="0" smtClean="0"/>
          </a:p>
          <a:p>
            <a:pPr lvl="1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Parsimonious</a:t>
            </a:r>
            <a:r>
              <a:rPr lang="tr-TR" dirty="0" smtClean="0"/>
              <a:t>: </a:t>
            </a:r>
            <a:r>
              <a:rPr lang="en-US" dirty="0" smtClean="0"/>
              <a:t>someone </a:t>
            </a:r>
            <a:r>
              <a:rPr lang="en-US" dirty="0"/>
              <a:t>who was especially careful with the </a:t>
            </a:r>
            <a:r>
              <a:rPr lang="en-US" dirty="0" smtClean="0"/>
              <a:t>spending </a:t>
            </a:r>
            <a:r>
              <a:rPr lang="en-US" dirty="0"/>
              <a:t>of their money. </a:t>
            </a:r>
            <a:endParaRPr lang="tr-TR" dirty="0" smtClean="0"/>
          </a:p>
          <a:p>
            <a:r>
              <a:rPr lang="en-US" dirty="0" smtClean="0"/>
              <a:t>In </a:t>
            </a:r>
            <a:r>
              <a:rPr lang="en-US" dirty="0"/>
              <a:t>a biological sense,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parsimony</a:t>
            </a:r>
            <a:r>
              <a:rPr lang="en-US" dirty="0"/>
              <a:t> is used to describe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process </a:t>
            </a:r>
            <a:r>
              <a:rPr lang="en-US" dirty="0" smtClean="0"/>
              <a:t>of </a:t>
            </a:r>
            <a:r>
              <a:rPr lang="en-US" dirty="0"/>
              <a:t>attaching preference to one evolutionary pathway over another on the basis of </a:t>
            </a:r>
            <a:r>
              <a:rPr lang="en-US" dirty="0" smtClean="0"/>
              <a:t>which </a:t>
            </a:r>
            <a:r>
              <a:rPr lang="en-US" dirty="0"/>
              <a:t>pathway requires the invocation of the smallest number of mutational </a:t>
            </a:r>
            <a:r>
              <a:rPr lang="en-US" dirty="0" smtClean="0"/>
              <a:t>events</a:t>
            </a:r>
            <a:r>
              <a:rPr lang="en-US" dirty="0"/>
              <a:t>. 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20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Character-Based Methods </a:t>
            </a:r>
            <a:r>
              <a:rPr lang="tr-TR" sz="3600" dirty="0" smtClean="0"/>
              <a:t>of </a:t>
            </a:r>
            <a:r>
              <a:rPr lang="tr-TR" sz="3600" dirty="0"/>
              <a:t>Phylogenetics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25579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P</a:t>
            </a:r>
            <a:r>
              <a:rPr lang="en-US" dirty="0" err="1" smtClean="0"/>
              <a:t>hylogenetic</a:t>
            </a:r>
            <a:r>
              <a:rPr lang="en-US" dirty="0" smtClean="0"/>
              <a:t> </a:t>
            </a:r>
            <a:r>
              <a:rPr lang="en-US" dirty="0"/>
              <a:t>trees represent </a:t>
            </a:r>
            <a:r>
              <a:rPr lang="en-US" dirty="0" smtClean="0"/>
              <a:t>theoretical </a:t>
            </a:r>
            <a:r>
              <a:rPr lang="en-US" dirty="0"/>
              <a:t>models that depict the evolutionary history of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dirty="0" smtClean="0"/>
              <a:t> </a:t>
            </a:r>
            <a:r>
              <a:rPr lang="en-US" dirty="0"/>
              <a:t>or more  </a:t>
            </a:r>
            <a:r>
              <a:rPr lang="en-US" dirty="0" smtClean="0"/>
              <a:t>sequences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two premises that underlie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biological parsimony</a:t>
            </a:r>
            <a:r>
              <a:rPr lang="en-US" dirty="0"/>
              <a:t> are quite simple: </a:t>
            </a:r>
          </a:p>
          <a:p>
            <a:pPr lvl="1"/>
            <a:r>
              <a:rPr lang="en-US" dirty="0" smtClean="0"/>
              <a:t>Mutations </a:t>
            </a:r>
            <a:r>
              <a:rPr lang="en-US" dirty="0"/>
              <a:t>are exceedingly rare events </a:t>
            </a:r>
            <a:endParaRPr lang="tr-TR" dirty="0" smtClean="0"/>
          </a:p>
          <a:p>
            <a:pPr lvl="1"/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more unlikely events a </a:t>
            </a:r>
            <a:r>
              <a:rPr lang="en-US" dirty="0" smtClean="0"/>
              <a:t>model </a:t>
            </a:r>
            <a:r>
              <a:rPr lang="en-US" dirty="0"/>
              <a:t>invokes, the less likely the model is to be correct. </a:t>
            </a:r>
            <a:endParaRPr lang="tr-TR" dirty="0" smtClean="0"/>
          </a:p>
          <a:p>
            <a:r>
              <a:rPr lang="en-US" dirty="0" smtClean="0"/>
              <a:t>As </a:t>
            </a:r>
            <a:r>
              <a:rPr lang="en-US" dirty="0"/>
              <a:t>a result, the </a:t>
            </a:r>
            <a:r>
              <a:rPr lang="en-US" dirty="0" smtClean="0"/>
              <a:t>relationship </a:t>
            </a:r>
            <a:r>
              <a:rPr lang="en-US" dirty="0"/>
              <a:t>that requires the fewest number of mutations to explain the current state of 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sequences being considered is the relationship that is most likely to be </a:t>
            </a:r>
            <a:r>
              <a:rPr lang="en-US" dirty="0" smtClean="0"/>
              <a:t>correct</a:t>
            </a:r>
            <a:r>
              <a:rPr lang="en-US" dirty="0"/>
              <a:t>.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7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Etymology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327798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solidFill>
                  <a:srgbClr val="222222"/>
                </a:solidFill>
              </a:rPr>
              <a:t> </a:t>
            </a:r>
            <a:r>
              <a:rPr lang="tr-TR" dirty="0" smtClean="0">
                <a:solidFill>
                  <a:srgbClr val="0000CC"/>
                </a:solidFill>
              </a:rPr>
              <a:t>phyl-</a:t>
            </a:r>
            <a:r>
              <a:rPr lang="tr-TR" dirty="0" smtClean="0"/>
              <a:t>(or </a:t>
            </a:r>
            <a:r>
              <a:rPr lang="tr-TR" dirty="0" smtClean="0">
                <a:solidFill>
                  <a:srgbClr val="0000CC"/>
                </a:solidFill>
              </a:rPr>
              <a:t>phylo-</a:t>
            </a:r>
            <a:r>
              <a:rPr lang="tr-TR" dirty="0" smtClean="0"/>
              <a:t>)</a:t>
            </a:r>
            <a:endParaRPr lang="tr-TR" dirty="0"/>
          </a:p>
          <a:p>
            <a:pPr lvl="1"/>
            <a:r>
              <a:rPr lang="en-US" dirty="0"/>
              <a:t>Latin, from Greek, from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phylē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phylon</a:t>
            </a:r>
            <a:r>
              <a:rPr lang="en-US" dirty="0"/>
              <a:t>.</a:t>
            </a:r>
            <a:endParaRPr lang="tr-TR" dirty="0" smtClean="0"/>
          </a:p>
          <a:p>
            <a:pPr lvl="2"/>
            <a:r>
              <a:rPr lang="en-US" dirty="0" smtClean="0"/>
              <a:t>tribes</a:t>
            </a:r>
            <a:r>
              <a:rPr lang="en-US" dirty="0"/>
              <a:t>, races or </a:t>
            </a:r>
            <a:r>
              <a:rPr lang="en-US" dirty="0" smtClean="0">
                <a:solidFill>
                  <a:srgbClr val="0000CC"/>
                </a:solidFill>
              </a:rPr>
              <a:t>phyla</a:t>
            </a:r>
            <a:endParaRPr lang="tr-TR" dirty="0" smtClean="0">
              <a:solidFill>
                <a:srgbClr val="0000CC"/>
              </a:solidFill>
            </a:endParaRPr>
          </a:p>
          <a:p>
            <a:pPr marL="342900" lvl="2" indent="-342900">
              <a:lnSpc>
                <a:spcPct val="110000"/>
              </a:lnSpc>
            </a:pPr>
            <a:r>
              <a:rPr lang="tr-TR" sz="3200" dirty="0" smtClean="0">
                <a:solidFill>
                  <a:srgbClr val="222222"/>
                </a:solidFill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ea typeface="+mn-ea"/>
                <a:cs typeface="+mn-cs"/>
              </a:rPr>
              <a:t>phyla</a:t>
            </a:r>
            <a:endParaRPr lang="tr-TR" sz="3200" dirty="0">
              <a:solidFill>
                <a:srgbClr val="0000CC"/>
              </a:solidFill>
              <a:ea typeface="+mn-ea"/>
              <a:cs typeface="+mn-cs"/>
            </a:endParaRPr>
          </a:p>
          <a:p>
            <a:pPr lvl="1"/>
            <a:r>
              <a:rPr lang="en-US" dirty="0"/>
              <a:t>a direct line of descent within a group</a:t>
            </a:r>
            <a:endParaRPr lang="tr-TR" dirty="0"/>
          </a:p>
          <a:p>
            <a:r>
              <a:rPr lang="tr-TR" dirty="0" smtClean="0"/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genetics</a:t>
            </a:r>
            <a:r>
              <a:rPr lang="tr-TR" dirty="0" smtClean="0"/>
              <a:t> (genetic + -ics)</a:t>
            </a:r>
          </a:p>
          <a:p>
            <a:pPr lvl="1"/>
            <a:r>
              <a:rPr lang="tr-TR" dirty="0" smtClean="0"/>
              <a:t>F</a:t>
            </a:r>
            <a:r>
              <a:rPr lang="en-US" dirty="0" smtClean="0"/>
              <a:t>rom </a:t>
            </a:r>
            <a:r>
              <a:rPr lang="en-US" dirty="0"/>
              <a:t>Greek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genetikos</a:t>
            </a:r>
            <a:r>
              <a:rPr lang="en-US" dirty="0"/>
              <a:t> from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genesis</a:t>
            </a:r>
            <a:r>
              <a:rPr lang="en-US" dirty="0"/>
              <a:t> </a:t>
            </a:r>
            <a:r>
              <a:rPr lang="tr-TR" dirty="0" smtClean="0"/>
              <a:t>(</a:t>
            </a:r>
            <a:r>
              <a:rPr lang="en-US" dirty="0" smtClean="0"/>
              <a:t>origin</a:t>
            </a:r>
            <a:r>
              <a:rPr lang="tr-TR" dirty="0" smtClean="0"/>
              <a:t>)</a:t>
            </a:r>
          </a:p>
          <a:p>
            <a:pPr lvl="2"/>
            <a:r>
              <a:rPr lang="tr-TR" dirty="0" smtClean="0"/>
              <a:t>laws </a:t>
            </a:r>
            <a:r>
              <a:rPr lang="tr-TR" dirty="0"/>
              <a:t>of </a:t>
            </a:r>
            <a:r>
              <a:rPr lang="tr-TR" dirty="0" smtClean="0"/>
              <a:t>origination (1872)</a:t>
            </a:r>
          </a:p>
          <a:p>
            <a:pPr lvl="2"/>
            <a:r>
              <a:rPr lang="en-US" dirty="0"/>
              <a:t>study of </a:t>
            </a:r>
            <a:r>
              <a:rPr lang="en-US" dirty="0" smtClean="0"/>
              <a:t>heredity</a:t>
            </a:r>
            <a:r>
              <a:rPr lang="tr-TR" dirty="0" smtClean="0"/>
              <a:t> (</a:t>
            </a:r>
            <a:r>
              <a:rPr lang="en-US" dirty="0" smtClean="0"/>
              <a:t>from 1891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 smtClean="0"/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phylogeny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evolutionary history of a kind of organism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evolution of a genetically related group of </a:t>
            </a:r>
            <a:r>
              <a:rPr lang="en-US" dirty="0" smtClean="0"/>
              <a:t>organisms</a:t>
            </a:r>
            <a:endParaRPr lang="tr-TR" dirty="0" smtClean="0"/>
          </a:p>
          <a:p>
            <a:pPr marL="342900" lvl="1" indent="-342900">
              <a:buChar char="•"/>
            </a:pPr>
            <a:r>
              <a:rPr lang="tr-TR" sz="320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tr-TR" sz="3200" dirty="0" smtClean="0">
                <a:solidFill>
                  <a:srgbClr val="0000CC"/>
                </a:solidFill>
                <a:ea typeface="+mn-ea"/>
                <a:cs typeface="+mn-cs"/>
              </a:rPr>
              <a:t>phylogenetics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branch of science that deals with phylogeny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66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Character-Based Methods </a:t>
            </a:r>
            <a:r>
              <a:rPr lang="tr-TR" sz="3600" dirty="0" smtClean="0"/>
              <a:t>of </a:t>
            </a:r>
            <a:r>
              <a:rPr lang="tr-TR" sz="3600" dirty="0"/>
              <a:t>Phylogenetics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>
            <a:normAutofit fontScale="77500" lnSpcReduction="20000"/>
          </a:bodyPr>
          <a:lstStyle/>
          <a:p>
            <a:r>
              <a:rPr lang="tr-TR" sz="4500" dirty="0">
                <a:solidFill>
                  <a:schemeClr val="accent1">
                    <a:lumMod val="75000"/>
                  </a:schemeClr>
                </a:solidFill>
              </a:rPr>
              <a:t>Informative</a:t>
            </a:r>
            <a:r>
              <a:rPr lang="tr-TR" sz="4500" dirty="0"/>
              <a:t> and </a:t>
            </a:r>
            <a:r>
              <a:rPr lang="tr-TR" sz="4500" dirty="0">
                <a:solidFill>
                  <a:schemeClr val="accent1">
                    <a:lumMod val="75000"/>
                  </a:schemeClr>
                </a:solidFill>
              </a:rPr>
              <a:t>Uninformative</a:t>
            </a:r>
            <a:r>
              <a:rPr lang="tr-TR" sz="4500" dirty="0"/>
              <a:t> </a:t>
            </a:r>
            <a:r>
              <a:rPr lang="tr-TR" sz="4500" dirty="0" smtClean="0"/>
              <a:t>Sites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en-US" sz="3600" dirty="0"/>
              <a:t>The short </a:t>
            </a:r>
            <a:r>
              <a:rPr lang="en-US" sz="3600" dirty="0" smtClean="0"/>
              <a:t>four-way </a:t>
            </a:r>
            <a:r>
              <a:rPr lang="en-US" sz="3600" dirty="0"/>
              <a:t>multiple sequence alignment shown </a:t>
            </a:r>
            <a:r>
              <a:rPr lang="tr-TR" sz="3600" dirty="0" smtClean="0"/>
              <a:t>above </a:t>
            </a:r>
            <a:r>
              <a:rPr lang="en-US" sz="3600" dirty="0" smtClean="0"/>
              <a:t>contains </a:t>
            </a:r>
            <a:r>
              <a:rPr lang="en-US" sz="3600" dirty="0"/>
              <a:t>positions </a:t>
            </a:r>
            <a:r>
              <a:rPr lang="en-US" sz="3600" dirty="0" smtClean="0"/>
              <a:t>that </a:t>
            </a:r>
            <a:r>
              <a:rPr lang="en-US" sz="3600" dirty="0"/>
              <a:t>fall into two categories in terms of their information content for a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parsimony</a:t>
            </a:r>
            <a:r>
              <a:rPr lang="en-US" sz="3600" dirty="0"/>
              <a:t> </a:t>
            </a:r>
            <a:r>
              <a:rPr lang="en-US" sz="3600" dirty="0" smtClean="0"/>
              <a:t>analysis</a:t>
            </a:r>
            <a:r>
              <a:rPr lang="en-US" sz="3600" dirty="0"/>
              <a:t>: </a:t>
            </a:r>
            <a:endParaRPr lang="tr-TR" sz="3600" dirty="0" smtClean="0"/>
          </a:p>
          <a:p>
            <a:pPr lvl="1"/>
            <a:r>
              <a:rPr lang="en-US" sz="3100" dirty="0" smtClean="0"/>
              <a:t>those </a:t>
            </a:r>
            <a:r>
              <a:rPr lang="en-US" sz="3100" dirty="0"/>
              <a:t>that have information (are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informative</a:t>
            </a:r>
            <a:r>
              <a:rPr lang="en-US" sz="3100" dirty="0"/>
              <a:t>) </a:t>
            </a:r>
            <a:endParaRPr lang="tr-TR" sz="3100" dirty="0" smtClean="0"/>
          </a:p>
          <a:p>
            <a:pPr lvl="1"/>
            <a:r>
              <a:rPr lang="en-US" sz="3100" dirty="0" smtClean="0"/>
              <a:t>those </a:t>
            </a:r>
            <a:r>
              <a:rPr lang="en-US" sz="3100" dirty="0"/>
              <a:t>that do not (are 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uninformative</a:t>
            </a:r>
            <a:r>
              <a:rPr lang="en-US" sz="3100" dirty="0"/>
              <a:t>). </a:t>
            </a:r>
            <a:endParaRPr lang="tr-TR" sz="31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relationship between four sequences can be described by only three different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unrooted</a:t>
            </a:r>
            <a:r>
              <a:rPr lang="en-US" sz="3600" dirty="0"/>
              <a:t> trees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1628800"/>
            <a:ext cx="6100549" cy="170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Character-Based Methods </a:t>
            </a:r>
            <a:r>
              <a:rPr lang="tr-TR" sz="3600" dirty="0" smtClean="0"/>
              <a:t>of </a:t>
            </a:r>
            <a:r>
              <a:rPr lang="tr-TR" sz="3600" dirty="0"/>
              <a:t>Phylogenetics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25184" cy="5327798"/>
          </a:xfrm>
        </p:spPr>
        <p:txBody>
          <a:bodyPr>
            <a:noAutofit/>
          </a:bodyPr>
          <a:lstStyle/>
          <a:p>
            <a:pPr marL="5108575"/>
            <a:r>
              <a:rPr lang="tr-TR" sz="2200" dirty="0" smtClean="0"/>
              <a:t>Position 1:</a:t>
            </a:r>
            <a:r>
              <a:rPr lang="en-US" sz="2200" dirty="0" smtClean="0"/>
              <a:t> </a:t>
            </a:r>
            <a:r>
              <a:rPr lang="tr-TR" sz="2200" dirty="0" smtClean="0"/>
              <a:t>A</a:t>
            </a:r>
            <a:r>
              <a:rPr lang="en-US" sz="2200" dirty="0" err="1" smtClean="0"/>
              <a:t>ll</a:t>
            </a:r>
            <a:r>
              <a:rPr lang="en-US" sz="2200" dirty="0" smtClean="0"/>
              <a:t>  </a:t>
            </a:r>
            <a:r>
              <a:rPr lang="tr-TR" sz="2200" dirty="0" smtClean="0"/>
              <a:t>4 </a:t>
            </a:r>
            <a:r>
              <a:rPr lang="en-US" sz="2200" dirty="0" smtClean="0"/>
              <a:t>sequences have </a:t>
            </a:r>
            <a:r>
              <a:rPr lang="en-US" sz="2200" dirty="0"/>
              <a:t>the same character (a "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sz="2200" dirty="0"/>
              <a:t>") and the position is therefore said to be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invariant</a:t>
            </a:r>
            <a:r>
              <a:rPr lang="tr-TR" sz="2200" dirty="0" smtClean="0"/>
              <a:t>.</a:t>
            </a:r>
            <a:r>
              <a:rPr lang="en-US" sz="2200" dirty="0" smtClean="0"/>
              <a:t> </a:t>
            </a:r>
            <a:endParaRPr lang="tr-TR" sz="2200" dirty="0"/>
          </a:p>
          <a:p>
            <a:pPr marL="5378450"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Invariant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sites </a:t>
            </a:r>
            <a:r>
              <a:rPr lang="en-US" sz="2000" dirty="0"/>
              <a:t>are clearly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uninformative</a:t>
            </a:r>
            <a:r>
              <a:rPr lang="en-US" sz="2000" dirty="0"/>
              <a:t> because each of the three possible </a:t>
            </a:r>
            <a:r>
              <a:rPr lang="en-US" sz="2000" dirty="0" smtClean="0"/>
              <a:t>trees </a:t>
            </a:r>
            <a:r>
              <a:rPr lang="en-US" sz="2000" dirty="0"/>
              <a:t>that describe the relationship of the four sequences </a:t>
            </a:r>
            <a:r>
              <a:rPr lang="en-US" sz="2000" dirty="0" smtClean="0"/>
              <a:t>invokes exactly </a:t>
            </a:r>
            <a:r>
              <a:rPr lang="en-US" sz="2000" dirty="0"/>
              <a:t>the same number of mutations (0</a:t>
            </a:r>
            <a:r>
              <a:rPr lang="en-US" sz="2000" dirty="0" smtClean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4371912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78" y="2924944"/>
            <a:ext cx="514354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Character-Based Methods </a:t>
            </a:r>
            <a:r>
              <a:rPr lang="tr-TR" sz="3600" dirty="0" smtClean="0"/>
              <a:t>of </a:t>
            </a:r>
            <a:r>
              <a:rPr lang="tr-TR" sz="3600" dirty="0"/>
              <a:t>Phylogenetics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25184" cy="5255790"/>
          </a:xfrm>
        </p:spPr>
        <p:txBody>
          <a:bodyPr>
            <a:noAutofit/>
          </a:bodyPr>
          <a:lstStyle/>
          <a:p>
            <a:pPr marL="5108575">
              <a:spcBef>
                <a:spcPts val="0"/>
              </a:spcBef>
            </a:pPr>
            <a:r>
              <a:rPr lang="en-US" sz="2800" dirty="0" smtClean="0"/>
              <a:t>Position </a:t>
            </a:r>
            <a:r>
              <a:rPr lang="en-US" sz="2800" dirty="0"/>
              <a:t>2</a:t>
            </a:r>
            <a:r>
              <a:rPr lang="tr-TR" sz="2800" dirty="0"/>
              <a:t>:</a:t>
            </a:r>
            <a:r>
              <a:rPr lang="en-US" sz="2800" dirty="0"/>
              <a:t> 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ninformative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/>
              <a:t>from a parsimony perspective because one mutation occurs in all three of the possible trees</a:t>
            </a:r>
            <a:r>
              <a:rPr lang="tr-TR" sz="2800" dirty="0" smtClean="0"/>
              <a:t>.</a:t>
            </a:r>
            <a:r>
              <a:rPr lang="en-US" sz="2800" dirty="0" smtClean="0"/>
              <a:t> 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12776"/>
            <a:ext cx="4371912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193134"/>
            <a:ext cx="4680520" cy="29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Character-Based Methods </a:t>
            </a:r>
            <a:r>
              <a:rPr lang="tr-TR" sz="3600" dirty="0" smtClean="0"/>
              <a:t>of </a:t>
            </a:r>
            <a:r>
              <a:rPr lang="tr-TR" sz="3600" dirty="0"/>
              <a:t>Phylogenetics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25184" cy="5255790"/>
          </a:xfrm>
        </p:spPr>
        <p:txBody>
          <a:bodyPr>
            <a:normAutofit/>
          </a:bodyPr>
          <a:lstStyle/>
          <a:p>
            <a:pPr marL="5108575"/>
            <a:r>
              <a:rPr lang="en-US" dirty="0" smtClean="0"/>
              <a:t>Position </a:t>
            </a:r>
            <a:r>
              <a:rPr lang="en-US" dirty="0"/>
              <a:t>3: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ninformative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because all three trees require two mutations </a:t>
            </a:r>
          </a:p>
          <a:p>
            <a:pPr marL="4765675" indent="0">
              <a:buNone/>
            </a:pPr>
            <a:r>
              <a:rPr lang="en-US" dirty="0" smtClean="0"/>
              <a:t>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4371912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997275"/>
            <a:ext cx="4771073" cy="295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Character-Based Methods </a:t>
            </a:r>
            <a:r>
              <a:rPr lang="tr-TR" sz="3600" dirty="0" smtClean="0"/>
              <a:t>of </a:t>
            </a:r>
            <a:r>
              <a:rPr lang="tr-TR" sz="3600" dirty="0"/>
              <a:t>Phylogenetics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25184" cy="5255790"/>
          </a:xfrm>
        </p:spPr>
        <p:txBody>
          <a:bodyPr>
            <a:normAutofit/>
          </a:bodyPr>
          <a:lstStyle/>
          <a:p>
            <a:pPr marL="5108575"/>
            <a:r>
              <a:rPr lang="en-US" dirty="0" smtClean="0"/>
              <a:t>Position </a:t>
            </a:r>
            <a:r>
              <a:rPr lang="en-US" dirty="0"/>
              <a:t>4: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ninformative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because all three trees require three </a:t>
            </a:r>
            <a:r>
              <a:rPr lang="en-US" dirty="0" smtClean="0"/>
              <a:t>mutations</a:t>
            </a:r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84784"/>
            <a:ext cx="4371912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140174"/>
            <a:ext cx="4680256" cy="28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Character-Based Methods </a:t>
            </a:r>
            <a:r>
              <a:rPr lang="tr-TR" sz="3600" dirty="0" smtClean="0"/>
              <a:t>of </a:t>
            </a:r>
            <a:r>
              <a:rPr lang="tr-TR" sz="3600" dirty="0"/>
              <a:t>Phylogenetics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25184" cy="5255790"/>
          </a:xfrm>
        </p:spPr>
        <p:txBody>
          <a:bodyPr>
            <a:normAutofit/>
          </a:bodyPr>
          <a:lstStyle/>
          <a:p>
            <a:pPr marL="5108575"/>
            <a:r>
              <a:rPr lang="tr-TR" dirty="0" smtClean="0"/>
              <a:t>P</a:t>
            </a:r>
            <a:r>
              <a:rPr lang="en-US" dirty="0" err="1" smtClean="0"/>
              <a:t>osition</a:t>
            </a:r>
            <a:r>
              <a:rPr lang="en-US" dirty="0" smtClean="0"/>
              <a:t> 5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nformative</a:t>
            </a:r>
            <a:r>
              <a:rPr lang="en-US" dirty="0" smtClean="0"/>
              <a:t> because </a:t>
            </a:r>
            <a:r>
              <a:rPr lang="en-US" dirty="0"/>
              <a:t>one of the three trees </a:t>
            </a:r>
            <a:r>
              <a:rPr lang="tr-TR" dirty="0"/>
              <a:t> </a:t>
            </a:r>
            <a:r>
              <a:rPr lang="en-US" dirty="0"/>
              <a:t>invokes only one mutation and the other two alternative trees both require </a:t>
            </a:r>
            <a:r>
              <a:rPr lang="en-US" dirty="0" smtClean="0"/>
              <a:t>two</a:t>
            </a:r>
            <a:r>
              <a:rPr lang="tr-TR" dirty="0" smtClean="0"/>
              <a:t> </a:t>
            </a:r>
            <a:r>
              <a:rPr lang="en-US" dirty="0" smtClean="0"/>
              <a:t>mutation</a:t>
            </a:r>
            <a:r>
              <a:rPr lang="tr-TR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4371912" cy="1296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946554"/>
            <a:ext cx="4634605" cy="28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Character-Based Methods </a:t>
            </a:r>
            <a:r>
              <a:rPr lang="tr-TR" sz="3600" dirty="0" smtClean="0"/>
              <a:t>of </a:t>
            </a:r>
            <a:r>
              <a:rPr lang="tr-TR" sz="3600" dirty="0"/>
              <a:t>Phylogenetics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25184" cy="5255790"/>
          </a:xfrm>
        </p:spPr>
        <p:txBody>
          <a:bodyPr>
            <a:normAutofit/>
          </a:bodyPr>
          <a:lstStyle/>
          <a:p>
            <a:pPr marL="5108575"/>
            <a:r>
              <a:rPr lang="tr-TR" dirty="0" smtClean="0"/>
              <a:t>P</a:t>
            </a:r>
            <a:r>
              <a:rPr lang="en-US" dirty="0" err="1" smtClean="0"/>
              <a:t>osition</a:t>
            </a:r>
            <a:r>
              <a:rPr lang="en-US" dirty="0" smtClean="0"/>
              <a:t> </a:t>
            </a:r>
            <a:r>
              <a:rPr lang="tr-TR" dirty="0" smtClean="0"/>
              <a:t>6:</a:t>
            </a:r>
            <a:r>
              <a:rPr lang="en-US" dirty="0" smtClean="0"/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nformative</a:t>
            </a:r>
            <a:r>
              <a:rPr lang="en-US" dirty="0" smtClean="0"/>
              <a:t> because </a:t>
            </a:r>
            <a:r>
              <a:rPr lang="en-US" dirty="0"/>
              <a:t>one of the three trees </a:t>
            </a:r>
            <a:r>
              <a:rPr lang="tr-TR" dirty="0"/>
              <a:t> </a:t>
            </a:r>
            <a:r>
              <a:rPr lang="en-US" dirty="0"/>
              <a:t>invokes only one mutation and the other two alternative trees both require </a:t>
            </a:r>
            <a:r>
              <a:rPr lang="en-US" dirty="0" smtClean="0"/>
              <a:t>two</a:t>
            </a:r>
            <a:r>
              <a:rPr lang="tr-TR" dirty="0" smtClean="0"/>
              <a:t> </a:t>
            </a:r>
            <a:r>
              <a:rPr lang="en-US" dirty="0" smtClean="0"/>
              <a:t>mutation</a:t>
            </a:r>
            <a:r>
              <a:rPr lang="tr-TR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4371912" cy="1296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96952"/>
            <a:ext cx="461922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1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Character-Based Methods of Phylogenetics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25184" cy="532779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general, for a position to be informative regardless of how many sequences </a:t>
            </a:r>
            <a:r>
              <a:rPr lang="en-US" dirty="0" smtClean="0"/>
              <a:t>are </a:t>
            </a:r>
            <a:r>
              <a:rPr lang="en-US" dirty="0"/>
              <a:t>aligned, </a:t>
            </a:r>
            <a:endParaRPr lang="tr-TR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has to have at least two different </a:t>
            </a:r>
            <a:r>
              <a:rPr lang="en-US" dirty="0" smtClean="0"/>
              <a:t>nucleotides</a:t>
            </a:r>
            <a:endParaRPr lang="tr-TR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of these </a:t>
            </a:r>
            <a:r>
              <a:rPr lang="en-US" dirty="0" smtClean="0"/>
              <a:t>nucleotides </a:t>
            </a:r>
            <a:r>
              <a:rPr lang="en-US" dirty="0"/>
              <a:t>has to be present at least twice. </a:t>
            </a:r>
            <a:endParaRPr lang="tr-TR" dirty="0" smtClean="0"/>
          </a:p>
          <a:p>
            <a:r>
              <a:rPr lang="en-US" dirty="0" smtClean="0"/>
              <a:t>All </a:t>
            </a:r>
            <a:r>
              <a:rPr lang="en-US" dirty="0"/>
              <a:t>parsimony programs begin by </a:t>
            </a:r>
            <a:r>
              <a:rPr lang="en-US" dirty="0" smtClean="0"/>
              <a:t>applying </a:t>
            </a:r>
            <a:r>
              <a:rPr lang="en-US" dirty="0"/>
              <a:t>this fairly simple rule to the data set being analyzed. </a:t>
            </a:r>
            <a:endParaRPr lang="tr-TR" dirty="0" smtClean="0"/>
          </a:p>
          <a:p>
            <a:r>
              <a:rPr lang="en-US" dirty="0" smtClean="0"/>
              <a:t>Notice </a:t>
            </a:r>
            <a:r>
              <a:rPr lang="en-US" dirty="0"/>
              <a:t>that </a:t>
            </a:r>
            <a:r>
              <a:rPr lang="tr-TR" dirty="0" smtClean="0"/>
              <a:t>4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tr-TR" dirty="0" smtClean="0"/>
              <a:t>6</a:t>
            </a:r>
            <a:r>
              <a:rPr lang="en-US" dirty="0" smtClean="0"/>
              <a:t> </a:t>
            </a:r>
            <a:r>
              <a:rPr lang="en-US" dirty="0"/>
              <a:t>positions being considered in the </a:t>
            </a:r>
            <a:r>
              <a:rPr lang="tr-TR" dirty="0" smtClean="0"/>
              <a:t>a</a:t>
            </a:r>
            <a:r>
              <a:rPr lang="en-US" dirty="0" err="1" smtClean="0"/>
              <a:t>lignment</a:t>
            </a:r>
            <a:r>
              <a:rPr lang="en-US" dirty="0" smtClean="0"/>
              <a:t> </a:t>
            </a:r>
            <a:r>
              <a:rPr lang="en-US" dirty="0"/>
              <a:t>shown in </a:t>
            </a:r>
            <a:r>
              <a:rPr lang="tr-TR" dirty="0" smtClean="0"/>
              <a:t>slide 50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simply </a:t>
            </a:r>
            <a:r>
              <a:rPr lang="en-US" dirty="0"/>
              <a:t>discarded and not considered any further in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parsimony</a:t>
            </a:r>
            <a:r>
              <a:rPr lang="en-US" dirty="0"/>
              <a:t> analysis. </a:t>
            </a:r>
            <a:endParaRPr lang="tr-TR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of those </a:t>
            </a:r>
            <a:r>
              <a:rPr lang="en-US" dirty="0" smtClean="0"/>
              <a:t>sites </a:t>
            </a:r>
            <a:r>
              <a:rPr lang="en-US" dirty="0"/>
              <a:t>would have contributed to the pairwise similarity scores used by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distance-based</a:t>
            </a:r>
            <a:r>
              <a:rPr lang="en-US" dirty="0" smtClean="0"/>
              <a:t> </a:t>
            </a:r>
            <a:r>
              <a:rPr lang="en-US" dirty="0"/>
              <a:t>approach, and this difference alone can generate substantial differences in </a:t>
            </a:r>
            <a:r>
              <a:rPr lang="en-US" dirty="0" smtClean="0"/>
              <a:t>the </a:t>
            </a:r>
            <a:r>
              <a:rPr lang="en-US" dirty="0"/>
              <a:t>conclusions reached by both types of approaches.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56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Character-Based Methods of Phylogenetics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25184" cy="525579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Once uninformative sites have been identified and discarded, implementation of </a:t>
            </a:r>
            <a:r>
              <a:rPr lang="en-US" dirty="0" smtClean="0"/>
              <a:t>the </a:t>
            </a:r>
            <a:r>
              <a:rPr lang="en-US" dirty="0"/>
              <a:t>parsimony approach in its simplest form can be straightforward. </a:t>
            </a:r>
            <a:endParaRPr lang="tr-TR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Every possible </a:t>
            </a:r>
            <a:r>
              <a:rPr lang="en-US" dirty="0"/>
              <a:t>tree is considered individually for each informative site. </a:t>
            </a:r>
            <a:endParaRPr lang="tr-TR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 </a:t>
            </a:r>
            <a:r>
              <a:rPr lang="en-US" dirty="0"/>
              <a:t>running tally is </a:t>
            </a:r>
            <a:r>
              <a:rPr lang="en-US" dirty="0" smtClean="0"/>
              <a:t>maintained </a:t>
            </a:r>
            <a:r>
              <a:rPr lang="en-US" dirty="0"/>
              <a:t>for each tree that keeps track of the minimum number of  </a:t>
            </a:r>
            <a:r>
              <a:rPr lang="en-US" dirty="0" smtClean="0"/>
              <a:t>substitutions </a:t>
            </a:r>
            <a:r>
              <a:rPr lang="en-US" dirty="0"/>
              <a:t>required for each position. </a:t>
            </a:r>
            <a:endParaRPr lang="tr-TR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After </a:t>
            </a:r>
            <a:r>
              <a:rPr lang="en-US" dirty="0"/>
              <a:t>all informative sites have been considered, </a:t>
            </a:r>
            <a:r>
              <a:rPr lang="en-US" dirty="0" smtClean="0"/>
              <a:t>the </a:t>
            </a:r>
            <a:r>
              <a:rPr lang="en-US" dirty="0"/>
              <a:t>tree (or trees) that needs to invoke the smallest total number of substitutions is labeled the most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parsimonious</a:t>
            </a:r>
            <a:r>
              <a:rPr lang="en-US" dirty="0"/>
              <a:t>. </a:t>
            </a:r>
            <a:endParaRPr lang="tr-TR" dirty="0" smtClean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endParaRPr lang="tr-TR" dirty="0" smtClean="0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https</a:t>
            </a:r>
            <a:r>
              <a:rPr lang="en-US" dirty="0"/>
              <a:t>://paup.phylosolutions.com/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55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Character-Based Methods of Phylogenetics</a:t>
            </a:r>
            <a:endParaRPr lang="en-US" alt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Maximum Parsimony</a:t>
            </a:r>
          </a:p>
          <a:p>
            <a:pPr lvl="1"/>
            <a:r>
              <a:rPr lang="en-US" altLang="en-US" smtClean="0"/>
              <a:t>All possible trees are determined for each position of the sequence alignment</a:t>
            </a:r>
          </a:p>
          <a:p>
            <a:pPr lvl="1"/>
            <a:r>
              <a:rPr lang="en-US" altLang="en-US" smtClean="0"/>
              <a:t>Each tree is given a score based on the number of evolutionary step needed to produce said tree </a:t>
            </a:r>
          </a:p>
          <a:p>
            <a:pPr lvl="1"/>
            <a:r>
              <a:rPr lang="en-US" altLang="en-US" smtClean="0"/>
              <a:t>The most parsimonious tree is the one that has the fewest evolutionary changes for all sequences to be derived from a common ancestor</a:t>
            </a:r>
          </a:p>
          <a:p>
            <a:pPr lvl="1"/>
            <a:r>
              <a:rPr lang="en-US" altLang="en-US" smtClean="0"/>
              <a:t>Usually several equally parsimonious trees result from a single run.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92FE7ED-5AC3-47B9-880E-2FC8E645A250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59</a:t>
            </a:fld>
            <a:endParaRPr kumimoji="0" lang="en-US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E23A861-E894-47F6-9EF1-FB81AA381202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6</a:t>
            </a:fld>
            <a:endParaRPr kumimoji="0" lang="en-US" altLang="en-US" sz="1200" smtClean="0"/>
          </a:p>
        </p:txBody>
      </p:sp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A Brief History of Molecular </a:t>
            </a:r>
            <a:r>
              <a:rPr lang="en-US" altLang="en-US" dirty="0" err="1" smtClean="0"/>
              <a:t>Ph</a:t>
            </a:r>
            <a:r>
              <a:rPr lang="tr-TR" altLang="en-US" dirty="0" smtClean="0"/>
              <a:t>y</a:t>
            </a:r>
            <a:r>
              <a:rPr lang="en-US" altLang="en-US" dirty="0" err="1" smtClean="0"/>
              <a:t>logenetics</a:t>
            </a:r>
            <a:endParaRPr lang="en-US" altLang="en-US" dirty="0" smtClean="0"/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1900s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Immunochemical studies </a:t>
            </a:r>
            <a:endParaRPr lang="tr-TR" altLang="en-US" sz="24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altLang="en-U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cross-reactions stronger for closely related organisms</a:t>
            </a:r>
          </a:p>
          <a:p>
            <a:pPr lvl="3">
              <a:lnSpc>
                <a:spcPct val="90000"/>
              </a:lnSpc>
            </a:pPr>
            <a:r>
              <a:rPr lang="en-US" altLang="en-US" sz="16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Nuttall</a:t>
            </a:r>
            <a:r>
              <a:rPr lang="en-US" altLang="en-US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(1902) - apes are closest relatives to humans</a:t>
            </a:r>
            <a:r>
              <a:rPr lang="tr-TR" altLang="en-US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!</a:t>
            </a:r>
            <a:endParaRPr lang="en-US" altLang="en-US" sz="16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1960s - 1970s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Protein sequencing methods, electrophoresis, </a:t>
            </a:r>
            <a:r>
              <a:rPr lang="en-US" altLang="en-US" sz="2400" dirty="0" smtClean="0">
                <a:solidFill>
                  <a:srgbClr val="0000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DNA</a:t>
            </a:r>
            <a:r>
              <a:rPr lang="en-US" altLang="en-US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hybridization and </a:t>
            </a:r>
            <a:r>
              <a:rPr lang="en-US" altLang="en-US" sz="2400" dirty="0">
                <a:solidFill>
                  <a:srgbClr val="0000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n-US" altLang="en-US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olymerase </a:t>
            </a:r>
            <a:r>
              <a:rPr lang="en-US" altLang="en-US" sz="2400" dirty="0">
                <a:solidFill>
                  <a:srgbClr val="0000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altLang="en-US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hain </a:t>
            </a:r>
            <a:r>
              <a:rPr lang="en-US" altLang="en-US" sz="2400" dirty="0">
                <a:solidFill>
                  <a:srgbClr val="0000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</a:t>
            </a:r>
            <a:r>
              <a:rPr lang="en-US" altLang="en-US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eaction (</a:t>
            </a:r>
            <a:r>
              <a:rPr lang="en-US" altLang="en-US" sz="2400" dirty="0">
                <a:solidFill>
                  <a:srgbClr val="0000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PCR</a:t>
            </a:r>
            <a:r>
              <a:rPr lang="en-US" altLang="en-US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en-US" altLang="en-US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contributed to a boom in molecular phylogeny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late 1970s to present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Discoveries using molecular phylogeny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Endosymbiosis - </a:t>
            </a:r>
            <a:r>
              <a:rPr lang="en-US" altLang="en-US" sz="20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Margulis</a:t>
            </a:r>
            <a:r>
              <a:rPr lang="en-US" altLang="en-U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, 1978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Divergence of </a:t>
            </a:r>
            <a:r>
              <a:rPr lang="en-US" altLang="en-US" sz="2000" dirty="0" smtClean="0">
                <a:solidFill>
                  <a:srgbClr val="0000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phyla</a:t>
            </a:r>
            <a:r>
              <a:rPr lang="en-US" altLang="en-U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and </a:t>
            </a:r>
            <a:r>
              <a:rPr lang="en-US" altLang="en-US" sz="2000" dirty="0" smtClean="0">
                <a:solidFill>
                  <a:srgbClr val="0000C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kingdom</a:t>
            </a:r>
            <a:r>
              <a:rPr lang="en-US" altLang="en-U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- </a:t>
            </a:r>
            <a:r>
              <a:rPr lang="en-US" altLang="en-US" sz="2000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Woese</a:t>
            </a:r>
            <a:r>
              <a:rPr lang="en-US" altLang="en-U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, 1987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Many Tree of Life projects completed or underway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2" grpId="0"/>
      <p:bldP spid="117248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Maximum parsimony: exhaustive stepwise addition</a:t>
            </a:r>
            <a:endParaRPr lang="tr-TR" altLang="en-US" sz="320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645B1AF-8C88-4CFC-937E-5EC47517303B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60</a:t>
            </a:fld>
            <a:endParaRPr kumimoji="0" lang="en-US" altLang="en-US" sz="1200" smtClean="0"/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3946904" y="971551"/>
            <a:ext cx="4953000" cy="1066800"/>
            <a:chOff x="3688904" y="894928"/>
            <a:chExt cx="4953000" cy="1066800"/>
          </a:xfrm>
        </p:grpSpPr>
        <p:sp>
          <p:nvSpPr>
            <p:cNvPr id="24636" name="Line 3"/>
            <p:cNvSpPr>
              <a:spLocks noChangeShapeType="1"/>
            </p:cNvSpPr>
            <p:nvPr/>
          </p:nvSpPr>
          <p:spPr bwMode="auto">
            <a:xfrm>
              <a:off x="3841304" y="1199728"/>
              <a:ext cx="53340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37" name="Line 4"/>
            <p:cNvSpPr>
              <a:spLocks noChangeShapeType="1"/>
            </p:cNvSpPr>
            <p:nvPr/>
          </p:nvSpPr>
          <p:spPr bwMode="auto">
            <a:xfrm flipH="1">
              <a:off x="4146104" y="1199728"/>
              <a:ext cx="228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38" name="Text Box 5"/>
            <p:cNvSpPr txBox="1">
              <a:spLocks noChangeArrowheads="1"/>
            </p:cNvSpPr>
            <p:nvPr/>
          </p:nvSpPr>
          <p:spPr bwMode="auto">
            <a:xfrm>
              <a:off x="3688904" y="8949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B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39" name="Text Box 6"/>
            <p:cNvSpPr txBox="1">
              <a:spLocks noChangeArrowheads="1"/>
            </p:cNvSpPr>
            <p:nvPr/>
          </p:nvSpPr>
          <p:spPr bwMode="auto">
            <a:xfrm>
              <a:off x="4298504" y="8949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C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40" name="Text Box 7"/>
            <p:cNvSpPr txBox="1">
              <a:spLocks noChangeArrowheads="1"/>
            </p:cNvSpPr>
            <p:nvPr/>
          </p:nvSpPr>
          <p:spPr bwMode="auto">
            <a:xfrm>
              <a:off x="4374704" y="16569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A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41" name="AutoShape 59"/>
            <p:cNvSpPr>
              <a:spLocks/>
            </p:cNvSpPr>
            <p:nvPr/>
          </p:nvSpPr>
          <p:spPr bwMode="auto">
            <a:xfrm>
              <a:off x="7194104" y="971128"/>
              <a:ext cx="76200" cy="914400"/>
            </a:xfrm>
            <a:prstGeom prst="rightBrace">
              <a:avLst>
                <a:gd name="adj1" fmla="val 100000"/>
                <a:gd name="adj2" fmla="val 4861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42" name="Text Box 62"/>
            <p:cNvSpPr txBox="1">
              <a:spLocks noChangeArrowheads="1"/>
            </p:cNvSpPr>
            <p:nvPr/>
          </p:nvSpPr>
          <p:spPr bwMode="auto">
            <a:xfrm>
              <a:off x="7575104" y="1275928"/>
              <a:ext cx="1066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2000" dirty="0">
                  <a:solidFill>
                    <a:schemeClr val="bg2"/>
                  </a:solidFill>
                  <a:latin typeface="+mn-lt"/>
                </a:rPr>
                <a:t>Step 1</a:t>
              </a:r>
            </a:p>
          </p:txBody>
        </p: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2045399" y="2147888"/>
            <a:ext cx="6858000" cy="1143000"/>
            <a:chOff x="1783904" y="2114128"/>
            <a:chExt cx="6858000" cy="1143000"/>
          </a:xfrm>
        </p:grpSpPr>
        <p:sp>
          <p:nvSpPr>
            <p:cNvPr id="24613" name="Line 8"/>
            <p:cNvSpPr>
              <a:spLocks noChangeShapeType="1"/>
            </p:cNvSpPr>
            <p:nvPr/>
          </p:nvSpPr>
          <p:spPr bwMode="auto">
            <a:xfrm>
              <a:off x="1936304" y="2495128"/>
              <a:ext cx="53340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14" name="Line 9"/>
            <p:cNvSpPr>
              <a:spLocks noChangeShapeType="1"/>
            </p:cNvSpPr>
            <p:nvPr/>
          </p:nvSpPr>
          <p:spPr bwMode="auto">
            <a:xfrm flipH="1">
              <a:off x="2393504" y="2647528"/>
              <a:ext cx="2286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15" name="Text Box 10"/>
            <p:cNvSpPr txBox="1">
              <a:spLocks noChangeArrowheads="1"/>
            </p:cNvSpPr>
            <p:nvPr/>
          </p:nvSpPr>
          <p:spPr bwMode="auto">
            <a:xfrm>
              <a:off x="1783904" y="21903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B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16" name="Text Box 11"/>
            <p:cNvSpPr txBox="1">
              <a:spLocks noChangeArrowheads="1"/>
            </p:cNvSpPr>
            <p:nvPr/>
          </p:nvSpPr>
          <p:spPr bwMode="auto">
            <a:xfrm>
              <a:off x="2545904" y="23427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C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17" name="Text Box 12"/>
            <p:cNvSpPr txBox="1">
              <a:spLocks noChangeArrowheads="1"/>
            </p:cNvSpPr>
            <p:nvPr/>
          </p:nvSpPr>
          <p:spPr bwMode="auto">
            <a:xfrm>
              <a:off x="2469704" y="29523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A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18" name="Line 13"/>
            <p:cNvSpPr>
              <a:spLocks noChangeShapeType="1"/>
            </p:cNvSpPr>
            <p:nvPr/>
          </p:nvSpPr>
          <p:spPr bwMode="auto">
            <a:xfrm>
              <a:off x="3917504" y="2495128"/>
              <a:ext cx="53340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19" name="Line 14"/>
            <p:cNvSpPr>
              <a:spLocks noChangeShapeType="1"/>
            </p:cNvSpPr>
            <p:nvPr/>
          </p:nvSpPr>
          <p:spPr bwMode="auto">
            <a:xfrm flipH="1">
              <a:off x="4374704" y="2418928"/>
              <a:ext cx="53340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20" name="Text Box 15"/>
            <p:cNvSpPr txBox="1">
              <a:spLocks noChangeArrowheads="1"/>
            </p:cNvSpPr>
            <p:nvPr/>
          </p:nvSpPr>
          <p:spPr bwMode="auto">
            <a:xfrm>
              <a:off x="3765104" y="21903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B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21" name="Text Box 16"/>
            <p:cNvSpPr txBox="1">
              <a:spLocks noChangeArrowheads="1"/>
            </p:cNvSpPr>
            <p:nvPr/>
          </p:nvSpPr>
          <p:spPr bwMode="auto">
            <a:xfrm>
              <a:off x="4831904" y="21903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C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22" name="Text Box 17"/>
            <p:cNvSpPr txBox="1">
              <a:spLocks noChangeArrowheads="1"/>
            </p:cNvSpPr>
            <p:nvPr/>
          </p:nvSpPr>
          <p:spPr bwMode="auto">
            <a:xfrm>
              <a:off x="4450904" y="29523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A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23" name="Line 18"/>
            <p:cNvSpPr>
              <a:spLocks noChangeShapeType="1"/>
            </p:cNvSpPr>
            <p:nvPr/>
          </p:nvSpPr>
          <p:spPr bwMode="auto">
            <a:xfrm>
              <a:off x="5898704" y="2495128"/>
              <a:ext cx="53340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24" name="Line 19"/>
            <p:cNvSpPr>
              <a:spLocks noChangeShapeType="1"/>
            </p:cNvSpPr>
            <p:nvPr/>
          </p:nvSpPr>
          <p:spPr bwMode="auto">
            <a:xfrm flipH="1">
              <a:off x="6051104" y="2495128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25" name="Text Box 20"/>
            <p:cNvSpPr txBox="1">
              <a:spLocks noChangeArrowheads="1"/>
            </p:cNvSpPr>
            <p:nvPr/>
          </p:nvSpPr>
          <p:spPr bwMode="auto">
            <a:xfrm>
              <a:off x="5746304" y="21903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B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26" name="Text Box 21"/>
            <p:cNvSpPr txBox="1">
              <a:spLocks noChangeArrowheads="1"/>
            </p:cNvSpPr>
            <p:nvPr/>
          </p:nvSpPr>
          <p:spPr bwMode="auto">
            <a:xfrm>
              <a:off x="6051104" y="21903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C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27" name="Text Box 22"/>
            <p:cNvSpPr txBox="1">
              <a:spLocks noChangeArrowheads="1"/>
            </p:cNvSpPr>
            <p:nvPr/>
          </p:nvSpPr>
          <p:spPr bwMode="auto">
            <a:xfrm>
              <a:off x="6432104" y="29523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A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28" name="Line 23"/>
            <p:cNvSpPr>
              <a:spLocks noChangeShapeType="1"/>
            </p:cNvSpPr>
            <p:nvPr/>
          </p:nvSpPr>
          <p:spPr bwMode="auto">
            <a:xfrm flipV="1">
              <a:off x="6279704" y="2647528"/>
              <a:ext cx="228600" cy="304800"/>
            </a:xfrm>
            <a:prstGeom prst="line">
              <a:avLst/>
            </a:prstGeom>
            <a:noFill/>
            <a:ln w="28575">
              <a:solidFill>
                <a:srgbClr val="E71C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29" name="Text Box 24"/>
            <p:cNvSpPr txBox="1">
              <a:spLocks noChangeArrowheads="1"/>
            </p:cNvSpPr>
            <p:nvPr/>
          </p:nvSpPr>
          <p:spPr bwMode="auto">
            <a:xfrm>
              <a:off x="6432104" y="24189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D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30" name="Line 25"/>
            <p:cNvSpPr>
              <a:spLocks noChangeShapeType="1"/>
            </p:cNvSpPr>
            <p:nvPr/>
          </p:nvSpPr>
          <p:spPr bwMode="auto">
            <a:xfrm>
              <a:off x="4374704" y="2418928"/>
              <a:ext cx="152400" cy="457200"/>
            </a:xfrm>
            <a:prstGeom prst="line">
              <a:avLst/>
            </a:prstGeom>
            <a:noFill/>
            <a:ln w="28575">
              <a:solidFill>
                <a:srgbClr val="E71C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31" name="Text Box 26"/>
            <p:cNvSpPr txBox="1">
              <a:spLocks noChangeArrowheads="1"/>
            </p:cNvSpPr>
            <p:nvPr/>
          </p:nvSpPr>
          <p:spPr bwMode="auto">
            <a:xfrm>
              <a:off x="4222304" y="21141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D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32" name="Line 27"/>
            <p:cNvSpPr>
              <a:spLocks noChangeShapeType="1"/>
            </p:cNvSpPr>
            <p:nvPr/>
          </p:nvSpPr>
          <p:spPr bwMode="auto">
            <a:xfrm flipV="1">
              <a:off x="2241104" y="2418928"/>
              <a:ext cx="76200" cy="457200"/>
            </a:xfrm>
            <a:prstGeom prst="line">
              <a:avLst/>
            </a:prstGeom>
            <a:noFill/>
            <a:ln w="28575">
              <a:solidFill>
                <a:srgbClr val="E71C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33" name="Text Box 28"/>
            <p:cNvSpPr txBox="1">
              <a:spLocks noChangeArrowheads="1"/>
            </p:cNvSpPr>
            <p:nvPr/>
          </p:nvSpPr>
          <p:spPr bwMode="auto">
            <a:xfrm>
              <a:off x="2164904" y="21141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D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34" name="AutoShape 60"/>
            <p:cNvSpPr>
              <a:spLocks/>
            </p:cNvSpPr>
            <p:nvPr/>
          </p:nvSpPr>
          <p:spPr bwMode="auto">
            <a:xfrm>
              <a:off x="7194104" y="2342728"/>
              <a:ext cx="76200" cy="914400"/>
            </a:xfrm>
            <a:prstGeom prst="rightBrace">
              <a:avLst>
                <a:gd name="adj1" fmla="val 100000"/>
                <a:gd name="adj2" fmla="val 4861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35" name="Text Box 63"/>
            <p:cNvSpPr txBox="1">
              <a:spLocks noChangeArrowheads="1"/>
            </p:cNvSpPr>
            <p:nvPr/>
          </p:nvSpPr>
          <p:spPr bwMode="auto">
            <a:xfrm>
              <a:off x="7575104" y="2571328"/>
              <a:ext cx="1066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2000" dirty="0">
                  <a:solidFill>
                    <a:schemeClr val="bg2"/>
                  </a:solidFill>
                  <a:latin typeface="+mn-lt"/>
                </a:rPr>
                <a:t>Step 2</a:t>
              </a:r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412750" y="3552825"/>
            <a:ext cx="8534400" cy="2819400"/>
            <a:chOff x="107504" y="3561928"/>
            <a:chExt cx="8534400" cy="2819400"/>
          </a:xfrm>
        </p:grpSpPr>
        <p:sp>
          <p:nvSpPr>
            <p:cNvPr id="24583" name="Line 29"/>
            <p:cNvSpPr>
              <a:spLocks noChangeShapeType="1"/>
            </p:cNvSpPr>
            <p:nvPr/>
          </p:nvSpPr>
          <p:spPr bwMode="auto">
            <a:xfrm>
              <a:off x="259904" y="4171528"/>
              <a:ext cx="53340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584" name="Line 30"/>
            <p:cNvSpPr>
              <a:spLocks noChangeShapeType="1"/>
            </p:cNvSpPr>
            <p:nvPr/>
          </p:nvSpPr>
          <p:spPr bwMode="auto">
            <a:xfrm flipH="1">
              <a:off x="717104" y="4323928"/>
              <a:ext cx="2286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585" name="Text Box 31"/>
            <p:cNvSpPr txBox="1">
              <a:spLocks noChangeArrowheads="1"/>
            </p:cNvSpPr>
            <p:nvPr/>
          </p:nvSpPr>
          <p:spPr bwMode="auto">
            <a:xfrm>
              <a:off x="107504" y="38667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B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86" name="Text Box 32"/>
            <p:cNvSpPr txBox="1">
              <a:spLocks noChangeArrowheads="1"/>
            </p:cNvSpPr>
            <p:nvPr/>
          </p:nvSpPr>
          <p:spPr bwMode="auto">
            <a:xfrm>
              <a:off x="869504" y="40191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C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87" name="Text Box 33"/>
            <p:cNvSpPr txBox="1">
              <a:spLocks noChangeArrowheads="1"/>
            </p:cNvSpPr>
            <p:nvPr/>
          </p:nvSpPr>
          <p:spPr bwMode="auto">
            <a:xfrm>
              <a:off x="793304" y="46287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A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88" name="Line 34"/>
            <p:cNvSpPr>
              <a:spLocks noChangeShapeType="1"/>
            </p:cNvSpPr>
            <p:nvPr/>
          </p:nvSpPr>
          <p:spPr bwMode="auto">
            <a:xfrm flipV="1">
              <a:off x="564704" y="4095328"/>
              <a:ext cx="1524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589" name="Text Box 35"/>
            <p:cNvSpPr txBox="1">
              <a:spLocks noChangeArrowheads="1"/>
            </p:cNvSpPr>
            <p:nvPr/>
          </p:nvSpPr>
          <p:spPr bwMode="auto">
            <a:xfrm>
              <a:off x="640904" y="37905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D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0" name="Line 36"/>
            <p:cNvSpPr>
              <a:spLocks noChangeShapeType="1"/>
            </p:cNvSpPr>
            <p:nvPr/>
          </p:nvSpPr>
          <p:spPr bwMode="auto">
            <a:xfrm>
              <a:off x="1860104" y="4171528"/>
              <a:ext cx="53340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591" name="Line 37"/>
            <p:cNvSpPr>
              <a:spLocks noChangeShapeType="1"/>
            </p:cNvSpPr>
            <p:nvPr/>
          </p:nvSpPr>
          <p:spPr bwMode="auto">
            <a:xfrm flipH="1">
              <a:off x="2317304" y="4323928"/>
              <a:ext cx="2286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592" name="Text Box 38"/>
            <p:cNvSpPr txBox="1">
              <a:spLocks noChangeArrowheads="1"/>
            </p:cNvSpPr>
            <p:nvPr/>
          </p:nvSpPr>
          <p:spPr bwMode="auto">
            <a:xfrm>
              <a:off x="1707704" y="38667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B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3" name="Text Box 39"/>
            <p:cNvSpPr txBox="1">
              <a:spLocks noChangeArrowheads="1"/>
            </p:cNvSpPr>
            <p:nvPr/>
          </p:nvSpPr>
          <p:spPr bwMode="auto">
            <a:xfrm>
              <a:off x="2469704" y="40191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C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4" name="Text Box 40"/>
            <p:cNvSpPr txBox="1">
              <a:spLocks noChangeArrowheads="1"/>
            </p:cNvSpPr>
            <p:nvPr/>
          </p:nvSpPr>
          <p:spPr bwMode="auto">
            <a:xfrm>
              <a:off x="2393504" y="46287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A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5" name="Line 41"/>
            <p:cNvSpPr>
              <a:spLocks noChangeShapeType="1"/>
            </p:cNvSpPr>
            <p:nvPr/>
          </p:nvSpPr>
          <p:spPr bwMode="auto">
            <a:xfrm flipV="1">
              <a:off x="2164904" y="4095328"/>
              <a:ext cx="2286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596" name="Text Box 42"/>
            <p:cNvSpPr txBox="1">
              <a:spLocks noChangeArrowheads="1"/>
            </p:cNvSpPr>
            <p:nvPr/>
          </p:nvSpPr>
          <p:spPr bwMode="auto">
            <a:xfrm>
              <a:off x="2317304" y="37905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D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7" name="Line 43"/>
            <p:cNvSpPr>
              <a:spLocks noChangeShapeType="1"/>
            </p:cNvSpPr>
            <p:nvPr/>
          </p:nvSpPr>
          <p:spPr bwMode="auto">
            <a:xfrm flipV="1">
              <a:off x="412304" y="3866728"/>
              <a:ext cx="152400" cy="457200"/>
            </a:xfrm>
            <a:prstGeom prst="line">
              <a:avLst/>
            </a:prstGeom>
            <a:noFill/>
            <a:ln w="28575">
              <a:solidFill>
                <a:srgbClr val="E71C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598" name="Text Box 44"/>
            <p:cNvSpPr txBox="1">
              <a:spLocks noChangeArrowheads="1"/>
            </p:cNvSpPr>
            <p:nvPr/>
          </p:nvSpPr>
          <p:spPr bwMode="auto">
            <a:xfrm>
              <a:off x="488504" y="35619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E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9" name="Line 45"/>
            <p:cNvSpPr>
              <a:spLocks noChangeShapeType="1"/>
            </p:cNvSpPr>
            <p:nvPr/>
          </p:nvSpPr>
          <p:spPr bwMode="auto">
            <a:xfrm>
              <a:off x="2088704" y="4019128"/>
              <a:ext cx="228600" cy="304800"/>
            </a:xfrm>
            <a:prstGeom prst="line">
              <a:avLst/>
            </a:prstGeom>
            <a:noFill/>
            <a:ln w="28575">
              <a:solidFill>
                <a:srgbClr val="E71C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00" name="Text Box 46"/>
            <p:cNvSpPr txBox="1">
              <a:spLocks noChangeArrowheads="1"/>
            </p:cNvSpPr>
            <p:nvPr/>
          </p:nvSpPr>
          <p:spPr bwMode="auto">
            <a:xfrm>
              <a:off x="1936304" y="37143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E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01" name="Line 47"/>
            <p:cNvSpPr>
              <a:spLocks noChangeShapeType="1"/>
            </p:cNvSpPr>
            <p:nvPr/>
          </p:nvSpPr>
          <p:spPr bwMode="auto">
            <a:xfrm>
              <a:off x="3460304" y="4171528"/>
              <a:ext cx="53340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02" name="Line 48"/>
            <p:cNvSpPr>
              <a:spLocks noChangeShapeType="1"/>
            </p:cNvSpPr>
            <p:nvPr/>
          </p:nvSpPr>
          <p:spPr bwMode="auto">
            <a:xfrm flipH="1">
              <a:off x="3917504" y="4323928"/>
              <a:ext cx="2286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03" name="Text Box 49"/>
            <p:cNvSpPr txBox="1">
              <a:spLocks noChangeArrowheads="1"/>
            </p:cNvSpPr>
            <p:nvPr/>
          </p:nvSpPr>
          <p:spPr bwMode="auto">
            <a:xfrm>
              <a:off x="3307904" y="38667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B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04" name="Text Box 50"/>
            <p:cNvSpPr txBox="1">
              <a:spLocks noChangeArrowheads="1"/>
            </p:cNvSpPr>
            <p:nvPr/>
          </p:nvSpPr>
          <p:spPr bwMode="auto">
            <a:xfrm>
              <a:off x="4069904" y="40191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C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05" name="Text Box 51"/>
            <p:cNvSpPr txBox="1">
              <a:spLocks noChangeArrowheads="1"/>
            </p:cNvSpPr>
            <p:nvPr/>
          </p:nvSpPr>
          <p:spPr bwMode="auto">
            <a:xfrm>
              <a:off x="3993704" y="46287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A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06" name="Line 52"/>
            <p:cNvSpPr>
              <a:spLocks noChangeShapeType="1"/>
            </p:cNvSpPr>
            <p:nvPr/>
          </p:nvSpPr>
          <p:spPr bwMode="auto">
            <a:xfrm flipV="1">
              <a:off x="3688904" y="4095328"/>
              <a:ext cx="1524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07" name="Text Box 53"/>
            <p:cNvSpPr txBox="1">
              <a:spLocks noChangeArrowheads="1"/>
            </p:cNvSpPr>
            <p:nvPr/>
          </p:nvSpPr>
          <p:spPr bwMode="auto">
            <a:xfrm>
              <a:off x="3688904" y="37905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D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08" name="Line 56"/>
            <p:cNvSpPr>
              <a:spLocks noChangeShapeType="1"/>
            </p:cNvSpPr>
            <p:nvPr/>
          </p:nvSpPr>
          <p:spPr bwMode="auto">
            <a:xfrm flipH="1">
              <a:off x="3765104" y="4171528"/>
              <a:ext cx="228600" cy="381000"/>
            </a:xfrm>
            <a:prstGeom prst="line">
              <a:avLst/>
            </a:prstGeom>
            <a:noFill/>
            <a:ln w="28575">
              <a:solidFill>
                <a:srgbClr val="E71C3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609" name="Text Box 57"/>
            <p:cNvSpPr txBox="1">
              <a:spLocks noChangeArrowheads="1"/>
            </p:cNvSpPr>
            <p:nvPr/>
          </p:nvSpPr>
          <p:spPr bwMode="auto">
            <a:xfrm>
              <a:off x="3917504" y="3866728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chemeClr val="bg2"/>
                  </a:solidFill>
                  <a:latin typeface="Arial" panose="020B0604020202020204" pitchFamily="34" charset="0"/>
                </a:rPr>
                <a:t>E</a:t>
              </a: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10" name="Text Box 58"/>
            <p:cNvSpPr txBox="1">
              <a:spLocks noChangeArrowheads="1"/>
            </p:cNvSpPr>
            <p:nvPr/>
          </p:nvSpPr>
          <p:spPr bwMode="auto">
            <a:xfrm>
              <a:off x="4679504" y="4476328"/>
              <a:ext cx="3429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1800">
                  <a:solidFill>
                    <a:schemeClr val="bg2"/>
                  </a:solidFill>
                  <a:latin typeface="Arial" panose="020B0604020202020204" pitchFamily="34" charset="0"/>
                </a:rPr>
                <a:t>…………………</a:t>
              </a:r>
            </a:p>
          </p:txBody>
        </p:sp>
        <p:sp>
          <p:nvSpPr>
            <p:cNvPr id="24611" name="AutoShape 61"/>
            <p:cNvSpPr>
              <a:spLocks/>
            </p:cNvSpPr>
            <p:nvPr/>
          </p:nvSpPr>
          <p:spPr bwMode="auto">
            <a:xfrm>
              <a:off x="7194104" y="3866728"/>
              <a:ext cx="152400" cy="2514600"/>
            </a:xfrm>
            <a:prstGeom prst="rightBrace">
              <a:avLst>
                <a:gd name="adj1" fmla="val 137500"/>
                <a:gd name="adj2" fmla="val 48611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en-US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12" name="Text Box 64"/>
            <p:cNvSpPr txBox="1">
              <a:spLocks noChangeArrowheads="1"/>
            </p:cNvSpPr>
            <p:nvPr/>
          </p:nvSpPr>
          <p:spPr bwMode="auto">
            <a:xfrm>
              <a:off x="7575104" y="4857328"/>
              <a:ext cx="1066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kumimoji="0" lang="en-US" altLang="en-US" sz="2000" dirty="0">
                  <a:solidFill>
                    <a:schemeClr val="bg2"/>
                  </a:solidFill>
                  <a:latin typeface="+mn-lt"/>
                </a:rPr>
                <a:t>Step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Maximum Parsimony</a:t>
            </a:r>
            <a:r>
              <a:rPr lang="tr-TR" altLang="en-US" smtClean="0"/>
              <a:t> -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Maximum parsimony methods predict the evolutionary tree that minimizes the number of steps required to generate the observed variation in the sequences.    </a:t>
            </a:r>
            <a:endParaRPr lang="tr-TR" altLang="en-US" smtClean="0"/>
          </a:p>
          <a:p>
            <a:pPr lvl="1"/>
            <a:r>
              <a:rPr lang="tr-TR" altLang="en-US" smtClean="0"/>
              <a:t>First</a:t>
            </a:r>
            <a:r>
              <a:rPr lang="en-US" altLang="en-US" smtClean="0"/>
              <a:t>, a multiple sequence alignment must first be obtained.  </a:t>
            </a:r>
            <a:endParaRPr lang="tr-TR" altLang="en-US" smtClean="0"/>
          </a:p>
          <a:p>
            <a:r>
              <a:rPr lang="en-US" altLang="en-US" smtClean="0"/>
              <a:t>For each aligned position, phylogenetic trees that require the smallest number of evolutionary changes to produce the observed sequence changes are identified.  </a:t>
            </a:r>
            <a:endParaRPr lang="tr-TR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1CEA44C-8974-4E2D-9AFA-0545CADB0665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61</a:t>
            </a:fld>
            <a:endParaRPr kumimoji="0"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3710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Maximum Parsimony</a:t>
            </a:r>
            <a:r>
              <a:rPr lang="tr-TR" altLang="en-US" smtClean="0"/>
              <a:t> -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This continues for each position in the alignment.  </a:t>
            </a:r>
            <a:endParaRPr lang="tr-TR" altLang="en-US" smtClean="0"/>
          </a:p>
          <a:p>
            <a:r>
              <a:rPr lang="en-US" altLang="en-US" smtClean="0"/>
              <a:t>Those trees that produce the smallest number of changes overall for all sequence positions are identified.  </a:t>
            </a:r>
            <a:endParaRPr lang="tr-TR" altLang="en-US" smtClean="0"/>
          </a:p>
          <a:p>
            <a:pPr lvl="1"/>
            <a:r>
              <a:rPr lang="en-US" altLang="en-US" smtClean="0"/>
              <a:t>This is a rather time consuming algorithm that only works well if the sequences have a strong sequence similarity.</a:t>
            </a:r>
          </a:p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DEDFF10-0397-489D-9178-767D5B56180A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62</a:t>
            </a:fld>
            <a:endParaRPr kumimoji="0"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540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Maximum Parsimony</a:t>
            </a:r>
            <a:r>
              <a:rPr lang="tr-TR" altLang="en-US" smtClean="0"/>
              <a:t> -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endParaRPr lang="tr-TR" altLang="en-US" dirty="0" smtClean="0"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cs typeface="Times New Roman" panose="02020603050405020304" pitchFamily="18" charset="0"/>
              </a:rPr>
              <a:t>The left tree is preferred over the right tree.</a:t>
            </a:r>
            <a:endParaRPr lang="tr-TR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DED220E-C3AD-48AA-BCA5-9081316FBF0F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63</a:t>
            </a:fld>
            <a:endParaRPr kumimoji="0" lang="en-US" altLang="en-US" sz="1200" smtClean="0"/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85788" y="1341438"/>
            <a:ext cx="7899400" cy="2055812"/>
            <a:chOff x="108" y="1161"/>
            <a:chExt cx="5457" cy="1462"/>
          </a:xfrm>
        </p:grpSpPr>
        <p:sp>
          <p:nvSpPr>
            <p:cNvPr id="37894" name="Oval 24"/>
            <p:cNvSpPr>
              <a:spLocks noChangeArrowheads="1"/>
            </p:cNvSpPr>
            <p:nvPr/>
          </p:nvSpPr>
          <p:spPr bwMode="auto">
            <a:xfrm>
              <a:off x="2149" y="1842"/>
              <a:ext cx="462" cy="214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>
                  <a:latin typeface="Comic Sans MS" panose="030F0702030302020204" pitchFamily="66" charset="0"/>
                  <a:ea typeface="MS PGothic" panose="020B0600070205080204" pitchFamily="34" charset="-128"/>
                </a:rPr>
                <a:t>AGA</a:t>
              </a:r>
            </a:p>
          </p:txBody>
        </p:sp>
        <p:sp>
          <p:nvSpPr>
            <p:cNvPr id="37895" name="Oval 25"/>
            <p:cNvSpPr>
              <a:spLocks noChangeArrowheads="1"/>
            </p:cNvSpPr>
            <p:nvPr/>
          </p:nvSpPr>
          <p:spPr bwMode="auto">
            <a:xfrm>
              <a:off x="1531" y="2026"/>
              <a:ext cx="462" cy="214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>
                  <a:latin typeface="Comic Sans MS" panose="030F0702030302020204" pitchFamily="66" charset="0"/>
                  <a:ea typeface="MS PGothic" panose="020B0600070205080204" pitchFamily="34" charset="-128"/>
                </a:rPr>
                <a:t>GGA</a:t>
              </a:r>
            </a:p>
          </p:txBody>
        </p:sp>
        <p:sp>
          <p:nvSpPr>
            <p:cNvPr id="37896" name="Oval 26"/>
            <p:cNvSpPr>
              <a:spLocks noChangeArrowheads="1"/>
            </p:cNvSpPr>
            <p:nvPr/>
          </p:nvSpPr>
          <p:spPr bwMode="auto">
            <a:xfrm>
              <a:off x="686" y="1840"/>
              <a:ext cx="462" cy="214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>
                  <a:latin typeface="Comic Sans MS" panose="030F0702030302020204" pitchFamily="66" charset="0"/>
                  <a:ea typeface="MS PGothic" panose="020B0600070205080204" pitchFamily="34" charset="-128"/>
                </a:rPr>
                <a:t>AAA</a:t>
              </a:r>
            </a:p>
          </p:txBody>
        </p:sp>
        <p:sp>
          <p:nvSpPr>
            <p:cNvPr id="37897" name="Oval 27"/>
            <p:cNvSpPr>
              <a:spLocks noChangeArrowheads="1"/>
            </p:cNvSpPr>
            <p:nvPr/>
          </p:nvSpPr>
          <p:spPr bwMode="auto">
            <a:xfrm>
              <a:off x="108" y="2026"/>
              <a:ext cx="462" cy="214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>
                  <a:latin typeface="Comic Sans MS" panose="030F0702030302020204" pitchFamily="66" charset="0"/>
                  <a:ea typeface="MS PGothic" panose="020B0600070205080204" pitchFamily="34" charset="-128"/>
                </a:rPr>
                <a:t>AAG</a:t>
              </a:r>
            </a:p>
          </p:txBody>
        </p:sp>
        <p:sp>
          <p:nvSpPr>
            <p:cNvPr id="37898" name="Oval 28"/>
            <p:cNvSpPr>
              <a:spLocks noChangeArrowheads="1"/>
            </p:cNvSpPr>
            <p:nvPr/>
          </p:nvSpPr>
          <p:spPr bwMode="auto">
            <a:xfrm>
              <a:off x="425" y="1468"/>
              <a:ext cx="462" cy="21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>
                  <a:latin typeface="Comic Sans MS" panose="030F0702030302020204" pitchFamily="66" charset="0"/>
                  <a:ea typeface="MS PGothic" panose="020B0600070205080204" pitchFamily="34" charset="-128"/>
                </a:rPr>
                <a:t>AAA</a:t>
              </a:r>
            </a:p>
          </p:txBody>
        </p:sp>
        <p:sp>
          <p:nvSpPr>
            <p:cNvPr id="37899" name="Oval 29"/>
            <p:cNvSpPr>
              <a:spLocks noChangeArrowheads="1"/>
            </p:cNvSpPr>
            <p:nvPr/>
          </p:nvSpPr>
          <p:spPr bwMode="auto">
            <a:xfrm>
              <a:off x="1860" y="1470"/>
              <a:ext cx="462" cy="21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>
                  <a:latin typeface="Comic Sans MS" panose="030F0702030302020204" pitchFamily="66" charset="0"/>
                  <a:ea typeface="MS PGothic" panose="020B0600070205080204" pitchFamily="34" charset="-128"/>
                </a:rPr>
                <a:t>AGA</a:t>
              </a:r>
            </a:p>
          </p:txBody>
        </p:sp>
        <p:sp>
          <p:nvSpPr>
            <p:cNvPr id="37900" name="Oval 30"/>
            <p:cNvSpPr>
              <a:spLocks noChangeArrowheads="1"/>
            </p:cNvSpPr>
            <p:nvPr/>
          </p:nvSpPr>
          <p:spPr bwMode="auto">
            <a:xfrm>
              <a:off x="1161" y="1161"/>
              <a:ext cx="462" cy="21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>
                  <a:latin typeface="Comic Sans MS" panose="030F0702030302020204" pitchFamily="66" charset="0"/>
                  <a:ea typeface="MS PGothic" panose="020B0600070205080204" pitchFamily="34" charset="-128"/>
                </a:rPr>
                <a:t>AAA</a:t>
              </a:r>
            </a:p>
          </p:txBody>
        </p:sp>
        <p:cxnSp>
          <p:nvCxnSpPr>
            <p:cNvPr id="37901" name="AutoShape 31"/>
            <p:cNvCxnSpPr>
              <a:cxnSpLocks noChangeShapeType="1"/>
              <a:stCxn id="37898" idx="3"/>
              <a:endCxn id="37897" idx="0"/>
            </p:cNvCxnSpPr>
            <p:nvPr/>
          </p:nvCxnSpPr>
          <p:spPr bwMode="auto">
            <a:xfrm flipH="1">
              <a:off x="339" y="1660"/>
              <a:ext cx="154" cy="3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2" name="AutoShape 32"/>
            <p:cNvCxnSpPr>
              <a:cxnSpLocks noChangeShapeType="1"/>
              <a:stCxn id="37898" idx="5"/>
              <a:endCxn id="37896" idx="0"/>
            </p:cNvCxnSpPr>
            <p:nvPr/>
          </p:nvCxnSpPr>
          <p:spPr bwMode="auto">
            <a:xfrm>
              <a:off x="819" y="1660"/>
              <a:ext cx="98" cy="17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3" name="AutoShape 33"/>
            <p:cNvCxnSpPr>
              <a:cxnSpLocks noChangeShapeType="1"/>
              <a:stCxn id="37899" idx="3"/>
              <a:endCxn id="37895" idx="0"/>
            </p:cNvCxnSpPr>
            <p:nvPr/>
          </p:nvCxnSpPr>
          <p:spPr bwMode="auto">
            <a:xfrm flipH="1">
              <a:off x="1762" y="1663"/>
              <a:ext cx="166" cy="35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4" name="AutoShape 34"/>
            <p:cNvCxnSpPr>
              <a:cxnSpLocks noChangeShapeType="1"/>
              <a:stCxn id="37899" idx="5"/>
              <a:endCxn id="37894" idx="0"/>
            </p:cNvCxnSpPr>
            <p:nvPr/>
          </p:nvCxnSpPr>
          <p:spPr bwMode="auto">
            <a:xfrm>
              <a:off x="2254" y="1663"/>
              <a:ext cx="126" cy="17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5" name="AutoShape 35"/>
            <p:cNvCxnSpPr>
              <a:cxnSpLocks noChangeShapeType="1"/>
              <a:stCxn id="37900" idx="3"/>
              <a:endCxn id="37898" idx="7"/>
            </p:cNvCxnSpPr>
            <p:nvPr/>
          </p:nvCxnSpPr>
          <p:spPr bwMode="auto">
            <a:xfrm flipH="1">
              <a:off x="819" y="1353"/>
              <a:ext cx="410" cy="13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6" name="AutoShape 36"/>
            <p:cNvCxnSpPr>
              <a:cxnSpLocks noChangeShapeType="1"/>
              <a:stCxn id="37900" idx="5"/>
              <a:endCxn id="37899" idx="1"/>
            </p:cNvCxnSpPr>
            <p:nvPr/>
          </p:nvCxnSpPr>
          <p:spPr bwMode="auto">
            <a:xfrm>
              <a:off x="1555" y="1353"/>
              <a:ext cx="373" cy="1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07" name="Text Box 37"/>
            <p:cNvSpPr txBox="1">
              <a:spLocks noChangeArrowheads="1"/>
            </p:cNvSpPr>
            <p:nvPr/>
          </p:nvSpPr>
          <p:spPr bwMode="auto">
            <a:xfrm>
              <a:off x="1669" y="1648"/>
              <a:ext cx="23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400">
                  <a:ea typeface="MS PGothic" panose="020B0600070205080204" pitchFamily="34" charset="-128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7908" name="Text Box 38"/>
            <p:cNvSpPr txBox="1">
              <a:spLocks noChangeArrowheads="1"/>
            </p:cNvSpPr>
            <p:nvPr/>
          </p:nvSpPr>
          <p:spPr bwMode="auto">
            <a:xfrm>
              <a:off x="247" y="1632"/>
              <a:ext cx="23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400">
                  <a:ea typeface="MS PGothic" panose="020B0600070205080204" pitchFamily="34" charset="-128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7909" name="Text Box 39"/>
            <p:cNvSpPr txBox="1">
              <a:spLocks noChangeArrowheads="1"/>
            </p:cNvSpPr>
            <p:nvPr/>
          </p:nvSpPr>
          <p:spPr bwMode="auto">
            <a:xfrm>
              <a:off x="1649" y="1166"/>
              <a:ext cx="23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400">
                  <a:ea typeface="MS PGothic" panose="020B0600070205080204" pitchFamily="34" charset="-128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7910" name="Text Box 40"/>
            <p:cNvSpPr txBox="1">
              <a:spLocks noChangeArrowheads="1"/>
            </p:cNvSpPr>
            <p:nvPr/>
          </p:nvSpPr>
          <p:spPr bwMode="auto">
            <a:xfrm>
              <a:off x="304" y="2276"/>
              <a:ext cx="212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400" dirty="0">
                  <a:ea typeface="MS PGothic" panose="020B0600070205080204" pitchFamily="34" charset="-128"/>
                  <a:cs typeface="Times New Roman" panose="02020603050405020304" pitchFamily="18" charset="0"/>
                </a:rPr>
                <a:t>Total #substitutions = 3</a:t>
              </a:r>
            </a:p>
          </p:txBody>
        </p:sp>
        <p:sp>
          <p:nvSpPr>
            <p:cNvPr id="37911" name="Oval 41"/>
            <p:cNvSpPr>
              <a:spLocks noChangeArrowheads="1"/>
            </p:cNvSpPr>
            <p:nvPr/>
          </p:nvSpPr>
          <p:spPr bwMode="auto">
            <a:xfrm>
              <a:off x="5103" y="1842"/>
              <a:ext cx="462" cy="214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>
                  <a:latin typeface="Comic Sans MS" panose="030F0702030302020204" pitchFamily="66" charset="0"/>
                  <a:ea typeface="MS PGothic" panose="020B0600070205080204" pitchFamily="34" charset="-128"/>
                </a:rPr>
                <a:t>GGA</a:t>
              </a:r>
            </a:p>
          </p:txBody>
        </p:sp>
        <p:sp>
          <p:nvSpPr>
            <p:cNvPr id="37912" name="Oval 42"/>
            <p:cNvSpPr>
              <a:spLocks noChangeArrowheads="1"/>
            </p:cNvSpPr>
            <p:nvPr/>
          </p:nvSpPr>
          <p:spPr bwMode="auto">
            <a:xfrm>
              <a:off x="4485" y="2026"/>
              <a:ext cx="462" cy="214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>
                  <a:latin typeface="Comic Sans MS" panose="030F0702030302020204" pitchFamily="66" charset="0"/>
                  <a:ea typeface="MS PGothic" panose="020B0600070205080204" pitchFamily="34" charset="-128"/>
                </a:rPr>
                <a:t>AAA</a:t>
              </a:r>
            </a:p>
          </p:txBody>
        </p:sp>
        <p:sp>
          <p:nvSpPr>
            <p:cNvPr id="37913" name="Oval 43"/>
            <p:cNvSpPr>
              <a:spLocks noChangeArrowheads="1"/>
            </p:cNvSpPr>
            <p:nvPr/>
          </p:nvSpPr>
          <p:spPr bwMode="auto">
            <a:xfrm>
              <a:off x="3640" y="1840"/>
              <a:ext cx="462" cy="214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>
                  <a:latin typeface="Comic Sans MS" panose="030F0702030302020204" pitchFamily="66" charset="0"/>
                  <a:ea typeface="MS PGothic" panose="020B0600070205080204" pitchFamily="34" charset="-128"/>
                </a:rPr>
                <a:t>AGA</a:t>
              </a:r>
            </a:p>
          </p:txBody>
        </p:sp>
        <p:sp>
          <p:nvSpPr>
            <p:cNvPr id="37914" name="Oval 44"/>
            <p:cNvSpPr>
              <a:spLocks noChangeArrowheads="1"/>
            </p:cNvSpPr>
            <p:nvPr/>
          </p:nvSpPr>
          <p:spPr bwMode="auto">
            <a:xfrm>
              <a:off x="3062" y="2026"/>
              <a:ext cx="462" cy="214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>
                  <a:latin typeface="Comic Sans MS" panose="030F0702030302020204" pitchFamily="66" charset="0"/>
                  <a:ea typeface="MS PGothic" panose="020B0600070205080204" pitchFamily="34" charset="-128"/>
                </a:rPr>
                <a:t>AAG</a:t>
              </a:r>
            </a:p>
          </p:txBody>
        </p:sp>
        <p:sp>
          <p:nvSpPr>
            <p:cNvPr id="37915" name="Oval 45"/>
            <p:cNvSpPr>
              <a:spLocks noChangeArrowheads="1"/>
            </p:cNvSpPr>
            <p:nvPr/>
          </p:nvSpPr>
          <p:spPr bwMode="auto">
            <a:xfrm>
              <a:off x="3379" y="1468"/>
              <a:ext cx="462" cy="21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>
                  <a:latin typeface="Comic Sans MS" panose="030F0702030302020204" pitchFamily="66" charset="0"/>
                  <a:ea typeface="MS PGothic" panose="020B0600070205080204" pitchFamily="34" charset="-128"/>
                </a:rPr>
                <a:t>AAA</a:t>
              </a:r>
            </a:p>
          </p:txBody>
        </p:sp>
        <p:sp>
          <p:nvSpPr>
            <p:cNvPr id="37916" name="Oval 46"/>
            <p:cNvSpPr>
              <a:spLocks noChangeArrowheads="1"/>
            </p:cNvSpPr>
            <p:nvPr/>
          </p:nvSpPr>
          <p:spPr bwMode="auto">
            <a:xfrm>
              <a:off x="4814" y="1470"/>
              <a:ext cx="462" cy="21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>
                  <a:latin typeface="Comic Sans MS" panose="030F0702030302020204" pitchFamily="66" charset="0"/>
                  <a:ea typeface="MS PGothic" panose="020B0600070205080204" pitchFamily="34" charset="-128"/>
                </a:rPr>
                <a:t>AAA</a:t>
              </a:r>
            </a:p>
          </p:txBody>
        </p:sp>
        <p:sp>
          <p:nvSpPr>
            <p:cNvPr id="37917" name="Oval 47"/>
            <p:cNvSpPr>
              <a:spLocks noChangeArrowheads="1"/>
            </p:cNvSpPr>
            <p:nvPr/>
          </p:nvSpPr>
          <p:spPr bwMode="auto">
            <a:xfrm>
              <a:off x="4115" y="1161"/>
              <a:ext cx="462" cy="214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altLang="en-US" sz="2000" b="1" i="1">
                  <a:latin typeface="Comic Sans MS" panose="030F0702030302020204" pitchFamily="66" charset="0"/>
                  <a:ea typeface="MS PGothic" panose="020B0600070205080204" pitchFamily="34" charset="-128"/>
                </a:rPr>
                <a:t>AAA</a:t>
              </a:r>
            </a:p>
          </p:txBody>
        </p:sp>
        <p:cxnSp>
          <p:nvCxnSpPr>
            <p:cNvPr id="37918" name="AutoShape 48"/>
            <p:cNvCxnSpPr>
              <a:cxnSpLocks noChangeShapeType="1"/>
              <a:stCxn id="37915" idx="3"/>
              <a:endCxn id="37914" idx="0"/>
            </p:cNvCxnSpPr>
            <p:nvPr/>
          </p:nvCxnSpPr>
          <p:spPr bwMode="auto">
            <a:xfrm flipH="1">
              <a:off x="3293" y="1660"/>
              <a:ext cx="154" cy="3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9" name="AutoShape 49"/>
            <p:cNvCxnSpPr>
              <a:cxnSpLocks noChangeShapeType="1"/>
              <a:stCxn id="37915" idx="5"/>
              <a:endCxn id="37913" idx="0"/>
            </p:cNvCxnSpPr>
            <p:nvPr/>
          </p:nvCxnSpPr>
          <p:spPr bwMode="auto">
            <a:xfrm>
              <a:off x="3773" y="1660"/>
              <a:ext cx="98" cy="17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20" name="AutoShape 50"/>
            <p:cNvCxnSpPr>
              <a:cxnSpLocks noChangeShapeType="1"/>
              <a:stCxn id="37916" idx="3"/>
              <a:endCxn id="37912" idx="0"/>
            </p:cNvCxnSpPr>
            <p:nvPr/>
          </p:nvCxnSpPr>
          <p:spPr bwMode="auto">
            <a:xfrm flipH="1">
              <a:off x="4716" y="1663"/>
              <a:ext cx="166" cy="35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21" name="AutoShape 51"/>
            <p:cNvCxnSpPr>
              <a:cxnSpLocks noChangeShapeType="1"/>
              <a:stCxn id="37916" idx="5"/>
              <a:endCxn id="37911" idx="0"/>
            </p:cNvCxnSpPr>
            <p:nvPr/>
          </p:nvCxnSpPr>
          <p:spPr bwMode="auto">
            <a:xfrm>
              <a:off x="5208" y="1663"/>
              <a:ext cx="126" cy="17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22" name="AutoShape 52"/>
            <p:cNvCxnSpPr>
              <a:cxnSpLocks noChangeShapeType="1"/>
              <a:stCxn id="37917" idx="3"/>
              <a:endCxn id="37915" idx="7"/>
            </p:cNvCxnSpPr>
            <p:nvPr/>
          </p:nvCxnSpPr>
          <p:spPr bwMode="auto">
            <a:xfrm flipH="1">
              <a:off x="3773" y="1353"/>
              <a:ext cx="410" cy="13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23" name="AutoShape 53"/>
            <p:cNvCxnSpPr>
              <a:cxnSpLocks noChangeShapeType="1"/>
              <a:stCxn id="37917" idx="5"/>
              <a:endCxn id="37916" idx="1"/>
            </p:cNvCxnSpPr>
            <p:nvPr/>
          </p:nvCxnSpPr>
          <p:spPr bwMode="auto">
            <a:xfrm>
              <a:off x="4509" y="1353"/>
              <a:ext cx="373" cy="1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24" name="Text Box 54"/>
            <p:cNvSpPr txBox="1">
              <a:spLocks noChangeArrowheads="1"/>
            </p:cNvSpPr>
            <p:nvPr/>
          </p:nvSpPr>
          <p:spPr bwMode="auto">
            <a:xfrm>
              <a:off x="3844" y="1556"/>
              <a:ext cx="23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400">
                  <a:ea typeface="MS PGothic" panose="020B0600070205080204" pitchFamily="34" charset="-128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7925" name="Text Box 55"/>
            <p:cNvSpPr txBox="1">
              <a:spLocks noChangeArrowheads="1"/>
            </p:cNvSpPr>
            <p:nvPr/>
          </p:nvSpPr>
          <p:spPr bwMode="auto">
            <a:xfrm>
              <a:off x="3201" y="1632"/>
              <a:ext cx="23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400">
                  <a:ea typeface="MS PGothic" panose="020B0600070205080204" pitchFamily="34" charset="-128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7926" name="Text Box 56"/>
            <p:cNvSpPr txBox="1">
              <a:spLocks noChangeArrowheads="1"/>
            </p:cNvSpPr>
            <p:nvPr/>
          </p:nvSpPr>
          <p:spPr bwMode="auto">
            <a:xfrm>
              <a:off x="5290" y="1565"/>
              <a:ext cx="23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400">
                  <a:ea typeface="MS PGothic" panose="020B0600070205080204" pitchFamily="34" charset="-128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7927" name="Text Box 57"/>
            <p:cNvSpPr txBox="1">
              <a:spLocks noChangeArrowheads="1"/>
            </p:cNvSpPr>
            <p:nvPr/>
          </p:nvSpPr>
          <p:spPr bwMode="auto">
            <a:xfrm>
              <a:off x="3404" y="2298"/>
              <a:ext cx="2123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400">
                  <a:ea typeface="MS PGothic" panose="020B0600070205080204" pitchFamily="34" charset="-128"/>
                  <a:cs typeface="Times New Roman" panose="02020603050405020304" pitchFamily="18" charset="0"/>
                </a:rPr>
                <a:t>Total #substitutions =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549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Maximum Parsimony</a:t>
            </a:r>
            <a:r>
              <a:rPr lang="tr-TR" altLang="en-US" smtClean="0"/>
              <a:t> -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tr-TR" dirty="0" err="1" smtClean="0"/>
              <a:t>Assuming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4 </a:t>
            </a:r>
            <a:r>
              <a:rPr lang="tr-TR" dirty="0" err="1" smtClean="0"/>
              <a:t>sequences</a:t>
            </a:r>
            <a:endParaRPr lang="tr-TR" dirty="0" smtClean="0"/>
          </a:p>
          <a:p>
            <a:pPr lvl="1">
              <a:defRPr/>
            </a:pP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3 p</a:t>
            </a:r>
            <a:r>
              <a:rPr lang="en-US" dirty="0" err="1" smtClean="0"/>
              <a:t>ossible</a:t>
            </a:r>
            <a:r>
              <a:rPr lang="en-US" dirty="0" smtClean="0"/>
              <a:t> </a:t>
            </a:r>
            <a:r>
              <a:rPr lang="en-US" dirty="0"/>
              <a:t>trees:</a:t>
            </a:r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r>
              <a:rPr lang="tr-TR" dirty="0" smtClean="0"/>
              <a:t>T</a:t>
            </a:r>
            <a:r>
              <a:rPr lang="en-US" dirty="0" smtClean="0"/>
              <a:t>he optimal tree is obtained by adding the </a:t>
            </a:r>
            <a:r>
              <a:rPr lang="en-US" dirty="0"/>
              <a:t>number of </a:t>
            </a:r>
            <a:r>
              <a:rPr lang="en-US" dirty="0" smtClean="0"/>
              <a:t>changes </a:t>
            </a:r>
            <a:r>
              <a:rPr lang="en-US" dirty="0"/>
              <a:t>at each informative site for each tree, and picking the tree requiring the least total number of changes.  </a:t>
            </a:r>
          </a:p>
          <a:p>
            <a:pPr>
              <a:defRPr/>
            </a:pPr>
            <a:r>
              <a:rPr lang="en-US" dirty="0"/>
              <a:t>For a large number of sequences the number of trees to examine becomes so large that it might not be possible to examine all possible trees. 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616593D-A8FA-4313-886F-781BBAE99C30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64</a:t>
            </a:fld>
            <a:endParaRPr kumimoji="0" lang="en-US" altLang="en-US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34"/>
          <a:stretch>
            <a:fillRect/>
          </a:stretch>
        </p:blipFill>
        <p:spPr bwMode="auto">
          <a:xfrm>
            <a:off x="728663" y="2060575"/>
            <a:ext cx="24034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1"/>
          <a:stretch>
            <a:fillRect/>
          </a:stretch>
        </p:blipFill>
        <p:spPr bwMode="auto">
          <a:xfrm>
            <a:off x="5981700" y="2060575"/>
            <a:ext cx="240823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2" r="33444"/>
          <a:stretch>
            <a:fillRect/>
          </a:stretch>
        </p:blipFill>
        <p:spPr bwMode="auto">
          <a:xfrm>
            <a:off x="3333750" y="2060575"/>
            <a:ext cx="24479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0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Maximum Parsimony</a:t>
            </a:r>
            <a:r>
              <a:rPr lang="tr-TR" altLang="en-US" smtClean="0"/>
              <a:t> - example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Consider the following </a:t>
            </a:r>
            <a:r>
              <a:rPr lang="tr-TR" dirty="0" smtClean="0"/>
              <a:t>sequences</a:t>
            </a:r>
            <a:endParaRPr lang="tr-TR" dirty="0"/>
          </a:p>
          <a:p>
            <a:pPr>
              <a:defRPr/>
            </a:pPr>
            <a:endParaRPr lang="tr-TR" dirty="0" smtClean="0"/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			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S1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	</a:t>
            </a:r>
            <a:r>
              <a:rPr kumimoji="0" lang="en-NZ" altLang="en-US" sz="2800" b="1" kern="1200" dirty="0" smtClean="0">
                <a:solidFill>
                  <a:schemeClr val="accent1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C</a:t>
            </a:r>
            <a:r>
              <a:rPr kumimoji="0" lang="tr-TR" altLang="en-US" sz="2800" b="1" kern="1200" dirty="0" smtClean="0">
                <a:solidFill>
                  <a:schemeClr val="accent1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A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C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C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b="1" kern="1200" dirty="0" smtClean="0">
                <a:solidFill>
                  <a:srgbClr val="CC0099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C</a:t>
            </a:r>
            <a:r>
              <a:rPr kumimoji="0" lang="tr-TR" altLang="en-US" sz="2800" b="1" kern="1200" dirty="0" smtClean="0">
                <a:solidFill>
                  <a:srgbClr val="CC0099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C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T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T</a:t>
            </a:r>
            <a:endParaRPr kumimoji="0" lang="en-NZ" altLang="en-US" sz="2800" b="1" kern="1200" dirty="0" smtClean="0">
              <a:latin typeface="Courier New" panose="02070309020205020404" pitchFamily="49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kumimoji="0" lang="tr-TR" altLang="en-US" sz="2800" kern="1200" dirty="0">
                <a:latin typeface="Courier New" panose="02070309020205020404" pitchFamily="49" charset="0"/>
                <a:cs typeface="Arial" panose="020B0604020202020204" pitchFamily="34" charset="0"/>
              </a:rPr>
              <a:t>	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		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S2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	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A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A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C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C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b="1" kern="1200" dirty="0" smtClean="0">
                <a:solidFill>
                  <a:srgbClr val="CC0099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C</a:t>
            </a:r>
            <a:r>
              <a:rPr kumimoji="0" lang="tr-TR" altLang="en-US" sz="2800" b="1" kern="1200" dirty="0" smtClean="0">
                <a:solidFill>
                  <a:srgbClr val="CC0099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C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b="1" kern="1200" dirty="0" smtClean="0">
                <a:solidFill>
                  <a:srgbClr val="FF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A</a:t>
            </a:r>
            <a:r>
              <a:rPr kumimoji="0" lang="tr-TR" altLang="en-US" sz="2800" b="1" kern="1200" dirty="0" smtClean="0">
                <a:solidFill>
                  <a:srgbClr val="FF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T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			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S3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	</a:t>
            </a:r>
            <a:r>
              <a:rPr kumimoji="0" lang="en-NZ" altLang="en-US" sz="2800" b="1" kern="1200" dirty="0" smtClean="0">
                <a:solidFill>
                  <a:schemeClr val="accent1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C</a:t>
            </a:r>
            <a:r>
              <a:rPr kumimoji="0" lang="tr-TR" altLang="en-US" sz="2800" b="1" kern="1200" dirty="0" smtClean="0">
                <a:solidFill>
                  <a:schemeClr val="accent1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A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C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b="1" kern="1200" dirty="0" smtClean="0">
                <a:solidFill>
                  <a:srgbClr val="FFC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T</a:t>
            </a:r>
            <a:r>
              <a:rPr kumimoji="0" lang="tr-TR" altLang="en-US" sz="2800" b="1" kern="1200" dirty="0" smtClean="0">
                <a:solidFill>
                  <a:srgbClr val="FFC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G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C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T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T</a:t>
            </a:r>
            <a:endParaRPr kumimoji="0" lang="en-NZ" altLang="en-US" sz="2800" b="1" kern="1200" dirty="0" smtClean="0">
              <a:latin typeface="Courier New" panose="02070309020205020404" pitchFamily="49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			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S4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	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A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A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C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b="1" kern="1200" dirty="0" smtClean="0">
                <a:solidFill>
                  <a:srgbClr val="FFC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T</a:t>
            </a:r>
            <a:r>
              <a:rPr kumimoji="0" lang="tr-TR" altLang="en-US" sz="2800" b="1" kern="1200" dirty="0" smtClean="0">
                <a:solidFill>
                  <a:srgbClr val="FFC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G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C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T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b="1" kern="1200" dirty="0" smtClean="0">
                <a:solidFill>
                  <a:schemeClr val="accent6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A</a:t>
            </a:r>
            <a:endParaRPr kumimoji="0" lang="en-NZ" altLang="en-US" sz="2800" kern="1200" dirty="0" smtClean="0">
              <a:solidFill>
                <a:schemeClr val="accent6"/>
              </a:solidFill>
              <a:latin typeface="Courier New" panose="02070309020205020404" pitchFamily="49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(S1,S2),(S3,S4)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	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2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0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0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1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1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0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1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1 </a:t>
            </a:r>
            <a:r>
              <a:rPr kumimoji="0" lang="en-NZ" altLang="en-US" sz="2800" b="1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6</a:t>
            </a:r>
            <a:endParaRPr kumimoji="0" lang="en-NZ" altLang="en-US" sz="2800" b="1" kern="1200" dirty="0" smtClean="0">
              <a:solidFill>
                <a:srgbClr val="FF0000"/>
              </a:solidFill>
              <a:latin typeface="Courier New" panose="02070309020205020404" pitchFamily="49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(S1,S3),(S2,S4)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	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1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0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0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2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2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0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1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1 </a:t>
            </a:r>
            <a:r>
              <a:rPr kumimoji="0" lang="en-NZ" altLang="en-US" sz="2800" b="1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7</a:t>
            </a:r>
            <a:endParaRPr kumimoji="0" lang="tr-TR" altLang="en-US" sz="2800" b="1" kern="1200" dirty="0" smtClean="0">
              <a:latin typeface="Courier New" panose="02070309020205020404" pitchFamily="49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kumimoji="0" lang="en-NZ" altLang="en-US" sz="2800" kern="1200" dirty="0">
                <a:latin typeface="Courier New" panose="02070309020205020404" pitchFamily="49" charset="0"/>
                <a:cs typeface="Arial" panose="020B0604020202020204" pitchFamily="34" charset="0"/>
              </a:rPr>
              <a:t>(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S1,S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4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),(S2,S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3</a:t>
            </a:r>
            <a:r>
              <a:rPr kumimoji="0" lang="en-NZ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)</a:t>
            </a:r>
            <a:r>
              <a:rPr kumimoji="0" lang="tr-TR" altLang="en-US" sz="2800" kern="1200" dirty="0">
                <a:latin typeface="Courier New" panose="02070309020205020404" pitchFamily="49" charset="0"/>
                <a:cs typeface="Arial" panose="020B0604020202020204" pitchFamily="34" charset="0"/>
              </a:rPr>
              <a:t>	</a:t>
            </a:r>
            <a:r>
              <a:rPr kumimoji="0" lang="tr-TR" altLang="en-US" sz="2800" kern="1200" dirty="0" smtClean="0">
                <a:latin typeface="Courier New" panose="02070309020205020404" pitchFamily="49" charset="0"/>
                <a:cs typeface="Arial" panose="020B0604020202020204" pitchFamily="34" charset="0"/>
              </a:rPr>
              <a:t>2 </a:t>
            </a:r>
            <a:r>
              <a:rPr kumimoji="0" lang="en-NZ" altLang="en-US" sz="2800" kern="1200" dirty="0">
                <a:latin typeface="Courier New" panose="02070309020205020404" pitchFamily="49" charset="0"/>
                <a:cs typeface="Arial" panose="020B0604020202020204" pitchFamily="34" charset="0"/>
              </a:rPr>
              <a:t>0</a:t>
            </a:r>
            <a:r>
              <a:rPr kumimoji="0" lang="tr-TR" altLang="en-US" sz="2800" kern="1200" dirty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>
                <a:latin typeface="Courier New" panose="02070309020205020404" pitchFamily="49" charset="0"/>
                <a:cs typeface="Arial" panose="020B0604020202020204" pitchFamily="34" charset="0"/>
              </a:rPr>
              <a:t>0</a:t>
            </a:r>
            <a:r>
              <a:rPr kumimoji="0" lang="tr-TR" altLang="en-US" sz="2800" kern="1200" dirty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>
                <a:latin typeface="Courier New" panose="02070309020205020404" pitchFamily="49" charset="0"/>
                <a:cs typeface="Arial" panose="020B0604020202020204" pitchFamily="34" charset="0"/>
              </a:rPr>
              <a:t>2</a:t>
            </a:r>
            <a:r>
              <a:rPr kumimoji="0" lang="tr-TR" altLang="en-US" sz="2800" kern="1200" dirty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>
                <a:latin typeface="Courier New" panose="02070309020205020404" pitchFamily="49" charset="0"/>
                <a:cs typeface="Arial" panose="020B0604020202020204" pitchFamily="34" charset="0"/>
              </a:rPr>
              <a:t>2</a:t>
            </a:r>
            <a:r>
              <a:rPr kumimoji="0" lang="tr-TR" altLang="en-US" sz="2800" kern="1200" dirty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>
                <a:latin typeface="Courier New" panose="02070309020205020404" pitchFamily="49" charset="0"/>
                <a:cs typeface="Arial" panose="020B0604020202020204" pitchFamily="34" charset="0"/>
              </a:rPr>
              <a:t>0</a:t>
            </a:r>
            <a:r>
              <a:rPr kumimoji="0" lang="tr-TR" altLang="en-US" sz="2800" kern="1200" dirty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>
                <a:latin typeface="Courier New" panose="02070309020205020404" pitchFamily="49" charset="0"/>
                <a:cs typeface="Arial" panose="020B0604020202020204" pitchFamily="34" charset="0"/>
              </a:rPr>
              <a:t>1</a:t>
            </a:r>
            <a:r>
              <a:rPr kumimoji="0" lang="tr-TR" altLang="en-US" sz="2800" kern="1200" dirty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kumimoji="0" lang="en-NZ" altLang="en-US" sz="2800" kern="1200" dirty="0">
                <a:latin typeface="Courier New" panose="02070309020205020404" pitchFamily="49" charset="0"/>
                <a:cs typeface="Arial" panose="020B0604020202020204" pitchFamily="34" charset="0"/>
              </a:rPr>
              <a:t>1 </a:t>
            </a:r>
            <a:r>
              <a:rPr kumimoji="0" lang="en-NZ" altLang="en-US" sz="2800" b="1" kern="1200" dirty="0">
                <a:latin typeface="Courier New" panose="02070309020205020404" pitchFamily="49" charset="0"/>
                <a:cs typeface="Arial" panose="020B0604020202020204" pitchFamily="34" charset="0"/>
              </a:rPr>
              <a:t>7</a:t>
            </a:r>
            <a:endParaRPr kumimoji="0" lang="tr-TR" altLang="en-US" sz="2800" b="1" kern="1200" dirty="0">
              <a:latin typeface="Courier New" panose="02070309020205020404" pitchFamily="49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kumimoji="0" lang="tr-TR" altLang="en-US" sz="2800" b="1" kern="1200" dirty="0" smtClean="0">
              <a:latin typeface="Courier New" panose="02070309020205020404" pitchFamily="49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11384C4-D999-4D0F-83F7-1CEFC5C2A2F9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65</a:t>
            </a:fld>
            <a:endParaRPr kumimoji="0" lang="en-US" altLang="en-US" sz="1200" smtClean="0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7956376" y="3933056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tr-TR" alt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√</a:t>
            </a:r>
            <a:endParaRPr kumimoji="0" lang="en-US" altLang="en-US" sz="18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8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Maximum Parsimony</a:t>
            </a:r>
            <a:r>
              <a:rPr lang="tr-TR" altLang="en-US" smtClean="0"/>
              <a:t> - example</a:t>
            </a:r>
            <a:endParaRPr lang="en-US" alt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0EE34F1-08DF-4A64-992C-991629AC900E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66</a:t>
            </a:fld>
            <a:endParaRPr kumimoji="0" lang="en-US" altLang="en-US" sz="1200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31640" y="1127125"/>
            <a:ext cx="6912767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NZ" altLang="en-US" sz="2400" dirty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           S1   </a:t>
            </a:r>
            <a:r>
              <a:rPr kumimoji="0" lang="en-NZ" altLang="en-US" sz="2400" dirty="0" smtClean="0">
                <a:solidFill>
                  <a:schemeClr val="accent1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tr-TR" altLang="en-US" sz="2400" dirty="0" smtClean="0">
                <a:solidFill>
                  <a:schemeClr val="accent1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A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b="1" dirty="0" smtClean="0">
                <a:solidFill>
                  <a:srgbClr val="990099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tr-TR" altLang="en-US" sz="2400" b="1" dirty="0" smtClean="0">
                <a:solidFill>
                  <a:srgbClr val="990099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T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T</a:t>
            </a:r>
            <a:endParaRPr kumimoji="0" lang="en-NZ" altLang="en-US" sz="2400" b="1" dirty="0">
              <a:solidFill>
                <a:schemeClr val="bg2"/>
              </a:solidFill>
              <a:latin typeface="Courier New" panose="02070309020205020404" pitchFamily="49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NZ" altLang="en-US" sz="2400" dirty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           S2  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A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A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b="1" dirty="0" smtClean="0">
                <a:solidFill>
                  <a:srgbClr val="990099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tr-TR" altLang="en-US" sz="2400" b="1" dirty="0" smtClean="0">
                <a:solidFill>
                  <a:srgbClr val="990099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b="1" dirty="0" smtClean="0">
                <a:solidFill>
                  <a:srgbClr val="FF66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A</a:t>
            </a:r>
            <a:r>
              <a:rPr kumimoji="0" lang="tr-TR" altLang="en-US" sz="2400" b="1" dirty="0" smtClean="0">
                <a:solidFill>
                  <a:srgbClr val="FF66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T</a:t>
            </a:r>
            <a:endParaRPr kumimoji="0" lang="en-NZ" altLang="en-US" sz="2400" dirty="0">
              <a:latin typeface="Courier New" panose="02070309020205020404" pitchFamily="49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NZ" altLang="en-US" sz="2400" dirty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           S3   </a:t>
            </a:r>
            <a:r>
              <a:rPr kumimoji="0" lang="en-NZ" altLang="en-US" sz="2400" dirty="0" smtClean="0">
                <a:solidFill>
                  <a:schemeClr val="accent1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tr-TR" altLang="en-US" sz="2400" dirty="0" smtClean="0">
                <a:solidFill>
                  <a:schemeClr val="accent1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A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b="1" dirty="0" smtClean="0">
                <a:solidFill>
                  <a:srgbClr val="FF33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T</a:t>
            </a:r>
            <a:r>
              <a:rPr kumimoji="0" lang="tr-TR" altLang="en-US" sz="2400" b="1" dirty="0" smtClean="0">
                <a:solidFill>
                  <a:srgbClr val="FF33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G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T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T</a:t>
            </a:r>
            <a:endParaRPr kumimoji="0" lang="en-NZ" altLang="en-US" sz="2400" b="1" dirty="0">
              <a:solidFill>
                <a:schemeClr val="bg2"/>
              </a:solidFill>
              <a:latin typeface="Courier New" panose="02070309020205020404" pitchFamily="49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NZ" altLang="en-US" sz="2400" dirty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           S4  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A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A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b="1" dirty="0" smtClean="0">
                <a:solidFill>
                  <a:srgbClr val="FF33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T</a:t>
            </a:r>
            <a:r>
              <a:rPr kumimoji="0" lang="tr-TR" altLang="en-US" sz="2400" b="1" dirty="0" smtClean="0">
                <a:solidFill>
                  <a:srgbClr val="FF33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G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C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T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A</a:t>
            </a:r>
            <a:endParaRPr kumimoji="0" lang="en-NZ" altLang="en-US" sz="2400" dirty="0">
              <a:latin typeface="Courier New" panose="02070309020205020404" pitchFamily="49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NZ" altLang="en-US" sz="2400" dirty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(S1,S2),(S3,S4) 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0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0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0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1 </a:t>
            </a:r>
            <a:r>
              <a:rPr kumimoji="0" lang="en-NZ" altLang="en-US" sz="2400" b="1" dirty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6</a:t>
            </a:r>
            <a:r>
              <a:rPr kumimoji="0" lang="tr-TR" altLang="en-US" sz="2400" b="1" dirty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tr-TR" altLang="en-US" sz="2400" b="1" dirty="0">
                <a:solidFill>
                  <a:srgbClr val="FF0000"/>
                </a:solidFill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√</a:t>
            </a:r>
            <a:endParaRPr kumimoji="0" lang="en-NZ" altLang="en-US" sz="2400" b="1" dirty="0">
              <a:solidFill>
                <a:srgbClr val="FF0000"/>
              </a:solidFill>
              <a:latin typeface="Courier New" panose="02070309020205020404" pitchFamily="49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NZ" altLang="en-US" sz="2400" dirty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(S1,S3),(S2,S4) 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0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0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0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tr-TR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NZ" altLang="en-US" sz="2400" dirty="0" smtClean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1 </a:t>
            </a:r>
            <a:r>
              <a:rPr kumimoji="0" lang="en-NZ" altLang="en-US" sz="2400" b="1" dirty="0">
                <a:latin typeface="Courier New" panose="02070309020205020404" pitchFamily="49" charset="0"/>
                <a:ea typeface="MS PGothic" panose="020B0600070205080204" pitchFamily="34" charset="-128"/>
                <a:cs typeface="Arial" panose="020B0604020202020204" pitchFamily="34" charset="0"/>
              </a:rPr>
              <a:t>7</a:t>
            </a:r>
            <a:endParaRPr kumimoji="0" lang="en-NZ" altLang="en-US" sz="18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755650" y="3714750"/>
            <a:ext cx="3560724" cy="2378075"/>
            <a:chOff x="755476" y="3715221"/>
            <a:chExt cx="3560724" cy="2378075"/>
          </a:xfrm>
        </p:grpSpPr>
        <p:sp>
          <p:nvSpPr>
            <p:cNvPr id="40986" name="Line 3"/>
            <p:cNvSpPr>
              <a:spLocks noChangeShapeType="1"/>
            </p:cNvSpPr>
            <p:nvPr/>
          </p:nvSpPr>
          <p:spPr bwMode="auto">
            <a:xfrm>
              <a:off x="1527001" y="4197821"/>
              <a:ext cx="64770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0987" name="Line 4"/>
            <p:cNvSpPr>
              <a:spLocks noChangeShapeType="1"/>
            </p:cNvSpPr>
            <p:nvPr/>
          </p:nvSpPr>
          <p:spPr bwMode="auto">
            <a:xfrm flipH="1">
              <a:off x="1527001" y="4774084"/>
              <a:ext cx="6477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0988" name="Line 5"/>
            <p:cNvSpPr>
              <a:spLocks noChangeShapeType="1"/>
            </p:cNvSpPr>
            <p:nvPr/>
          </p:nvSpPr>
          <p:spPr bwMode="auto">
            <a:xfrm>
              <a:off x="2174701" y="4774084"/>
              <a:ext cx="1008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0989" name="Line 6"/>
            <p:cNvSpPr>
              <a:spLocks noChangeShapeType="1"/>
            </p:cNvSpPr>
            <p:nvPr/>
          </p:nvSpPr>
          <p:spPr bwMode="auto">
            <a:xfrm flipV="1">
              <a:off x="3182764" y="4197821"/>
              <a:ext cx="43180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0990" name="Text Box 7"/>
            <p:cNvSpPr txBox="1">
              <a:spLocks noChangeArrowheads="1"/>
            </p:cNvSpPr>
            <p:nvPr/>
          </p:nvSpPr>
          <p:spPr bwMode="auto">
            <a:xfrm>
              <a:off x="1146001" y="3786659"/>
              <a:ext cx="349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NZ" altLang="en-US" sz="18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0991" name="Text Box 8"/>
            <p:cNvSpPr txBox="1">
              <a:spLocks noChangeArrowheads="1"/>
            </p:cNvSpPr>
            <p:nvPr/>
          </p:nvSpPr>
          <p:spPr bwMode="auto">
            <a:xfrm>
              <a:off x="1074564" y="5297959"/>
              <a:ext cx="336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NZ" altLang="en-US" sz="180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0992" name="Text Box 9"/>
            <p:cNvSpPr txBox="1">
              <a:spLocks noChangeArrowheads="1"/>
            </p:cNvSpPr>
            <p:nvPr/>
          </p:nvSpPr>
          <p:spPr bwMode="auto">
            <a:xfrm>
              <a:off x="3522489" y="3786659"/>
              <a:ext cx="349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NZ" altLang="en-US" sz="18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0993" name="Text Box 10"/>
            <p:cNvSpPr txBox="1">
              <a:spLocks noChangeArrowheads="1"/>
            </p:cNvSpPr>
            <p:nvPr/>
          </p:nvSpPr>
          <p:spPr bwMode="auto">
            <a:xfrm>
              <a:off x="3593926" y="5297959"/>
              <a:ext cx="336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NZ" altLang="en-US" sz="180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0994" name="Line 20"/>
            <p:cNvSpPr>
              <a:spLocks noChangeShapeType="1"/>
            </p:cNvSpPr>
            <p:nvPr/>
          </p:nvSpPr>
          <p:spPr bwMode="auto">
            <a:xfrm rot="-2809347">
              <a:off x="1459533" y="5093965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0995" name="Text Box 21"/>
            <p:cNvSpPr txBox="1">
              <a:spLocks noChangeArrowheads="1"/>
            </p:cNvSpPr>
            <p:nvPr/>
          </p:nvSpPr>
          <p:spPr bwMode="auto">
            <a:xfrm rot="-2809347">
              <a:off x="1311895" y="5157465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NZ" altLang="en-US" sz="120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0996" name="Text Box 22"/>
            <p:cNvSpPr txBox="1">
              <a:spLocks noChangeArrowheads="1"/>
            </p:cNvSpPr>
            <p:nvPr/>
          </p:nvSpPr>
          <p:spPr bwMode="auto">
            <a:xfrm rot="-2809347">
              <a:off x="1728614" y="4712171"/>
              <a:ext cx="2936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NZ" altLang="en-US" sz="120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0997" name="Line 23"/>
            <p:cNvSpPr>
              <a:spLocks noChangeShapeType="1"/>
            </p:cNvSpPr>
            <p:nvPr/>
          </p:nvSpPr>
          <p:spPr bwMode="auto">
            <a:xfrm>
              <a:off x="3182764" y="4774084"/>
              <a:ext cx="503237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40998" name="Group 24"/>
            <p:cNvGrpSpPr>
              <a:grpSpLocks/>
            </p:cNvGrpSpPr>
            <p:nvPr/>
          </p:nvGrpSpPr>
          <p:grpSpPr bwMode="auto">
            <a:xfrm rot="5400000">
              <a:off x="3164508" y="4652640"/>
              <a:ext cx="731837" cy="682625"/>
              <a:chOff x="4138" y="2547"/>
              <a:chExt cx="461" cy="430"/>
            </a:xfrm>
          </p:grpSpPr>
          <p:sp>
            <p:nvSpPr>
              <p:cNvPr id="41004" name="Line 25"/>
              <p:cNvSpPr>
                <a:spLocks noChangeShapeType="1"/>
              </p:cNvSpPr>
              <p:nvPr/>
            </p:nvSpPr>
            <p:spPr bwMode="auto">
              <a:xfrm rot="-2556330">
                <a:off x="4238" y="277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005" name="Text Box 26"/>
              <p:cNvSpPr txBox="1">
                <a:spLocks noChangeArrowheads="1"/>
              </p:cNvSpPr>
              <p:nvPr/>
            </p:nvSpPr>
            <p:spPr bwMode="auto">
              <a:xfrm rot="-2556330">
                <a:off x="4138" y="2804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NZ" altLang="en-US" sz="120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1006" name="Text Box 27"/>
              <p:cNvSpPr txBox="1">
                <a:spLocks noChangeArrowheads="1"/>
              </p:cNvSpPr>
              <p:nvPr/>
            </p:nvSpPr>
            <p:spPr bwMode="auto">
              <a:xfrm rot="-2556330">
                <a:off x="4419" y="2547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NZ" altLang="en-US" sz="120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40999" name="Text Box 36"/>
            <p:cNvSpPr txBox="1">
              <a:spLocks noChangeArrowheads="1"/>
            </p:cNvSpPr>
            <p:nvPr/>
          </p:nvSpPr>
          <p:spPr bwMode="auto">
            <a:xfrm>
              <a:off x="1749251" y="5239221"/>
              <a:ext cx="19589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i="1" dirty="0">
                  <a:ea typeface="MS PGothic" panose="020B0600070205080204" pitchFamily="34" charset="-128"/>
                </a:rPr>
                <a:t>mutation=</a:t>
              </a:r>
              <a:r>
                <a:rPr kumimoji="0" lang="en-US" altLang="en-US" sz="2000" dirty="0">
                  <a:ea typeface="MS PGothic" panose="020B0600070205080204" pitchFamily="34" charset="-128"/>
                </a:rPr>
                <a:t>2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dirty="0">
                  <a:ea typeface="MS PGothic" panose="020B0600070205080204" pitchFamily="34" charset="-128"/>
                </a:rPr>
                <a:t>(S1,S2), (S3, S4)</a:t>
              </a:r>
            </a:p>
          </p:txBody>
        </p:sp>
        <p:sp>
          <p:nvSpPr>
            <p:cNvPr id="41000" name="Text Box 38"/>
            <p:cNvSpPr txBox="1">
              <a:spLocks noChangeArrowheads="1"/>
            </p:cNvSpPr>
            <p:nvPr/>
          </p:nvSpPr>
          <p:spPr bwMode="auto">
            <a:xfrm>
              <a:off x="812626" y="3715221"/>
              <a:ext cx="4555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2000" dirty="0">
                  <a:ea typeface="MS PGothic" panose="020B0600070205080204" pitchFamily="34" charset="-128"/>
                </a:rPr>
                <a:t>S1</a:t>
              </a:r>
            </a:p>
          </p:txBody>
        </p:sp>
        <p:sp>
          <p:nvSpPr>
            <p:cNvPr id="41001" name="Text Box 39"/>
            <p:cNvSpPr txBox="1">
              <a:spLocks noChangeArrowheads="1"/>
            </p:cNvSpPr>
            <p:nvPr/>
          </p:nvSpPr>
          <p:spPr bwMode="auto">
            <a:xfrm>
              <a:off x="755476" y="5163021"/>
              <a:ext cx="4555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2000" dirty="0">
                  <a:ea typeface="MS PGothic" panose="020B0600070205080204" pitchFamily="34" charset="-128"/>
                </a:rPr>
                <a:t>S2</a:t>
              </a:r>
            </a:p>
          </p:txBody>
        </p:sp>
        <p:sp>
          <p:nvSpPr>
            <p:cNvPr id="41002" name="Text Box 40"/>
            <p:cNvSpPr txBox="1">
              <a:spLocks noChangeArrowheads="1"/>
            </p:cNvSpPr>
            <p:nvPr/>
          </p:nvSpPr>
          <p:spPr bwMode="auto">
            <a:xfrm>
              <a:off x="3784426" y="3715221"/>
              <a:ext cx="4555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2000" dirty="0">
                  <a:ea typeface="MS PGothic" panose="020B0600070205080204" pitchFamily="34" charset="-128"/>
                </a:rPr>
                <a:t>S3</a:t>
              </a:r>
            </a:p>
          </p:txBody>
        </p:sp>
        <p:sp>
          <p:nvSpPr>
            <p:cNvPr id="41003" name="Text Box 41"/>
            <p:cNvSpPr txBox="1">
              <a:spLocks noChangeArrowheads="1"/>
            </p:cNvSpPr>
            <p:nvPr/>
          </p:nvSpPr>
          <p:spPr bwMode="auto">
            <a:xfrm>
              <a:off x="3860626" y="5315421"/>
              <a:ext cx="4555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2000" dirty="0">
                  <a:ea typeface="MS PGothic" panose="020B0600070205080204" pitchFamily="34" charset="-128"/>
                </a:rPr>
                <a:t>S4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4470400" y="3698875"/>
            <a:ext cx="3503574" cy="2393950"/>
            <a:chOff x="4470226" y="3699346"/>
            <a:chExt cx="3503574" cy="2393950"/>
          </a:xfrm>
        </p:grpSpPr>
        <p:sp>
          <p:nvSpPr>
            <p:cNvPr id="40968" name="Line 11"/>
            <p:cNvSpPr>
              <a:spLocks noChangeShapeType="1"/>
            </p:cNvSpPr>
            <p:nvPr/>
          </p:nvSpPr>
          <p:spPr bwMode="auto">
            <a:xfrm>
              <a:off x="5197301" y="4177184"/>
              <a:ext cx="64770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0969" name="Line 12"/>
            <p:cNvSpPr>
              <a:spLocks noChangeShapeType="1"/>
            </p:cNvSpPr>
            <p:nvPr/>
          </p:nvSpPr>
          <p:spPr bwMode="auto">
            <a:xfrm flipH="1">
              <a:off x="5197301" y="4753446"/>
              <a:ext cx="6477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0970" name="Line 13"/>
            <p:cNvSpPr>
              <a:spLocks noChangeShapeType="1"/>
            </p:cNvSpPr>
            <p:nvPr/>
          </p:nvSpPr>
          <p:spPr bwMode="auto">
            <a:xfrm>
              <a:off x="5845001" y="4753446"/>
              <a:ext cx="1008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0971" name="Line 14"/>
            <p:cNvSpPr>
              <a:spLocks noChangeShapeType="1"/>
            </p:cNvSpPr>
            <p:nvPr/>
          </p:nvSpPr>
          <p:spPr bwMode="auto">
            <a:xfrm flipV="1">
              <a:off x="6853064" y="4177184"/>
              <a:ext cx="431800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0972" name="Line 15"/>
            <p:cNvSpPr>
              <a:spLocks noChangeShapeType="1"/>
            </p:cNvSpPr>
            <p:nvPr/>
          </p:nvSpPr>
          <p:spPr bwMode="auto">
            <a:xfrm>
              <a:off x="6853064" y="4753446"/>
              <a:ext cx="503237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0973" name="Text Box 16"/>
            <p:cNvSpPr txBox="1">
              <a:spLocks noChangeArrowheads="1"/>
            </p:cNvSpPr>
            <p:nvPr/>
          </p:nvSpPr>
          <p:spPr bwMode="auto">
            <a:xfrm>
              <a:off x="4816301" y="3766021"/>
              <a:ext cx="34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NZ" altLang="en-US" sz="18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0974" name="Text Box 17"/>
            <p:cNvSpPr txBox="1">
              <a:spLocks noChangeArrowheads="1"/>
            </p:cNvSpPr>
            <p:nvPr/>
          </p:nvSpPr>
          <p:spPr bwMode="auto">
            <a:xfrm>
              <a:off x="4744864" y="5277321"/>
              <a:ext cx="34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NZ" altLang="en-US" sz="180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0975" name="Text Box 18"/>
            <p:cNvSpPr txBox="1">
              <a:spLocks noChangeArrowheads="1"/>
            </p:cNvSpPr>
            <p:nvPr/>
          </p:nvSpPr>
          <p:spPr bwMode="auto">
            <a:xfrm>
              <a:off x="7192789" y="3766021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NZ" altLang="en-US" sz="180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0976" name="Text Box 19"/>
            <p:cNvSpPr txBox="1">
              <a:spLocks noChangeArrowheads="1"/>
            </p:cNvSpPr>
            <p:nvPr/>
          </p:nvSpPr>
          <p:spPr bwMode="auto">
            <a:xfrm>
              <a:off x="7264226" y="5277321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NZ" altLang="en-US" sz="1800"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40977" name="Group 28"/>
            <p:cNvGrpSpPr>
              <a:grpSpLocks/>
            </p:cNvGrpSpPr>
            <p:nvPr/>
          </p:nvGrpSpPr>
          <p:grpSpPr bwMode="auto">
            <a:xfrm>
              <a:off x="5972001" y="4428009"/>
              <a:ext cx="890588" cy="274637"/>
              <a:chOff x="1371" y="2849"/>
              <a:chExt cx="561" cy="173"/>
            </a:xfrm>
          </p:grpSpPr>
          <p:sp>
            <p:nvSpPr>
              <p:cNvPr id="40983" name="Line 29"/>
              <p:cNvSpPr>
                <a:spLocks noChangeShapeType="1"/>
              </p:cNvSpPr>
              <p:nvPr/>
            </p:nvSpPr>
            <p:spPr bwMode="auto">
              <a:xfrm>
                <a:off x="1519" y="2931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984" name="Text Box 30"/>
              <p:cNvSpPr txBox="1">
                <a:spLocks noChangeArrowheads="1"/>
              </p:cNvSpPr>
              <p:nvPr/>
            </p:nvSpPr>
            <p:spPr bwMode="auto">
              <a:xfrm>
                <a:off x="1371" y="2849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NZ" altLang="en-US" sz="120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0985" name="Text Box 31"/>
              <p:cNvSpPr txBox="1">
                <a:spLocks noChangeArrowheads="1"/>
              </p:cNvSpPr>
              <p:nvPr/>
            </p:nvSpPr>
            <p:spPr bwMode="auto">
              <a:xfrm>
                <a:off x="1752" y="2849"/>
                <a:ext cx="18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NZ" altLang="en-US" sz="120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40978" name="Text Box 37"/>
            <p:cNvSpPr txBox="1">
              <a:spLocks noChangeArrowheads="1"/>
            </p:cNvSpPr>
            <p:nvPr/>
          </p:nvSpPr>
          <p:spPr bwMode="auto">
            <a:xfrm>
              <a:off x="5537026" y="5239221"/>
              <a:ext cx="1958975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i="1" dirty="0">
                  <a:ea typeface="MS PGothic" panose="020B0600070205080204" pitchFamily="34" charset="-128"/>
                </a:rPr>
                <a:t>mutation=</a:t>
              </a:r>
              <a:r>
                <a:rPr kumimoji="0" lang="en-US" altLang="en-US" sz="2000" dirty="0">
                  <a:ea typeface="MS PGothic" panose="020B0600070205080204" pitchFamily="34" charset="-128"/>
                </a:rPr>
                <a:t>1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2000" dirty="0">
                  <a:ea typeface="MS PGothic" panose="020B0600070205080204" pitchFamily="34" charset="-128"/>
                </a:rPr>
                <a:t>(S1,S3), (S2, S4)</a:t>
              </a:r>
            </a:p>
          </p:txBody>
        </p:sp>
        <p:sp>
          <p:nvSpPr>
            <p:cNvPr id="40979" name="Text Box 42"/>
            <p:cNvSpPr txBox="1">
              <a:spLocks noChangeArrowheads="1"/>
            </p:cNvSpPr>
            <p:nvPr/>
          </p:nvSpPr>
          <p:spPr bwMode="auto">
            <a:xfrm>
              <a:off x="4489276" y="3715221"/>
              <a:ext cx="4555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2000" dirty="0">
                  <a:ea typeface="MS PGothic" panose="020B0600070205080204" pitchFamily="34" charset="-128"/>
                </a:rPr>
                <a:t>S1</a:t>
              </a:r>
            </a:p>
          </p:txBody>
        </p:sp>
        <p:sp>
          <p:nvSpPr>
            <p:cNvPr id="40980" name="Text Box 43"/>
            <p:cNvSpPr txBox="1">
              <a:spLocks noChangeArrowheads="1"/>
            </p:cNvSpPr>
            <p:nvPr/>
          </p:nvSpPr>
          <p:spPr bwMode="auto">
            <a:xfrm>
              <a:off x="4470226" y="5315421"/>
              <a:ext cx="4555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2000" dirty="0">
                  <a:ea typeface="MS PGothic" panose="020B0600070205080204" pitchFamily="34" charset="-128"/>
                </a:rPr>
                <a:t>S3</a:t>
              </a:r>
            </a:p>
          </p:txBody>
        </p:sp>
        <p:sp>
          <p:nvSpPr>
            <p:cNvPr id="40981" name="Text Box 44"/>
            <p:cNvSpPr txBox="1">
              <a:spLocks noChangeArrowheads="1"/>
            </p:cNvSpPr>
            <p:nvPr/>
          </p:nvSpPr>
          <p:spPr bwMode="auto">
            <a:xfrm>
              <a:off x="7442026" y="3699346"/>
              <a:ext cx="4555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2000" dirty="0">
                  <a:ea typeface="MS PGothic" panose="020B0600070205080204" pitchFamily="34" charset="-128"/>
                </a:rPr>
                <a:t>S2</a:t>
              </a:r>
            </a:p>
          </p:txBody>
        </p:sp>
        <p:sp>
          <p:nvSpPr>
            <p:cNvPr id="40982" name="Text Box 45"/>
            <p:cNvSpPr txBox="1">
              <a:spLocks noChangeArrowheads="1"/>
            </p:cNvSpPr>
            <p:nvPr/>
          </p:nvSpPr>
          <p:spPr bwMode="auto">
            <a:xfrm>
              <a:off x="7518226" y="5299546"/>
              <a:ext cx="4555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2000" dirty="0">
                  <a:ea typeface="MS PGothic" panose="020B0600070205080204" pitchFamily="34" charset="-128"/>
                </a:rPr>
                <a:t>S4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42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Methods in Phylogenetic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>
                <a:hlinkClick r:id="rId3"/>
              </a:rPr>
              <a:t>Maximum Likelihood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Creates all possible trees like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Maximum Parsimony </a:t>
            </a:r>
            <a:r>
              <a:rPr lang="en-US" dirty="0" smtClean="0"/>
              <a:t>method </a:t>
            </a:r>
            <a:endParaRPr lang="tr-TR" dirty="0" smtClean="0"/>
          </a:p>
          <a:p>
            <a:pPr lvl="1">
              <a:defRPr/>
            </a:pPr>
            <a:r>
              <a:rPr lang="tr-TR" dirty="0" smtClean="0"/>
              <a:t>B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smtClean="0"/>
              <a:t>instead of retaining trees with shortest evolutionary </a:t>
            </a:r>
            <a:r>
              <a:rPr lang="en-US" dirty="0" smtClean="0"/>
              <a:t>steps</a:t>
            </a:r>
            <a:r>
              <a:rPr lang="tr-TR" dirty="0" smtClean="0"/>
              <a:t>,</a:t>
            </a:r>
            <a:endParaRPr lang="en-US" dirty="0" smtClean="0"/>
          </a:p>
          <a:p>
            <a:pPr lvl="2">
              <a:defRPr/>
            </a:pPr>
            <a:r>
              <a:rPr lang="tr-TR" dirty="0" smtClean="0"/>
              <a:t>e</a:t>
            </a:r>
            <a:r>
              <a:rPr lang="en-US" dirty="0" err="1" smtClean="0"/>
              <a:t>mploys</a:t>
            </a:r>
            <a:r>
              <a:rPr lang="en-US" dirty="0" smtClean="0"/>
              <a:t> a model of evolution whereby different rates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transition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transversion</a:t>
            </a:r>
            <a:r>
              <a:rPr lang="en-US" dirty="0" smtClean="0"/>
              <a:t> ratio</a:t>
            </a:r>
            <a:r>
              <a:rPr lang="tr-TR" dirty="0" smtClean="0"/>
              <a:t>s</a:t>
            </a:r>
            <a:r>
              <a:rPr lang="en-US" dirty="0" smtClean="0"/>
              <a:t> can be used</a:t>
            </a:r>
          </a:p>
          <a:p>
            <a:pPr lvl="1">
              <a:defRPr/>
            </a:pPr>
            <a:r>
              <a:rPr lang="en-US" dirty="0" smtClean="0"/>
              <a:t>Each </a:t>
            </a:r>
            <a:r>
              <a:rPr lang="en-US" dirty="0" smtClean="0"/>
              <a:t>tree generated is calculated for the probability that it reflects each position of the sequence data </a:t>
            </a:r>
          </a:p>
          <a:p>
            <a:pPr lvl="1">
              <a:defRPr/>
            </a:pPr>
            <a:r>
              <a:rPr lang="en-US" dirty="0" smtClean="0"/>
              <a:t>Calculation is repeated for all nucleotide sites</a:t>
            </a:r>
          </a:p>
          <a:p>
            <a:pPr lvl="1">
              <a:defRPr/>
            </a:pPr>
            <a:r>
              <a:rPr lang="en-US" dirty="0" smtClean="0"/>
              <a:t>Finally, the tree with the best probability is shown as the maximum likelihood tree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usually only a single tree remains</a:t>
            </a:r>
          </a:p>
          <a:p>
            <a:pPr lvl="1">
              <a:defRPr/>
            </a:pPr>
            <a:r>
              <a:rPr lang="en-US" dirty="0" smtClean="0"/>
              <a:t>It is a more realistic tree estimation because it does not assume equal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transition-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transversion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ratio </a:t>
            </a:r>
            <a:r>
              <a:rPr lang="en-US" dirty="0" smtClean="0"/>
              <a:t>for all branches.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DCE1438-F706-4A85-B475-654CF8F69201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67</a:t>
            </a:fld>
            <a:endParaRPr kumimoji="0" lang="en-US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Tree Confidence 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DD4D590-E663-4529-B504-6CA48ED4DD4A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68</a:t>
            </a:fld>
            <a:endParaRPr kumimoji="0" lang="en-US" altLang="en-US" sz="1200" smtClean="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323529" y="980728"/>
            <a:ext cx="8496944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normAutofit fontScale="92500" lnSpcReduction="20000"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800" dirty="0"/>
              <a:t>All phylogenetic trees represent </a:t>
            </a: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</a:rPr>
              <a:t>hypotheses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regarding the evolutionary history of </a:t>
            </a:r>
            <a:r>
              <a:rPr lang="en-US" altLang="en-US" sz="2800" dirty="0" smtClean="0"/>
              <a:t>the </a:t>
            </a:r>
            <a:r>
              <a:rPr lang="en-US" altLang="en-US" sz="2800" dirty="0"/>
              <a:t>sequences that make up a data set.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800" dirty="0"/>
              <a:t>Like any good 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hypothesis</a:t>
            </a:r>
            <a:r>
              <a:rPr lang="en-US" altLang="en-US" sz="2800" dirty="0"/>
              <a:t>, it is reasonable </a:t>
            </a:r>
            <a:r>
              <a:rPr lang="en-US" altLang="en-US" sz="2800" dirty="0" smtClean="0"/>
              <a:t>to </a:t>
            </a:r>
            <a:r>
              <a:rPr lang="en-US" altLang="en-US" sz="2800" dirty="0"/>
              <a:t>ask two questions about how well it </a:t>
            </a:r>
            <a:r>
              <a:rPr lang="en-US" altLang="en-US" sz="2800" dirty="0" smtClean="0"/>
              <a:t>describes </a:t>
            </a:r>
            <a:r>
              <a:rPr lang="en-US" altLang="en-US" sz="2800" dirty="0"/>
              <a:t>the underlying data: </a:t>
            </a:r>
            <a:endParaRPr lang="tr-TR" altLang="en-US" sz="2800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 smtClean="0"/>
              <a:t>How much </a:t>
            </a:r>
            <a:r>
              <a:rPr lang="en-US" altLang="en-US" sz="2400" dirty="0"/>
              <a:t>confidence can be attached to the </a:t>
            </a:r>
            <a:r>
              <a:rPr lang="en-US" altLang="en-US" sz="2400" dirty="0" smtClean="0"/>
              <a:t>overall </a:t>
            </a:r>
            <a:r>
              <a:rPr lang="en-US" altLang="en-US" sz="2400" dirty="0"/>
              <a:t>tree and its component parts </a:t>
            </a:r>
            <a:r>
              <a:rPr lang="en-US" altLang="en-US" sz="2400" dirty="0" smtClean="0"/>
              <a:t>(</a:t>
            </a:r>
            <a:r>
              <a:rPr lang="en-US" altLang="en-US" sz="2400" dirty="0"/>
              <a:t>branches)? </a:t>
            </a:r>
            <a:endParaRPr lang="tr-TR" altLang="en-US" sz="2400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2400" dirty="0" smtClean="0"/>
              <a:t>How </a:t>
            </a:r>
            <a:r>
              <a:rPr lang="en-US" altLang="en-US" sz="2400" dirty="0"/>
              <a:t>much more </a:t>
            </a:r>
            <a:r>
              <a:rPr lang="en-US" altLang="en-US" sz="2400" dirty="0" smtClean="0"/>
              <a:t>likely </a:t>
            </a:r>
            <a:r>
              <a:rPr lang="en-US" altLang="en-US" sz="2400" dirty="0"/>
              <a:t>is one tree to be correct than a  </a:t>
            </a:r>
            <a:r>
              <a:rPr lang="en-US" altLang="en-US" sz="2400" dirty="0" smtClean="0"/>
              <a:t>particular </a:t>
            </a:r>
            <a:r>
              <a:rPr lang="en-US" altLang="en-US" sz="2400" dirty="0"/>
              <a:t>or randomly chosen alternative </a:t>
            </a:r>
            <a:r>
              <a:rPr lang="en-US" altLang="en-US" sz="2400" dirty="0" smtClean="0"/>
              <a:t>tree?</a:t>
            </a:r>
            <a:endParaRPr lang="tr-TR" altLang="en-US" sz="2400" dirty="0" smtClean="0"/>
          </a:p>
          <a:p>
            <a:pPr marL="457200" lvl="1" indent="-457200">
              <a:lnSpc>
                <a:spcPct val="120000"/>
              </a:lnSpc>
              <a:spcBef>
                <a:spcPct val="0"/>
              </a:spcBef>
              <a:buChar char="•"/>
            </a:pPr>
            <a:r>
              <a:rPr lang="tr-TR" altLang="en-US" dirty="0" smtClean="0">
                <a:solidFill>
                  <a:schemeClr val="tx1"/>
                </a:solidFill>
              </a:rPr>
              <a:t>T</a:t>
            </a:r>
            <a:r>
              <a:rPr lang="en-US" altLang="en-US" dirty="0" smtClean="0">
                <a:solidFill>
                  <a:schemeClr val="tx1"/>
                </a:solidFill>
              </a:rPr>
              <a:t>o </a:t>
            </a:r>
            <a:r>
              <a:rPr lang="en-US" altLang="en-US" dirty="0">
                <a:solidFill>
                  <a:schemeClr val="tx1"/>
                </a:solidFill>
              </a:rPr>
              <a:t>address these two questions, a powerful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resampling</a:t>
            </a:r>
            <a:r>
              <a:rPr lang="en-US" altLang="en-US" dirty="0">
                <a:solidFill>
                  <a:schemeClr val="tx1"/>
                </a:solidFill>
              </a:rPr>
              <a:t> technique called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bootstrapping</a:t>
            </a:r>
            <a:r>
              <a:rPr lang="en-US" altLang="en-US" dirty="0">
                <a:solidFill>
                  <a:schemeClr val="tx1"/>
                </a:solidFill>
              </a:rPr>
              <a:t> has become the predominant favorite for addressing the first question, and a simple parametric comparison of two trees is typical of those used to address the second.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Bootstrapping</a:t>
            </a:r>
            <a:endParaRPr lang="tr-TR" altLang="en-US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DD4D590-E663-4529-B504-6CA48ED4DD4A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69</a:t>
            </a:fld>
            <a:endParaRPr kumimoji="0" lang="en-US" altLang="en-US" sz="1200" smtClean="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12750" y="1268761"/>
            <a:ext cx="840772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normAutofit lnSpcReduction="10000"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lvl="1" indent="-342900">
              <a:lnSpc>
                <a:spcPct val="120000"/>
              </a:lnSpc>
              <a:spcBef>
                <a:spcPts val="0"/>
              </a:spcBef>
              <a:buChar char="•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Bootstrap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analysis 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is a kind of statistical analysis to test the reliability of certain branches in the evolutionary </a:t>
            </a: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tree</a:t>
            </a:r>
            <a:r>
              <a:rPr lang="tr-TR" altLang="en-US" sz="24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dirty="0">
                <a:latin typeface="+mn-lt"/>
              </a:rPr>
              <a:t>In statistics, </a:t>
            </a:r>
            <a:r>
              <a:rPr lang="tr-TR" altLang="en-US" sz="2400" dirty="0">
                <a:latin typeface="+mn-lt"/>
              </a:rPr>
              <a:t>it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is any test or metric that relies on random sampling with replacement. </a:t>
            </a:r>
            <a:endParaRPr lang="tr-TR" altLang="en-US" sz="2400" dirty="0" smtClean="0">
              <a:latin typeface="+mn-lt"/>
            </a:endParaRPr>
          </a:p>
          <a:p>
            <a:pPr lvl="1">
              <a:lnSpc>
                <a:spcPct val="80000"/>
              </a:lnSpc>
              <a:defRPr/>
            </a:pPr>
            <a:r>
              <a:rPr lang="tr-TR" altLang="en-US" sz="2400" dirty="0" smtClean="0">
                <a:latin typeface="+mn-lt"/>
              </a:rPr>
              <a:t>I</a:t>
            </a:r>
            <a:r>
              <a:rPr lang="en-US" altLang="en-US" sz="2400" dirty="0" smtClean="0">
                <a:latin typeface="+mn-lt"/>
              </a:rPr>
              <a:t>t </a:t>
            </a:r>
            <a:r>
              <a:rPr lang="en-US" altLang="en-US" sz="2400" dirty="0">
                <a:latin typeface="+mn-lt"/>
              </a:rPr>
              <a:t>falls in the broader class of resampling methods.</a:t>
            </a:r>
            <a:endParaRPr lang="tr-TR" altLang="en-US" sz="2400" dirty="0">
              <a:latin typeface="+mn-lt"/>
            </a:endParaRP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It involves resampling one's own data, with replacement, to create a series of bootstrap samples of the same size as the original data.  </a:t>
            </a:r>
            <a:endParaRPr lang="tr-TR" altLang="en-US" sz="2400" dirty="0">
              <a:solidFill>
                <a:schemeClr val="tx1"/>
              </a:solidFill>
              <a:latin typeface="+mn-lt"/>
            </a:endParaRP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In the case of nucleic acid (amino acid) sequences, the resampled data are the nucleotides (amino acids) of a sequence while the statistical significance of a specific cluster is given by the fraction of trees, based on the resampled data, containing that cluster.</a:t>
            </a:r>
          </a:p>
        </p:txBody>
      </p:sp>
    </p:spTree>
    <p:extLst>
      <p:ext uri="{BB962C8B-B14F-4D97-AF65-F5344CB8AC3E}">
        <p14:creationId xmlns:p14="http://schemas.microsoft.com/office/powerpoint/2010/main" val="245416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Molecular data </a:t>
            </a:r>
            <a:r>
              <a:rPr lang="tr-TR" dirty="0" smtClean="0"/>
              <a:t>    </a:t>
            </a:r>
            <a:r>
              <a:rPr lang="en-US" dirty="0" smtClean="0"/>
              <a:t>vs.  Morphology/Physiology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135438" cy="4978400"/>
          </a:xfrm>
        </p:spPr>
        <p:txBody>
          <a:bodyPr/>
          <a:lstStyle/>
          <a:p>
            <a:r>
              <a:rPr lang="en-US" altLang="en-US" sz="2200" dirty="0" smtClean="0"/>
              <a:t>Strictly heritable entities</a:t>
            </a:r>
            <a:r>
              <a:rPr lang="tr-TR" altLang="en-US" sz="2200" dirty="0" smtClean="0"/>
              <a:t> 		</a:t>
            </a:r>
            <a:endParaRPr lang="en-US" altLang="en-US" sz="2200" dirty="0" smtClean="0"/>
          </a:p>
          <a:p>
            <a:r>
              <a:rPr lang="en-US" altLang="en-US" sz="2200" dirty="0" smtClean="0"/>
              <a:t>Data is unambiguous</a:t>
            </a:r>
            <a:r>
              <a:rPr lang="tr-TR" altLang="en-US" sz="2200" dirty="0" smtClean="0"/>
              <a:t>											</a:t>
            </a:r>
            <a:endParaRPr lang="en-US" altLang="en-US" sz="2200" dirty="0" smtClean="0"/>
          </a:p>
          <a:p>
            <a:r>
              <a:rPr lang="en-US" altLang="en-US" sz="2200" dirty="0" smtClean="0"/>
              <a:t>Regular &amp; predictable evolution</a:t>
            </a:r>
          </a:p>
          <a:p>
            <a:r>
              <a:rPr lang="en-US" altLang="en-US" sz="2200" dirty="0" smtClean="0"/>
              <a:t>Quantitative analyses</a:t>
            </a:r>
            <a:endParaRPr lang="tr-TR" altLang="en-US" sz="2200" dirty="0" smtClean="0"/>
          </a:p>
          <a:p>
            <a:r>
              <a:rPr lang="en-US" altLang="en-US" sz="2200" dirty="0" smtClean="0"/>
              <a:t>Ease of homology assessment</a:t>
            </a:r>
            <a:endParaRPr lang="tr-TR" altLang="en-US" sz="2200" dirty="0" smtClean="0"/>
          </a:p>
          <a:p>
            <a:r>
              <a:rPr lang="en-US" altLang="en-US" sz="2200" dirty="0" smtClean="0"/>
              <a:t>Relationship of distantly related organisms can be inferred</a:t>
            </a:r>
            <a:endParaRPr lang="tr-TR" altLang="en-US" sz="2200" dirty="0" smtClean="0"/>
          </a:p>
          <a:p>
            <a:r>
              <a:rPr lang="en-US" altLang="en-US" sz="2200" dirty="0" smtClean="0"/>
              <a:t>Abundant and easily generated with </a:t>
            </a:r>
            <a:r>
              <a:rPr lang="en-US" altLang="en-US" sz="2200" dirty="0" smtClean="0">
                <a:solidFill>
                  <a:srgbClr val="0000CC"/>
                </a:solidFill>
              </a:rPr>
              <a:t>PCR</a:t>
            </a:r>
            <a:r>
              <a:rPr lang="en-US" altLang="en-US" sz="2200" dirty="0" smtClean="0"/>
              <a:t> and sequencing</a:t>
            </a:r>
          </a:p>
          <a:p>
            <a:endParaRPr lang="en-US" altLang="en-US" sz="2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200" dirty="0" smtClean="0"/>
              <a:t>Can be influenced by environmental factors</a:t>
            </a:r>
            <a:endParaRPr lang="tr-TR" altLang="en-US" sz="2200" dirty="0" smtClean="0"/>
          </a:p>
          <a:p>
            <a:r>
              <a:rPr lang="en-US" altLang="en-US" sz="2200" dirty="0" smtClean="0"/>
              <a:t>Ambiguous modifiers: “reduced”, “slightly elongated”, “somewhat flattened”</a:t>
            </a:r>
            <a:r>
              <a:rPr lang="tr-TR" altLang="en-US" sz="2200" dirty="0" smtClean="0"/>
              <a:t>			</a:t>
            </a:r>
            <a:endParaRPr lang="en-US" altLang="en-US" sz="2200" dirty="0" smtClean="0"/>
          </a:p>
          <a:p>
            <a:r>
              <a:rPr lang="en-US" altLang="en-US" sz="2200" dirty="0" smtClean="0"/>
              <a:t>Unpredictable evolution</a:t>
            </a:r>
            <a:r>
              <a:rPr lang="tr-TR" altLang="en-US" sz="2200" dirty="0" smtClean="0"/>
              <a:t>	</a:t>
            </a:r>
          </a:p>
          <a:p>
            <a:r>
              <a:rPr lang="en-US" altLang="en-US" sz="2200" dirty="0" smtClean="0"/>
              <a:t>Qualitative argumentation</a:t>
            </a:r>
            <a:endParaRPr lang="tr-TR" altLang="en-US" sz="2200" dirty="0" smtClean="0"/>
          </a:p>
          <a:p>
            <a:r>
              <a:rPr lang="en-US" altLang="en-US" sz="2200" dirty="0" smtClean="0"/>
              <a:t>Homology difficult to assess</a:t>
            </a:r>
            <a:r>
              <a:rPr lang="tr-TR" altLang="en-US" sz="2200" dirty="0" smtClean="0"/>
              <a:t>	</a:t>
            </a:r>
            <a:endParaRPr lang="en-US" altLang="en-US" sz="2200" dirty="0" smtClean="0"/>
          </a:p>
          <a:p>
            <a:r>
              <a:rPr lang="en-US" altLang="en-US" sz="2200" dirty="0" smtClean="0"/>
              <a:t>Only close relationships can be confidently inferred</a:t>
            </a:r>
            <a:endParaRPr lang="tr-TR" altLang="en-US" sz="2200" dirty="0" smtClean="0"/>
          </a:p>
          <a:p>
            <a:r>
              <a:rPr lang="en-US" altLang="en-US" sz="2200" dirty="0" smtClean="0"/>
              <a:t>Problems when working with micro-organisms and where visible morphology is lacking</a:t>
            </a:r>
          </a:p>
          <a:p>
            <a:endParaRPr lang="en-US" altLang="en-US" sz="2200" dirty="0" smtClean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46FB1DF-4709-44A2-B92F-28962DAF9792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7</a:t>
            </a:fld>
            <a:endParaRPr kumimoji="0" lang="en-US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Bootstrapping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Bootstrap tests allow for a rough quantification of those  </a:t>
            </a:r>
            <a:r>
              <a:rPr lang="en-US" dirty="0" smtClean="0"/>
              <a:t>confidence </a:t>
            </a:r>
            <a:r>
              <a:rPr lang="en-US" dirty="0"/>
              <a:t>levels.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basic approach of a bootstrap test is straightforward: </a:t>
            </a:r>
            <a:endParaRPr lang="tr-TR" dirty="0" smtClean="0"/>
          </a:p>
          <a:p>
            <a:r>
              <a:rPr lang="en-US" dirty="0" smtClean="0"/>
              <a:t>A </a:t>
            </a:r>
            <a:r>
              <a:rPr lang="en-US" dirty="0"/>
              <a:t>subset </a:t>
            </a:r>
            <a:r>
              <a:rPr lang="en-US" dirty="0" smtClean="0"/>
              <a:t>of </a:t>
            </a:r>
            <a:r>
              <a:rPr lang="en-US" dirty="0"/>
              <a:t>the original data is drawn (with replacement) from the original data set and </a:t>
            </a:r>
            <a:r>
              <a:rPr lang="tr-TR" dirty="0"/>
              <a:t>a</a:t>
            </a:r>
            <a:r>
              <a:rPr lang="tr-TR" dirty="0" smtClean="0"/>
              <a:t> </a:t>
            </a:r>
            <a:r>
              <a:rPr lang="en-US" dirty="0" smtClean="0"/>
              <a:t>tree </a:t>
            </a:r>
            <a:r>
              <a:rPr lang="en-US" dirty="0"/>
              <a:t>is inferred from this new data set, </a:t>
            </a:r>
            <a:endParaRPr lang="tr-TR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illustrated in </a:t>
            </a:r>
            <a:r>
              <a:rPr lang="tr-TR" dirty="0" smtClean="0"/>
              <a:t>the next slide</a:t>
            </a:r>
            <a:r>
              <a:rPr lang="en-US" dirty="0" smtClean="0"/>
              <a:t>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4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Bootstrapping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052971"/>
            <a:ext cx="4392488" cy="5471652"/>
          </a:xfrm>
        </p:spPr>
        <p:txBody>
          <a:bodyPr>
            <a:noAutofit/>
          </a:bodyPr>
          <a:lstStyle/>
          <a:p>
            <a:r>
              <a:rPr lang="en-US" sz="2000" dirty="0"/>
              <a:t>Illustration of a </a:t>
            </a:r>
            <a:r>
              <a:rPr lang="en-US" sz="2000" dirty="0" err="1"/>
              <a:t>boostrap</a:t>
            </a:r>
            <a:r>
              <a:rPr lang="en-US" sz="2000" dirty="0"/>
              <a:t> test for a data set that is 10 characters </a:t>
            </a:r>
            <a:r>
              <a:rPr lang="en-US" sz="2000" dirty="0" smtClean="0"/>
              <a:t>long </a:t>
            </a:r>
            <a:r>
              <a:rPr lang="en-US" sz="2000" dirty="0"/>
              <a:t>(</a:t>
            </a:r>
            <a:r>
              <a:rPr lang="en-US" sz="2000" dirty="0" smtClean="0"/>
              <a:t>positions</a:t>
            </a:r>
            <a:r>
              <a:rPr lang="tr-TR" sz="2000" dirty="0" smtClean="0"/>
              <a:t>: </a:t>
            </a:r>
            <a:r>
              <a:rPr lang="en-US" sz="2000" dirty="0" smtClean="0"/>
              <a:t>1 </a:t>
            </a:r>
            <a:r>
              <a:rPr lang="en-US" sz="2000" dirty="0"/>
              <a:t>through 10) and five sequences </a:t>
            </a:r>
            <a:r>
              <a:rPr lang="en-US" sz="2000" dirty="0" smtClean="0"/>
              <a:t>(I </a:t>
            </a:r>
            <a:r>
              <a:rPr lang="tr-TR" sz="2000" dirty="0" smtClean="0"/>
              <a:t>t</a:t>
            </a:r>
            <a:r>
              <a:rPr lang="en-US" sz="2000" dirty="0" err="1" smtClean="0"/>
              <a:t>hrough</a:t>
            </a:r>
            <a:r>
              <a:rPr lang="en-US" sz="2000" dirty="0" smtClean="0"/>
              <a:t> </a:t>
            </a:r>
            <a:r>
              <a:rPr lang="en-US" sz="2000" dirty="0"/>
              <a:t>V) </a:t>
            </a:r>
            <a:r>
              <a:rPr lang="en-US" sz="2000" dirty="0" smtClean="0"/>
              <a:t>deep</a:t>
            </a:r>
            <a:r>
              <a:rPr lang="tr-TR" sz="2000" dirty="0" smtClean="0"/>
              <a:t>.</a:t>
            </a:r>
            <a:r>
              <a:rPr lang="en-US" sz="2000" dirty="0" smtClean="0"/>
              <a:t> </a:t>
            </a:r>
            <a:endParaRPr lang="tr-TR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original data set </a:t>
            </a:r>
            <a:r>
              <a:rPr lang="en-US" sz="2000" dirty="0" smtClean="0"/>
              <a:t>and </a:t>
            </a:r>
            <a:r>
              <a:rPr lang="en-US" sz="2000" dirty="0"/>
              <a:t>its most parsimonious tree </a:t>
            </a:r>
            <a:r>
              <a:rPr lang="en-US" sz="2000" dirty="0" smtClean="0"/>
              <a:t>(</a:t>
            </a:r>
            <a:r>
              <a:rPr lang="en-US" sz="2000" dirty="0"/>
              <a:t>a)</a:t>
            </a:r>
            <a:r>
              <a:rPr lang="en-US" sz="2000" dirty="0" smtClean="0"/>
              <a:t>. </a:t>
            </a:r>
            <a:endParaRPr lang="tr-TR" sz="2000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random </a:t>
            </a:r>
            <a:r>
              <a:rPr lang="en-US" sz="2000" dirty="0" smtClean="0"/>
              <a:t>number </a:t>
            </a:r>
            <a:r>
              <a:rPr lang="en-US" sz="2000" dirty="0"/>
              <a:t>generator chooses 10 times from the original 10 positions and creates the three </a:t>
            </a:r>
            <a:r>
              <a:rPr lang="en-US" sz="2000" dirty="0" smtClean="0"/>
              <a:t>resampled </a:t>
            </a:r>
            <a:r>
              <a:rPr lang="en-US" sz="2000" dirty="0"/>
              <a:t>data sets with their corresponding trees </a:t>
            </a:r>
            <a:r>
              <a:rPr lang="en-US" sz="2000" dirty="0" smtClean="0"/>
              <a:t>(</a:t>
            </a:r>
            <a:r>
              <a:rPr lang="en-US" sz="2000" dirty="0"/>
              <a:t>b). </a:t>
            </a:r>
            <a:endParaRPr lang="tr-TR" sz="2000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consensus tree (c) for the three </a:t>
            </a:r>
            <a:r>
              <a:rPr lang="en-US" sz="2000" dirty="0" smtClean="0"/>
              <a:t>resampled </a:t>
            </a:r>
            <a:r>
              <a:rPr lang="en-US" sz="2000" dirty="0"/>
              <a:t>data sets is shown with circled values indicating the fraction of bootstrapped </a:t>
            </a:r>
            <a:r>
              <a:rPr lang="en-US" sz="2000" dirty="0" smtClean="0"/>
              <a:t>trees </a:t>
            </a:r>
            <a:r>
              <a:rPr lang="en-US" sz="2000" dirty="0"/>
              <a:t>that support the clustering of sequences I and II and sequences IV and V. </a:t>
            </a:r>
          </a:p>
          <a:p>
            <a:endParaRPr lang="tr-T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7" y="765174"/>
            <a:ext cx="4506573" cy="575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Bootstrapping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03288"/>
            <a:ext cx="8280400" cy="796925"/>
          </a:xfrm>
        </p:spPr>
        <p:txBody>
          <a:bodyPr/>
          <a:lstStyle/>
          <a:p>
            <a:r>
              <a:rPr kumimoji="0" lang="en-US" altLang="en-US" sz="2400" dirty="0" smtClean="0"/>
              <a:t>Computational method to estimate the confidence level of a certain phylogenetic tree.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F117988-5452-4A33-9971-A3ADA76D4AEF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72</a:t>
            </a:fld>
            <a:endParaRPr kumimoji="0" lang="en-US" altLang="en-US" sz="1200" smtClean="0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613303" y="2049004"/>
            <a:ext cx="2057400" cy="1852613"/>
            <a:chOff x="240" y="1296"/>
            <a:chExt cx="1296" cy="1167"/>
          </a:xfrm>
        </p:grpSpPr>
        <p:grpSp>
          <p:nvGrpSpPr>
            <p:cNvPr id="28718" name="Group 14"/>
            <p:cNvGrpSpPr>
              <a:grpSpLocks/>
            </p:cNvGrpSpPr>
            <p:nvPr/>
          </p:nvGrpSpPr>
          <p:grpSpPr bwMode="auto">
            <a:xfrm>
              <a:off x="240" y="1370"/>
              <a:ext cx="1296" cy="1093"/>
              <a:chOff x="240" y="1149"/>
              <a:chExt cx="1296" cy="1093"/>
            </a:xfrm>
          </p:grpSpPr>
          <p:sp>
            <p:nvSpPr>
              <p:cNvPr id="28720" name="Text Box 11"/>
              <p:cNvSpPr txBox="1">
                <a:spLocks noChangeArrowheads="1"/>
              </p:cNvSpPr>
              <p:nvPr/>
            </p:nvSpPr>
            <p:spPr bwMode="auto">
              <a:xfrm>
                <a:off x="240" y="1296"/>
                <a:ext cx="1248" cy="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800100" algn="l"/>
                  </a:tabLst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endParaRPr kumimoji="0" lang="en-US" altLang="en-US" sz="1200">
                  <a:latin typeface="Courier" pitchFamily="49" charset="0"/>
                  <a:ea typeface="MS PGothic" panose="020B0600070205080204" pitchFamily="34" charset="-128"/>
                </a:endParaRP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rat	GAGGCTTATC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human	GTGGCTTATC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turtle	GTGCCCTATG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fruitfly	CTCGCCTTTG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oak	ATCGCTCTTG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duckweed	ATCCCTCCGG</a:t>
                </a:r>
                <a:endParaRPr kumimoji="0" lang="en-US" alt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8721" name="Text Box 12"/>
              <p:cNvSpPr txBox="1">
                <a:spLocks noChangeArrowheads="1"/>
              </p:cNvSpPr>
              <p:nvPr/>
            </p:nvSpPr>
            <p:spPr bwMode="auto">
              <a:xfrm>
                <a:off x="240" y="1149"/>
                <a:ext cx="1296" cy="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800100" algn="l"/>
                  </a:tabLst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endParaRPr kumimoji="0" lang="en-US" altLang="en-US" sz="1200">
                  <a:latin typeface="Courier" pitchFamily="49" charset="0"/>
                  <a:ea typeface="MS PGothic" panose="020B0600070205080204" pitchFamily="34" charset="-128"/>
                </a:endParaRP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tr-TR" altLang="en-US" sz="1200">
                    <a:latin typeface="Courier" pitchFamily="49" charset="0"/>
                    <a:ea typeface="MS PGothic" panose="020B0600070205080204" pitchFamily="34" charset="-128"/>
                  </a:rPr>
                  <a:t>	</a:t>
                </a:r>
                <a:r>
                  <a:rPr kumimoji="0" lang="en-US" altLang="en-US" sz="1200">
                    <a:solidFill>
                      <a:schemeClr val="accent2"/>
                    </a:solidFill>
                    <a:latin typeface="Courier" pitchFamily="49" charset="0"/>
                    <a:ea typeface="MS PGothic" panose="020B0600070205080204" pitchFamily="34" charset="-128"/>
                  </a:rPr>
                  <a:t>0123456789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endParaRPr kumimoji="0" lang="en-US" alt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8719" name="Text Box 15"/>
            <p:cNvSpPr txBox="1">
              <a:spLocks noChangeArrowheads="1"/>
            </p:cNvSpPr>
            <p:nvPr/>
          </p:nvSpPr>
          <p:spPr bwMode="auto">
            <a:xfrm>
              <a:off x="528" y="1296"/>
              <a:ext cx="8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rgbClr val="FFC000"/>
                  </a:solidFill>
                  <a:latin typeface="Andale Mono"/>
                </a:rPr>
                <a:t>Sample</a:t>
              </a:r>
              <a:endParaRPr kumimoji="0" lang="en-US" altLang="en-US" sz="1200">
                <a:solidFill>
                  <a:srgbClr val="FFC000"/>
                </a:solidFill>
                <a:latin typeface="Andale Mono"/>
              </a:endParaRPr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959025" y="3997325"/>
            <a:ext cx="3048000" cy="2209800"/>
            <a:chOff x="432" y="2544"/>
            <a:chExt cx="1920" cy="1392"/>
          </a:xfrm>
        </p:grpSpPr>
        <p:grpSp>
          <p:nvGrpSpPr>
            <p:cNvPr id="28694" name="Group 38"/>
            <p:cNvGrpSpPr>
              <a:grpSpLocks/>
            </p:cNvGrpSpPr>
            <p:nvPr/>
          </p:nvGrpSpPr>
          <p:grpSpPr bwMode="auto">
            <a:xfrm>
              <a:off x="816" y="2784"/>
              <a:ext cx="1442" cy="905"/>
              <a:chOff x="2400" y="2168"/>
              <a:chExt cx="1442" cy="905"/>
            </a:xfrm>
          </p:grpSpPr>
          <p:sp>
            <p:nvSpPr>
              <p:cNvPr id="28698" name="Line 28"/>
              <p:cNvSpPr>
                <a:spLocks noChangeShapeType="1"/>
              </p:cNvSpPr>
              <p:nvPr/>
            </p:nvSpPr>
            <p:spPr bwMode="auto">
              <a:xfrm>
                <a:off x="2400" y="2722"/>
                <a:ext cx="964" cy="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28699" name="Group 37"/>
              <p:cNvGrpSpPr>
                <a:grpSpLocks/>
              </p:cNvGrpSpPr>
              <p:nvPr/>
            </p:nvGrpSpPr>
            <p:grpSpPr bwMode="auto">
              <a:xfrm>
                <a:off x="2663" y="2168"/>
                <a:ext cx="1179" cy="905"/>
                <a:chOff x="2663" y="2168"/>
                <a:chExt cx="1179" cy="905"/>
              </a:xfrm>
            </p:grpSpPr>
            <p:sp>
              <p:nvSpPr>
                <p:cNvPr id="2870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334" y="2168"/>
                  <a:ext cx="219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en-US" sz="1200"/>
                    <a:t>rat</a:t>
                  </a:r>
                </a:p>
              </p:txBody>
            </p:sp>
            <p:sp>
              <p:nvSpPr>
                <p:cNvPr id="2870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36" y="2323"/>
                  <a:ext cx="381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en-US" sz="1200"/>
                    <a:t>human</a:t>
                  </a:r>
                </a:p>
              </p:txBody>
            </p:sp>
            <p:sp>
              <p:nvSpPr>
                <p:cNvPr id="2870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336" y="2467"/>
                  <a:ext cx="322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en-US" sz="1200"/>
                    <a:t>turtle</a:t>
                  </a:r>
                </a:p>
              </p:txBody>
            </p:sp>
            <p:sp>
              <p:nvSpPr>
                <p:cNvPr id="2870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336" y="2611"/>
                  <a:ext cx="416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en-US" sz="1200"/>
                    <a:t>fruit fly</a:t>
                  </a:r>
                </a:p>
              </p:txBody>
            </p:sp>
            <p:sp>
              <p:nvSpPr>
                <p:cNvPr id="2870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338" y="2753"/>
                  <a:ext cx="25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en-US" sz="1200"/>
                    <a:t>oak</a:t>
                  </a:r>
                </a:p>
              </p:txBody>
            </p:sp>
            <p:sp>
              <p:nvSpPr>
                <p:cNvPr id="2870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332" y="2899"/>
                  <a:ext cx="510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rgbClr val="FF3300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en-US" sz="1200"/>
                    <a:t>duckweed</a:t>
                  </a:r>
                </a:p>
              </p:txBody>
            </p:sp>
            <p:sp>
              <p:nvSpPr>
                <p:cNvPr id="28706" name="Line 23"/>
                <p:cNvSpPr>
                  <a:spLocks noChangeShapeType="1"/>
                </p:cNvSpPr>
                <p:nvPr/>
              </p:nvSpPr>
              <p:spPr bwMode="auto">
                <a:xfrm>
                  <a:off x="2896" y="2358"/>
                  <a:ext cx="0" cy="2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8707" name="Line 24"/>
                <p:cNvSpPr>
                  <a:spLocks noChangeShapeType="1"/>
                </p:cNvSpPr>
                <p:nvPr/>
              </p:nvSpPr>
              <p:spPr bwMode="auto">
                <a:xfrm>
                  <a:off x="3130" y="2283"/>
                  <a:ext cx="2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8708" name="Line 25"/>
                <p:cNvSpPr>
                  <a:spLocks noChangeShapeType="1"/>
                </p:cNvSpPr>
                <p:nvPr/>
              </p:nvSpPr>
              <p:spPr bwMode="auto">
                <a:xfrm>
                  <a:off x="3130" y="2433"/>
                  <a:ext cx="2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8709" name="Line 26"/>
                <p:cNvSpPr>
                  <a:spLocks noChangeShapeType="1"/>
                </p:cNvSpPr>
                <p:nvPr/>
              </p:nvSpPr>
              <p:spPr bwMode="auto">
                <a:xfrm>
                  <a:off x="3130" y="2283"/>
                  <a:ext cx="0" cy="1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8710" name="Line 27"/>
                <p:cNvSpPr>
                  <a:spLocks noChangeShapeType="1"/>
                </p:cNvSpPr>
                <p:nvPr/>
              </p:nvSpPr>
              <p:spPr bwMode="auto">
                <a:xfrm>
                  <a:off x="2896" y="2584"/>
                  <a:ext cx="4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8711" name="Line 29"/>
                <p:cNvSpPr>
                  <a:spLocks noChangeShapeType="1"/>
                </p:cNvSpPr>
                <p:nvPr/>
              </p:nvSpPr>
              <p:spPr bwMode="auto">
                <a:xfrm>
                  <a:off x="2896" y="2358"/>
                  <a:ext cx="2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8712" name="Line 30"/>
                <p:cNvSpPr>
                  <a:spLocks noChangeShapeType="1"/>
                </p:cNvSpPr>
                <p:nvPr/>
              </p:nvSpPr>
              <p:spPr bwMode="auto">
                <a:xfrm>
                  <a:off x="3130" y="2859"/>
                  <a:ext cx="2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8713" name="Line 31"/>
                <p:cNvSpPr>
                  <a:spLocks noChangeShapeType="1"/>
                </p:cNvSpPr>
                <p:nvPr/>
              </p:nvSpPr>
              <p:spPr bwMode="auto">
                <a:xfrm>
                  <a:off x="3130" y="3010"/>
                  <a:ext cx="2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8714" name="Line 32"/>
                <p:cNvSpPr>
                  <a:spLocks noChangeShapeType="1"/>
                </p:cNvSpPr>
                <p:nvPr/>
              </p:nvSpPr>
              <p:spPr bwMode="auto">
                <a:xfrm>
                  <a:off x="3130" y="2859"/>
                  <a:ext cx="0" cy="15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8715" name="Line 33"/>
                <p:cNvSpPr>
                  <a:spLocks noChangeShapeType="1"/>
                </p:cNvSpPr>
                <p:nvPr/>
              </p:nvSpPr>
              <p:spPr bwMode="auto">
                <a:xfrm>
                  <a:off x="2663" y="2935"/>
                  <a:ext cx="46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8716" name="Line 34"/>
                <p:cNvSpPr>
                  <a:spLocks noChangeShapeType="1"/>
                </p:cNvSpPr>
                <p:nvPr/>
              </p:nvSpPr>
              <p:spPr bwMode="auto">
                <a:xfrm>
                  <a:off x="2663" y="2508"/>
                  <a:ext cx="23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28717" name="Line 35"/>
                <p:cNvSpPr>
                  <a:spLocks noChangeShapeType="1"/>
                </p:cNvSpPr>
                <p:nvPr/>
              </p:nvSpPr>
              <p:spPr bwMode="auto">
                <a:xfrm>
                  <a:off x="2663" y="2508"/>
                  <a:ext cx="0" cy="4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sp>
          <p:nvSpPr>
            <p:cNvPr id="28695" name="Line 39"/>
            <p:cNvSpPr>
              <a:spLocks noChangeShapeType="1"/>
            </p:cNvSpPr>
            <p:nvPr/>
          </p:nvSpPr>
          <p:spPr bwMode="auto">
            <a:xfrm>
              <a:off x="432" y="2544"/>
              <a:ext cx="0" cy="528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696" name="Line 40"/>
            <p:cNvSpPr>
              <a:spLocks noChangeShapeType="1"/>
            </p:cNvSpPr>
            <p:nvPr/>
          </p:nvSpPr>
          <p:spPr bwMode="auto">
            <a:xfrm>
              <a:off x="432" y="3072"/>
              <a:ext cx="240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697" name="Text Box 41"/>
            <p:cNvSpPr txBox="1">
              <a:spLocks noChangeArrowheads="1"/>
            </p:cNvSpPr>
            <p:nvPr/>
          </p:nvSpPr>
          <p:spPr bwMode="auto">
            <a:xfrm>
              <a:off x="1056" y="3744"/>
              <a:ext cx="1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rgbClr val="FFC000"/>
                  </a:solidFill>
                  <a:latin typeface="Andale Mono"/>
                </a:rPr>
                <a:t>Inferred tree</a:t>
              </a:r>
              <a:endParaRPr kumimoji="0" lang="en-US" altLang="en-US" sz="1200">
                <a:solidFill>
                  <a:srgbClr val="FFC000"/>
                </a:solidFill>
                <a:latin typeface="Andale Mono"/>
              </a:endParaRPr>
            </a:p>
          </p:txBody>
        </p:sp>
      </p:grpSp>
      <p:grpSp>
        <p:nvGrpSpPr>
          <p:cNvPr id="35" name="Group 58"/>
          <p:cNvGrpSpPr>
            <a:grpSpLocks/>
          </p:cNvGrpSpPr>
          <p:nvPr/>
        </p:nvGrpSpPr>
        <p:grpSpPr bwMode="auto">
          <a:xfrm>
            <a:off x="6477000" y="5791200"/>
            <a:ext cx="2590800" cy="609600"/>
            <a:chOff x="4080" y="3792"/>
            <a:chExt cx="1632" cy="384"/>
          </a:xfrm>
        </p:grpSpPr>
        <p:sp>
          <p:nvSpPr>
            <p:cNvPr id="28692" name="Line 53"/>
            <p:cNvSpPr>
              <a:spLocks noChangeShapeType="1"/>
            </p:cNvSpPr>
            <p:nvPr/>
          </p:nvSpPr>
          <p:spPr bwMode="auto">
            <a:xfrm>
              <a:off x="4080" y="3792"/>
              <a:ext cx="0" cy="384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693" name="Text Box 54"/>
            <p:cNvSpPr txBox="1">
              <a:spLocks noChangeArrowheads="1"/>
            </p:cNvSpPr>
            <p:nvPr/>
          </p:nvSpPr>
          <p:spPr bwMode="auto">
            <a:xfrm>
              <a:off x="4128" y="3792"/>
              <a:ext cx="15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en-US" sz="1400">
                  <a:solidFill>
                    <a:srgbClr val="FFC000"/>
                  </a:solidFill>
                  <a:latin typeface="Andale Mono"/>
                </a:rPr>
                <a:t>Many more replicates (between 100 - 1000)</a:t>
              </a:r>
              <a:endParaRPr kumimoji="0" lang="en-US" altLang="en-US" sz="1200">
                <a:solidFill>
                  <a:srgbClr val="FFC000"/>
                </a:solidFill>
                <a:latin typeface="Andale Mono"/>
              </a:endParaRPr>
            </a:p>
          </p:txBody>
        </p:sp>
      </p:grpSp>
      <p:grpSp>
        <p:nvGrpSpPr>
          <p:cNvPr id="38" name="Group 61"/>
          <p:cNvGrpSpPr>
            <a:grpSpLocks/>
          </p:cNvGrpSpPr>
          <p:nvPr/>
        </p:nvGrpSpPr>
        <p:grpSpPr bwMode="auto">
          <a:xfrm>
            <a:off x="3276600" y="1752600"/>
            <a:ext cx="5791200" cy="1752600"/>
            <a:chOff x="2064" y="1104"/>
            <a:chExt cx="3648" cy="1104"/>
          </a:xfrm>
        </p:grpSpPr>
        <p:grpSp>
          <p:nvGrpSpPr>
            <p:cNvPr id="28687" name="Group 56"/>
            <p:cNvGrpSpPr>
              <a:grpSpLocks/>
            </p:cNvGrpSpPr>
            <p:nvPr/>
          </p:nvGrpSpPr>
          <p:grpSpPr bwMode="auto">
            <a:xfrm>
              <a:off x="3696" y="1104"/>
              <a:ext cx="2016" cy="1104"/>
              <a:chOff x="3696" y="1104"/>
              <a:chExt cx="2016" cy="1104"/>
            </a:xfrm>
          </p:grpSpPr>
          <p:sp>
            <p:nvSpPr>
              <p:cNvPr id="28689" name="Text Box 46"/>
              <p:cNvSpPr txBox="1">
                <a:spLocks noChangeArrowheads="1"/>
              </p:cNvSpPr>
              <p:nvPr/>
            </p:nvSpPr>
            <p:spPr bwMode="auto">
              <a:xfrm>
                <a:off x="3696" y="1277"/>
                <a:ext cx="2016" cy="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800100" algn="l"/>
                  </a:tabLst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endParaRPr kumimoji="0" lang="en-US" altLang="en-US" sz="1200">
                  <a:latin typeface="Courier" pitchFamily="49" charset="0"/>
                  <a:ea typeface="MS PGothic" panose="020B0600070205080204" pitchFamily="34" charset="-128"/>
                </a:endParaRP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rat	GGAAGGGGCTTTTTA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human	GGTTGGGGCTTTTTA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turtle	GGTTGGGCCCCTTTA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fruitfly	CCTTCCCGCCCTTTT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oak	AATTCCCGCTTCCCT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duckweed	AATTCCCCCTTCCCC</a:t>
                </a:r>
                <a:endParaRPr kumimoji="0" lang="en-US" alt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8690" name="Text Box 47"/>
              <p:cNvSpPr txBox="1">
                <a:spLocks noChangeArrowheads="1"/>
              </p:cNvSpPr>
              <p:nvPr/>
            </p:nvSpPr>
            <p:spPr bwMode="auto">
              <a:xfrm>
                <a:off x="3696" y="1152"/>
                <a:ext cx="1968" cy="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800100" algn="l"/>
                  </a:tabLst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endParaRPr kumimoji="0" lang="en-US" altLang="en-US" sz="1200">
                  <a:latin typeface="Courier" pitchFamily="49" charset="0"/>
                  <a:ea typeface="MS PGothic" panose="020B0600070205080204" pitchFamily="34" charset="-128"/>
                </a:endParaRP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	</a:t>
                </a:r>
                <a:r>
                  <a:rPr kumimoji="0" lang="en-US" altLang="en-US" sz="1200">
                    <a:solidFill>
                      <a:schemeClr val="accent2"/>
                    </a:solidFill>
                    <a:latin typeface="Courier" pitchFamily="49" charset="0"/>
                    <a:ea typeface="MS PGothic" panose="020B0600070205080204" pitchFamily="34" charset="-128"/>
                  </a:rPr>
                  <a:t>001122234556667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endParaRPr kumimoji="0" lang="en-US" alt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8691" name="Text Box 48"/>
              <p:cNvSpPr txBox="1">
                <a:spLocks noChangeArrowheads="1"/>
              </p:cNvSpPr>
              <p:nvPr/>
            </p:nvSpPr>
            <p:spPr bwMode="auto">
              <a:xfrm>
                <a:off x="4032" y="1104"/>
                <a:ext cx="124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400">
                    <a:solidFill>
                      <a:srgbClr val="FFC000"/>
                    </a:solidFill>
                    <a:latin typeface="Andale Mono"/>
                  </a:rPr>
                  <a:t>Pseudo sample 1</a:t>
                </a:r>
                <a:endParaRPr kumimoji="0" lang="en-US" altLang="en-US" sz="1200">
                  <a:solidFill>
                    <a:srgbClr val="FFC000"/>
                  </a:solidFill>
                  <a:latin typeface="Andale Mono"/>
                </a:endParaRPr>
              </a:p>
            </p:txBody>
          </p:sp>
        </p:grpSp>
        <p:sp>
          <p:nvSpPr>
            <p:cNvPr id="28688" name="Line 59"/>
            <p:cNvSpPr>
              <a:spLocks noChangeShapeType="1"/>
            </p:cNvSpPr>
            <p:nvPr/>
          </p:nvSpPr>
          <p:spPr bwMode="auto">
            <a:xfrm>
              <a:off x="2064" y="1920"/>
              <a:ext cx="1488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44" name="Group 62"/>
          <p:cNvGrpSpPr>
            <a:grpSpLocks/>
          </p:cNvGrpSpPr>
          <p:nvPr/>
        </p:nvGrpSpPr>
        <p:grpSpPr bwMode="auto">
          <a:xfrm>
            <a:off x="3276600" y="3352800"/>
            <a:ext cx="5943600" cy="2122488"/>
            <a:chOff x="2064" y="2112"/>
            <a:chExt cx="3744" cy="1337"/>
          </a:xfrm>
        </p:grpSpPr>
        <p:grpSp>
          <p:nvGrpSpPr>
            <p:cNvPr id="28682" name="Group 57"/>
            <p:cNvGrpSpPr>
              <a:grpSpLocks/>
            </p:cNvGrpSpPr>
            <p:nvPr/>
          </p:nvGrpSpPr>
          <p:grpSpPr bwMode="auto">
            <a:xfrm>
              <a:off x="3696" y="2326"/>
              <a:ext cx="2112" cy="1123"/>
              <a:chOff x="3696" y="2326"/>
              <a:chExt cx="2112" cy="1123"/>
            </a:xfrm>
          </p:grpSpPr>
          <p:sp>
            <p:nvSpPr>
              <p:cNvPr id="28684" name="Text Box 50"/>
              <p:cNvSpPr txBox="1">
                <a:spLocks noChangeArrowheads="1"/>
              </p:cNvSpPr>
              <p:nvPr/>
            </p:nvSpPr>
            <p:spPr bwMode="auto">
              <a:xfrm>
                <a:off x="3736" y="2518"/>
                <a:ext cx="2072" cy="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800100" algn="l"/>
                  </a:tabLst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endParaRPr kumimoji="0" lang="en-US" altLang="en-US" sz="1200">
                  <a:latin typeface="Courier" pitchFamily="49" charset="0"/>
                  <a:ea typeface="MS PGothic" panose="020B0600070205080204" pitchFamily="34" charset="-128"/>
                </a:endParaRP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rat	CCTTTTAAATTTTCC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human	CCTTTTAAATTTTCC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tr-TR" altLang="en-US" sz="1200">
                    <a:latin typeface="Courier" pitchFamily="49" charset="0"/>
                    <a:ea typeface="MS PGothic" panose="020B0600070205080204" pitchFamily="34" charset="-128"/>
                  </a:rPr>
                  <a:t>   </a:t>
                </a: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turtle	</a:t>
                </a:r>
                <a:r>
                  <a:rPr kumimoji="0" lang="tr-TR" altLang="en-US" sz="1200">
                    <a:latin typeface="Courier" pitchFamily="49" charset="0"/>
                    <a:ea typeface="MS PGothic" panose="020B0600070205080204" pitchFamily="34" charset="-128"/>
                  </a:rPr>
                  <a:t>  </a:t>
                </a: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CCCCCTAAATTTTGG	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fruitfly	CCCCCTTTTTTTTGG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oak	CCTTTCTTTTTTTGG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duckweed	CCTTTCCCCGGGGGG</a:t>
                </a:r>
                <a:endParaRPr kumimoji="0" lang="en-US" alt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8685" name="Text Box 51"/>
              <p:cNvSpPr txBox="1">
                <a:spLocks noChangeArrowheads="1"/>
              </p:cNvSpPr>
              <p:nvPr/>
            </p:nvSpPr>
            <p:spPr bwMode="auto">
              <a:xfrm>
                <a:off x="3696" y="2400"/>
                <a:ext cx="1968" cy="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tabLst>
                    <a:tab pos="800100" algn="l"/>
                  </a:tabLst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tabLst>
                    <a:tab pos="800100" algn="l"/>
                  </a:tabLst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endParaRPr kumimoji="0" lang="en-US" altLang="en-US" sz="1200">
                  <a:latin typeface="Courier" pitchFamily="49" charset="0"/>
                  <a:ea typeface="MS PGothic" panose="020B0600070205080204" pitchFamily="34" charset="-128"/>
                </a:endParaRP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200">
                    <a:latin typeface="Courier" pitchFamily="49" charset="0"/>
                    <a:ea typeface="MS PGothic" panose="020B0600070205080204" pitchFamily="34" charset="-128"/>
                  </a:rPr>
                  <a:t>	</a:t>
                </a:r>
                <a:r>
                  <a:rPr kumimoji="0" lang="tr-TR" altLang="en-US" sz="1200">
                    <a:latin typeface="Courier" pitchFamily="49" charset="0"/>
                    <a:ea typeface="MS PGothic" panose="020B0600070205080204" pitchFamily="34" charset="-128"/>
                  </a:rPr>
                  <a:t>   </a:t>
                </a:r>
                <a:r>
                  <a:rPr kumimoji="0" lang="en-US" altLang="en-US" sz="1200">
                    <a:solidFill>
                      <a:schemeClr val="accent2"/>
                    </a:solidFill>
                    <a:latin typeface="Courier" pitchFamily="49" charset="0"/>
                    <a:ea typeface="MS PGothic" panose="020B0600070205080204" pitchFamily="34" charset="-128"/>
                  </a:rPr>
                  <a:t>445556777888899</a:t>
                </a: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buFontTx/>
                  <a:buNone/>
                </a:pPr>
                <a:endParaRPr kumimoji="0" lang="en-US" altLang="en-US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8686" name="Text Box 52"/>
              <p:cNvSpPr txBox="1">
                <a:spLocks noChangeArrowheads="1"/>
              </p:cNvSpPr>
              <p:nvPr/>
            </p:nvSpPr>
            <p:spPr bwMode="auto">
              <a:xfrm>
                <a:off x="4032" y="2326"/>
                <a:ext cx="124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en-US" altLang="en-US" sz="1400">
                    <a:solidFill>
                      <a:srgbClr val="FFC000"/>
                    </a:solidFill>
                    <a:latin typeface="Andale Mono"/>
                  </a:rPr>
                  <a:t>Pseudo sample 2</a:t>
                </a:r>
                <a:endParaRPr kumimoji="0" lang="en-US" altLang="en-US" sz="1200">
                  <a:solidFill>
                    <a:srgbClr val="FFC000"/>
                  </a:solidFill>
                  <a:latin typeface="Andale Mono"/>
                </a:endParaRPr>
              </a:p>
            </p:txBody>
          </p:sp>
        </p:grpSp>
        <p:sp>
          <p:nvSpPr>
            <p:cNvPr id="28683" name="Line 60"/>
            <p:cNvSpPr>
              <a:spLocks noChangeShapeType="1"/>
            </p:cNvSpPr>
            <p:nvPr/>
          </p:nvSpPr>
          <p:spPr bwMode="auto">
            <a:xfrm>
              <a:off x="2064" y="2112"/>
              <a:ext cx="1488" cy="816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Bootstrap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3" y="4164013"/>
            <a:ext cx="8280400" cy="1739900"/>
          </a:xfrm>
        </p:spPr>
        <p:txBody>
          <a:bodyPr/>
          <a:lstStyle/>
          <a:p>
            <a:r>
              <a:rPr lang="en-US" altLang="en-US" dirty="0" smtClean="0"/>
              <a:t>Values are in percentages</a:t>
            </a:r>
          </a:p>
          <a:p>
            <a:r>
              <a:rPr lang="en-US" altLang="en-US" dirty="0" smtClean="0"/>
              <a:t> Conventional practice: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only </a:t>
            </a:r>
            <a:r>
              <a:rPr lang="en-US" altLang="en-US" dirty="0" smtClean="0"/>
              <a:t>values 60-100% are shown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FC4E064-3D8F-452A-BF78-5331AE6F5A85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73</a:t>
            </a:fld>
            <a:endParaRPr kumimoji="0" lang="en-US" altLang="en-US" sz="1200" smtClean="0"/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70025" y="1484313"/>
            <a:ext cx="6203950" cy="2306637"/>
            <a:chOff x="1524000" y="1676400"/>
            <a:chExt cx="6203456" cy="2305555"/>
          </a:xfrm>
        </p:grpSpPr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6296023" y="1676400"/>
              <a:ext cx="1431433" cy="2305555"/>
              <a:chOff x="4050" y="1864"/>
              <a:chExt cx="938" cy="1751"/>
            </a:xfrm>
          </p:grpSpPr>
          <p:sp>
            <p:nvSpPr>
              <p:cNvPr id="29720" name="Text Box 6"/>
              <p:cNvSpPr txBox="1">
                <a:spLocks noChangeArrowheads="1"/>
              </p:cNvSpPr>
              <p:nvPr/>
            </p:nvSpPr>
            <p:spPr bwMode="auto">
              <a:xfrm>
                <a:off x="4063" y="1864"/>
                <a:ext cx="333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400">
                    <a:solidFill>
                      <a:schemeClr val="accent2"/>
                    </a:solidFill>
                    <a:ea typeface="MS PGothic" panose="020B0600070205080204" pitchFamily="34" charset="-128"/>
                  </a:rPr>
                  <a:t>rat</a:t>
                </a:r>
              </a:p>
            </p:txBody>
          </p:sp>
          <p:sp>
            <p:nvSpPr>
              <p:cNvPr id="29721" name="Text Box 7"/>
              <p:cNvSpPr txBox="1">
                <a:spLocks noChangeArrowheads="1"/>
              </p:cNvSpPr>
              <p:nvPr/>
            </p:nvSpPr>
            <p:spPr bwMode="auto">
              <a:xfrm>
                <a:off x="4063" y="2144"/>
                <a:ext cx="669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400">
                    <a:solidFill>
                      <a:schemeClr val="accent2"/>
                    </a:solidFill>
                    <a:ea typeface="MS PGothic" panose="020B0600070205080204" pitchFamily="34" charset="-128"/>
                  </a:rPr>
                  <a:t>human</a:t>
                </a:r>
              </a:p>
            </p:txBody>
          </p:sp>
          <p:sp>
            <p:nvSpPr>
              <p:cNvPr id="29722" name="Text Box 8"/>
              <p:cNvSpPr txBox="1">
                <a:spLocks noChangeArrowheads="1"/>
              </p:cNvSpPr>
              <p:nvPr/>
            </p:nvSpPr>
            <p:spPr bwMode="auto">
              <a:xfrm>
                <a:off x="4062" y="2423"/>
                <a:ext cx="542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400">
                    <a:solidFill>
                      <a:schemeClr val="accent2"/>
                    </a:solidFill>
                    <a:ea typeface="MS PGothic" panose="020B0600070205080204" pitchFamily="34" charset="-128"/>
                  </a:rPr>
                  <a:t>turtle</a:t>
                </a:r>
              </a:p>
            </p:txBody>
          </p:sp>
          <p:sp>
            <p:nvSpPr>
              <p:cNvPr id="29723" name="Text Box 9"/>
              <p:cNvSpPr txBox="1">
                <a:spLocks noChangeArrowheads="1"/>
              </p:cNvSpPr>
              <p:nvPr/>
            </p:nvSpPr>
            <p:spPr bwMode="auto">
              <a:xfrm>
                <a:off x="4063" y="2704"/>
                <a:ext cx="736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400">
                    <a:solidFill>
                      <a:schemeClr val="accent2"/>
                    </a:solidFill>
                    <a:ea typeface="MS PGothic" panose="020B0600070205080204" pitchFamily="34" charset="-128"/>
                  </a:rPr>
                  <a:t>fruit fly</a:t>
                </a:r>
              </a:p>
            </p:txBody>
          </p:sp>
          <p:sp>
            <p:nvSpPr>
              <p:cNvPr id="29724" name="Text Box 10"/>
              <p:cNvSpPr txBox="1">
                <a:spLocks noChangeArrowheads="1"/>
              </p:cNvSpPr>
              <p:nvPr/>
            </p:nvSpPr>
            <p:spPr bwMode="auto">
              <a:xfrm>
                <a:off x="4062" y="2984"/>
                <a:ext cx="412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400">
                    <a:solidFill>
                      <a:schemeClr val="accent2"/>
                    </a:solidFill>
                    <a:ea typeface="MS PGothic" panose="020B0600070205080204" pitchFamily="34" charset="-128"/>
                  </a:rPr>
                  <a:t>oak</a:t>
                </a:r>
              </a:p>
            </p:txBody>
          </p:sp>
          <p:sp>
            <p:nvSpPr>
              <p:cNvPr id="29725" name="Text Box 11"/>
              <p:cNvSpPr txBox="1">
                <a:spLocks noChangeArrowheads="1"/>
              </p:cNvSpPr>
              <p:nvPr/>
            </p:nvSpPr>
            <p:spPr bwMode="auto">
              <a:xfrm>
                <a:off x="4050" y="3264"/>
                <a:ext cx="938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400">
                    <a:solidFill>
                      <a:schemeClr val="accent2"/>
                    </a:solidFill>
                    <a:ea typeface="MS PGothic" panose="020B0600070205080204" pitchFamily="34" charset="-128"/>
                  </a:rPr>
                  <a:t>duckweed</a:t>
                </a:r>
              </a:p>
            </p:txBody>
          </p:sp>
        </p:grp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>
              <a:off x="3711401" y="2054048"/>
              <a:ext cx="0" cy="5696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FF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4955902" y="1865223"/>
              <a:ext cx="124608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4955902" y="2244458"/>
              <a:ext cx="124608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4955902" y="1865223"/>
              <a:ext cx="0" cy="3792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FF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3711401" y="2623692"/>
              <a:ext cx="249059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 flipV="1">
              <a:off x="1524000" y="3002927"/>
              <a:ext cx="4677990" cy="4442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/>
          </p:nvSpPr>
          <p:spPr bwMode="auto">
            <a:xfrm>
              <a:off x="3711401" y="2054048"/>
              <a:ext cx="124450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FF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>
              <a:off x="4955902" y="3318691"/>
              <a:ext cx="124608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4" name="Line 21"/>
            <p:cNvSpPr>
              <a:spLocks noChangeShapeType="1"/>
            </p:cNvSpPr>
            <p:nvPr/>
          </p:nvSpPr>
          <p:spPr bwMode="auto">
            <a:xfrm>
              <a:off x="4955902" y="3699513"/>
              <a:ext cx="124608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>
              <a:off x="4955902" y="3318691"/>
              <a:ext cx="0" cy="380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FF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>
              <a:off x="2465313" y="3510689"/>
              <a:ext cx="249058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FF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2465313" y="2433282"/>
              <a:ext cx="12460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FF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2465313" y="2433282"/>
              <a:ext cx="0" cy="107740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FF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9716" name="Text Box 27"/>
            <p:cNvSpPr txBox="1">
              <a:spLocks noChangeArrowheads="1"/>
            </p:cNvSpPr>
            <p:nvPr/>
          </p:nvSpPr>
          <p:spPr bwMode="auto">
            <a:xfrm>
              <a:off x="4367213" y="1681163"/>
              <a:ext cx="641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400" b="1">
                  <a:solidFill>
                    <a:srgbClr val="FF0000"/>
                  </a:solidFill>
                  <a:ea typeface="MS PGothic" panose="020B0600070205080204" pitchFamily="34" charset="-128"/>
                </a:rPr>
                <a:t>100</a:t>
              </a:r>
            </a:p>
          </p:txBody>
        </p:sp>
        <p:sp>
          <p:nvSpPr>
            <p:cNvPr id="29717" name="Text Box 28"/>
            <p:cNvSpPr txBox="1">
              <a:spLocks noChangeArrowheads="1"/>
            </p:cNvSpPr>
            <p:nvPr/>
          </p:nvSpPr>
          <p:spPr bwMode="auto">
            <a:xfrm>
              <a:off x="4495800" y="3124200"/>
              <a:ext cx="488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400" b="1">
                  <a:solidFill>
                    <a:srgbClr val="FF0000"/>
                  </a:solidFill>
                  <a:ea typeface="MS PGothic" panose="020B0600070205080204" pitchFamily="34" charset="-128"/>
                </a:rPr>
                <a:t>55</a:t>
              </a:r>
            </a:p>
          </p:txBody>
        </p:sp>
        <p:sp>
          <p:nvSpPr>
            <p:cNvPr id="29718" name="Text Box 29"/>
            <p:cNvSpPr txBox="1">
              <a:spLocks noChangeArrowheads="1"/>
            </p:cNvSpPr>
            <p:nvPr/>
          </p:nvSpPr>
          <p:spPr bwMode="auto">
            <a:xfrm>
              <a:off x="3236913" y="2043113"/>
              <a:ext cx="488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400" b="1">
                  <a:solidFill>
                    <a:srgbClr val="FF0000"/>
                  </a:solidFill>
                  <a:ea typeface="MS PGothic" panose="020B0600070205080204" pitchFamily="34" charset="-128"/>
                </a:rPr>
                <a:t>65</a:t>
              </a:r>
            </a:p>
          </p:txBody>
        </p:sp>
        <p:sp>
          <p:nvSpPr>
            <p:cNvPr id="29719" name="Text Box 30"/>
            <p:cNvSpPr txBox="1">
              <a:spLocks noChangeArrowheads="1"/>
            </p:cNvSpPr>
            <p:nvPr/>
          </p:nvSpPr>
          <p:spPr bwMode="auto">
            <a:xfrm>
              <a:off x="2133600" y="2590800"/>
              <a:ext cx="3365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en-US" sz="2400" b="1">
                  <a:solidFill>
                    <a:srgbClr val="FF0000"/>
                  </a:solidFill>
                  <a:ea typeface="MS PGothic" panose="020B0600070205080204" pitchFamily="34" charset="-128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Parametric Tests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</a:t>
            </a:r>
            <a:r>
              <a:rPr lang="en-US" dirty="0" smtClean="0"/>
              <a:t>he underlying </a:t>
            </a:r>
            <a:r>
              <a:rPr lang="en-US" dirty="0"/>
              <a:t>principle of parsimony suggests that the tree that invokes the smallest </a:t>
            </a:r>
            <a:r>
              <a:rPr lang="en-US" dirty="0" smtClean="0"/>
              <a:t>number </a:t>
            </a:r>
            <a:r>
              <a:rPr lang="en-US" dirty="0"/>
              <a:t>of substitutions is the one that is most likely to depict the true </a:t>
            </a:r>
            <a:r>
              <a:rPr lang="en-US" dirty="0" smtClean="0"/>
              <a:t>relationship </a:t>
            </a:r>
            <a:r>
              <a:rPr lang="en-US" dirty="0"/>
              <a:t>between the sequences. </a:t>
            </a:r>
            <a:endParaRPr lang="tr-TR" dirty="0" smtClean="0"/>
          </a:p>
          <a:p>
            <a:r>
              <a:rPr lang="en-US" dirty="0"/>
              <a:t>A </a:t>
            </a:r>
            <a:r>
              <a:rPr lang="en-US" dirty="0" smtClean="0"/>
              <a:t>common</a:t>
            </a:r>
            <a:r>
              <a:rPr lang="tr-TR" dirty="0" smtClean="0"/>
              <a:t> </a:t>
            </a:r>
            <a:r>
              <a:rPr lang="en-US" dirty="0" smtClean="0"/>
              <a:t>question </a:t>
            </a:r>
            <a:r>
              <a:rPr lang="en-US" dirty="0"/>
              <a:t>is "How much more likely is the </a:t>
            </a:r>
            <a:r>
              <a:rPr lang="en-US" dirty="0" smtClean="0"/>
              <a:t>most</a:t>
            </a:r>
            <a:r>
              <a:rPr lang="tr-TR" dirty="0" smtClean="0"/>
              <a:t> </a:t>
            </a:r>
            <a:r>
              <a:rPr lang="en-US" dirty="0" smtClean="0"/>
              <a:t>parsimonious </a:t>
            </a:r>
            <a:r>
              <a:rPr lang="en-US" dirty="0"/>
              <a:t>tree than a particular alternative that has previously been put </a:t>
            </a:r>
            <a:r>
              <a:rPr lang="en-US" dirty="0" smtClean="0"/>
              <a:t>forward </a:t>
            </a:r>
            <a:r>
              <a:rPr lang="en-US" dirty="0"/>
              <a:t>to describe the relationship between these taxa?"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9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Parametric Tests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5537"/>
                <a:ext cx="8496944" cy="539908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One of the first parametric </a:t>
                </a:r>
                <a:r>
                  <a:rPr lang="en-US" dirty="0"/>
                  <a:t>tests devised to answer such questions for parsimony analyses is that of </a:t>
                </a:r>
                <a:r>
                  <a:rPr lang="en-US" dirty="0">
                    <a:hlinkClick r:id="rId2"/>
                  </a:rPr>
                  <a:t>H. </a:t>
                </a:r>
                <a:r>
                  <a:rPr lang="en-US" dirty="0" err="1" smtClean="0">
                    <a:hlinkClick r:id="rId2"/>
                  </a:rPr>
                  <a:t>Kishino</a:t>
                </a:r>
                <a:r>
                  <a:rPr lang="en-US" dirty="0" smtClean="0">
                    <a:hlinkClick r:id="rId2"/>
                  </a:rPr>
                  <a:t> </a:t>
                </a:r>
                <a:r>
                  <a:rPr lang="en-US" dirty="0">
                    <a:hlinkClick r:id="rId2"/>
                  </a:rPr>
                  <a:t>and M. Hasegawa (1989)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Their </a:t>
                </a:r>
                <a:r>
                  <a:rPr lang="en-US" dirty="0"/>
                  <a:t>test assumes that informative sites </a:t>
                </a:r>
                <a:r>
                  <a:rPr lang="en-US" dirty="0" smtClean="0"/>
                  <a:t>within </a:t>
                </a:r>
                <a:r>
                  <a:rPr lang="en-US" dirty="0"/>
                  <a:t>an alignment are both independent and equivalent and uses the difference </a:t>
                </a:r>
                <a:r>
                  <a:rPr lang="en-US" dirty="0" smtClean="0"/>
                  <a:t>in </a:t>
                </a:r>
                <a:r>
                  <a:rPr lang="en-US" dirty="0"/>
                  <a:t>the minimum number of substitutions invoked by two trees,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, as a test </a:t>
                </a:r>
                <a:r>
                  <a:rPr lang="en-US" dirty="0" smtClean="0"/>
                  <a:t>statistic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r>
                  <a:rPr lang="en-US" dirty="0" smtClean="0"/>
                  <a:t>A </a:t>
                </a:r>
                <a:r>
                  <a:rPr lang="en-US" dirty="0"/>
                  <a:t>value for the variance,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V</a:t>
                </a:r>
                <a:r>
                  <a:rPr lang="en-US" dirty="0"/>
                  <a:t>, of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D</a:t>
                </a:r>
                <a:r>
                  <a:rPr lang="en-US" dirty="0"/>
                  <a:t> is determined by considering each of the </a:t>
                </a:r>
                <a:r>
                  <a:rPr lang="en-US" dirty="0" smtClean="0"/>
                  <a:t>informative </a:t>
                </a:r>
                <a:r>
                  <a:rPr lang="en-US" dirty="0"/>
                  <a:t>sites separately as follows: </a:t>
                </a:r>
                <a:endParaRPr lang="tr-TR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0" lvl="1" indent="0">
                  <a:buNone/>
                </a:pPr>
                <a:r>
                  <a:rPr lang="en-US" dirty="0"/>
                  <a:t>where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dirty="0"/>
                  <a:t> is the number of informative sites.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5537"/>
                <a:ext cx="8496944" cy="5399087"/>
              </a:xfrm>
              <a:blipFill rotWithShape="0">
                <a:blip r:embed="rId3"/>
                <a:stretch>
                  <a:fillRect l="-1435" t="-3164" r="-1291" b="-79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91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Parametric Tests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5537"/>
                <a:ext cx="8496944" cy="539908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paired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t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-test</a:t>
                </a:r>
                <a:r>
                  <a:rPr lang="en-US" dirty="0"/>
                  <a:t> with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n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</a:t>
                </a:r>
                <a:r>
                  <a:rPr lang="tr-TR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degrees of </a:t>
                </a:r>
                <a:r>
                  <a:rPr lang="en-US" dirty="0" smtClean="0"/>
                  <a:t>freedom </a:t>
                </a:r>
                <a:r>
                  <a:rPr lang="en-US" dirty="0"/>
                  <a:t>can then be used to test the null hypothesis that the two trees are not </a:t>
                </a:r>
                <a:r>
                  <a:rPr lang="en-US" dirty="0" smtClean="0"/>
                  <a:t>different </a:t>
                </a:r>
                <a:r>
                  <a:rPr lang="en-US" dirty="0"/>
                  <a:t>from each other: </a:t>
                </a:r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ad>
                            <m:radPr>
                              <m:degHide m:val="on"/>
                              <m:ctrlPr>
                                <a:rPr lang="tr-TR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𝑛𝑉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tr-TR" dirty="0"/>
              </a:p>
              <a:p>
                <a:r>
                  <a:rPr lang="en-US" dirty="0"/>
                  <a:t>Alternative parametric tests are available not just for parsimony analyses but </a:t>
                </a:r>
                <a:r>
                  <a:rPr lang="en-US" dirty="0" smtClean="0"/>
                  <a:t>for </a:t>
                </a:r>
                <a:r>
                  <a:rPr lang="en-US" dirty="0"/>
                  <a:t>distance matrix and maximum likelihood trees as well.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5537"/>
                <a:ext cx="8496944" cy="5399087"/>
              </a:xfrm>
              <a:blipFill rotWithShape="0">
                <a:blip r:embed="rId2"/>
                <a:stretch>
                  <a:fillRect l="-1578" t="-15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170CD-F14D-4896-865D-3423461EDA83}" type="slidenum">
              <a:rPr lang="en-US" altLang="en-US" smtClean="0"/>
              <a:pPr>
                <a:defRPr/>
              </a:pPr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7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Some Discoveries Made Using Molecular Phylogenetics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3744912" cy="4978400"/>
          </a:xfrm>
        </p:spPr>
        <p:txBody>
          <a:bodyPr/>
          <a:lstStyle/>
          <a:p>
            <a:r>
              <a:rPr lang="en-US" altLang="en-US" sz="2800" smtClean="0"/>
              <a:t>Universal Tree of Life</a:t>
            </a:r>
          </a:p>
          <a:p>
            <a:pPr lvl="1"/>
            <a:r>
              <a:rPr lang="en-US" altLang="en-US" sz="2400" smtClean="0"/>
              <a:t>Using rRNA sequences</a:t>
            </a:r>
          </a:p>
          <a:p>
            <a:pPr lvl="1"/>
            <a:r>
              <a:rPr lang="en-US" altLang="en-US" sz="2400" smtClean="0"/>
              <a:t>Able to study the relationships of uncultivated organisms, obtained from a hot spring in Yellowstone National Park</a:t>
            </a:r>
          </a:p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2EA1E90-583C-45E0-8B70-AF57B1F2B56C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77</a:t>
            </a:fld>
            <a:endParaRPr kumimoji="0" lang="en-US" altLang="en-US" sz="1200" smtClean="0"/>
          </a:p>
        </p:txBody>
      </p:sp>
      <p:pic>
        <p:nvPicPr>
          <p:cNvPr id="5" name="Picture 4" descr="bigtre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773113"/>
            <a:ext cx="4633912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Some Discoveries Made Using Molecular Phylogenetics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765175"/>
            <a:ext cx="8353425" cy="5338763"/>
          </a:xfrm>
        </p:spPr>
        <p:txBody>
          <a:bodyPr/>
          <a:lstStyle/>
          <a:p>
            <a:r>
              <a:rPr lang="en-US" altLang="en-US" sz="2400" smtClean="0"/>
              <a:t>Endosymbiosis: Origin of the Mitochondrion and Chloroplast</a:t>
            </a:r>
            <a:endParaRPr lang="tr-TR" altLang="en-US" sz="2400" smtClean="0"/>
          </a:p>
          <a:p>
            <a:endParaRPr lang="tr-TR" altLang="en-US" sz="2800" smtClean="0"/>
          </a:p>
          <a:p>
            <a:endParaRPr lang="tr-TR" altLang="en-US" sz="2800" smtClean="0"/>
          </a:p>
          <a:p>
            <a:endParaRPr lang="tr-TR" altLang="en-US" sz="2800" smtClean="0"/>
          </a:p>
          <a:p>
            <a:endParaRPr lang="tr-TR" altLang="en-US" sz="2800" smtClean="0"/>
          </a:p>
          <a:p>
            <a:endParaRPr lang="tr-TR" altLang="en-US" sz="2800" smtClean="0"/>
          </a:p>
          <a:p>
            <a:endParaRPr lang="tr-TR" altLang="en-US" sz="2800" smtClean="0"/>
          </a:p>
          <a:p>
            <a:endParaRPr lang="tr-TR" altLang="en-US" sz="2800" smtClean="0"/>
          </a:p>
          <a:p>
            <a:endParaRPr lang="tr-TR" altLang="en-US" sz="2800" smtClean="0"/>
          </a:p>
          <a:p>
            <a:r>
              <a:rPr lang="en-US" altLang="en-US" sz="2000" b="1" smtClean="0">
                <a:solidFill>
                  <a:srgbClr val="E71C3D"/>
                </a:solidFill>
              </a:rPr>
              <a:t>Mitochondria</a:t>
            </a:r>
            <a:r>
              <a:rPr lang="en-US" altLang="en-US" sz="2000" smtClean="0">
                <a:solidFill>
                  <a:srgbClr val="9EFF18"/>
                </a:solidFill>
              </a:rPr>
              <a:t> </a:t>
            </a:r>
            <a:r>
              <a:rPr lang="en-US" altLang="en-US" sz="2000" smtClean="0"/>
              <a:t>and </a:t>
            </a:r>
            <a:r>
              <a:rPr lang="en-US" altLang="en-US" sz="2000" b="1" smtClean="0">
                <a:solidFill>
                  <a:srgbClr val="23A22D"/>
                </a:solidFill>
              </a:rPr>
              <a:t>chloroplasts</a:t>
            </a:r>
            <a:r>
              <a:rPr lang="en-US" altLang="en-US" sz="2000" smtClean="0">
                <a:solidFill>
                  <a:srgbClr val="9EFF18"/>
                </a:solidFill>
              </a:rPr>
              <a:t> </a:t>
            </a:r>
            <a:r>
              <a:rPr lang="en-US" altLang="en-US" sz="2000" smtClean="0"/>
              <a:t>are derived from the </a:t>
            </a:r>
            <a:r>
              <a:rPr lang="en-US" altLang="en-US" sz="2000" smtClean="0">
                <a:sym typeface="Symbol" panose="05050102010706020507" pitchFamily="18" charset="2"/>
              </a:rPr>
              <a:t></a:t>
            </a:r>
            <a:r>
              <a:rPr lang="en-US" altLang="en-US" sz="2000" smtClean="0"/>
              <a:t>-purple bacteria and the cyanobacteria respectively, via separate endosymbiotic events</a:t>
            </a:r>
            <a:r>
              <a:rPr lang="tr-TR" altLang="en-US" sz="2000" smtClean="0"/>
              <a:t>.</a:t>
            </a:r>
            <a:endParaRPr lang="en-US" altLang="en-US" sz="200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A22011B-7FFF-45A7-9EC0-C8381EBA444A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78</a:t>
            </a:fld>
            <a:endParaRPr kumimoji="0" lang="en-US" altLang="en-US" sz="1200" smtClean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00113" y="1341438"/>
            <a:ext cx="7848600" cy="3527425"/>
            <a:chOff x="533400" y="685800"/>
            <a:chExt cx="8229600" cy="4024313"/>
          </a:xfrm>
        </p:grpSpPr>
        <p:pic>
          <p:nvPicPr>
            <p:cNvPr id="31750" name="Picture 8" descr="cel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" r="46555" b="81250"/>
            <a:stretch>
              <a:fillRect/>
            </a:stretch>
          </p:blipFill>
          <p:spPr bwMode="auto">
            <a:xfrm>
              <a:off x="7239000" y="10668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4952815" y="2743235"/>
              <a:ext cx="99041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5943230" y="2743235"/>
              <a:ext cx="762370" cy="61034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5943230" y="2132886"/>
              <a:ext cx="990415" cy="61034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 flipV="1">
              <a:off x="3962400" y="2132886"/>
              <a:ext cx="990415" cy="61034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4571630" y="1752550"/>
              <a:ext cx="153140" cy="7624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 flipV="1">
              <a:off x="3809260" y="1600416"/>
              <a:ext cx="153140" cy="53247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H="1">
              <a:off x="3200030" y="2132886"/>
              <a:ext cx="762370" cy="23001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H="1">
              <a:off x="4190445" y="2743235"/>
              <a:ext cx="762370" cy="76248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4190445" y="3505716"/>
              <a:ext cx="0" cy="76067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 flipH="1">
              <a:off x="3123460" y="3505716"/>
              <a:ext cx="106698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 flipV="1">
              <a:off x="2286184" y="2971436"/>
              <a:ext cx="837276" cy="5342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>
              <a:off x="2286184" y="3505716"/>
              <a:ext cx="837276" cy="114281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H="1">
              <a:off x="2286184" y="3429649"/>
              <a:ext cx="685800" cy="83673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H="1">
              <a:off x="2286184" y="3275704"/>
              <a:ext cx="532660" cy="61034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2" name="AutoShape 24"/>
            <p:cNvSpPr>
              <a:spLocks/>
            </p:cNvSpPr>
            <p:nvPr/>
          </p:nvSpPr>
          <p:spPr bwMode="auto">
            <a:xfrm>
              <a:off x="2058140" y="2971436"/>
              <a:ext cx="74905" cy="1372830"/>
            </a:xfrm>
            <a:prstGeom prst="leftBrace">
              <a:avLst>
                <a:gd name="adj1" fmla="val 150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686540" y="3444138"/>
              <a:ext cx="1827690" cy="365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000000"/>
                  </a:solidFill>
                  <a:ea typeface="MS PGothic" panose="020B0600070205080204" pitchFamily="34" charset="-128"/>
                </a:rPr>
                <a:t>Eukaryotes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3657784" y="4344266"/>
              <a:ext cx="1829355" cy="365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000000"/>
                  </a:solidFill>
                  <a:ea typeface="MS PGothic" panose="020B0600070205080204" pitchFamily="34" charset="-128"/>
                </a:rPr>
                <a:t>Archaea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1676954" y="2299509"/>
              <a:ext cx="1827690" cy="367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kern="0">
                  <a:solidFill>
                    <a:srgbClr val="CD1633"/>
                  </a:solidFill>
                  <a:ea typeface="MS PGothic" panose="020B0600070205080204" pitchFamily="34" charset="-128"/>
                </a:rPr>
                <a:t>Mitochondria</a:t>
              </a:r>
              <a:endParaRPr lang="en-US" b="1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2818845" y="1220080"/>
              <a:ext cx="1829355" cy="64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000000"/>
                  </a:solidFill>
                  <a:ea typeface="MS PGothic" panose="020B0600070205080204" pitchFamily="34" charset="-128"/>
                  <a:sym typeface="Symbol" panose="05050102010706020507" pitchFamily="18" charset="2"/>
                </a:rPr>
                <a:t></a:t>
              </a:r>
              <a:r>
                <a:rPr lang="en-US" kern="0">
                  <a:solidFill>
                    <a:srgbClr val="000000"/>
                  </a:solidFill>
                  <a:ea typeface="MS PGothic" panose="020B0600070205080204" pitchFamily="34" charset="-128"/>
                </a:rPr>
                <a:t>-Purple Bacteria</a:t>
              </a: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4115540" y="1448282"/>
              <a:ext cx="1827690" cy="365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000000"/>
                  </a:solidFill>
                  <a:ea typeface="MS PGothic" panose="020B0600070205080204" pitchFamily="34" charset="-128"/>
                </a:rPr>
                <a:t>Other bacteria</a:t>
              </a: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6782170" y="3199637"/>
              <a:ext cx="1827690" cy="367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srgbClr val="000000"/>
                  </a:solidFill>
                  <a:ea typeface="MS PGothic" panose="020B0600070205080204" pitchFamily="34" charset="-128"/>
                </a:rPr>
                <a:t>Cyanobacteria</a:t>
              </a: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6933645" y="1904685"/>
              <a:ext cx="1829355" cy="367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kern="0">
                  <a:solidFill>
                    <a:srgbClr val="23A22D"/>
                  </a:solidFill>
                  <a:ea typeface="MS PGothic" panose="020B0600070205080204" pitchFamily="34" charset="-128"/>
                </a:rPr>
                <a:t>Chloroplasts</a:t>
              </a:r>
              <a:endParaRPr lang="en-US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4420154" y="3123570"/>
              <a:ext cx="151476" cy="1521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1" name="Text Box 33"/>
            <p:cNvSpPr txBox="1">
              <a:spLocks noChangeArrowheads="1"/>
            </p:cNvSpPr>
            <p:nvPr/>
          </p:nvSpPr>
          <p:spPr bwMode="auto">
            <a:xfrm>
              <a:off x="4495060" y="3199637"/>
              <a:ext cx="1829354" cy="30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kern="0">
                  <a:solidFill>
                    <a:srgbClr val="000000"/>
                  </a:solidFill>
                  <a:ea typeface="MS PGothic" panose="020B0600070205080204" pitchFamily="34" charset="-128"/>
                </a:rPr>
                <a:t>Root</a:t>
              </a:r>
              <a:endParaRPr lang="en-US" ker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31775" name="Picture 17" descr="mitochondr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685800"/>
              <a:ext cx="1339850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Some Discoveries Made Using Molecular Phylogenetics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765175"/>
            <a:ext cx="8353425" cy="5338763"/>
          </a:xfrm>
        </p:spPr>
        <p:txBody>
          <a:bodyPr/>
          <a:lstStyle/>
          <a:p>
            <a:r>
              <a:rPr lang="en-US" altLang="en-US" sz="2400" smtClean="0"/>
              <a:t>Relationships within species: HIV subtypes</a:t>
            </a:r>
          </a:p>
          <a:p>
            <a:endParaRPr lang="tr-TR" altLang="en-US" sz="280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811FFBC-D356-4AD2-B56D-BFEEDE8AF95D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79</a:t>
            </a:fld>
            <a:endParaRPr kumimoji="0" lang="en-US" altLang="en-US" sz="1200" smtClean="0"/>
          </a:p>
        </p:txBody>
      </p:sp>
      <p:grpSp>
        <p:nvGrpSpPr>
          <p:cNvPr id="33" name="Group 4"/>
          <p:cNvGrpSpPr>
            <a:grpSpLocks/>
          </p:cNvGrpSpPr>
          <p:nvPr/>
        </p:nvGrpSpPr>
        <p:grpSpPr bwMode="auto">
          <a:xfrm>
            <a:off x="1179513" y="1344613"/>
            <a:ext cx="6788150" cy="4824412"/>
            <a:chOff x="907" y="1120"/>
            <a:chExt cx="4373" cy="3200"/>
          </a:xfrm>
        </p:grpSpPr>
        <p:grpSp>
          <p:nvGrpSpPr>
            <p:cNvPr id="32774" name="Group 5"/>
            <p:cNvGrpSpPr>
              <a:grpSpLocks/>
            </p:cNvGrpSpPr>
            <p:nvPr/>
          </p:nvGrpSpPr>
          <p:grpSpPr bwMode="auto">
            <a:xfrm>
              <a:off x="1035" y="1286"/>
              <a:ext cx="4064" cy="2953"/>
              <a:chOff x="828" y="1135"/>
              <a:chExt cx="4064" cy="2953"/>
            </a:xfrm>
          </p:grpSpPr>
          <p:grpSp>
            <p:nvGrpSpPr>
              <p:cNvPr id="32787" name="Group 6"/>
              <p:cNvGrpSpPr>
                <a:grpSpLocks/>
              </p:cNvGrpSpPr>
              <p:nvPr/>
            </p:nvGrpSpPr>
            <p:grpSpPr bwMode="auto">
              <a:xfrm>
                <a:off x="1392" y="1392"/>
                <a:ext cx="2832" cy="2448"/>
                <a:chOff x="1392" y="1392"/>
                <a:chExt cx="2832" cy="2448"/>
              </a:xfrm>
            </p:grpSpPr>
            <p:grpSp>
              <p:nvGrpSpPr>
                <p:cNvPr id="32809" name="Group 7"/>
                <p:cNvGrpSpPr>
                  <a:grpSpLocks/>
                </p:cNvGrpSpPr>
                <p:nvPr/>
              </p:nvGrpSpPr>
              <p:grpSpPr bwMode="auto">
                <a:xfrm>
                  <a:off x="2736" y="1392"/>
                  <a:ext cx="672" cy="1392"/>
                  <a:chOff x="2736" y="1392"/>
                  <a:chExt cx="672" cy="1392"/>
                </a:xfrm>
              </p:grpSpPr>
              <p:sp>
                <p:nvSpPr>
                  <p:cNvPr id="32840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36" y="1728"/>
                    <a:ext cx="288" cy="105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284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1728"/>
                    <a:ext cx="384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2842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4" y="1392"/>
                    <a:ext cx="96" cy="3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2843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4" y="1488"/>
                    <a:ext cx="336" cy="24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32810" name="Group 12"/>
                <p:cNvGrpSpPr>
                  <a:grpSpLocks/>
                </p:cNvGrpSpPr>
                <p:nvPr/>
              </p:nvGrpSpPr>
              <p:grpSpPr bwMode="auto">
                <a:xfrm>
                  <a:off x="1392" y="1872"/>
                  <a:ext cx="1344" cy="912"/>
                  <a:chOff x="1392" y="1872"/>
                  <a:chExt cx="1344" cy="912"/>
                </a:xfrm>
              </p:grpSpPr>
              <p:sp>
                <p:nvSpPr>
                  <p:cNvPr id="32834" name="Line 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680" y="2160"/>
                    <a:ext cx="1056" cy="62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grpSp>
                <p:nvGrpSpPr>
                  <p:cNvPr id="32835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392" y="1872"/>
                    <a:ext cx="528" cy="480"/>
                    <a:chOff x="1392" y="1872"/>
                    <a:chExt cx="528" cy="480"/>
                  </a:xfrm>
                </p:grpSpPr>
                <p:sp>
                  <p:nvSpPr>
                    <p:cNvPr id="32836" name="Line 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80" y="1920"/>
                      <a:ext cx="240" cy="24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32837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1872"/>
                      <a:ext cx="48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32838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2112"/>
                      <a:ext cx="288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32839" name="Line 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88" y="2160"/>
                      <a:ext cx="192" cy="19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</p:grpSp>
            </p:grpSp>
            <p:grpSp>
              <p:nvGrpSpPr>
                <p:cNvPr id="32811" name="Group 19"/>
                <p:cNvGrpSpPr>
                  <a:grpSpLocks/>
                </p:cNvGrpSpPr>
                <p:nvPr/>
              </p:nvGrpSpPr>
              <p:grpSpPr bwMode="auto">
                <a:xfrm>
                  <a:off x="2736" y="2160"/>
                  <a:ext cx="1488" cy="624"/>
                  <a:chOff x="2736" y="2160"/>
                  <a:chExt cx="1488" cy="624"/>
                </a:xfrm>
              </p:grpSpPr>
              <p:sp>
                <p:nvSpPr>
                  <p:cNvPr id="32829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36" y="2352"/>
                    <a:ext cx="1248" cy="43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2830" name="Line 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888" y="2160"/>
                    <a:ext cx="96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2831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88" y="2352"/>
                    <a:ext cx="96" cy="3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2832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84" y="2160"/>
                    <a:ext cx="24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2833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2352"/>
                    <a:ext cx="24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32812" name="Group 25"/>
                <p:cNvGrpSpPr>
                  <a:grpSpLocks/>
                </p:cNvGrpSpPr>
                <p:nvPr/>
              </p:nvGrpSpPr>
              <p:grpSpPr bwMode="auto">
                <a:xfrm>
                  <a:off x="1536" y="2736"/>
                  <a:ext cx="1200" cy="432"/>
                  <a:chOff x="1536" y="2736"/>
                  <a:chExt cx="1200" cy="432"/>
                </a:xfrm>
              </p:grpSpPr>
              <p:sp>
                <p:nvSpPr>
                  <p:cNvPr id="32824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2" y="2784"/>
                    <a:ext cx="864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grpSp>
                <p:nvGrpSpPr>
                  <p:cNvPr id="3282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536" y="2736"/>
                    <a:ext cx="336" cy="432"/>
                    <a:chOff x="1536" y="2736"/>
                    <a:chExt cx="336" cy="432"/>
                  </a:xfrm>
                </p:grpSpPr>
                <p:sp>
                  <p:nvSpPr>
                    <p:cNvPr id="32826" name="Line 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28" y="2880"/>
                      <a:ext cx="144" cy="28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32827" name="Line 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84" y="2880"/>
                      <a:ext cx="288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32828" name="Line 3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536" y="2736"/>
                      <a:ext cx="336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</p:grpSp>
            </p:grpSp>
            <p:grpSp>
              <p:nvGrpSpPr>
                <p:cNvPr id="32813" name="Group 31"/>
                <p:cNvGrpSpPr>
                  <a:grpSpLocks/>
                </p:cNvGrpSpPr>
                <p:nvPr/>
              </p:nvGrpSpPr>
              <p:grpSpPr bwMode="auto">
                <a:xfrm>
                  <a:off x="1536" y="2784"/>
                  <a:ext cx="1200" cy="1056"/>
                  <a:chOff x="1536" y="2784"/>
                  <a:chExt cx="1200" cy="1056"/>
                </a:xfrm>
              </p:grpSpPr>
              <p:sp>
                <p:nvSpPr>
                  <p:cNvPr id="32820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2" y="2784"/>
                    <a:ext cx="864" cy="7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282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28" y="3552"/>
                    <a:ext cx="144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2822" name="Line 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72" y="3552"/>
                    <a:ext cx="144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2823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36" y="3552"/>
                    <a:ext cx="336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32814" name="Group 36"/>
                <p:cNvGrpSpPr>
                  <a:grpSpLocks/>
                </p:cNvGrpSpPr>
                <p:nvPr/>
              </p:nvGrpSpPr>
              <p:grpSpPr bwMode="auto">
                <a:xfrm>
                  <a:off x="2736" y="2784"/>
                  <a:ext cx="1056" cy="1056"/>
                  <a:chOff x="2736" y="2784"/>
                  <a:chExt cx="1056" cy="1056"/>
                </a:xfrm>
              </p:grpSpPr>
              <p:sp>
                <p:nvSpPr>
                  <p:cNvPr id="3281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784"/>
                    <a:ext cx="720" cy="7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2816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3264"/>
                    <a:ext cx="144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2817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16" y="3552"/>
                    <a:ext cx="240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2818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56" y="3552"/>
                    <a:ext cx="33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32819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56" y="3552"/>
                    <a:ext cx="144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</p:grpSp>
          <p:sp>
            <p:nvSpPr>
              <p:cNvPr id="32788" name="Text Box 42"/>
              <p:cNvSpPr txBox="1">
                <a:spLocks noChangeArrowheads="1"/>
              </p:cNvSpPr>
              <p:nvPr/>
            </p:nvSpPr>
            <p:spPr bwMode="auto">
              <a:xfrm>
                <a:off x="2869" y="1135"/>
                <a:ext cx="661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Rwanda</a:t>
                </a:r>
              </a:p>
            </p:txBody>
          </p:sp>
          <p:sp>
            <p:nvSpPr>
              <p:cNvPr id="32789" name="Text Box 43"/>
              <p:cNvSpPr txBox="1">
                <a:spLocks noChangeArrowheads="1"/>
              </p:cNvSpPr>
              <p:nvPr/>
            </p:nvSpPr>
            <p:spPr bwMode="auto">
              <a:xfrm>
                <a:off x="3322" y="1375"/>
                <a:ext cx="894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Ivory Coast</a:t>
                </a:r>
              </a:p>
            </p:txBody>
          </p:sp>
          <p:sp>
            <p:nvSpPr>
              <p:cNvPr id="32790" name="Text Box 44"/>
              <p:cNvSpPr txBox="1">
                <a:spLocks noChangeArrowheads="1"/>
              </p:cNvSpPr>
              <p:nvPr/>
            </p:nvSpPr>
            <p:spPr bwMode="auto">
              <a:xfrm>
                <a:off x="3398" y="1663"/>
                <a:ext cx="633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Uganda</a:t>
                </a:r>
              </a:p>
            </p:txBody>
          </p:sp>
          <p:sp>
            <p:nvSpPr>
              <p:cNvPr id="32791" name="Text Box 45"/>
              <p:cNvSpPr txBox="1">
                <a:spLocks noChangeArrowheads="1"/>
              </p:cNvSpPr>
              <p:nvPr/>
            </p:nvSpPr>
            <p:spPr bwMode="auto">
              <a:xfrm>
                <a:off x="1770" y="1711"/>
                <a:ext cx="413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U.S.</a:t>
                </a:r>
              </a:p>
            </p:txBody>
          </p:sp>
          <p:sp>
            <p:nvSpPr>
              <p:cNvPr id="32792" name="Text Box 46"/>
              <p:cNvSpPr txBox="1">
                <a:spLocks noChangeArrowheads="1"/>
              </p:cNvSpPr>
              <p:nvPr/>
            </p:nvSpPr>
            <p:spPr bwMode="auto">
              <a:xfrm>
                <a:off x="1006" y="1951"/>
                <a:ext cx="413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U.S.</a:t>
                </a:r>
              </a:p>
            </p:txBody>
          </p:sp>
          <p:sp>
            <p:nvSpPr>
              <p:cNvPr id="32793" name="Text Box 47"/>
              <p:cNvSpPr txBox="1">
                <a:spLocks noChangeArrowheads="1"/>
              </p:cNvSpPr>
              <p:nvPr/>
            </p:nvSpPr>
            <p:spPr bwMode="auto">
              <a:xfrm>
                <a:off x="1338" y="1615"/>
                <a:ext cx="421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Italy</a:t>
                </a:r>
              </a:p>
            </p:txBody>
          </p:sp>
          <p:sp>
            <p:nvSpPr>
              <p:cNvPr id="32794" name="Text Box 48"/>
              <p:cNvSpPr txBox="1">
                <a:spLocks noChangeArrowheads="1"/>
              </p:cNvSpPr>
              <p:nvPr/>
            </p:nvSpPr>
            <p:spPr bwMode="auto">
              <a:xfrm>
                <a:off x="1149" y="2287"/>
                <a:ext cx="441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U.K.</a:t>
                </a:r>
              </a:p>
            </p:txBody>
          </p:sp>
          <p:sp>
            <p:nvSpPr>
              <p:cNvPr id="32795" name="Text Box 49"/>
              <p:cNvSpPr txBox="1">
                <a:spLocks noChangeArrowheads="1"/>
              </p:cNvSpPr>
              <p:nvPr/>
            </p:nvSpPr>
            <p:spPr bwMode="auto">
              <a:xfrm>
                <a:off x="3594" y="1951"/>
                <a:ext cx="458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India</a:t>
                </a:r>
              </a:p>
            </p:txBody>
          </p:sp>
          <p:sp>
            <p:nvSpPr>
              <p:cNvPr id="32796" name="Text Box 50"/>
              <p:cNvSpPr txBox="1">
                <a:spLocks noChangeArrowheads="1"/>
              </p:cNvSpPr>
              <p:nvPr/>
            </p:nvSpPr>
            <p:spPr bwMode="auto">
              <a:xfrm>
                <a:off x="4188" y="1999"/>
                <a:ext cx="661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Rwanda</a:t>
                </a:r>
              </a:p>
            </p:txBody>
          </p:sp>
          <p:sp>
            <p:nvSpPr>
              <p:cNvPr id="32797" name="Text Box 51"/>
              <p:cNvSpPr txBox="1">
                <a:spLocks noChangeArrowheads="1"/>
              </p:cNvSpPr>
              <p:nvPr/>
            </p:nvSpPr>
            <p:spPr bwMode="auto">
              <a:xfrm>
                <a:off x="4214" y="2479"/>
                <a:ext cx="678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Ethiopia</a:t>
                </a:r>
              </a:p>
            </p:txBody>
          </p:sp>
          <p:sp>
            <p:nvSpPr>
              <p:cNvPr id="32798" name="Text Box 52"/>
              <p:cNvSpPr txBox="1">
                <a:spLocks noChangeArrowheads="1"/>
              </p:cNvSpPr>
              <p:nvPr/>
            </p:nvSpPr>
            <p:spPr bwMode="auto">
              <a:xfrm>
                <a:off x="3498" y="2671"/>
                <a:ext cx="70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S. Africa</a:t>
                </a:r>
              </a:p>
            </p:txBody>
          </p:sp>
          <p:sp>
            <p:nvSpPr>
              <p:cNvPr id="32799" name="Text Box 53"/>
              <p:cNvSpPr txBox="1">
                <a:spLocks noChangeArrowheads="1"/>
              </p:cNvSpPr>
              <p:nvPr/>
            </p:nvSpPr>
            <p:spPr bwMode="auto">
              <a:xfrm>
                <a:off x="920" y="2575"/>
                <a:ext cx="633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Uganda</a:t>
                </a:r>
              </a:p>
            </p:txBody>
          </p:sp>
          <p:sp>
            <p:nvSpPr>
              <p:cNvPr id="32800" name="Text Box 54"/>
              <p:cNvSpPr txBox="1">
                <a:spLocks noChangeArrowheads="1"/>
              </p:cNvSpPr>
              <p:nvPr/>
            </p:nvSpPr>
            <p:spPr bwMode="auto">
              <a:xfrm>
                <a:off x="975" y="2815"/>
                <a:ext cx="633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Uganda</a:t>
                </a:r>
              </a:p>
            </p:txBody>
          </p:sp>
          <p:sp>
            <p:nvSpPr>
              <p:cNvPr id="32801" name="Text Box 55"/>
              <p:cNvSpPr txBox="1">
                <a:spLocks noChangeArrowheads="1"/>
              </p:cNvSpPr>
              <p:nvPr/>
            </p:nvSpPr>
            <p:spPr bwMode="auto">
              <a:xfrm>
                <a:off x="1069" y="3103"/>
                <a:ext cx="713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Tanzania</a:t>
                </a:r>
              </a:p>
            </p:txBody>
          </p:sp>
          <p:sp>
            <p:nvSpPr>
              <p:cNvPr id="32802" name="Text Box 56"/>
              <p:cNvSpPr txBox="1">
                <a:spLocks noChangeArrowheads="1"/>
              </p:cNvSpPr>
              <p:nvPr/>
            </p:nvSpPr>
            <p:spPr bwMode="auto">
              <a:xfrm>
                <a:off x="828" y="3535"/>
                <a:ext cx="715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Romania</a:t>
                </a:r>
              </a:p>
            </p:txBody>
          </p:sp>
          <p:sp>
            <p:nvSpPr>
              <p:cNvPr id="32803" name="Text Box 57"/>
              <p:cNvSpPr txBox="1">
                <a:spLocks noChangeArrowheads="1"/>
              </p:cNvSpPr>
              <p:nvPr/>
            </p:nvSpPr>
            <p:spPr bwMode="auto">
              <a:xfrm>
                <a:off x="1913" y="3823"/>
                <a:ext cx="522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Brazil</a:t>
                </a:r>
              </a:p>
            </p:txBody>
          </p:sp>
          <p:sp>
            <p:nvSpPr>
              <p:cNvPr id="32804" name="Text Box 58"/>
              <p:cNvSpPr txBox="1">
                <a:spLocks noChangeArrowheads="1"/>
              </p:cNvSpPr>
              <p:nvPr/>
            </p:nvSpPr>
            <p:spPr bwMode="auto">
              <a:xfrm>
                <a:off x="1016" y="3823"/>
                <a:ext cx="807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Cameroon</a:t>
                </a:r>
              </a:p>
            </p:txBody>
          </p:sp>
          <p:sp>
            <p:nvSpPr>
              <p:cNvPr id="32805" name="Text Box 59"/>
              <p:cNvSpPr txBox="1">
                <a:spLocks noChangeArrowheads="1"/>
              </p:cNvSpPr>
              <p:nvPr/>
            </p:nvSpPr>
            <p:spPr bwMode="auto">
              <a:xfrm>
                <a:off x="3545" y="3055"/>
                <a:ext cx="91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Netherlands</a:t>
                </a:r>
              </a:p>
            </p:txBody>
          </p:sp>
          <p:sp>
            <p:nvSpPr>
              <p:cNvPr id="32806" name="Text Box 60"/>
              <p:cNvSpPr txBox="1">
                <a:spLocks noChangeArrowheads="1"/>
              </p:cNvSpPr>
              <p:nvPr/>
            </p:nvSpPr>
            <p:spPr bwMode="auto">
              <a:xfrm>
                <a:off x="3538" y="3823"/>
                <a:ext cx="91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Netherlands</a:t>
                </a:r>
              </a:p>
            </p:txBody>
          </p:sp>
          <p:sp>
            <p:nvSpPr>
              <p:cNvPr id="32807" name="Text Box 61"/>
              <p:cNvSpPr txBox="1">
                <a:spLocks noChangeArrowheads="1"/>
              </p:cNvSpPr>
              <p:nvPr/>
            </p:nvSpPr>
            <p:spPr bwMode="auto">
              <a:xfrm>
                <a:off x="2780" y="3679"/>
                <a:ext cx="603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Taiwan</a:t>
                </a:r>
              </a:p>
            </p:txBody>
          </p:sp>
          <p:sp>
            <p:nvSpPr>
              <p:cNvPr id="32808" name="Text Box 62"/>
              <p:cNvSpPr txBox="1">
                <a:spLocks noChangeArrowheads="1"/>
              </p:cNvSpPr>
              <p:nvPr/>
            </p:nvSpPr>
            <p:spPr bwMode="auto">
              <a:xfrm>
                <a:off x="3736" y="3439"/>
                <a:ext cx="559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rgbClr val="FF3300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accent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0" lang="en-US" altLang="en-US" sz="2000"/>
                  <a:t>Russia</a:t>
                </a:r>
              </a:p>
            </p:txBody>
          </p:sp>
        </p:grpSp>
        <p:sp>
          <p:nvSpPr>
            <p:cNvPr id="32775" name="Text Box 63"/>
            <p:cNvSpPr txBox="1">
              <a:spLocks noChangeArrowheads="1"/>
            </p:cNvSpPr>
            <p:nvPr/>
          </p:nvSpPr>
          <p:spPr bwMode="auto">
            <a:xfrm>
              <a:off x="3835" y="1152"/>
              <a:ext cx="31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32776" name="Text Box 64"/>
            <p:cNvSpPr txBox="1">
              <a:spLocks noChangeArrowheads="1"/>
            </p:cNvSpPr>
            <p:nvPr/>
          </p:nvSpPr>
          <p:spPr bwMode="auto">
            <a:xfrm>
              <a:off x="1292" y="1795"/>
              <a:ext cx="29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>
                  <a:solidFill>
                    <a:schemeClr val="accent1"/>
                  </a:solidFill>
                </a:rPr>
                <a:t>B</a:t>
              </a:r>
            </a:p>
          </p:txBody>
        </p:sp>
        <p:sp>
          <p:nvSpPr>
            <p:cNvPr id="32777" name="Text Box 65"/>
            <p:cNvSpPr txBox="1">
              <a:spLocks noChangeArrowheads="1"/>
            </p:cNvSpPr>
            <p:nvPr/>
          </p:nvSpPr>
          <p:spPr bwMode="auto">
            <a:xfrm>
              <a:off x="4940" y="2352"/>
              <a:ext cx="29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>
                  <a:solidFill>
                    <a:schemeClr val="accent1"/>
                  </a:solidFill>
                </a:rPr>
                <a:t>C</a:t>
              </a:r>
            </a:p>
          </p:txBody>
        </p:sp>
        <p:sp>
          <p:nvSpPr>
            <p:cNvPr id="32778" name="Text Box 66"/>
            <p:cNvSpPr txBox="1">
              <a:spLocks noChangeArrowheads="1"/>
            </p:cNvSpPr>
            <p:nvPr/>
          </p:nvSpPr>
          <p:spPr bwMode="auto">
            <a:xfrm>
              <a:off x="907" y="2995"/>
              <a:ext cx="31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>
                  <a:solidFill>
                    <a:schemeClr val="accent1"/>
                  </a:solidFill>
                </a:rPr>
                <a:t>D</a:t>
              </a:r>
            </a:p>
          </p:txBody>
        </p:sp>
        <p:sp>
          <p:nvSpPr>
            <p:cNvPr id="32779" name="Text Box 67"/>
            <p:cNvSpPr txBox="1">
              <a:spLocks noChangeArrowheads="1"/>
            </p:cNvSpPr>
            <p:nvPr/>
          </p:nvSpPr>
          <p:spPr bwMode="auto">
            <a:xfrm>
              <a:off x="2396" y="3648"/>
              <a:ext cx="266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>
                  <a:solidFill>
                    <a:schemeClr val="accent1"/>
                  </a:solidFill>
                </a:rPr>
                <a:t>F</a:t>
              </a:r>
            </a:p>
          </p:txBody>
        </p:sp>
        <p:sp>
          <p:nvSpPr>
            <p:cNvPr id="32780" name="Text Box 68"/>
            <p:cNvSpPr txBox="1">
              <a:spLocks noChangeArrowheads="1"/>
            </p:cNvSpPr>
            <p:nvPr/>
          </p:nvSpPr>
          <p:spPr bwMode="auto">
            <a:xfrm>
              <a:off x="4735" y="3600"/>
              <a:ext cx="31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>
                  <a:solidFill>
                    <a:schemeClr val="accent1"/>
                  </a:solidFill>
                </a:rPr>
                <a:t>G</a:t>
              </a:r>
            </a:p>
          </p:txBody>
        </p:sp>
        <p:sp>
          <p:nvSpPr>
            <p:cNvPr id="32781" name="Oval 69"/>
            <p:cNvSpPr>
              <a:spLocks noChangeArrowheads="1"/>
            </p:cNvSpPr>
            <p:nvPr/>
          </p:nvSpPr>
          <p:spPr bwMode="auto">
            <a:xfrm>
              <a:off x="1152" y="1712"/>
              <a:ext cx="1296" cy="100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782" name="Oval 70"/>
            <p:cNvSpPr>
              <a:spLocks noChangeArrowheads="1"/>
            </p:cNvSpPr>
            <p:nvPr/>
          </p:nvSpPr>
          <p:spPr bwMode="auto">
            <a:xfrm>
              <a:off x="3040" y="1120"/>
              <a:ext cx="1440" cy="96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783" name="Oval 71"/>
            <p:cNvSpPr>
              <a:spLocks noChangeArrowheads="1"/>
            </p:cNvSpPr>
            <p:nvPr/>
          </p:nvSpPr>
          <p:spPr bwMode="auto">
            <a:xfrm>
              <a:off x="912" y="2688"/>
              <a:ext cx="1248" cy="86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784" name="Oval 72"/>
            <p:cNvSpPr>
              <a:spLocks noChangeArrowheads="1"/>
            </p:cNvSpPr>
            <p:nvPr/>
          </p:nvSpPr>
          <p:spPr bwMode="auto">
            <a:xfrm>
              <a:off x="912" y="3552"/>
              <a:ext cx="1872" cy="76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785" name="Oval 73"/>
            <p:cNvSpPr>
              <a:spLocks noChangeArrowheads="1"/>
            </p:cNvSpPr>
            <p:nvPr/>
          </p:nvSpPr>
          <p:spPr bwMode="auto">
            <a:xfrm>
              <a:off x="3472" y="2064"/>
              <a:ext cx="1808" cy="1081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786" name="Oval 74"/>
            <p:cNvSpPr>
              <a:spLocks noChangeArrowheads="1"/>
            </p:cNvSpPr>
            <p:nvPr/>
          </p:nvSpPr>
          <p:spPr bwMode="auto">
            <a:xfrm>
              <a:off x="2928" y="3168"/>
              <a:ext cx="2160" cy="115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0" lang="en-US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Phylogenetic concepts:</a:t>
            </a:r>
            <a:r>
              <a:rPr lang="tr-TR" altLang="en-US" sz="3200" smtClean="0"/>
              <a:t> </a:t>
            </a:r>
            <a:r>
              <a:rPr lang="en-US" altLang="en-US" sz="3200" smtClean="0"/>
              <a:t>Interpreting a</a:t>
            </a:r>
            <a:r>
              <a:rPr lang="tr-TR" altLang="en-US" sz="3200" smtClean="0"/>
              <a:t> </a:t>
            </a:r>
            <a:r>
              <a:rPr lang="en-US" altLang="en-US" sz="3200" smtClean="0"/>
              <a:t>Phylogeny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125538"/>
            <a:ext cx="3570288" cy="4978400"/>
          </a:xfrm>
        </p:spPr>
        <p:txBody>
          <a:bodyPr/>
          <a:lstStyle/>
          <a:p>
            <a:endParaRPr lang="tr-TR" altLang="en-US" sz="2400" i="1" dirty="0" smtClean="0"/>
          </a:p>
          <a:p>
            <a:endParaRPr lang="tr-TR" altLang="en-US" sz="2400" i="1" dirty="0" smtClean="0"/>
          </a:p>
          <a:p>
            <a:endParaRPr lang="tr-TR" altLang="en-US" sz="2400" i="1" dirty="0" smtClean="0"/>
          </a:p>
          <a:p>
            <a:r>
              <a:rPr lang="en-US" altLang="en-US" sz="2400" dirty="0" smtClean="0">
                <a:solidFill>
                  <a:srgbClr val="0000CC"/>
                </a:solidFill>
              </a:rPr>
              <a:t>Physical</a:t>
            </a:r>
            <a:r>
              <a:rPr lang="en-US" altLang="en-US" sz="2400" dirty="0" smtClean="0"/>
              <a:t> </a:t>
            </a:r>
            <a:r>
              <a:rPr lang="en-US" altLang="en-US" sz="2400" dirty="0" smtClean="0"/>
              <a:t>position in tree is not meaningful</a:t>
            </a:r>
          </a:p>
          <a:p>
            <a:r>
              <a:rPr lang="en-US" altLang="en-US" sz="2400" dirty="0" smtClean="0"/>
              <a:t>Swiveling can only be done at the nodes</a:t>
            </a:r>
          </a:p>
          <a:p>
            <a:r>
              <a:rPr lang="en-US" altLang="en-US" sz="2400" dirty="0" smtClean="0"/>
              <a:t>Only tree structure </a:t>
            </a:r>
            <a:r>
              <a:rPr lang="en-US" altLang="en-US" sz="2400" dirty="0" smtClean="0"/>
              <a:t>matters</a:t>
            </a:r>
            <a:endParaRPr lang="en-US" altLang="en-US" sz="2400" dirty="0" smtClean="0"/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CF4FC24-6D29-4791-B7A1-96507936EBDF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8</a:t>
            </a:fld>
            <a:endParaRPr kumimoji="0" lang="en-US" altLang="en-US" sz="1200" smtClean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42156" y="1676400"/>
            <a:ext cx="2903538" cy="3352800"/>
            <a:chOff x="228600" y="1676400"/>
            <a:chExt cx="2903538" cy="3352800"/>
          </a:xfrm>
        </p:grpSpPr>
        <p:sp>
          <p:nvSpPr>
            <p:cNvPr id="9233" name="Line 6"/>
            <p:cNvSpPr>
              <a:spLocks noChangeShapeType="1"/>
            </p:cNvSpPr>
            <p:nvPr/>
          </p:nvSpPr>
          <p:spPr bwMode="auto">
            <a:xfrm flipV="1">
              <a:off x="228600" y="1676400"/>
              <a:ext cx="2895600" cy="1676400"/>
            </a:xfrm>
            <a:prstGeom prst="line">
              <a:avLst/>
            </a:prstGeom>
            <a:noFill/>
            <a:ln w="57150">
              <a:solidFill>
                <a:srgbClr val="CD1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234" name="Line 7"/>
            <p:cNvSpPr>
              <a:spLocks noChangeShapeType="1"/>
            </p:cNvSpPr>
            <p:nvPr/>
          </p:nvSpPr>
          <p:spPr bwMode="auto">
            <a:xfrm>
              <a:off x="228600" y="3352800"/>
              <a:ext cx="2895600" cy="1676400"/>
            </a:xfrm>
            <a:prstGeom prst="line">
              <a:avLst/>
            </a:prstGeom>
            <a:noFill/>
            <a:ln w="57150">
              <a:solidFill>
                <a:srgbClr val="CD1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235" name="Line 8"/>
            <p:cNvSpPr>
              <a:spLocks noChangeShapeType="1"/>
            </p:cNvSpPr>
            <p:nvPr/>
          </p:nvSpPr>
          <p:spPr bwMode="auto">
            <a:xfrm flipV="1">
              <a:off x="1295400" y="2895600"/>
              <a:ext cx="1828800" cy="1058863"/>
            </a:xfrm>
            <a:prstGeom prst="line">
              <a:avLst/>
            </a:prstGeom>
            <a:noFill/>
            <a:ln w="57150">
              <a:solidFill>
                <a:srgbClr val="CD1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236" name="Line 9"/>
            <p:cNvSpPr>
              <a:spLocks noChangeShapeType="1"/>
            </p:cNvSpPr>
            <p:nvPr/>
          </p:nvSpPr>
          <p:spPr bwMode="auto">
            <a:xfrm flipV="1">
              <a:off x="2209800" y="3962400"/>
              <a:ext cx="914400" cy="530225"/>
            </a:xfrm>
            <a:prstGeom prst="line">
              <a:avLst/>
            </a:prstGeom>
            <a:noFill/>
            <a:ln w="57150">
              <a:solidFill>
                <a:srgbClr val="CD1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237" name="Line 10"/>
            <p:cNvSpPr>
              <a:spLocks noChangeShapeType="1"/>
            </p:cNvSpPr>
            <p:nvPr/>
          </p:nvSpPr>
          <p:spPr bwMode="auto">
            <a:xfrm>
              <a:off x="2370138" y="2133600"/>
              <a:ext cx="762000" cy="441325"/>
            </a:xfrm>
            <a:prstGeom prst="line">
              <a:avLst/>
            </a:prstGeom>
            <a:noFill/>
            <a:ln w="57150">
              <a:solidFill>
                <a:srgbClr val="CD1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9226" name="Group 11"/>
          <p:cNvGrpSpPr>
            <a:grpSpLocks/>
          </p:cNvGrpSpPr>
          <p:nvPr/>
        </p:nvGrpSpPr>
        <p:grpSpPr bwMode="auto">
          <a:xfrm>
            <a:off x="3428231" y="1447800"/>
            <a:ext cx="1647825" cy="3810000"/>
            <a:chOff x="2298" y="1735"/>
            <a:chExt cx="1038" cy="2400"/>
          </a:xfrm>
        </p:grpSpPr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2298" y="1735"/>
              <a:ext cx="10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1800">
                  <a:solidFill>
                    <a:schemeClr val="accent2"/>
                  </a:solidFill>
                </a:rPr>
                <a:t>Sequence A</a:t>
              </a:r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2298" y="2263"/>
              <a:ext cx="10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1800">
                  <a:solidFill>
                    <a:schemeClr val="accent2"/>
                  </a:solidFill>
                </a:rPr>
                <a:t>Sequence B</a:t>
              </a:r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2298" y="2551"/>
              <a:ext cx="10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1800">
                  <a:solidFill>
                    <a:schemeClr val="accent2"/>
                  </a:solidFill>
                </a:rPr>
                <a:t>Sequence C</a:t>
              </a:r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2298" y="3175"/>
              <a:ext cx="10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1800">
                  <a:solidFill>
                    <a:schemeClr val="accent2"/>
                  </a:solidFill>
                </a:rPr>
                <a:t>Sequence D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2298" y="3847"/>
              <a:ext cx="10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1800">
                  <a:solidFill>
                    <a:schemeClr val="accent2"/>
                  </a:solidFill>
                </a:rPr>
                <a:t>Sequence E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18356" y="5334000"/>
            <a:ext cx="4114800" cy="685800"/>
            <a:chOff x="304800" y="5334000"/>
            <a:chExt cx="4114800" cy="685800"/>
          </a:xfrm>
        </p:grpSpPr>
        <p:sp>
          <p:nvSpPr>
            <p:cNvPr id="9225" name="Text Box 17"/>
            <p:cNvSpPr txBox="1">
              <a:spLocks noChangeArrowheads="1"/>
            </p:cNvSpPr>
            <p:nvPr/>
          </p:nvSpPr>
          <p:spPr bwMode="auto">
            <a:xfrm>
              <a:off x="1295400" y="5562600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7800" indent="-1778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2400">
                  <a:ea typeface="MS PGothic" panose="020B0600070205080204" pitchFamily="34" charset="-128"/>
                </a:rPr>
                <a:t>Time</a:t>
              </a:r>
            </a:p>
          </p:txBody>
        </p:sp>
        <p:sp>
          <p:nvSpPr>
            <p:cNvPr id="5" name="Line 18"/>
            <p:cNvSpPr>
              <a:spLocks noChangeShapeType="1"/>
            </p:cNvSpPr>
            <p:nvPr/>
          </p:nvSpPr>
          <p:spPr bwMode="auto">
            <a:xfrm flipV="1">
              <a:off x="304800" y="5562600"/>
              <a:ext cx="2819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227" name="Text Box 22"/>
            <p:cNvSpPr txBox="1">
              <a:spLocks noChangeArrowheads="1"/>
            </p:cNvSpPr>
            <p:nvPr/>
          </p:nvSpPr>
          <p:spPr bwMode="auto">
            <a:xfrm>
              <a:off x="3124200" y="5334000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7800" indent="-1778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2400">
                  <a:ea typeface="MS PGothic" panose="020B0600070205080204" pitchFamily="34" charset="-128"/>
                </a:rPr>
                <a:t>Present</a:t>
              </a:r>
            </a:p>
          </p:txBody>
        </p:sp>
      </p:grp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1456556" y="3657600"/>
            <a:ext cx="304800" cy="685800"/>
          </a:xfrm>
          <a:prstGeom prst="curvedRightArrow">
            <a:avLst>
              <a:gd name="adj1" fmla="val 45000"/>
              <a:gd name="adj2" fmla="val 9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Problems and Errors in Phylogenetic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Inherent strengths and weaknesses in different tree-making methodologies.</a:t>
            </a:r>
            <a:endParaRPr lang="tr-TR" altLang="en-US" dirty="0" smtClean="0"/>
          </a:p>
          <a:p>
            <a:r>
              <a:rPr lang="en-US" altLang="en-US" dirty="0" smtClean="0"/>
              <a:t>More is better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Errors in inferred phylogeny may be caused by small data sets and/or limited sampling. </a:t>
            </a:r>
            <a:endParaRPr lang="tr-TR" altLang="en-US" dirty="0" smtClean="0"/>
          </a:p>
          <a:p>
            <a:r>
              <a:rPr lang="en-US" altLang="en-US" dirty="0" smtClean="0"/>
              <a:t>Unsuitable sequences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those undergoing rapid nucleotide changes or slow to zero changes overtime may skew phylogenetic estimations</a:t>
            </a:r>
            <a:endParaRPr lang="tr-TR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A02F9E7-AC10-4E72-BBFF-FE48719948A6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80</a:t>
            </a:fld>
            <a:endParaRPr kumimoji="0" lang="en-US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Problems and Errors in Phylogenetic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dirty="0" smtClean="0"/>
              <a:t>Mutations</a:t>
            </a:r>
            <a:r>
              <a:rPr lang="fr-FR" dirty="0"/>
              <a:t>: </a:t>
            </a:r>
            <a:endParaRPr lang="tr-TR" dirty="0" smtClean="0"/>
          </a:p>
          <a:p>
            <a:pPr lvl="1">
              <a:defRPr/>
            </a:pPr>
            <a:r>
              <a:rPr lang="fr-FR" dirty="0" smtClean="0"/>
              <a:t>Duplications</a:t>
            </a:r>
            <a:r>
              <a:rPr lang="fr-FR" dirty="0"/>
              <a:t>, inversions, insertions, </a:t>
            </a:r>
            <a:r>
              <a:rPr lang="fr-FR" dirty="0" err="1"/>
              <a:t>deletions</a:t>
            </a:r>
            <a:r>
              <a:rPr lang="fr-FR" dirty="0"/>
              <a:t> etc.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inaccurate</a:t>
            </a:r>
            <a:r>
              <a:rPr lang="fr-FR" dirty="0"/>
              <a:t> </a:t>
            </a:r>
            <a:r>
              <a:rPr lang="fr-FR" dirty="0" err="1"/>
              <a:t>signals</a:t>
            </a:r>
            <a:endParaRPr lang="fr-FR" dirty="0"/>
          </a:p>
          <a:p>
            <a:pPr>
              <a:defRPr/>
            </a:pPr>
            <a:r>
              <a:rPr lang="en-US" dirty="0"/>
              <a:t>Genomic hotspots: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small </a:t>
            </a:r>
            <a:r>
              <a:rPr lang="en-US" dirty="0"/>
              <a:t>regions of rapid evolution are not easily detected</a:t>
            </a:r>
          </a:p>
          <a:p>
            <a:pPr>
              <a:defRPr/>
            </a:pPr>
            <a:r>
              <a:rPr lang="en-US" dirty="0" err="1"/>
              <a:t>Homoplasy</a:t>
            </a:r>
            <a:r>
              <a:rPr lang="en-US" dirty="0"/>
              <a:t>: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nucleotide </a:t>
            </a:r>
            <a:r>
              <a:rPr lang="en-US" dirty="0"/>
              <a:t>changes that are similar but occurred independently in separate lineages are mistakenly assumed as inherited changes</a:t>
            </a:r>
          </a:p>
          <a:p>
            <a:pPr>
              <a:defRPr/>
            </a:pPr>
            <a:r>
              <a:rPr lang="en-US" dirty="0"/>
              <a:t>Sample contamination / mislabeling: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always </a:t>
            </a:r>
            <a:r>
              <a:rPr lang="en-US" dirty="0"/>
              <a:t>a possibility when working with large data </a:t>
            </a:r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3E83403-BE01-4FB2-9BF2-16BFC00F23C5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81</a:t>
            </a:fld>
            <a:endParaRPr kumimoji="0" lang="en-US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Phylogenetic concepts:</a:t>
            </a:r>
            <a:r>
              <a:rPr lang="tr-TR" altLang="en-US" sz="3200" smtClean="0"/>
              <a:t> </a:t>
            </a:r>
            <a:r>
              <a:rPr lang="en-US" altLang="en-US" sz="3200" smtClean="0"/>
              <a:t>Interpreting a</a:t>
            </a:r>
            <a:r>
              <a:rPr lang="tr-TR" altLang="en-US" sz="3200" smtClean="0"/>
              <a:t> </a:t>
            </a:r>
            <a:r>
              <a:rPr lang="en-US" altLang="en-US" sz="3200" smtClean="0"/>
              <a:t>Phylogeny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125538"/>
            <a:ext cx="3570288" cy="4978400"/>
          </a:xfrm>
        </p:spPr>
        <p:txBody>
          <a:bodyPr/>
          <a:lstStyle/>
          <a:p>
            <a:endParaRPr lang="tr-TR" altLang="en-US" sz="2400" i="1" dirty="0" smtClean="0"/>
          </a:p>
          <a:p>
            <a:endParaRPr lang="tr-TR" altLang="en-US" sz="2400" i="1" dirty="0" smtClean="0"/>
          </a:p>
          <a:p>
            <a:endParaRPr lang="tr-TR" altLang="en-US" sz="2400" i="1" dirty="0" smtClean="0"/>
          </a:p>
          <a:p>
            <a:r>
              <a:rPr lang="en-US" altLang="en-US" sz="2400" dirty="0" smtClean="0">
                <a:solidFill>
                  <a:srgbClr val="0000CC"/>
                </a:solidFill>
              </a:rPr>
              <a:t>Physical</a:t>
            </a:r>
            <a:r>
              <a:rPr lang="en-US" altLang="en-US" sz="2400" dirty="0" smtClean="0"/>
              <a:t> position in tree is not meaningful</a:t>
            </a:r>
          </a:p>
          <a:p>
            <a:r>
              <a:rPr lang="en-US" altLang="en-US" sz="2400" dirty="0" smtClean="0"/>
              <a:t>Swiveling can only be done at the nodes</a:t>
            </a:r>
          </a:p>
          <a:p>
            <a:r>
              <a:rPr lang="en-US" altLang="en-US" sz="2400" dirty="0" smtClean="0"/>
              <a:t>Only tree structure matters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AAFDAD08-A6DB-4721-86E4-4E90C414B964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9</a:t>
            </a:fld>
            <a:endParaRPr kumimoji="0" lang="en-US" altLang="en-US" sz="1200" smtClean="0"/>
          </a:p>
        </p:txBody>
      </p:sp>
      <p:sp>
        <p:nvSpPr>
          <p:cNvPr id="10245" name="Line 3"/>
          <p:cNvSpPr>
            <a:spLocks noChangeShapeType="1"/>
          </p:cNvSpPr>
          <p:nvPr/>
        </p:nvSpPr>
        <p:spPr bwMode="auto">
          <a:xfrm flipV="1">
            <a:off x="539552" y="1676400"/>
            <a:ext cx="2895600" cy="1676400"/>
          </a:xfrm>
          <a:prstGeom prst="line">
            <a:avLst/>
          </a:prstGeom>
          <a:noFill/>
          <a:ln w="57150">
            <a:solidFill>
              <a:srgbClr val="CD1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>
            <a:off x="539552" y="3352800"/>
            <a:ext cx="2895600" cy="1676400"/>
          </a:xfrm>
          <a:prstGeom prst="line">
            <a:avLst/>
          </a:prstGeom>
          <a:noFill/>
          <a:ln w="57150">
            <a:solidFill>
              <a:srgbClr val="CD1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247" name="Line 5"/>
          <p:cNvSpPr>
            <a:spLocks noChangeShapeType="1"/>
          </p:cNvSpPr>
          <p:nvPr/>
        </p:nvSpPr>
        <p:spPr bwMode="auto">
          <a:xfrm flipV="1">
            <a:off x="1606352" y="2895600"/>
            <a:ext cx="1828800" cy="1058863"/>
          </a:xfrm>
          <a:prstGeom prst="line">
            <a:avLst/>
          </a:prstGeom>
          <a:noFill/>
          <a:ln w="57150">
            <a:solidFill>
              <a:srgbClr val="CD1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248" name="Line 6"/>
          <p:cNvSpPr>
            <a:spLocks noChangeShapeType="1"/>
          </p:cNvSpPr>
          <p:nvPr/>
        </p:nvSpPr>
        <p:spPr bwMode="auto">
          <a:xfrm flipH="1" flipV="1">
            <a:off x="2520752" y="3429000"/>
            <a:ext cx="914400" cy="530225"/>
          </a:xfrm>
          <a:prstGeom prst="line">
            <a:avLst/>
          </a:prstGeom>
          <a:noFill/>
          <a:ln w="57150">
            <a:solidFill>
              <a:srgbClr val="CD1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249" name="Line 7"/>
          <p:cNvSpPr>
            <a:spLocks noChangeShapeType="1"/>
          </p:cNvSpPr>
          <p:nvPr/>
        </p:nvSpPr>
        <p:spPr bwMode="auto">
          <a:xfrm>
            <a:off x="2681090" y="2133600"/>
            <a:ext cx="762000" cy="441325"/>
          </a:xfrm>
          <a:prstGeom prst="line">
            <a:avLst/>
          </a:prstGeom>
          <a:noFill/>
          <a:ln w="57150">
            <a:solidFill>
              <a:srgbClr val="CD1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0250" name="Group 8"/>
          <p:cNvGrpSpPr>
            <a:grpSpLocks/>
          </p:cNvGrpSpPr>
          <p:nvPr/>
        </p:nvGrpSpPr>
        <p:grpSpPr bwMode="auto">
          <a:xfrm>
            <a:off x="3425627" y="1447800"/>
            <a:ext cx="1647825" cy="3810000"/>
            <a:chOff x="2298" y="1735"/>
            <a:chExt cx="1038" cy="2400"/>
          </a:xfrm>
        </p:grpSpPr>
        <p:sp>
          <p:nvSpPr>
            <p:cNvPr id="10254" name="Text Box 9"/>
            <p:cNvSpPr txBox="1">
              <a:spLocks noChangeArrowheads="1"/>
            </p:cNvSpPr>
            <p:nvPr/>
          </p:nvSpPr>
          <p:spPr bwMode="auto">
            <a:xfrm>
              <a:off x="2298" y="1735"/>
              <a:ext cx="10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1800">
                  <a:solidFill>
                    <a:schemeClr val="accent2"/>
                  </a:solidFill>
                </a:rPr>
                <a:t>Sequence A</a:t>
              </a:r>
            </a:p>
          </p:txBody>
        </p:sp>
        <p:sp>
          <p:nvSpPr>
            <p:cNvPr id="10255" name="Text Box 10"/>
            <p:cNvSpPr txBox="1">
              <a:spLocks noChangeArrowheads="1"/>
            </p:cNvSpPr>
            <p:nvPr/>
          </p:nvSpPr>
          <p:spPr bwMode="auto">
            <a:xfrm>
              <a:off x="2298" y="2263"/>
              <a:ext cx="10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1800">
                  <a:solidFill>
                    <a:schemeClr val="accent2"/>
                  </a:solidFill>
                </a:rPr>
                <a:t>Sequence B</a:t>
              </a:r>
            </a:p>
          </p:txBody>
        </p:sp>
        <p:sp>
          <p:nvSpPr>
            <p:cNvPr id="10256" name="Text Box 11"/>
            <p:cNvSpPr txBox="1">
              <a:spLocks noChangeArrowheads="1"/>
            </p:cNvSpPr>
            <p:nvPr/>
          </p:nvSpPr>
          <p:spPr bwMode="auto">
            <a:xfrm>
              <a:off x="2298" y="2551"/>
              <a:ext cx="10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1800">
                  <a:solidFill>
                    <a:schemeClr val="accent2"/>
                  </a:solidFill>
                </a:rPr>
                <a:t>Sequence E</a:t>
              </a:r>
            </a:p>
          </p:txBody>
        </p:sp>
        <p:sp>
          <p:nvSpPr>
            <p:cNvPr id="10257" name="Text Box 12"/>
            <p:cNvSpPr txBox="1">
              <a:spLocks noChangeArrowheads="1"/>
            </p:cNvSpPr>
            <p:nvPr/>
          </p:nvSpPr>
          <p:spPr bwMode="auto">
            <a:xfrm>
              <a:off x="2298" y="3175"/>
              <a:ext cx="10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1800">
                  <a:solidFill>
                    <a:schemeClr val="accent2"/>
                  </a:solidFill>
                </a:rPr>
                <a:t>Sequence D</a:t>
              </a:r>
            </a:p>
          </p:txBody>
        </p:sp>
        <p:sp>
          <p:nvSpPr>
            <p:cNvPr id="10258" name="Text Box 13"/>
            <p:cNvSpPr txBox="1">
              <a:spLocks noChangeArrowheads="1"/>
            </p:cNvSpPr>
            <p:nvPr/>
          </p:nvSpPr>
          <p:spPr bwMode="auto">
            <a:xfrm>
              <a:off x="2298" y="3847"/>
              <a:ext cx="10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1800">
                  <a:solidFill>
                    <a:schemeClr val="accent2"/>
                  </a:solidFill>
                </a:rPr>
                <a:t>Sequence C</a:t>
              </a:r>
            </a:p>
          </p:txBody>
        </p:sp>
      </p:grp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1606352" y="5562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en-US" sz="2400">
                <a:ea typeface="MS PGothic" panose="020B0600070205080204" pitchFamily="34" charset="-128"/>
              </a:rPr>
              <a:t>Time</a:t>
            </a:r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 flipV="1">
            <a:off x="615752" y="5562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3435152" y="5334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en-US" sz="2400">
                <a:ea typeface="MS PGothic" panose="020B0600070205080204" pitchFamily="34" charset="-128"/>
              </a:rPr>
              <a:t>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4976</Words>
  <Application>Microsoft Office PowerPoint</Application>
  <PresentationFormat>Letter Paper (8.5x11 in)</PresentationFormat>
  <Paragraphs>1117</Paragraphs>
  <Slides>81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2" baseType="lpstr">
      <vt:lpstr>Arial Unicode MS</vt:lpstr>
      <vt:lpstr>MS PGothic</vt:lpstr>
      <vt:lpstr>Andale Mono</vt:lpstr>
      <vt:lpstr>Arial</vt:lpstr>
      <vt:lpstr>Cambria Math</vt:lpstr>
      <vt:lpstr>Comic Sans MS</vt:lpstr>
      <vt:lpstr>Courier</vt:lpstr>
      <vt:lpstr>Courier New</vt:lpstr>
      <vt:lpstr>Symbol</vt:lpstr>
      <vt:lpstr>Times New Roman</vt:lpstr>
      <vt:lpstr>Bahcesehir master slide</vt:lpstr>
      <vt:lpstr>Introduction to Bioinformatics</vt:lpstr>
      <vt:lpstr>What is Molecular Phylogenetics…</vt:lpstr>
      <vt:lpstr>…What is Molecular Phylogenetics…</vt:lpstr>
      <vt:lpstr>…What is Molecular Phylogenetics</vt:lpstr>
      <vt:lpstr>Etymology</vt:lpstr>
      <vt:lpstr>A Brief History of Molecular Phylogenetics</vt:lpstr>
      <vt:lpstr>Molecular data     vs.  Morphology/Physiology</vt:lpstr>
      <vt:lpstr>Phylogenetic concepts: Interpreting a Phylogeny</vt:lpstr>
      <vt:lpstr>Phylogenetic concepts: Interpreting a Phylogeny</vt:lpstr>
      <vt:lpstr>Tree Terminology</vt:lpstr>
      <vt:lpstr>Tree Terminology</vt:lpstr>
      <vt:lpstr>Tree Terminology</vt:lpstr>
      <vt:lpstr>Tree Terminology</vt:lpstr>
      <vt:lpstr>PowerPoint Presentation</vt:lpstr>
      <vt:lpstr>Tree Terminology</vt:lpstr>
      <vt:lpstr>Tree Terminology</vt:lpstr>
      <vt:lpstr>Number of trees</vt:lpstr>
      <vt:lpstr>Tree Terminology</vt:lpstr>
      <vt:lpstr>Tree Terminology</vt:lpstr>
      <vt:lpstr>Tree Terminology</vt:lpstr>
      <vt:lpstr>Gene vs. Species Trees </vt:lpstr>
      <vt:lpstr>Character and Distance Data </vt:lpstr>
      <vt:lpstr>Methods in Phylogenetic Reconstruction</vt:lpstr>
      <vt:lpstr>Comparison of Methods</vt:lpstr>
      <vt:lpstr>Methods in Phylogenetic Reconstruction</vt:lpstr>
      <vt:lpstr>UPGMA </vt:lpstr>
      <vt:lpstr>UPGMA </vt:lpstr>
      <vt:lpstr>UPGMA </vt:lpstr>
      <vt:lpstr>UPGMA </vt:lpstr>
      <vt:lpstr>UPGMA - example </vt:lpstr>
      <vt:lpstr>UPGMA - example </vt:lpstr>
      <vt:lpstr>Estimation of Branch Lengths </vt:lpstr>
      <vt:lpstr>Estimation of Branch Lengths </vt:lpstr>
      <vt:lpstr>Estimation of Branch Lengths </vt:lpstr>
      <vt:lpstr>Estimation of Branch Lengths </vt:lpstr>
      <vt:lpstr>Estimation of Branch Lengths </vt:lpstr>
      <vt:lpstr>Estimation of Branch Lengths - example</vt:lpstr>
      <vt:lpstr>Estimation of Branch Lengths - example</vt:lpstr>
      <vt:lpstr>Neighbor's Relation Method </vt:lpstr>
      <vt:lpstr>Neighbor's Relation Method </vt:lpstr>
      <vt:lpstr>Neighbor's Relation Method </vt:lpstr>
      <vt:lpstr>Neighbor's Relation Method - example</vt:lpstr>
      <vt:lpstr>Estimation of Branch Lengths - example</vt:lpstr>
      <vt:lpstr>Neighbor-Joining Methods </vt:lpstr>
      <vt:lpstr>Neighbor-Joining Methods </vt:lpstr>
      <vt:lpstr>Neighbor-Joining Methods </vt:lpstr>
      <vt:lpstr>Neighbor-Joining Methods </vt:lpstr>
      <vt:lpstr>Character-Based Methods of Phylogenetics</vt:lpstr>
      <vt:lpstr>Character-Based Methods of Phylogenetics</vt:lpstr>
      <vt:lpstr>Character-Based Methods of Phylogenetics</vt:lpstr>
      <vt:lpstr>Character-Based Methods of Phylogenetics</vt:lpstr>
      <vt:lpstr>Character-Based Methods of Phylogenetics</vt:lpstr>
      <vt:lpstr>Character-Based Methods of Phylogenetics</vt:lpstr>
      <vt:lpstr>Character-Based Methods of Phylogenetics</vt:lpstr>
      <vt:lpstr>Character-Based Methods of Phylogenetics</vt:lpstr>
      <vt:lpstr>Character-Based Methods of Phylogenetics</vt:lpstr>
      <vt:lpstr>Character-Based Methods of Phylogenetics</vt:lpstr>
      <vt:lpstr>Character-Based Methods of Phylogenetics</vt:lpstr>
      <vt:lpstr>Character-Based Methods of Phylogenetics</vt:lpstr>
      <vt:lpstr>Maximum parsimony: exhaustive stepwise addition</vt:lpstr>
      <vt:lpstr>Maximum Parsimony - example</vt:lpstr>
      <vt:lpstr>Maximum Parsimony - example</vt:lpstr>
      <vt:lpstr>Maximum Parsimony - example</vt:lpstr>
      <vt:lpstr>Maximum Parsimony - example</vt:lpstr>
      <vt:lpstr>Maximum Parsimony - example</vt:lpstr>
      <vt:lpstr>Maximum Parsimony - example</vt:lpstr>
      <vt:lpstr>Methods in Phylogenetic Reconstruction</vt:lpstr>
      <vt:lpstr>Tree Confidence </vt:lpstr>
      <vt:lpstr>Bootstrapping</vt:lpstr>
      <vt:lpstr>Bootstrapping</vt:lpstr>
      <vt:lpstr>Bootstrapping</vt:lpstr>
      <vt:lpstr>Bootstrapping</vt:lpstr>
      <vt:lpstr>Bootstrap values</vt:lpstr>
      <vt:lpstr>Parametric Tests </vt:lpstr>
      <vt:lpstr>Parametric Tests </vt:lpstr>
      <vt:lpstr>Parametric Tests </vt:lpstr>
      <vt:lpstr>Some Discoveries Made Using Molecular Phylogenetics</vt:lpstr>
      <vt:lpstr>Some Discoveries Made Using Molecular Phylogenetics</vt:lpstr>
      <vt:lpstr>Some Discoveries Made Using Molecular Phylogenetics</vt:lpstr>
      <vt:lpstr>Problems and Errors in Phylogenetic Reconstruction</vt:lpstr>
      <vt:lpstr>Problems and Errors in Phylogenetic Reconstruction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Bioinformatics</dc:title>
  <dc:creator>N AYDIN</dc:creator>
  <cp:lastModifiedBy>Nizamettin AYDIN</cp:lastModifiedBy>
  <cp:revision>323</cp:revision>
  <dcterms:created xsi:type="dcterms:W3CDTF">2004-11-05T11:30:37Z</dcterms:created>
  <dcterms:modified xsi:type="dcterms:W3CDTF">2020-04-09T21:08:13Z</dcterms:modified>
</cp:coreProperties>
</file>