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422" r:id="rId2"/>
    <p:sldId id="330" r:id="rId3"/>
    <p:sldId id="331" r:id="rId4"/>
    <p:sldId id="332" r:id="rId5"/>
    <p:sldId id="333"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423" r:id="rId25"/>
    <p:sldId id="354" r:id="rId26"/>
    <p:sldId id="355" r:id="rId27"/>
    <p:sldId id="356" r:id="rId28"/>
    <p:sldId id="424" r:id="rId29"/>
    <p:sldId id="359" r:id="rId30"/>
    <p:sldId id="360" r:id="rId31"/>
    <p:sldId id="361" r:id="rId32"/>
    <p:sldId id="429" r:id="rId33"/>
    <p:sldId id="362" r:id="rId34"/>
    <p:sldId id="430" r:id="rId35"/>
    <p:sldId id="363" r:id="rId36"/>
    <p:sldId id="364" r:id="rId37"/>
    <p:sldId id="365" r:id="rId38"/>
    <p:sldId id="366" r:id="rId39"/>
    <p:sldId id="367" r:id="rId40"/>
    <p:sldId id="425" r:id="rId41"/>
    <p:sldId id="368" r:id="rId42"/>
    <p:sldId id="369" r:id="rId43"/>
    <p:sldId id="370" r:id="rId44"/>
    <p:sldId id="372" r:id="rId45"/>
    <p:sldId id="374" r:id="rId46"/>
    <p:sldId id="378" r:id="rId47"/>
    <p:sldId id="408" r:id="rId48"/>
    <p:sldId id="407" r:id="rId49"/>
    <p:sldId id="410" r:id="rId50"/>
    <p:sldId id="409" r:id="rId51"/>
    <p:sldId id="411" r:id="rId52"/>
    <p:sldId id="412" r:id="rId53"/>
    <p:sldId id="413" r:id="rId54"/>
    <p:sldId id="414" r:id="rId55"/>
    <p:sldId id="415" r:id="rId56"/>
    <p:sldId id="416" r:id="rId57"/>
    <p:sldId id="417" r:id="rId58"/>
    <p:sldId id="418" r:id="rId59"/>
    <p:sldId id="419" r:id="rId60"/>
    <p:sldId id="420" r:id="rId61"/>
    <p:sldId id="379" r:id="rId62"/>
    <p:sldId id="426" r:id="rId63"/>
    <p:sldId id="381" r:id="rId64"/>
    <p:sldId id="383" r:id="rId65"/>
    <p:sldId id="384" r:id="rId66"/>
    <p:sldId id="386" r:id="rId67"/>
    <p:sldId id="388" r:id="rId68"/>
    <p:sldId id="389" r:id="rId69"/>
    <p:sldId id="390" r:id="rId70"/>
    <p:sldId id="391" r:id="rId71"/>
    <p:sldId id="392" r:id="rId72"/>
    <p:sldId id="393" r:id="rId73"/>
    <p:sldId id="395" r:id="rId74"/>
    <p:sldId id="397" r:id="rId75"/>
    <p:sldId id="399" r:id="rId76"/>
    <p:sldId id="400" r:id="rId77"/>
    <p:sldId id="401" r:id="rId78"/>
    <p:sldId id="402" r:id="rId79"/>
    <p:sldId id="403" r:id="rId80"/>
    <p:sldId id="405" r:id="rId81"/>
    <p:sldId id="406" r:id="rId82"/>
  </p:sldIdLst>
  <p:sldSz cx="9144000" cy="6858000" type="letter"/>
  <p:notesSz cx="6642100" cy="9653588"/>
  <p:defaultTextStyle>
    <a:defPPr>
      <a:defRPr lang="tr-TR"/>
    </a:defPPr>
    <a:lvl1pPr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bg2"/>
        </a:solidFill>
        <a:latin typeface="Arial" panose="020B0604020202020204" pitchFamily="34" charset="0"/>
        <a:ea typeface="+mn-ea"/>
        <a:cs typeface="+mn-cs"/>
      </a:defRPr>
    </a:lvl5pPr>
    <a:lvl6pPr marL="2286000" algn="l" defTabSz="914400" rtl="0" eaLnBrk="1" latinLnBrk="0" hangingPunct="1">
      <a:defRPr kern="1200">
        <a:solidFill>
          <a:schemeClr val="bg2"/>
        </a:solidFill>
        <a:latin typeface="Arial" panose="020B0604020202020204" pitchFamily="34" charset="0"/>
        <a:ea typeface="+mn-ea"/>
        <a:cs typeface="+mn-cs"/>
      </a:defRPr>
    </a:lvl6pPr>
    <a:lvl7pPr marL="2743200" algn="l" defTabSz="914400" rtl="0" eaLnBrk="1" latinLnBrk="0" hangingPunct="1">
      <a:defRPr kern="1200">
        <a:solidFill>
          <a:schemeClr val="bg2"/>
        </a:solidFill>
        <a:latin typeface="Arial" panose="020B0604020202020204" pitchFamily="34" charset="0"/>
        <a:ea typeface="+mn-ea"/>
        <a:cs typeface="+mn-cs"/>
      </a:defRPr>
    </a:lvl7pPr>
    <a:lvl8pPr marL="3200400" algn="l" defTabSz="914400" rtl="0" eaLnBrk="1" latinLnBrk="0" hangingPunct="1">
      <a:defRPr kern="1200">
        <a:solidFill>
          <a:schemeClr val="bg2"/>
        </a:solidFill>
        <a:latin typeface="Arial" panose="020B0604020202020204" pitchFamily="34" charset="0"/>
        <a:ea typeface="+mn-ea"/>
        <a:cs typeface="+mn-cs"/>
      </a:defRPr>
    </a:lvl8pPr>
    <a:lvl9pPr marL="3657600" algn="l" defTabSz="914400" rtl="0" eaLnBrk="1" latinLnBrk="0" hangingPunct="1">
      <a:defRPr kern="1200">
        <a:solidFill>
          <a:schemeClr val="bg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0">
          <p15:clr>
            <a:srgbClr val="A4A3A4"/>
          </p15:clr>
        </p15:guide>
        <p15:guide id="2" pos="20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00FF00"/>
    <a:srgbClr val="CC0099"/>
    <a:srgbClr val="FFFF99"/>
    <a:srgbClr val="996633"/>
    <a:srgbClr val="FF3300"/>
    <a:srgbClr val="CC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133" autoAdjust="0"/>
    <p:restoredTop sz="94737" autoAdjust="0"/>
  </p:normalViewPr>
  <p:slideViewPr>
    <p:cSldViewPr>
      <p:cViewPr varScale="1">
        <p:scale>
          <a:sx n="113" d="100"/>
          <a:sy n="113" d="100"/>
        </p:scale>
        <p:origin x="438"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7776"/>
    </p:cViewPr>
  </p:sorterViewPr>
  <p:notesViewPr>
    <p:cSldViewPr>
      <p:cViewPr varScale="1">
        <p:scale>
          <a:sx n="56" d="100"/>
          <a:sy n="56" d="100"/>
        </p:scale>
        <p:origin x="-2922" y="-96"/>
      </p:cViewPr>
      <p:guideLst>
        <p:guide orient="horz" pos="3040"/>
        <p:guide pos="209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l" defTabSz="895350" eaLnBrk="1" hangingPunct="1">
              <a:defRPr sz="1200">
                <a:solidFill>
                  <a:schemeClr val="tx1"/>
                </a:solidFill>
                <a:latin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762375"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r" defTabSz="895350" eaLnBrk="1" hangingPunct="1">
              <a:defRPr sz="1200">
                <a:solidFill>
                  <a:schemeClr val="tx1"/>
                </a:solidFill>
                <a:latin typeface="Arial" charset="0"/>
              </a:defRPr>
            </a:lvl1pPr>
          </a:lstStyle>
          <a:p>
            <a:pPr>
              <a:defRPr/>
            </a:pPr>
            <a:endParaRPr lang="en-US"/>
          </a:p>
        </p:txBody>
      </p:sp>
      <p:sp>
        <p:nvSpPr>
          <p:cNvPr id="60420" name="Rectangle 4"/>
          <p:cNvSpPr>
            <a:spLocks noGrp="1" noChangeArrowheads="1"/>
          </p:cNvSpPr>
          <p:nvPr>
            <p:ph type="ftr" sz="quarter" idx="2"/>
          </p:nvPr>
        </p:nvSpPr>
        <p:spPr bwMode="auto">
          <a:xfrm>
            <a:off x="0"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l" defTabSz="895350" eaLnBrk="1" hangingPunct="1">
              <a:defRPr sz="1200">
                <a:solidFill>
                  <a:schemeClr val="tx1"/>
                </a:solidFill>
                <a:latin typeface="Arial" charset="0"/>
              </a:defRPr>
            </a:lvl1pPr>
          </a:lstStyle>
          <a:p>
            <a:pPr>
              <a:defRPr/>
            </a:pPr>
            <a:r>
              <a:rPr lang="en-US"/>
              <a:t>Copyright 2000 N. AYDIN. All rights reserved.</a:t>
            </a:r>
          </a:p>
        </p:txBody>
      </p:sp>
      <p:sp>
        <p:nvSpPr>
          <p:cNvPr id="60421" name="Rectangle 5"/>
          <p:cNvSpPr>
            <a:spLocks noGrp="1" noChangeArrowheads="1"/>
          </p:cNvSpPr>
          <p:nvPr>
            <p:ph type="sldNum" sz="quarter" idx="3"/>
          </p:nvPr>
        </p:nvSpPr>
        <p:spPr bwMode="auto">
          <a:xfrm>
            <a:off x="3762375"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r" defTabSz="895350" eaLnBrk="1" hangingPunct="1">
              <a:defRPr sz="1200">
                <a:solidFill>
                  <a:schemeClr val="tx1"/>
                </a:solidFill>
              </a:defRPr>
            </a:lvl1pPr>
          </a:lstStyle>
          <a:p>
            <a:pPr>
              <a:defRPr/>
            </a:pPr>
            <a:fld id="{F71F3C30-3889-4D57-B78A-2EF63D8FAB26}" type="slidenum">
              <a:rPr lang="en-US"/>
              <a:pPr>
                <a:defRPr/>
              </a:pPr>
              <a:t>‹#›</a:t>
            </a:fld>
            <a:endParaRPr lang="en-US"/>
          </a:p>
        </p:txBody>
      </p:sp>
    </p:spTree>
    <p:extLst>
      <p:ext uri="{BB962C8B-B14F-4D97-AF65-F5344CB8AC3E}">
        <p14:creationId xmlns:p14="http://schemas.microsoft.com/office/powerpoint/2010/main" val="1477182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l" defTabSz="895350" eaLnBrk="0" hangingPunct="0">
              <a:defRPr sz="1200">
                <a:solidFill>
                  <a:schemeClr val="tx1"/>
                </a:solidFill>
                <a:latin typeface="Arial" charset="0"/>
              </a:defRPr>
            </a:lvl1pPr>
          </a:lstStyle>
          <a:p>
            <a:pPr>
              <a:defRPr/>
            </a:pPr>
            <a:endParaRPr lang="tr-TR"/>
          </a:p>
        </p:txBody>
      </p:sp>
      <p:sp>
        <p:nvSpPr>
          <p:cNvPr id="4099" name="Rectangle 3"/>
          <p:cNvSpPr>
            <a:spLocks noGrp="1" noChangeArrowheads="1"/>
          </p:cNvSpPr>
          <p:nvPr>
            <p:ph type="dt" idx="1"/>
          </p:nvPr>
        </p:nvSpPr>
        <p:spPr bwMode="auto">
          <a:xfrm>
            <a:off x="3762375" y="0"/>
            <a:ext cx="2878138" cy="482600"/>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lvl1pPr algn="r" defTabSz="895350" eaLnBrk="0" hangingPunct="0">
              <a:defRPr sz="1200">
                <a:solidFill>
                  <a:schemeClr val="tx1"/>
                </a:solidFill>
                <a:latin typeface="Arial" charset="0"/>
              </a:defRPr>
            </a:lvl1pPr>
          </a:lstStyle>
          <a:p>
            <a:pPr>
              <a:defRPr/>
            </a:pPr>
            <a:endParaRPr lang="tr-TR"/>
          </a:p>
        </p:txBody>
      </p:sp>
      <p:sp>
        <p:nvSpPr>
          <p:cNvPr id="5124" name="Rectangle 4"/>
          <p:cNvSpPr>
            <a:spLocks noGrp="1" noRot="1" noChangeAspect="1" noChangeArrowheads="1" noTextEdit="1"/>
          </p:cNvSpPr>
          <p:nvPr>
            <p:ph type="sldImg" idx="2"/>
          </p:nvPr>
        </p:nvSpPr>
        <p:spPr bwMode="auto">
          <a:xfrm>
            <a:off x="908050" y="723900"/>
            <a:ext cx="4826000" cy="3619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63575" y="4584700"/>
            <a:ext cx="5314950" cy="4344988"/>
          </a:xfrm>
          <a:prstGeom prst="rect">
            <a:avLst/>
          </a:prstGeom>
          <a:noFill/>
          <a:ln w="9525">
            <a:noFill/>
            <a:miter lim="800000"/>
            <a:headEnd/>
            <a:tailEnd/>
          </a:ln>
          <a:effectLst/>
        </p:spPr>
        <p:txBody>
          <a:bodyPr vert="horz" wrap="square" lIns="89538" tIns="44769" rIns="89538" bIns="44769"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4102" name="Rectangle 6"/>
          <p:cNvSpPr>
            <a:spLocks noGrp="1" noChangeArrowheads="1"/>
          </p:cNvSpPr>
          <p:nvPr>
            <p:ph type="ftr" sz="quarter" idx="4"/>
          </p:nvPr>
        </p:nvSpPr>
        <p:spPr bwMode="auto">
          <a:xfrm>
            <a:off x="0"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l" defTabSz="895350" eaLnBrk="0" hangingPunct="0">
              <a:defRPr sz="1200">
                <a:solidFill>
                  <a:schemeClr val="tx1"/>
                </a:solidFill>
                <a:latin typeface="Arial" charset="0"/>
              </a:defRPr>
            </a:lvl1pPr>
          </a:lstStyle>
          <a:p>
            <a:pPr>
              <a:defRPr/>
            </a:pPr>
            <a:r>
              <a:rPr lang="tr-TR"/>
              <a:t>Copyright 2000 N. AYDIN. All rights reserved.</a:t>
            </a:r>
          </a:p>
        </p:txBody>
      </p:sp>
      <p:sp>
        <p:nvSpPr>
          <p:cNvPr id="4103" name="Rectangle 7"/>
          <p:cNvSpPr>
            <a:spLocks noGrp="1" noChangeArrowheads="1"/>
          </p:cNvSpPr>
          <p:nvPr>
            <p:ph type="sldNum" sz="quarter" idx="5"/>
          </p:nvPr>
        </p:nvSpPr>
        <p:spPr bwMode="auto">
          <a:xfrm>
            <a:off x="3762375" y="9167813"/>
            <a:ext cx="2878138" cy="484187"/>
          </a:xfrm>
          <a:prstGeom prst="rect">
            <a:avLst/>
          </a:prstGeom>
          <a:noFill/>
          <a:ln w="9525">
            <a:noFill/>
            <a:miter lim="800000"/>
            <a:headEnd/>
            <a:tailEnd/>
          </a:ln>
          <a:effectLst/>
        </p:spPr>
        <p:txBody>
          <a:bodyPr vert="horz" wrap="square" lIns="89538" tIns="44769" rIns="89538" bIns="44769" numCol="1" anchor="b" anchorCtr="0" compatLnSpc="1">
            <a:prstTxWarp prst="textNoShape">
              <a:avLst/>
            </a:prstTxWarp>
          </a:bodyPr>
          <a:lstStyle>
            <a:lvl1pPr algn="r" defTabSz="895350" eaLnBrk="0" hangingPunct="0">
              <a:defRPr sz="1200">
                <a:solidFill>
                  <a:schemeClr val="tx1"/>
                </a:solidFill>
              </a:defRPr>
            </a:lvl1pPr>
          </a:lstStyle>
          <a:p>
            <a:pPr>
              <a:defRPr/>
            </a:pPr>
            <a:fld id="{D1FE9976-52A3-4E74-9759-51192D89A8A7}" type="slidenum">
              <a:rPr lang="tr-TR"/>
              <a:pPr>
                <a:defRPr/>
              </a:pPr>
              <a:t>‹#›</a:t>
            </a:fld>
            <a:endParaRPr lang="tr-TR"/>
          </a:p>
        </p:txBody>
      </p:sp>
    </p:spTree>
    <p:extLst>
      <p:ext uri="{BB962C8B-B14F-4D97-AF65-F5344CB8AC3E}">
        <p14:creationId xmlns:p14="http://schemas.microsoft.com/office/powerpoint/2010/main" val="2419713081"/>
      </p:ext>
    </p:extLst>
  </p:cSld>
  <p:clrMap bg1="lt1" tx1="dk1" bg2="lt2" tx2="dk2" accent1="accent1" accent2="accent2" accent3="accent3" accent4="accent4" accent5="accent5" accent6="accent6" hlink="hlink" folHlink="folHlink"/>
  <p:hf hdr="0" dt="0"/>
  <p:notesStyle>
    <a:lvl1pPr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just"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defTabSz="895350">
              <a:spcBef>
                <a:spcPct val="30000"/>
              </a:spcBef>
              <a:defRPr kumimoji="1" sz="1200">
                <a:solidFill>
                  <a:schemeClr val="tx1"/>
                </a:solidFill>
                <a:latin typeface="Times New Roman" panose="02020603050405020304" pitchFamily="18" charset="0"/>
              </a:defRPr>
            </a:lvl1pPr>
            <a:lvl2pPr marL="742950" indent="-285750" algn="just" defTabSz="895350">
              <a:spcBef>
                <a:spcPct val="30000"/>
              </a:spcBef>
              <a:defRPr kumimoji="1" sz="1200">
                <a:solidFill>
                  <a:schemeClr val="tx1"/>
                </a:solidFill>
                <a:latin typeface="Times New Roman" panose="02020603050405020304" pitchFamily="18" charset="0"/>
              </a:defRPr>
            </a:lvl2pPr>
            <a:lvl3pPr marL="1143000" indent="-228600" algn="just" defTabSz="895350">
              <a:spcBef>
                <a:spcPct val="30000"/>
              </a:spcBef>
              <a:defRPr kumimoji="1" sz="1200">
                <a:solidFill>
                  <a:schemeClr val="tx1"/>
                </a:solidFill>
                <a:latin typeface="Times New Roman" panose="02020603050405020304" pitchFamily="18" charset="0"/>
              </a:defRPr>
            </a:lvl3pPr>
            <a:lvl4pPr marL="1600200" indent="-228600" algn="just" defTabSz="895350">
              <a:spcBef>
                <a:spcPct val="30000"/>
              </a:spcBef>
              <a:defRPr kumimoji="1" sz="1200">
                <a:solidFill>
                  <a:schemeClr val="tx1"/>
                </a:solidFill>
                <a:latin typeface="Times New Roman" panose="02020603050405020304" pitchFamily="18" charset="0"/>
              </a:defRPr>
            </a:lvl4pPr>
            <a:lvl5pPr marL="2057400" indent="-228600" algn="just" defTabSz="895350">
              <a:spcBef>
                <a:spcPct val="30000"/>
              </a:spcBef>
              <a:defRPr kumimoji="1" sz="1200">
                <a:solidFill>
                  <a:schemeClr val="tx1"/>
                </a:solidFill>
                <a:latin typeface="Times New Roman" panose="02020603050405020304" pitchFamily="18" charset="0"/>
              </a:defRPr>
            </a:lvl5pPr>
            <a:lvl6pPr marL="25146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l">
              <a:spcBef>
                <a:spcPct val="0"/>
              </a:spcBef>
            </a:pPr>
            <a:r>
              <a:rPr kumimoji="0" lang="tr-TR" altLang="tr-TR" smtClean="0">
                <a:latin typeface="Arial" panose="020B0604020202020204" pitchFamily="34" charset="0"/>
              </a:rPr>
              <a:t>Copyright 2000 N. AYDIN. All rights reserved.</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defTabSz="895350">
              <a:spcBef>
                <a:spcPct val="30000"/>
              </a:spcBef>
              <a:defRPr kumimoji="1" sz="1200">
                <a:solidFill>
                  <a:schemeClr val="tx1"/>
                </a:solidFill>
                <a:latin typeface="Times New Roman" panose="02020603050405020304" pitchFamily="18" charset="0"/>
              </a:defRPr>
            </a:lvl1pPr>
            <a:lvl2pPr marL="742950" indent="-285750" algn="just" defTabSz="895350">
              <a:spcBef>
                <a:spcPct val="30000"/>
              </a:spcBef>
              <a:defRPr kumimoji="1" sz="1200">
                <a:solidFill>
                  <a:schemeClr val="tx1"/>
                </a:solidFill>
                <a:latin typeface="Times New Roman" panose="02020603050405020304" pitchFamily="18" charset="0"/>
              </a:defRPr>
            </a:lvl2pPr>
            <a:lvl3pPr marL="1143000" indent="-228600" algn="just" defTabSz="895350">
              <a:spcBef>
                <a:spcPct val="30000"/>
              </a:spcBef>
              <a:defRPr kumimoji="1" sz="1200">
                <a:solidFill>
                  <a:schemeClr val="tx1"/>
                </a:solidFill>
                <a:latin typeface="Times New Roman" panose="02020603050405020304" pitchFamily="18" charset="0"/>
              </a:defRPr>
            </a:lvl3pPr>
            <a:lvl4pPr marL="1600200" indent="-228600" algn="just" defTabSz="895350">
              <a:spcBef>
                <a:spcPct val="30000"/>
              </a:spcBef>
              <a:defRPr kumimoji="1" sz="1200">
                <a:solidFill>
                  <a:schemeClr val="tx1"/>
                </a:solidFill>
                <a:latin typeface="Times New Roman" panose="02020603050405020304" pitchFamily="18" charset="0"/>
              </a:defRPr>
            </a:lvl4pPr>
            <a:lvl5pPr marL="2057400" indent="-228600" algn="just" defTabSz="895350">
              <a:spcBef>
                <a:spcPct val="30000"/>
              </a:spcBef>
              <a:defRPr kumimoji="1" sz="1200">
                <a:solidFill>
                  <a:schemeClr val="tx1"/>
                </a:solidFill>
                <a:latin typeface="Times New Roman" panose="02020603050405020304" pitchFamily="18" charset="0"/>
              </a:defRPr>
            </a:lvl5pPr>
            <a:lvl6pPr marL="25146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algn="just" defTabSz="8953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gn="r">
              <a:spcBef>
                <a:spcPct val="0"/>
              </a:spcBef>
            </a:pPr>
            <a:fld id="{6812A38B-1AE0-4BCC-84D7-89481E86B65A}" type="slidenum">
              <a:rPr kumimoji="0" lang="tr-TR" altLang="tr-TR" smtClean="0">
                <a:latin typeface="Arial" panose="020B0604020202020204" pitchFamily="34" charset="0"/>
              </a:rPr>
              <a:pPr algn="r">
                <a:spcBef>
                  <a:spcPct val="0"/>
                </a:spcBef>
              </a:pPr>
              <a:t>1</a:t>
            </a:fld>
            <a:endParaRPr kumimoji="0" lang="tr-TR" altLang="tr-TR" smtClean="0">
              <a:latin typeface="Arial" panose="020B0604020202020204" pitchFamily="34" charset="0"/>
            </a:endParaRPr>
          </a:p>
        </p:txBody>
      </p:sp>
      <p:sp>
        <p:nvSpPr>
          <p:cNvPr id="6148" name="Rectangle 2"/>
          <p:cNvSpPr>
            <a:spLocks noGrp="1" noRot="1" noChangeAspect="1" noChangeArrowheads="1" noTextEdit="1"/>
          </p:cNvSpPr>
          <p:nvPr>
            <p:ph type="sldImg"/>
          </p:nvPr>
        </p:nvSpPr>
        <p:spPr>
          <a:xfrm>
            <a:off x="917575" y="730250"/>
            <a:ext cx="4808538" cy="3606800"/>
          </a:xfrm>
          <a:ln/>
        </p:spPr>
      </p:sp>
      <p:sp>
        <p:nvSpPr>
          <p:cNvPr id="6149" name="Rectangle 3"/>
          <p:cNvSpPr>
            <a:spLocks noGrp="1" noChangeArrowheads="1"/>
          </p:cNvSpPr>
          <p:nvPr>
            <p:ph type="body" idx="1"/>
          </p:nvPr>
        </p:nvSpPr>
        <p:spPr>
          <a:xfrm>
            <a:off x="882650" y="4583113"/>
            <a:ext cx="4875213"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9" tIns="45184" rIns="90369" bIns="45184"/>
          <a:lstStyle/>
          <a:p>
            <a:pPr eaLnBrk="1" hangingPunct="1"/>
            <a:endParaRPr lang="en-US" altLang="tr-TR" smtClean="0"/>
          </a:p>
        </p:txBody>
      </p:sp>
    </p:spTree>
    <p:extLst>
      <p:ext uri="{BB962C8B-B14F-4D97-AF65-F5344CB8AC3E}">
        <p14:creationId xmlns:p14="http://schemas.microsoft.com/office/powerpoint/2010/main" val="2885110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DC583FB8-ED18-4B2A-ADB4-3EC79566A8AE}" type="slidenum">
              <a:rPr lang="en-US"/>
              <a:pPr>
                <a:defRPr/>
              </a:pPr>
              <a:t>‹#›</a:t>
            </a:fld>
            <a:endParaRPr lang="en-US"/>
          </a:p>
        </p:txBody>
      </p:sp>
    </p:spTree>
    <p:extLst>
      <p:ext uri="{BB962C8B-B14F-4D97-AF65-F5344CB8AC3E}">
        <p14:creationId xmlns:p14="http://schemas.microsoft.com/office/powerpoint/2010/main" val="2552852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03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03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2F8E6A94-2606-4C55-B0B0-A441377A5850}" type="slidenum">
              <a:rPr lang="en-US"/>
              <a:pPr>
                <a:defRPr/>
              </a:pPr>
              <a:t>‹#›</a:t>
            </a:fld>
            <a:endParaRPr lang="en-US"/>
          </a:p>
        </p:txBody>
      </p:sp>
    </p:spTree>
    <p:extLst>
      <p:ext uri="{BB962C8B-B14F-4D97-AF65-F5344CB8AC3E}">
        <p14:creationId xmlns:p14="http://schemas.microsoft.com/office/powerpoint/2010/main" val="28813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5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95288" y="1125538"/>
            <a:ext cx="8280400" cy="4978400"/>
          </a:xfrm>
        </p:spPr>
        <p:txBody>
          <a:bodyPr/>
          <a:lstStyle/>
          <a:p>
            <a:pPr lvl="0"/>
            <a:endParaRPr lang="en-US" noProof="0" smtClean="0"/>
          </a:p>
        </p:txBody>
      </p:sp>
      <p:sp>
        <p:nvSpPr>
          <p:cNvPr id="4" name="Rectangle 12"/>
          <p:cNvSpPr>
            <a:spLocks noGrp="1" noChangeArrowheads="1"/>
          </p:cNvSpPr>
          <p:nvPr>
            <p:ph type="sldNum" sz="quarter" idx="10"/>
          </p:nvPr>
        </p:nvSpPr>
        <p:spPr>
          <a:ln/>
        </p:spPr>
        <p:txBody>
          <a:bodyPr/>
          <a:lstStyle>
            <a:lvl1pPr>
              <a:defRPr/>
            </a:lvl1pPr>
          </a:lstStyle>
          <a:p>
            <a:pPr>
              <a:defRPr/>
            </a:pPr>
            <a:fld id="{90C7B518-8132-4432-BF31-AD7D447EC2E8}" type="slidenum">
              <a:rPr lang="en-US"/>
              <a:pPr>
                <a:defRPr/>
              </a:pPr>
              <a:t>‹#›</a:t>
            </a:fld>
            <a:endParaRPr lang="en-US"/>
          </a:p>
        </p:txBody>
      </p:sp>
    </p:spTree>
    <p:extLst>
      <p:ext uri="{BB962C8B-B14F-4D97-AF65-F5344CB8AC3E}">
        <p14:creationId xmlns:p14="http://schemas.microsoft.com/office/powerpoint/2010/main" val="2349782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5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1125538"/>
            <a:ext cx="4064000" cy="497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1688" y="1125538"/>
            <a:ext cx="4064000" cy="241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1688" y="3690938"/>
            <a:ext cx="4064000" cy="241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a:defRPr/>
            </a:lvl1pPr>
          </a:lstStyle>
          <a:p>
            <a:pPr>
              <a:defRPr/>
            </a:pPr>
            <a:fld id="{3DF0FF2A-985F-4861-B334-EF190BA63A95}" type="slidenum">
              <a:rPr lang="en-US"/>
              <a:pPr>
                <a:defRPr/>
              </a:pPr>
              <a:t>‹#›</a:t>
            </a:fld>
            <a:endParaRPr lang="en-US"/>
          </a:p>
        </p:txBody>
      </p:sp>
      <p:sp>
        <p:nvSpPr>
          <p:cNvPr id="7" name="Footer Placeholder 6"/>
          <p:cNvSpPr>
            <a:spLocks noGrp="1"/>
          </p:cNvSpPr>
          <p:nvPr>
            <p:ph type="ftr" sz="quarter" idx="11"/>
          </p:nvPr>
        </p:nvSpPr>
        <p:spPr>
          <a:xfrm>
            <a:off x="0" y="6497638"/>
            <a:ext cx="9144000" cy="360362"/>
          </a:xfrm>
          <a:prstGeom prst="rect">
            <a:avLst/>
          </a:prstGeom>
        </p:spPr>
        <p:txBody>
          <a:bodyPr/>
          <a:lstStyle>
            <a:lvl1pPr algn="ctr" eaLnBrk="1" hangingPunct="1">
              <a:defRPr/>
            </a:lvl1pPr>
          </a:lstStyle>
          <a:p>
            <a:pPr>
              <a:defRPr/>
            </a:pPr>
            <a:r>
              <a:rPr lang="tr-TR"/>
              <a:t> </a:t>
            </a:r>
            <a:r>
              <a:rPr lang="tr-TR" sz="1000"/>
              <a:t>“BIOINFORMATICS I”  “BAHÇEŞEHİR UNIVERSITY”  “FALL 2008”  “Dr. N AYDIN”</a:t>
            </a:r>
          </a:p>
        </p:txBody>
      </p:sp>
    </p:spTree>
    <p:extLst>
      <p:ext uri="{BB962C8B-B14F-4D97-AF65-F5344CB8AC3E}">
        <p14:creationId xmlns:p14="http://schemas.microsoft.com/office/powerpoint/2010/main" val="391647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5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1125538"/>
            <a:ext cx="4064000" cy="497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125538"/>
            <a:ext cx="4064000" cy="497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BDAF4520-F943-4CD7-A221-A7D056BF485C}" type="slidenum">
              <a:rPr lang="en-US"/>
              <a:pPr>
                <a:defRPr/>
              </a:pPr>
              <a:t>‹#›</a:t>
            </a:fld>
            <a:endParaRPr lang="en-US"/>
          </a:p>
        </p:txBody>
      </p:sp>
      <p:sp>
        <p:nvSpPr>
          <p:cNvPr id="6" name="Footer Placeholder 5"/>
          <p:cNvSpPr>
            <a:spLocks noGrp="1"/>
          </p:cNvSpPr>
          <p:nvPr>
            <p:ph type="ftr" sz="quarter" idx="11"/>
          </p:nvPr>
        </p:nvSpPr>
        <p:spPr>
          <a:xfrm>
            <a:off x="0" y="6497638"/>
            <a:ext cx="9144000" cy="360362"/>
          </a:xfrm>
          <a:prstGeom prst="rect">
            <a:avLst/>
          </a:prstGeom>
        </p:spPr>
        <p:txBody>
          <a:bodyPr/>
          <a:lstStyle>
            <a:lvl1pPr algn="ctr" eaLnBrk="1" hangingPunct="1">
              <a:defRPr/>
            </a:lvl1pPr>
          </a:lstStyle>
          <a:p>
            <a:pPr>
              <a:defRPr/>
            </a:pPr>
            <a:r>
              <a:rPr lang="tr-TR"/>
              <a:t> </a:t>
            </a:r>
            <a:r>
              <a:rPr lang="tr-TR" sz="1000"/>
              <a:t>“BIOINFORMATICS I”  “BAHÇEŞEHİR UNIVERSITY”  “FALL 2008”  “Dr. N AYDIN”</a:t>
            </a:r>
          </a:p>
        </p:txBody>
      </p:sp>
    </p:spTree>
    <p:extLst>
      <p:ext uri="{BB962C8B-B14F-4D97-AF65-F5344CB8AC3E}">
        <p14:creationId xmlns:p14="http://schemas.microsoft.com/office/powerpoint/2010/main" val="4014707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610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p:txBody>
          <a:bodyPr/>
          <a:lstStyle>
            <a:lvl1pPr>
              <a:defRPr/>
            </a:lvl1pPr>
          </a:lstStyle>
          <a:p>
            <a:pPr>
              <a:defRPr/>
            </a:pPr>
            <a:fld id="{E9B2D469-717C-4452-87C1-25FC12D31E52}" type="slidenum">
              <a:rPr lang="en-US"/>
              <a:pPr>
                <a:defRPr/>
              </a:pPr>
              <a:t>‹#›</a:t>
            </a:fld>
            <a:endParaRPr lang="en-US"/>
          </a:p>
        </p:txBody>
      </p:sp>
      <p:sp>
        <p:nvSpPr>
          <p:cNvPr id="4" name="Footer Placeholder 3"/>
          <p:cNvSpPr>
            <a:spLocks noGrp="1"/>
          </p:cNvSpPr>
          <p:nvPr>
            <p:ph type="ftr" sz="quarter" idx="11"/>
          </p:nvPr>
        </p:nvSpPr>
        <p:spPr>
          <a:xfrm>
            <a:off x="0" y="6497638"/>
            <a:ext cx="9144000" cy="360362"/>
          </a:xfrm>
          <a:prstGeom prst="rect">
            <a:avLst/>
          </a:prstGeom>
        </p:spPr>
        <p:txBody>
          <a:bodyPr/>
          <a:lstStyle>
            <a:lvl1pPr algn="ctr" eaLnBrk="1" hangingPunct="1">
              <a:defRPr/>
            </a:lvl1pPr>
          </a:lstStyle>
          <a:p>
            <a:pPr>
              <a:defRPr/>
            </a:pPr>
            <a:r>
              <a:rPr lang="tr-TR"/>
              <a:t> </a:t>
            </a:r>
            <a:r>
              <a:rPr lang="tr-TR" sz="1000"/>
              <a:t>“BIOINFORMATICS I”  “BAHÇEŞEHİR UNIVERSITY”  “FALL 2008”  “Dr. N AYDIN”</a:t>
            </a:r>
          </a:p>
        </p:txBody>
      </p:sp>
    </p:spTree>
    <p:extLst>
      <p:ext uri="{BB962C8B-B14F-4D97-AF65-F5344CB8AC3E}">
        <p14:creationId xmlns:p14="http://schemas.microsoft.com/office/powerpoint/2010/main" val="251753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75E42DC5-4FF3-4A23-BFD4-5F4BB5E38A39}" type="slidenum">
              <a:rPr lang="en-US"/>
              <a:pPr>
                <a:defRPr/>
              </a:pPr>
              <a:t>‹#›</a:t>
            </a:fld>
            <a:endParaRPr lang="en-US"/>
          </a:p>
        </p:txBody>
      </p:sp>
    </p:spTree>
    <p:extLst>
      <p:ext uri="{BB962C8B-B14F-4D97-AF65-F5344CB8AC3E}">
        <p14:creationId xmlns:p14="http://schemas.microsoft.com/office/powerpoint/2010/main" val="370318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288" y="1125538"/>
            <a:ext cx="4064000" cy="497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125538"/>
            <a:ext cx="4064000" cy="497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415FC1E5-7FC7-4712-A95F-6396B5578282}" type="slidenum">
              <a:rPr lang="en-US"/>
              <a:pPr>
                <a:defRPr/>
              </a:pPr>
              <a:t>‹#›</a:t>
            </a:fld>
            <a:endParaRPr lang="en-US"/>
          </a:p>
        </p:txBody>
      </p:sp>
    </p:spTree>
    <p:extLst>
      <p:ext uri="{BB962C8B-B14F-4D97-AF65-F5344CB8AC3E}">
        <p14:creationId xmlns:p14="http://schemas.microsoft.com/office/powerpoint/2010/main" val="1444721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AF26657A-CB00-435E-8764-383C41D7E7FA}" type="slidenum">
              <a:rPr lang="en-US"/>
              <a:pPr>
                <a:defRPr/>
              </a:pPr>
              <a:t>‹#›</a:t>
            </a:fld>
            <a:endParaRPr lang="en-US"/>
          </a:p>
        </p:txBody>
      </p:sp>
    </p:spTree>
    <p:extLst>
      <p:ext uri="{BB962C8B-B14F-4D97-AF65-F5344CB8AC3E}">
        <p14:creationId xmlns:p14="http://schemas.microsoft.com/office/powerpoint/2010/main" val="288683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sldNum" sz="quarter" idx="10"/>
          </p:nvPr>
        </p:nvSpPr>
        <p:spPr>
          <a:ln/>
        </p:spPr>
        <p:txBody>
          <a:bodyPr/>
          <a:lstStyle>
            <a:lvl1pPr>
              <a:defRPr/>
            </a:lvl1pPr>
          </a:lstStyle>
          <a:p>
            <a:pPr>
              <a:defRPr/>
            </a:pPr>
            <a:fld id="{EB607382-116A-442F-9E13-D877332E2B3D}" type="slidenum">
              <a:rPr lang="en-US"/>
              <a:pPr>
                <a:defRPr/>
              </a:pPr>
              <a:t>‹#›</a:t>
            </a:fld>
            <a:endParaRPr lang="en-US"/>
          </a:p>
        </p:txBody>
      </p:sp>
    </p:spTree>
    <p:extLst>
      <p:ext uri="{BB962C8B-B14F-4D97-AF65-F5344CB8AC3E}">
        <p14:creationId xmlns:p14="http://schemas.microsoft.com/office/powerpoint/2010/main" val="240454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4B5AAD3A-8125-4965-80C6-6AEB161683A7}" type="slidenum">
              <a:rPr lang="en-US"/>
              <a:pPr>
                <a:defRPr/>
              </a:pPr>
              <a:t>‹#›</a:t>
            </a:fld>
            <a:endParaRPr lang="en-US"/>
          </a:p>
        </p:txBody>
      </p:sp>
    </p:spTree>
    <p:extLst>
      <p:ext uri="{BB962C8B-B14F-4D97-AF65-F5344CB8AC3E}">
        <p14:creationId xmlns:p14="http://schemas.microsoft.com/office/powerpoint/2010/main" val="296908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C9C6812E-6913-48F3-BC96-D8BA7FE9D55E}" type="slidenum">
              <a:rPr lang="en-US"/>
              <a:pPr>
                <a:defRPr/>
              </a:pPr>
              <a:t>‹#›</a:t>
            </a:fld>
            <a:endParaRPr lang="en-US"/>
          </a:p>
        </p:txBody>
      </p:sp>
    </p:spTree>
    <p:extLst>
      <p:ext uri="{BB962C8B-B14F-4D97-AF65-F5344CB8AC3E}">
        <p14:creationId xmlns:p14="http://schemas.microsoft.com/office/powerpoint/2010/main" val="271896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DF4937A6-5A76-4EF9-BD0B-66DE0F59BC9A}" type="slidenum">
              <a:rPr lang="en-US"/>
              <a:pPr>
                <a:defRPr/>
              </a:pPr>
              <a:t>‹#›</a:t>
            </a:fld>
            <a:endParaRPr lang="en-US"/>
          </a:p>
        </p:txBody>
      </p:sp>
    </p:spTree>
    <p:extLst>
      <p:ext uri="{BB962C8B-B14F-4D97-AF65-F5344CB8AC3E}">
        <p14:creationId xmlns:p14="http://schemas.microsoft.com/office/powerpoint/2010/main" val="40729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47005500-7F8B-4A3D-965C-89AFC70667C5}" type="slidenum">
              <a:rPr lang="en-US"/>
              <a:pPr>
                <a:defRPr/>
              </a:pPr>
              <a:t>‹#›</a:t>
            </a:fld>
            <a:endParaRPr lang="en-US"/>
          </a:p>
        </p:txBody>
      </p:sp>
    </p:spTree>
    <p:extLst>
      <p:ext uri="{BB962C8B-B14F-4D97-AF65-F5344CB8AC3E}">
        <p14:creationId xmlns:p14="http://schemas.microsoft.com/office/powerpoint/2010/main" val="130686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395288" y="1125538"/>
            <a:ext cx="8280400" cy="497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6" name="Rectangle 12"/>
          <p:cNvSpPr>
            <a:spLocks noGrp="1" noChangeArrowheads="1"/>
          </p:cNvSpPr>
          <p:nvPr>
            <p:ph type="sldNum" sz="quarter" idx="4"/>
          </p:nvPr>
        </p:nvSpPr>
        <p:spPr bwMode="auto">
          <a:xfrm>
            <a:off x="7239000" y="6524625"/>
            <a:ext cx="1905000" cy="33337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200">
                <a:solidFill>
                  <a:schemeClr val="tx1"/>
                </a:solidFill>
                <a:latin typeface="Times New Roman" panose="02020603050405020304" pitchFamily="18" charset="0"/>
              </a:defRPr>
            </a:lvl1pPr>
          </a:lstStyle>
          <a:p>
            <a:pPr>
              <a:defRPr/>
            </a:pPr>
            <a:fld id="{DA24D72A-E768-4775-8EEE-B76870A28C1E}" type="slidenum">
              <a:rPr lang="en-US"/>
              <a:pPr>
                <a:defRPr/>
              </a:pPr>
              <a:t>‹#›</a:t>
            </a:fld>
            <a:endParaRPr lang="en-US"/>
          </a:p>
        </p:txBody>
      </p:sp>
      <p:sp>
        <p:nvSpPr>
          <p:cNvPr id="1028" name="Rectangle 13"/>
          <p:cNvSpPr>
            <a:spLocks noGrp="1" noChangeArrowheads="1"/>
          </p:cNvSpPr>
          <p:nvPr>
            <p:ph type="title"/>
          </p:nvPr>
        </p:nvSpPr>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hf hdr="0" dt="0"/>
  <p:txStyles>
    <p:titleStyle>
      <a:lvl1pPr algn="ctr" rtl="0" eaLnBrk="0" fontAlgn="base" hangingPunct="0">
        <a:spcBef>
          <a:spcPct val="0"/>
        </a:spcBef>
        <a:spcAft>
          <a:spcPct val="0"/>
        </a:spcAft>
        <a:defRPr kumimoji="1" sz="4000" b="1">
          <a:solidFill>
            <a:schemeClr val="tx2"/>
          </a:solidFill>
          <a:latin typeface="+mj-lt"/>
          <a:ea typeface="+mj-ea"/>
          <a:cs typeface="+mj-cs"/>
        </a:defRPr>
      </a:lvl1pPr>
      <a:lvl2pPr algn="ctr" rtl="0" eaLnBrk="0" fontAlgn="base" hangingPunct="0">
        <a:spcBef>
          <a:spcPct val="0"/>
        </a:spcBef>
        <a:spcAft>
          <a:spcPct val="0"/>
        </a:spcAft>
        <a:defRPr kumimoji="1" sz="4000" b="1">
          <a:solidFill>
            <a:schemeClr val="tx2"/>
          </a:solidFill>
          <a:latin typeface="Times New Roman" pitchFamily="18" charset="0"/>
        </a:defRPr>
      </a:lvl2pPr>
      <a:lvl3pPr algn="ctr" rtl="0" eaLnBrk="0" fontAlgn="base" hangingPunct="0">
        <a:spcBef>
          <a:spcPct val="0"/>
        </a:spcBef>
        <a:spcAft>
          <a:spcPct val="0"/>
        </a:spcAft>
        <a:defRPr kumimoji="1" sz="4000" b="1">
          <a:solidFill>
            <a:schemeClr val="tx2"/>
          </a:solidFill>
          <a:latin typeface="Times New Roman" pitchFamily="18" charset="0"/>
        </a:defRPr>
      </a:lvl3pPr>
      <a:lvl4pPr algn="ctr" rtl="0" eaLnBrk="0" fontAlgn="base" hangingPunct="0">
        <a:spcBef>
          <a:spcPct val="0"/>
        </a:spcBef>
        <a:spcAft>
          <a:spcPct val="0"/>
        </a:spcAft>
        <a:defRPr kumimoji="1" sz="4000" b="1">
          <a:solidFill>
            <a:schemeClr val="tx2"/>
          </a:solidFill>
          <a:latin typeface="Times New Roman" pitchFamily="18" charset="0"/>
        </a:defRPr>
      </a:lvl4pPr>
      <a:lvl5pPr algn="ctr" rtl="0" eaLnBrk="0" fontAlgn="base" hangingPunct="0">
        <a:spcBef>
          <a:spcPct val="0"/>
        </a:spcBef>
        <a:spcAft>
          <a:spcPct val="0"/>
        </a:spcAft>
        <a:defRPr kumimoji="1" sz="4000" b="1">
          <a:solidFill>
            <a:schemeClr val="tx2"/>
          </a:solidFill>
          <a:latin typeface="Times New Roman" pitchFamily="18" charset="0"/>
        </a:defRPr>
      </a:lvl5pPr>
      <a:lvl6pPr marL="457200" algn="ctr" rtl="0" fontAlgn="base">
        <a:spcBef>
          <a:spcPct val="0"/>
        </a:spcBef>
        <a:spcAft>
          <a:spcPct val="0"/>
        </a:spcAft>
        <a:defRPr kumimoji="1" sz="4000" b="1">
          <a:solidFill>
            <a:schemeClr val="tx2"/>
          </a:solidFill>
          <a:latin typeface="Times New Roman" pitchFamily="18" charset="0"/>
        </a:defRPr>
      </a:lvl6pPr>
      <a:lvl7pPr marL="914400" algn="ctr" rtl="0" fontAlgn="base">
        <a:spcBef>
          <a:spcPct val="0"/>
        </a:spcBef>
        <a:spcAft>
          <a:spcPct val="0"/>
        </a:spcAft>
        <a:defRPr kumimoji="1" sz="4000" b="1">
          <a:solidFill>
            <a:schemeClr val="tx2"/>
          </a:solidFill>
          <a:latin typeface="Times New Roman" pitchFamily="18" charset="0"/>
        </a:defRPr>
      </a:lvl7pPr>
      <a:lvl8pPr marL="1371600" algn="ctr" rtl="0" fontAlgn="base">
        <a:spcBef>
          <a:spcPct val="0"/>
        </a:spcBef>
        <a:spcAft>
          <a:spcPct val="0"/>
        </a:spcAft>
        <a:defRPr kumimoji="1" sz="4000" b="1">
          <a:solidFill>
            <a:schemeClr val="tx2"/>
          </a:solidFill>
          <a:latin typeface="Times New Roman" pitchFamily="18" charset="0"/>
        </a:defRPr>
      </a:lvl8pPr>
      <a:lvl9pPr marL="1828800" algn="ctr" rtl="0" fontAlgn="base">
        <a:spcBef>
          <a:spcPct val="0"/>
        </a:spcBef>
        <a:spcAft>
          <a:spcPct val="0"/>
        </a:spcAft>
        <a:defRPr kumimoji="1"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rgbClr val="FF3300"/>
          </a:solidFill>
          <a:latin typeface="+mn-lt"/>
        </a:defRPr>
      </a:lvl2pPr>
      <a:lvl3pPr marL="1143000" indent="-228600" algn="l" rtl="0" eaLnBrk="0" fontAlgn="base" hangingPunct="0">
        <a:spcBef>
          <a:spcPct val="20000"/>
        </a:spcBef>
        <a:spcAft>
          <a:spcPct val="0"/>
        </a:spcAft>
        <a:buChar char="•"/>
        <a:defRPr kumimoji="1" sz="2400">
          <a:solidFill>
            <a:schemeClr val="accent2"/>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fontAlgn="base">
        <a:spcBef>
          <a:spcPct val="20000"/>
        </a:spcBef>
        <a:spcAft>
          <a:spcPct val="0"/>
        </a:spcAft>
        <a:buChar char="•"/>
        <a:defRPr kumimoji="1" sz="2000">
          <a:solidFill>
            <a:schemeClr val="tx1"/>
          </a:solidFill>
          <a:latin typeface="+mn-lt"/>
        </a:defRPr>
      </a:lvl6pPr>
      <a:lvl7pPr marL="2971800" indent="-228600" algn="l" rtl="0" fontAlgn="base">
        <a:spcBef>
          <a:spcPct val="20000"/>
        </a:spcBef>
        <a:spcAft>
          <a:spcPct val="0"/>
        </a:spcAft>
        <a:buChar char="•"/>
        <a:defRPr kumimoji="1" sz="2000">
          <a:solidFill>
            <a:schemeClr val="tx1"/>
          </a:solidFill>
          <a:latin typeface="+mn-lt"/>
        </a:defRPr>
      </a:lvl7pPr>
      <a:lvl8pPr marL="3429000" indent="-228600" algn="l" rtl="0" fontAlgn="base">
        <a:spcBef>
          <a:spcPct val="20000"/>
        </a:spcBef>
        <a:spcAft>
          <a:spcPct val="0"/>
        </a:spcAft>
        <a:buChar char="•"/>
        <a:defRPr kumimoji="1" sz="2000">
          <a:solidFill>
            <a:schemeClr val="tx1"/>
          </a:solidFill>
          <a:latin typeface="+mn-lt"/>
        </a:defRPr>
      </a:lvl8pPr>
      <a:lvl9pPr marL="3886200" indent="-228600" algn="l" rtl="0" fontAlgn="base">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ydin@yildiz.edu.t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dna.stanford.edu/emotif/" TargetMode="External"/><Relationship Id="rId2" Type="http://schemas.openxmlformats.org/officeDocument/2006/relationships/hyperlink" Target="http://www.blocks.fhcrc.org/blocks/process_blocks.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meme-suite.org/index.html"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tlbailey.bitbucket.io/papers/cs95_143.pdf"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http://www.blc.arizona.edu/courses/bioinformatics/book_pages/logo.GIF" TargetMode="External"/><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http://www.blocks.fhcrc.org/blocks-bin/logo.csh?../tmp/6676.wblks+gif" TargetMode="External"/><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http://www.blocks.fhcrc.org/blocks-bin/logo.csh?../tmp/6676.wblks+gif" TargetMode="External"/><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8" Type="http://schemas.openxmlformats.org/officeDocument/2006/relationships/hyperlink" Target="http://www.acaclone.com/" TargetMode="External"/><Relationship Id="rId3" Type="http://schemas.openxmlformats.org/officeDocument/2006/relationships/hyperlink" Target="http://serialbasics.free.fr/Serial_Cloner.html" TargetMode="External"/><Relationship Id="rId7" Type="http://schemas.openxmlformats.org/officeDocument/2006/relationships/hyperlink" Target="http://gentle.magnusmanske.de/" TargetMode="External"/><Relationship Id="rId2" Type="http://schemas.openxmlformats.org/officeDocument/2006/relationships/hyperlink" Target="http://www.ch.embnet.org/software/BOX_form.html" TargetMode="External"/><Relationship Id="rId1" Type="http://schemas.openxmlformats.org/officeDocument/2006/relationships/slideLayout" Target="../slideLayouts/slideLayout1.xml"/><Relationship Id="rId6" Type="http://schemas.openxmlformats.org/officeDocument/2006/relationships/hyperlink" Target="http://www.seqtools.dk/" TargetMode="External"/><Relationship Id="rId5" Type="http://schemas.openxmlformats.org/officeDocument/2006/relationships/hyperlink" Target="http://genestudio.com/" TargetMode="External"/><Relationship Id="rId4" Type="http://schemas.openxmlformats.org/officeDocument/2006/relationships/hyperlink" Target="http://www.genbeans.org/" TargetMode="External"/><Relationship Id="rId9" Type="http://schemas.openxmlformats.org/officeDocument/2006/relationships/hyperlink" Target="http://dambe.bio.uottawa.ca/DAMBE/dambe.asp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hyperlink" Target="http://www.ncbi.nlm.nih.gov/Taxonomy/Browser/wwwtax.cgi?id=9913" TargetMode="External"/><Relationship Id="rId2" Type="http://schemas.openxmlformats.org/officeDocument/2006/relationships/hyperlink" Target="http://www.ncbi.nlm.nih.gov/entrez/viewer.fcgi?val=NM_173917.1" TargetMode="External"/><Relationship Id="rId1" Type="http://schemas.openxmlformats.org/officeDocument/2006/relationships/slideLayout" Target="../slideLayouts/slideLayout1.xml"/><Relationship Id="rId5" Type="http://schemas.openxmlformats.org/officeDocument/2006/relationships/hyperlink" Target="http://www.ncbi.nlm.nih.gov/entrez/viewer.fcgi?val=M63453.1" TargetMode="External"/><Relationship Id="rId4" Type="http://schemas.openxmlformats.org/officeDocument/2006/relationships/hyperlink" Target="http://www.ncbi.nlm.nih.gov/RefSeq/"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C712ADE1-5D11-46A0-8F93-5DD558D1D31F}" type="slidenum">
              <a:rPr kumimoji="0" lang="en-US" altLang="tr-TR" sz="1200" smtClean="0"/>
              <a:pPr>
                <a:spcBef>
                  <a:spcPct val="50000"/>
                </a:spcBef>
                <a:buFontTx/>
                <a:buNone/>
              </a:pPr>
              <a:t>1</a:t>
            </a:fld>
            <a:endParaRPr kumimoji="0" lang="en-US" altLang="tr-TR" sz="1200" smtClean="0"/>
          </a:p>
        </p:txBody>
      </p:sp>
      <p:sp>
        <p:nvSpPr>
          <p:cNvPr id="5123" name="Rectangle 2"/>
          <p:cNvSpPr>
            <a:spLocks noGrp="1" noChangeArrowheads="1"/>
          </p:cNvSpPr>
          <p:nvPr>
            <p:ph type="body" idx="1"/>
          </p:nvPr>
        </p:nvSpPr>
        <p:spPr/>
        <p:txBody>
          <a:bodyPr/>
          <a:lstStyle/>
          <a:p>
            <a:pPr algn="ctr" eaLnBrk="1" hangingPunct="1">
              <a:buFontTx/>
              <a:buNone/>
              <a:defRPr/>
            </a:pPr>
            <a:endParaRPr lang="tr-TR" altLang="tr-TR" dirty="0" smtClean="0"/>
          </a:p>
          <a:p>
            <a:pPr algn="ctr" eaLnBrk="1" hangingPunct="1">
              <a:buFontTx/>
              <a:buNone/>
              <a:defRPr/>
            </a:pPr>
            <a:r>
              <a:rPr lang="tr-TR" altLang="tr-TR" dirty="0" smtClean="0"/>
              <a:t>Prof. Dr. Nizamettin AYDIN</a:t>
            </a:r>
            <a:endParaRPr lang="en-US" altLang="tr-TR" dirty="0" smtClean="0"/>
          </a:p>
          <a:p>
            <a:pPr marL="0" indent="0" algn="ctr" eaLnBrk="1" hangingPunct="1">
              <a:buFontTx/>
              <a:buNone/>
              <a:defRPr/>
            </a:pPr>
            <a:endParaRPr lang="tr-TR" altLang="tr-TR" b="1" dirty="0" smtClean="0"/>
          </a:p>
          <a:p>
            <a:pPr algn="ctr">
              <a:buFontTx/>
              <a:buNone/>
            </a:pPr>
            <a:r>
              <a:rPr lang="en-US" altLang="en-US" b="1" dirty="0"/>
              <a:t>Local Multiple Sequence Alignment </a:t>
            </a:r>
            <a:endParaRPr lang="tr-TR" altLang="en-US" b="1" dirty="0"/>
          </a:p>
          <a:p>
            <a:pPr algn="ctr">
              <a:buFontTx/>
              <a:buNone/>
            </a:pPr>
            <a:r>
              <a:rPr lang="en-US" altLang="en-US" b="1" dirty="0"/>
              <a:t>Sequence File Format</a:t>
            </a:r>
            <a:r>
              <a:rPr lang="tr-TR" altLang="en-US" b="1" dirty="0"/>
              <a:t>s</a:t>
            </a:r>
            <a:endParaRPr lang="tr-TR" altLang="en-US" sz="4400" b="1" dirty="0"/>
          </a:p>
          <a:p>
            <a:pPr algn="ctr" eaLnBrk="1" hangingPunct="1">
              <a:defRPr/>
            </a:pPr>
            <a:endParaRPr lang="en-US" altLang="tr-TR" dirty="0" smtClean="0"/>
          </a:p>
          <a:p>
            <a:pPr algn="ctr" eaLnBrk="1" hangingPunct="1">
              <a:buFontTx/>
              <a:buNone/>
              <a:defRPr/>
            </a:pPr>
            <a:r>
              <a:rPr lang="tr-TR" altLang="tr-TR" dirty="0" smtClean="0">
                <a:hlinkClick r:id="rId3"/>
              </a:rPr>
              <a:t>naydin</a:t>
            </a:r>
            <a:r>
              <a:rPr lang="en-US" altLang="tr-TR" dirty="0" smtClean="0">
                <a:hlinkClick r:id="rId3"/>
              </a:rPr>
              <a:t>@</a:t>
            </a:r>
            <a:r>
              <a:rPr lang="en-US" altLang="tr-TR" dirty="0" err="1" smtClean="0">
                <a:hlinkClick r:id="rId3"/>
              </a:rPr>
              <a:t>yildiz</a:t>
            </a:r>
            <a:r>
              <a:rPr lang="tr-TR" altLang="tr-TR" dirty="0" smtClean="0">
                <a:hlinkClick r:id="rId3"/>
              </a:rPr>
              <a:t>.edu.tr</a:t>
            </a:r>
            <a:endParaRPr lang="tr-TR" altLang="tr-TR" dirty="0" smtClean="0"/>
          </a:p>
          <a:p>
            <a:pPr algn="ctr" eaLnBrk="1" hangingPunct="1">
              <a:buFontTx/>
              <a:buNone/>
              <a:defRPr/>
            </a:pPr>
            <a:r>
              <a:rPr lang="tr-TR" altLang="tr-TR" dirty="0" smtClean="0">
                <a:solidFill>
                  <a:srgbClr val="0000FF"/>
                </a:solidFill>
                <a:cs typeface="Times New Roman" panose="02020603050405020304" pitchFamily="18" charset="0"/>
              </a:rPr>
              <a:t>http://</a:t>
            </a:r>
            <a:r>
              <a:rPr lang="en-GB" altLang="tr-TR" dirty="0" smtClean="0">
                <a:solidFill>
                  <a:srgbClr val="0000FF"/>
                </a:solidFill>
                <a:cs typeface="Times New Roman" panose="02020603050405020304" pitchFamily="18" charset="0"/>
              </a:rPr>
              <a:t>www</a:t>
            </a:r>
            <a:r>
              <a:rPr lang="tr-TR" altLang="tr-TR" dirty="0" smtClean="0">
                <a:solidFill>
                  <a:srgbClr val="0000FF"/>
                </a:solidFill>
                <a:cs typeface="Times New Roman" panose="02020603050405020304" pitchFamily="18" charset="0"/>
              </a:rPr>
              <a:t>3</a:t>
            </a:r>
            <a:r>
              <a:rPr lang="en-GB" altLang="tr-TR" dirty="0" smtClean="0">
                <a:solidFill>
                  <a:srgbClr val="0000FF"/>
                </a:solidFill>
                <a:cs typeface="Times New Roman" panose="02020603050405020304" pitchFamily="18" charset="0"/>
              </a:rPr>
              <a:t>.</a:t>
            </a:r>
            <a:r>
              <a:rPr lang="en-GB" altLang="tr-TR" dirty="0" err="1" smtClean="0">
                <a:solidFill>
                  <a:srgbClr val="0000FF"/>
                </a:solidFill>
                <a:cs typeface="Times New Roman" panose="02020603050405020304" pitchFamily="18" charset="0"/>
              </a:rPr>
              <a:t>yildiz</a:t>
            </a:r>
            <a:r>
              <a:rPr lang="tr-TR" altLang="tr-TR" dirty="0" smtClean="0">
                <a:solidFill>
                  <a:srgbClr val="0000FF"/>
                </a:solidFill>
                <a:cs typeface="Times New Roman" panose="02020603050405020304" pitchFamily="18" charset="0"/>
              </a:rPr>
              <a:t>.edu.tr/~naydin</a:t>
            </a:r>
            <a:endParaRPr lang="en-US" altLang="tr-TR" dirty="0" smtClean="0">
              <a:solidFill>
                <a:srgbClr val="0000FF"/>
              </a:solidFill>
              <a:cs typeface="Times New Roman" panose="02020603050405020304" pitchFamily="18" charset="0"/>
            </a:endParaRPr>
          </a:p>
          <a:p>
            <a:pPr algn="ctr" eaLnBrk="1" hangingPunct="1">
              <a:buFontTx/>
              <a:buNone/>
              <a:defRPr/>
            </a:pPr>
            <a:endParaRPr lang="en-US" altLang="tr-TR" dirty="0" smtClean="0"/>
          </a:p>
          <a:p>
            <a:pPr eaLnBrk="1" hangingPunct="1">
              <a:defRPr/>
            </a:pPr>
            <a:endParaRPr lang="en-US" altLang="tr-TR" dirty="0" smtClean="0"/>
          </a:p>
        </p:txBody>
      </p:sp>
      <p:sp>
        <p:nvSpPr>
          <p:cNvPr id="5124" name="Rectangle 3"/>
          <p:cNvSpPr>
            <a:spLocks noGrp="1" noChangeArrowheads="1"/>
          </p:cNvSpPr>
          <p:nvPr>
            <p:ph type="title"/>
          </p:nvPr>
        </p:nvSpPr>
        <p:spPr/>
        <p:txBody>
          <a:bodyPr/>
          <a:lstStyle/>
          <a:p>
            <a:pPr eaLnBrk="1" hangingPunct="1"/>
            <a:r>
              <a:rPr lang="en-US" altLang="tr-TR" sz="3600" smtClean="0"/>
              <a:t>Introduction to </a:t>
            </a:r>
            <a:r>
              <a:rPr lang="tr-TR" altLang="tr-TR" sz="3600" smtClean="0"/>
              <a:t>Bioinformatics</a:t>
            </a:r>
            <a:endParaRPr lang="en-US" altLang="tr-TR" sz="3600" smtClean="0"/>
          </a:p>
        </p:txBody>
      </p:sp>
    </p:spTree>
    <p:extLst>
      <p:ext uri="{BB962C8B-B14F-4D97-AF65-F5344CB8AC3E}">
        <p14:creationId xmlns:p14="http://schemas.microsoft.com/office/powerpoint/2010/main" val="3799297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EBFC77DF-1E30-45CE-B060-54AACEC386A7}" type="slidenum">
              <a:rPr kumimoji="0" lang="en-US" altLang="en-US" sz="1200" smtClean="0"/>
              <a:pPr>
                <a:spcBef>
                  <a:spcPct val="50000"/>
                </a:spcBef>
                <a:buFontTx/>
                <a:buNone/>
              </a:pPr>
              <a:t>10</a:t>
            </a:fld>
            <a:endParaRPr kumimoji="0" lang="en-US" altLang="en-US" sz="1200" smtClean="0"/>
          </a:p>
        </p:txBody>
      </p:sp>
      <p:sp>
        <p:nvSpPr>
          <p:cNvPr id="1106946" name="Rectangle 2"/>
          <p:cNvSpPr>
            <a:spLocks noGrp="1" noChangeArrowheads="1"/>
          </p:cNvSpPr>
          <p:nvPr>
            <p:ph type="title"/>
          </p:nvPr>
        </p:nvSpPr>
        <p:spPr/>
        <p:txBody>
          <a:bodyPr/>
          <a:lstStyle/>
          <a:p>
            <a:r>
              <a:rPr lang="en-US" altLang="en-US" dirty="0" smtClean="0"/>
              <a:t>Entropy</a:t>
            </a:r>
            <a:r>
              <a:rPr lang="tr-TR" altLang="en-US" dirty="0" smtClean="0"/>
              <a:t>…</a:t>
            </a:r>
            <a:endParaRPr lang="en-US" altLang="en-US" dirty="0" smtClean="0"/>
          </a:p>
        </p:txBody>
      </p:sp>
      <p:sp>
        <p:nvSpPr>
          <p:cNvPr id="1106947" name="Rectangle 3"/>
          <p:cNvSpPr>
            <a:spLocks noGrp="1" noChangeArrowheads="1"/>
          </p:cNvSpPr>
          <p:nvPr>
            <p:ph type="body" idx="1"/>
          </p:nvPr>
        </p:nvSpPr>
        <p:spPr>
          <a:xfrm>
            <a:off x="684213" y="1484313"/>
            <a:ext cx="7772400" cy="4824412"/>
          </a:xfrm>
        </p:spPr>
        <p:txBody>
          <a:bodyPr/>
          <a:lstStyle/>
          <a:p>
            <a:pPr>
              <a:lnSpc>
                <a:spcPct val="90000"/>
              </a:lnSpc>
            </a:pPr>
            <a:r>
              <a:rPr lang="tr-TR" altLang="en-US" dirty="0" err="1" smtClean="0"/>
              <a:t>The</a:t>
            </a:r>
            <a:r>
              <a:rPr lang="tr-TR" altLang="en-US" dirty="0" smtClean="0"/>
              <a:t> e</a:t>
            </a:r>
            <a:r>
              <a:rPr lang="en-US" altLang="en-US" dirty="0" err="1" smtClean="0"/>
              <a:t>ntropy</a:t>
            </a:r>
            <a:r>
              <a:rPr lang="en-US" altLang="en-US" dirty="0" smtClean="0"/>
              <a:t> (</a:t>
            </a:r>
            <a:r>
              <a:rPr lang="en-US" altLang="en-US" b="1" i="1" dirty="0" smtClean="0">
                <a:solidFill>
                  <a:schemeClr val="accent1"/>
                </a:solidFill>
              </a:rPr>
              <a:t>H</a:t>
            </a:r>
            <a:r>
              <a:rPr lang="en-US" altLang="en-US" dirty="0" smtClean="0"/>
              <a:t>) for a single column is calculated by the following formula:</a:t>
            </a:r>
          </a:p>
          <a:p>
            <a:pPr>
              <a:lnSpc>
                <a:spcPct val="90000"/>
              </a:lnSpc>
            </a:pPr>
            <a:endParaRPr lang="tr-TR" altLang="en-US" dirty="0" smtClean="0"/>
          </a:p>
          <a:p>
            <a:pPr>
              <a:lnSpc>
                <a:spcPct val="90000"/>
              </a:lnSpc>
            </a:pPr>
            <a:endParaRPr lang="en-US" altLang="en-US" dirty="0" smtClean="0"/>
          </a:p>
          <a:p>
            <a:pPr>
              <a:lnSpc>
                <a:spcPct val="90000"/>
              </a:lnSpc>
            </a:pPr>
            <a:endParaRPr lang="en-US" altLang="en-US" dirty="0" smtClean="0"/>
          </a:p>
          <a:p>
            <a:pPr>
              <a:lnSpc>
                <a:spcPct val="90000"/>
              </a:lnSpc>
            </a:pPr>
            <a:r>
              <a:rPr lang="tr-TR" altLang="en-US" b="1" i="1" dirty="0" smtClean="0"/>
              <a:t> </a:t>
            </a:r>
            <a:r>
              <a:rPr lang="en-US" altLang="en-US" b="1" i="1" dirty="0" smtClean="0">
                <a:solidFill>
                  <a:schemeClr val="accent1">
                    <a:lumMod val="75000"/>
                  </a:schemeClr>
                </a:solidFill>
              </a:rPr>
              <a:t>a</a:t>
            </a:r>
            <a:r>
              <a:rPr lang="en-US" altLang="en-US" dirty="0" smtClean="0"/>
              <a:t>: is a residue</a:t>
            </a:r>
            <a:r>
              <a:rPr lang="tr-TR" altLang="en-US" dirty="0" smtClean="0"/>
              <a:t> (amino </a:t>
            </a:r>
            <a:r>
              <a:rPr lang="tr-TR" altLang="en-US" dirty="0" err="1" smtClean="0"/>
              <a:t>acid</a:t>
            </a:r>
            <a:r>
              <a:rPr lang="tr-TR" altLang="en-US" dirty="0" smtClean="0"/>
              <a:t>)</a:t>
            </a:r>
            <a:r>
              <a:rPr lang="en-US" altLang="en-US" dirty="0" smtClean="0"/>
              <a:t>, </a:t>
            </a:r>
          </a:p>
          <a:p>
            <a:pPr>
              <a:lnSpc>
                <a:spcPct val="90000"/>
              </a:lnSpc>
            </a:pPr>
            <a:r>
              <a:rPr lang="tr-TR" altLang="en-US" b="1" i="1" dirty="0" smtClean="0"/>
              <a:t> </a:t>
            </a:r>
            <a:r>
              <a:rPr lang="en-US" altLang="en-US" b="1" i="1" dirty="0" err="1" smtClean="0">
                <a:solidFill>
                  <a:schemeClr val="accent1">
                    <a:lumMod val="75000"/>
                  </a:schemeClr>
                </a:solidFill>
              </a:rPr>
              <a:t>f</a:t>
            </a:r>
            <a:r>
              <a:rPr lang="en-US" altLang="en-US" b="1" i="1" baseline="-25000" dirty="0" err="1" smtClean="0">
                <a:solidFill>
                  <a:schemeClr val="accent1">
                    <a:lumMod val="75000"/>
                  </a:schemeClr>
                </a:solidFill>
              </a:rPr>
              <a:t>a</a:t>
            </a:r>
            <a:r>
              <a:rPr lang="en-US" altLang="en-US" dirty="0" smtClean="0"/>
              <a:t>: frequency of residue </a:t>
            </a:r>
            <a:r>
              <a:rPr lang="en-US" altLang="en-US" b="1" i="1" dirty="0" smtClean="0">
                <a:solidFill>
                  <a:schemeClr val="accent1">
                    <a:lumMod val="75000"/>
                  </a:schemeClr>
                </a:solidFill>
              </a:rPr>
              <a:t>a</a:t>
            </a:r>
            <a:r>
              <a:rPr lang="en-US" altLang="en-US" dirty="0" smtClean="0"/>
              <a:t> in a column, </a:t>
            </a:r>
          </a:p>
          <a:p>
            <a:pPr>
              <a:lnSpc>
                <a:spcPct val="90000"/>
              </a:lnSpc>
            </a:pPr>
            <a:r>
              <a:rPr lang="tr-TR" altLang="en-US" b="1" i="1" dirty="0" smtClean="0"/>
              <a:t> </a:t>
            </a:r>
            <a:r>
              <a:rPr lang="en-US" altLang="en-US" b="1" i="1" dirty="0" smtClean="0">
                <a:solidFill>
                  <a:schemeClr val="accent1">
                    <a:lumMod val="75000"/>
                  </a:schemeClr>
                </a:solidFill>
              </a:rPr>
              <a:t>p</a:t>
            </a:r>
            <a:r>
              <a:rPr lang="en-US" altLang="en-US" b="1" i="1" baseline="-25000" dirty="0" smtClean="0">
                <a:solidFill>
                  <a:schemeClr val="accent1">
                    <a:lumMod val="75000"/>
                  </a:schemeClr>
                </a:solidFill>
              </a:rPr>
              <a:t>a</a:t>
            </a:r>
            <a:r>
              <a:rPr lang="en-US" altLang="en-US" dirty="0" smtClean="0"/>
              <a:t> : probability </a:t>
            </a:r>
            <a:r>
              <a:rPr lang="tr-TR" altLang="en-US" dirty="0" smtClean="0"/>
              <a:t>(</a:t>
            </a:r>
            <a:r>
              <a:rPr lang="tr-TR" altLang="en-US" dirty="0" err="1" smtClean="0"/>
              <a:t>expected</a:t>
            </a:r>
            <a:r>
              <a:rPr lang="tr-TR" altLang="en-US" dirty="0" smtClean="0"/>
              <a:t> </a:t>
            </a:r>
            <a:r>
              <a:rPr lang="tr-TR" altLang="en-US" dirty="0" err="1" smtClean="0"/>
              <a:t>frequency</a:t>
            </a:r>
            <a:r>
              <a:rPr lang="tr-TR" altLang="en-US" dirty="0" smtClean="0"/>
              <a:t>) </a:t>
            </a:r>
            <a:r>
              <a:rPr lang="en-US" altLang="en-US" dirty="0" smtClean="0"/>
              <a:t>of residue </a:t>
            </a:r>
            <a:r>
              <a:rPr lang="en-US" altLang="en-US" b="1" i="1" dirty="0" smtClean="0">
                <a:solidFill>
                  <a:schemeClr val="accent1">
                    <a:lumMod val="75000"/>
                  </a:schemeClr>
                </a:solidFill>
              </a:rPr>
              <a:t>a</a:t>
            </a:r>
            <a:r>
              <a:rPr lang="en-US" altLang="en-US" dirty="0" smtClean="0"/>
              <a:t> in that column</a:t>
            </a:r>
          </a:p>
        </p:txBody>
      </p:sp>
      <p:sp>
        <p:nvSpPr>
          <p:cNvPr id="18437" name="Rectangle 4"/>
          <p:cNvSpPr>
            <a:spLocks noChangeArrowheads="1"/>
          </p:cNvSpPr>
          <p:nvPr/>
        </p:nvSpPr>
        <p:spPr bwMode="auto">
          <a:xfrm>
            <a:off x="3490913" y="3143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1106949" name="Object 2"/>
          <p:cNvGraphicFramePr>
            <a:graphicFrameLocks noChangeAspect="1"/>
          </p:cNvGraphicFramePr>
          <p:nvPr/>
        </p:nvGraphicFramePr>
        <p:xfrm>
          <a:off x="2268538" y="2708275"/>
          <a:ext cx="4281487" cy="1131888"/>
        </p:xfrm>
        <a:graphic>
          <a:graphicData uri="http://schemas.openxmlformats.org/presentationml/2006/ole">
            <mc:AlternateContent xmlns:mc="http://schemas.openxmlformats.org/markup-compatibility/2006">
              <mc:Choice xmlns:v="urn:schemas-microsoft-com:vml" Requires="v">
                <p:oleObj spid="_x0000_s18477" r:id="rId3" imgW="1345616" imgH="355446" progId="Equation.3">
                  <p:embed/>
                </p:oleObj>
              </mc:Choice>
              <mc:Fallback>
                <p:oleObj r:id="rId3" imgW="1345616" imgH="355446"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2708275"/>
                        <a:ext cx="4281487"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animEffect transition="in" filter="dissolve">
                                      <p:cBhvr>
                                        <p:cTn id="7" dur="500"/>
                                        <p:tgtEl>
                                          <p:spTgt spid="1106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06949"/>
                                        </p:tgtEl>
                                        <p:attrNameLst>
                                          <p:attrName>style.visibility</p:attrName>
                                        </p:attrNameLst>
                                      </p:cBhvr>
                                      <p:to>
                                        <p:strVal val="visible"/>
                                      </p:to>
                                    </p:set>
                                    <p:animEffect transition="in" filter="dissolve">
                                      <p:cBhvr>
                                        <p:cTn id="12" dur="500"/>
                                        <p:tgtEl>
                                          <p:spTgt spid="11069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6947">
                                            <p:txEl>
                                              <p:pRg st="4" end="4"/>
                                            </p:txEl>
                                          </p:spTgt>
                                        </p:tgtEl>
                                        <p:attrNameLst>
                                          <p:attrName>style.visibility</p:attrName>
                                        </p:attrNameLst>
                                      </p:cBhvr>
                                      <p:to>
                                        <p:strVal val="visible"/>
                                      </p:to>
                                    </p:set>
                                    <p:animEffect transition="in" filter="dissolve">
                                      <p:cBhvr>
                                        <p:cTn id="17" dur="500"/>
                                        <p:tgtEl>
                                          <p:spTgt spid="11069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06947">
                                            <p:txEl>
                                              <p:pRg st="5" end="5"/>
                                            </p:txEl>
                                          </p:spTgt>
                                        </p:tgtEl>
                                        <p:attrNameLst>
                                          <p:attrName>style.visibility</p:attrName>
                                        </p:attrNameLst>
                                      </p:cBhvr>
                                      <p:to>
                                        <p:strVal val="visible"/>
                                      </p:to>
                                    </p:set>
                                    <p:animEffect transition="in" filter="dissolve">
                                      <p:cBhvr>
                                        <p:cTn id="22" dur="500"/>
                                        <p:tgtEl>
                                          <p:spTgt spid="1106947">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06947">
                                            <p:txEl>
                                              <p:pRg st="6" end="6"/>
                                            </p:txEl>
                                          </p:spTgt>
                                        </p:tgtEl>
                                        <p:attrNameLst>
                                          <p:attrName>style.visibility</p:attrName>
                                        </p:attrNameLst>
                                      </p:cBhvr>
                                      <p:to>
                                        <p:strVal val="visible"/>
                                      </p:to>
                                    </p:set>
                                    <p:animEffect transition="in" filter="dissolve">
                                      <p:cBhvr>
                                        <p:cTn id="27" dur="500"/>
                                        <p:tgtEl>
                                          <p:spTgt spid="11069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4C839242-E207-4729-973B-EB485F93D908}" type="slidenum">
              <a:rPr kumimoji="0" lang="en-US" altLang="en-US" sz="1200" smtClean="0"/>
              <a:pPr>
                <a:spcBef>
                  <a:spcPct val="50000"/>
                </a:spcBef>
                <a:buFontTx/>
                <a:buNone/>
              </a:pPr>
              <a:t>11</a:t>
            </a:fld>
            <a:endParaRPr kumimoji="0" lang="en-US" altLang="en-US" sz="1200" smtClean="0"/>
          </a:p>
        </p:txBody>
      </p:sp>
      <p:sp>
        <p:nvSpPr>
          <p:cNvPr id="1107970" name="Rectangle 2"/>
          <p:cNvSpPr>
            <a:spLocks noGrp="1" noChangeArrowheads="1"/>
          </p:cNvSpPr>
          <p:nvPr>
            <p:ph type="title"/>
          </p:nvPr>
        </p:nvSpPr>
        <p:spPr/>
        <p:txBody>
          <a:bodyPr/>
          <a:lstStyle/>
          <a:p>
            <a:r>
              <a:rPr lang="tr-TR" altLang="en-US" dirty="0" smtClean="0"/>
              <a:t>…Entropy…</a:t>
            </a:r>
            <a:endParaRPr lang="en-US" altLang="en-US" dirty="0" smtClean="0"/>
          </a:p>
        </p:txBody>
      </p:sp>
      <p:sp>
        <p:nvSpPr>
          <p:cNvPr id="1107971" name="Rectangle 3"/>
          <p:cNvSpPr>
            <a:spLocks noGrp="1" noChangeArrowheads="1"/>
          </p:cNvSpPr>
          <p:nvPr>
            <p:ph type="body" idx="1"/>
          </p:nvPr>
        </p:nvSpPr>
        <p:spPr>
          <a:xfrm>
            <a:off x="685800" y="981075"/>
            <a:ext cx="7772400" cy="5472113"/>
          </a:xfrm>
        </p:spPr>
        <p:txBody>
          <a:bodyPr/>
          <a:lstStyle/>
          <a:p>
            <a:r>
              <a:rPr lang="tr-TR" altLang="en-US" sz="2800" i="1" dirty="0" smtClean="0">
                <a:solidFill>
                  <a:schemeClr val="tx2"/>
                </a:solidFill>
              </a:rPr>
              <a:t> </a:t>
            </a:r>
            <a:r>
              <a:rPr lang="tr-TR" altLang="en-US" sz="2800" i="1" dirty="0" smtClean="0">
                <a:solidFill>
                  <a:schemeClr val="accent1">
                    <a:lumMod val="75000"/>
                  </a:schemeClr>
                </a:solidFill>
              </a:rPr>
              <a:t>H</a:t>
            </a:r>
            <a:r>
              <a:rPr lang="tr-TR" altLang="en-US" sz="2800" dirty="0" smtClean="0">
                <a:solidFill>
                  <a:schemeClr val="tx2"/>
                </a:solidFill>
              </a:rPr>
              <a:t> </a:t>
            </a:r>
            <a:r>
              <a:rPr lang="tr-TR" altLang="en-US" sz="2800" dirty="0" smtClean="0"/>
              <a:t>is calculated for each 20 ancestor amino acids and for a large number of evolutionary distances (PAM1, PAM2, PAM4, ...).</a:t>
            </a:r>
          </a:p>
          <a:p>
            <a:r>
              <a:rPr lang="tr-TR" altLang="en-US" sz="2800" dirty="0" smtClean="0"/>
              <a:t>The distance that gives the minimum value for</a:t>
            </a:r>
            <a:r>
              <a:rPr lang="tr-TR" altLang="en-US" sz="2800" dirty="0" smtClean="0">
                <a:solidFill>
                  <a:schemeClr val="hlink"/>
                </a:solidFill>
              </a:rPr>
              <a:t> </a:t>
            </a:r>
            <a:r>
              <a:rPr lang="tr-TR" altLang="en-US" sz="2800" i="1" dirty="0" smtClean="0">
                <a:solidFill>
                  <a:schemeClr val="accent1">
                    <a:lumMod val="75000"/>
                  </a:schemeClr>
                </a:solidFill>
              </a:rPr>
              <a:t>H</a:t>
            </a:r>
            <a:r>
              <a:rPr lang="tr-TR" altLang="en-US" sz="2800" dirty="0" smtClean="0"/>
              <a:t> for each column-possible ancestor combination is the best estimate of the distance that generates the column diversity from that ancestor. </a:t>
            </a:r>
          </a:p>
          <a:p>
            <a:r>
              <a:rPr lang="tr-TR" altLang="en-US" sz="2800" dirty="0" smtClean="0"/>
              <a:t>This analysis provides 20 possible models (</a:t>
            </a:r>
            <a:r>
              <a:rPr lang="tr-TR" altLang="en-US" sz="2800" i="1" dirty="0" smtClean="0">
                <a:solidFill>
                  <a:schemeClr val="accent1">
                    <a:lumMod val="75000"/>
                  </a:schemeClr>
                </a:solidFill>
              </a:rPr>
              <a:t>M</a:t>
            </a:r>
            <a:r>
              <a:rPr lang="tr-TR" altLang="en-US" sz="2800" i="1" baseline="-25000" dirty="0" smtClean="0">
                <a:solidFill>
                  <a:schemeClr val="accent1">
                    <a:lumMod val="75000"/>
                  </a:schemeClr>
                </a:solidFill>
              </a:rPr>
              <a:t>a</a:t>
            </a:r>
            <a:r>
              <a:rPr lang="tr-TR" altLang="en-US" sz="2800" i="1" baseline="-25000" dirty="0" smtClean="0">
                <a:solidFill>
                  <a:schemeClr val="hlink"/>
                </a:solidFill>
              </a:rPr>
              <a:t> </a:t>
            </a:r>
            <a:r>
              <a:rPr lang="tr-TR" altLang="en-US" sz="2800" dirty="0" smtClean="0"/>
              <a:t>for </a:t>
            </a:r>
            <a:r>
              <a:rPr lang="tr-TR" altLang="en-US" sz="2800" i="1" dirty="0" smtClean="0">
                <a:solidFill>
                  <a:schemeClr val="accent1">
                    <a:lumMod val="75000"/>
                  </a:schemeClr>
                </a:solidFill>
              </a:rPr>
              <a:t>a</a:t>
            </a:r>
            <a:r>
              <a:rPr lang="tr-TR" altLang="en-US" sz="2800" dirty="0" smtClean="0"/>
              <a:t> = 1,2,3....20) as to how the amino acid frequencies in a column (</a:t>
            </a:r>
            <a:r>
              <a:rPr lang="tr-TR" altLang="en-US" sz="2800" i="1" dirty="0" smtClean="0">
                <a:solidFill>
                  <a:schemeClr val="accent1">
                    <a:lumMod val="75000"/>
                  </a:schemeClr>
                </a:solidFill>
              </a:rPr>
              <a:t>F</a:t>
            </a:r>
            <a:r>
              <a:rPr lang="tr-TR" altLang="en-US" sz="2800" dirty="0" smtClean="0"/>
              <a:t>) may have originated</a:t>
            </a:r>
            <a:r>
              <a:rPr lang="en-US" altLang="en-US"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7971">
                                            <p:txEl>
                                              <p:pRg st="0" end="0"/>
                                            </p:txEl>
                                          </p:spTgt>
                                        </p:tgtEl>
                                        <p:attrNameLst>
                                          <p:attrName>style.visibility</p:attrName>
                                        </p:attrNameLst>
                                      </p:cBhvr>
                                      <p:to>
                                        <p:strVal val="visible"/>
                                      </p:to>
                                    </p:set>
                                    <p:animEffect transition="in" filter="dissolve">
                                      <p:cBhvr>
                                        <p:cTn id="7" dur="500"/>
                                        <p:tgtEl>
                                          <p:spTgt spid="1107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7971">
                                            <p:txEl>
                                              <p:pRg st="1" end="1"/>
                                            </p:txEl>
                                          </p:spTgt>
                                        </p:tgtEl>
                                        <p:attrNameLst>
                                          <p:attrName>style.visibility</p:attrName>
                                        </p:attrNameLst>
                                      </p:cBhvr>
                                      <p:to>
                                        <p:strVal val="visible"/>
                                      </p:to>
                                    </p:set>
                                    <p:animEffect transition="in" filter="dissolve">
                                      <p:cBhvr>
                                        <p:cTn id="12" dur="500"/>
                                        <p:tgtEl>
                                          <p:spTgt spid="1107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7971">
                                            <p:txEl>
                                              <p:pRg st="2" end="2"/>
                                            </p:txEl>
                                          </p:spTgt>
                                        </p:tgtEl>
                                        <p:attrNameLst>
                                          <p:attrName>style.visibility</p:attrName>
                                        </p:attrNameLst>
                                      </p:cBhvr>
                                      <p:to>
                                        <p:strVal val="visible"/>
                                      </p:to>
                                    </p:set>
                                    <p:animEffect transition="in" filter="dissolve">
                                      <p:cBhvr>
                                        <p:cTn id="17" dur="500"/>
                                        <p:tgtEl>
                                          <p:spTgt spid="1107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9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7BF64272-B526-463E-9D90-1CF8092EE838}" type="slidenum">
              <a:rPr kumimoji="0" lang="en-US" altLang="en-US" sz="1200" smtClean="0"/>
              <a:pPr>
                <a:spcBef>
                  <a:spcPct val="50000"/>
                </a:spcBef>
                <a:buFontTx/>
                <a:buNone/>
              </a:pPr>
              <a:t>12</a:t>
            </a:fld>
            <a:endParaRPr kumimoji="0" lang="en-US" altLang="en-US" sz="1200" smtClean="0"/>
          </a:p>
        </p:txBody>
      </p:sp>
      <p:sp>
        <p:nvSpPr>
          <p:cNvPr id="20483" name="Rectangle 2"/>
          <p:cNvSpPr>
            <a:spLocks noGrp="1" noChangeArrowheads="1"/>
          </p:cNvSpPr>
          <p:nvPr>
            <p:ph type="title"/>
          </p:nvPr>
        </p:nvSpPr>
        <p:spPr/>
        <p:txBody>
          <a:bodyPr/>
          <a:lstStyle/>
          <a:p>
            <a:r>
              <a:rPr lang="tr-TR" altLang="en-US" dirty="0" smtClean="0"/>
              <a:t>…Entropy…</a:t>
            </a:r>
          </a:p>
        </p:txBody>
      </p:sp>
      <p:sp>
        <p:nvSpPr>
          <p:cNvPr id="1174531" name="Rectangle 3"/>
          <p:cNvSpPr>
            <a:spLocks noGrp="1" noChangeArrowheads="1"/>
          </p:cNvSpPr>
          <p:nvPr>
            <p:ph type="body" sz="half" idx="1"/>
          </p:nvPr>
        </p:nvSpPr>
        <p:spPr>
          <a:xfrm>
            <a:off x="395288" y="1125538"/>
            <a:ext cx="8208962" cy="5327650"/>
          </a:xfrm>
        </p:spPr>
        <p:txBody>
          <a:bodyPr/>
          <a:lstStyle/>
          <a:p>
            <a:pPr>
              <a:lnSpc>
                <a:spcPct val="90000"/>
              </a:lnSpc>
            </a:pPr>
            <a:r>
              <a:rPr lang="tr-TR" altLang="en-US" sz="2800" dirty="0" smtClean="0"/>
              <a:t>The next step in the evolutionary profile construction determines the extent to which each </a:t>
            </a:r>
            <a:r>
              <a:rPr lang="tr-TR" altLang="en-US" sz="2800" i="1" dirty="0" smtClean="0">
                <a:solidFill>
                  <a:schemeClr val="accent1">
                    <a:lumMod val="75000"/>
                  </a:schemeClr>
                </a:solidFill>
              </a:rPr>
              <a:t>M</a:t>
            </a:r>
            <a:r>
              <a:rPr lang="tr-TR" altLang="en-US" sz="2800" i="1" baseline="-25000" dirty="0" smtClean="0">
                <a:solidFill>
                  <a:schemeClr val="accent1">
                    <a:lumMod val="75000"/>
                  </a:schemeClr>
                </a:solidFill>
              </a:rPr>
              <a:t>a</a:t>
            </a:r>
            <a:r>
              <a:rPr lang="tr-TR" altLang="en-US" sz="2800" i="1" dirty="0" smtClean="0">
                <a:solidFill>
                  <a:schemeClr val="hlink"/>
                </a:solidFill>
              </a:rPr>
              <a:t> </a:t>
            </a:r>
            <a:r>
              <a:rPr lang="tr-TR" altLang="en-US" sz="2800" dirty="0" smtClean="0"/>
              <a:t>predicts </a:t>
            </a:r>
            <a:r>
              <a:rPr lang="tr-TR" altLang="en-US" sz="2800" i="1" dirty="0" smtClean="0">
                <a:solidFill>
                  <a:schemeClr val="accent1">
                    <a:lumMod val="75000"/>
                  </a:schemeClr>
                </a:solidFill>
              </a:rPr>
              <a:t>F</a:t>
            </a:r>
            <a:r>
              <a:rPr lang="tr-TR" altLang="en-US" sz="2800" dirty="0" smtClean="0"/>
              <a:t> by the Bayes conditional probability analysis.</a:t>
            </a:r>
          </a:p>
          <a:p>
            <a:pPr>
              <a:lnSpc>
                <a:spcPct val="90000"/>
              </a:lnSpc>
            </a:pPr>
            <a:endParaRPr lang="tr-TR" altLang="en-US" sz="2800" dirty="0" smtClean="0"/>
          </a:p>
          <a:p>
            <a:pPr>
              <a:lnSpc>
                <a:spcPct val="90000"/>
              </a:lnSpc>
            </a:pPr>
            <a:endParaRPr lang="tr-TR" altLang="en-US" sz="2800" dirty="0" smtClean="0"/>
          </a:p>
          <a:p>
            <a:pPr lvl="1">
              <a:lnSpc>
                <a:spcPct val="90000"/>
              </a:lnSpc>
              <a:buFontTx/>
              <a:buChar char="–"/>
            </a:pPr>
            <a:r>
              <a:rPr lang="tr-TR" altLang="en-US" sz="2400" dirty="0"/>
              <a:t>where the prior distribution </a:t>
            </a:r>
            <a:r>
              <a:rPr lang="tr-TR" altLang="en-US" sz="2400" i="1" dirty="0">
                <a:solidFill>
                  <a:schemeClr val="accent1">
                    <a:lumMod val="75000"/>
                  </a:schemeClr>
                </a:solidFill>
              </a:rPr>
              <a:t>P</a:t>
            </a:r>
            <a:r>
              <a:rPr lang="tr-TR" altLang="en-US" sz="2400" dirty="0">
                <a:solidFill>
                  <a:schemeClr val="accent1">
                    <a:lumMod val="75000"/>
                  </a:schemeClr>
                </a:solidFill>
              </a:rPr>
              <a:t>(</a:t>
            </a:r>
            <a:r>
              <a:rPr lang="tr-TR" altLang="en-US" sz="2400" i="1" dirty="0">
                <a:solidFill>
                  <a:schemeClr val="accent1">
                    <a:lumMod val="75000"/>
                  </a:schemeClr>
                </a:solidFill>
              </a:rPr>
              <a:t>M</a:t>
            </a:r>
            <a:r>
              <a:rPr lang="tr-TR" altLang="en-US" sz="2400" i="1" baseline="-25000" dirty="0">
                <a:solidFill>
                  <a:schemeClr val="accent1">
                    <a:lumMod val="75000"/>
                  </a:schemeClr>
                </a:solidFill>
              </a:rPr>
              <a:t>a</a:t>
            </a:r>
            <a:r>
              <a:rPr lang="tr-TR" altLang="en-US" sz="2400" dirty="0">
                <a:solidFill>
                  <a:schemeClr val="accent1">
                    <a:lumMod val="75000"/>
                  </a:schemeClr>
                </a:solidFill>
              </a:rPr>
              <a:t>)</a:t>
            </a:r>
            <a:r>
              <a:rPr lang="tr-TR" altLang="en-US" sz="2400" dirty="0"/>
              <a:t> is given by the background amino acid frequencies and</a:t>
            </a:r>
          </a:p>
          <a:p>
            <a:pPr>
              <a:lnSpc>
                <a:spcPct val="90000"/>
              </a:lnSpc>
              <a:buFontTx/>
              <a:buNone/>
            </a:pPr>
            <a:endParaRPr lang="tr-TR" altLang="en-US" sz="2800" dirty="0" smtClean="0"/>
          </a:p>
          <a:p>
            <a:pPr>
              <a:lnSpc>
                <a:spcPct val="90000"/>
              </a:lnSpc>
              <a:buFontTx/>
              <a:buNone/>
            </a:pPr>
            <a:endParaRPr lang="tr-TR" altLang="en-US" sz="2800" dirty="0" smtClean="0"/>
          </a:p>
          <a:p>
            <a:pPr lvl="1">
              <a:lnSpc>
                <a:spcPct val="90000"/>
              </a:lnSpc>
            </a:pPr>
            <a:r>
              <a:rPr lang="tr-TR" altLang="en-US" sz="2800" dirty="0" smtClean="0"/>
              <a:t>	</a:t>
            </a:r>
            <a:r>
              <a:rPr lang="tr-TR" altLang="en-US" sz="2400" dirty="0"/>
              <a:t>i.e., the product of the expected amino acid frequencies in </a:t>
            </a:r>
            <a:r>
              <a:rPr lang="tr-TR" altLang="en-US" sz="2400" i="1" dirty="0">
                <a:solidFill>
                  <a:schemeClr val="accent1">
                    <a:lumMod val="75000"/>
                  </a:schemeClr>
                </a:solidFill>
              </a:rPr>
              <a:t>M</a:t>
            </a:r>
            <a:r>
              <a:rPr lang="tr-TR" altLang="en-US" sz="2400" i="1" baseline="-25000" dirty="0">
                <a:solidFill>
                  <a:schemeClr val="accent1">
                    <a:lumMod val="75000"/>
                  </a:schemeClr>
                </a:solidFill>
              </a:rPr>
              <a:t>a</a:t>
            </a:r>
            <a:r>
              <a:rPr lang="tr-TR" altLang="en-US" sz="2400" dirty="0"/>
              <a:t> raised to the power of the fraction observed for each amino acid in the msa column.</a:t>
            </a:r>
          </a:p>
        </p:txBody>
      </p:sp>
      <p:graphicFrame>
        <p:nvGraphicFramePr>
          <p:cNvPr id="1174532" name="Object 2"/>
          <p:cNvGraphicFramePr>
            <a:graphicFrameLocks noGrp="1" noChangeAspect="1"/>
          </p:cNvGraphicFramePr>
          <p:nvPr>
            <p:ph sz="quarter" idx="2"/>
            <p:extLst>
              <p:ext uri="{D42A27DB-BD31-4B8C-83A1-F6EECF244321}">
                <p14:modId xmlns:p14="http://schemas.microsoft.com/office/powerpoint/2010/main" val="3240617651"/>
              </p:ext>
            </p:extLst>
          </p:nvPr>
        </p:nvGraphicFramePr>
        <p:xfrm>
          <a:off x="1331640" y="2492896"/>
          <a:ext cx="7018337" cy="836613"/>
        </p:xfrm>
        <a:graphic>
          <a:graphicData uri="http://schemas.openxmlformats.org/presentationml/2006/ole">
            <mc:AlternateContent xmlns:mc="http://schemas.openxmlformats.org/markup-compatibility/2006">
              <mc:Choice xmlns:v="urn:schemas-microsoft-com:vml" Requires="v">
                <p:oleObj spid="_x0000_s20563" name="Equation" r:id="rId3" imgW="2768600" imgH="330200" progId="Equation.3">
                  <p:embed/>
                </p:oleObj>
              </mc:Choice>
              <mc:Fallback>
                <p:oleObj name="Equation" r:id="rId3" imgW="2768600" imgH="330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492896"/>
                        <a:ext cx="7018337"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74534" name="Object 3"/>
          <p:cNvGraphicFramePr>
            <a:graphicFrameLocks noGrp="1" noChangeAspect="1"/>
          </p:cNvGraphicFramePr>
          <p:nvPr>
            <p:ph sz="quarter" idx="3"/>
            <p:extLst>
              <p:ext uri="{D42A27DB-BD31-4B8C-83A1-F6EECF244321}">
                <p14:modId xmlns:p14="http://schemas.microsoft.com/office/powerpoint/2010/main" val="1234034797"/>
              </p:ext>
            </p:extLst>
          </p:nvPr>
        </p:nvGraphicFramePr>
        <p:xfrm>
          <a:off x="1206500" y="4171950"/>
          <a:ext cx="6985000" cy="733425"/>
        </p:xfrm>
        <a:graphic>
          <a:graphicData uri="http://schemas.openxmlformats.org/presentationml/2006/ole">
            <mc:AlternateContent xmlns:mc="http://schemas.openxmlformats.org/markup-compatibility/2006">
              <mc:Choice xmlns:v="urn:schemas-microsoft-com:vml" Requires="v">
                <p:oleObj spid="_x0000_s20564" name="Equation" r:id="rId5" imgW="2184400" imgH="228600" progId="Equation.3">
                  <p:embed/>
                </p:oleObj>
              </mc:Choice>
              <mc:Fallback>
                <p:oleObj name="Equation" r:id="rId5" imgW="21844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6500" y="4171950"/>
                        <a:ext cx="6985000"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74531">
                                            <p:txEl>
                                              <p:pRg st="0" end="0"/>
                                            </p:txEl>
                                          </p:spTgt>
                                        </p:tgtEl>
                                        <p:attrNameLst>
                                          <p:attrName>style.visibility</p:attrName>
                                        </p:attrNameLst>
                                      </p:cBhvr>
                                      <p:to>
                                        <p:strVal val="visible"/>
                                      </p:to>
                                    </p:set>
                                    <p:anim calcmode="lin" valueType="num">
                                      <p:cBhvr>
                                        <p:cTn id="7" dur="1000" fill="hold"/>
                                        <p:tgtEl>
                                          <p:spTgt spid="117453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7453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7453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1174532"/>
                                        </p:tgtEl>
                                        <p:attrNameLst>
                                          <p:attrName>style.visibility</p:attrName>
                                        </p:attrNameLst>
                                      </p:cBhvr>
                                      <p:to>
                                        <p:strVal val="visible"/>
                                      </p:to>
                                    </p:set>
                                    <p:animEffect transition="in" filter="dissolve">
                                      <p:cBhvr>
                                        <p:cTn id="14" dur="500"/>
                                        <p:tgtEl>
                                          <p:spTgt spid="117453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174531">
                                            <p:txEl>
                                              <p:pRg st="3" end="3"/>
                                            </p:txEl>
                                          </p:spTgt>
                                        </p:tgtEl>
                                        <p:attrNameLst>
                                          <p:attrName>style.visibility</p:attrName>
                                        </p:attrNameLst>
                                      </p:cBhvr>
                                      <p:to>
                                        <p:strVal val="visible"/>
                                      </p:to>
                                    </p:set>
                                    <p:anim calcmode="lin" valueType="num">
                                      <p:cBhvr>
                                        <p:cTn id="19" dur="1000" fill="hold"/>
                                        <p:tgtEl>
                                          <p:spTgt spid="1174531">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174531">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17453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174534"/>
                                        </p:tgtEl>
                                        <p:attrNameLst>
                                          <p:attrName>style.visibility</p:attrName>
                                        </p:attrNameLst>
                                      </p:cBhvr>
                                      <p:to>
                                        <p:strVal val="visible"/>
                                      </p:to>
                                    </p:set>
                                    <p:animEffect transition="in" filter="dissolve">
                                      <p:cBhvr>
                                        <p:cTn id="26" dur="500"/>
                                        <p:tgtEl>
                                          <p:spTgt spid="1174534"/>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174531">
                                            <p:txEl>
                                              <p:pRg st="6" end="6"/>
                                            </p:txEl>
                                          </p:spTgt>
                                        </p:tgtEl>
                                        <p:attrNameLst>
                                          <p:attrName>style.visibility</p:attrName>
                                        </p:attrNameLst>
                                      </p:cBhvr>
                                      <p:to>
                                        <p:strVal val="visible"/>
                                      </p:to>
                                    </p:set>
                                    <p:anim calcmode="lin" valueType="num">
                                      <p:cBhvr>
                                        <p:cTn id="31" dur="1000" fill="hold"/>
                                        <p:tgtEl>
                                          <p:spTgt spid="1174531">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1174531">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1174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453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6E1F4634-8B7B-4219-8937-4BA917F9C893}" type="slidenum">
              <a:rPr kumimoji="0" lang="en-US" altLang="en-US" sz="1200" smtClean="0"/>
              <a:pPr>
                <a:spcBef>
                  <a:spcPct val="50000"/>
                </a:spcBef>
                <a:buFontTx/>
                <a:buNone/>
              </a:pPr>
              <a:t>13</a:t>
            </a:fld>
            <a:endParaRPr kumimoji="0" lang="en-US" altLang="en-US" sz="1200" smtClean="0"/>
          </a:p>
        </p:txBody>
      </p:sp>
      <p:sp>
        <p:nvSpPr>
          <p:cNvPr id="21507" name="Rectangle 5"/>
          <p:cNvSpPr>
            <a:spLocks noGrp="1" noChangeArrowheads="1"/>
          </p:cNvSpPr>
          <p:nvPr>
            <p:ph type="title"/>
          </p:nvPr>
        </p:nvSpPr>
        <p:spPr/>
        <p:txBody>
          <a:bodyPr/>
          <a:lstStyle/>
          <a:p>
            <a:r>
              <a:rPr lang="tr-TR" altLang="en-US" dirty="0" smtClean="0"/>
              <a:t>…Entropy</a:t>
            </a:r>
          </a:p>
        </p:txBody>
      </p:sp>
      <p:sp>
        <p:nvSpPr>
          <p:cNvPr id="1177603" name="Rectangle 3"/>
          <p:cNvSpPr>
            <a:spLocks noGrp="1" noChangeArrowheads="1"/>
          </p:cNvSpPr>
          <p:nvPr>
            <p:ph type="body" sz="half" idx="1"/>
          </p:nvPr>
        </p:nvSpPr>
        <p:spPr>
          <a:xfrm>
            <a:off x="395288" y="1125538"/>
            <a:ext cx="7777162" cy="4978400"/>
          </a:xfrm>
        </p:spPr>
        <p:txBody>
          <a:bodyPr/>
          <a:lstStyle/>
          <a:p>
            <a:r>
              <a:rPr lang="tr-TR" altLang="en-US" sz="2800" dirty="0" smtClean="0"/>
              <a:t>From </a:t>
            </a:r>
            <a:r>
              <a:rPr lang="tr-TR" altLang="en-US" sz="2800" i="1" dirty="0" smtClean="0">
                <a:solidFill>
                  <a:schemeClr val="accent1">
                    <a:lumMod val="75000"/>
                  </a:schemeClr>
                </a:solidFill>
              </a:rPr>
              <a:t>P</a:t>
            </a:r>
            <a:r>
              <a:rPr lang="tr-TR" altLang="en-US" sz="2800" dirty="0" smtClean="0">
                <a:solidFill>
                  <a:schemeClr val="accent1">
                    <a:lumMod val="75000"/>
                  </a:schemeClr>
                </a:solidFill>
              </a:rPr>
              <a:t>(</a:t>
            </a:r>
            <a:r>
              <a:rPr lang="tr-TR" altLang="en-US" sz="2800" i="1" dirty="0" smtClean="0">
                <a:solidFill>
                  <a:schemeClr val="accent1">
                    <a:lumMod val="75000"/>
                  </a:schemeClr>
                </a:solidFill>
              </a:rPr>
              <a:t>M</a:t>
            </a:r>
            <a:r>
              <a:rPr lang="tr-TR" altLang="en-US" sz="2800" i="1" baseline="-25000" dirty="0" smtClean="0">
                <a:solidFill>
                  <a:schemeClr val="accent1">
                    <a:lumMod val="75000"/>
                  </a:schemeClr>
                </a:solidFill>
              </a:rPr>
              <a:t>a</a:t>
            </a:r>
            <a:r>
              <a:rPr lang="tr-TR" altLang="en-US" sz="2800" dirty="0" smtClean="0">
                <a:solidFill>
                  <a:schemeClr val="accent1">
                    <a:lumMod val="75000"/>
                  </a:schemeClr>
                </a:solidFill>
              </a:rPr>
              <a:t>|</a:t>
            </a:r>
            <a:r>
              <a:rPr lang="tr-TR" altLang="en-US" sz="2800" i="1" dirty="0" smtClean="0">
                <a:solidFill>
                  <a:schemeClr val="accent1">
                    <a:lumMod val="75000"/>
                  </a:schemeClr>
                </a:solidFill>
              </a:rPr>
              <a:t>F</a:t>
            </a:r>
            <a:r>
              <a:rPr lang="tr-TR" altLang="en-US" sz="2800" dirty="0" smtClean="0">
                <a:solidFill>
                  <a:schemeClr val="accent1">
                    <a:lumMod val="75000"/>
                  </a:schemeClr>
                </a:solidFill>
              </a:rPr>
              <a:t>)</a:t>
            </a:r>
            <a:r>
              <a:rPr lang="tr-TR" altLang="en-US" sz="2800" dirty="0" smtClean="0"/>
              <a:t>, the weights for each of the 20 possible distributions that give rise to the msa column diversity are calculated as follows:</a:t>
            </a:r>
          </a:p>
          <a:p>
            <a:endParaRPr lang="tr-TR" altLang="en-US" sz="2800" dirty="0" smtClean="0"/>
          </a:p>
          <a:p>
            <a:endParaRPr lang="tr-TR" altLang="en-US" sz="2800" dirty="0" smtClean="0"/>
          </a:p>
          <a:p>
            <a:endParaRPr lang="tr-TR" altLang="en-US" sz="2800" dirty="0" smtClean="0"/>
          </a:p>
          <a:p>
            <a:endParaRPr lang="tr-TR" altLang="en-US" sz="2800" dirty="0" smtClean="0"/>
          </a:p>
          <a:p>
            <a:pPr lvl="1"/>
            <a:r>
              <a:rPr lang="tr-TR" altLang="en-US" sz="2400" dirty="0" smtClean="0"/>
              <a:t>where </a:t>
            </a:r>
            <a:r>
              <a:rPr lang="tr-TR" altLang="en-US" sz="2400" i="1" dirty="0" smtClean="0">
                <a:solidFill>
                  <a:schemeClr val="accent1">
                    <a:lumMod val="75000"/>
                  </a:schemeClr>
                </a:solidFill>
              </a:rPr>
              <a:t>W</a:t>
            </a:r>
            <a:r>
              <a:rPr lang="tr-TR" altLang="en-US" sz="2400" i="1" baseline="-25000" dirty="0" smtClean="0">
                <a:solidFill>
                  <a:schemeClr val="accent1">
                    <a:lumMod val="75000"/>
                  </a:schemeClr>
                </a:solidFill>
              </a:rPr>
              <a:t>a</a:t>
            </a:r>
            <a:r>
              <a:rPr lang="tr-TR" altLang="en-US" sz="2400" dirty="0" smtClean="0"/>
              <a:t> is the weight given to </a:t>
            </a:r>
            <a:r>
              <a:rPr lang="tr-TR" altLang="en-US" sz="2400" i="1" dirty="0" smtClean="0">
                <a:solidFill>
                  <a:schemeClr val="accent1">
                    <a:lumMod val="75000"/>
                  </a:schemeClr>
                </a:solidFill>
              </a:rPr>
              <a:t>M</a:t>
            </a:r>
            <a:r>
              <a:rPr lang="tr-TR" altLang="en-US" sz="2400" i="1" baseline="-25000" dirty="0" smtClean="0">
                <a:solidFill>
                  <a:schemeClr val="accent1">
                    <a:lumMod val="75000"/>
                  </a:schemeClr>
                </a:solidFill>
              </a:rPr>
              <a:t>a</a:t>
            </a:r>
            <a:r>
              <a:rPr lang="tr-TR" altLang="en-US" sz="2400" dirty="0" smtClean="0"/>
              <a:t> and </a:t>
            </a:r>
            <a:r>
              <a:rPr lang="tr-TR" altLang="en-US" sz="2400" i="1" dirty="0" smtClean="0">
                <a:solidFill>
                  <a:schemeClr val="accent1">
                    <a:lumMod val="75000"/>
                  </a:schemeClr>
                </a:solidFill>
              </a:rPr>
              <a:t>P</a:t>
            </a:r>
            <a:r>
              <a:rPr lang="tr-TR" altLang="en-US" sz="2400" dirty="0" smtClean="0">
                <a:solidFill>
                  <a:schemeClr val="accent1">
                    <a:lumMod val="75000"/>
                  </a:schemeClr>
                </a:solidFill>
              </a:rPr>
              <a:t>(</a:t>
            </a:r>
            <a:r>
              <a:rPr lang="tr-TR" altLang="en-US" sz="2400" i="1" dirty="0" smtClean="0">
                <a:solidFill>
                  <a:schemeClr val="accent1">
                    <a:lumMod val="75000"/>
                  </a:schemeClr>
                </a:solidFill>
              </a:rPr>
              <a:t>M</a:t>
            </a:r>
            <a:r>
              <a:rPr lang="tr-TR" altLang="en-US" sz="2400" i="1" baseline="-25000" dirty="0" smtClean="0">
                <a:solidFill>
                  <a:schemeClr val="accent1">
                    <a:lumMod val="75000"/>
                  </a:schemeClr>
                </a:solidFill>
              </a:rPr>
              <a:t>random</a:t>
            </a:r>
            <a:r>
              <a:rPr lang="tr-TR" altLang="en-US" sz="2400" dirty="0" smtClean="0">
                <a:solidFill>
                  <a:schemeClr val="accent1">
                    <a:lumMod val="75000"/>
                  </a:schemeClr>
                </a:solidFill>
              </a:rPr>
              <a:t>|</a:t>
            </a:r>
            <a:r>
              <a:rPr lang="tr-TR" altLang="en-US" sz="2400" i="1" dirty="0" smtClean="0">
                <a:solidFill>
                  <a:schemeClr val="accent1">
                    <a:lumMod val="75000"/>
                  </a:schemeClr>
                </a:solidFill>
              </a:rPr>
              <a:t>F</a:t>
            </a:r>
            <a:r>
              <a:rPr lang="tr-TR" altLang="en-US" sz="2400" dirty="0" smtClean="0">
                <a:solidFill>
                  <a:schemeClr val="accent1">
                    <a:lumMod val="75000"/>
                  </a:schemeClr>
                </a:solidFill>
              </a:rPr>
              <a:t>) </a:t>
            </a:r>
            <a:r>
              <a:rPr lang="tr-TR" altLang="en-US" sz="2400" dirty="0" smtClean="0"/>
              <a:t>is calculated as above using amino acid distribution.</a:t>
            </a:r>
          </a:p>
        </p:txBody>
      </p:sp>
      <p:graphicFrame>
        <p:nvGraphicFramePr>
          <p:cNvPr id="1177604" name="Object 2"/>
          <p:cNvGraphicFramePr>
            <a:graphicFrameLocks noGrp="1" noChangeAspect="1"/>
          </p:cNvGraphicFramePr>
          <p:nvPr>
            <p:ph sz="half" idx="2"/>
            <p:extLst>
              <p:ext uri="{D42A27DB-BD31-4B8C-83A1-F6EECF244321}">
                <p14:modId xmlns:p14="http://schemas.microsoft.com/office/powerpoint/2010/main" val="3903002521"/>
              </p:ext>
            </p:extLst>
          </p:nvPr>
        </p:nvGraphicFramePr>
        <p:xfrm>
          <a:off x="1259632" y="3225006"/>
          <a:ext cx="5732463" cy="779463"/>
        </p:xfrm>
        <a:graphic>
          <a:graphicData uri="http://schemas.openxmlformats.org/presentationml/2006/ole">
            <mc:AlternateContent xmlns:mc="http://schemas.openxmlformats.org/markup-compatibility/2006">
              <mc:Choice xmlns:v="urn:schemas-microsoft-com:vml" Requires="v">
                <p:oleObj spid="_x0000_s21548" name="Equation" r:id="rId3" imgW="1586811" imgH="215806" progId="Equation.3">
                  <p:embed/>
                </p:oleObj>
              </mc:Choice>
              <mc:Fallback>
                <p:oleObj name="Equation" r:id="rId3" imgW="1586811" imgH="215806"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225006"/>
                        <a:ext cx="5732463" cy="779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77603">
                                            <p:txEl>
                                              <p:pRg st="0" end="0"/>
                                            </p:txEl>
                                          </p:spTgt>
                                        </p:tgtEl>
                                        <p:attrNameLst>
                                          <p:attrName>style.visibility</p:attrName>
                                        </p:attrNameLst>
                                      </p:cBhvr>
                                      <p:to>
                                        <p:strVal val="visible"/>
                                      </p:to>
                                    </p:set>
                                    <p:anim calcmode="lin" valueType="num">
                                      <p:cBhvr>
                                        <p:cTn id="7" dur="1000" fill="hold"/>
                                        <p:tgtEl>
                                          <p:spTgt spid="11776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776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7760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1177604"/>
                                        </p:tgtEl>
                                        <p:attrNameLst>
                                          <p:attrName>style.visibility</p:attrName>
                                        </p:attrNameLst>
                                      </p:cBhvr>
                                      <p:to>
                                        <p:strVal val="visible"/>
                                      </p:to>
                                    </p:set>
                                    <p:animEffect transition="in" filter="dissolve">
                                      <p:cBhvr>
                                        <p:cTn id="14" dur="500"/>
                                        <p:tgtEl>
                                          <p:spTgt spid="1177604"/>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177603">
                                            <p:txEl>
                                              <p:pRg st="5" end="5"/>
                                            </p:txEl>
                                          </p:spTgt>
                                        </p:tgtEl>
                                        <p:attrNameLst>
                                          <p:attrName>style.visibility</p:attrName>
                                        </p:attrNameLst>
                                      </p:cBhvr>
                                      <p:to>
                                        <p:strVal val="visible"/>
                                      </p:to>
                                    </p:set>
                                    <p:anim calcmode="lin" valueType="num">
                                      <p:cBhvr>
                                        <p:cTn id="19" dur="1000" fill="hold"/>
                                        <p:tgtEl>
                                          <p:spTgt spid="1177603">
                                            <p:txEl>
                                              <p:pRg st="5" end="5"/>
                                            </p:txEl>
                                          </p:spTgt>
                                        </p:tgtEl>
                                        <p:attrNameLst>
                                          <p:attrName>ppt_w</p:attrName>
                                        </p:attrNameLst>
                                      </p:cBhvr>
                                      <p:tavLst>
                                        <p:tav tm="0">
                                          <p:val>
                                            <p:strVal val="#ppt_w*0.70"/>
                                          </p:val>
                                        </p:tav>
                                        <p:tav tm="100000">
                                          <p:val>
                                            <p:strVal val="#ppt_w"/>
                                          </p:val>
                                        </p:tav>
                                      </p:tavLst>
                                    </p:anim>
                                    <p:anim calcmode="lin" valueType="num">
                                      <p:cBhvr>
                                        <p:cTn id="20" dur="1000" fill="hold"/>
                                        <p:tgtEl>
                                          <p:spTgt spid="1177603">
                                            <p:txEl>
                                              <p:pRg st="5" end="5"/>
                                            </p:txEl>
                                          </p:spTgt>
                                        </p:tgtEl>
                                        <p:attrNameLst>
                                          <p:attrName>ppt_h</p:attrName>
                                        </p:attrNameLst>
                                      </p:cBhvr>
                                      <p:tavLst>
                                        <p:tav tm="0">
                                          <p:val>
                                            <p:strVal val="#ppt_h"/>
                                          </p:val>
                                        </p:tav>
                                        <p:tav tm="100000">
                                          <p:val>
                                            <p:strVal val="#ppt_h"/>
                                          </p:val>
                                        </p:tav>
                                      </p:tavLst>
                                    </p:anim>
                                    <p:animEffect transition="in" filter="fade">
                                      <p:cBhvr>
                                        <p:cTn id="21" dur="1000"/>
                                        <p:tgtEl>
                                          <p:spTgt spid="1177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0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EAA98E3A-FEE1-4F98-9C5B-70F3421A027D}" type="slidenum">
              <a:rPr kumimoji="0" lang="en-US" altLang="en-US" sz="1200" smtClean="0"/>
              <a:pPr>
                <a:spcBef>
                  <a:spcPct val="50000"/>
                </a:spcBef>
                <a:buFontTx/>
                <a:buNone/>
              </a:pPr>
              <a:t>14</a:t>
            </a:fld>
            <a:endParaRPr kumimoji="0" lang="en-US" altLang="en-US" sz="1200" smtClean="0"/>
          </a:p>
        </p:txBody>
      </p:sp>
      <p:sp>
        <p:nvSpPr>
          <p:cNvPr id="1110018" name="Rectangle 2"/>
          <p:cNvSpPr>
            <a:spLocks noGrp="1" noChangeArrowheads="1"/>
          </p:cNvSpPr>
          <p:nvPr>
            <p:ph type="title"/>
          </p:nvPr>
        </p:nvSpPr>
        <p:spPr/>
        <p:txBody>
          <a:bodyPr/>
          <a:lstStyle/>
          <a:p>
            <a:r>
              <a:rPr lang="en-US" altLang="en-US" dirty="0" smtClean="0"/>
              <a:t>Log-odds score</a:t>
            </a:r>
            <a:r>
              <a:rPr lang="tr-TR" altLang="en-US" dirty="0" smtClean="0"/>
              <a:t>…</a:t>
            </a:r>
            <a:endParaRPr lang="en-US" altLang="en-US" dirty="0" smtClean="0"/>
          </a:p>
        </p:txBody>
      </p:sp>
      <p:sp>
        <p:nvSpPr>
          <p:cNvPr id="1110019" name="Rectangle 3"/>
          <p:cNvSpPr>
            <a:spLocks noGrp="1" noChangeArrowheads="1"/>
          </p:cNvSpPr>
          <p:nvPr>
            <p:ph type="body" idx="1"/>
          </p:nvPr>
        </p:nvSpPr>
        <p:spPr/>
        <p:txBody>
          <a:bodyPr/>
          <a:lstStyle/>
          <a:p>
            <a:pPr>
              <a:lnSpc>
                <a:spcPct val="80000"/>
              </a:lnSpc>
            </a:pPr>
            <a:r>
              <a:rPr lang="en-US" altLang="en-US" sz="2800" dirty="0" smtClean="0"/>
              <a:t>Another measure of creating a profile is by using </a:t>
            </a:r>
            <a:r>
              <a:rPr lang="en-US" altLang="en-US" sz="2800" dirty="0" smtClean="0">
                <a:solidFill>
                  <a:schemeClr val="accent1">
                    <a:lumMod val="75000"/>
                  </a:schemeClr>
                </a:solidFill>
              </a:rPr>
              <a:t>log-odds score</a:t>
            </a:r>
            <a:r>
              <a:rPr lang="en-US" altLang="en-US" sz="2800" dirty="0" smtClean="0"/>
              <a:t>.  </a:t>
            </a:r>
            <a:endParaRPr lang="tr-TR" altLang="en-US" sz="2800" dirty="0" smtClean="0"/>
          </a:p>
          <a:p>
            <a:pPr>
              <a:lnSpc>
                <a:spcPct val="80000"/>
              </a:lnSpc>
            </a:pPr>
            <a:r>
              <a:rPr lang="en-US" altLang="en-US" sz="2800" dirty="0" smtClean="0"/>
              <a:t>In this method, </a:t>
            </a:r>
            <a:endParaRPr lang="tr-TR" altLang="en-US" sz="2800" dirty="0" smtClean="0"/>
          </a:p>
          <a:p>
            <a:pPr lvl="1">
              <a:lnSpc>
                <a:spcPct val="80000"/>
              </a:lnSpc>
            </a:pPr>
            <a:r>
              <a:rPr lang="en-US" altLang="en-US" sz="2400" dirty="0" smtClean="0"/>
              <a:t>the </a:t>
            </a:r>
            <a:r>
              <a:rPr lang="en-US" altLang="en-US" sz="2400" dirty="0" smtClean="0">
                <a:solidFill>
                  <a:schemeClr val="accent1">
                    <a:lumMod val="75000"/>
                  </a:schemeClr>
                </a:solidFill>
              </a:rPr>
              <a:t>log</a:t>
            </a:r>
            <a:r>
              <a:rPr lang="en-US" altLang="en-US" sz="2400" baseline="-25000" dirty="0" smtClean="0">
                <a:solidFill>
                  <a:schemeClr val="accent1">
                    <a:lumMod val="75000"/>
                  </a:schemeClr>
                </a:solidFill>
              </a:rPr>
              <a:t>2</a:t>
            </a:r>
            <a:r>
              <a:rPr lang="en-US" altLang="en-US" sz="2400" dirty="0" smtClean="0"/>
              <a:t> of the </a:t>
            </a:r>
            <a:r>
              <a:rPr lang="en-US" altLang="en-US" sz="2400" dirty="0" smtClean="0">
                <a:solidFill>
                  <a:schemeClr val="accent1">
                    <a:lumMod val="75000"/>
                  </a:schemeClr>
                </a:solidFill>
              </a:rPr>
              <a:t>ratio of observed/background frequencies </a:t>
            </a:r>
            <a:r>
              <a:rPr lang="en-US" altLang="en-US" sz="2400" dirty="0" smtClean="0"/>
              <a:t>is calculated for each position.  </a:t>
            </a:r>
            <a:endParaRPr lang="tr-TR" altLang="en-US" sz="2400" dirty="0" smtClean="0"/>
          </a:p>
          <a:p>
            <a:pPr lvl="1">
              <a:lnSpc>
                <a:spcPct val="80000"/>
              </a:lnSpc>
            </a:pPr>
            <a:r>
              <a:rPr lang="en-US" altLang="en-US" sz="2400" dirty="0" smtClean="0"/>
              <a:t>What results is </a:t>
            </a:r>
            <a:r>
              <a:rPr lang="en-US" altLang="en-US" sz="2400" dirty="0" smtClean="0">
                <a:solidFill>
                  <a:schemeClr val="accent1">
                    <a:lumMod val="75000"/>
                  </a:schemeClr>
                </a:solidFill>
              </a:rPr>
              <a:t>the amount of information available in an alignment</a:t>
            </a:r>
            <a:r>
              <a:rPr lang="en-US" altLang="en-US" sz="2400" dirty="0" smtClean="0"/>
              <a:t> given in </a:t>
            </a:r>
            <a:r>
              <a:rPr lang="en-US" altLang="en-US" sz="2400" dirty="0" smtClean="0">
                <a:solidFill>
                  <a:schemeClr val="accent1">
                    <a:lumMod val="75000"/>
                  </a:schemeClr>
                </a:solidFill>
              </a:rPr>
              <a:t>bits</a:t>
            </a:r>
            <a:r>
              <a:rPr lang="en-US" altLang="en-US" sz="2400" dirty="0" smtClean="0"/>
              <a:t>.  </a:t>
            </a:r>
            <a:endParaRPr lang="tr-TR" altLang="en-US" sz="2400" dirty="0" smtClean="0"/>
          </a:p>
          <a:p>
            <a:pPr>
              <a:lnSpc>
                <a:spcPct val="80000"/>
              </a:lnSpc>
            </a:pPr>
            <a:r>
              <a:rPr lang="en-US" altLang="en-US" sz="2800" dirty="0" smtClean="0"/>
              <a:t>A new sequence can then be searched to see if it possibly contains the motif.</a:t>
            </a:r>
          </a:p>
          <a:p>
            <a:pPr>
              <a:lnSpc>
                <a:spcPct val="80000"/>
              </a:lnSpc>
            </a:pPr>
            <a:endParaRPr lang="tr-TR" altLang="en-US" sz="2800" dirty="0" smtClean="0"/>
          </a:p>
          <a:p>
            <a:pPr>
              <a:lnSpc>
                <a:spcPct val="80000"/>
              </a:lnSpc>
            </a:pPr>
            <a:r>
              <a:rPr lang="en-US" altLang="en-US" sz="2800" dirty="0" smtClean="0"/>
              <a:t>Profiles can also indicate log-odds score:</a:t>
            </a:r>
          </a:p>
          <a:p>
            <a:pPr lvl="1">
              <a:lnSpc>
                <a:spcPct val="80000"/>
              </a:lnSpc>
            </a:pPr>
            <a:r>
              <a:rPr lang="en-US" altLang="en-US" dirty="0" smtClean="0"/>
              <a:t>Log</a:t>
            </a:r>
            <a:r>
              <a:rPr lang="en-US" altLang="en-US" baseline="-25000" dirty="0" smtClean="0"/>
              <a:t>2</a:t>
            </a:r>
            <a:r>
              <a:rPr lang="en-US" altLang="en-US" dirty="0" smtClean="0"/>
              <a:t>(</a:t>
            </a:r>
            <a:r>
              <a:rPr lang="en-US" altLang="en-US" dirty="0" err="1" smtClean="0"/>
              <a:t>observed÷expected</a:t>
            </a:r>
            <a:r>
              <a:rPr lang="en-US" altLang="en-US" dirty="0" smtClean="0"/>
              <a:t>)</a:t>
            </a:r>
            <a:endParaRPr lang="en-US" altLang="en-US" sz="2400" dirty="0" smtClean="0"/>
          </a:p>
          <a:p>
            <a:pPr>
              <a:lnSpc>
                <a:spcPct val="80000"/>
              </a:lnSpc>
            </a:pPr>
            <a:r>
              <a:rPr lang="en-US" altLang="en-US" sz="2800" dirty="0" smtClean="0"/>
              <a:t>Result is a bit score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0019">
                                            <p:txEl>
                                              <p:pRg st="0" end="0"/>
                                            </p:txEl>
                                          </p:spTgt>
                                        </p:tgtEl>
                                        <p:attrNameLst>
                                          <p:attrName>style.visibility</p:attrName>
                                        </p:attrNameLst>
                                      </p:cBhvr>
                                      <p:to>
                                        <p:strVal val="visible"/>
                                      </p:to>
                                    </p:set>
                                    <p:animEffect transition="in" filter="dissolve">
                                      <p:cBhvr>
                                        <p:cTn id="7" dur="500"/>
                                        <p:tgtEl>
                                          <p:spTgt spid="1110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0019">
                                            <p:txEl>
                                              <p:pRg st="1" end="1"/>
                                            </p:txEl>
                                          </p:spTgt>
                                        </p:tgtEl>
                                        <p:attrNameLst>
                                          <p:attrName>style.visibility</p:attrName>
                                        </p:attrNameLst>
                                      </p:cBhvr>
                                      <p:to>
                                        <p:strVal val="visible"/>
                                      </p:to>
                                    </p:set>
                                    <p:animEffect transition="in" filter="dissolve">
                                      <p:cBhvr>
                                        <p:cTn id="12" dur="500"/>
                                        <p:tgtEl>
                                          <p:spTgt spid="1110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10019">
                                            <p:txEl>
                                              <p:pRg st="2" end="2"/>
                                            </p:txEl>
                                          </p:spTgt>
                                        </p:tgtEl>
                                        <p:attrNameLst>
                                          <p:attrName>style.visibility</p:attrName>
                                        </p:attrNameLst>
                                      </p:cBhvr>
                                      <p:to>
                                        <p:strVal val="visible"/>
                                      </p:to>
                                    </p:set>
                                    <p:animEffect transition="in" filter="dissolve">
                                      <p:cBhvr>
                                        <p:cTn id="17" dur="500"/>
                                        <p:tgtEl>
                                          <p:spTgt spid="11100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10019">
                                            <p:txEl>
                                              <p:pRg st="3" end="3"/>
                                            </p:txEl>
                                          </p:spTgt>
                                        </p:tgtEl>
                                        <p:attrNameLst>
                                          <p:attrName>style.visibility</p:attrName>
                                        </p:attrNameLst>
                                      </p:cBhvr>
                                      <p:to>
                                        <p:strVal val="visible"/>
                                      </p:to>
                                    </p:set>
                                    <p:animEffect transition="in" filter="dissolve">
                                      <p:cBhvr>
                                        <p:cTn id="22" dur="500"/>
                                        <p:tgtEl>
                                          <p:spTgt spid="11100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10019">
                                            <p:txEl>
                                              <p:pRg st="4" end="4"/>
                                            </p:txEl>
                                          </p:spTgt>
                                        </p:tgtEl>
                                        <p:attrNameLst>
                                          <p:attrName>style.visibility</p:attrName>
                                        </p:attrNameLst>
                                      </p:cBhvr>
                                      <p:to>
                                        <p:strVal val="visible"/>
                                      </p:to>
                                    </p:set>
                                    <p:animEffect transition="in" filter="dissolve">
                                      <p:cBhvr>
                                        <p:cTn id="27" dur="500"/>
                                        <p:tgtEl>
                                          <p:spTgt spid="11100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10019">
                                            <p:txEl>
                                              <p:pRg st="6" end="6"/>
                                            </p:txEl>
                                          </p:spTgt>
                                        </p:tgtEl>
                                        <p:attrNameLst>
                                          <p:attrName>style.visibility</p:attrName>
                                        </p:attrNameLst>
                                      </p:cBhvr>
                                      <p:to>
                                        <p:strVal val="visible"/>
                                      </p:to>
                                    </p:set>
                                    <p:animEffect transition="in" filter="dissolve">
                                      <p:cBhvr>
                                        <p:cTn id="32" dur="500"/>
                                        <p:tgtEl>
                                          <p:spTgt spid="111001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0019">
                                            <p:txEl>
                                              <p:pRg st="7" end="7"/>
                                            </p:txEl>
                                          </p:spTgt>
                                        </p:tgtEl>
                                        <p:attrNameLst>
                                          <p:attrName>style.visibility</p:attrName>
                                        </p:attrNameLst>
                                      </p:cBhvr>
                                      <p:to>
                                        <p:strVal val="visible"/>
                                      </p:to>
                                    </p:set>
                                    <p:animEffect transition="in" filter="dissolve">
                                      <p:cBhvr>
                                        <p:cTn id="37" dur="500"/>
                                        <p:tgtEl>
                                          <p:spTgt spid="111001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10019">
                                            <p:txEl>
                                              <p:pRg st="8" end="8"/>
                                            </p:txEl>
                                          </p:spTgt>
                                        </p:tgtEl>
                                        <p:attrNameLst>
                                          <p:attrName>style.visibility</p:attrName>
                                        </p:attrNameLst>
                                      </p:cBhvr>
                                      <p:to>
                                        <p:strVal val="visible"/>
                                      </p:to>
                                    </p:set>
                                    <p:animEffect transition="in" filter="dissolve">
                                      <p:cBhvr>
                                        <p:cTn id="42" dur="500"/>
                                        <p:tgtEl>
                                          <p:spTgt spid="11100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001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282A9D30-540A-4B69-9CC2-F55C899A2091}" type="slidenum">
              <a:rPr kumimoji="0" lang="en-US" altLang="en-US" sz="1200" smtClean="0"/>
              <a:pPr>
                <a:spcBef>
                  <a:spcPct val="50000"/>
                </a:spcBef>
                <a:buFontTx/>
                <a:buNone/>
              </a:pPr>
              <a:t>15</a:t>
            </a:fld>
            <a:endParaRPr kumimoji="0" lang="en-US" altLang="en-US" sz="1200" smtClean="0"/>
          </a:p>
        </p:txBody>
      </p:sp>
      <p:sp>
        <p:nvSpPr>
          <p:cNvPr id="23555" name="Rectangle 5"/>
          <p:cNvSpPr>
            <a:spLocks noGrp="1" noChangeArrowheads="1"/>
          </p:cNvSpPr>
          <p:nvPr>
            <p:ph type="title"/>
          </p:nvPr>
        </p:nvSpPr>
        <p:spPr/>
        <p:txBody>
          <a:bodyPr/>
          <a:lstStyle/>
          <a:p>
            <a:r>
              <a:rPr lang="tr-TR" altLang="en-US" dirty="0" smtClean="0"/>
              <a:t>…</a:t>
            </a:r>
            <a:r>
              <a:rPr lang="en-US" altLang="en-US" dirty="0" smtClean="0"/>
              <a:t>Log-odds score</a:t>
            </a:r>
            <a:endParaRPr lang="tr-TR" altLang="en-US" dirty="0" smtClean="0"/>
          </a:p>
        </p:txBody>
      </p:sp>
      <p:sp>
        <p:nvSpPr>
          <p:cNvPr id="1179651" name="Rectangle 3"/>
          <p:cNvSpPr>
            <a:spLocks noGrp="1" noChangeArrowheads="1"/>
          </p:cNvSpPr>
          <p:nvPr>
            <p:ph type="body" sz="half" idx="1"/>
          </p:nvPr>
        </p:nvSpPr>
        <p:spPr>
          <a:xfrm>
            <a:off x="395288" y="1125538"/>
            <a:ext cx="8064500" cy="5183782"/>
          </a:xfrm>
        </p:spPr>
        <p:txBody>
          <a:bodyPr/>
          <a:lstStyle/>
          <a:p>
            <a:r>
              <a:rPr lang="tr-TR" altLang="en-US" sz="2800" dirty="0" smtClean="0"/>
              <a:t>The </a:t>
            </a:r>
            <a:r>
              <a:rPr lang="tr-TR" altLang="en-US" sz="2800" dirty="0" smtClean="0">
                <a:solidFill>
                  <a:schemeClr val="accent1"/>
                </a:solidFill>
              </a:rPr>
              <a:t>log odds scores</a:t>
            </a:r>
            <a:r>
              <a:rPr lang="tr-TR" altLang="en-US" sz="2800" dirty="0" smtClean="0"/>
              <a:t> for the profile (</a:t>
            </a:r>
            <a:r>
              <a:rPr lang="tr-TR" altLang="en-US" sz="2800" dirty="0" smtClean="0">
                <a:solidFill>
                  <a:schemeClr val="accent1">
                    <a:lumMod val="75000"/>
                  </a:schemeClr>
                </a:solidFill>
              </a:rPr>
              <a:t>Profile</a:t>
            </a:r>
            <a:r>
              <a:rPr lang="tr-TR" altLang="en-US" sz="2800" i="1" baseline="-25000" dirty="0" smtClean="0">
                <a:solidFill>
                  <a:schemeClr val="accent1">
                    <a:lumMod val="75000"/>
                  </a:schemeClr>
                </a:solidFill>
              </a:rPr>
              <a:t>ij</a:t>
            </a:r>
            <a:r>
              <a:rPr lang="tr-TR" altLang="en-US" sz="2800" dirty="0" smtClean="0"/>
              <a:t>) are given by</a:t>
            </a:r>
          </a:p>
          <a:p>
            <a:endParaRPr lang="tr-TR" altLang="en-US" sz="2800" dirty="0" smtClean="0"/>
          </a:p>
          <a:p>
            <a:endParaRPr lang="tr-TR" altLang="en-US" sz="2800" dirty="0" smtClean="0"/>
          </a:p>
          <a:p>
            <a:endParaRPr lang="tr-TR" altLang="en-US" sz="2800" dirty="0" smtClean="0"/>
          </a:p>
          <a:p>
            <a:pPr marL="355600" indent="0">
              <a:buNone/>
            </a:pPr>
            <a:r>
              <a:rPr lang="tr-TR" altLang="en-US" sz="2800" dirty="0" smtClean="0"/>
              <a:t>where</a:t>
            </a:r>
          </a:p>
          <a:p>
            <a:pPr lvl="1"/>
            <a:r>
              <a:rPr lang="tr-TR" altLang="en-US" sz="2400" dirty="0" smtClean="0"/>
              <a:t> </a:t>
            </a:r>
            <a:r>
              <a:rPr lang="tr-TR" altLang="en-US" sz="2400" i="1" dirty="0" smtClean="0">
                <a:solidFill>
                  <a:schemeClr val="accent1">
                    <a:lumMod val="75000"/>
                  </a:schemeClr>
                </a:solidFill>
              </a:rPr>
              <a:t>W</a:t>
            </a:r>
            <a:r>
              <a:rPr lang="tr-TR" altLang="en-US" sz="2400" i="1" baseline="-25000" dirty="0" smtClean="0">
                <a:solidFill>
                  <a:schemeClr val="accent1">
                    <a:lumMod val="75000"/>
                  </a:schemeClr>
                </a:solidFill>
              </a:rPr>
              <a:t>ai</a:t>
            </a:r>
            <a:r>
              <a:rPr lang="tr-TR" altLang="en-US" sz="2400" dirty="0" smtClean="0">
                <a:solidFill>
                  <a:schemeClr val="accent1">
                    <a:lumMod val="75000"/>
                  </a:schemeClr>
                </a:solidFill>
              </a:rPr>
              <a:t> </a:t>
            </a:r>
            <a:r>
              <a:rPr lang="tr-TR" altLang="en-US" sz="2400" dirty="0" smtClean="0"/>
              <a:t>is the weight of an ancestral amino acid </a:t>
            </a:r>
            <a:r>
              <a:rPr lang="tr-TR" altLang="en-US" sz="2400" i="1" dirty="0" smtClean="0">
                <a:solidFill>
                  <a:schemeClr val="accent1">
                    <a:lumMod val="75000"/>
                  </a:schemeClr>
                </a:solidFill>
              </a:rPr>
              <a:t>a</a:t>
            </a:r>
            <a:r>
              <a:rPr lang="tr-TR" altLang="en-US" sz="2400" dirty="0" smtClean="0"/>
              <a:t> at row </a:t>
            </a:r>
            <a:r>
              <a:rPr lang="tr-TR" altLang="en-US" sz="2400" i="1" dirty="0" smtClean="0">
                <a:solidFill>
                  <a:schemeClr val="accent1">
                    <a:lumMod val="75000"/>
                  </a:schemeClr>
                </a:solidFill>
              </a:rPr>
              <a:t>i</a:t>
            </a:r>
            <a:r>
              <a:rPr lang="tr-TR" altLang="en-US" sz="2400" dirty="0" smtClean="0"/>
              <a:t> in the profile,</a:t>
            </a:r>
          </a:p>
          <a:p>
            <a:pPr lvl="1"/>
            <a:r>
              <a:rPr lang="tr-TR" altLang="en-US" sz="2400" dirty="0" smtClean="0"/>
              <a:t> </a:t>
            </a:r>
            <a:r>
              <a:rPr lang="tr-TR" altLang="en-US" sz="2400" i="1" dirty="0" smtClean="0">
                <a:solidFill>
                  <a:schemeClr val="accent1">
                    <a:lumMod val="75000"/>
                  </a:schemeClr>
                </a:solidFill>
              </a:rPr>
              <a:t>P</a:t>
            </a:r>
            <a:r>
              <a:rPr lang="tr-TR" altLang="en-US" sz="2400" i="1" baseline="-25000" dirty="0" smtClean="0">
                <a:solidFill>
                  <a:schemeClr val="accent1">
                    <a:lumMod val="75000"/>
                  </a:schemeClr>
                </a:solidFill>
              </a:rPr>
              <a:t>aij</a:t>
            </a:r>
            <a:r>
              <a:rPr lang="tr-TR" altLang="en-US" sz="2400" dirty="0" smtClean="0"/>
              <a:t> is the frequency of amino acid </a:t>
            </a:r>
            <a:r>
              <a:rPr lang="tr-TR" altLang="en-US" sz="2400" i="1" dirty="0" smtClean="0">
                <a:solidFill>
                  <a:schemeClr val="accent1">
                    <a:lumMod val="75000"/>
                  </a:schemeClr>
                </a:solidFill>
              </a:rPr>
              <a:t>j</a:t>
            </a:r>
            <a:r>
              <a:rPr lang="tr-TR" altLang="en-US" sz="2400" dirty="0" smtClean="0"/>
              <a:t> in the PAM amino acid distribution that best matches at row </a:t>
            </a:r>
            <a:r>
              <a:rPr lang="tr-TR" altLang="en-US" sz="2400" i="1" dirty="0" smtClean="0">
                <a:solidFill>
                  <a:schemeClr val="accent1">
                    <a:lumMod val="75000"/>
                  </a:schemeClr>
                </a:solidFill>
              </a:rPr>
              <a:t>i</a:t>
            </a:r>
            <a:r>
              <a:rPr lang="tr-TR" altLang="en-US" sz="2400" dirty="0" smtClean="0"/>
              <a:t>,</a:t>
            </a:r>
          </a:p>
          <a:p>
            <a:pPr lvl="1"/>
            <a:r>
              <a:rPr lang="tr-TR" altLang="en-US" sz="2400" dirty="0" smtClean="0"/>
              <a:t> </a:t>
            </a:r>
            <a:r>
              <a:rPr lang="tr-TR" altLang="en-US" sz="2400" i="1" dirty="0" smtClean="0">
                <a:solidFill>
                  <a:schemeClr val="accent1">
                    <a:lumMod val="75000"/>
                  </a:schemeClr>
                </a:solidFill>
              </a:rPr>
              <a:t>P</a:t>
            </a:r>
            <a:r>
              <a:rPr lang="tr-TR" altLang="en-US" sz="2400" baseline="-25000" dirty="0" smtClean="0">
                <a:solidFill>
                  <a:schemeClr val="accent1">
                    <a:lumMod val="75000"/>
                  </a:schemeClr>
                </a:solidFill>
              </a:rPr>
              <a:t>random</a:t>
            </a:r>
            <a:r>
              <a:rPr lang="tr-TR" altLang="en-US" sz="2400" i="1" baseline="-25000" dirty="0" smtClean="0">
                <a:solidFill>
                  <a:schemeClr val="accent1">
                    <a:lumMod val="75000"/>
                  </a:schemeClr>
                </a:solidFill>
              </a:rPr>
              <a:t>j</a:t>
            </a:r>
            <a:r>
              <a:rPr lang="tr-TR" altLang="en-US" sz="2400" dirty="0" smtClean="0">
                <a:solidFill>
                  <a:schemeClr val="accent1">
                    <a:lumMod val="75000"/>
                  </a:schemeClr>
                </a:solidFill>
              </a:rPr>
              <a:t> </a:t>
            </a:r>
            <a:r>
              <a:rPr lang="tr-TR" altLang="en-US" sz="2400" dirty="0" smtClean="0"/>
              <a:t>is the background frequency of amino acid </a:t>
            </a:r>
            <a:r>
              <a:rPr lang="tr-TR" altLang="en-US" sz="2400" i="1" dirty="0" smtClean="0">
                <a:solidFill>
                  <a:schemeClr val="accent1">
                    <a:lumMod val="75000"/>
                  </a:schemeClr>
                </a:solidFill>
              </a:rPr>
              <a:t>j</a:t>
            </a:r>
            <a:r>
              <a:rPr lang="tr-TR" altLang="en-US" sz="2400" dirty="0" smtClean="0"/>
              <a:t>.</a:t>
            </a:r>
          </a:p>
        </p:txBody>
      </p:sp>
      <p:graphicFrame>
        <p:nvGraphicFramePr>
          <p:cNvPr id="1179652" name="Object 2"/>
          <p:cNvGraphicFramePr>
            <a:graphicFrameLocks noGrp="1" noChangeAspect="1"/>
          </p:cNvGraphicFramePr>
          <p:nvPr>
            <p:ph sz="half" idx="2"/>
          </p:nvPr>
        </p:nvGraphicFramePr>
        <p:xfrm>
          <a:off x="1619250" y="2133600"/>
          <a:ext cx="5064125" cy="1157288"/>
        </p:xfrm>
        <a:graphic>
          <a:graphicData uri="http://schemas.openxmlformats.org/presentationml/2006/ole">
            <mc:AlternateContent xmlns:mc="http://schemas.openxmlformats.org/markup-compatibility/2006">
              <mc:Choice xmlns:v="urn:schemas-microsoft-com:vml" Requires="v">
                <p:oleObj spid="_x0000_s23601" name="Equation" r:id="rId3" imgW="1943100" imgH="444500" progId="Equation.3">
                  <p:embed/>
                </p:oleObj>
              </mc:Choice>
              <mc:Fallback>
                <p:oleObj name="Equation" r:id="rId3" imgW="1943100" imgH="4445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2133600"/>
                        <a:ext cx="5064125" cy="1157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79651">
                                            <p:txEl>
                                              <p:pRg st="0" end="0"/>
                                            </p:txEl>
                                          </p:spTgt>
                                        </p:tgtEl>
                                        <p:attrNameLst>
                                          <p:attrName>style.visibility</p:attrName>
                                        </p:attrNameLst>
                                      </p:cBhvr>
                                      <p:to>
                                        <p:strVal val="visible"/>
                                      </p:to>
                                    </p:set>
                                    <p:anim calcmode="lin" valueType="num">
                                      <p:cBhvr>
                                        <p:cTn id="7" dur="1000" fill="hold"/>
                                        <p:tgtEl>
                                          <p:spTgt spid="11796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796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796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1179652"/>
                                        </p:tgtEl>
                                        <p:attrNameLst>
                                          <p:attrName>style.visibility</p:attrName>
                                        </p:attrNameLst>
                                      </p:cBhvr>
                                      <p:to>
                                        <p:strVal val="visible"/>
                                      </p:to>
                                    </p:set>
                                    <p:animEffect transition="in" filter="dissolve">
                                      <p:cBhvr>
                                        <p:cTn id="14" dur="500"/>
                                        <p:tgtEl>
                                          <p:spTgt spid="117965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179651">
                                            <p:txEl>
                                              <p:pRg st="4" end="4"/>
                                            </p:txEl>
                                          </p:spTgt>
                                        </p:tgtEl>
                                        <p:attrNameLst>
                                          <p:attrName>style.visibility</p:attrName>
                                        </p:attrNameLst>
                                      </p:cBhvr>
                                      <p:to>
                                        <p:strVal val="visible"/>
                                      </p:to>
                                    </p:set>
                                    <p:anim calcmode="lin" valueType="num">
                                      <p:cBhvr>
                                        <p:cTn id="19" dur="1000" fill="hold"/>
                                        <p:tgtEl>
                                          <p:spTgt spid="1179651">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1179651">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117965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179651">
                                            <p:txEl>
                                              <p:pRg st="5" end="5"/>
                                            </p:txEl>
                                          </p:spTgt>
                                        </p:tgtEl>
                                        <p:attrNameLst>
                                          <p:attrName>style.visibility</p:attrName>
                                        </p:attrNameLst>
                                      </p:cBhvr>
                                      <p:to>
                                        <p:strVal val="visible"/>
                                      </p:to>
                                    </p:set>
                                    <p:anim calcmode="lin" valueType="num">
                                      <p:cBhvr>
                                        <p:cTn id="26" dur="1000" fill="hold"/>
                                        <p:tgtEl>
                                          <p:spTgt spid="1179651">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1179651">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1179651">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179651">
                                            <p:txEl>
                                              <p:pRg st="6" end="6"/>
                                            </p:txEl>
                                          </p:spTgt>
                                        </p:tgtEl>
                                        <p:attrNameLst>
                                          <p:attrName>style.visibility</p:attrName>
                                        </p:attrNameLst>
                                      </p:cBhvr>
                                      <p:to>
                                        <p:strVal val="visible"/>
                                      </p:to>
                                    </p:set>
                                    <p:anim calcmode="lin" valueType="num">
                                      <p:cBhvr>
                                        <p:cTn id="33" dur="1000" fill="hold"/>
                                        <p:tgtEl>
                                          <p:spTgt spid="1179651">
                                            <p:txEl>
                                              <p:pRg st="6" end="6"/>
                                            </p:txEl>
                                          </p:spTgt>
                                        </p:tgtEl>
                                        <p:attrNameLst>
                                          <p:attrName>ppt_w</p:attrName>
                                        </p:attrNameLst>
                                      </p:cBhvr>
                                      <p:tavLst>
                                        <p:tav tm="0">
                                          <p:val>
                                            <p:strVal val="#ppt_w*0.70"/>
                                          </p:val>
                                        </p:tav>
                                        <p:tav tm="100000">
                                          <p:val>
                                            <p:strVal val="#ppt_w"/>
                                          </p:val>
                                        </p:tav>
                                      </p:tavLst>
                                    </p:anim>
                                    <p:anim calcmode="lin" valueType="num">
                                      <p:cBhvr>
                                        <p:cTn id="34" dur="1000" fill="hold"/>
                                        <p:tgtEl>
                                          <p:spTgt spid="1179651">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117965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179651">
                                            <p:txEl>
                                              <p:pRg st="7" end="7"/>
                                            </p:txEl>
                                          </p:spTgt>
                                        </p:tgtEl>
                                        <p:attrNameLst>
                                          <p:attrName>style.visibility</p:attrName>
                                        </p:attrNameLst>
                                      </p:cBhvr>
                                      <p:to>
                                        <p:strVal val="visible"/>
                                      </p:to>
                                    </p:set>
                                    <p:anim calcmode="lin" valueType="num">
                                      <p:cBhvr>
                                        <p:cTn id="40" dur="1000" fill="hold"/>
                                        <p:tgtEl>
                                          <p:spTgt spid="1179651">
                                            <p:txEl>
                                              <p:pRg st="7" end="7"/>
                                            </p:txEl>
                                          </p:spTgt>
                                        </p:tgtEl>
                                        <p:attrNameLst>
                                          <p:attrName>ppt_w</p:attrName>
                                        </p:attrNameLst>
                                      </p:cBhvr>
                                      <p:tavLst>
                                        <p:tav tm="0">
                                          <p:val>
                                            <p:strVal val="#ppt_w*0.70"/>
                                          </p:val>
                                        </p:tav>
                                        <p:tav tm="100000">
                                          <p:val>
                                            <p:strVal val="#ppt_w"/>
                                          </p:val>
                                        </p:tav>
                                      </p:tavLst>
                                    </p:anim>
                                    <p:anim calcmode="lin" valueType="num">
                                      <p:cBhvr>
                                        <p:cTn id="41" dur="1000" fill="hold"/>
                                        <p:tgtEl>
                                          <p:spTgt spid="1179651">
                                            <p:txEl>
                                              <p:pRg st="7" end="7"/>
                                            </p:txEl>
                                          </p:spTgt>
                                        </p:tgtEl>
                                        <p:attrNameLst>
                                          <p:attrName>ppt_h</p:attrName>
                                        </p:attrNameLst>
                                      </p:cBhvr>
                                      <p:tavLst>
                                        <p:tav tm="0">
                                          <p:val>
                                            <p:strVal val="#ppt_h"/>
                                          </p:val>
                                        </p:tav>
                                        <p:tav tm="100000">
                                          <p:val>
                                            <p:strVal val="#ppt_h"/>
                                          </p:val>
                                        </p:tav>
                                      </p:tavLst>
                                    </p:anim>
                                    <p:animEffect transition="in" filter="fade">
                                      <p:cBhvr>
                                        <p:cTn id="42" dur="1000"/>
                                        <p:tgtEl>
                                          <p:spTgt spid="11796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D6BC902F-D574-40EC-A14F-2D819E1B25DE}" type="slidenum">
              <a:rPr kumimoji="0" lang="en-US" altLang="en-US" sz="1200" smtClean="0"/>
              <a:pPr>
                <a:spcBef>
                  <a:spcPct val="50000"/>
                </a:spcBef>
                <a:buFontTx/>
                <a:buNone/>
              </a:pPr>
              <a:t>16</a:t>
            </a:fld>
            <a:endParaRPr kumimoji="0" lang="en-US" altLang="en-US" sz="1200" smtClean="0"/>
          </a:p>
        </p:txBody>
      </p:sp>
      <p:sp>
        <p:nvSpPr>
          <p:cNvPr id="24579" name="Rectangle 2"/>
          <p:cNvSpPr>
            <a:spLocks noGrp="1" noChangeArrowheads="1"/>
          </p:cNvSpPr>
          <p:nvPr>
            <p:ph type="title"/>
          </p:nvPr>
        </p:nvSpPr>
        <p:spPr/>
        <p:txBody>
          <a:bodyPr/>
          <a:lstStyle/>
          <a:p>
            <a:r>
              <a:rPr lang="tr-TR" altLang="en-US" dirty="0" smtClean="0"/>
              <a:t>BLOCK Analysis…</a:t>
            </a:r>
            <a:endParaRPr lang="en-US" altLang="en-US" dirty="0" smtClean="0"/>
          </a:p>
        </p:txBody>
      </p:sp>
      <p:sp>
        <p:nvSpPr>
          <p:cNvPr id="1111043" name="Rectangle 3"/>
          <p:cNvSpPr>
            <a:spLocks noGrp="1" noChangeArrowheads="1"/>
          </p:cNvSpPr>
          <p:nvPr>
            <p:ph type="body" idx="1"/>
          </p:nvPr>
        </p:nvSpPr>
        <p:spPr>
          <a:xfrm>
            <a:off x="395288" y="1125538"/>
            <a:ext cx="8424862" cy="4978400"/>
          </a:xfrm>
        </p:spPr>
        <p:txBody>
          <a:bodyPr/>
          <a:lstStyle/>
          <a:p>
            <a:r>
              <a:rPr lang="en-US" altLang="en-US" sz="2800" dirty="0" smtClean="0"/>
              <a:t>Blocks are similar to profiles in the sense that </a:t>
            </a:r>
            <a:endParaRPr lang="tr-TR" altLang="en-US" sz="2800" dirty="0" smtClean="0"/>
          </a:p>
          <a:p>
            <a:pPr lvl="1"/>
            <a:r>
              <a:rPr lang="en-US" altLang="en-US" sz="2400" dirty="0" smtClean="0"/>
              <a:t>they represent locally conserved regions within a </a:t>
            </a:r>
            <a:r>
              <a:rPr lang="tr-TR" altLang="en-US" sz="2400" dirty="0" smtClean="0"/>
              <a:t>MSA</a:t>
            </a:r>
            <a:r>
              <a:rPr lang="en-US" altLang="en-US" sz="2400" dirty="0" smtClean="0"/>
              <a:t>.  </a:t>
            </a:r>
            <a:endParaRPr lang="tr-TR" altLang="en-US" sz="2400" dirty="0" smtClean="0"/>
          </a:p>
          <a:p>
            <a:r>
              <a:rPr lang="en-US" altLang="en-US" sz="2800" dirty="0" smtClean="0"/>
              <a:t>However, the difference is that </a:t>
            </a:r>
            <a:r>
              <a:rPr lang="tr-TR" altLang="en-US" sz="2800" dirty="0" smtClean="0"/>
              <a:t>...</a:t>
            </a:r>
          </a:p>
          <a:p>
            <a:pPr lvl="1"/>
            <a:r>
              <a:rPr lang="en-US" altLang="en-US" sz="2400" dirty="0" smtClean="0"/>
              <a:t>blocks lack in</a:t>
            </a:r>
            <a:r>
              <a:rPr lang="tr-TR" altLang="en-US" sz="2400" dirty="0" smtClean="0"/>
              <a:t>sert and delete (</a:t>
            </a:r>
            <a:r>
              <a:rPr lang="tr-TR" altLang="en-US" sz="2400" dirty="0" smtClean="0">
                <a:solidFill>
                  <a:schemeClr val="accent1"/>
                </a:solidFill>
              </a:rPr>
              <a:t>indels</a:t>
            </a:r>
            <a:r>
              <a:rPr lang="tr-TR" altLang="en-US" sz="2400" dirty="0" smtClean="0"/>
              <a:t>) positions in the sequences.</a:t>
            </a:r>
          </a:p>
          <a:p>
            <a:pPr lvl="1"/>
            <a:r>
              <a:rPr lang="tr-TR" altLang="en-US" sz="2400" dirty="0" smtClean="0"/>
              <a:t>Instead, every column includes only matches and mismatches</a:t>
            </a:r>
          </a:p>
          <a:p>
            <a:r>
              <a:rPr lang="en-US" altLang="en-US" sz="2800" dirty="0" smtClean="0"/>
              <a:t>Blocks can be determined either </a:t>
            </a:r>
            <a:endParaRPr lang="tr-TR" altLang="en-US" sz="2800" dirty="0" smtClean="0"/>
          </a:p>
          <a:p>
            <a:pPr lvl="1"/>
            <a:r>
              <a:rPr lang="en-US" altLang="en-US" sz="2400" dirty="0" smtClean="0"/>
              <a:t>by performing a multiple sequence alignment, or </a:t>
            </a:r>
            <a:endParaRPr lang="tr-TR" altLang="en-US" sz="2400" dirty="0" smtClean="0"/>
          </a:p>
          <a:p>
            <a:pPr lvl="1"/>
            <a:r>
              <a:rPr lang="en-US" altLang="en-US" sz="2400" dirty="0" smtClean="0"/>
              <a:t>by searching a database for similar sequences of the same length.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1043">
                                            <p:txEl>
                                              <p:pRg st="0" end="0"/>
                                            </p:txEl>
                                          </p:spTgt>
                                        </p:tgtEl>
                                        <p:attrNameLst>
                                          <p:attrName>style.visibility</p:attrName>
                                        </p:attrNameLst>
                                      </p:cBhvr>
                                      <p:to>
                                        <p:strVal val="visible"/>
                                      </p:to>
                                    </p:set>
                                    <p:animEffect transition="in" filter="dissolve">
                                      <p:cBhvr>
                                        <p:cTn id="7" dur="500"/>
                                        <p:tgtEl>
                                          <p:spTgt spid="1111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1043">
                                            <p:txEl>
                                              <p:pRg st="1" end="1"/>
                                            </p:txEl>
                                          </p:spTgt>
                                        </p:tgtEl>
                                        <p:attrNameLst>
                                          <p:attrName>style.visibility</p:attrName>
                                        </p:attrNameLst>
                                      </p:cBhvr>
                                      <p:to>
                                        <p:strVal val="visible"/>
                                      </p:to>
                                    </p:set>
                                    <p:animEffect transition="in" filter="dissolve">
                                      <p:cBhvr>
                                        <p:cTn id="12" dur="500"/>
                                        <p:tgtEl>
                                          <p:spTgt spid="1111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11043">
                                            <p:txEl>
                                              <p:pRg st="2" end="2"/>
                                            </p:txEl>
                                          </p:spTgt>
                                        </p:tgtEl>
                                        <p:attrNameLst>
                                          <p:attrName>style.visibility</p:attrName>
                                        </p:attrNameLst>
                                      </p:cBhvr>
                                      <p:to>
                                        <p:strVal val="visible"/>
                                      </p:to>
                                    </p:set>
                                    <p:animEffect transition="in" filter="dissolve">
                                      <p:cBhvr>
                                        <p:cTn id="17" dur="500"/>
                                        <p:tgtEl>
                                          <p:spTgt spid="11110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11043">
                                            <p:txEl>
                                              <p:pRg st="3" end="3"/>
                                            </p:txEl>
                                          </p:spTgt>
                                        </p:tgtEl>
                                        <p:attrNameLst>
                                          <p:attrName>style.visibility</p:attrName>
                                        </p:attrNameLst>
                                      </p:cBhvr>
                                      <p:to>
                                        <p:strVal val="visible"/>
                                      </p:to>
                                    </p:set>
                                    <p:animEffect transition="in" filter="dissolve">
                                      <p:cBhvr>
                                        <p:cTn id="22" dur="500"/>
                                        <p:tgtEl>
                                          <p:spTgt spid="11110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11043">
                                            <p:txEl>
                                              <p:pRg st="4" end="4"/>
                                            </p:txEl>
                                          </p:spTgt>
                                        </p:tgtEl>
                                        <p:attrNameLst>
                                          <p:attrName>style.visibility</p:attrName>
                                        </p:attrNameLst>
                                      </p:cBhvr>
                                      <p:to>
                                        <p:strVal val="visible"/>
                                      </p:to>
                                    </p:set>
                                    <p:animEffect transition="in" filter="dissolve">
                                      <p:cBhvr>
                                        <p:cTn id="27" dur="500"/>
                                        <p:tgtEl>
                                          <p:spTgt spid="11110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11043">
                                            <p:txEl>
                                              <p:pRg st="5" end="5"/>
                                            </p:txEl>
                                          </p:spTgt>
                                        </p:tgtEl>
                                        <p:attrNameLst>
                                          <p:attrName>style.visibility</p:attrName>
                                        </p:attrNameLst>
                                      </p:cBhvr>
                                      <p:to>
                                        <p:strVal val="visible"/>
                                      </p:to>
                                    </p:set>
                                    <p:animEffect transition="in" filter="dissolve">
                                      <p:cBhvr>
                                        <p:cTn id="32" dur="500"/>
                                        <p:tgtEl>
                                          <p:spTgt spid="11110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1043">
                                            <p:txEl>
                                              <p:pRg st="6" end="6"/>
                                            </p:txEl>
                                          </p:spTgt>
                                        </p:tgtEl>
                                        <p:attrNameLst>
                                          <p:attrName>style.visibility</p:attrName>
                                        </p:attrNameLst>
                                      </p:cBhvr>
                                      <p:to>
                                        <p:strVal val="visible"/>
                                      </p:to>
                                    </p:set>
                                    <p:animEffect transition="in" filter="dissolve">
                                      <p:cBhvr>
                                        <p:cTn id="37" dur="500"/>
                                        <p:tgtEl>
                                          <p:spTgt spid="111104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11043">
                                            <p:txEl>
                                              <p:pRg st="7" end="7"/>
                                            </p:txEl>
                                          </p:spTgt>
                                        </p:tgtEl>
                                        <p:attrNameLst>
                                          <p:attrName>style.visibility</p:attrName>
                                        </p:attrNameLst>
                                      </p:cBhvr>
                                      <p:to>
                                        <p:strVal val="visible"/>
                                      </p:to>
                                    </p:set>
                                    <p:animEffect transition="in" filter="dissolve">
                                      <p:cBhvr>
                                        <p:cTn id="42" dur="500"/>
                                        <p:tgtEl>
                                          <p:spTgt spid="11110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04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4E40152E-B5D1-43C6-9711-2CB00D523C1B}" type="slidenum">
              <a:rPr kumimoji="0" lang="en-US" altLang="en-US" sz="1200" smtClean="0"/>
              <a:pPr>
                <a:spcBef>
                  <a:spcPct val="50000"/>
                </a:spcBef>
                <a:buFontTx/>
                <a:buNone/>
              </a:pPr>
              <a:t>17</a:t>
            </a:fld>
            <a:endParaRPr kumimoji="0" lang="en-US" altLang="en-US" sz="1200" smtClean="0"/>
          </a:p>
        </p:txBody>
      </p:sp>
      <p:sp>
        <p:nvSpPr>
          <p:cNvPr id="25603" name="Rectangle 2"/>
          <p:cNvSpPr>
            <a:spLocks noGrp="1" noChangeArrowheads="1"/>
          </p:cNvSpPr>
          <p:nvPr>
            <p:ph type="title"/>
          </p:nvPr>
        </p:nvSpPr>
        <p:spPr/>
        <p:txBody>
          <a:bodyPr/>
          <a:lstStyle/>
          <a:p>
            <a:r>
              <a:rPr lang="tr-TR" altLang="en-US" dirty="0" smtClean="0"/>
              <a:t>…</a:t>
            </a:r>
            <a:r>
              <a:rPr lang="en-US" altLang="en-US" dirty="0" smtClean="0"/>
              <a:t>BLOCK</a:t>
            </a:r>
            <a:r>
              <a:rPr lang="tr-TR" altLang="en-US" dirty="0"/>
              <a:t>  Analysis…</a:t>
            </a:r>
            <a:endParaRPr lang="en-US" altLang="en-US" dirty="0" smtClean="0"/>
          </a:p>
        </p:txBody>
      </p:sp>
      <p:sp>
        <p:nvSpPr>
          <p:cNvPr id="1113091" name="Rectangle 3"/>
          <p:cNvSpPr>
            <a:spLocks noGrp="1" noChangeArrowheads="1"/>
          </p:cNvSpPr>
          <p:nvPr>
            <p:ph type="body" idx="1"/>
          </p:nvPr>
        </p:nvSpPr>
        <p:spPr/>
        <p:txBody>
          <a:bodyPr/>
          <a:lstStyle/>
          <a:p>
            <a:pPr>
              <a:lnSpc>
                <a:spcPct val="90000"/>
              </a:lnSpc>
            </a:pPr>
            <a:r>
              <a:rPr lang="en-US" altLang="en-US" smtClean="0"/>
              <a:t>Generally determined by performing multiple alignment first</a:t>
            </a:r>
          </a:p>
          <a:p>
            <a:pPr>
              <a:lnSpc>
                <a:spcPct val="90000"/>
              </a:lnSpc>
            </a:pPr>
            <a:endParaRPr lang="en-US" altLang="en-US" smtClean="0"/>
          </a:p>
          <a:p>
            <a:pPr>
              <a:lnSpc>
                <a:spcPct val="90000"/>
              </a:lnSpc>
            </a:pPr>
            <a:r>
              <a:rPr lang="en-US" altLang="en-US" smtClean="0"/>
              <a:t>Ungapped regions are then separated into blocks</a:t>
            </a:r>
          </a:p>
          <a:p>
            <a:pPr>
              <a:lnSpc>
                <a:spcPct val="90000"/>
              </a:lnSpc>
            </a:pPr>
            <a:endParaRPr lang="en-US" altLang="en-US" smtClean="0"/>
          </a:p>
          <a:p>
            <a:pPr>
              <a:lnSpc>
                <a:spcPct val="90000"/>
              </a:lnSpc>
            </a:pPr>
            <a:r>
              <a:rPr lang="en-US" altLang="en-US" smtClean="0"/>
              <a:t>Algorithms have been developed for searching for blocks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3091">
                                            <p:txEl>
                                              <p:pRg st="0" end="0"/>
                                            </p:txEl>
                                          </p:spTgt>
                                        </p:tgtEl>
                                        <p:attrNameLst>
                                          <p:attrName>style.visibility</p:attrName>
                                        </p:attrNameLst>
                                      </p:cBhvr>
                                      <p:to>
                                        <p:strVal val="visible"/>
                                      </p:to>
                                    </p:set>
                                    <p:animEffect transition="in" filter="dissolve">
                                      <p:cBhvr>
                                        <p:cTn id="7" dur="500"/>
                                        <p:tgtEl>
                                          <p:spTgt spid="1113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3091">
                                            <p:txEl>
                                              <p:pRg st="2" end="2"/>
                                            </p:txEl>
                                          </p:spTgt>
                                        </p:tgtEl>
                                        <p:attrNameLst>
                                          <p:attrName>style.visibility</p:attrName>
                                        </p:attrNameLst>
                                      </p:cBhvr>
                                      <p:to>
                                        <p:strVal val="visible"/>
                                      </p:to>
                                    </p:set>
                                    <p:animEffect transition="in" filter="dissolve">
                                      <p:cBhvr>
                                        <p:cTn id="12" dur="500"/>
                                        <p:tgtEl>
                                          <p:spTgt spid="11130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13091">
                                            <p:txEl>
                                              <p:pRg st="4" end="4"/>
                                            </p:txEl>
                                          </p:spTgt>
                                        </p:tgtEl>
                                        <p:attrNameLst>
                                          <p:attrName>style.visibility</p:attrName>
                                        </p:attrNameLst>
                                      </p:cBhvr>
                                      <p:to>
                                        <p:strVal val="visible"/>
                                      </p:to>
                                    </p:set>
                                    <p:animEffect transition="in" filter="dissolve">
                                      <p:cBhvr>
                                        <p:cTn id="17" dur="500"/>
                                        <p:tgtEl>
                                          <p:spTgt spid="1113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09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81B45555-FB60-463D-87C1-C7DC8EF63C5B}" type="slidenum">
              <a:rPr kumimoji="0" lang="en-US" altLang="en-US" sz="1200" smtClean="0"/>
              <a:pPr>
                <a:spcBef>
                  <a:spcPct val="50000"/>
                </a:spcBef>
                <a:buFontTx/>
                <a:buNone/>
              </a:pPr>
              <a:t>18</a:t>
            </a:fld>
            <a:endParaRPr kumimoji="0" lang="en-US" altLang="en-US" sz="1200" smtClean="0"/>
          </a:p>
        </p:txBody>
      </p:sp>
      <p:sp>
        <p:nvSpPr>
          <p:cNvPr id="26627" name="Rectangle 2"/>
          <p:cNvSpPr>
            <a:spLocks noGrp="1" noChangeArrowheads="1"/>
          </p:cNvSpPr>
          <p:nvPr>
            <p:ph type="title"/>
          </p:nvPr>
        </p:nvSpPr>
        <p:spPr/>
        <p:txBody>
          <a:bodyPr/>
          <a:lstStyle/>
          <a:p>
            <a:r>
              <a:rPr lang="tr-TR" altLang="en-US" dirty="0"/>
              <a:t>…BLOCK  </a:t>
            </a:r>
            <a:r>
              <a:rPr lang="tr-TR" altLang="en-US" dirty="0" smtClean="0"/>
              <a:t>Analysis</a:t>
            </a:r>
            <a:endParaRPr lang="en-US" altLang="en-US" dirty="0" smtClean="0"/>
          </a:p>
        </p:txBody>
      </p:sp>
      <p:sp>
        <p:nvSpPr>
          <p:cNvPr id="1114115" name="Rectangle 3"/>
          <p:cNvSpPr>
            <a:spLocks noGrp="1" noChangeArrowheads="1"/>
          </p:cNvSpPr>
          <p:nvPr>
            <p:ph type="body" idx="1"/>
          </p:nvPr>
        </p:nvSpPr>
        <p:spPr/>
        <p:txBody>
          <a:bodyPr/>
          <a:lstStyle/>
          <a:p>
            <a:pPr>
              <a:lnSpc>
                <a:spcPct val="90000"/>
              </a:lnSpc>
            </a:pPr>
            <a:r>
              <a:rPr lang="en-US" altLang="en-US" dirty="0" smtClean="0"/>
              <a:t>Statistical approaches to finding the most alike sequences have been proposed, such as </a:t>
            </a:r>
            <a:endParaRPr lang="tr-TR" altLang="en-US" dirty="0" smtClean="0"/>
          </a:p>
          <a:p>
            <a:pPr lvl="1">
              <a:lnSpc>
                <a:spcPct val="90000"/>
              </a:lnSpc>
            </a:pPr>
            <a:r>
              <a:rPr lang="en-US" altLang="en-US" dirty="0" smtClean="0"/>
              <a:t>the Expectation-Maximization algorithms and </a:t>
            </a:r>
            <a:endParaRPr lang="tr-TR" altLang="en-US" dirty="0" smtClean="0"/>
          </a:p>
          <a:p>
            <a:pPr lvl="1">
              <a:lnSpc>
                <a:spcPct val="90000"/>
              </a:lnSpc>
            </a:pPr>
            <a:r>
              <a:rPr lang="en-US" altLang="en-US" dirty="0" smtClean="0"/>
              <a:t>the Gibbs sampler. </a:t>
            </a:r>
            <a:endParaRPr lang="tr-TR" altLang="en-US" dirty="0" smtClean="0"/>
          </a:p>
          <a:p>
            <a:pPr lvl="1">
              <a:lnSpc>
                <a:spcPct val="90000"/>
              </a:lnSpc>
              <a:buFontTx/>
              <a:buNone/>
            </a:pPr>
            <a:r>
              <a:rPr lang="en-US" altLang="en-US" dirty="0" smtClean="0"/>
              <a:t> </a:t>
            </a:r>
            <a:endParaRPr lang="tr-TR" altLang="en-US" dirty="0" smtClean="0"/>
          </a:p>
          <a:p>
            <a:pPr>
              <a:lnSpc>
                <a:spcPct val="90000"/>
              </a:lnSpc>
            </a:pPr>
            <a:r>
              <a:rPr lang="en-US" altLang="en-US" dirty="0" smtClean="0"/>
              <a:t>In any case, once a set of blocks has been determined, the information contained within the block alignment can be displayed as a sequence profile.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4115">
                                            <p:txEl>
                                              <p:pRg st="0" end="0"/>
                                            </p:txEl>
                                          </p:spTgt>
                                        </p:tgtEl>
                                        <p:attrNameLst>
                                          <p:attrName>style.visibility</p:attrName>
                                        </p:attrNameLst>
                                      </p:cBhvr>
                                      <p:to>
                                        <p:strVal val="visible"/>
                                      </p:to>
                                    </p:set>
                                    <p:animEffect transition="in" filter="dissolve">
                                      <p:cBhvr>
                                        <p:cTn id="7" dur="500"/>
                                        <p:tgtEl>
                                          <p:spTgt spid="1114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4115">
                                            <p:txEl>
                                              <p:pRg st="1" end="1"/>
                                            </p:txEl>
                                          </p:spTgt>
                                        </p:tgtEl>
                                        <p:attrNameLst>
                                          <p:attrName>style.visibility</p:attrName>
                                        </p:attrNameLst>
                                      </p:cBhvr>
                                      <p:to>
                                        <p:strVal val="visible"/>
                                      </p:to>
                                    </p:set>
                                    <p:animEffect transition="in" filter="dissolve">
                                      <p:cBhvr>
                                        <p:cTn id="12" dur="500"/>
                                        <p:tgtEl>
                                          <p:spTgt spid="1114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14115">
                                            <p:txEl>
                                              <p:pRg st="2" end="2"/>
                                            </p:txEl>
                                          </p:spTgt>
                                        </p:tgtEl>
                                        <p:attrNameLst>
                                          <p:attrName>style.visibility</p:attrName>
                                        </p:attrNameLst>
                                      </p:cBhvr>
                                      <p:to>
                                        <p:strVal val="visible"/>
                                      </p:to>
                                    </p:set>
                                    <p:animEffect transition="in" filter="dissolve">
                                      <p:cBhvr>
                                        <p:cTn id="17" dur="500"/>
                                        <p:tgtEl>
                                          <p:spTgt spid="1114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14115">
                                            <p:txEl>
                                              <p:pRg st="4" end="4"/>
                                            </p:txEl>
                                          </p:spTgt>
                                        </p:tgtEl>
                                        <p:attrNameLst>
                                          <p:attrName>style.visibility</p:attrName>
                                        </p:attrNameLst>
                                      </p:cBhvr>
                                      <p:to>
                                        <p:strVal val="visible"/>
                                      </p:to>
                                    </p:set>
                                    <p:animEffect transition="in" filter="dissolve">
                                      <p:cBhvr>
                                        <p:cTn id="22" dur="500"/>
                                        <p:tgtEl>
                                          <p:spTgt spid="1114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411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67FF939B-E884-4F66-9F3E-7A283648648E}" type="slidenum">
              <a:rPr kumimoji="0" lang="en-US" altLang="en-US" sz="1200" smtClean="0"/>
              <a:pPr>
                <a:spcBef>
                  <a:spcPct val="50000"/>
                </a:spcBef>
                <a:buFontTx/>
                <a:buNone/>
              </a:pPr>
              <a:t>19</a:t>
            </a:fld>
            <a:endParaRPr kumimoji="0" lang="en-US" altLang="en-US" sz="1200" smtClean="0"/>
          </a:p>
        </p:txBody>
      </p:sp>
      <p:sp>
        <p:nvSpPr>
          <p:cNvPr id="27651" name="Rectangle 2"/>
          <p:cNvSpPr>
            <a:spLocks noGrp="1" noChangeArrowheads="1"/>
          </p:cNvSpPr>
          <p:nvPr>
            <p:ph type="title"/>
          </p:nvPr>
        </p:nvSpPr>
        <p:spPr/>
        <p:txBody>
          <a:bodyPr/>
          <a:lstStyle/>
          <a:p>
            <a:r>
              <a:rPr lang="en-US" altLang="en-US" smtClean="0"/>
              <a:t>BLOCKS Programs</a:t>
            </a:r>
          </a:p>
        </p:txBody>
      </p:sp>
      <p:sp>
        <p:nvSpPr>
          <p:cNvPr id="1115139" name="Rectangle 3"/>
          <p:cNvSpPr>
            <a:spLocks noGrp="1" noChangeArrowheads="1"/>
          </p:cNvSpPr>
          <p:nvPr>
            <p:ph type="body" idx="1"/>
          </p:nvPr>
        </p:nvSpPr>
        <p:spPr>
          <a:xfrm>
            <a:off x="395537" y="1484784"/>
            <a:ext cx="8352928" cy="4896544"/>
          </a:xfrm>
        </p:spPr>
        <p:txBody>
          <a:bodyPr/>
          <a:lstStyle/>
          <a:p>
            <a:r>
              <a:rPr lang="en-US" altLang="en-US" sz="2800" dirty="0" smtClean="0"/>
              <a:t>A global sequence alignment will usually contain </a:t>
            </a:r>
            <a:r>
              <a:rPr lang="en-US" altLang="en-US" sz="2800" dirty="0" err="1" smtClean="0"/>
              <a:t>ungapped</a:t>
            </a:r>
            <a:r>
              <a:rPr lang="en-US" altLang="en-US" sz="2800" dirty="0" smtClean="0"/>
              <a:t> regions that are aligned between multiple sequences.  </a:t>
            </a:r>
            <a:endParaRPr lang="tr-TR" altLang="en-US" sz="2800" dirty="0" smtClean="0"/>
          </a:p>
          <a:p>
            <a:r>
              <a:rPr lang="en-US" altLang="en-US" sz="2800" dirty="0" smtClean="0"/>
              <a:t>These regions can be extracted to produce blocks</a:t>
            </a:r>
            <a:r>
              <a:rPr lang="tr-TR" altLang="en-US" sz="2800" dirty="0" smtClean="0"/>
              <a:t>.</a:t>
            </a:r>
            <a:r>
              <a:rPr lang="en-US" altLang="en-US" sz="2800" dirty="0" smtClean="0"/>
              <a:t> </a:t>
            </a:r>
            <a:endParaRPr lang="tr-TR" altLang="en-US" sz="2800" dirty="0" smtClean="0"/>
          </a:p>
          <a:p>
            <a:r>
              <a:rPr lang="en-US" altLang="en-US" sz="2800" dirty="0" smtClean="0"/>
              <a:t>Two widely used programs:</a:t>
            </a:r>
          </a:p>
          <a:p>
            <a:pPr lvl="1"/>
            <a:r>
              <a:rPr lang="en-US" altLang="en-US" dirty="0" smtClean="0"/>
              <a:t>BLOCKS</a:t>
            </a:r>
          </a:p>
          <a:p>
            <a:pPr lvl="1"/>
            <a:r>
              <a:rPr lang="en-US" altLang="en-US" dirty="0" err="1" smtClean="0"/>
              <a:t>eMOTIF</a:t>
            </a:r>
            <a:endParaRPr lang="en-US" altLang="en-US" dirty="0" smtClean="0"/>
          </a:p>
          <a:p>
            <a:pPr>
              <a:buFontTx/>
              <a:buNone/>
            </a:pPr>
            <a:r>
              <a:rPr lang="tr-TR" altLang="en-US" sz="2800" dirty="0" smtClean="0"/>
              <a:t>	</a:t>
            </a:r>
            <a:r>
              <a:rPr lang="en-US" altLang="en-US" sz="2400" dirty="0" smtClean="0">
                <a:hlinkClick r:id="rId2"/>
              </a:rPr>
              <a:t>http://www.blocks.fhcrc.org/blocks/process_blocks.html</a:t>
            </a:r>
            <a:endParaRPr lang="en-US" altLang="en-US" sz="2400" dirty="0" smtClean="0">
              <a:hlinkClick r:id="rId3"/>
            </a:endParaRPr>
          </a:p>
          <a:p>
            <a:pPr>
              <a:buFontTx/>
              <a:buNone/>
            </a:pPr>
            <a:r>
              <a:rPr lang="tr-TR" altLang="en-US" sz="2400" dirty="0" smtClean="0"/>
              <a:t>	</a:t>
            </a:r>
            <a:r>
              <a:rPr lang="en-US" altLang="en-US" sz="2400" dirty="0" smtClean="0">
                <a:hlinkClick r:id="rId3"/>
              </a:rPr>
              <a:t>http://dna.stanford.edu/emotif/</a:t>
            </a:r>
            <a:endParaRPr lang="en-US"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animEffect transition="in" filter="dissolve">
                                      <p:cBhvr>
                                        <p:cTn id="7" dur="500"/>
                                        <p:tgtEl>
                                          <p:spTgt spid="11151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5139">
                                            <p:txEl>
                                              <p:pRg st="1" end="1"/>
                                            </p:txEl>
                                          </p:spTgt>
                                        </p:tgtEl>
                                        <p:attrNameLst>
                                          <p:attrName>style.visibility</p:attrName>
                                        </p:attrNameLst>
                                      </p:cBhvr>
                                      <p:to>
                                        <p:strVal val="visible"/>
                                      </p:to>
                                    </p:set>
                                    <p:animEffect transition="in" filter="dissolve">
                                      <p:cBhvr>
                                        <p:cTn id="12" dur="500"/>
                                        <p:tgtEl>
                                          <p:spTgt spid="11151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15139">
                                            <p:txEl>
                                              <p:pRg st="2" end="2"/>
                                            </p:txEl>
                                          </p:spTgt>
                                        </p:tgtEl>
                                        <p:attrNameLst>
                                          <p:attrName>style.visibility</p:attrName>
                                        </p:attrNameLst>
                                      </p:cBhvr>
                                      <p:to>
                                        <p:strVal val="visible"/>
                                      </p:to>
                                    </p:set>
                                    <p:animEffect transition="in" filter="dissolve">
                                      <p:cBhvr>
                                        <p:cTn id="17" dur="500"/>
                                        <p:tgtEl>
                                          <p:spTgt spid="11151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15139">
                                            <p:txEl>
                                              <p:pRg st="3" end="3"/>
                                            </p:txEl>
                                          </p:spTgt>
                                        </p:tgtEl>
                                        <p:attrNameLst>
                                          <p:attrName>style.visibility</p:attrName>
                                        </p:attrNameLst>
                                      </p:cBhvr>
                                      <p:to>
                                        <p:strVal val="visible"/>
                                      </p:to>
                                    </p:set>
                                    <p:animEffect transition="in" filter="dissolve">
                                      <p:cBhvr>
                                        <p:cTn id="22" dur="500"/>
                                        <p:tgtEl>
                                          <p:spTgt spid="11151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15139">
                                            <p:txEl>
                                              <p:pRg st="4" end="4"/>
                                            </p:txEl>
                                          </p:spTgt>
                                        </p:tgtEl>
                                        <p:attrNameLst>
                                          <p:attrName>style.visibility</p:attrName>
                                        </p:attrNameLst>
                                      </p:cBhvr>
                                      <p:to>
                                        <p:strVal val="visible"/>
                                      </p:to>
                                    </p:set>
                                    <p:animEffect transition="in" filter="dissolve">
                                      <p:cBhvr>
                                        <p:cTn id="27" dur="500"/>
                                        <p:tgtEl>
                                          <p:spTgt spid="11151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15139">
                                            <p:txEl>
                                              <p:pRg st="5" end="5"/>
                                            </p:txEl>
                                          </p:spTgt>
                                        </p:tgtEl>
                                        <p:attrNameLst>
                                          <p:attrName>style.visibility</p:attrName>
                                        </p:attrNameLst>
                                      </p:cBhvr>
                                      <p:to>
                                        <p:strVal val="visible"/>
                                      </p:to>
                                    </p:set>
                                    <p:animEffect transition="in" filter="dissolve">
                                      <p:cBhvr>
                                        <p:cTn id="32" dur="500"/>
                                        <p:tgtEl>
                                          <p:spTgt spid="11151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5139">
                                            <p:txEl>
                                              <p:pRg st="6" end="6"/>
                                            </p:txEl>
                                          </p:spTgt>
                                        </p:tgtEl>
                                        <p:attrNameLst>
                                          <p:attrName>style.visibility</p:attrName>
                                        </p:attrNameLst>
                                      </p:cBhvr>
                                      <p:to>
                                        <p:strVal val="visible"/>
                                      </p:to>
                                    </p:set>
                                    <p:animEffect transition="in" filter="dissolve">
                                      <p:cBhvr>
                                        <p:cTn id="37" dur="500"/>
                                        <p:tgtEl>
                                          <p:spTgt spid="1115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517CB93D-1FE3-412A-9E1B-8EF8E3DA4CA5}" type="slidenum">
              <a:rPr kumimoji="0" lang="en-US" altLang="en-US" sz="1200" smtClean="0"/>
              <a:pPr>
                <a:spcBef>
                  <a:spcPct val="50000"/>
                </a:spcBef>
                <a:buFontTx/>
                <a:buNone/>
              </a:pPr>
              <a:t>2</a:t>
            </a:fld>
            <a:endParaRPr kumimoji="0" lang="en-US" altLang="en-US" sz="1200" smtClean="0"/>
          </a:p>
        </p:txBody>
      </p:sp>
      <p:sp>
        <p:nvSpPr>
          <p:cNvPr id="1097730" name="Rectangle 2"/>
          <p:cNvSpPr>
            <a:spLocks noGrp="1" noChangeArrowheads="1"/>
          </p:cNvSpPr>
          <p:nvPr>
            <p:ph type="title"/>
          </p:nvPr>
        </p:nvSpPr>
        <p:spPr/>
        <p:txBody>
          <a:bodyPr/>
          <a:lstStyle/>
          <a:p>
            <a:r>
              <a:rPr lang="en-US" altLang="en-US" smtClean="0"/>
              <a:t>Localized Alignments</a:t>
            </a:r>
          </a:p>
        </p:txBody>
      </p:sp>
      <p:sp>
        <p:nvSpPr>
          <p:cNvPr id="1097731" name="Rectangle 3"/>
          <p:cNvSpPr>
            <a:spLocks noGrp="1" noChangeArrowheads="1"/>
          </p:cNvSpPr>
          <p:nvPr>
            <p:ph type="body" idx="1"/>
          </p:nvPr>
        </p:nvSpPr>
        <p:spPr>
          <a:xfrm>
            <a:off x="323850" y="836613"/>
            <a:ext cx="8424863" cy="5616723"/>
          </a:xfrm>
        </p:spPr>
        <p:txBody>
          <a:bodyPr>
            <a:normAutofit lnSpcReduction="10000"/>
          </a:bodyPr>
          <a:lstStyle/>
          <a:p>
            <a:pPr>
              <a:lnSpc>
                <a:spcPct val="90000"/>
              </a:lnSpc>
            </a:pPr>
            <a:r>
              <a:rPr lang="en-US" altLang="en-US" sz="2800" dirty="0" smtClean="0"/>
              <a:t>Just like with pairwise alignments, we may not be interested in the global alignment of multiple sequences, but rather only specific regions that are conserved. </a:t>
            </a:r>
            <a:endParaRPr lang="tr-TR" altLang="en-US" sz="2800" dirty="0" smtClean="0"/>
          </a:p>
          <a:p>
            <a:pPr>
              <a:lnSpc>
                <a:spcPct val="90000"/>
              </a:lnSpc>
            </a:pPr>
            <a:r>
              <a:rPr lang="en-US" altLang="en-US" sz="2800" dirty="0" smtClean="0"/>
              <a:t>Local Alignment of </a:t>
            </a:r>
            <a:r>
              <a:rPr lang="tr-TR" altLang="en-US" sz="2800" dirty="0" smtClean="0">
                <a:solidFill>
                  <a:schemeClr val="accent1"/>
                </a:solidFill>
              </a:rPr>
              <a:t>MSA</a:t>
            </a:r>
            <a:r>
              <a:rPr lang="en-US" altLang="en-US" sz="2800" dirty="0" smtClean="0"/>
              <a:t>s are important:</a:t>
            </a:r>
          </a:p>
          <a:p>
            <a:pPr lvl="1">
              <a:lnSpc>
                <a:spcPct val="90000"/>
              </a:lnSpc>
            </a:pPr>
            <a:r>
              <a:rPr lang="tr-TR" altLang="en-US" sz="2400" dirty="0" smtClean="0"/>
              <a:t>G</a:t>
            </a:r>
            <a:r>
              <a:rPr lang="en-US" altLang="en-US" sz="2400" dirty="0" err="1" smtClean="0"/>
              <a:t>iven</a:t>
            </a:r>
            <a:r>
              <a:rPr lang="en-US" altLang="en-US" sz="2400" dirty="0" smtClean="0"/>
              <a:t> regions of genomic DNA occurring upstream or before a certain gene, there might be sequences where transcription factors bind to the DNA so that the gene can be transcribed.  </a:t>
            </a:r>
            <a:endParaRPr lang="tr-TR" altLang="en-US" sz="2400" dirty="0" smtClean="0"/>
          </a:p>
          <a:p>
            <a:pPr lvl="1">
              <a:lnSpc>
                <a:spcPct val="90000"/>
              </a:lnSpc>
            </a:pPr>
            <a:r>
              <a:rPr lang="en-US" altLang="en-US" sz="2400" dirty="0" smtClean="0"/>
              <a:t>Thus, if we are interested in determining if there is any signal in the regions upstream of a certain family of genes across several different organisms, it would be important to only find the conserved region, and not try to align all of the genomic DNA</a:t>
            </a:r>
            <a:r>
              <a:rPr lang="tr-TR" altLang="en-US" sz="2400" dirty="0" smtClean="0"/>
              <a:t>.</a:t>
            </a:r>
            <a:r>
              <a:rPr lang="en-US" altLang="en-US" sz="2400" dirty="0" smtClean="0"/>
              <a:t> </a:t>
            </a:r>
            <a:endParaRPr lang="tr-TR" altLang="en-US" sz="2400" dirty="0" smtClean="0"/>
          </a:p>
          <a:p>
            <a:pPr lvl="1">
              <a:lnSpc>
                <a:spcPct val="90000"/>
              </a:lnSpc>
            </a:pPr>
            <a:r>
              <a:rPr lang="en-US" altLang="en-US" sz="2400" dirty="0" smtClean="0"/>
              <a:t>Localized alignments of protein sequences can yield information about conserved domains found in otherwise unrelated proteins.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7731">
                                            <p:txEl>
                                              <p:pRg st="0" end="0"/>
                                            </p:txEl>
                                          </p:spTgt>
                                        </p:tgtEl>
                                        <p:attrNameLst>
                                          <p:attrName>style.visibility</p:attrName>
                                        </p:attrNameLst>
                                      </p:cBhvr>
                                      <p:to>
                                        <p:strVal val="visible"/>
                                      </p:to>
                                    </p:set>
                                    <p:animEffect transition="in" filter="dissolve">
                                      <p:cBhvr>
                                        <p:cTn id="7" dur="500"/>
                                        <p:tgtEl>
                                          <p:spTgt spid="1097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7731">
                                            <p:txEl>
                                              <p:pRg st="1" end="1"/>
                                            </p:txEl>
                                          </p:spTgt>
                                        </p:tgtEl>
                                        <p:attrNameLst>
                                          <p:attrName>style.visibility</p:attrName>
                                        </p:attrNameLst>
                                      </p:cBhvr>
                                      <p:to>
                                        <p:strVal val="visible"/>
                                      </p:to>
                                    </p:set>
                                    <p:animEffect transition="in" filter="dissolve">
                                      <p:cBhvr>
                                        <p:cTn id="12" dur="500"/>
                                        <p:tgtEl>
                                          <p:spTgt spid="1097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97731">
                                            <p:txEl>
                                              <p:pRg st="2" end="2"/>
                                            </p:txEl>
                                          </p:spTgt>
                                        </p:tgtEl>
                                        <p:attrNameLst>
                                          <p:attrName>style.visibility</p:attrName>
                                        </p:attrNameLst>
                                      </p:cBhvr>
                                      <p:to>
                                        <p:strVal val="visible"/>
                                      </p:to>
                                    </p:set>
                                    <p:animEffect transition="in" filter="dissolve">
                                      <p:cBhvr>
                                        <p:cTn id="17" dur="500"/>
                                        <p:tgtEl>
                                          <p:spTgt spid="10977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97731">
                                            <p:txEl>
                                              <p:pRg st="3" end="3"/>
                                            </p:txEl>
                                          </p:spTgt>
                                        </p:tgtEl>
                                        <p:attrNameLst>
                                          <p:attrName>style.visibility</p:attrName>
                                        </p:attrNameLst>
                                      </p:cBhvr>
                                      <p:to>
                                        <p:strVal val="visible"/>
                                      </p:to>
                                    </p:set>
                                    <p:animEffect transition="in" filter="dissolve">
                                      <p:cBhvr>
                                        <p:cTn id="22" dur="500"/>
                                        <p:tgtEl>
                                          <p:spTgt spid="10977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97731">
                                            <p:txEl>
                                              <p:pRg st="4" end="4"/>
                                            </p:txEl>
                                          </p:spTgt>
                                        </p:tgtEl>
                                        <p:attrNameLst>
                                          <p:attrName>style.visibility</p:attrName>
                                        </p:attrNameLst>
                                      </p:cBhvr>
                                      <p:to>
                                        <p:strVal val="visible"/>
                                      </p:to>
                                    </p:set>
                                    <p:animEffect transition="in" filter="dissolve">
                                      <p:cBhvr>
                                        <p:cTn id="27" dur="500"/>
                                        <p:tgtEl>
                                          <p:spTgt spid="1097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7731"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257FC0BB-18F0-44A0-B30D-EAED78D45993}" type="slidenum">
              <a:rPr kumimoji="0" lang="en-US" altLang="en-US" sz="1200" smtClean="0"/>
              <a:pPr>
                <a:spcBef>
                  <a:spcPct val="50000"/>
                </a:spcBef>
                <a:buFontTx/>
                <a:buNone/>
              </a:pPr>
              <a:t>20</a:t>
            </a:fld>
            <a:endParaRPr kumimoji="0" lang="en-US" altLang="en-US" sz="1200" smtClean="0"/>
          </a:p>
        </p:txBody>
      </p:sp>
      <p:sp>
        <p:nvSpPr>
          <p:cNvPr id="1181698" name="Rectangle 2"/>
          <p:cNvSpPr>
            <a:spLocks noGrp="1" noChangeArrowheads="1"/>
          </p:cNvSpPr>
          <p:nvPr>
            <p:ph type="title"/>
          </p:nvPr>
        </p:nvSpPr>
        <p:spPr/>
        <p:txBody>
          <a:bodyPr/>
          <a:lstStyle/>
          <a:p>
            <a:r>
              <a:rPr lang="en-US" altLang="en-US" dirty="0" smtClean="0"/>
              <a:t>Example</a:t>
            </a:r>
            <a:r>
              <a:rPr lang="tr-TR" altLang="en-US" dirty="0" smtClean="0"/>
              <a:t>…</a:t>
            </a:r>
            <a:endParaRPr lang="en-US" altLang="en-US" dirty="0" smtClean="0"/>
          </a:p>
        </p:txBody>
      </p:sp>
      <p:sp>
        <p:nvSpPr>
          <p:cNvPr id="1181699" name="Rectangle 3"/>
          <p:cNvSpPr>
            <a:spLocks noGrp="1" noChangeArrowheads="1"/>
          </p:cNvSpPr>
          <p:nvPr>
            <p:ph type="body" idx="1"/>
          </p:nvPr>
        </p:nvSpPr>
        <p:spPr>
          <a:xfrm>
            <a:off x="395537" y="1052735"/>
            <a:ext cx="8352928" cy="5255989"/>
          </a:xfrm>
        </p:spPr>
        <p:txBody>
          <a:bodyPr/>
          <a:lstStyle/>
          <a:p>
            <a:pPr marL="342900" lvl="1" indent="-342900">
              <a:lnSpc>
                <a:spcPct val="90000"/>
              </a:lnSpc>
              <a:buChar char="•"/>
            </a:pPr>
            <a:r>
              <a:rPr lang="en-US" altLang="en-US" sz="3200" dirty="0">
                <a:solidFill>
                  <a:schemeClr val="tx1"/>
                </a:solidFill>
                <a:ea typeface="+mn-ea"/>
                <a:cs typeface="+mn-cs"/>
              </a:rPr>
              <a:t>10 Truncated Kinase proteins</a:t>
            </a:r>
          </a:p>
          <a:p>
            <a:pPr lvl="1"/>
            <a:r>
              <a:rPr lang="en-US" altLang="en-US" sz="3200" dirty="0" smtClean="0"/>
              <a:t>Approximately 75 residues in length</a:t>
            </a:r>
            <a:endParaRPr lang="tr-TR" altLang="en-US" sz="3200" dirty="0" smtClean="0"/>
          </a:p>
          <a:p>
            <a:pPr lvl="2"/>
            <a:r>
              <a:rPr lang="en-US" altLang="en-US" dirty="0"/>
              <a:t>A </a:t>
            </a:r>
            <a:r>
              <a:rPr lang="en-US" altLang="en-US" dirty="0">
                <a:solidFill>
                  <a:schemeClr val="accent1">
                    <a:lumMod val="75000"/>
                  </a:schemeClr>
                </a:solidFill>
              </a:rPr>
              <a:t>protein kinase </a:t>
            </a:r>
            <a:r>
              <a:rPr lang="en-US" altLang="en-US" dirty="0"/>
              <a:t>is a kinase enzyme that modifies other proteins by chemically adding phosphate groups to them (phosphorylation). </a:t>
            </a:r>
            <a:endParaRPr lang="tr-TR" altLang="en-US" dirty="0"/>
          </a:p>
          <a:p>
            <a:pPr lvl="2"/>
            <a:r>
              <a:rPr lang="en-US" altLang="en-US" dirty="0" smtClean="0"/>
              <a:t>The </a:t>
            </a:r>
            <a:r>
              <a:rPr lang="en-US" altLang="en-US" dirty="0"/>
              <a:t>human genome contains about 500 protein kinase genes and they constitute about 2% of all human </a:t>
            </a:r>
            <a:r>
              <a:rPr lang="en-US" altLang="en-US" dirty="0" smtClean="0"/>
              <a:t>genes.</a:t>
            </a:r>
            <a:endParaRPr lang="tr-TR" altLang="en-US" dirty="0" smtClean="0"/>
          </a:p>
          <a:p>
            <a:pPr lvl="2"/>
            <a:r>
              <a:rPr lang="en-US" altLang="en-US" dirty="0" smtClean="0"/>
              <a:t>Protein </a:t>
            </a:r>
            <a:r>
              <a:rPr lang="en-US" altLang="en-US" dirty="0"/>
              <a:t>kinases are also found in bacteria and plants. </a:t>
            </a:r>
            <a:endParaRPr lang="tr-TR" altLang="en-US" dirty="0" smtClean="0"/>
          </a:p>
          <a:p>
            <a:pPr lvl="2"/>
            <a:r>
              <a:rPr lang="en-US" altLang="en-US" dirty="0" smtClean="0"/>
              <a:t>Up </a:t>
            </a:r>
            <a:r>
              <a:rPr lang="en-US" altLang="en-US" dirty="0"/>
              <a:t>to 30% of all human proteins may be modified by kinase activity, and kinases are known to regulate the majority of cellular pathways, especially those involved in signal transduction.</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1699">
                                            <p:txEl>
                                              <p:pRg st="0" end="0"/>
                                            </p:txEl>
                                          </p:spTgt>
                                        </p:tgtEl>
                                        <p:attrNameLst>
                                          <p:attrName>style.visibility</p:attrName>
                                        </p:attrNameLst>
                                      </p:cBhvr>
                                      <p:to>
                                        <p:strVal val="visible"/>
                                      </p:to>
                                    </p:set>
                                    <p:animEffect transition="in" filter="dissolve">
                                      <p:cBhvr>
                                        <p:cTn id="7" dur="500"/>
                                        <p:tgtEl>
                                          <p:spTgt spid="1181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81699">
                                            <p:txEl>
                                              <p:pRg st="1" end="1"/>
                                            </p:txEl>
                                          </p:spTgt>
                                        </p:tgtEl>
                                        <p:attrNameLst>
                                          <p:attrName>style.visibility</p:attrName>
                                        </p:attrNameLst>
                                      </p:cBhvr>
                                      <p:to>
                                        <p:strVal val="visible"/>
                                      </p:to>
                                    </p:set>
                                    <p:animEffect transition="in" filter="dissolve">
                                      <p:cBhvr>
                                        <p:cTn id="12" dur="500"/>
                                        <p:tgtEl>
                                          <p:spTgt spid="1181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81699">
                                            <p:txEl>
                                              <p:pRg st="2" end="2"/>
                                            </p:txEl>
                                          </p:spTgt>
                                        </p:tgtEl>
                                        <p:attrNameLst>
                                          <p:attrName>style.visibility</p:attrName>
                                        </p:attrNameLst>
                                      </p:cBhvr>
                                      <p:to>
                                        <p:strVal val="visible"/>
                                      </p:to>
                                    </p:set>
                                    <p:animEffect transition="in" filter="dissolve">
                                      <p:cBhvr>
                                        <p:cTn id="17" dur="500"/>
                                        <p:tgtEl>
                                          <p:spTgt spid="1181699">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181699">
                                            <p:txEl>
                                              <p:pRg st="3" end="3"/>
                                            </p:txEl>
                                          </p:spTgt>
                                        </p:tgtEl>
                                        <p:attrNameLst>
                                          <p:attrName>style.visibility</p:attrName>
                                        </p:attrNameLst>
                                      </p:cBhvr>
                                      <p:to>
                                        <p:strVal val="visible"/>
                                      </p:to>
                                    </p:set>
                                    <p:animEffect transition="in" filter="dissolve">
                                      <p:cBhvr>
                                        <p:cTn id="20" dur="500"/>
                                        <p:tgtEl>
                                          <p:spTgt spid="1181699">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181699">
                                            <p:txEl>
                                              <p:pRg st="4" end="4"/>
                                            </p:txEl>
                                          </p:spTgt>
                                        </p:tgtEl>
                                        <p:attrNameLst>
                                          <p:attrName>style.visibility</p:attrName>
                                        </p:attrNameLst>
                                      </p:cBhvr>
                                      <p:to>
                                        <p:strVal val="visible"/>
                                      </p:to>
                                    </p:set>
                                    <p:animEffect transition="in" filter="dissolve">
                                      <p:cBhvr>
                                        <p:cTn id="23" dur="500"/>
                                        <p:tgtEl>
                                          <p:spTgt spid="1181699">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181699">
                                            <p:txEl>
                                              <p:pRg st="5" end="5"/>
                                            </p:txEl>
                                          </p:spTgt>
                                        </p:tgtEl>
                                        <p:attrNameLst>
                                          <p:attrName>style.visibility</p:attrName>
                                        </p:attrNameLst>
                                      </p:cBhvr>
                                      <p:to>
                                        <p:strVal val="visible"/>
                                      </p:to>
                                    </p:set>
                                    <p:animEffect transition="in" filter="dissolve">
                                      <p:cBhvr>
                                        <p:cTn id="26" dur="500"/>
                                        <p:tgtEl>
                                          <p:spTgt spid="1181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169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5CD8717-2D0A-4278-80B3-581068C373A1}" type="slidenum">
              <a:rPr kumimoji="0" lang="en-US" altLang="en-US" sz="1200" smtClean="0"/>
              <a:pPr>
                <a:spcBef>
                  <a:spcPct val="50000"/>
                </a:spcBef>
                <a:buFontTx/>
                <a:buNone/>
              </a:pPr>
              <a:t>21</a:t>
            </a:fld>
            <a:endParaRPr kumimoji="0" lang="en-US" altLang="en-US" sz="1200" smtClean="0"/>
          </a:p>
        </p:txBody>
      </p:sp>
      <p:sp>
        <p:nvSpPr>
          <p:cNvPr id="1116162" name="Rectangle 2"/>
          <p:cNvSpPr>
            <a:spLocks noGrp="1" noChangeArrowheads="1"/>
          </p:cNvSpPr>
          <p:nvPr>
            <p:ph type="body" idx="1"/>
          </p:nvPr>
        </p:nvSpPr>
        <p:spPr>
          <a:xfrm>
            <a:off x="323850" y="980727"/>
            <a:ext cx="8424614" cy="5327997"/>
          </a:xfrm>
        </p:spPr>
        <p:txBody>
          <a:bodyPr/>
          <a:lstStyle/>
          <a:p>
            <a:pPr>
              <a:lnSpc>
                <a:spcPct val="90000"/>
              </a:lnSpc>
              <a:buFontTx/>
              <a:buNone/>
            </a:pPr>
            <a:r>
              <a:rPr lang="en-US" altLang="en-US" sz="1600" b="1" dirty="0" smtClean="0">
                <a:latin typeface="Courier New" panose="02070309020205020404" pitchFamily="49" charset="0"/>
                <a:cs typeface="Courier New" panose="02070309020205020404" pitchFamily="49" charset="0"/>
              </a:rPr>
              <a:t>&gt;D28     CD28  S. CEREVISIAE CELL CYCLE CONTROL PROTEIN KINASE</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ANYKRLEKVGEGTYGVVYKALDLRPGQGQR</a:t>
            </a:r>
            <a:r>
              <a:rPr lang="en-US" altLang="en-US" sz="1600" b="1" dirty="0" smtClean="0">
                <a:solidFill>
                  <a:schemeClr val="accent1">
                    <a:lumMod val="75000"/>
                  </a:schemeClr>
                </a:solidFill>
                <a:latin typeface="Courier New" panose="02070309020205020404" pitchFamily="49" charset="0"/>
                <a:cs typeface="Courier New" panose="02070309020205020404" pitchFamily="49" charset="0"/>
              </a:rPr>
              <a:t>VVALKKIRLESEDEGVPSTAIREISLLKEL</a:t>
            </a:r>
            <a:endParaRPr lang="en-US" altLang="en-US" sz="1600" b="1" dirty="0" smtClean="0">
              <a:solidFill>
                <a:schemeClr val="accent1">
                  <a:lumMod val="75000"/>
                </a:schemeClr>
              </a:solidFill>
              <a:latin typeface="Courier New" panose="02070309020205020404" pitchFamily="49" charset="0"/>
              <a:cs typeface="Times New Roman" panose="02020603050405020304" pitchFamily="18" charset="0"/>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&gt;SKH   </a:t>
            </a:r>
            <a:r>
              <a:rPr lang="en-US" altLang="en-US" sz="1600" b="1" dirty="0" err="1" smtClean="0">
                <a:latin typeface="Courier New" panose="02070309020205020404" pitchFamily="49" charset="0"/>
                <a:cs typeface="Courier New" panose="02070309020205020404" pitchFamily="49" charset="0"/>
              </a:rPr>
              <a:t>SKH</a:t>
            </a:r>
            <a:r>
              <a:rPr lang="en-US" altLang="en-US" sz="1600" b="1" dirty="0" smtClean="0">
                <a:latin typeface="Courier New" panose="02070309020205020404" pitchFamily="49" charset="0"/>
                <a:cs typeface="Courier New" panose="02070309020205020404" pitchFamily="49" charset="0"/>
              </a:rPr>
              <a:t>  HELA MYSTERY PUTATIVE PROTEIN KINASE</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AKYDIKALIGRGSFSRVVRVEHRATRQPYAIKMIETKYREGREVCESELRVLRRVRHANI</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&gt;APK   CAPK  BOVINE CARDIAC MUSCLE CYCLIC AMP-DEPENDENT (ALPHA)</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DQFERIKTLGTGSFGRVMLVKHMETGNHYAMKILDKQKVVKLKQIEHTLNEKRILQAVNF</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&gt;EE1   WEE1  S. POMBE MITOTIC INHIBITOR</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TRFRNVTLLGSGEFSEVFQVEDPVEKTLKYAVKKLKVKFSGPKERNRLLQEVSIQRALKG</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&gt;GFR   EGFR  HUMAN EPIDERMAL GROWTH FACTOR RECEPTOR</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TEFKKIKVLGSGAFGTVYKGLWIPEGEKVKIPVAIKELREATSPKANKEILDEAYVMASV</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&gt;DGM  PDGF RECEPTOR, MOUSE KINASE REGION </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DQLVLGRTLGSGAFGQVVEATAHGLSHSQATMKVAVKMLKSTARSSEKQALMSELYGDLV</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&gt;FES  THIS IS VFES TYROSINE KINASE</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VLNRAVPKDKWVLNHEDLVLGEQIGRGNFGEVFSGRLRADNTLVAVKSCRETLPPDIKAK</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&gt;AF1   RAF1  HUMAN C-RAF-1 ONCOGENE</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Times New Roman" panose="02020603050405020304" pitchFamily="18" charset="0"/>
              </a:rPr>
              <a:t>SEVMLSTRIGSGSFGTVYKGKWHGDVAVKI</a:t>
            </a:r>
            <a:r>
              <a:rPr lang="en-US" altLang="en-US" sz="1600" dirty="0" smtClean="0">
                <a:solidFill>
                  <a:schemeClr val="accent1">
                    <a:lumMod val="75000"/>
                  </a:schemeClr>
                </a:solidFill>
                <a:latin typeface="Courier New" panose="02070309020205020404" pitchFamily="49" charset="0"/>
              </a:rPr>
              <a:t> </a:t>
            </a: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LKVVDPTPEQFQAFRNEVAVLRKTRHVNIL</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&gt;MOS   CMOS  HUMAN C-MOS ONCOGENE</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EQVCLLQRLGAGGFGSVYKATYRGVPVAIKQVNKCTKNRLASRRSFWAELNVARLRHDNI</a:t>
            </a:r>
            <a:endParaRPr lang="en-US" altLang="en-US" sz="1600" dirty="0" smtClean="0">
              <a:solidFill>
                <a:schemeClr val="accent1">
                  <a:lumMod val="75000"/>
                </a:schemeClr>
              </a:solidFill>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b="1" dirty="0" smtClean="0">
                <a:latin typeface="Courier New" panose="02070309020205020404" pitchFamily="49" charset="0"/>
                <a:cs typeface="Courier New" panose="02070309020205020404" pitchFamily="49" charset="0"/>
              </a:rPr>
              <a:t>&gt;SVK   HSVK  HERPES SIMPLEX VIRUS PUTATIVE PROTEIN KINASE</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buFontTx/>
              <a:buNone/>
            </a:pPr>
            <a:r>
              <a:rPr lang="en-US" altLang="en-US" sz="1600" dirty="0" smtClean="0">
                <a:solidFill>
                  <a:schemeClr val="accent1">
                    <a:lumMod val="75000"/>
                  </a:schemeClr>
                </a:solidFill>
                <a:latin typeface="Courier New" panose="02070309020205020404" pitchFamily="49" charset="0"/>
                <a:cs typeface="Courier New" panose="02070309020205020404" pitchFamily="49" charset="0"/>
              </a:rPr>
              <a:t>MGFTIHGALTPGSEGCVFDSSHPDYPQRVIVKAGWYTSTSHEARLLRRLDHPAILPLLDL</a:t>
            </a:r>
            <a:r>
              <a:rPr lang="en-US" altLang="en-US" sz="1600" dirty="0" smtClean="0">
                <a:latin typeface="Courier New" panose="02070309020205020404" pitchFamily="49" charset="0"/>
                <a:cs typeface="Courier New" panose="02070309020205020404" pitchFamily="49" charset="0"/>
              </a:rPr>
              <a:t>  </a:t>
            </a:r>
            <a:endParaRPr lang="en-US" altLang="en-US" sz="1600" dirty="0" smtClean="0">
              <a:latin typeface="Courier New" panose="02070309020205020404" pitchFamily="49" charset="0"/>
              <a:ea typeface="Arial Unicode MS" panose="020B0604020202020204" pitchFamily="34" charset="-128"/>
              <a:cs typeface="Arial Unicode MS" panose="020B0604020202020204" pitchFamily="34" charset="-128"/>
            </a:endParaRPr>
          </a:p>
          <a:p>
            <a:pPr>
              <a:lnSpc>
                <a:spcPct val="90000"/>
              </a:lnSpc>
            </a:pPr>
            <a:endParaRPr lang="en-US" altLang="en-US" sz="1600" dirty="0" smtClean="0">
              <a:latin typeface="Courier New" panose="02070309020205020404" pitchFamily="49" charset="0"/>
            </a:endParaRPr>
          </a:p>
        </p:txBody>
      </p:sp>
      <p:sp>
        <p:nvSpPr>
          <p:cNvPr id="4" name="Rectangle 2"/>
          <p:cNvSpPr>
            <a:spLocks noGrp="1" noChangeArrowheads="1"/>
          </p:cNvSpPr>
          <p:nvPr>
            <p:ph type="title"/>
          </p:nvPr>
        </p:nvSpPr>
        <p:spPr>
          <a:xfrm>
            <a:off x="0" y="0"/>
            <a:ext cx="9144000" cy="765175"/>
          </a:xfrm>
        </p:spPr>
        <p:txBody>
          <a:bodyPr/>
          <a:lstStyle/>
          <a:p>
            <a:r>
              <a:rPr lang="tr-TR" altLang="en-US" dirty="0" smtClean="0"/>
              <a:t>…</a:t>
            </a:r>
            <a:r>
              <a:rPr lang="en-US" altLang="en-US" dirty="0" smtClean="0"/>
              <a:t>Example</a:t>
            </a:r>
            <a:r>
              <a:rPr lang="tr-TR" altLang="en-US" dirty="0" smtClean="0"/>
              <a:t>…</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16162">
                                            <p:txEl>
                                              <p:pRg st="0" end="0"/>
                                            </p:txEl>
                                          </p:spTgt>
                                        </p:tgtEl>
                                        <p:attrNameLst>
                                          <p:attrName>style.visibility</p:attrName>
                                        </p:attrNameLst>
                                      </p:cBhvr>
                                      <p:to>
                                        <p:strVal val="visible"/>
                                      </p:to>
                                    </p:set>
                                    <p:animEffect transition="in" filter="slide(fromBottom)">
                                      <p:cBhvr>
                                        <p:cTn id="7" dur="500"/>
                                        <p:tgtEl>
                                          <p:spTgt spid="1116162">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116162">
                                            <p:txEl>
                                              <p:pRg st="1" end="1"/>
                                            </p:txEl>
                                          </p:spTgt>
                                        </p:tgtEl>
                                        <p:attrNameLst>
                                          <p:attrName>style.visibility</p:attrName>
                                        </p:attrNameLst>
                                      </p:cBhvr>
                                      <p:to>
                                        <p:strVal val="visible"/>
                                      </p:to>
                                    </p:set>
                                    <p:animEffect transition="in" filter="slide(fromBottom)">
                                      <p:cBhvr>
                                        <p:cTn id="10" dur="500"/>
                                        <p:tgtEl>
                                          <p:spTgt spid="1116162">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1116162">
                                            <p:txEl>
                                              <p:pRg st="2" end="2"/>
                                            </p:txEl>
                                          </p:spTgt>
                                        </p:tgtEl>
                                        <p:attrNameLst>
                                          <p:attrName>style.visibility</p:attrName>
                                        </p:attrNameLst>
                                      </p:cBhvr>
                                      <p:to>
                                        <p:strVal val="visible"/>
                                      </p:to>
                                    </p:set>
                                    <p:animEffect transition="in" filter="slide(fromBottom)">
                                      <p:cBhvr>
                                        <p:cTn id="13" dur="500"/>
                                        <p:tgtEl>
                                          <p:spTgt spid="1116162">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1116162">
                                            <p:txEl>
                                              <p:pRg st="3" end="3"/>
                                            </p:txEl>
                                          </p:spTgt>
                                        </p:tgtEl>
                                        <p:attrNameLst>
                                          <p:attrName>style.visibility</p:attrName>
                                        </p:attrNameLst>
                                      </p:cBhvr>
                                      <p:to>
                                        <p:strVal val="visible"/>
                                      </p:to>
                                    </p:set>
                                    <p:animEffect transition="in" filter="slide(fromBottom)">
                                      <p:cBhvr>
                                        <p:cTn id="16" dur="500"/>
                                        <p:tgtEl>
                                          <p:spTgt spid="1116162">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1116162">
                                            <p:txEl>
                                              <p:pRg st="4" end="4"/>
                                            </p:txEl>
                                          </p:spTgt>
                                        </p:tgtEl>
                                        <p:attrNameLst>
                                          <p:attrName>style.visibility</p:attrName>
                                        </p:attrNameLst>
                                      </p:cBhvr>
                                      <p:to>
                                        <p:strVal val="visible"/>
                                      </p:to>
                                    </p:set>
                                    <p:animEffect transition="in" filter="slide(fromBottom)">
                                      <p:cBhvr>
                                        <p:cTn id="19" dur="500"/>
                                        <p:tgtEl>
                                          <p:spTgt spid="1116162">
                                            <p:txEl>
                                              <p:pRg st="4" end="4"/>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1116162">
                                            <p:txEl>
                                              <p:pRg st="5" end="5"/>
                                            </p:txEl>
                                          </p:spTgt>
                                        </p:tgtEl>
                                        <p:attrNameLst>
                                          <p:attrName>style.visibility</p:attrName>
                                        </p:attrNameLst>
                                      </p:cBhvr>
                                      <p:to>
                                        <p:strVal val="visible"/>
                                      </p:to>
                                    </p:set>
                                    <p:animEffect transition="in" filter="slide(fromBottom)">
                                      <p:cBhvr>
                                        <p:cTn id="22" dur="500"/>
                                        <p:tgtEl>
                                          <p:spTgt spid="1116162">
                                            <p:txEl>
                                              <p:pRg st="5" end="5"/>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116162">
                                            <p:txEl>
                                              <p:pRg st="6" end="6"/>
                                            </p:txEl>
                                          </p:spTgt>
                                        </p:tgtEl>
                                        <p:attrNameLst>
                                          <p:attrName>style.visibility</p:attrName>
                                        </p:attrNameLst>
                                      </p:cBhvr>
                                      <p:to>
                                        <p:strVal val="visible"/>
                                      </p:to>
                                    </p:set>
                                    <p:animEffect transition="in" filter="slide(fromBottom)">
                                      <p:cBhvr>
                                        <p:cTn id="25" dur="500"/>
                                        <p:tgtEl>
                                          <p:spTgt spid="1116162">
                                            <p:txEl>
                                              <p:pRg st="6" end="6"/>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1116162">
                                            <p:txEl>
                                              <p:pRg st="7" end="7"/>
                                            </p:txEl>
                                          </p:spTgt>
                                        </p:tgtEl>
                                        <p:attrNameLst>
                                          <p:attrName>style.visibility</p:attrName>
                                        </p:attrNameLst>
                                      </p:cBhvr>
                                      <p:to>
                                        <p:strVal val="visible"/>
                                      </p:to>
                                    </p:set>
                                    <p:animEffect transition="in" filter="slide(fromBottom)">
                                      <p:cBhvr>
                                        <p:cTn id="28" dur="500"/>
                                        <p:tgtEl>
                                          <p:spTgt spid="1116162">
                                            <p:txEl>
                                              <p:pRg st="7" end="7"/>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1116162">
                                            <p:txEl>
                                              <p:pRg st="8" end="8"/>
                                            </p:txEl>
                                          </p:spTgt>
                                        </p:tgtEl>
                                        <p:attrNameLst>
                                          <p:attrName>style.visibility</p:attrName>
                                        </p:attrNameLst>
                                      </p:cBhvr>
                                      <p:to>
                                        <p:strVal val="visible"/>
                                      </p:to>
                                    </p:set>
                                    <p:animEffect transition="in" filter="slide(fromBottom)">
                                      <p:cBhvr>
                                        <p:cTn id="31" dur="500"/>
                                        <p:tgtEl>
                                          <p:spTgt spid="1116162">
                                            <p:txEl>
                                              <p:pRg st="8" end="8"/>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116162">
                                            <p:txEl>
                                              <p:pRg st="9" end="9"/>
                                            </p:txEl>
                                          </p:spTgt>
                                        </p:tgtEl>
                                        <p:attrNameLst>
                                          <p:attrName>style.visibility</p:attrName>
                                        </p:attrNameLst>
                                      </p:cBhvr>
                                      <p:to>
                                        <p:strVal val="visible"/>
                                      </p:to>
                                    </p:set>
                                    <p:animEffect transition="in" filter="slide(fromBottom)">
                                      <p:cBhvr>
                                        <p:cTn id="34" dur="500"/>
                                        <p:tgtEl>
                                          <p:spTgt spid="1116162">
                                            <p:txEl>
                                              <p:pRg st="9" end="9"/>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116162">
                                            <p:txEl>
                                              <p:pRg st="10" end="10"/>
                                            </p:txEl>
                                          </p:spTgt>
                                        </p:tgtEl>
                                        <p:attrNameLst>
                                          <p:attrName>style.visibility</p:attrName>
                                        </p:attrNameLst>
                                      </p:cBhvr>
                                      <p:to>
                                        <p:strVal val="visible"/>
                                      </p:to>
                                    </p:set>
                                    <p:animEffect transition="in" filter="slide(fromBottom)">
                                      <p:cBhvr>
                                        <p:cTn id="37" dur="500"/>
                                        <p:tgtEl>
                                          <p:spTgt spid="1116162">
                                            <p:txEl>
                                              <p:pRg st="10" end="10"/>
                                            </p:txEl>
                                          </p:spTgt>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116162">
                                            <p:txEl>
                                              <p:pRg st="11" end="11"/>
                                            </p:txEl>
                                          </p:spTgt>
                                        </p:tgtEl>
                                        <p:attrNameLst>
                                          <p:attrName>style.visibility</p:attrName>
                                        </p:attrNameLst>
                                      </p:cBhvr>
                                      <p:to>
                                        <p:strVal val="visible"/>
                                      </p:to>
                                    </p:set>
                                    <p:animEffect transition="in" filter="slide(fromBottom)">
                                      <p:cBhvr>
                                        <p:cTn id="40" dur="500"/>
                                        <p:tgtEl>
                                          <p:spTgt spid="1116162">
                                            <p:txEl>
                                              <p:pRg st="11" end="11"/>
                                            </p:txEl>
                                          </p:spTgt>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1116162">
                                            <p:txEl>
                                              <p:pRg st="12" end="12"/>
                                            </p:txEl>
                                          </p:spTgt>
                                        </p:tgtEl>
                                        <p:attrNameLst>
                                          <p:attrName>style.visibility</p:attrName>
                                        </p:attrNameLst>
                                      </p:cBhvr>
                                      <p:to>
                                        <p:strVal val="visible"/>
                                      </p:to>
                                    </p:set>
                                    <p:animEffect transition="in" filter="slide(fromBottom)">
                                      <p:cBhvr>
                                        <p:cTn id="43" dur="500"/>
                                        <p:tgtEl>
                                          <p:spTgt spid="1116162">
                                            <p:txEl>
                                              <p:pRg st="12" end="12"/>
                                            </p:txEl>
                                          </p:spTgt>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1116162">
                                            <p:txEl>
                                              <p:pRg st="13" end="13"/>
                                            </p:txEl>
                                          </p:spTgt>
                                        </p:tgtEl>
                                        <p:attrNameLst>
                                          <p:attrName>style.visibility</p:attrName>
                                        </p:attrNameLst>
                                      </p:cBhvr>
                                      <p:to>
                                        <p:strVal val="visible"/>
                                      </p:to>
                                    </p:set>
                                    <p:animEffect transition="in" filter="slide(fromBottom)">
                                      <p:cBhvr>
                                        <p:cTn id="46" dur="500"/>
                                        <p:tgtEl>
                                          <p:spTgt spid="1116162">
                                            <p:txEl>
                                              <p:pRg st="13" end="13"/>
                                            </p:txEl>
                                          </p:spTgt>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116162">
                                            <p:txEl>
                                              <p:pRg st="14" end="14"/>
                                            </p:txEl>
                                          </p:spTgt>
                                        </p:tgtEl>
                                        <p:attrNameLst>
                                          <p:attrName>style.visibility</p:attrName>
                                        </p:attrNameLst>
                                      </p:cBhvr>
                                      <p:to>
                                        <p:strVal val="visible"/>
                                      </p:to>
                                    </p:set>
                                    <p:animEffect transition="in" filter="slide(fromBottom)">
                                      <p:cBhvr>
                                        <p:cTn id="49" dur="500"/>
                                        <p:tgtEl>
                                          <p:spTgt spid="1116162">
                                            <p:txEl>
                                              <p:pRg st="14" end="14"/>
                                            </p:txEl>
                                          </p:spTgt>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1116162">
                                            <p:txEl>
                                              <p:pRg st="15" end="15"/>
                                            </p:txEl>
                                          </p:spTgt>
                                        </p:tgtEl>
                                        <p:attrNameLst>
                                          <p:attrName>style.visibility</p:attrName>
                                        </p:attrNameLst>
                                      </p:cBhvr>
                                      <p:to>
                                        <p:strVal val="visible"/>
                                      </p:to>
                                    </p:set>
                                    <p:animEffect transition="in" filter="slide(fromBottom)">
                                      <p:cBhvr>
                                        <p:cTn id="52" dur="500"/>
                                        <p:tgtEl>
                                          <p:spTgt spid="1116162">
                                            <p:txEl>
                                              <p:pRg st="15" end="15"/>
                                            </p:tx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1116162">
                                            <p:txEl>
                                              <p:pRg st="16" end="16"/>
                                            </p:txEl>
                                          </p:spTgt>
                                        </p:tgtEl>
                                        <p:attrNameLst>
                                          <p:attrName>style.visibility</p:attrName>
                                        </p:attrNameLst>
                                      </p:cBhvr>
                                      <p:to>
                                        <p:strVal val="visible"/>
                                      </p:to>
                                    </p:set>
                                    <p:animEffect transition="in" filter="slide(fromBottom)">
                                      <p:cBhvr>
                                        <p:cTn id="55" dur="500"/>
                                        <p:tgtEl>
                                          <p:spTgt spid="1116162">
                                            <p:txEl>
                                              <p:pRg st="16" end="16"/>
                                            </p:txEl>
                                          </p:spTgt>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1116162">
                                            <p:txEl>
                                              <p:pRg st="17" end="17"/>
                                            </p:txEl>
                                          </p:spTgt>
                                        </p:tgtEl>
                                        <p:attrNameLst>
                                          <p:attrName>style.visibility</p:attrName>
                                        </p:attrNameLst>
                                      </p:cBhvr>
                                      <p:to>
                                        <p:strVal val="visible"/>
                                      </p:to>
                                    </p:set>
                                    <p:animEffect transition="in" filter="slide(fromBottom)">
                                      <p:cBhvr>
                                        <p:cTn id="58" dur="500"/>
                                        <p:tgtEl>
                                          <p:spTgt spid="1116162">
                                            <p:txEl>
                                              <p:pRg st="17" end="17"/>
                                            </p:txEl>
                                          </p:spTgt>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1116162">
                                            <p:txEl>
                                              <p:pRg st="18" end="18"/>
                                            </p:txEl>
                                          </p:spTgt>
                                        </p:tgtEl>
                                        <p:attrNameLst>
                                          <p:attrName>style.visibility</p:attrName>
                                        </p:attrNameLst>
                                      </p:cBhvr>
                                      <p:to>
                                        <p:strVal val="visible"/>
                                      </p:to>
                                    </p:set>
                                    <p:animEffect transition="in" filter="slide(fromBottom)">
                                      <p:cBhvr>
                                        <p:cTn id="61" dur="500"/>
                                        <p:tgtEl>
                                          <p:spTgt spid="1116162">
                                            <p:txEl>
                                              <p:pRg st="18" end="18"/>
                                            </p:txEl>
                                          </p:spTgt>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1116162">
                                            <p:txEl>
                                              <p:pRg st="19" end="19"/>
                                            </p:txEl>
                                          </p:spTgt>
                                        </p:tgtEl>
                                        <p:attrNameLst>
                                          <p:attrName>style.visibility</p:attrName>
                                        </p:attrNameLst>
                                      </p:cBhvr>
                                      <p:to>
                                        <p:strVal val="visible"/>
                                      </p:to>
                                    </p:set>
                                    <p:animEffect transition="in" filter="slide(fromBottom)">
                                      <p:cBhvr>
                                        <p:cTn id="64" dur="500"/>
                                        <p:tgtEl>
                                          <p:spTgt spid="111616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6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BC689043-0E8A-4B66-BB28-AC875E5A5DA6}" type="slidenum">
              <a:rPr kumimoji="0" lang="en-US" altLang="en-US" sz="1200" smtClean="0"/>
              <a:pPr>
                <a:spcBef>
                  <a:spcPct val="50000"/>
                </a:spcBef>
                <a:buFontTx/>
                <a:buNone/>
              </a:pPr>
              <a:t>22</a:t>
            </a:fld>
            <a:endParaRPr kumimoji="0" lang="en-US" altLang="en-US" sz="1200" smtClean="0"/>
          </a:p>
        </p:txBody>
      </p:sp>
      <p:grpSp>
        <p:nvGrpSpPr>
          <p:cNvPr id="2" name="Group 2"/>
          <p:cNvGrpSpPr>
            <a:grpSpLocks/>
          </p:cNvGrpSpPr>
          <p:nvPr/>
        </p:nvGrpSpPr>
        <p:grpSpPr bwMode="auto">
          <a:xfrm>
            <a:off x="1066800" y="1752600"/>
            <a:ext cx="6629400" cy="4572000"/>
            <a:chOff x="672" y="1104"/>
            <a:chExt cx="4176" cy="2880"/>
          </a:xfrm>
        </p:grpSpPr>
        <p:sp>
          <p:nvSpPr>
            <p:cNvPr id="30727" name="Rectangle 3"/>
            <p:cNvSpPr>
              <a:spLocks noChangeArrowheads="1"/>
            </p:cNvSpPr>
            <p:nvPr/>
          </p:nvSpPr>
          <p:spPr bwMode="auto">
            <a:xfrm>
              <a:off x="2688" y="1104"/>
              <a:ext cx="2160" cy="2208"/>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sp>
          <p:nvSpPr>
            <p:cNvPr id="30728" name="Rectangle 4"/>
            <p:cNvSpPr>
              <a:spLocks noChangeArrowheads="1"/>
            </p:cNvSpPr>
            <p:nvPr/>
          </p:nvSpPr>
          <p:spPr bwMode="auto">
            <a:xfrm>
              <a:off x="672" y="1104"/>
              <a:ext cx="1872" cy="2208"/>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sp>
          <p:nvSpPr>
            <p:cNvPr id="30729" name="Text Box 5"/>
            <p:cNvSpPr txBox="1">
              <a:spLocks noChangeArrowheads="1"/>
            </p:cNvSpPr>
            <p:nvPr/>
          </p:nvSpPr>
          <p:spPr bwMode="auto">
            <a:xfrm>
              <a:off x="960" y="3696"/>
              <a:ext cx="33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50000"/>
                </a:spcBef>
                <a:buFontTx/>
                <a:buNone/>
              </a:pPr>
              <a:r>
                <a:rPr kumimoji="0" lang="en-US" altLang="en-US" sz="2400">
                  <a:solidFill>
                    <a:srgbClr val="003399"/>
                  </a:solidFill>
                  <a:latin typeface="Arial" panose="020B0604020202020204" pitchFamily="34" charset="0"/>
                </a:rPr>
                <a:t>BLOCKS Server located blocks</a:t>
              </a:r>
            </a:p>
          </p:txBody>
        </p:sp>
        <p:sp>
          <p:nvSpPr>
            <p:cNvPr id="30730" name="Line 6"/>
            <p:cNvSpPr>
              <a:spLocks noChangeShapeType="1"/>
            </p:cNvSpPr>
            <p:nvPr/>
          </p:nvSpPr>
          <p:spPr bwMode="auto">
            <a:xfrm flipH="1" flipV="1">
              <a:off x="1536" y="3360"/>
              <a:ext cx="576" cy="288"/>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tr-TR"/>
            </a:p>
          </p:txBody>
        </p:sp>
        <p:sp>
          <p:nvSpPr>
            <p:cNvPr id="30731" name="Line 7"/>
            <p:cNvSpPr>
              <a:spLocks noChangeShapeType="1"/>
            </p:cNvSpPr>
            <p:nvPr/>
          </p:nvSpPr>
          <p:spPr bwMode="auto">
            <a:xfrm flipV="1">
              <a:off x="3024" y="3360"/>
              <a:ext cx="576" cy="336"/>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tr-TR"/>
            </a:p>
          </p:txBody>
        </p:sp>
      </p:grpSp>
      <p:sp>
        <p:nvSpPr>
          <p:cNvPr id="30724" name="Rectangle 8"/>
          <p:cNvSpPr>
            <a:spLocks noGrp="1" noChangeArrowheads="1"/>
          </p:cNvSpPr>
          <p:nvPr>
            <p:ph type="title"/>
          </p:nvPr>
        </p:nvSpPr>
        <p:spPr/>
        <p:txBody>
          <a:bodyPr/>
          <a:lstStyle/>
          <a:p>
            <a:r>
              <a:rPr lang="tr-TR" altLang="en-US" dirty="0">
                <a:solidFill>
                  <a:srgbClr val="000000"/>
                </a:solidFill>
              </a:rPr>
              <a:t>…</a:t>
            </a:r>
            <a:r>
              <a:rPr lang="en-US" altLang="en-US" dirty="0">
                <a:solidFill>
                  <a:srgbClr val="000000"/>
                </a:solidFill>
              </a:rPr>
              <a:t>Example</a:t>
            </a:r>
            <a:r>
              <a:rPr lang="tr-TR" altLang="en-US" dirty="0">
                <a:solidFill>
                  <a:srgbClr val="000000"/>
                </a:solidFill>
              </a:rPr>
              <a:t>…</a:t>
            </a:r>
            <a:endParaRPr lang="en-US" altLang="en-US" sz="1800" dirty="0" smtClean="0"/>
          </a:p>
        </p:txBody>
      </p:sp>
      <p:sp>
        <p:nvSpPr>
          <p:cNvPr id="1117193" name="Rectangle 9"/>
          <p:cNvSpPr>
            <a:spLocks noGrp="1" noChangeArrowheads="1"/>
          </p:cNvSpPr>
          <p:nvPr>
            <p:ph type="body" idx="1"/>
          </p:nvPr>
        </p:nvSpPr>
        <p:spPr>
          <a:xfrm>
            <a:off x="0" y="1981200"/>
            <a:ext cx="9144000" cy="4114800"/>
          </a:xfrm>
        </p:spPr>
        <p:txBody>
          <a:bodyPr/>
          <a:lstStyle/>
          <a:p>
            <a:pPr>
              <a:buFontTx/>
              <a:buNone/>
            </a:pPr>
            <a:r>
              <a:rPr lang="en-US" altLang="en-US" sz="1600" smtClean="0">
                <a:solidFill>
                  <a:srgbClr val="000000"/>
                </a:solidFill>
                <a:latin typeface="Courier New" panose="02070309020205020404" pitchFamily="49" charset="0"/>
                <a:cs typeface="Courier New" panose="02070309020205020404" pitchFamily="49" charset="0"/>
              </a:rPr>
              <a:t>AF1  1 -SEVM</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STR</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FG</a:t>
            </a:r>
            <a:r>
              <a:rPr lang="en-US" altLang="en-US" sz="1600" smtClean="0">
                <a:solidFill>
                  <a:srgbClr val="000000"/>
                </a:solidFill>
                <a:latin typeface="Courier New" panose="02070309020205020404" pitchFamily="49" charset="0"/>
                <a:cs typeface="Courier New" panose="02070309020205020404" pitchFamily="49" charset="0"/>
              </a:rPr>
              <a:t>T</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FF"/>
                </a:solidFill>
                <a:latin typeface="Courier New" panose="02070309020205020404" pitchFamily="49" charset="0"/>
                <a:cs typeface="Courier New" panose="02070309020205020404" pitchFamily="49" charset="0"/>
              </a:rPr>
              <a:t>YKG</a:t>
            </a:r>
            <a:r>
              <a:rPr lang="en-US" altLang="en-US" sz="1600" smtClean="0">
                <a:solidFill>
                  <a:srgbClr val="000000"/>
                </a:solidFill>
                <a:latin typeface="Courier New" panose="02070309020205020404" pitchFamily="49" charset="0"/>
                <a:cs typeface="Courier New" panose="02070309020205020404" pitchFamily="49" charset="0"/>
              </a:rPr>
              <a:t>KWH</a:t>
            </a:r>
            <a:r>
              <a:rPr lang="en-US" altLang="en-US" sz="1600" smtClean="0">
                <a:solidFill>
                  <a:srgbClr val="0000FF"/>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DVAV</a:t>
            </a:r>
            <a:r>
              <a:rPr lang="en-US" altLang="en-US" sz="1600" smtClean="0">
                <a:solidFill>
                  <a:srgbClr val="0000FF"/>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ILKV</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DPTPEQFQAF</a:t>
            </a:r>
            <a:r>
              <a:rPr lang="en-US" altLang="en-US" sz="1600" smtClean="0">
                <a:solidFill>
                  <a:srgbClr val="FF0000"/>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NEVAVLRKT—RHVN</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L</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MOS  1 -E</a:t>
            </a:r>
            <a:r>
              <a:rPr lang="en-US" altLang="en-US" sz="1600" smtClean="0">
                <a:solidFill>
                  <a:srgbClr val="0000FF"/>
                </a:solidFill>
                <a:latin typeface="Courier New" panose="02070309020205020404" pitchFamily="49" charset="0"/>
                <a:cs typeface="Courier New" panose="02070309020205020404" pitchFamily="49" charset="0"/>
              </a:rPr>
              <a:t>Q</a:t>
            </a:r>
            <a:r>
              <a:rPr lang="en-US" altLang="en-US" sz="1600" smtClean="0">
                <a:solidFill>
                  <a:srgbClr val="000000"/>
                </a:solidFill>
                <a:latin typeface="Courier New" panose="02070309020205020404" pitchFamily="49" charset="0"/>
                <a:cs typeface="Courier New" panose="02070309020205020404" pitchFamily="49" charset="0"/>
              </a:rPr>
              <a:t>VC</a:t>
            </a:r>
            <a:r>
              <a:rPr lang="en-US" altLang="en-US" sz="1600" smtClean="0">
                <a:solidFill>
                  <a:srgbClr val="0000FF"/>
                </a:solidFill>
                <a:latin typeface="Courier New" panose="02070309020205020404" pitchFamily="49" charset="0"/>
                <a:cs typeface="Courier New" panose="02070309020205020404" pitchFamily="49" charset="0"/>
              </a:rPr>
              <a:t>LL</a:t>
            </a:r>
            <a:r>
              <a:rPr lang="en-US" altLang="en-US" sz="1600" smtClean="0">
                <a:solidFill>
                  <a:srgbClr val="000000"/>
                </a:solidFill>
                <a:latin typeface="Courier New" panose="02070309020205020404" pitchFamily="49" charset="0"/>
                <a:cs typeface="Courier New" panose="02070309020205020404" pitchFamily="49" charset="0"/>
              </a:rPr>
              <a:t>QR</a:t>
            </a:r>
            <a:r>
              <a:rPr lang="en-US" altLang="en-US" sz="1600" smtClean="0">
                <a:solidFill>
                  <a:srgbClr val="FF0000"/>
                </a:solidFill>
                <a:latin typeface="Courier New" panose="02070309020205020404" pitchFamily="49" charset="0"/>
                <a:cs typeface="Courier New" panose="02070309020205020404" pitchFamily="49" charset="0"/>
              </a:rPr>
              <a:t>LG</a:t>
            </a:r>
            <a:r>
              <a:rPr lang="en-US" altLang="en-US" sz="1600" smtClean="0">
                <a:solidFill>
                  <a:srgbClr val="000000"/>
                </a:solidFill>
                <a:latin typeface="Courier New" panose="02070309020205020404" pitchFamily="49" charset="0"/>
                <a:cs typeface="Courier New" panose="02070309020205020404" pitchFamily="49" charset="0"/>
              </a:rPr>
              <a:t>A</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G</a:t>
            </a:r>
            <a:r>
              <a:rPr lang="en-US" altLang="en-US" sz="1600" smtClean="0">
                <a:solidFill>
                  <a:srgbClr val="FF0000"/>
                </a:solidFill>
                <a:latin typeface="Courier New" panose="02070309020205020404" pitchFamily="49" charset="0"/>
                <a:cs typeface="Courier New" panose="02070309020205020404" pitchFamily="49" charset="0"/>
              </a:rPr>
              <a:t>FG</a:t>
            </a:r>
            <a:r>
              <a:rPr lang="en-US" altLang="en-US" sz="1600" smtClean="0">
                <a:solidFill>
                  <a:srgbClr val="000000"/>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FF"/>
                </a:solidFill>
                <a:latin typeface="Courier New" panose="02070309020205020404" pitchFamily="49" charset="0"/>
                <a:cs typeface="Courier New" panose="02070309020205020404" pitchFamily="49" charset="0"/>
              </a:rPr>
              <a:t>YKA</a:t>
            </a:r>
            <a:r>
              <a:rPr lang="en-US" altLang="en-US" sz="1600" smtClean="0">
                <a:solidFill>
                  <a:srgbClr val="000000"/>
                </a:solidFill>
                <a:latin typeface="Courier New" panose="02070309020205020404" pitchFamily="49" charset="0"/>
                <a:cs typeface="Courier New" panose="02070309020205020404" pitchFamily="49" charset="0"/>
              </a:rPr>
              <a:t>TYR</a:t>
            </a:r>
            <a:r>
              <a:rPr lang="en-US" altLang="en-US" sz="1600" smtClean="0">
                <a:solidFill>
                  <a:srgbClr val="0000FF"/>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-VPVAIKQVNKCT</a:t>
            </a:r>
            <a:r>
              <a:rPr lang="en-US" altLang="en-US" sz="1600" smtClean="0">
                <a:solidFill>
                  <a:srgbClr val="FF0000"/>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NRLASR</a:t>
            </a:r>
            <a:r>
              <a:rPr lang="en-US" altLang="en-US" sz="1600" smtClean="0">
                <a:solidFill>
                  <a:srgbClr val="FF0000"/>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SFWAELN</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AR</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RHDN</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DGM  1 -D</a:t>
            </a:r>
            <a:r>
              <a:rPr lang="en-US" altLang="en-US" sz="1600" smtClean="0">
                <a:solidFill>
                  <a:srgbClr val="0000FF"/>
                </a:solidFill>
                <a:latin typeface="Courier New" panose="02070309020205020404" pitchFamily="49" charset="0"/>
                <a:cs typeface="Courier New" panose="02070309020205020404" pitchFamily="49" charset="0"/>
              </a:rPr>
              <a:t>Q</a:t>
            </a:r>
            <a:r>
              <a:rPr lang="en-US" altLang="en-US" sz="1600" smtClean="0">
                <a:solidFill>
                  <a:srgbClr val="000000"/>
                </a:solidFill>
                <a:latin typeface="Courier New" panose="02070309020205020404" pitchFamily="49" charset="0"/>
                <a:cs typeface="Courier New" panose="02070309020205020404" pitchFamily="49" charset="0"/>
              </a:rPr>
              <a:t>LV</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GRT</a:t>
            </a:r>
            <a:r>
              <a:rPr lang="en-US" altLang="en-US" sz="1600" smtClean="0">
                <a:solidFill>
                  <a:srgbClr val="FF0000"/>
                </a:solidFill>
                <a:latin typeface="Courier New" panose="02070309020205020404" pitchFamily="49" charset="0"/>
                <a:cs typeface="Courier New" panose="02070309020205020404" pitchFamily="49" charset="0"/>
              </a:rPr>
              <a:t>LG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A</a:t>
            </a:r>
            <a:r>
              <a:rPr lang="en-US" altLang="en-US" sz="1600" smtClean="0">
                <a:solidFill>
                  <a:srgbClr val="FF0000"/>
                </a:solidFill>
                <a:latin typeface="Courier New" panose="02070309020205020404" pitchFamily="49" charset="0"/>
                <a:cs typeface="Courier New" panose="02070309020205020404" pitchFamily="49" charset="0"/>
              </a:rPr>
              <a:t>FG</a:t>
            </a:r>
            <a:r>
              <a:rPr lang="en-US" altLang="en-US" sz="1600" smtClean="0">
                <a:solidFill>
                  <a:srgbClr val="000000"/>
                </a:solidFill>
                <a:latin typeface="Courier New" panose="02070309020205020404" pitchFamily="49" charset="0"/>
                <a:cs typeface="Courier New" panose="02070309020205020404" pitchFamily="49" charset="0"/>
              </a:rPr>
              <a:t>Q</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VE</a:t>
            </a:r>
            <a:r>
              <a:rPr lang="en-US" altLang="en-US" sz="1600" smtClean="0">
                <a:solidFill>
                  <a:srgbClr val="0000FF"/>
                </a:solidFill>
                <a:latin typeface="Courier New" panose="02070309020205020404" pitchFamily="49" charset="0"/>
                <a:cs typeface="Courier New" panose="02070309020205020404" pitchFamily="49" charset="0"/>
              </a:rPr>
              <a:t>A</a:t>
            </a:r>
            <a:r>
              <a:rPr lang="en-US" altLang="en-US" sz="1600" smtClean="0">
                <a:solidFill>
                  <a:srgbClr val="000000"/>
                </a:solidFill>
                <a:latin typeface="Courier New" panose="02070309020205020404" pitchFamily="49" charset="0"/>
                <a:cs typeface="Courier New" panose="02070309020205020404" pitchFamily="49" charset="0"/>
              </a:rPr>
              <a:t>TAH</a:t>
            </a:r>
            <a:r>
              <a:rPr lang="en-US" altLang="en-US" sz="1600" smtClean="0">
                <a:solidFill>
                  <a:srgbClr val="0000FF"/>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-LSHSQATMKVAV</a:t>
            </a:r>
            <a:r>
              <a:rPr lang="en-US" altLang="en-US" sz="1600" smtClean="0">
                <a:solidFill>
                  <a:srgbClr val="FF0000"/>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MLKSTA</a:t>
            </a:r>
            <a:r>
              <a:rPr lang="en-US" altLang="en-US" sz="1600" smtClean="0">
                <a:solidFill>
                  <a:srgbClr val="FF0000"/>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SSEKQAL</a:t>
            </a:r>
            <a:r>
              <a:rPr lang="en-US" altLang="en-US" sz="1600" smtClean="0">
                <a:solidFill>
                  <a:srgbClr val="0000FF"/>
                </a:solidFill>
                <a:latin typeface="Courier New" panose="02070309020205020404" pitchFamily="49" charset="0"/>
                <a:cs typeface="Courier New" panose="02070309020205020404" pitchFamily="49" charset="0"/>
              </a:rPr>
              <a:t>M</a:t>
            </a:r>
            <a:r>
              <a:rPr lang="en-US" altLang="en-US" sz="1600" smtClean="0">
                <a:solidFill>
                  <a:srgbClr val="000000"/>
                </a:solidFill>
                <a:latin typeface="Courier New" panose="02070309020205020404" pitchFamily="49" charset="0"/>
                <a:cs typeface="Courier New" panose="02070309020205020404" pitchFamily="49" charset="0"/>
              </a:rPr>
              <a:t>SE</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YGDL</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GFR  1 -TE</a:t>
            </a:r>
            <a:r>
              <a:rPr lang="en-US" altLang="en-US" sz="1600" smtClean="0">
                <a:solidFill>
                  <a:srgbClr val="0000FF"/>
                </a:solidFill>
                <a:latin typeface="Courier New" panose="02070309020205020404" pitchFamily="49" charset="0"/>
                <a:cs typeface="Courier New" panose="02070309020205020404" pitchFamily="49" charset="0"/>
              </a:rPr>
              <a:t>F</a:t>
            </a:r>
            <a:r>
              <a:rPr lang="en-US" altLang="en-US" sz="1600" smtClean="0">
                <a:solidFill>
                  <a:srgbClr val="000000"/>
                </a:solidFill>
                <a:latin typeface="Courier New" panose="02070309020205020404" pitchFamily="49" charset="0"/>
                <a:cs typeface="Courier New" panose="02070309020205020404" pitchFamily="49" charset="0"/>
              </a:rPr>
              <a:t>KK</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KV</a:t>
            </a:r>
            <a:r>
              <a:rPr lang="en-US" altLang="en-US" sz="1600" smtClean="0">
                <a:solidFill>
                  <a:srgbClr val="FF0000"/>
                </a:solidFill>
                <a:latin typeface="Courier New" panose="02070309020205020404" pitchFamily="49" charset="0"/>
                <a:cs typeface="Courier New" panose="02070309020205020404" pitchFamily="49" charset="0"/>
              </a:rPr>
              <a:t>LG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A</a:t>
            </a:r>
            <a:r>
              <a:rPr lang="en-US" altLang="en-US" sz="1600" smtClean="0">
                <a:solidFill>
                  <a:srgbClr val="FF0000"/>
                </a:solidFill>
                <a:latin typeface="Courier New" panose="02070309020205020404" pitchFamily="49" charset="0"/>
                <a:cs typeface="Courier New" panose="02070309020205020404" pitchFamily="49" charset="0"/>
              </a:rPr>
              <a:t>FG</a:t>
            </a:r>
            <a:r>
              <a:rPr lang="en-US" altLang="en-US" sz="1600" smtClean="0">
                <a:solidFill>
                  <a:srgbClr val="000000"/>
                </a:solidFill>
                <a:latin typeface="Courier New" panose="02070309020205020404" pitchFamily="49" charset="0"/>
                <a:cs typeface="Courier New" panose="02070309020205020404" pitchFamily="49" charset="0"/>
              </a:rPr>
              <a:t>T</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FF"/>
                </a:solidFill>
                <a:latin typeface="Courier New" panose="02070309020205020404" pitchFamily="49" charset="0"/>
                <a:cs typeface="Courier New" panose="02070309020205020404" pitchFamily="49" charset="0"/>
              </a:rPr>
              <a:t>YKG</a:t>
            </a:r>
            <a:r>
              <a:rPr lang="en-US" altLang="en-US" sz="1600" smtClean="0">
                <a:solidFill>
                  <a:srgbClr val="000000"/>
                </a:solidFill>
                <a:latin typeface="Courier New" panose="02070309020205020404" pitchFamily="49" charset="0"/>
                <a:cs typeface="Courier New" panose="02070309020205020404" pitchFamily="49" charset="0"/>
              </a:rPr>
              <a:t>LWIP-EGE</a:t>
            </a:r>
            <a:r>
              <a:rPr lang="en-US" altLang="en-US" sz="1600" smtClean="0">
                <a:solidFill>
                  <a:srgbClr val="0000FF"/>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VK</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P</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AIKELREATSPKANKEILDEAYVMAS</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D28  1 -A</a:t>
            </a:r>
            <a:r>
              <a:rPr lang="en-US" altLang="en-US" sz="1600" smtClean="0">
                <a:solidFill>
                  <a:srgbClr val="0000FF"/>
                </a:solidFill>
                <a:latin typeface="Courier New" panose="02070309020205020404" pitchFamily="49" charset="0"/>
                <a:cs typeface="Courier New" panose="02070309020205020404" pitchFamily="49" charset="0"/>
              </a:rPr>
              <a:t>NY</a:t>
            </a:r>
            <a:r>
              <a:rPr lang="en-US" altLang="en-US" sz="1600" smtClean="0">
                <a:solidFill>
                  <a:srgbClr val="000000"/>
                </a:solidFill>
                <a:latin typeface="Courier New" panose="02070309020205020404" pitchFamily="49" charset="0"/>
                <a:cs typeface="Courier New" panose="02070309020205020404" pitchFamily="49" charset="0"/>
              </a:rPr>
              <a:t>KR</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EK</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E</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FF"/>
                </a:solidFill>
                <a:latin typeface="Courier New" panose="02070309020205020404" pitchFamily="49" charset="0"/>
                <a:cs typeface="Courier New" panose="02070309020205020404" pitchFamily="49" charset="0"/>
              </a:rPr>
              <a:t>TY</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V</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FF"/>
                </a:solidFill>
                <a:latin typeface="Courier New" panose="02070309020205020404" pitchFamily="49" charset="0"/>
                <a:cs typeface="Courier New" panose="02070309020205020404" pitchFamily="49" charset="0"/>
              </a:rPr>
              <a:t>YKA</a:t>
            </a:r>
            <a:r>
              <a:rPr lang="en-US" altLang="en-US" sz="1600" smtClean="0">
                <a:solidFill>
                  <a:srgbClr val="000000"/>
                </a:solidFill>
                <a:latin typeface="Courier New" panose="02070309020205020404" pitchFamily="49" charset="0"/>
                <a:cs typeface="Courier New" panose="02070309020205020404" pitchFamily="49" charset="0"/>
              </a:rPr>
              <a:t>LDLR—PGQGQRV</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ALK</a:t>
            </a:r>
            <a:r>
              <a:rPr lang="en-US" altLang="en-US" sz="1600" smtClean="0">
                <a:solidFill>
                  <a:srgbClr val="FF0000"/>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IRLESEDEGVPSTA</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RE</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SLLKEL</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SKH  1 -AK</a:t>
            </a:r>
            <a:r>
              <a:rPr lang="en-US" altLang="en-US" sz="1600" smtClean="0">
                <a:solidFill>
                  <a:srgbClr val="0000FF"/>
                </a:solidFill>
                <a:latin typeface="Courier New" panose="02070309020205020404" pitchFamily="49" charset="0"/>
                <a:cs typeface="Courier New" panose="02070309020205020404" pitchFamily="49" charset="0"/>
              </a:rPr>
              <a:t>Y</a:t>
            </a:r>
            <a:r>
              <a:rPr lang="en-US" altLang="en-US" sz="1600" smtClean="0">
                <a:solidFill>
                  <a:srgbClr val="000000"/>
                </a:solidFill>
                <a:latin typeface="Courier New" panose="02070309020205020404" pitchFamily="49" charset="0"/>
                <a:cs typeface="Courier New" panose="02070309020205020404" pitchFamily="49" charset="0"/>
              </a:rPr>
              <a:t>D</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KAL</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R</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F</a:t>
            </a:r>
            <a:r>
              <a:rPr lang="en-US" altLang="en-US" sz="1600" smtClean="0">
                <a:solidFill>
                  <a:srgbClr val="000000"/>
                </a:solidFill>
                <a:latin typeface="Courier New" panose="02070309020205020404" pitchFamily="49" charset="0"/>
                <a:cs typeface="Courier New" panose="02070309020205020404" pitchFamily="49" charset="0"/>
              </a:rPr>
              <a:t>SR</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V</a:t>
            </a:r>
            <a:r>
              <a:rPr lang="en-US" altLang="en-US" sz="1600" smtClean="0">
                <a:solidFill>
                  <a:srgbClr val="0000FF"/>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VEHR</a:t>
            </a:r>
            <a:r>
              <a:rPr lang="en-US" altLang="en-US" sz="1600" smtClean="0">
                <a:solidFill>
                  <a:srgbClr val="0000FF"/>
                </a:solidFill>
                <a:latin typeface="Courier New" panose="02070309020205020404" pitchFamily="49" charset="0"/>
                <a:cs typeface="Courier New" panose="02070309020205020404" pitchFamily="49" charset="0"/>
              </a:rPr>
              <a:t>A</a:t>
            </a:r>
            <a:r>
              <a:rPr lang="en-US" altLang="en-US" sz="1600" smtClean="0">
                <a:solidFill>
                  <a:srgbClr val="000000"/>
                </a:solidFill>
                <a:latin typeface="Courier New" panose="02070309020205020404" pitchFamily="49" charset="0"/>
                <a:cs typeface="Courier New" panose="02070309020205020404" pitchFamily="49" charset="0"/>
              </a:rPr>
              <a:t>-TRQPYA</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K</a:t>
            </a:r>
            <a:r>
              <a:rPr lang="en-US" altLang="en-US" sz="1600" smtClean="0">
                <a:solidFill>
                  <a:srgbClr val="0000FF"/>
                </a:solidFill>
                <a:latin typeface="Courier New" panose="02070309020205020404" pitchFamily="49" charset="0"/>
                <a:cs typeface="Courier New" panose="02070309020205020404" pitchFamily="49" charset="0"/>
              </a:rPr>
              <a:t>M</a:t>
            </a:r>
            <a:r>
              <a:rPr lang="en-US" altLang="en-US" sz="1600" smtClean="0">
                <a:solidFill>
                  <a:srgbClr val="000000"/>
                </a:solidFill>
                <a:latin typeface="Courier New" panose="02070309020205020404" pitchFamily="49" charset="0"/>
                <a:cs typeface="Courier New" panose="02070309020205020404" pitchFamily="49" charset="0"/>
              </a:rPr>
              <a:t>IET</a:t>
            </a:r>
            <a:r>
              <a:rPr lang="en-US" altLang="en-US" sz="1600" smtClean="0">
                <a:solidFill>
                  <a:srgbClr val="FF0000"/>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YREGREVCESELRV</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RR</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RHAN</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APK  1 -D</a:t>
            </a:r>
            <a:r>
              <a:rPr lang="en-US" altLang="en-US" sz="1600" smtClean="0">
                <a:solidFill>
                  <a:srgbClr val="0000FF"/>
                </a:solidFill>
                <a:latin typeface="Courier New" panose="02070309020205020404" pitchFamily="49" charset="0"/>
                <a:cs typeface="Courier New" panose="02070309020205020404" pitchFamily="49" charset="0"/>
              </a:rPr>
              <a:t>QF</a:t>
            </a:r>
            <a:r>
              <a:rPr lang="en-US" altLang="en-US" sz="1600" smtClean="0">
                <a:solidFill>
                  <a:srgbClr val="000000"/>
                </a:solidFill>
                <a:latin typeface="Courier New" panose="02070309020205020404" pitchFamily="49" charset="0"/>
                <a:cs typeface="Courier New" panose="02070309020205020404" pitchFamily="49" charset="0"/>
              </a:rPr>
              <a:t>ER</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KT</a:t>
            </a:r>
            <a:r>
              <a:rPr lang="en-US" altLang="en-US" sz="1600" smtClean="0">
                <a:solidFill>
                  <a:srgbClr val="FF0000"/>
                </a:solidFill>
                <a:latin typeface="Courier New" panose="02070309020205020404" pitchFamily="49" charset="0"/>
                <a:cs typeface="Courier New" panose="02070309020205020404" pitchFamily="49" charset="0"/>
              </a:rPr>
              <a:t>LG</a:t>
            </a:r>
            <a:r>
              <a:rPr lang="en-US" altLang="en-US" sz="1600" smtClean="0">
                <a:solidFill>
                  <a:srgbClr val="0000FF"/>
                </a:solidFill>
                <a:latin typeface="Courier New" panose="02070309020205020404" pitchFamily="49" charset="0"/>
                <a:cs typeface="Courier New" panose="02070309020205020404" pitchFamily="49" charset="0"/>
              </a:rPr>
              <a:t>T</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FG</a:t>
            </a:r>
            <a:r>
              <a:rPr lang="en-US" altLang="en-US" sz="1600" smtClean="0">
                <a:solidFill>
                  <a:srgbClr val="000000"/>
                </a:solidFill>
                <a:latin typeface="Courier New" panose="02070309020205020404" pitchFamily="49" charset="0"/>
                <a:cs typeface="Courier New" panose="02070309020205020404" pitchFamily="49" charset="0"/>
              </a:rPr>
              <a:t>R</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MLVKHME-TGN</a:t>
            </a:r>
            <a:r>
              <a:rPr lang="en-US" altLang="en-US" sz="1600" smtClean="0">
                <a:solidFill>
                  <a:srgbClr val="0000FF"/>
                </a:solidFill>
                <a:latin typeface="Courier New" panose="02070309020205020404" pitchFamily="49" charset="0"/>
                <a:cs typeface="Courier New" panose="02070309020205020404" pitchFamily="49" charset="0"/>
              </a:rPr>
              <a:t>H</a:t>
            </a:r>
            <a:r>
              <a:rPr lang="en-US" altLang="en-US" sz="1600" smtClean="0">
                <a:solidFill>
                  <a:srgbClr val="000000"/>
                </a:solidFill>
                <a:latin typeface="Courier New" panose="02070309020205020404" pitchFamily="49" charset="0"/>
                <a:cs typeface="Courier New" panose="02070309020205020404" pitchFamily="49" charset="0"/>
              </a:rPr>
              <a:t>YA</a:t>
            </a:r>
            <a:r>
              <a:rPr lang="en-US" altLang="en-US" sz="1600" smtClean="0">
                <a:solidFill>
                  <a:srgbClr val="0000FF"/>
                </a:solidFill>
                <a:latin typeface="Courier New" panose="02070309020205020404" pitchFamily="49" charset="0"/>
                <a:cs typeface="Courier New" panose="02070309020205020404" pitchFamily="49" charset="0"/>
              </a:rPr>
              <a:t>M</a:t>
            </a:r>
            <a:r>
              <a:rPr lang="en-US" altLang="en-US" sz="1600" smtClean="0">
                <a:solidFill>
                  <a:srgbClr val="000000"/>
                </a:solidFill>
                <a:latin typeface="Courier New" panose="02070309020205020404" pitchFamily="49" charset="0"/>
                <a:cs typeface="Courier New" panose="02070309020205020404" pitchFamily="49" charset="0"/>
              </a:rPr>
              <a:t>K</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LDKQKVVKLKQIEHTLNEKRI</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QAVNF-</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EE1  1 -TR</a:t>
            </a:r>
            <a:r>
              <a:rPr lang="en-US" altLang="en-US" sz="1600" smtClean="0">
                <a:solidFill>
                  <a:srgbClr val="0000FF"/>
                </a:solidFill>
                <a:latin typeface="Courier New" panose="02070309020205020404" pitchFamily="49" charset="0"/>
                <a:cs typeface="Courier New" panose="02070309020205020404" pitchFamily="49" charset="0"/>
              </a:rPr>
              <a:t>F</a:t>
            </a:r>
            <a:r>
              <a:rPr lang="en-US" altLang="en-US" sz="1600" smtClean="0">
                <a:solidFill>
                  <a:srgbClr val="000000"/>
                </a:solidFill>
                <a:latin typeface="Courier New" panose="02070309020205020404" pitchFamily="49" charset="0"/>
                <a:cs typeface="Courier New" panose="02070309020205020404" pitchFamily="49" charset="0"/>
              </a:rPr>
              <a:t>RN</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TL</a:t>
            </a:r>
            <a:r>
              <a:rPr lang="en-US" altLang="en-US" sz="1600" smtClean="0">
                <a:solidFill>
                  <a:srgbClr val="FF0000"/>
                </a:solidFill>
                <a:latin typeface="Courier New" panose="02070309020205020404" pitchFamily="49" charset="0"/>
                <a:cs typeface="Courier New" panose="02070309020205020404" pitchFamily="49" charset="0"/>
              </a:rPr>
              <a:t>LG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E</a:t>
            </a:r>
            <a:r>
              <a:rPr lang="en-US" altLang="en-US" sz="1600" smtClean="0">
                <a:solidFill>
                  <a:srgbClr val="FF0000"/>
                </a:solidFill>
                <a:latin typeface="Courier New" panose="02070309020205020404" pitchFamily="49" charset="0"/>
                <a:cs typeface="Courier New" panose="02070309020205020404" pitchFamily="49" charset="0"/>
              </a:rPr>
              <a:t>F</a:t>
            </a:r>
            <a:r>
              <a:rPr lang="en-US" altLang="en-US" sz="1600" smtClean="0">
                <a:solidFill>
                  <a:srgbClr val="000000"/>
                </a:solidFill>
                <a:latin typeface="Courier New" panose="02070309020205020404" pitchFamily="49" charset="0"/>
                <a:cs typeface="Courier New" panose="02070309020205020404" pitchFamily="49" charset="0"/>
              </a:rPr>
              <a:t>SE</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FF"/>
                </a:solidFill>
                <a:latin typeface="Courier New" panose="02070309020205020404" pitchFamily="49" charset="0"/>
                <a:cs typeface="Courier New" panose="02070309020205020404" pitchFamily="49" charset="0"/>
              </a:rPr>
              <a:t>F</a:t>
            </a:r>
            <a:r>
              <a:rPr lang="en-US" altLang="en-US" sz="1600" smtClean="0">
                <a:solidFill>
                  <a:srgbClr val="000000"/>
                </a:solidFill>
                <a:latin typeface="Courier New" panose="02070309020205020404" pitchFamily="49" charset="0"/>
                <a:cs typeface="Courier New" panose="02070309020205020404" pitchFamily="49" charset="0"/>
              </a:rPr>
              <a:t>QVEDPVEKTL</a:t>
            </a:r>
            <a:r>
              <a:rPr lang="en-US" altLang="en-US" sz="1600" smtClean="0">
                <a:solidFill>
                  <a:srgbClr val="0000FF"/>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YA</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KKLKV</a:t>
            </a:r>
            <a:r>
              <a:rPr lang="en-US" altLang="en-US" sz="1600" smtClean="0">
                <a:solidFill>
                  <a:srgbClr val="FF0000"/>
                </a:solidFill>
                <a:latin typeface="Courier New" panose="02070309020205020404" pitchFamily="49" charset="0"/>
                <a:cs typeface="Courier New" panose="02070309020205020404" pitchFamily="49" charset="0"/>
              </a:rPr>
              <a:t>K</a:t>
            </a:r>
            <a:r>
              <a:rPr lang="en-US" altLang="en-US" sz="1600" smtClean="0">
                <a:solidFill>
                  <a:srgbClr val="000000"/>
                </a:solidFill>
                <a:latin typeface="Courier New" panose="02070309020205020404" pitchFamily="49" charset="0"/>
                <a:cs typeface="Courier New" panose="02070309020205020404" pitchFamily="49" charset="0"/>
              </a:rPr>
              <a:t>FSGPKE</a:t>
            </a:r>
            <a:r>
              <a:rPr lang="en-US" altLang="en-US" sz="1600" smtClean="0">
                <a:solidFill>
                  <a:srgbClr val="FF0000"/>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NRLLQEVSIQRALKG—</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FES  1 VL</a:t>
            </a:r>
            <a:r>
              <a:rPr lang="en-US" altLang="en-US" sz="1600" smtClean="0">
                <a:solidFill>
                  <a:srgbClr val="0000FF"/>
                </a:solidFill>
                <a:latin typeface="Courier New" panose="02070309020205020404" pitchFamily="49" charset="0"/>
                <a:cs typeface="Courier New" panose="02070309020205020404" pitchFamily="49" charset="0"/>
              </a:rPr>
              <a:t>N</a:t>
            </a:r>
            <a:r>
              <a:rPr lang="en-US" altLang="en-US" sz="1600" smtClean="0">
                <a:solidFill>
                  <a:srgbClr val="000000"/>
                </a:solidFill>
                <a:latin typeface="Courier New" panose="02070309020205020404" pitchFamily="49" charset="0"/>
                <a:cs typeface="Courier New" panose="02070309020205020404" pitchFamily="49" charset="0"/>
              </a:rPr>
              <a:t>RA</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PKDKWVLNHED</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VL</a:t>
            </a:r>
            <a:r>
              <a:rPr lang="en-US" altLang="en-US" sz="1600" smtClean="0">
                <a:solidFill>
                  <a:srgbClr val="0000FF"/>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EQI</a:t>
            </a:r>
            <a:r>
              <a:rPr lang="en-US" altLang="en-US" sz="1600" smtClean="0">
                <a:solidFill>
                  <a:srgbClr val="0000FF"/>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-RGNFGE</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FSGRL</a:t>
            </a:r>
            <a:r>
              <a:rPr lang="en-US" altLang="en-US" sz="1600" smtClean="0">
                <a:solidFill>
                  <a:srgbClr val="0000FF"/>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ADNTLVAVKSCRET</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PPDIKAK—</a:t>
            </a:r>
          </a:p>
          <a:p>
            <a:pPr>
              <a:buFontTx/>
              <a:buNone/>
            </a:pPr>
            <a:r>
              <a:rPr lang="en-US" altLang="en-US" sz="1600" smtClean="0">
                <a:solidFill>
                  <a:srgbClr val="000000"/>
                </a:solidFill>
                <a:latin typeface="Courier New" panose="02070309020205020404" pitchFamily="49" charset="0"/>
                <a:cs typeface="Courier New" panose="02070309020205020404" pitchFamily="49" charset="0"/>
              </a:rPr>
              <a:t>SVK  1 -MG</a:t>
            </a:r>
            <a:r>
              <a:rPr lang="en-US" altLang="en-US" sz="1600" smtClean="0">
                <a:solidFill>
                  <a:srgbClr val="0000FF"/>
                </a:solidFill>
                <a:latin typeface="Courier New" panose="02070309020205020404" pitchFamily="49" charset="0"/>
                <a:cs typeface="Courier New" panose="02070309020205020404" pitchFamily="49" charset="0"/>
              </a:rPr>
              <a:t>F</a:t>
            </a:r>
            <a:r>
              <a:rPr lang="en-US" altLang="en-US" sz="1600" smtClean="0">
                <a:solidFill>
                  <a:srgbClr val="000000"/>
                </a:solidFill>
                <a:latin typeface="Courier New" panose="02070309020205020404" pitchFamily="49" charset="0"/>
                <a:cs typeface="Courier New" panose="02070309020205020404" pitchFamily="49" charset="0"/>
              </a:rPr>
              <a:t>T</a:t>
            </a:r>
            <a:r>
              <a:rPr lang="en-US" altLang="en-US" sz="1600" smtClean="0">
                <a:solidFill>
                  <a:srgbClr val="0000FF"/>
                </a:solidFill>
                <a:latin typeface="Courier New" panose="02070309020205020404" pitchFamily="49" charset="0"/>
                <a:cs typeface="Courier New" panose="02070309020205020404" pitchFamily="49" charset="0"/>
              </a:rPr>
              <a:t>I</a:t>
            </a:r>
            <a:r>
              <a:rPr lang="en-US" altLang="en-US" sz="1600" smtClean="0">
                <a:solidFill>
                  <a:srgbClr val="000000"/>
                </a:solidFill>
                <a:latin typeface="Courier New" panose="02070309020205020404" pitchFamily="49" charset="0"/>
                <a:cs typeface="Courier New" panose="02070309020205020404" pitchFamily="49" charset="0"/>
              </a:rPr>
              <a:t>HGA</a:t>
            </a:r>
            <a:r>
              <a:rPr lang="en-US" altLang="en-US" sz="1600" smtClean="0">
                <a:solidFill>
                  <a:srgbClr val="FF0000"/>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TP</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FF"/>
                </a:solidFill>
                <a:latin typeface="Courier New" panose="02070309020205020404" pitchFamily="49" charset="0"/>
                <a:cs typeface="Courier New" panose="02070309020205020404" pitchFamily="49" charset="0"/>
              </a:rPr>
              <a:t>S</a:t>
            </a:r>
            <a:r>
              <a:rPr lang="en-US" altLang="en-US" sz="1600" smtClean="0">
                <a:solidFill>
                  <a:srgbClr val="000000"/>
                </a:solidFill>
                <a:latin typeface="Courier New" panose="02070309020205020404" pitchFamily="49" charset="0"/>
                <a:cs typeface="Courier New" panose="02070309020205020404" pitchFamily="49" charset="0"/>
              </a:rPr>
              <a:t>E</a:t>
            </a:r>
            <a:r>
              <a:rPr lang="en-US" altLang="en-US" sz="1600" smtClean="0">
                <a:solidFill>
                  <a:srgbClr val="FF0000"/>
                </a:solidFill>
                <a:latin typeface="Courier New" panose="02070309020205020404" pitchFamily="49" charset="0"/>
                <a:cs typeface="Courier New" panose="02070309020205020404" pitchFamily="49" charset="0"/>
              </a:rPr>
              <a:t>G</a:t>
            </a:r>
            <a:r>
              <a:rPr lang="en-US" altLang="en-US" sz="1600" smtClean="0">
                <a:solidFill>
                  <a:srgbClr val="000000"/>
                </a:solidFill>
                <a:latin typeface="Courier New" panose="02070309020205020404" pitchFamily="49" charset="0"/>
                <a:cs typeface="Courier New" panose="02070309020205020404" pitchFamily="49" charset="0"/>
              </a:rPr>
              <a:t>C</a:t>
            </a:r>
            <a:r>
              <a:rPr lang="en-US" altLang="en-US" sz="1600" smtClean="0">
                <a:solidFill>
                  <a:srgbClr val="FF0000"/>
                </a:solidFill>
                <a:latin typeface="Courier New" panose="02070309020205020404" pitchFamily="49" charset="0"/>
                <a:cs typeface="Courier New" panose="02070309020205020404" pitchFamily="49" charset="0"/>
              </a:rPr>
              <a:t>V</a:t>
            </a:r>
            <a:r>
              <a:rPr lang="en-US" altLang="en-US" sz="1600" smtClean="0">
                <a:solidFill>
                  <a:srgbClr val="0000FF"/>
                </a:solidFill>
                <a:latin typeface="Courier New" panose="02070309020205020404" pitchFamily="49" charset="0"/>
                <a:cs typeface="Courier New" panose="02070309020205020404" pitchFamily="49" charset="0"/>
              </a:rPr>
              <a:t>F</a:t>
            </a:r>
            <a:r>
              <a:rPr lang="en-US" altLang="en-US" sz="1600" smtClean="0">
                <a:solidFill>
                  <a:srgbClr val="000000"/>
                </a:solidFill>
                <a:latin typeface="Courier New" panose="02070309020205020404" pitchFamily="49" charset="0"/>
                <a:cs typeface="Courier New" panose="02070309020205020404" pitchFamily="49" charset="0"/>
              </a:rPr>
              <a:t>DSSHPD-YPQ</a:t>
            </a:r>
            <a:r>
              <a:rPr lang="en-US" altLang="en-US" sz="1600" smtClean="0">
                <a:solidFill>
                  <a:srgbClr val="0000FF"/>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VI</a:t>
            </a:r>
            <a:r>
              <a:rPr lang="en-US" altLang="en-US" sz="1600" smtClean="0">
                <a:solidFill>
                  <a:srgbClr val="0000FF"/>
                </a:solidFill>
                <a:latin typeface="Courier New" panose="02070309020205020404" pitchFamily="49" charset="0"/>
                <a:cs typeface="Courier New" panose="02070309020205020404" pitchFamily="49" charset="0"/>
              </a:rPr>
              <a:t>V</a:t>
            </a:r>
            <a:r>
              <a:rPr lang="en-US" altLang="en-US" sz="1600" smtClean="0">
                <a:solidFill>
                  <a:srgbClr val="000000"/>
                </a:solidFill>
                <a:latin typeface="Courier New" panose="02070309020205020404" pitchFamily="49" charset="0"/>
                <a:cs typeface="Courier New" panose="02070309020205020404" pitchFamily="49" charset="0"/>
              </a:rPr>
              <a:t>KAGWYTSTSHEA</a:t>
            </a:r>
            <a:r>
              <a:rPr lang="en-US" altLang="en-US" sz="1600" smtClean="0">
                <a:solidFill>
                  <a:srgbClr val="FF0000"/>
                </a:solidFill>
                <a:latin typeface="Courier New" panose="02070309020205020404" pitchFamily="49" charset="0"/>
                <a:cs typeface="Courier New" panose="02070309020205020404" pitchFamily="49" charset="0"/>
              </a:rPr>
              <a:t>R</a:t>
            </a:r>
            <a:r>
              <a:rPr lang="en-US" altLang="en-US" sz="1600" smtClean="0">
                <a:solidFill>
                  <a:srgbClr val="000000"/>
                </a:solidFill>
                <a:latin typeface="Courier New" panose="02070309020205020404" pitchFamily="49" charset="0"/>
                <a:cs typeface="Courier New" panose="02070309020205020404" pitchFamily="49" charset="0"/>
              </a:rPr>
              <a:t>LLRRLDHPAI</a:t>
            </a:r>
            <a:r>
              <a:rPr lang="en-US" altLang="en-US" sz="1600" smtClean="0">
                <a:solidFill>
                  <a:srgbClr val="0000FF"/>
                </a:solidFill>
                <a:latin typeface="Courier New" panose="02070309020205020404" pitchFamily="49" charset="0"/>
                <a:cs typeface="Courier New" panose="02070309020205020404" pitchFamily="49" charset="0"/>
              </a:rPr>
              <a:t>L</a:t>
            </a:r>
            <a:r>
              <a:rPr lang="en-US" altLang="en-US" sz="1600" smtClean="0">
                <a:solidFill>
                  <a:srgbClr val="000000"/>
                </a:solidFill>
                <a:latin typeface="Courier New" panose="02070309020205020404" pitchFamily="49" charset="0"/>
                <a:cs typeface="Courier New" panose="02070309020205020404" pitchFamily="49" charset="0"/>
              </a:rPr>
              <a:t>PLLD</a:t>
            </a:r>
            <a:r>
              <a:rPr lang="en-US" altLang="en-US" sz="1600" smtClean="0">
                <a:solidFill>
                  <a:srgbClr val="0000FF"/>
                </a:solidFill>
                <a:latin typeface="Courier New" panose="02070309020205020404" pitchFamily="49" charset="0"/>
                <a:cs typeface="Courier New" panose="02070309020205020404" pitchFamily="49" charset="0"/>
              </a:rPr>
              <a:t>L</a:t>
            </a:r>
          </a:p>
          <a:p>
            <a:pPr>
              <a:buFontTx/>
              <a:buNone/>
            </a:pPr>
            <a:r>
              <a:rPr lang="en-US" altLang="en-US" sz="1600" b="1" smtClean="0">
                <a:solidFill>
                  <a:srgbClr val="000000"/>
                </a:solidFill>
                <a:latin typeface="Courier New" panose="02070309020205020404" pitchFamily="49" charset="0"/>
                <a:cs typeface="Courier New" panose="02070309020205020404" pitchFamily="49" charset="0"/>
              </a:rPr>
              <a:t>cons 1   qf ll  lgsgsfg vykg   g    k  i v   k      r       v  l    i</a:t>
            </a:r>
            <a:r>
              <a:rPr lang="en-US" altLang="en-US" sz="1600" smtClean="0">
                <a:solidFill>
                  <a:srgbClr val="000000"/>
                </a:solidFill>
                <a:latin typeface="Courier New" panose="02070309020205020404" pitchFamily="49" charset="0"/>
                <a:cs typeface="Courier New" panose="02070309020205020404" pitchFamily="49" charset="0"/>
              </a:rPr>
              <a:t/>
            </a:r>
            <a:br>
              <a:rPr lang="en-US" altLang="en-US" sz="1600" smtClean="0">
                <a:solidFill>
                  <a:srgbClr val="000000"/>
                </a:solidFill>
                <a:latin typeface="Courier New" panose="02070309020205020404" pitchFamily="49" charset="0"/>
                <a:cs typeface="Courier New" panose="02070309020205020404" pitchFamily="49" charset="0"/>
              </a:rPr>
            </a:br>
            <a:r>
              <a:rPr lang="en-US" altLang="en-US" sz="1600" smtClean="0">
                <a:solidFill>
                  <a:srgbClr val="000000"/>
                </a:solidFill>
                <a:latin typeface="Courier New" panose="02070309020205020404" pitchFamily="49" charset="0"/>
                <a:cs typeface="Courier New" panose="02070309020205020404" pitchFamily="49" charset="0"/>
              </a:rPr>
              <a:t/>
            </a:r>
            <a:br>
              <a:rPr lang="en-US" altLang="en-US" sz="1600" smtClean="0">
                <a:solidFill>
                  <a:srgbClr val="000000"/>
                </a:solidFill>
                <a:latin typeface="Courier New" panose="02070309020205020404" pitchFamily="49" charset="0"/>
                <a:cs typeface="Courier New" panose="02070309020205020404" pitchFamily="49" charset="0"/>
              </a:rPr>
            </a:br>
            <a:endParaRPr lang="en-US" altLang="en-US" sz="1600" smtClean="0">
              <a:solidFill>
                <a:srgbClr val="000000"/>
              </a:solidFill>
              <a:latin typeface="Courier New" panose="02070309020205020404" pitchFamily="49" charset="0"/>
              <a:cs typeface="Courier New" panose="02070309020205020404" pitchFamily="49" charset="0"/>
            </a:endParaRPr>
          </a:p>
        </p:txBody>
      </p:sp>
      <p:sp>
        <p:nvSpPr>
          <p:cNvPr id="1117195" name="Rectangle 11"/>
          <p:cNvSpPr>
            <a:spLocks noChangeArrowheads="1"/>
          </p:cNvSpPr>
          <p:nvPr/>
        </p:nvSpPr>
        <p:spPr bwMode="auto">
          <a:xfrm>
            <a:off x="949325" y="1088231"/>
            <a:ext cx="7702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r>
              <a:rPr lang="en-US" altLang="en-US" sz="1800" dirty="0">
                <a:solidFill>
                  <a:schemeClr val="tx2"/>
                </a:solidFill>
                <a:latin typeface="Arial" panose="020B0604020202020204" pitchFamily="34" charset="0"/>
              </a:rPr>
              <a:t>Multiple Alignment created using </a:t>
            </a:r>
            <a:r>
              <a:rPr lang="en-US" altLang="en-US" sz="1800" dirty="0" err="1">
                <a:solidFill>
                  <a:schemeClr val="tx2"/>
                </a:solidFill>
                <a:latin typeface="Arial" panose="020B0604020202020204" pitchFamily="34" charset="0"/>
              </a:rPr>
              <a:t>ClustalW</a:t>
            </a:r>
            <a:r>
              <a:rPr lang="en-US" altLang="en-US" sz="1800" dirty="0">
                <a:solidFill>
                  <a:schemeClr val="tx2"/>
                </a:solidFill>
                <a:latin typeface="Arial" panose="020B0604020202020204" pitchFamily="34" charset="0"/>
              </a:rPr>
              <a:t>; Colors Added using </a:t>
            </a:r>
            <a:r>
              <a:rPr lang="en-US" altLang="en-US" sz="1800" dirty="0" err="1">
                <a:solidFill>
                  <a:schemeClr val="tx2"/>
                </a:solidFill>
                <a:latin typeface="Arial" panose="020B0604020202020204" pitchFamily="34" charset="0"/>
              </a:rPr>
              <a:t>BoxShade</a:t>
            </a:r>
            <a:endParaRPr lang="tr-TR" altLang="en-US" sz="1800" dirty="0">
              <a:solidFill>
                <a:schemeClr val="tx2"/>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17193">
                                            <p:txEl>
                                              <p:pRg st="0" end="0"/>
                                            </p:txEl>
                                          </p:spTgt>
                                        </p:tgtEl>
                                        <p:attrNameLst>
                                          <p:attrName>style.visibility</p:attrName>
                                        </p:attrNameLst>
                                      </p:cBhvr>
                                      <p:to>
                                        <p:strVal val="visible"/>
                                      </p:to>
                                    </p:set>
                                    <p:animEffect transition="in" filter="slide(fromBottom)">
                                      <p:cBhvr>
                                        <p:cTn id="7" dur="500"/>
                                        <p:tgtEl>
                                          <p:spTgt spid="111719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117193">
                                            <p:txEl>
                                              <p:pRg st="1" end="1"/>
                                            </p:txEl>
                                          </p:spTgt>
                                        </p:tgtEl>
                                        <p:attrNameLst>
                                          <p:attrName>style.visibility</p:attrName>
                                        </p:attrNameLst>
                                      </p:cBhvr>
                                      <p:to>
                                        <p:strVal val="visible"/>
                                      </p:to>
                                    </p:set>
                                    <p:animEffect transition="in" filter="slide(fromBottom)">
                                      <p:cBhvr>
                                        <p:cTn id="10" dur="500"/>
                                        <p:tgtEl>
                                          <p:spTgt spid="111719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1117193">
                                            <p:txEl>
                                              <p:pRg st="2" end="2"/>
                                            </p:txEl>
                                          </p:spTgt>
                                        </p:tgtEl>
                                        <p:attrNameLst>
                                          <p:attrName>style.visibility</p:attrName>
                                        </p:attrNameLst>
                                      </p:cBhvr>
                                      <p:to>
                                        <p:strVal val="visible"/>
                                      </p:to>
                                    </p:set>
                                    <p:animEffect transition="in" filter="slide(fromBottom)">
                                      <p:cBhvr>
                                        <p:cTn id="13" dur="500"/>
                                        <p:tgtEl>
                                          <p:spTgt spid="111719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1117193">
                                            <p:txEl>
                                              <p:pRg st="3" end="3"/>
                                            </p:txEl>
                                          </p:spTgt>
                                        </p:tgtEl>
                                        <p:attrNameLst>
                                          <p:attrName>style.visibility</p:attrName>
                                        </p:attrNameLst>
                                      </p:cBhvr>
                                      <p:to>
                                        <p:strVal val="visible"/>
                                      </p:to>
                                    </p:set>
                                    <p:animEffect transition="in" filter="slide(fromBottom)">
                                      <p:cBhvr>
                                        <p:cTn id="16" dur="500"/>
                                        <p:tgtEl>
                                          <p:spTgt spid="111719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1117193">
                                            <p:txEl>
                                              <p:pRg st="4" end="4"/>
                                            </p:txEl>
                                          </p:spTgt>
                                        </p:tgtEl>
                                        <p:attrNameLst>
                                          <p:attrName>style.visibility</p:attrName>
                                        </p:attrNameLst>
                                      </p:cBhvr>
                                      <p:to>
                                        <p:strVal val="visible"/>
                                      </p:to>
                                    </p:set>
                                    <p:animEffect transition="in" filter="slide(fromBottom)">
                                      <p:cBhvr>
                                        <p:cTn id="19" dur="500"/>
                                        <p:tgtEl>
                                          <p:spTgt spid="1117193">
                                            <p:txEl>
                                              <p:pRg st="4" end="4"/>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1117193">
                                            <p:txEl>
                                              <p:pRg st="5" end="5"/>
                                            </p:txEl>
                                          </p:spTgt>
                                        </p:tgtEl>
                                        <p:attrNameLst>
                                          <p:attrName>style.visibility</p:attrName>
                                        </p:attrNameLst>
                                      </p:cBhvr>
                                      <p:to>
                                        <p:strVal val="visible"/>
                                      </p:to>
                                    </p:set>
                                    <p:animEffect transition="in" filter="slide(fromBottom)">
                                      <p:cBhvr>
                                        <p:cTn id="22" dur="500"/>
                                        <p:tgtEl>
                                          <p:spTgt spid="1117193">
                                            <p:txEl>
                                              <p:pRg st="5" end="5"/>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1117193">
                                            <p:txEl>
                                              <p:pRg st="6" end="6"/>
                                            </p:txEl>
                                          </p:spTgt>
                                        </p:tgtEl>
                                        <p:attrNameLst>
                                          <p:attrName>style.visibility</p:attrName>
                                        </p:attrNameLst>
                                      </p:cBhvr>
                                      <p:to>
                                        <p:strVal val="visible"/>
                                      </p:to>
                                    </p:set>
                                    <p:animEffect transition="in" filter="slide(fromBottom)">
                                      <p:cBhvr>
                                        <p:cTn id="25" dur="500"/>
                                        <p:tgtEl>
                                          <p:spTgt spid="1117193">
                                            <p:txEl>
                                              <p:pRg st="6" end="6"/>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1117193">
                                            <p:txEl>
                                              <p:pRg st="7" end="7"/>
                                            </p:txEl>
                                          </p:spTgt>
                                        </p:tgtEl>
                                        <p:attrNameLst>
                                          <p:attrName>style.visibility</p:attrName>
                                        </p:attrNameLst>
                                      </p:cBhvr>
                                      <p:to>
                                        <p:strVal val="visible"/>
                                      </p:to>
                                    </p:set>
                                    <p:animEffect transition="in" filter="slide(fromBottom)">
                                      <p:cBhvr>
                                        <p:cTn id="28" dur="500"/>
                                        <p:tgtEl>
                                          <p:spTgt spid="1117193">
                                            <p:txEl>
                                              <p:pRg st="7" end="7"/>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1117193">
                                            <p:txEl>
                                              <p:pRg st="8" end="8"/>
                                            </p:txEl>
                                          </p:spTgt>
                                        </p:tgtEl>
                                        <p:attrNameLst>
                                          <p:attrName>style.visibility</p:attrName>
                                        </p:attrNameLst>
                                      </p:cBhvr>
                                      <p:to>
                                        <p:strVal val="visible"/>
                                      </p:to>
                                    </p:set>
                                    <p:animEffect transition="in" filter="slide(fromBottom)">
                                      <p:cBhvr>
                                        <p:cTn id="31" dur="500"/>
                                        <p:tgtEl>
                                          <p:spTgt spid="1117193">
                                            <p:txEl>
                                              <p:pRg st="8" end="8"/>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117193">
                                            <p:txEl>
                                              <p:pRg st="9" end="9"/>
                                            </p:txEl>
                                          </p:spTgt>
                                        </p:tgtEl>
                                        <p:attrNameLst>
                                          <p:attrName>style.visibility</p:attrName>
                                        </p:attrNameLst>
                                      </p:cBhvr>
                                      <p:to>
                                        <p:strVal val="visible"/>
                                      </p:to>
                                    </p:set>
                                    <p:animEffect transition="in" filter="slide(fromBottom)">
                                      <p:cBhvr>
                                        <p:cTn id="34" dur="500"/>
                                        <p:tgtEl>
                                          <p:spTgt spid="1117193">
                                            <p:txEl>
                                              <p:pRg st="9" end="9"/>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117193">
                                            <p:txEl>
                                              <p:pRg st="10" end="10"/>
                                            </p:txEl>
                                          </p:spTgt>
                                        </p:tgtEl>
                                        <p:attrNameLst>
                                          <p:attrName>style.visibility</p:attrName>
                                        </p:attrNameLst>
                                      </p:cBhvr>
                                      <p:to>
                                        <p:strVal val="visible"/>
                                      </p:to>
                                    </p:set>
                                    <p:animEffect transition="in" filter="slide(fromBottom)">
                                      <p:cBhvr>
                                        <p:cTn id="37" dur="500"/>
                                        <p:tgtEl>
                                          <p:spTgt spid="1117193">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1000" fill="hold"/>
                                        <p:tgtEl>
                                          <p:spTgt spid="2"/>
                                        </p:tgtEl>
                                        <p:attrNameLst>
                                          <p:attrName>ppt_w</p:attrName>
                                        </p:attrNameLst>
                                      </p:cBhvr>
                                      <p:tavLst>
                                        <p:tav tm="0">
                                          <p:val>
                                            <p:strVal val="#ppt_w*0.70"/>
                                          </p:val>
                                        </p:tav>
                                        <p:tav tm="100000">
                                          <p:val>
                                            <p:strVal val="#ppt_w"/>
                                          </p:val>
                                        </p:tav>
                                      </p:tavLst>
                                    </p:anim>
                                    <p:anim calcmode="lin" valueType="num">
                                      <p:cBhvr>
                                        <p:cTn id="43" dur="1000" fill="hold"/>
                                        <p:tgtEl>
                                          <p:spTgt spid="2"/>
                                        </p:tgtEl>
                                        <p:attrNameLst>
                                          <p:attrName>ppt_h</p:attrName>
                                        </p:attrNameLst>
                                      </p:cBhvr>
                                      <p:tavLst>
                                        <p:tav tm="0">
                                          <p:val>
                                            <p:strVal val="#ppt_h"/>
                                          </p:val>
                                        </p:tav>
                                        <p:tav tm="100000">
                                          <p:val>
                                            <p:strVal val="#ppt_h"/>
                                          </p:val>
                                        </p:tav>
                                      </p:tavLst>
                                    </p:anim>
                                    <p:animEffect transition="in" filter="fade">
                                      <p:cBhvr>
                                        <p:cTn id="44" dur="1000"/>
                                        <p:tgtEl>
                                          <p:spTgt spid="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nodeType="clickEffect">
                                  <p:stCondLst>
                                    <p:cond delay="0"/>
                                  </p:stCondLst>
                                  <p:childTnLst>
                                    <p:set>
                                      <p:cBhvr>
                                        <p:cTn id="48" dur="1" fill="hold">
                                          <p:stCondLst>
                                            <p:cond delay="0"/>
                                          </p:stCondLst>
                                        </p:cTn>
                                        <p:tgtEl>
                                          <p:spTgt spid="1117195">
                                            <p:txEl>
                                              <p:pRg st="0" end="0"/>
                                            </p:txEl>
                                          </p:spTgt>
                                        </p:tgtEl>
                                        <p:attrNameLst>
                                          <p:attrName>style.visibility</p:attrName>
                                        </p:attrNameLst>
                                      </p:cBhvr>
                                      <p:to>
                                        <p:strVal val="visible"/>
                                      </p:to>
                                    </p:set>
                                    <p:anim calcmode="lin" valueType="num">
                                      <p:cBhvr>
                                        <p:cTn id="49" dur="1000" fill="hold"/>
                                        <p:tgtEl>
                                          <p:spTgt spid="1117195">
                                            <p:txEl>
                                              <p:pRg st="0" end="0"/>
                                            </p:txEl>
                                          </p:spTgt>
                                        </p:tgtEl>
                                        <p:attrNameLst>
                                          <p:attrName>ppt_w</p:attrName>
                                        </p:attrNameLst>
                                      </p:cBhvr>
                                      <p:tavLst>
                                        <p:tav tm="0">
                                          <p:val>
                                            <p:strVal val="#ppt_w*0.70"/>
                                          </p:val>
                                        </p:tav>
                                        <p:tav tm="100000">
                                          <p:val>
                                            <p:strVal val="#ppt_w"/>
                                          </p:val>
                                        </p:tav>
                                      </p:tavLst>
                                    </p:anim>
                                    <p:anim calcmode="lin" valueType="num">
                                      <p:cBhvr>
                                        <p:cTn id="50" dur="1000" fill="hold"/>
                                        <p:tgtEl>
                                          <p:spTgt spid="1117195">
                                            <p:txEl>
                                              <p:pRg st="0" end="0"/>
                                            </p:txEl>
                                          </p:spTgt>
                                        </p:tgtEl>
                                        <p:attrNameLst>
                                          <p:attrName>ppt_h</p:attrName>
                                        </p:attrNameLst>
                                      </p:cBhvr>
                                      <p:tavLst>
                                        <p:tav tm="0">
                                          <p:val>
                                            <p:strVal val="#ppt_h"/>
                                          </p:val>
                                        </p:tav>
                                        <p:tav tm="100000">
                                          <p:val>
                                            <p:strVal val="#ppt_h"/>
                                          </p:val>
                                        </p:tav>
                                      </p:tavLst>
                                    </p:anim>
                                    <p:animEffect transition="in" filter="fade">
                                      <p:cBhvr>
                                        <p:cTn id="51" dur="1000"/>
                                        <p:tgtEl>
                                          <p:spTgt spid="1117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9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0854661-2F44-4F20-83FD-008778FA73BC}" type="slidenum">
              <a:rPr kumimoji="0" lang="en-US" altLang="en-US" sz="1200" smtClean="0"/>
              <a:pPr>
                <a:spcBef>
                  <a:spcPct val="50000"/>
                </a:spcBef>
                <a:buFontTx/>
                <a:buNone/>
              </a:pPr>
              <a:t>23</a:t>
            </a:fld>
            <a:endParaRPr kumimoji="0" lang="en-US" altLang="en-US" sz="1200" smtClean="0"/>
          </a:p>
        </p:txBody>
      </p:sp>
      <p:sp>
        <p:nvSpPr>
          <p:cNvPr id="1118211" name="Rectangle 3"/>
          <p:cNvSpPr>
            <a:spLocks noGrp="1" noChangeArrowheads="1"/>
          </p:cNvSpPr>
          <p:nvPr>
            <p:ph type="body" idx="1"/>
          </p:nvPr>
        </p:nvSpPr>
        <p:spPr>
          <a:xfrm>
            <a:off x="323850" y="1124744"/>
            <a:ext cx="8568630" cy="5328444"/>
          </a:xfrm>
        </p:spPr>
        <p:txBody>
          <a:bodyPr/>
          <a:lstStyle/>
          <a:p>
            <a:pPr>
              <a:lnSpc>
                <a:spcPct val="80000"/>
              </a:lnSpc>
            </a:pPr>
            <a:r>
              <a:rPr lang="en-US" altLang="en-US" sz="2000" dirty="0">
                <a:latin typeface="Courier New" panose="02070309020205020404" pitchFamily="49" charset="0"/>
                <a:cs typeface="Courier New" panose="02070309020205020404" pitchFamily="49" charset="0"/>
              </a:rPr>
              <a:t>Taking this alignment, blocks can be generated using the BLOCKS server</a:t>
            </a:r>
            <a:r>
              <a:rPr lang="en-US" altLang="en-US" sz="2000" dirty="0" smtClean="0">
                <a:latin typeface="Courier New" panose="02070309020205020404" pitchFamily="49" charset="0"/>
                <a:cs typeface="Courier New" panose="02070309020205020404" pitchFamily="49" charset="0"/>
              </a:rPr>
              <a:t>:</a:t>
            </a:r>
            <a:endParaRPr lang="tr-TR" altLang="en-US" sz="2000" dirty="0" smtClean="0">
              <a:latin typeface="Courier New" panose="02070309020205020404" pitchFamily="49" charset="0"/>
              <a:cs typeface="Courier New" panose="02070309020205020404" pitchFamily="49" charset="0"/>
            </a:endParaRPr>
          </a:p>
          <a:p>
            <a:pPr>
              <a:lnSpc>
                <a:spcPct val="80000"/>
              </a:lnSpc>
            </a:pP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ID   x6676xbli; BLOCK</a:t>
            </a:r>
          </a:p>
          <a:p>
            <a:pPr>
              <a:lnSpc>
                <a:spcPct val="80000"/>
              </a:lnSpc>
              <a:buFontTx/>
              <a:buNone/>
            </a:pPr>
            <a:r>
              <a:rPr lang="en-US" altLang="en-US" sz="2000" dirty="0" smtClean="0">
                <a:latin typeface="Courier New" panose="02070309020205020404" pitchFamily="49" charset="0"/>
                <a:cs typeface="Courier New" panose="02070309020205020404" pitchFamily="49" charset="0"/>
              </a:rPr>
              <a:t>AC   x6676xbliA; distance from previous blocks=(1,1)</a:t>
            </a:r>
          </a:p>
          <a:p>
            <a:pPr>
              <a:lnSpc>
                <a:spcPct val="80000"/>
              </a:lnSpc>
              <a:buFontTx/>
              <a:buNone/>
            </a:pPr>
            <a:r>
              <a:rPr lang="en-US" altLang="en-US" sz="2000" dirty="0" smtClean="0">
                <a:latin typeface="Courier New" panose="02070309020205020404" pitchFamily="49" charset="0"/>
                <a:cs typeface="Courier New" panose="02070309020205020404" pitchFamily="49" charset="0"/>
              </a:rPr>
              <a:t>DE   ../</a:t>
            </a:r>
            <a:r>
              <a:rPr lang="en-US" altLang="en-US" sz="2000" dirty="0" err="1" smtClean="0">
                <a:latin typeface="Courier New" panose="02070309020205020404" pitchFamily="49" charset="0"/>
                <a:cs typeface="Courier New" panose="02070309020205020404" pitchFamily="49" charset="0"/>
              </a:rPr>
              <a:t>tmp</a:t>
            </a:r>
            <a:r>
              <a:rPr lang="en-US" altLang="en-US" sz="2000" dirty="0" smtClean="0">
                <a:latin typeface="Courier New" panose="02070309020205020404" pitchFamily="49" charset="0"/>
                <a:cs typeface="Courier New" panose="02070309020205020404" pitchFamily="49" charset="0"/>
              </a:rPr>
              <a:t>/6676.blin</a:t>
            </a:r>
          </a:p>
          <a:p>
            <a:pPr>
              <a:lnSpc>
                <a:spcPct val="80000"/>
              </a:lnSpc>
              <a:buFontTx/>
              <a:buNone/>
            </a:pPr>
            <a:r>
              <a:rPr lang="en-US" altLang="en-US" sz="2000" dirty="0" smtClean="0">
                <a:latin typeface="Courier New" panose="02070309020205020404" pitchFamily="49" charset="0"/>
                <a:cs typeface="Courier New" panose="02070309020205020404" pitchFamily="49" charset="0"/>
              </a:rPr>
              <a:t>BL   UNK motif;  width=24; </a:t>
            </a:r>
            <a:r>
              <a:rPr lang="en-US" altLang="en-US" sz="2000" dirty="0" err="1" smtClean="0">
                <a:latin typeface="Courier New" panose="02070309020205020404" pitchFamily="49" charset="0"/>
                <a:cs typeface="Courier New" panose="02070309020205020404" pitchFamily="49" charset="0"/>
              </a:rPr>
              <a:t>seqs</a:t>
            </a:r>
            <a:r>
              <a:rPr lang="en-US" altLang="en-US" sz="2000" dirty="0" smtClean="0">
                <a:latin typeface="Courier New" panose="02070309020205020404" pitchFamily="49" charset="0"/>
                <a:cs typeface="Courier New" panose="02070309020205020404" pitchFamily="49" charset="0"/>
              </a:rPr>
              <a:t>=10; 99.5%=0; strength=0</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AF1              (   1) SEVMLSTRIGSGSFGTVYKGKWHG  41</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MOS              (   1) EQVCLLQRLGAGGFGSVYKATYRG  48</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DGM              (   1) DQLVLGRTLGSGAFGQVVEATAHG  49</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GFR              (   1) TEFKKIKVLGSGAFGTVYKGLWIP  41</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D28              (   1) ANYKRLEKVGEGTYGVVYKALDLR  61</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SKH              (   1) AKYDIKALIGRGSFSRVVRVEHRA  54</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APK              (   1) DQFERIKTLGTGSFGRVMLVKHME  46</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EE1              (   1) TRFRNVTLLGSGEFSEVFQVEDPV  55</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FES              (   1) LNRAVPKDKWVLNHEDLVLGEQIG 100</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SVK              (   1) MGFTIHGALTPGSEGCVFDSSHPD  73</a:t>
            </a:r>
          </a:p>
          <a:p>
            <a:pPr>
              <a:lnSpc>
                <a:spcPct val="80000"/>
              </a:lnSpc>
              <a:buFontTx/>
              <a:buNone/>
            </a:pPr>
            <a:r>
              <a:rPr lang="en-US" altLang="en-US" sz="2000" dirty="0" smtClean="0">
                <a:latin typeface="Courier New" panose="02070309020205020404" pitchFamily="49" charset="0"/>
                <a:cs typeface="Courier New" panose="02070309020205020404" pitchFamily="49" charset="0"/>
              </a:rPr>
              <a:t>//</a:t>
            </a:r>
            <a:r>
              <a:rPr lang="en-US" altLang="en-US" sz="2000" dirty="0" smtClean="0">
                <a:latin typeface="Courier New" panose="02070309020205020404" pitchFamily="49" charset="0"/>
              </a:rPr>
              <a:t> </a:t>
            </a:r>
          </a:p>
        </p:txBody>
      </p:sp>
      <p:sp>
        <p:nvSpPr>
          <p:cNvPr id="2" name="Title 1"/>
          <p:cNvSpPr>
            <a:spLocks noGrp="1"/>
          </p:cNvSpPr>
          <p:nvPr>
            <p:ph type="title"/>
          </p:nvPr>
        </p:nvSpPr>
        <p:spPr/>
        <p:txBody>
          <a:bodyPr/>
          <a:lstStyle/>
          <a:p>
            <a:r>
              <a:rPr lang="tr-TR" altLang="en-US" dirty="0">
                <a:solidFill>
                  <a:srgbClr val="000000"/>
                </a:solidFill>
              </a:rPr>
              <a:t>…</a:t>
            </a:r>
            <a:r>
              <a:rPr lang="en-US" altLang="en-US" dirty="0" smtClean="0">
                <a:solidFill>
                  <a:srgbClr val="000000"/>
                </a:solidFill>
              </a:rPr>
              <a:t>Example</a:t>
            </a:r>
            <a:r>
              <a:rPr lang="tr-TR" altLang="en-US" dirty="0" smtClean="0">
                <a:solidFill>
                  <a:srgbClr val="000000"/>
                </a:solidFill>
              </a:rPr>
              <a:t>…</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8211">
                                            <p:txEl>
                                              <p:pRg st="0" end="0"/>
                                            </p:txEl>
                                          </p:spTgt>
                                        </p:tgtEl>
                                        <p:attrNameLst>
                                          <p:attrName>style.visibility</p:attrName>
                                        </p:attrNameLst>
                                      </p:cBhvr>
                                      <p:to>
                                        <p:strVal val="visible"/>
                                      </p:to>
                                    </p:set>
                                    <p:animEffect transition="in" filter="dissolve">
                                      <p:cBhvr>
                                        <p:cTn id="7" dur="500"/>
                                        <p:tgtEl>
                                          <p:spTgt spid="1118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8211">
                                            <p:txEl>
                                              <p:pRg st="2" end="2"/>
                                            </p:txEl>
                                          </p:spTgt>
                                        </p:tgtEl>
                                        <p:attrNameLst>
                                          <p:attrName>style.visibility</p:attrName>
                                        </p:attrNameLst>
                                      </p:cBhvr>
                                      <p:to>
                                        <p:strVal val="visible"/>
                                      </p:to>
                                    </p:set>
                                    <p:animEffect transition="in" filter="dissolve">
                                      <p:cBhvr>
                                        <p:cTn id="12" dur="500"/>
                                        <p:tgtEl>
                                          <p:spTgt spid="1118211">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18211">
                                            <p:txEl>
                                              <p:pRg st="3" end="3"/>
                                            </p:txEl>
                                          </p:spTgt>
                                        </p:tgtEl>
                                        <p:attrNameLst>
                                          <p:attrName>style.visibility</p:attrName>
                                        </p:attrNameLst>
                                      </p:cBhvr>
                                      <p:to>
                                        <p:strVal val="visible"/>
                                      </p:to>
                                    </p:set>
                                    <p:animEffect transition="in" filter="dissolve">
                                      <p:cBhvr>
                                        <p:cTn id="15" dur="500"/>
                                        <p:tgtEl>
                                          <p:spTgt spid="1118211">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18211">
                                            <p:txEl>
                                              <p:pRg st="4" end="4"/>
                                            </p:txEl>
                                          </p:spTgt>
                                        </p:tgtEl>
                                        <p:attrNameLst>
                                          <p:attrName>style.visibility</p:attrName>
                                        </p:attrNameLst>
                                      </p:cBhvr>
                                      <p:to>
                                        <p:strVal val="visible"/>
                                      </p:to>
                                    </p:set>
                                    <p:animEffect transition="in" filter="dissolve">
                                      <p:cBhvr>
                                        <p:cTn id="18" dur="500"/>
                                        <p:tgtEl>
                                          <p:spTgt spid="1118211">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118211">
                                            <p:txEl>
                                              <p:pRg st="5" end="5"/>
                                            </p:txEl>
                                          </p:spTgt>
                                        </p:tgtEl>
                                        <p:attrNameLst>
                                          <p:attrName>style.visibility</p:attrName>
                                        </p:attrNameLst>
                                      </p:cBhvr>
                                      <p:to>
                                        <p:strVal val="visible"/>
                                      </p:to>
                                    </p:set>
                                    <p:animEffect transition="in" filter="dissolve">
                                      <p:cBhvr>
                                        <p:cTn id="21" dur="500"/>
                                        <p:tgtEl>
                                          <p:spTgt spid="1118211">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18211">
                                            <p:txEl>
                                              <p:pRg st="6" end="6"/>
                                            </p:txEl>
                                          </p:spTgt>
                                        </p:tgtEl>
                                        <p:attrNameLst>
                                          <p:attrName>style.visibility</p:attrName>
                                        </p:attrNameLst>
                                      </p:cBhvr>
                                      <p:to>
                                        <p:strVal val="visible"/>
                                      </p:to>
                                    </p:set>
                                    <p:animEffect transition="in" filter="dissolve">
                                      <p:cBhvr>
                                        <p:cTn id="24" dur="500"/>
                                        <p:tgtEl>
                                          <p:spTgt spid="1118211">
                                            <p:txEl>
                                              <p:pRg st="6" end="6"/>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18211">
                                            <p:txEl>
                                              <p:pRg st="7" end="7"/>
                                            </p:txEl>
                                          </p:spTgt>
                                        </p:tgtEl>
                                        <p:attrNameLst>
                                          <p:attrName>style.visibility</p:attrName>
                                        </p:attrNameLst>
                                      </p:cBhvr>
                                      <p:to>
                                        <p:strVal val="visible"/>
                                      </p:to>
                                    </p:set>
                                    <p:animEffect transition="in" filter="dissolve">
                                      <p:cBhvr>
                                        <p:cTn id="27" dur="500"/>
                                        <p:tgtEl>
                                          <p:spTgt spid="1118211">
                                            <p:txEl>
                                              <p:pRg st="7" end="7"/>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118211">
                                            <p:txEl>
                                              <p:pRg st="8" end="8"/>
                                            </p:txEl>
                                          </p:spTgt>
                                        </p:tgtEl>
                                        <p:attrNameLst>
                                          <p:attrName>style.visibility</p:attrName>
                                        </p:attrNameLst>
                                      </p:cBhvr>
                                      <p:to>
                                        <p:strVal val="visible"/>
                                      </p:to>
                                    </p:set>
                                    <p:animEffect transition="in" filter="dissolve">
                                      <p:cBhvr>
                                        <p:cTn id="30" dur="500"/>
                                        <p:tgtEl>
                                          <p:spTgt spid="1118211">
                                            <p:txEl>
                                              <p:pRg st="8" end="8"/>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118211">
                                            <p:txEl>
                                              <p:pRg st="9" end="9"/>
                                            </p:txEl>
                                          </p:spTgt>
                                        </p:tgtEl>
                                        <p:attrNameLst>
                                          <p:attrName>style.visibility</p:attrName>
                                        </p:attrNameLst>
                                      </p:cBhvr>
                                      <p:to>
                                        <p:strVal val="visible"/>
                                      </p:to>
                                    </p:set>
                                    <p:animEffect transition="in" filter="dissolve">
                                      <p:cBhvr>
                                        <p:cTn id="33" dur="500"/>
                                        <p:tgtEl>
                                          <p:spTgt spid="1118211">
                                            <p:txEl>
                                              <p:pRg st="9" end="9"/>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118211">
                                            <p:txEl>
                                              <p:pRg st="10" end="10"/>
                                            </p:txEl>
                                          </p:spTgt>
                                        </p:tgtEl>
                                        <p:attrNameLst>
                                          <p:attrName>style.visibility</p:attrName>
                                        </p:attrNameLst>
                                      </p:cBhvr>
                                      <p:to>
                                        <p:strVal val="visible"/>
                                      </p:to>
                                    </p:set>
                                    <p:animEffect transition="in" filter="dissolve">
                                      <p:cBhvr>
                                        <p:cTn id="36" dur="500"/>
                                        <p:tgtEl>
                                          <p:spTgt spid="1118211">
                                            <p:txEl>
                                              <p:pRg st="10" end="10"/>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18211">
                                            <p:txEl>
                                              <p:pRg st="11" end="11"/>
                                            </p:txEl>
                                          </p:spTgt>
                                        </p:tgtEl>
                                        <p:attrNameLst>
                                          <p:attrName>style.visibility</p:attrName>
                                        </p:attrNameLst>
                                      </p:cBhvr>
                                      <p:to>
                                        <p:strVal val="visible"/>
                                      </p:to>
                                    </p:set>
                                    <p:animEffect transition="in" filter="dissolve">
                                      <p:cBhvr>
                                        <p:cTn id="39" dur="500"/>
                                        <p:tgtEl>
                                          <p:spTgt spid="1118211">
                                            <p:txEl>
                                              <p:pRg st="11" end="11"/>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118211">
                                            <p:txEl>
                                              <p:pRg st="12" end="12"/>
                                            </p:txEl>
                                          </p:spTgt>
                                        </p:tgtEl>
                                        <p:attrNameLst>
                                          <p:attrName>style.visibility</p:attrName>
                                        </p:attrNameLst>
                                      </p:cBhvr>
                                      <p:to>
                                        <p:strVal val="visible"/>
                                      </p:to>
                                    </p:set>
                                    <p:animEffect transition="in" filter="dissolve">
                                      <p:cBhvr>
                                        <p:cTn id="42" dur="500"/>
                                        <p:tgtEl>
                                          <p:spTgt spid="1118211">
                                            <p:txEl>
                                              <p:pRg st="12" end="12"/>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118211">
                                            <p:txEl>
                                              <p:pRg st="13" end="13"/>
                                            </p:txEl>
                                          </p:spTgt>
                                        </p:tgtEl>
                                        <p:attrNameLst>
                                          <p:attrName>style.visibility</p:attrName>
                                        </p:attrNameLst>
                                      </p:cBhvr>
                                      <p:to>
                                        <p:strVal val="visible"/>
                                      </p:to>
                                    </p:set>
                                    <p:animEffect transition="in" filter="dissolve">
                                      <p:cBhvr>
                                        <p:cTn id="45" dur="500"/>
                                        <p:tgtEl>
                                          <p:spTgt spid="1118211">
                                            <p:txEl>
                                              <p:pRg st="13" end="13"/>
                                            </p:txEl>
                                          </p:spTgt>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18211">
                                            <p:txEl>
                                              <p:pRg st="14" end="14"/>
                                            </p:txEl>
                                          </p:spTgt>
                                        </p:tgtEl>
                                        <p:attrNameLst>
                                          <p:attrName>style.visibility</p:attrName>
                                        </p:attrNameLst>
                                      </p:cBhvr>
                                      <p:to>
                                        <p:strVal val="visible"/>
                                      </p:to>
                                    </p:set>
                                    <p:animEffect transition="in" filter="dissolve">
                                      <p:cBhvr>
                                        <p:cTn id="48" dur="500"/>
                                        <p:tgtEl>
                                          <p:spTgt spid="1118211">
                                            <p:txEl>
                                              <p:pRg st="14" end="14"/>
                                            </p:txEl>
                                          </p:spTgt>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18211">
                                            <p:txEl>
                                              <p:pRg st="15" end="15"/>
                                            </p:txEl>
                                          </p:spTgt>
                                        </p:tgtEl>
                                        <p:attrNameLst>
                                          <p:attrName>style.visibility</p:attrName>
                                        </p:attrNameLst>
                                      </p:cBhvr>
                                      <p:to>
                                        <p:strVal val="visible"/>
                                      </p:to>
                                    </p:set>
                                    <p:animEffect transition="in" filter="dissolve">
                                      <p:cBhvr>
                                        <p:cTn id="51" dur="500"/>
                                        <p:tgtEl>
                                          <p:spTgt spid="1118211">
                                            <p:txEl>
                                              <p:pRg st="15" end="15"/>
                                            </p:txEl>
                                          </p:spTgt>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18211">
                                            <p:txEl>
                                              <p:pRg st="16" end="16"/>
                                            </p:txEl>
                                          </p:spTgt>
                                        </p:tgtEl>
                                        <p:attrNameLst>
                                          <p:attrName>style.visibility</p:attrName>
                                        </p:attrNameLst>
                                      </p:cBhvr>
                                      <p:to>
                                        <p:strVal val="visible"/>
                                      </p:to>
                                    </p:set>
                                    <p:animEffect transition="in" filter="dissolve">
                                      <p:cBhvr>
                                        <p:cTn id="54" dur="500"/>
                                        <p:tgtEl>
                                          <p:spTgt spid="111821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821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93C4BCF-A4A6-4D3B-B024-B4BDF4CEEE72}" type="slidenum">
              <a:rPr kumimoji="0" lang="en-US" altLang="en-US" sz="1200" smtClean="0"/>
              <a:pPr>
                <a:spcBef>
                  <a:spcPct val="50000"/>
                </a:spcBef>
                <a:buFontTx/>
                <a:buNone/>
              </a:pPr>
              <a:t>24</a:t>
            </a:fld>
            <a:endParaRPr kumimoji="0" lang="en-US" altLang="en-US" sz="1200" smtClean="0"/>
          </a:p>
        </p:txBody>
      </p:sp>
      <p:sp>
        <p:nvSpPr>
          <p:cNvPr id="1185795" name="Rectangle 3"/>
          <p:cNvSpPr>
            <a:spLocks noGrp="1" noChangeArrowheads="1"/>
          </p:cNvSpPr>
          <p:nvPr>
            <p:ph type="body" idx="1"/>
          </p:nvPr>
        </p:nvSpPr>
        <p:spPr>
          <a:xfrm>
            <a:off x="250825" y="1412875"/>
            <a:ext cx="8893175" cy="5040313"/>
          </a:xfrm>
        </p:spPr>
        <p:txBody>
          <a:bodyPr/>
          <a:lstStyle/>
          <a:p>
            <a:pPr>
              <a:lnSpc>
                <a:spcPct val="80000"/>
              </a:lnSpc>
              <a:buFontTx/>
              <a:buNone/>
            </a:pPr>
            <a:r>
              <a:rPr lang="en-US" altLang="en-US" sz="2000" dirty="0" smtClean="0">
                <a:latin typeface="Courier New" panose="02070309020205020404" pitchFamily="49" charset="0"/>
                <a:cs typeface="Courier New" panose="02070309020205020404" pitchFamily="49" charset="0"/>
              </a:rPr>
              <a:t>ID   x6676xbli; BLOCK</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AC   x6676xbliB; distance from previous blocks=(2,2)</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DE   ../</a:t>
            </a:r>
            <a:r>
              <a:rPr lang="en-US" altLang="en-US" sz="2000" dirty="0" err="1" smtClean="0">
                <a:latin typeface="Courier New" panose="02070309020205020404" pitchFamily="49" charset="0"/>
                <a:cs typeface="Courier New" panose="02070309020205020404" pitchFamily="49" charset="0"/>
              </a:rPr>
              <a:t>tmp</a:t>
            </a:r>
            <a:r>
              <a:rPr lang="en-US" altLang="en-US" sz="2000" dirty="0" smtClean="0">
                <a:latin typeface="Courier New" panose="02070309020205020404" pitchFamily="49" charset="0"/>
                <a:cs typeface="Courier New" panose="02070309020205020404" pitchFamily="49" charset="0"/>
              </a:rPr>
              <a:t>/6676.blin</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BL   UNK motif;  width=28; </a:t>
            </a:r>
            <a:r>
              <a:rPr lang="en-US" altLang="en-US" sz="2000" dirty="0" err="1" smtClean="0">
                <a:latin typeface="Courier New" panose="02070309020205020404" pitchFamily="49" charset="0"/>
                <a:cs typeface="Courier New" panose="02070309020205020404" pitchFamily="49" charset="0"/>
              </a:rPr>
              <a:t>seqs</a:t>
            </a:r>
            <a:r>
              <a:rPr lang="en-US" altLang="en-US" sz="2000" dirty="0" smtClean="0">
                <a:latin typeface="Courier New" panose="02070309020205020404" pitchFamily="49" charset="0"/>
                <a:cs typeface="Courier New" panose="02070309020205020404" pitchFamily="49" charset="0"/>
              </a:rPr>
              <a:t>=10; 99.5%=0; strength=0</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AF1             (  27) AVKILKVVDPTPEQFQAFRNEVAVLRKT  87</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MOS             (  27) PVAIKQVNKCTKNRLASRRSFWAELNVA  75</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DGM             (  27) SHSQATMKVAVKMLKSTARSSEKQALMS  92</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GFR             (  27) GEKVKIPVAIKELREATSPKANKEILDE  83</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D28             (  27) PGQGQRVVALKKIRLESEDEGVPSTAIR  83</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SKH             (  27) RQPYAIKMIETKYREGREVCESELRVLR  74</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APK             (  27) GNHYAMKILDKQKVVKLKQIEHTLNEKR  85</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EE1             (  27) TLKYAVKKLKVKFSGPKERNRLLQEVSI  77</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FES             (  27) GNFGEVFSGRLRADNTLVAVKSCRETLP 100</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SVK             (  27) PQRVIVKAGWYTSTSHEARLLRRLDHPA  92</a:t>
            </a:r>
            <a:endParaRPr lang="tr-TR" altLang="en-US" sz="2000" dirty="0" smtClean="0">
              <a:latin typeface="Courier New" panose="02070309020205020404" pitchFamily="49" charset="0"/>
              <a:cs typeface="Courier New" panose="02070309020205020404" pitchFamily="49" charset="0"/>
            </a:endParaRPr>
          </a:p>
          <a:p>
            <a:pPr>
              <a:lnSpc>
                <a:spcPct val="80000"/>
              </a:lnSpc>
              <a:buFontTx/>
              <a:buNone/>
            </a:pPr>
            <a:r>
              <a:rPr lang="en-US" altLang="en-US" sz="2000" dirty="0" smtClean="0">
                <a:latin typeface="Courier New" panose="02070309020205020404" pitchFamily="49" charset="0"/>
                <a:cs typeface="Courier New" panose="02070309020205020404" pitchFamily="49" charset="0"/>
              </a:rPr>
              <a:t>//</a:t>
            </a:r>
            <a:r>
              <a:rPr lang="tr-TR" altLang="en-US" sz="2000" dirty="0" smtClean="0">
                <a:latin typeface="Courier New" panose="02070309020205020404" pitchFamily="49" charset="0"/>
                <a:cs typeface="Courier New" panose="02070309020205020404" pitchFamily="49" charset="0"/>
              </a:rPr>
              <a:t> </a:t>
            </a:r>
            <a:endParaRPr lang="en-US" altLang="en-US" sz="2000" dirty="0" smtClean="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tr-TR" dirty="0"/>
              <a:t>…Example</a:t>
            </a:r>
          </a:p>
        </p:txBody>
      </p:sp>
    </p:spTree>
    <p:extLst>
      <p:ext uri="{BB962C8B-B14F-4D97-AF65-F5344CB8AC3E}">
        <p14:creationId xmlns:p14="http://schemas.microsoft.com/office/powerpoint/2010/main" val="311341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5795">
                                            <p:txEl>
                                              <p:pRg st="0" end="0"/>
                                            </p:txEl>
                                          </p:spTgt>
                                        </p:tgtEl>
                                        <p:attrNameLst>
                                          <p:attrName>style.visibility</p:attrName>
                                        </p:attrNameLst>
                                      </p:cBhvr>
                                      <p:to>
                                        <p:strVal val="visible"/>
                                      </p:to>
                                    </p:set>
                                    <p:animEffect transition="in" filter="dissolve">
                                      <p:cBhvr>
                                        <p:cTn id="7" dur="500"/>
                                        <p:tgtEl>
                                          <p:spTgt spid="118579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85795">
                                            <p:txEl>
                                              <p:pRg st="1" end="1"/>
                                            </p:txEl>
                                          </p:spTgt>
                                        </p:tgtEl>
                                        <p:attrNameLst>
                                          <p:attrName>style.visibility</p:attrName>
                                        </p:attrNameLst>
                                      </p:cBhvr>
                                      <p:to>
                                        <p:strVal val="visible"/>
                                      </p:to>
                                    </p:set>
                                    <p:animEffect transition="in" filter="dissolve">
                                      <p:cBhvr>
                                        <p:cTn id="10" dur="500"/>
                                        <p:tgtEl>
                                          <p:spTgt spid="118579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85795">
                                            <p:txEl>
                                              <p:pRg st="2" end="2"/>
                                            </p:txEl>
                                          </p:spTgt>
                                        </p:tgtEl>
                                        <p:attrNameLst>
                                          <p:attrName>style.visibility</p:attrName>
                                        </p:attrNameLst>
                                      </p:cBhvr>
                                      <p:to>
                                        <p:strVal val="visible"/>
                                      </p:to>
                                    </p:set>
                                    <p:animEffect transition="in" filter="dissolve">
                                      <p:cBhvr>
                                        <p:cTn id="13" dur="500"/>
                                        <p:tgtEl>
                                          <p:spTgt spid="118579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85795">
                                            <p:txEl>
                                              <p:pRg st="3" end="3"/>
                                            </p:txEl>
                                          </p:spTgt>
                                        </p:tgtEl>
                                        <p:attrNameLst>
                                          <p:attrName>style.visibility</p:attrName>
                                        </p:attrNameLst>
                                      </p:cBhvr>
                                      <p:to>
                                        <p:strVal val="visible"/>
                                      </p:to>
                                    </p:set>
                                    <p:animEffect transition="in" filter="dissolve">
                                      <p:cBhvr>
                                        <p:cTn id="16" dur="500"/>
                                        <p:tgtEl>
                                          <p:spTgt spid="118579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85795">
                                            <p:txEl>
                                              <p:pRg st="4" end="4"/>
                                            </p:txEl>
                                          </p:spTgt>
                                        </p:tgtEl>
                                        <p:attrNameLst>
                                          <p:attrName>style.visibility</p:attrName>
                                        </p:attrNameLst>
                                      </p:cBhvr>
                                      <p:to>
                                        <p:strVal val="visible"/>
                                      </p:to>
                                    </p:set>
                                    <p:animEffect transition="in" filter="dissolve">
                                      <p:cBhvr>
                                        <p:cTn id="19" dur="500"/>
                                        <p:tgtEl>
                                          <p:spTgt spid="1185795">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85795">
                                            <p:txEl>
                                              <p:pRg st="5" end="5"/>
                                            </p:txEl>
                                          </p:spTgt>
                                        </p:tgtEl>
                                        <p:attrNameLst>
                                          <p:attrName>style.visibility</p:attrName>
                                        </p:attrNameLst>
                                      </p:cBhvr>
                                      <p:to>
                                        <p:strVal val="visible"/>
                                      </p:to>
                                    </p:set>
                                    <p:animEffect transition="in" filter="dissolve">
                                      <p:cBhvr>
                                        <p:cTn id="22" dur="500"/>
                                        <p:tgtEl>
                                          <p:spTgt spid="1185795">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85795">
                                            <p:txEl>
                                              <p:pRg st="6" end="6"/>
                                            </p:txEl>
                                          </p:spTgt>
                                        </p:tgtEl>
                                        <p:attrNameLst>
                                          <p:attrName>style.visibility</p:attrName>
                                        </p:attrNameLst>
                                      </p:cBhvr>
                                      <p:to>
                                        <p:strVal val="visible"/>
                                      </p:to>
                                    </p:set>
                                    <p:animEffect transition="in" filter="dissolve">
                                      <p:cBhvr>
                                        <p:cTn id="25" dur="500"/>
                                        <p:tgtEl>
                                          <p:spTgt spid="1185795">
                                            <p:txEl>
                                              <p:pRg st="6" end="6"/>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85795">
                                            <p:txEl>
                                              <p:pRg st="7" end="7"/>
                                            </p:txEl>
                                          </p:spTgt>
                                        </p:tgtEl>
                                        <p:attrNameLst>
                                          <p:attrName>style.visibility</p:attrName>
                                        </p:attrNameLst>
                                      </p:cBhvr>
                                      <p:to>
                                        <p:strVal val="visible"/>
                                      </p:to>
                                    </p:set>
                                    <p:animEffect transition="in" filter="dissolve">
                                      <p:cBhvr>
                                        <p:cTn id="28" dur="500"/>
                                        <p:tgtEl>
                                          <p:spTgt spid="1185795">
                                            <p:txEl>
                                              <p:pRg st="7" end="7"/>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85795">
                                            <p:txEl>
                                              <p:pRg st="8" end="8"/>
                                            </p:txEl>
                                          </p:spTgt>
                                        </p:tgtEl>
                                        <p:attrNameLst>
                                          <p:attrName>style.visibility</p:attrName>
                                        </p:attrNameLst>
                                      </p:cBhvr>
                                      <p:to>
                                        <p:strVal val="visible"/>
                                      </p:to>
                                    </p:set>
                                    <p:animEffect transition="in" filter="dissolve">
                                      <p:cBhvr>
                                        <p:cTn id="31" dur="500"/>
                                        <p:tgtEl>
                                          <p:spTgt spid="1185795">
                                            <p:txEl>
                                              <p:pRg st="8" end="8"/>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185795">
                                            <p:txEl>
                                              <p:pRg st="9" end="9"/>
                                            </p:txEl>
                                          </p:spTgt>
                                        </p:tgtEl>
                                        <p:attrNameLst>
                                          <p:attrName>style.visibility</p:attrName>
                                        </p:attrNameLst>
                                      </p:cBhvr>
                                      <p:to>
                                        <p:strVal val="visible"/>
                                      </p:to>
                                    </p:set>
                                    <p:animEffect transition="in" filter="dissolve">
                                      <p:cBhvr>
                                        <p:cTn id="34" dur="500"/>
                                        <p:tgtEl>
                                          <p:spTgt spid="1185795">
                                            <p:txEl>
                                              <p:pRg st="9" end="9"/>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85795">
                                            <p:txEl>
                                              <p:pRg st="10" end="10"/>
                                            </p:txEl>
                                          </p:spTgt>
                                        </p:tgtEl>
                                        <p:attrNameLst>
                                          <p:attrName>style.visibility</p:attrName>
                                        </p:attrNameLst>
                                      </p:cBhvr>
                                      <p:to>
                                        <p:strVal val="visible"/>
                                      </p:to>
                                    </p:set>
                                    <p:animEffect transition="in" filter="dissolve">
                                      <p:cBhvr>
                                        <p:cTn id="37" dur="500"/>
                                        <p:tgtEl>
                                          <p:spTgt spid="1185795">
                                            <p:txEl>
                                              <p:pRg st="10" end="10"/>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85795">
                                            <p:txEl>
                                              <p:pRg st="11" end="11"/>
                                            </p:txEl>
                                          </p:spTgt>
                                        </p:tgtEl>
                                        <p:attrNameLst>
                                          <p:attrName>style.visibility</p:attrName>
                                        </p:attrNameLst>
                                      </p:cBhvr>
                                      <p:to>
                                        <p:strVal val="visible"/>
                                      </p:to>
                                    </p:set>
                                    <p:animEffect transition="in" filter="dissolve">
                                      <p:cBhvr>
                                        <p:cTn id="40" dur="500"/>
                                        <p:tgtEl>
                                          <p:spTgt spid="1185795">
                                            <p:txEl>
                                              <p:pRg st="11" end="11"/>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185795">
                                            <p:txEl>
                                              <p:pRg st="12" end="12"/>
                                            </p:txEl>
                                          </p:spTgt>
                                        </p:tgtEl>
                                        <p:attrNameLst>
                                          <p:attrName>style.visibility</p:attrName>
                                        </p:attrNameLst>
                                      </p:cBhvr>
                                      <p:to>
                                        <p:strVal val="visible"/>
                                      </p:to>
                                    </p:set>
                                    <p:animEffect transition="in" filter="dissolve">
                                      <p:cBhvr>
                                        <p:cTn id="43" dur="500"/>
                                        <p:tgtEl>
                                          <p:spTgt spid="1185795">
                                            <p:txEl>
                                              <p:pRg st="12" end="12"/>
                                            </p:txEl>
                                          </p:spTgt>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185795">
                                            <p:txEl>
                                              <p:pRg st="13" end="13"/>
                                            </p:txEl>
                                          </p:spTgt>
                                        </p:tgtEl>
                                        <p:attrNameLst>
                                          <p:attrName>style.visibility</p:attrName>
                                        </p:attrNameLst>
                                      </p:cBhvr>
                                      <p:to>
                                        <p:strVal val="visible"/>
                                      </p:to>
                                    </p:set>
                                    <p:animEffect transition="in" filter="dissolve">
                                      <p:cBhvr>
                                        <p:cTn id="46" dur="500"/>
                                        <p:tgtEl>
                                          <p:spTgt spid="1185795">
                                            <p:txEl>
                                              <p:pRg st="13" end="13"/>
                                            </p:txEl>
                                          </p:spTgt>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185795">
                                            <p:txEl>
                                              <p:pRg st="14" end="14"/>
                                            </p:txEl>
                                          </p:spTgt>
                                        </p:tgtEl>
                                        <p:attrNameLst>
                                          <p:attrName>style.visibility</p:attrName>
                                        </p:attrNameLst>
                                      </p:cBhvr>
                                      <p:to>
                                        <p:strVal val="visible"/>
                                      </p:to>
                                    </p:set>
                                    <p:animEffect transition="in" filter="dissolve">
                                      <p:cBhvr>
                                        <p:cTn id="49" dur="500"/>
                                        <p:tgtEl>
                                          <p:spTgt spid="118579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79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2ACEF97C-E277-4E10-9388-C2E7394CA916}" type="slidenum">
              <a:rPr kumimoji="0" lang="en-US" altLang="en-US" sz="1200" smtClean="0"/>
              <a:pPr>
                <a:spcBef>
                  <a:spcPct val="50000"/>
                </a:spcBef>
                <a:buFontTx/>
                <a:buNone/>
              </a:pPr>
              <a:t>25</a:t>
            </a:fld>
            <a:endParaRPr kumimoji="0" lang="en-US" altLang="en-US" sz="1200" smtClean="0"/>
          </a:p>
        </p:txBody>
      </p:sp>
      <p:sp>
        <p:nvSpPr>
          <p:cNvPr id="33795" name="Rectangle 2"/>
          <p:cNvSpPr>
            <a:spLocks noGrp="1" noChangeArrowheads="1"/>
          </p:cNvSpPr>
          <p:nvPr>
            <p:ph type="title"/>
          </p:nvPr>
        </p:nvSpPr>
        <p:spPr/>
        <p:txBody>
          <a:bodyPr/>
          <a:lstStyle/>
          <a:p>
            <a:r>
              <a:rPr lang="en-US" altLang="en-US" sz="3600" dirty="0" smtClean="0"/>
              <a:t>Statistical Methods</a:t>
            </a:r>
            <a:r>
              <a:rPr lang="tr-TR" altLang="en-US" sz="3600" dirty="0" smtClean="0"/>
              <a:t> for Aiding Alignments</a:t>
            </a:r>
            <a:endParaRPr lang="en-US" altLang="en-US" sz="3600" dirty="0" smtClean="0"/>
          </a:p>
        </p:txBody>
      </p:sp>
      <p:sp>
        <p:nvSpPr>
          <p:cNvPr id="1119235" name="Rectangle 3"/>
          <p:cNvSpPr>
            <a:spLocks noGrp="1" noChangeArrowheads="1"/>
          </p:cNvSpPr>
          <p:nvPr>
            <p:ph type="body" idx="1"/>
          </p:nvPr>
        </p:nvSpPr>
        <p:spPr/>
        <p:txBody>
          <a:bodyPr/>
          <a:lstStyle/>
          <a:p>
            <a:r>
              <a:rPr lang="en-US" altLang="en-US" dirty="0" smtClean="0"/>
              <a:t>Commonly used methods for locating motifs:</a:t>
            </a:r>
          </a:p>
          <a:p>
            <a:endParaRPr lang="en-US" altLang="en-US" dirty="0" smtClean="0"/>
          </a:p>
          <a:p>
            <a:pPr lvl="1"/>
            <a:r>
              <a:rPr lang="tr-TR" altLang="en-US" dirty="0" smtClean="0"/>
              <a:t> </a:t>
            </a:r>
            <a:r>
              <a:rPr lang="en-US" altLang="en-US" dirty="0" smtClean="0">
                <a:solidFill>
                  <a:schemeClr val="accent1">
                    <a:lumMod val="75000"/>
                  </a:schemeClr>
                </a:solidFill>
              </a:rPr>
              <a:t>E</a:t>
            </a:r>
            <a:r>
              <a:rPr lang="en-US" altLang="en-US" dirty="0" smtClean="0"/>
              <a:t>xpectation-</a:t>
            </a:r>
            <a:r>
              <a:rPr lang="en-US" altLang="en-US" dirty="0" smtClean="0">
                <a:solidFill>
                  <a:schemeClr val="accent1">
                    <a:lumMod val="75000"/>
                  </a:schemeClr>
                </a:solidFill>
              </a:rPr>
              <a:t>M</a:t>
            </a:r>
            <a:r>
              <a:rPr lang="en-US" altLang="en-US" dirty="0" smtClean="0"/>
              <a:t>aximization (</a:t>
            </a:r>
            <a:r>
              <a:rPr lang="en-US" altLang="en-US" dirty="0" smtClean="0">
                <a:solidFill>
                  <a:schemeClr val="accent1">
                    <a:lumMod val="75000"/>
                  </a:schemeClr>
                </a:solidFill>
              </a:rPr>
              <a:t>EM</a:t>
            </a:r>
            <a:r>
              <a:rPr lang="en-US" altLang="en-US" dirty="0" smtClean="0"/>
              <a:t>)</a:t>
            </a:r>
            <a:endParaRPr lang="tr-TR" altLang="en-US" dirty="0" smtClean="0"/>
          </a:p>
          <a:p>
            <a:pPr lvl="1">
              <a:buFontTx/>
              <a:buNone/>
            </a:pPr>
            <a:endParaRPr lang="en-US" altLang="en-US" dirty="0" smtClean="0"/>
          </a:p>
          <a:p>
            <a:pPr lvl="1"/>
            <a:r>
              <a:rPr lang="en-US" altLang="en-US" dirty="0" smtClean="0"/>
              <a:t>Gibbs Sampling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9235">
                                            <p:txEl>
                                              <p:pRg st="0" end="0"/>
                                            </p:txEl>
                                          </p:spTgt>
                                        </p:tgtEl>
                                        <p:attrNameLst>
                                          <p:attrName>style.visibility</p:attrName>
                                        </p:attrNameLst>
                                      </p:cBhvr>
                                      <p:to>
                                        <p:strVal val="visible"/>
                                      </p:to>
                                    </p:set>
                                    <p:animEffect transition="in" filter="dissolve">
                                      <p:cBhvr>
                                        <p:cTn id="7" dur="500"/>
                                        <p:tgtEl>
                                          <p:spTgt spid="11192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9235">
                                            <p:txEl>
                                              <p:pRg st="2" end="2"/>
                                            </p:txEl>
                                          </p:spTgt>
                                        </p:tgtEl>
                                        <p:attrNameLst>
                                          <p:attrName>style.visibility</p:attrName>
                                        </p:attrNameLst>
                                      </p:cBhvr>
                                      <p:to>
                                        <p:strVal val="visible"/>
                                      </p:to>
                                    </p:set>
                                    <p:animEffect transition="in" filter="dissolve">
                                      <p:cBhvr>
                                        <p:cTn id="12" dur="500"/>
                                        <p:tgtEl>
                                          <p:spTgt spid="11192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19235">
                                            <p:txEl>
                                              <p:pRg st="4" end="4"/>
                                            </p:txEl>
                                          </p:spTgt>
                                        </p:tgtEl>
                                        <p:attrNameLst>
                                          <p:attrName>style.visibility</p:attrName>
                                        </p:attrNameLst>
                                      </p:cBhvr>
                                      <p:to>
                                        <p:strVal val="visible"/>
                                      </p:to>
                                    </p:set>
                                    <p:animEffect transition="in" filter="dissolve">
                                      <p:cBhvr>
                                        <p:cTn id="17" dur="500"/>
                                        <p:tgtEl>
                                          <p:spTgt spid="1119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23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DF6DC419-9E64-4C6E-B63C-C61CDA377A1F}" type="slidenum">
              <a:rPr kumimoji="0" lang="en-US" altLang="en-US" sz="1200" smtClean="0"/>
              <a:pPr>
                <a:spcBef>
                  <a:spcPct val="50000"/>
                </a:spcBef>
                <a:buFontTx/>
                <a:buNone/>
              </a:pPr>
              <a:t>26</a:t>
            </a:fld>
            <a:endParaRPr kumimoji="0" lang="en-US" altLang="en-US" sz="1200" smtClean="0"/>
          </a:p>
        </p:txBody>
      </p:sp>
      <p:sp>
        <p:nvSpPr>
          <p:cNvPr id="34819" name="Rectangle 2"/>
          <p:cNvSpPr>
            <a:spLocks noGrp="1" noChangeArrowheads="1"/>
          </p:cNvSpPr>
          <p:nvPr>
            <p:ph type="title"/>
          </p:nvPr>
        </p:nvSpPr>
        <p:spPr/>
        <p:txBody>
          <a:bodyPr/>
          <a:lstStyle/>
          <a:p>
            <a:r>
              <a:rPr lang="en-US" altLang="en-US" dirty="0" smtClean="0"/>
              <a:t>Expectation-Maximization</a:t>
            </a:r>
            <a:r>
              <a:rPr lang="tr-TR" altLang="en-US" dirty="0" smtClean="0"/>
              <a:t>…</a:t>
            </a:r>
            <a:endParaRPr lang="en-US" altLang="en-US" dirty="0" smtClean="0"/>
          </a:p>
        </p:txBody>
      </p:sp>
      <p:sp>
        <p:nvSpPr>
          <p:cNvPr id="1120259" name="Rectangle 3"/>
          <p:cNvSpPr>
            <a:spLocks noGrp="1" noChangeArrowheads="1"/>
          </p:cNvSpPr>
          <p:nvPr>
            <p:ph type="body" idx="1"/>
          </p:nvPr>
        </p:nvSpPr>
        <p:spPr>
          <a:xfrm>
            <a:off x="395288" y="1125538"/>
            <a:ext cx="8497192" cy="5255790"/>
          </a:xfrm>
        </p:spPr>
        <p:txBody>
          <a:bodyPr>
            <a:normAutofit lnSpcReduction="10000"/>
          </a:bodyPr>
          <a:lstStyle/>
          <a:p>
            <a:r>
              <a:rPr lang="tr-TR" altLang="en-US" sz="2800" dirty="0" smtClean="0"/>
              <a:t>EM</a:t>
            </a:r>
            <a:r>
              <a:rPr lang="en-US" altLang="en-US" sz="2800" dirty="0" smtClean="0"/>
              <a:t> </a:t>
            </a:r>
            <a:r>
              <a:rPr lang="en-US" altLang="en-US" sz="2800" dirty="0"/>
              <a:t>algorithm has been used to identify both conserved domains in unaligned </a:t>
            </a:r>
            <a:r>
              <a:rPr lang="en-US" altLang="en-US" sz="2800" dirty="0" smtClean="0"/>
              <a:t>proteins</a:t>
            </a:r>
            <a:r>
              <a:rPr lang="tr-TR" altLang="en-US" sz="2800" dirty="0"/>
              <a:t> </a:t>
            </a:r>
            <a:r>
              <a:rPr lang="en-US" altLang="en-US" sz="2800" dirty="0" smtClean="0"/>
              <a:t>and </a:t>
            </a:r>
            <a:r>
              <a:rPr lang="en-US" altLang="en-US" sz="2800" dirty="0"/>
              <a:t>protein-binding sites in unaligned DNA </a:t>
            </a:r>
            <a:r>
              <a:rPr lang="en-US" altLang="en-US" sz="2800" dirty="0" smtClean="0"/>
              <a:t>sequences</a:t>
            </a:r>
            <a:r>
              <a:rPr lang="tr-TR" altLang="en-US" sz="2800" dirty="0" smtClean="0"/>
              <a:t>, </a:t>
            </a:r>
            <a:r>
              <a:rPr lang="en-US" altLang="en-US" sz="2800" dirty="0"/>
              <a:t>including sites that may include gaps</a:t>
            </a:r>
            <a:endParaRPr lang="tr-TR" altLang="en-US" sz="2800" dirty="0" smtClean="0"/>
          </a:p>
          <a:p>
            <a:r>
              <a:rPr lang="en-US" altLang="en-US" sz="2800" dirty="0" smtClean="0"/>
              <a:t>In the </a:t>
            </a:r>
            <a:r>
              <a:rPr lang="tr-TR" altLang="en-US" sz="2800" dirty="0" smtClean="0">
                <a:solidFill>
                  <a:schemeClr val="accent1">
                    <a:lumMod val="75000"/>
                  </a:schemeClr>
                </a:solidFill>
              </a:rPr>
              <a:t>EM</a:t>
            </a:r>
            <a:r>
              <a:rPr lang="en-US" altLang="en-US" sz="2800" dirty="0" smtClean="0"/>
              <a:t> algorithms, </a:t>
            </a:r>
            <a:endParaRPr lang="tr-TR" altLang="en-US" sz="2800" dirty="0" smtClean="0"/>
          </a:p>
          <a:p>
            <a:pPr lvl="1"/>
            <a:r>
              <a:rPr lang="en-US" altLang="en-US" sz="2400" dirty="0" smtClean="0"/>
              <a:t>the starting point is a set of sequences expected to have a common sequence pattern that may not be easily detectible.  </a:t>
            </a:r>
            <a:endParaRPr lang="tr-TR" altLang="en-US" sz="2400" dirty="0" smtClean="0"/>
          </a:p>
          <a:p>
            <a:pPr lvl="1"/>
            <a:r>
              <a:rPr lang="en-US" altLang="en-US" sz="2400" dirty="0" smtClean="0"/>
              <a:t>An initial guess is made as to the location and size of the site of interest in each of the sequences.  </a:t>
            </a:r>
            <a:endParaRPr lang="tr-TR" altLang="en-US" sz="2400" dirty="0" smtClean="0"/>
          </a:p>
          <a:p>
            <a:pPr lvl="1"/>
            <a:r>
              <a:rPr lang="en-US" altLang="en-US" sz="2400" dirty="0" smtClean="0"/>
              <a:t>These initial sites are then aligned. </a:t>
            </a:r>
          </a:p>
          <a:p>
            <a:pPr lvl="1"/>
            <a:r>
              <a:rPr lang="en-US" altLang="en-US" sz="2400" dirty="0" smtClean="0"/>
              <a:t>Approximate length of signal must be given</a:t>
            </a:r>
            <a:endParaRPr lang="en-US" altLang="en-US" sz="2400" dirty="0" smtClean="0">
              <a:solidFill>
                <a:srgbClr val="FF3300"/>
              </a:solidFill>
            </a:endParaRPr>
          </a:p>
          <a:p>
            <a:r>
              <a:rPr lang="en-US" altLang="en-US" sz="2800" dirty="0" smtClean="0"/>
              <a:t>Randomly assign locations of this motif in each sequence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0259">
                                            <p:txEl>
                                              <p:pRg st="0" end="0"/>
                                            </p:txEl>
                                          </p:spTgt>
                                        </p:tgtEl>
                                        <p:attrNameLst>
                                          <p:attrName>style.visibility</p:attrName>
                                        </p:attrNameLst>
                                      </p:cBhvr>
                                      <p:to>
                                        <p:strVal val="visible"/>
                                      </p:to>
                                    </p:set>
                                    <p:animEffect transition="in" filter="dissolve">
                                      <p:cBhvr>
                                        <p:cTn id="7" dur="500"/>
                                        <p:tgtEl>
                                          <p:spTgt spid="1120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0259">
                                            <p:txEl>
                                              <p:pRg st="1" end="1"/>
                                            </p:txEl>
                                          </p:spTgt>
                                        </p:tgtEl>
                                        <p:attrNameLst>
                                          <p:attrName>style.visibility</p:attrName>
                                        </p:attrNameLst>
                                      </p:cBhvr>
                                      <p:to>
                                        <p:strVal val="visible"/>
                                      </p:to>
                                    </p:set>
                                    <p:animEffect transition="in" filter="dissolve">
                                      <p:cBhvr>
                                        <p:cTn id="12" dur="500"/>
                                        <p:tgtEl>
                                          <p:spTgt spid="11202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0259">
                                            <p:txEl>
                                              <p:pRg st="2" end="2"/>
                                            </p:txEl>
                                          </p:spTgt>
                                        </p:tgtEl>
                                        <p:attrNameLst>
                                          <p:attrName>style.visibility</p:attrName>
                                        </p:attrNameLst>
                                      </p:cBhvr>
                                      <p:to>
                                        <p:strVal val="visible"/>
                                      </p:to>
                                    </p:set>
                                    <p:animEffect transition="in" filter="dissolve">
                                      <p:cBhvr>
                                        <p:cTn id="17" dur="500"/>
                                        <p:tgtEl>
                                          <p:spTgt spid="11202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0259">
                                            <p:txEl>
                                              <p:pRg st="3" end="3"/>
                                            </p:txEl>
                                          </p:spTgt>
                                        </p:tgtEl>
                                        <p:attrNameLst>
                                          <p:attrName>style.visibility</p:attrName>
                                        </p:attrNameLst>
                                      </p:cBhvr>
                                      <p:to>
                                        <p:strVal val="visible"/>
                                      </p:to>
                                    </p:set>
                                    <p:animEffect transition="in" filter="dissolve">
                                      <p:cBhvr>
                                        <p:cTn id="22" dur="500"/>
                                        <p:tgtEl>
                                          <p:spTgt spid="11202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0259">
                                            <p:txEl>
                                              <p:pRg st="4" end="4"/>
                                            </p:txEl>
                                          </p:spTgt>
                                        </p:tgtEl>
                                        <p:attrNameLst>
                                          <p:attrName>style.visibility</p:attrName>
                                        </p:attrNameLst>
                                      </p:cBhvr>
                                      <p:to>
                                        <p:strVal val="visible"/>
                                      </p:to>
                                    </p:set>
                                    <p:animEffect transition="in" filter="dissolve">
                                      <p:cBhvr>
                                        <p:cTn id="27" dur="500"/>
                                        <p:tgtEl>
                                          <p:spTgt spid="11202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0259">
                                            <p:txEl>
                                              <p:pRg st="5" end="5"/>
                                            </p:txEl>
                                          </p:spTgt>
                                        </p:tgtEl>
                                        <p:attrNameLst>
                                          <p:attrName>style.visibility</p:attrName>
                                        </p:attrNameLst>
                                      </p:cBhvr>
                                      <p:to>
                                        <p:strVal val="visible"/>
                                      </p:to>
                                    </p:set>
                                    <p:animEffect transition="in" filter="dissolve">
                                      <p:cBhvr>
                                        <p:cTn id="32" dur="500"/>
                                        <p:tgtEl>
                                          <p:spTgt spid="11202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0259">
                                            <p:txEl>
                                              <p:pRg st="6" end="6"/>
                                            </p:txEl>
                                          </p:spTgt>
                                        </p:tgtEl>
                                        <p:attrNameLst>
                                          <p:attrName>style.visibility</p:attrName>
                                        </p:attrNameLst>
                                      </p:cBhvr>
                                      <p:to>
                                        <p:strVal val="visible"/>
                                      </p:to>
                                    </p:set>
                                    <p:animEffect transition="in" filter="dissolve">
                                      <p:cBhvr>
                                        <p:cTn id="37" dur="500"/>
                                        <p:tgtEl>
                                          <p:spTgt spid="1120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025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0D8454A0-5527-49B6-8762-739C720439DF}" type="slidenum">
              <a:rPr kumimoji="0" lang="en-US" altLang="en-US" sz="1200" smtClean="0"/>
              <a:pPr>
                <a:spcBef>
                  <a:spcPct val="50000"/>
                </a:spcBef>
                <a:buFontTx/>
                <a:buNone/>
              </a:pPr>
              <a:t>27</a:t>
            </a:fld>
            <a:endParaRPr kumimoji="0" lang="en-US" altLang="en-US" sz="1200" smtClean="0"/>
          </a:p>
        </p:txBody>
      </p:sp>
      <p:sp>
        <p:nvSpPr>
          <p:cNvPr id="35843" name="Rectangle 2"/>
          <p:cNvSpPr>
            <a:spLocks noGrp="1" noChangeArrowheads="1"/>
          </p:cNvSpPr>
          <p:nvPr>
            <p:ph type="title"/>
          </p:nvPr>
        </p:nvSpPr>
        <p:spPr/>
        <p:txBody>
          <a:bodyPr/>
          <a:lstStyle/>
          <a:p>
            <a:r>
              <a:rPr lang="tr-TR" altLang="en-US" dirty="0" smtClean="0"/>
              <a:t>…</a:t>
            </a:r>
            <a:r>
              <a:rPr lang="en-US" altLang="en-US" dirty="0" smtClean="0"/>
              <a:t>Expectation-Maximization</a:t>
            </a:r>
            <a:r>
              <a:rPr lang="tr-TR" altLang="en-US" dirty="0" smtClean="0"/>
              <a:t>…</a:t>
            </a:r>
            <a:endParaRPr lang="en-US" altLang="en-US" dirty="0" smtClean="0"/>
          </a:p>
        </p:txBody>
      </p:sp>
      <p:sp>
        <p:nvSpPr>
          <p:cNvPr id="1121283" name="Rectangle 3"/>
          <p:cNvSpPr>
            <a:spLocks noGrp="1" noChangeArrowheads="1"/>
          </p:cNvSpPr>
          <p:nvPr>
            <p:ph type="body" idx="1"/>
          </p:nvPr>
        </p:nvSpPr>
        <p:spPr>
          <a:xfrm>
            <a:off x="395288" y="1125538"/>
            <a:ext cx="8280400" cy="5327798"/>
          </a:xfrm>
        </p:spPr>
        <p:txBody>
          <a:bodyPr>
            <a:normAutofit fontScale="92500"/>
          </a:bodyPr>
          <a:lstStyle/>
          <a:p>
            <a:r>
              <a:rPr lang="en-US" altLang="en-US" dirty="0" smtClean="0"/>
              <a:t>The</a:t>
            </a:r>
            <a:r>
              <a:rPr lang="tr-TR" altLang="en-US" dirty="0" smtClean="0"/>
              <a:t> </a:t>
            </a:r>
            <a:r>
              <a:rPr lang="en-US" altLang="en-US" dirty="0" smtClean="0">
                <a:solidFill>
                  <a:schemeClr val="accent1">
                    <a:lumMod val="75000"/>
                  </a:schemeClr>
                </a:solidFill>
              </a:rPr>
              <a:t>EM</a:t>
            </a:r>
            <a:r>
              <a:rPr lang="en-US" altLang="en-US" dirty="0" smtClean="0"/>
              <a:t> algorithm </a:t>
            </a:r>
            <a:r>
              <a:rPr lang="en-US" altLang="en-US" dirty="0"/>
              <a:t>consists of two steps, which are repeated consecutively:</a:t>
            </a:r>
            <a:endParaRPr lang="tr-TR" altLang="en-US" dirty="0" smtClean="0"/>
          </a:p>
          <a:p>
            <a:pPr lvl="1"/>
            <a:r>
              <a:rPr lang="en-US" altLang="en-US" dirty="0" smtClean="0"/>
              <a:t>Expectation Step</a:t>
            </a:r>
            <a:endParaRPr lang="tr-TR" altLang="en-US" dirty="0" smtClean="0"/>
          </a:p>
          <a:p>
            <a:pPr lvl="2"/>
            <a:r>
              <a:rPr lang="en-US" altLang="en-US" dirty="0"/>
              <a:t>In the expectation step, background residue frequencies are calculated based on those residues that are not in the initially aligned sites.  </a:t>
            </a:r>
          </a:p>
          <a:p>
            <a:pPr lvl="2"/>
            <a:r>
              <a:rPr lang="en-US" altLang="en-US" dirty="0"/>
              <a:t>Column specific residues are calculated for each position in the initial motif alignment. </a:t>
            </a:r>
          </a:p>
          <a:p>
            <a:pPr lvl="2"/>
            <a:r>
              <a:rPr lang="en-US" altLang="en-US" dirty="0"/>
              <a:t>Using this information, the probability of finding the site at any position in the sequences can then be calculated. </a:t>
            </a:r>
          </a:p>
          <a:p>
            <a:pPr lvl="2"/>
            <a:r>
              <a:rPr lang="en-US" altLang="en-US" dirty="0"/>
              <a:t>Residues not in a motif are background</a:t>
            </a:r>
          </a:p>
          <a:p>
            <a:pPr lvl="1"/>
            <a:r>
              <a:rPr lang="en-US" altLang="en-US" dirty="0"/>
              <a:t>Frequencies used to determine probability of finding site at any position in a sequence to fit motif </a:t>
            </a:r>
            <a:r>
              <a:rPr lang="en-US" altLang="en-US" dirty="0" smtClean="0"/>
              <a:t>model</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animEffect transition="in" filter="dissolve">
                                      <p:cBhvr>
                                        <p:cTn id="7" dur="500"/>
                                        <p:tgtEl>
                                          <p:spTgt spid="1121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1283">
                                            <p:txEl>
                                              <p:pRg st="1" end="1"/>
                                            </p:txEl>
                                          </p:spTgt>
                                        </p:tgtEl>
                                        <p:attrNameLst>
                                          <p:attrName>style.visibility</p:attrName>
                                        </p:attrNameLst>
                                      </p:cBhvr>
                                      <p:to>
                                        <p:strVal val="visible"/>
                                      </p:to>
                                    </p:set>
                                    <p:animEffect transition="in" filter="dissolve">
                                      <p:cBhvr>
                                        <p:cTn id="12" dur="500"/>
                                        <p:tgtEl>
                                          <p:spTgt spid="1121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1283">
                                            <p:txEl>
                                              <p:pRg st="2" end="2"/>
                                            </p:txEl>
                                          </p:spTgt>
                                        </p:tgtEl>
                                        <p:attrNameLst>
                                          <p:attrName>style.visibility</p:attrName>
                                        </p:attrNameLst>
                                      </p:cBhvr>
                                      <p:to>
                                        <p:strVal val="visible"/>
                                      </p:to>
                                    </p:set>
                                    <p:animEffect transition="in" filter="dissolve">
                                      <p:cBhvr>
                                        <p:cTn id="17" dur="500"/>
                                        <p:tgtEl>
                                          <p:spTgt spid="11212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1283">
                                            <p:txEl>
                                              <p:pRg st="3" end="3"/>
                                            </p:txEl>
                                          </p:spTgt>
                                        </p:tgtEl>
                                        <p:attrNameLst>
                                          <p:attrName>style.visibility</p:attrName>
                                        </p:attrNameLst>
                                      </p:cBhvr>
                                      <p:to>
                                        <p:strVal val="visible"/>
                                      </p:to>
                                    </p:set>
                                    <p:animEffect transition="in" filter="dissolve">
                                      <p:cBhvr>
                                        <p:cTn id="22" dur="500"/>
                                        <p:tgtEl>
                                          <p:spTgt spid="11212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1283">
                                            <p:txEl>
                                              <p:pRg st="4" end="4"/>
                                            </p:txEl>
                                          </p:spTgt>
                                        </p:tgtEl>
                                        <p:attrNameLst>
                                          <p:attrName>style.visibility</p:attrName>
                                        </p:attrNameLst>
                                      </p:cBhvr>
                                      <p:to>
                                        <p:strVal val="visible"/>
                                      </p:to>
                                    </p:set>
                                    <p:animEffect transition="in" filter="dissolve">
                                      <p:cBhvr>
                                        <p:cTn id="27" dur="500"/>
                                        <p:tgtEl>
                                          <p:spTgt spid="11212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1283">
                                            <p:txEl>
                                              <p:pRg st="5" end="5"/>
                                            </p:txEl>
                                          </p:spTgt>
                                        </p:tgtEl>
                                        <p:attrNameLst>
                                          <p:attrName>style.visibility</p:attrName>
                                        </p:attrNameLst>
                                      </p:cBhvr>
                                      <p:to>
                                        <p:strVal val="visible"/>
                                      </p:to>
                                    </p:set>
                                    <p:animEffect transition="in" filter="dissolve">
                                      <p:cBhvr>
                                        <p:cTn id="32" dur="500"/>
                                        <p:tgtEl>
                                          <p:spTgt spid="11212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1283">
                                            <p:txEl>
                                              <p:pRg st="6" end="6"/>
                                            </p:txEl>
                                          </p:spTgt>
                                        </p:tgtEl>
                                        <p:attrNameLst>
                                          <p:attrName>style.visibility</p:attrName>
                                        </p:attrNameLst>
                                      </p:cBhvr>
                                      <p:to>
                                        <p:strVal val="visible"/>
                                      </p:to>
                                    </p:set>
                                    <p:animEffect transition="in" filter="dissolve">
                                      <p:cBhvr>
                                        <p:cTn id="37" dur="500"/>
                                        <p:tgtEl>
                                          <p:spTgt spid="11212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0D8454A0-5527-49B6-8762-739C720439DF}" type="slidenum">
              <a:rPr kumimoji="0" lang="en-US" altLang="en-US" sz="1200" smtClean="0"/>
              <a:pPr>
                <a:spcBef>
                  <a:spcPct val="50000"/>
                </a:spcBef>
                <a:buFontTx/>
                <a:buNone/>
              </a:pPr>
              <a:t>28</a:t>
            </a:fld>
            <a:endParaRPr kumimoji="0" lang="en-US" altLang="en-US" sz="1200" smtClean="0"/>
          </a:p>
        </p:txBody>
      </p:sp>
      <p:sp>
        <p:nvSpPr>
          <p:cNvPr id="35843" name="Rectangle 2"/>
          <p:cNvSpPr>
            <a:spLocks noGrp="1" noChangeArrowheads="1"/>
          </p:cNvSpPr>
          <p:nvPr>
            <p:ph type="title"/>
          </p:nvPr>
        </p:nvSpPr>
        <p:spPr/>
        <p:txBody>
          <a:bodyPr/>
          <a:lstStyle/>
          <a:p>
            <a:r>
              <a:rPr lang="tr-TR" altLang="en-US" dirty="0" smtClean="0"/>
              <a:t>…</a:t>
            </a:r>
            <a:r>
              <a:rPr lang="en-US" altLang="en-US" dirty="0" smtClean="0"/>
              <a:t>Expectation-Maximization</a:t>
            </a:r>
          </a:p>
        </p:txBody>
      </p:sp>
      <p:sp>
        <p:nvSpPr>
          <p:cNvPr id="1121283" name="Rectangle 3"/>
          <p:cNvSpPr>
            <a:spLocks noGrp="1" noChangeArrowheads="1"/>
          </p:cNvSpPr>
          <p:nvPr>
            <p:ph type="body" idx="1"/>
          </p:nvPr>
        </p:nvSpPr>
        <p:spPr>
          <a:xfrm>
            <a:off x="395288" y="1125538"/>
            <a:ext cx="8280400" cy="5327798"/>
          </a:xfrm>
        </p:spPr>
        <p:txBody>
          <a:bodyPr>
            <a:normAutofit/>
          </a:bodyPr>
          <a:lstStyle/>
          <a:p>
            <a:pPr lvl="1"/>
            <a:r>
              <a:rPr lang="en-US" altLang="en-US" dirty="0" smtClean="0"/>
              <a:t>Maximization Step</a:t>
            </a:r>
            <a:endParaRPr lang="tr-TR" altLang="en-US" dirty="0" smtClean="0"/>
          </a:p>
          <a:p>
            <a:pPr lvl="2"/>
            <a:r>
              <a:rPr lang="en-US" altLang="en-US" dirty="0"/>
              <a:t>In the maximization step, the counts of residues for each position in the site as found in the expectation step are used to calculate the location within each sequence that maximally aligns to the motif pattern calculated in the expectation step.  </a:t>
            </a:r>
          </a:p>
          <a:p>
            <a:pPr lvl="2"/>
            <a:r>
              <a:rPr lang="en-US" altLang="en-US" dirty="0"/>
              <a:t>This is done for each of the sequences.  </a:t>
            </a:r>
          </a:p>
          <a:p>
            <a:pPr marL="342900" lvl="2" indent="-342900"/>
            <a:r>
              <a:rPr lang="en-US" altLang="en-US" sz="3000" dirty="0">
                <a:solidFill>
                  <a:schemeClr val="tx1"/>
                </a:solidFill>
                <a:ea typeface="+mn-ea"/>
                <a:cs typeface="+mn-cs"/>
              </a:rPr>
              <a:t>Once a new motif location has been calculated, the expectation step is repeated.  </a:t>
            </a:r>
          </a:p>
          <a:p>
            <a:pPr marL="342900" lvl="2" indent="-342900"/>
            <a:r>
              <a:rPr lang="en-US" altLang="en-US" sz="3000" dirty="0">
                <a:solidFill>
                  <a:schemeClr val="tx1"/>
                </a:solidFill>
                <a:ea typeface="+mn-ea"/>
                <a:cs typeface="+mn-cs"/>
              </a:rPr>
              <a:t>This cycle continues until the solution converges.</a:t>
            </a:r>
            <a:endParaRPr lang="tr-TR" altLang="en-US" sz="3000" dirty="0">
              <a:solidFill>
                <a:schemeClr val="tx1"/>
              </a:solidFill>
              <a:ea typeface="+mn-ea"/>
              <a:cs typeface="+mn-cs"/>
            </a:endParaRPr>
          </a:p>
        </p:txBody>
      </p:sp>
    </p:spTree>
    <p:extLst>
      <p:ext uri="{BB962C8B-B14F-4D97-AF65-F5344CB8AC3E}">
        <p14:creationId xmlns:p14="http://schemas.microsoft.com/office/powerpoint/2010/main" val="313366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12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12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34D19A71-B2DE-46EA-B018-74237041164F}" type="slidenum">
              <a:rPr kumimoji="0" lang="en-US" altLang="en-US" sz="1200" smtClean="0"/>
              <a:pPr>
                <a:spcBef>
                  <a:spcPct val="50000"/>
                </a:spcBef>
                <a:buFontTx/>
                <a:buNone/>
              </a:pPr>
              <a:t>29</a:t>
            </a:fld>
            <a:endParaRPr kumimoji="0" lang="en-US" altLang="en-US" sz="1200" smtClean="0"/>
          </a:p>
        </p:txBody>
      </p:sp>
      <p:sp>
        <p:nvSpPr>
          <p:cNvPr id="1124354" name="Rectangle 2"/>
          <p:cNvSpPr>
            <a:spLocks noGrp="1" noChangeArrowheads="1"/>
          </p:cNvSpPr>
          <p:nvPr>
            <p:ph type="body" idx="1"/>
          </p:nvPr>
        </p:nvSpPr>
        <p:spPr>
          <a:xfrm>
            <a:off x="533400" y="985838"/>
            <a:ext cx="7772400" cy="5395490"/>
          </a:xfrm>
        </p:spPr>
        <p:txBody>
          <a:bodyPr/>
          <a:lstStyle/>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TCAGAACCAGTTATAA</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ATTTAT</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CATTTCCTTCTCCACTCCT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CCCACGCA</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GCCGCC</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CTCCTCCCCGGTCACTGACTGGTCCTG</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TCGACCCTCTGAACCTATCAGGGACCA</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CAGTCA</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GCCAGGCAAG</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AAAACACTTGAG</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GGAGCA</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GATAACTGGGCCAACCATGACTC</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GGGTGAATGGTACTGCT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GATTAC</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AACCTCTGGTGCTGC</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AGCCTAGAGT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GATGAC</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TCCTATCTGGGTCCCCAGCAGGA</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GCCTCAGGATCCAGCACACAT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TATCAC</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AAACTTAGTGTCCA</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CATTATCAC</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AAACTT</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AGTGTCCATCCATCACTGCTGACCCT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TCGGAACAAGGCAAA</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GGCTAT</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AAAAAAAATTAAGCAGC</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GCCCCTTCCCCA</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CACTAT</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CTCAATGCAAATATCTGTCTGAAACGGTTCC</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CATGCCCTCAAGTGTGCAGATTGGT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CACAGC</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ATTTCAAGG</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GATTGGTCACAGCAT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TTCAAG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GGAGAGACCTCATTGTAAG</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TCCCCAACTCCCAACTGACCTTAT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CTGTGG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GGGAGGCTTTTGA</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CCTTATCTGT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GGGGGA</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GGCTTTTGAAAAGTAATTAGGTTTAGC</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ATTATTTTCCTTATCAGAAGC</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AGAGAG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ACAAGCCATTTCTCTTTCCTCCCGGT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AGG</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CTATAA</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AAAAAATTAAGCAGCAGTATCCTCTTGGGGGCCCCTTC</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CCAGCACACACACTTATC</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CAGTGG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TAAATACACATCAT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TCAAATAGGTACGGATAAG</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TAGATA</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TTGAAGTAAGGAT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ACTTGGGGTTCCAGTTTGATAAGAAAAGACTT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CCTGTG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GA</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TGGCCGC</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AGGAAG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GTGGGCCTGGAAGATAACAGCTAGTAGGCTAAGGCCAG</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CAACCA</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CAACCTCTGTATCCGGTAGTGGCAGATGGAAA</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CTGTATCCGGTAG</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TGGCAG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ATGGAAAGAGAAACGGTTAGAA</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GAAAAAAAATAAATGAAGTCTGCC</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TATCTC</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CGGGCCAGAGCCCCT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TGCCTTGTCTGTTGTAGATAATGAATCTATCCTCCA</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GTGACT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GGCCAGGCTGAT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GGGCCT</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TATCTCTTTACCCACCTGGCTGT</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CAACAGCAGGTCCTACTATCGCCTCCCTCT</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AGTCTC</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TG</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CCAACCG</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TTAATG</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CTAGAGTTATCACTTTCTGTTATCAAGTGGCTTCAGCTATGCA</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GGGAGGGTGGGGCCCCTATCTCTCCTA</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GACTCT</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GTG</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CTTTGTC</a:t>
            </a:r>
            <a:r>
              <a:rPr lang="en-US" altLang="en-US" sz="1100" b="1" dirty="0" smtClean="0">
                <a:solidFill>
                  <a:srgbClr val="FF0000"/>
                </a:solidFill>
                <a:latin typeface="Courier-Bold" charset="0"/>
                <a:ea typeface="Arial Unicode MS" panose="020B0604020202020204" pitchFamily="34" charset="-128"/>
                <a:cs typeface="Arial Unicode MS" panose="020B0604020202020204" pitchFamily="34" charset="-128"/>
              </a:rPr>
              <a:t>ACTGGA</a:t>
            </a:r>
            <a:r>
              <a:rPr lang="en-US" altLang="en-US" sz="1100" dirty="0" smtClean="0">
                <a:solidFill>
                  <a:srgbClr val="000000"/>
                </a:solidFill>
                <a:latin typeface="Courier" pitchFamily="49" charset="0"/>
                <a:ea typeface="Arial Unicode MS" panose="020B0604020202020204" pitchFamily="34" charset="-128"/>
                <a:cs typeface="Arial Unicode MS" panose="020B0604020202020204" pitchFamily="34" charset="-128"/>
              </a:rPr>
              <a:t>TCTGATAAGAAACACCACCCCTGC</a:t>
            </a:r>
            <a:endParaRPr lang="en-US" altLang="en-US" sz="1100" dirty="0" smtClean="0">
              <a:ea typeface="Arial Unicode MS" panose="020B0604020202020204" pitchFamily="34" charset="-128"/>
              <a:cs typeface="Arial Unicode MS" panose="020B0604020202020204" pitchFamily="34" charset="-128"/>
            </a:endParaRPr>
          </a:p>
          <a:p>
            <a:pPr>
              <a:lnSpc>
                <a:spcPct val="90000"/>
              </a:lnSpc>
              <a:buFontTx/>
              <a:buNone/>
            </a:pPr>
            <a:endParaRPr lang="en-US" altLang="en-US" sz="1100" dirty="0" smtClean="0"/>
          </a:p>
        </p:txBody>
      </p:sp>
      <p:sp>
        <p:nvSpPr>
          <p:cNvPr id="1124355" name="Rectangle 3"/>
          <p:cNvSpPr>
            <a:spLocks noChangeArrowheads="1"/>
          </p:cNvSpPr>
          <p:nvPr/>
        </p:nvSpPr>
        <p:spPr bwMode="auto">
          <a:xfrm>
            <a:off x="6027738" y="1201281"/>
            <a:ext cx="22780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eaLnBrk="1" hangingPunct="1">
              <a:spcBef>
                <a:spcPct val="0"/>
              </a:spcBef>
              <a:buFontTx/>
              <a:buNone/>
            </a:pPr>
            <a:r>
              <a:rPr kumimoji="0" lang="en-US" altLang="en-US" sz="2800" dirty="0" smtClean="0"/>
              <a:t>begin </a:t>
            </a:r>
            <a:r>
              <a:rPr kumimoji="0" lang="en-US" altLang="en-US" sz="2800" dirty="0"/>
              <a:t>with an initial, </a:t>
            </a:r>
            <a:r>
              <a:rPr kumimoji="0" lang="tr-TR" altLang="en-US" sz="2800" dirty="0" smtClean="0"/>
              <a:t>r</a:t>
            </a:r>
            <a:r>
              <a:rPr kumimoji="0" lang="en-US" altLang="en-US" sz="2800" dirty="0" err="1" smtClean="0"/>
              <a:t>andom</a:t>
            </a:r>
            <a:r>
              <a:rPr kumimoji="0" lang="en-US" altLang="en-US" sz="2800" dirty="0" smtClean="0"/>
              <a:t> </a:t>
            </a:r>
            <a:r>
              <a:rPr kumimoji="0" lang="en-US" altLang="en-US" sz="2800" dirty="0"/>
              <a:t>alignment:</a:t>
            </a:r>
          </a:p>
        </p:txBody>
      </p:sp>
      <p:sp>
        <p:nvSpPr>
          <p:cNvPr id="5" name="Rectangle 2"/>
          <p:cNvSpPr>
            <a:spLocks noGrp="1" noChangeArrowheads="1"/>
          </p:cNvSpPr>
          <p:nvPr>
            <p:ph type="title"/>
          </p:nvPr>
        </p:nvSpPr>
        <p:spPr>
          <a:xfrm>
            <a:off x="0" y="0"/>
            <a:ext cx="9144000" cy="765175"/>
          </a:xfrm>
        </p:spPr>
        <p:txBody>
          <a:bodyPr/>
          <a:lstStyle/>
          <a:p>
            <a:r>
              <a:rPr lang="tr-TR" altLang="en-US" dirty="0"/>
              <a:t>Example of </a:t>
            </a:r>
            <a:r>
              <a:rPr lang="tr-TR" altLang="en-US" dirty="0" smtClean="0"/>
              <a:t>EM - initial alignment…</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4355"/>
                                        </p:tgtEl>
                                        <p:attrNameLst>
                                          <p:attrName>style.visibility</p:attrName>
                                        </p:attrNameLst>
                                      </p:cBhvr>
                                      <p:to>
                                        <p:strVal val="visible"/>
                                      </p:to>
                                    </p:set>
                                    <p:animEffect transition="in" filter="dissolve">
                                      <p:cBhvr>
                                        <p:cTn id="7" dur="500"/>
                                        <p:tgtEl>
                                          <p:spTgt spid="11243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4354">
                                            <p:txEl>
                                              <p:pRg st="0" end="0"/>
                                            </p:txEl>
                                          </p:spTgt>
                                        </p:tgtEl>
                                        <p:attrNameLst>
                                          <p:attrName>style.visibility</p:attrName>
                                        </p:attrNameLst>
                                      </p:cBhvr>
                                      <p:to>
                                        <p:strVal val="visible"/>
                                      </p:to>
                                    </p:set>
                                    <p:animEffect transition="in" filter="dissolve">
                                      <p:cBhvr>
                                        <p:cTn id="12" dur="500"/>
                                        <p:tgtEl>
                                          <p:spTgt spid="112435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24354">
                                            <p:txEl>
                                              <p:pRg st="1" end="1"/>
                                            </p:txEl>
                                          </p:spTgt>
                                        </p:tgtEl>
                                        <p:attrNameLst>
                                          <p:attrName>style.visibility</p:attrName>
                                        </p:attrNameLst>
                                      </p:cBhvr>
                                      <p:to>
                                        <p:strVal val="visible"/>
                                      </p:to>
                                    </p:set>
                                    <p:animEffect transition="in" filter="dissolve">
                                      <p:cBhvr>
                                        <p:cTn id="15" dur="500"/>
                                        <p:tgtEl>
                                          <p:spTgt spid="1124354">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24354">
                                            <p:txEl>
                                              <p:pRg st="2" end="2"/>
                                            </p:txEl>
                                          </p:spTgt>
                                        </p:tgtEl>
                                        <p:attrNameLst>
                                          <p:attrName>style.visibility</p:attrName>
                                        </p:attrNameLst>
                                      </p:cBhvr>
                                      <p:to>
                                        <p:strVal val="visible"/>
                                      </p:to>
                                    </p:set>
                                    <p:animEffect transition="in" filter="dissolve">
                                      <p:cBhvr>
                                        <p:cTn id="18" dur="500"/>
                                        <p:tgtEl>
                                          <p:spTgt spid="1124354">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124354">
                                            <p:txEl>
                                              <p:pRg st="3" end="3"/>
                                            </p:txEl>
                                          </p:spTgt>
                                        </p:tgtEl>
                                        <p:attrNameLst>
                                          <p:attrName>style.visibility</p:attrName>
                                        </p:attrNameLst>
                                      </p:cBhvr>
                                      <p:to>
                                        <p:strVal val="visible"/>
                                      </p:to>
                                    </p:set>
                                    <p:animEffect transition="in" filter="dissolve">
                                      <p:cBhvr>
                                        <p:cTn id="21" dur="500"/>
                                        <p:tgtEl>
                                          <p:spTgt spid="1124354">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24354">
                                            <p:txEl>
                                              <p:pRg st="4" end="4"/>
                                            </p:txEl>
                                          </p:spTgt>
                                        </p:tgtEl>
                                        <p:attrNameLst>
                                          <p:attrName>style.visibility</p:attrName>
                                        </p:attrNameLst>
                                      </p:cBhvr>
                                      <p:to>
                                        <p:strVal val="visible"/>
                                      </p:to>
                                    </p:set>
                                    <p:animEffect transition="in" filter="dissolve">
                                      <p:cBhvr>
                                        <p:cTn id="24" dur="500"/>
                                        <p:tgtEl>
                                          <p:spTgt spid="1124354">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24354">
                                            <p:txEl>
                                              <p:pRg st="5" end="5"/>
                                            </p:txEl>
                                          </p:spTgt>
                                        </p:tgtEl>
                                        <p:attrNameLst>
                                          <p:attrName>style.visibility</p:attrName>
                                        </p:attrNameLst>
                                      </p:cBhvr>
                                      <p:to>
                                        <p:strVal val="visible"/>
                                      </p:to>
                                    </p:set>
                                    <p:animEffect transition="in" filter="dissolve">
                                      <p:cBhvr>
                                        <p:cTn id="27" dur="500"/>
                                        <p:tgtEl>
                                          <p:spTgt spid="1124354">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124354">
                                            <p:txEl>
                                              <p:pRg st="6" end="6"/>
                                            </p:txEl>
                                          </p:spTgt>
                                        </p:tgtEl>
                                        <p:attrNameLst>
                                          <p:attrName>style.visibility</p:attrName>
                                        </p:attrNameLst>
                                      </p:cBhvr>
                                      <p:to>
                                        <p:strVal val="visible"/>
                                      </p:to>
                                    </p:set>
                                    <p:animEffect transition="in" filter="dissolve">
                                      <p:cBhvr>
                                        <p:cTn id="30" dur="500"/>
                                        <p:tgtEl>
                                          <p:spTgt spid="1124354">
                                            <p:txEl>
                                              <p:pRg st="6" end="6"/>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124354">
                                            <p:txEl>
                                              <p:pRg st="7" end="7"/>
                                            </p:txEl>
                                          </p:spTgt>
                                        </p:tgtEl>
                                        <p:attrNameLst>
                                          <p:attrName>style.visibility</p:attrName>
                                        </p:attrNameLst>
                                      </p:cBhvr>
                                      <p:to>
                                        <p:strVal val="visible"/>
                                      </p:to>
                                    </p:set>
                                    <p:animEffect transition="in" filter="dissolve">
                                      <p:cBhvr>
                                        <p:cTn id="33" dur="500"/>
                                        <p:tgtEl>
                                          <p:spTgt spid="1124354">
                                            <p:txEl>
                                              <p:pRg st="7" end="7"/>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124354">
                                            <p:txEl>
                                              <p:pRg st="8" end="8"/>
                                            </p:txEl>
                                          </p:spTgt>
                                        </p:tgtEl>
                                        <p:attrNameLst>
                                          <p:attrName>style.visibility</p:attrName>
                                        </p:attrNameLst>
                                      </p:cBhvr>
                                      <p:to>
                                        <p:strVal val="visible"/>
                                      </p:to>
                                    </p:set>
                                    <p:animEffect transition="in" filter="dissolve">
                                      <p:cBhvr>
                                        <p:cTn id="36" dur="500"/>
                                        <p:tgtEl>
                                          <p:spTgt spid="1124354">
                                            <p:txEl>
                                              <p:pRg st="8" end="8"/>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24354">
                                            <p:txEl>
                                              <p:pRg st="9" end="9"/>
                                            </p:txEl>
                                          </p:spTgt>
                                        </p:tgtEl>
                                        <p:attrNameLst>
                                          <p:attrName>style.visibility</p:attrName>
                                        </p:attrNameLst>
                                      </p:cBhvr>
                                      <p:to>
                                        <p:strVal val="visible"/>
                                      </p:to>
                                    </p:set>
                                    <p:animEffect transition="in" filter="dissolve">
                                      <p:cBhvr>
                                        <p:cTn id="39" dur="500"/>
                                        <p:tgtEl>
                                          <p:spTgt spid="1124354">
                                            <p:txEl>
                                              <p:pRg st="9" end="9"/>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124354">
                                            <p:txEl>
                                              <p:pRg st="10" end="10"/>
                                            </p:txEl>
                                          </p:spTgt>
                                        </p:tgtEl>
                                        <p:attrNameLst>
                                          <p:attrName>style.visibility</p:attrName>
                                        </p:attrNameLst>
                                      </p:cBhvr>
                                      <p:to>
                                        <p:strVal val="visible"/>
                                      </p:to>
                                    </p:set>
                                    <p:animEffect transition="in" filter="dissolve">
                                      <p:cBhvr>
                                        <p:cTn id="42" dur="500"/>
                                        <p:tgtEl>
                                          <p:spTgt spid="1124354">
                                            <p:txEl>
                                              <p:pRg st="10" end="10"/>
                                            </p:tx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124354">
                                            <p:txEl>
                                              <p:pRg st="11" end="11"/>
                                            </p:txEl>
                                          </p:spTgt>
                                        </p:tgtEl>
                                        <p:attrNameLst>
                                          <p:attrName>style.visibility</p:attrName>
                                        </p:attrNameLst>
                                      </p:cBhvr>
                                      <p:to>
                                        <p:strVal val="visible"/>
                                      </p:to>
                                    </p:set>
                                    <p:animEffect transition="in" filter="dissolve">
                                      <p:cBhvr>
                                        <p:cTn id="45" dur="500"/>
                                        <p:tgtEl>
                                          <p:spTgt spid="1124354">
                                            <p:txEl>
                                              <p:pRg st="11" end="11"/>
                                            </p:txEl>
                                          </p:spTgt>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24354">
                                            <p:txEl>
                                              <p:pRg st="12" end="12"/>
                                            </p:txEl>
                                          </p:spTgt>
                                        </p:tgtEl>
                                        <p:attrNameLst>
                                          <p:attrName>style.visibility</p:attrName>
                                        </p:attrNameLst>
                                      </p:cBhvr>
                                      <p:to>
                                        <p:strVal val="visible"/>
                                      </p:to>
                                    </p:set>
                                    <p:animEffect transition="in" filter="dissolve">
                                      <p:cBhvr>
                                        <p:cTn id="48" dur="500"/>
                                        <p:tgtEl>
                                          <p:spTgt spid="1124354">
                                            <p:txEl>
                                              <p:pRg st="12" end="12"/>
                                            </p:txEl>
                                          </p:spTgt>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24354">
                                            <p:txEl>
                                              <p:pRg st="13" end="13"/>
                                            </p:txEl>
                                          </p:spTgt>
                                        </p:tgtEl>
                                        <p:attrNameLst>
                                          <p:attrName>style.visibility</p:attrName>
                                        </p:attrNameLst>
                                      </p:cBhvr>
                                      <p:to>
                                        <p:strVal val="visible"/>
                                      </p:to>
                                    </p:set>
                                    <p:animEffect transition="in" filter="dissolve">
                                      <p:cBhvr>
                                        <p:cTn id="51" dur="500"/>
                                        <p:tgtEl>
                                          <p:spTgt spid="1124354">
                                            <p:txEl>
                                              <p:pRg st="13" end="13"/>
                                            </p:txEl>
                                          </p:spTgt>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24354">
                                            <p:txEl>
                                              <p:pRg st="14" end="14"/>
                                            </p:txEl>
                                          </p:spTgt>
                                        </p:tgtEl>
                                        <p:attrNameLst>
                                          <p:attrName>style.visibility</p:attrName>
                                        </p:attrNameLst>
                                      </p:cBhvr>
                                      <p:to>
                                        <p:strVal val="visible"/>
                                      </p:to>
                                    </p:set>
                                    <p:animEffect transition="in" filter="dissolve">
                                      <p:cBhvr>
                                        <p:cTn id="54" dur="500"/>
                                        <p:tgtEl>
                                          <p:spTgt spid="1124354">
                                            <p:txEl>
                                              <p:pRg st="14" end="14"/>
                                            </p:txEl>
                                          </p:spTgt>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124354">
                                            <p:txEl>
                                              <p:pRg st="15" end="15"/>
                                            </p:txEl>
                                          </p:spTgt>
                                        </p:tgtEl>
                                        <p:attrNameLst>
                                          <p:attrName>style.visibility</p:attrName>
                                        </p:attrNameLst>
                                      </p:cBhvr>
                                      <p:to>
                                        <p:strVal val="visible"/>
                                      </p:to>
                                    </p:set>
                                    <p:animEffect transition="in" filter="dissolve">
                                      <p:cBhvr>
                                        <p:cTn id="57" dur="500"/>
                                        <p:tgtEl>
                                          <p:spTgt spid="1124354">
                                            <p:txEl>
                                              <p:pRg st="15" end="15"/>
                                            </p:txEl>
                                          </p:spTgt>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124354">
                                            <p:txEl>
                                              <p:pRg st="16" end="16"/>
                                            </p:txEl>
                                          </p:spTgt>
                                        </p:tgtEl>
                                        <p:attrNameLst>
                                          <p:attrName>style.visibility</p:attrName>
                                        </p:attrNameLst>
                                      </p:cBhvr>
                                      <p:to>
                                        <p:strVal val="visible"/>
                                      </p:to>
                                    </p:set>
                                    <p:animEffect transition="in" filter="dissolve">
                                      <p:cBhvr>
                                        <p:cTn id="60" dur="500"/>
                                        <p:tgtEl>
                                          <p:spTgt spid="1124354">
                                            <p:txEl>
                                              <p:pRg st="16" end="16"/>
                                            </p:txEl>
                                          </p:spTgt>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124354">
                                            <p:txEl>
                                              <p:pRg st="17" end="17"/>
                                            </p:txEl>
                                          </p:spTgt>
                                        </p:tgtEl>
                                        <p:attrNameLst>
                                          <p:attrName>style.visibility</p:attrName>
                                        </p:attrNameLst>
                                      </p:cBhvr>
                                      <p:to>
                                        <p:strVal val="visible"/>
                                      </p:to>
                                    </p:set>
                                    <p:animEffect transition="in" filter="dissolve">
                                      <p:cBhvr>
                                        <p:cTn id="63" dur="500"/>
                                        <p:tgtEl>
                                          <p:spTgt spid="1124354">
                                            <p:txEl>
                                              <p:pRg st="17" end="17"/>
                                            </p:txEl>
                                          </p:spTgt>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1124354">
                                            <p:txEl>
                                              <p:pRg st="18" end="18"/>
                                            </p:txEl>
                                          </p:spTgt>
                                        </p:tgtEl>
                                        <p:attrNameLst>
                                          <p:attrName>style.visibility</p:attrName>
                                        </p:attrNameLst>
                                      </p:cBhvr>
                                      <p:to>
                                        <p:strVal val="visible"/>
                                      </p:to>
                                    </p:set>
                                    <p:animEffect transition="in" filter="dissolve">
                                      <p:cBhvr>
                                        <p:cTn id="66" dur="500"/>
                                        <p:tgtEl>
                                          <p:spTgt spid="1124354">
                                            <p:txEl>
                                              <p:pRg st="18" end="18"/>
                                            </p:txEl>
                                          </p:spTgt>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1124354">
                                            <p:txEl>
                                              <p:pRg st="19" end="19"/>
                                            </p:txEl>
                                          </p:spTgt>
                                        </p:tgtEl>
                                        <p:attrNameLst>
                                          <p:attrName>style.visibility</p:attrName>
                                        </p:attrNameLst>
                                      </p:cBhvr>
                                      <p:to>
                                        <p:strVal val="visible"/>
                                      </p:to>
                                    </p:set>
                                    <p:animEffect transition="in" filter="dissolve">
                                      <p:cBhvr>
                                        <p:cTn id="69" dur="500"/>
                                        <p:tgtEl>
                                          <p:spTgt spid="1124354">
                                            <p:txEl>
                                              <p:pRg st="19" end="19"/>
                                            </p:txEl>
                                          </p:spTgt>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1124354">
                                            <p:txEl>
                                              <p:pRg st="20" end="20"/>
                                            </p:txEl>
                                          </p:spTgt>
                                        </p:tgtEl>
                                        <p:attrNameLst>
                                          <p:attrName>style.visibility</p:attrName>
                                        </p:attrNameLst>
                                      </p:cBhvr>
                                      <p:to>
                                        <p:strVal val="visible"/>
                                      </p:to>
                                    </p:set>
                                    <p:animEffect transition="in" filter="dissolve">
                                      <p:cBhvr>
                                        <p:cTn id="72" dur="500"/>
                                        <p:tgtEl>
                                          <p:spTgt spid="1124354">
                                            <p:txEl>
                                              <p:pRg st="20" end="20"/>
                                            </p:txEl>
                                          </p:spTgt>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124354">
                                            <p:txEl>
                                              <p:pRg st="21" end="21"/>
                                            </p:txEl>
                                          </p:spTgt>
                                        </p:tgtEl>
                                        <p:attrNameLst>
                                          <p:attrName>style.visibility</p:attrName>
                                        </p:attrNameLst>
                                      </p:cBhvr>
                                      <p:to>
                                        <p:strVal val="visible"/>
                                      </p:to>
                                    </p:set>
                                    <p:animEffect transition="in" filter="dissolve">
                                      <p:cBhvr>
                                        <p:cTn id="75" dur="500"/>
                                        <p:tgtEl>
                                          <p:spTgt spid="1124354">
                                            <p:txEl>
                                              <p:pRg st="21" end="21"/>
                                            </p:txEl>
                                          </p:spTgt>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124354">
                                            <p:txEl>
                                              <p:pRg st="22" end="22"/>
                                            </p:txEl>
                                          </p:spTgt>
                                        </p:tgtEl>
                                        <p:attrNameLst>
                                          <p:attrName>style.visibility</p:attrName>
                                        </p:attrNameLst>
                                      </p:cBhvr>
                                      <p:to>
                                        <p:strVal val="visible"/>
                                      </p:to>
                                    </p:set>
                                    <p:animEffect transition="in" filter="dissolve">
                                      <p:cBhvr>
                                        <p:cTn id="78" dur="500"/>
                                        <p:tgtEl>
                                          <p:spTgt spid="1124354">
                                            <p:txEl>
                                              <p:pRg st="22" end="22"/>
                                            </p:txEl>
                                          </p:spTgt>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124354">
                                            <p:txEl>
                                              <p:pRg st="23" end="23"/>
                                            </p:txEl>
                                          </p:spTgt>
                                        </p:tgtEl>
                                        <p:attrNameLst>
                                          <p:attrName>style.visibility</p:attrName>
                                        </p:attrNameLst>
                                      </p:cBhvr>
                                      <p:to>
                                        <p:strVal val="visible"/>
                                      </p:to>
                                    </p:set>
                                    <p:animEffect transition="in" filter="dissolve">
                                      <p:cBhvr>
                                        <p:cTn id="81" dur="500"/>
                                        <p:tgtEl>
                                          <p:spTgt spid="1124354">
                                            <p:txEl>
                                              <p:pRg st="23" end="23"/>
                                            </p:txEl>
                                          </p:spTgt>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124354">
                                            <p:txEl>
                                              <p:pRg st="24" end="24"/>
                                            </p:txEl>
                                          </p:spTgt>
                                        </p:tgtEl>
                                        <p:attrNameLst>
                                          <p:attrName>style.visibility</p:attrName>
                                        </p:attrNameLst>
                                      </p:cBhvr>
                                      <p:to>
                                        <p:strVal val="visible"/>
                                      </p:to>
                                    </p:set>
                                    <p:animEffect transition="in" filter="dissolve">
                                      <p:cBhvr>
                                        <p:cTn id="84" dur="500"/>
                                        <p:tgtEl>
                                          <p:spTgt spid="1124354">
                                            <p:txEl>
                                              <p:pRg st="24" end="24"/>
                                            </p:txEl>
                                          </p:spTgt>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124354">
                                            <p:txEl>
                                              <p:pRg st="25" end="25"/>
                                            </p:txEl>
                                          </p:spTgt>
                                        </p:tgtEl>
                                        <p:attrNameLst>
                                          <p:attrName>style.visibility</p:attrName>
                                        </p:attrNameLst>
                                      </p:cBhvr>
                                      <p:to>
                                        <p:strVal val="visible"/>
                                      </p:to>
                                    </p:set>
                                    <p:animEffect transition="in" filter="dissolve">
                                      <p:cBhvr>
                                        <p:cTn id="87" dur="500"/>
                                        <p:tgtEl>
                                          <p:spTgt spid="1124354">
                                            <p:txEl>
                                              <p:pRg st="25" end="25"/>
                                            </p:txEl>
                                          </p:spTgt>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124354">
                                            <p:txEl>
                                              <p:pRg st="26" end="26"/>
                                            </p:txEl>
                                          </p:spTgt>
                                        </p:tgtEl>
                                        <p:attrNameLst>
                                          <p:attrName>style.visibility</p:attrName>
                                        </p:attrNameLst>
                                      </p:cBhvr>
                                      <p:to>
                                        <p:strVal val="visible"/>
                                      </p:to>
                                    </p:set>
                                    <p:animEffect transition="in" filter="dissolve">
                                      <p:cBhvr>
                                        <p:cTn id="90" dur="500"/>
                                        <p:tgtEl>
                                          <p:spTgt spid="1124354">
                                            <p:txEl>
                                              <p:pRg st="26" end="26"/>
                                            </p:txEl>
                                          </p:spTgt>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124354">
                                            <p:txEl>
                                              <p:pRg st="27" end="27"/>
                                            </p:txEl>
                                          </p:spTgt>
                                        </p:tgtEl>
                                        <p:attrNameLst>
                                          <p:attrName>style.visibility</p:attrName>
                                        </p:attrNameLst>
                                      </p:cBhvr>
                                      <p:to>
                                        <p:strVal val="visible"/>
                                      </p:to>
                                    </p:set>
                                    <p:animEffect transition="in" filter="dissolve">
                                      <p:cBhvr>
                                        <p:cTn id="93" dur="500"/>
                                        <p:tgtEl>
                                          <p:spTgt spid="1124354">
                                            <p:txEl>
                                              <p:pRg st="27" end="27"/>
                                            </p:txEl>
                                          </p:spTgt>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1124354">
                                            <p:txEl>
                                              <p:pRg st="28" end="28"/>
                                            </p:txEl>
                                          </p:spTgt>
                                        </p:tgtEl>
                                        <p:attrNameLst>
                                          <p:attrName>style.visibility</p:attrName>
                                        </p:attrNameLst>
                                      </p:cBhvr>
                                      <p:to>
                                        <p:strVal val="visible"/>
                                      </p:to>
                                    </p:set>
                                    <p:animEffect transition="in" filter="dissolve">
                                      <p:cBhvr>
                                        <p:cTn id="96" dur="500"/>
                                        <p:tgtEl>
                                          <p:spTgt spid="1124354">
                                            <p:txEl>
                                              <p:pRg st="28" end="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4354" grpId="0" uiExpand="1" build="p"/>
      <p:bldP spid="112435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10A97FD7-76F4-410A-AA08-8B0CBF173985}" type="slidenum">
              <a:rPr kumimoji="0" lang="en-US" altLang="en-US" sz="1200" smtClean="0"/>
              <a:pPr>
                <a:spcBef>
                  <a:spcPct val="50000"/>
                </a:spcBef>
                <a:buFontTx/>
                <a:buNone/>
              </a:pPr>
              <a:t>3</a:t>
            </a:fld>
            <a:endParaRPr kumimoji="0" lang="en-US" altLang="en-US" sz="1200" smtClean="0"/>
          </a:p>
        </p:txBody>
      </p:sp>
      <p:sp>
        <p:nvSpPr>
          <p:cNvPr id="1098754" name="Rectangle 2"/>
          <p:cNvSpPr>
            <a:spLocks noGrp="1" noChangeArrowheads="1"/>
          </p:cNvSpPr>
          <p:nvPr>
            <p:ph type="title"/>
          </p:nvPr>
        </p:nvSpPr>
        <p:spPr/>
        <p:txBody>
          <a:bodyPr/>
          <a:lstStyle/>
          <a:p>
            <a:r>
              <a:rPr lang="en-US" altLang="en-US" smtClean="0"/>
              <a:t>Approaches to Local Alignment</a:t>
            </a:r>
          </a:p>
        </p:txBody>
      </p:sp>
      <p:sp>
        <p:nvSpPr>
          <p:cNvPr id="1098755" name="Rectangle 3"/>
          <p:cNvSpPr>
            <a:spLocks noGrp="1" noChangeArrowheads="1"/>
          </p:cNvSpPr>
          <p:nvPr>
            <p:ph type="body" idx="1"/>
          </p:nvPr>
        </p:nvSpPr>
        <p:spPr/>
        <p:txBody>
          <a:bodyPr/>
          <a:lstStyle/>
          <a:p>
            <a:r>
              <a:rPr lang="en-US" altLang="en-US" smtClean="0"/>
              <a:t>Profile Analysis</a:t>
            </a:r>
            <a:endParaRPr lang="tr-TR" altLang="en-US" smtClean="0"/>
          </a:p>
          <a:p>
            <a:pPr>
              <a:buFontTx/>
              <a:buNone/>
            </a:pPr>
            <a:endParaRPr lang="en-US" altLang="en-US" smtClean="0"/>
          </a:p>
          <a:p>
            <a:r>
              <a:rPr lang="en-US" altLang="en-US" smtClean="0"/>
              <a:t>Block Analysis</a:t>
            </a:r>
            <a:endParaRPr lang="tr-TR" altLang="en-US" smtClean="0"/>
          </a:p>
          <a:p>
            <a:pPr>
              <a:buFontTx/>
              <a:buNone/>
            </a:pPr>
            <a:endParaRPr lang="en-US" altLang="en-US" smtClean="0"/>
          </a:p>
          <a:p>
            <a:r>
              <a:rPr lang="en-US" altLang="en-US" smtClean="0"/>
              <a:t>Pattern-searching or statistical methods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8755">
                                            <p:txEl>
                                              <p:pRg st="0" end="0"/>
                                            </p:txEl>
                                          </p:spTgt>
                                        </p:tgtEl>
                                        <p:attrNameLst>
                                          <p:attrName>style.visibility</p:attrName>
                                        </p:attrNameLst>
                                      </p:cBhvr>
                                      <p:to>
                                        <p:strVal val="visible"/>
                                      </p:to>
                                    </p:set>
                                    <p:animEffect transition="in" filter="dissolve">
                                      <p:cBhvr>
                                        <p:cTn id="7" dur="500"/>
                                        <p:tgtEl>
                                          <p:spTgt spid="1098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8755">
                                            <p:txEl>
                                              <p:pRg st="2" end="2"/>
                                            </p:txEl>
                                          </p:spTgt>
                                        </p:tgtEl>
                                        <p:attrNameLst>
                                          <p:attrName>style.visibility</p:attrName>
                                        </p:attrNameLst>
                                      </p:cBhvr>
                                      <p:to>
                                        <p:strVal val="visible"/>
                                      </p:to>
                                    </p:set>
                                    <p:animEffect transition="in" filter="dissolve">
                                      <p:cBhvr>
                                        <p:cTn id="12" dur="500"/>
                                        <p:tgtEl>
                                          <p:spTgt spid="10987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98755">
                                            <p:txEl>
                                              <p:pRg st="4" end="4"/>
                                            </p:txEl>
                                          </p:spTgt>
                                        </p:tgtEl>
                                        <p:attrNameLst>
                                          <p:attrName>style.visibility</p:attrName>
                                        </p:attrNameLst>
                                      </p:cBhvr>
                                      <p:to>
                                        <p:strVal val="visible"/>
                                      </p:to>
                                    </p:set>
                                    <p:animEffect transition="in" filter="dissolve">
                                      <p:cBhvr>
                                        <p:cTn id="17" dur="500"/>
                                        <p:tgtEl>
                                          <p:spTgt spid="1098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875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43BFC6CE-BE7A-4339-9F09-94375584AFEA}" type="slidenum">
              <a:rPr kumimoji="0" lang="en-US" altLang="en-US" sz="1200" smtClean="0"/>
              <a:pPr>
                <a:spcBef>
                  <a:spcPct val="50000"/>
                </a:spcBef>
                <a:buFontTx/>
                <a:buNone/>
              </a:pPr>
              <a:t>30</a:t>
            </a:fld>
            <a:endParaRPr kumimoji="0" lang="en-US" altLang="en-US" sz="1200" smtClean="0"/>
          </a:p>
        </p:txBody>
      </p:sp>
      <p:sp>
        <p:nvSpPr>
          <p:cNvPr id="1125379" name="Rectangle 3"/>
          <p:cNvSpPr>
            <a:spLocks noGrp="1" noChangeArrowheads="1"/>
          </p:cNvSpPr>
          <p:nvPr>
            <p:ph type="body" idx="1"/>
          </p:nvPr>
        </p:nvSpPr>
        <p:spPr>
          <a:xfrm>
            <a:off x="467544" y="980728"/>
            <a:ext cx="8352928" cy="5328592"/>
          </a:xfrm>
        </p:spPr>
        <p:txBody>
          <a:bodyPr/>
          <a:lstStyle/>
          <a:p>
            <a:r>
              <a:rPr lang="en-US" altLang="en-US" sz="2400" dirty="0" smtClean="0"/>
              <a:t>From this alignment, the frequency of each base occurring is calculated.  </a:t>
            </a:r>
            <a:endParaRPr lang="tr-TR" altLang="en-US" sz="2400" dirty="0" smtClean="0"/>
          </a:p>
          <a:p>
            <a:r>
              <a:rPr lang="en-US" altLang="en-US" sz="2400" dirty="0" smtClean="0"/>
              <a:t>In this case, the motif we are searching for is six bases wide.  </a:t>
            </a:r>
            <a:endParaRPr lang="tr-TR" altLang="en-US" sz="2400" dirty="0" smtClean="0"/>
          </a:p>
          <a:p>
            <a:pPr lvl="1"/>
            <a:r>
              <a:rPr lang="en-US" altLang="en-US" sz="2000" dirty="0" smtClean="0"/>
              <a:t>Therefore, we need to calculate seven different sets of frequencies:  </a:t>
            </a:r>
            <a:endParaRPr lang="tr-TR" altLang="en-US" sz="2000" dirty="0" smtClean="0"/>
          </a:p>
          <a:p>
            <a:pPr lvl="2"/>
            <a:r>
              <a:rPr lang="en-US" altLang="en-US" sz="1600" dirty="0" smtClean="0"/>
              <a:t>One for the background, </a:t>
            </a:r>
            <a:endParaRPr lang="tr-TR" altLang="en-US" sz="1600" dirty="0" smtClean="0"/>
          </a:p>
          <a:p>
            <a:pPr lvl="2"/>
            <a:r>
              <a:rPr lang="en-US" altLang="en-US" sz="1600" dirty="0" smtClean="0"/>
              <a:t>one for each of the columns in the motif.  </a:t>
            </a:r>
            <a:endParaRPr lang="tr-TR" altLang="en-US" sz="1600" dirty="0" smtClean="0"/>
          </a:p>
          <a:p>
            <a:r>
              <a:rPr lang="en-US" altLang="en-US" sz="2400" dirty="0" smtClean="0"/>
              <a:t>Calculating the total counts, we get:</a:t>
            </a:r>
          </a:p>
        </p:txBody>
      </p:sp>
      <p:sp>
        <p:nvSpPr>
          <p:cNvPr id="39941" name="Rectangle 4"/>
          <p:cNvSpPr>
            <a:spLocks noChangeArrowheads="1"/>
          </p:cNvSpPr>
          <p:nvPr/>
        </p:nvSpPr>
        <p:spPr bwMode="auto">
          <a:xfrm>
            <a:off x="2033588"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sp>
        <p:nvSpPr>
          <p:cNvPr id="3" name="Title 2"/>
          <p:cNvSpPr>
            <a:spLocks noGrp="1"/>
          </p:cNvSpPr>
          <p:nvPr>
            <p:ph type="title"/>
          </p:nvPr>
        </p:nvSpPr>
        <p:spPr/>
        <p:txBody>
          <a:bodyPr/>
          <a:lstStyle/>
          <a:p>
            <a:r>
              <a:rPr lang="tr-TR" dirty="0" smtClean="0">
                <a:solidFill>
                  <a:schemeClr val="tx1"/>
                </a:solidFill>
              </a:rPr>
              <a:t>…</a:t>
            </a:r>
            <a:r>
              <a:rPr lang="en-US" dirty="0" smtClean="0">
                <a:solidFill>
                  <a:schemeClr val="tx1"/>
                </a:solidFill>
              </a:rPr>
              <a:t>Example </a:t>
            </a:r>
            <a:r>
              <a:rPr lang="en-US" dirty="0">
                <a:solidFill>
                  <a:schemeClr val="tx1"/>
                </a:solidFill>
              </a:rPr>
              <a:t>of EM - Residue </a:t>
            </a:r>
            <a:r>
              <a:rPr lang="en-US" dirty="0" smtClean="0">
                <a:solidFill>
                  <a:schemeClr val="tx1"/>
                </a:solidFill>
              </a:rPr>
              <a:t>Counts</a:t>
            </a:r>
            <a:r>
              <a:rPr lang="tr-TR" dirty="0" smtClean="0">
                <a:solidFill>
                  <a:schemeClr val="tx1"/>
                </a:solidFill>
              </a:rPr>
              <a:t>…</a:t>
            </a:r>
            <a:endParaRPr lang="tr-TR" dirty="0">
              <a:solidFill>
                <a:schemeClr val="tx1"/>
              </a:solidFill>
            </a:endParaRPr>
          </a:p>
        </p:txBody>
      </p:sp>
      <p:graphicFrame>
        <p:nvGraphicFramePr>
          <p:cNvPr id="7" name="Content Placeholder 4"/>
          <p:cNvGraphicFramePr>
            <a:graphicFrameLocks/>
          </p:cNvGraphicFramePr>
          <p:nvPr>
            <p:extLst>
              <p:ext uri="{D42A27DB-BD31-4B8C-83A1-F6EECF244321}">
                <p14:modId xmlns:p14="http://schemas.microsoft.com/office/powerpoint/2010/main" val="29836891"/>
              </p:ext>
            </p:extLst>
          </p:nvPr>
        </p:nvGraphicFramePr>
        <p:xfrm>
          <a:off x="971600" y="3724240"/>
          <a:ext cx="7488837" cy="2585720"/>
        </p:xfrm>
        <a:graphic>
          <a:graphicData uri="http://schemas.openxmlformats.org/drawingml/2006/table">
            <a:tbl>
              <a:tblPr firstRow="1" bandRow="1">
                <a:tableStyleId>{5C22544A-7EE6-4342-B048-85BDC9FD1C3A}</a:tableStyleId>
              </a:tblPr>
              <a:tblGrid>
                <a:gridCol w="1159205"/>
                <a:gridCol w="791204"/>
                <a:gridCol w="791204"/>
                <a:gridCol w="791204"/>
                <a:gridCol w="791204"/>
                <a:gridCol w="791204"/>
                <a:gridCol w="791204"/>
                <a:gridCol w="791204"/>
                <a:gridCol w="791204"/>
              </a:tblGrid>
              <a:tr h="370840">
                <a:tc rowSpan="2">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Nucleotide</a:t>
                      </a:r>
                      <a:endParaRPr lang="tr-TR" sz="1800" b="1" kern="1200" dirty="0">
                        <a:ln>
                          <a:solidFill>
                            <a:schemeClr val="accent1"/>
                          </a:solidFill>
                        </a:ln>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7">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Motif Position (0 = Backgorund)</a:t>
                      </a:r>
                      <a:endParaRPr lang="tr-TR" sz="1800" b="1" kern="1200" dirty="0">
                        <a:ln>
                          <a:solidFill>
                            <a:schemeClr val="accent1"/>
                          </a:solidFill>
                        </a:ln>
                        <a:solidFill>
                          <a:schemeClr val="dk1"/>
                        </a:solidFill>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tr-TR" sz="1800" b="1" kern="1200" dirty="0">
                        <a:ln>
                          <a:solidFill>
                            <a:schemeClr val="accent1"/>
                          </a:solidFill>
                        </a:ln>
                        <a:solidFill>
                          <a:schemeClr val="dk1"/>
                        </a:solidFill>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vMerge="1">
                  <a:txBody>
                    <a:bodyPr/>
                    <a:lstStyle/>
                    <a:p>
                      <a:pPr algn="ct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solidFill>
                              <a:schemeClr val="accent1"/>
                            </a:solidFill>
                          </a:ln>
                        </a:rPr>
                        <a:t>0</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b="1" dirty="0" smtClean="0">
                          <a:ln>
                            <a:solidFill>
                              <a:schemeClr val="accent1"/>
                            </a:solidFill>
                          </a:ln>
                        </a:rPr>
                        <a:t>1</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2</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3</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4</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5</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6</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Total</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algn="ctr"/>
                      <a:r>
                        <a:rPr lang="tr-TR" b="1" dirty="0" smtClean="0">
                          <a:ln>
                            <a:solidFill>
                              <a:schemeClr val="accent1"/>
                            </a:solidFill>
                          </a:ln>
                        </a:rPr>
                        <a:t>A</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279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ln>
                            <a:solidFill>
                              <a:schemeClr val="accent1"/>
                            </a:solidFill>
                          </a:ln>
                          <a:solidFill>
                            <a:schemeClr val="accent1">
                              <a:lumMod val="75000"/>
                            </a:schemeClr>
                          </a:solidFill>
                        </a:rPr>
                        <a:t>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12</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11</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48</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algn="ctr"/>
                      <a:r>
                        <a:rPr lang="tr-TR" b="1" dirty="0" smtClean="0">
                          <a:ln>
                            <a:solidFill>
                              <a:schemeClr val="accent1"/>
                            </a:solidFill>
                          </a:ln>
                        </a:rPr>
                        <a:t>C</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280</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ln>
                            <a:solidFill>
                              <a:schemeClr val="accent1"/>
                            </a:solidFill>
                          </a:ln>
                          <a:solidFill>
                            <a:schemeClr val="accent1">
                              <a:lumMod val="75000"/>
                            </a:schemeClr>
                          </a:solidFill>
                        </a:rPr>
                        <a:t>8</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3</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5</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37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algn="ctr"/>
                      <a:r>
                        <a:rPr lang="tr-TR" b="1" dirty="0" smtClean="0">
                          <a:ln>
                            <a:solidFill>
                              <a:schemeClr val="accent1"/>
                            </a:solidFill>
                          </a:ln>
                        </a:rPr>
                        <a:t>G</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225</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ln>
                            <a:solidFill>
                              <a:schemeClr val="accent1"/>
                            </a:solidFill>
                          </a:ln>
                          <a:solidFill>
                            <a:schemeClr val="accent1">
                              <a:lumMod val="75000"/>
                            </a:schemeClr>
                          </a:solidFill>
                        </a:rPr>
                        <a:t>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8</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10</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5</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8</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47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85420">
                <a:tc>
                  <a:txBody>
                    <a:bodyPr/>
                    <a:lstStyle/>
                    <a:p>
                      <a:pPr algn="ctr"/>
                      <a:r>
                        <a:rPr lang="tr-TR" b="1" dirty="0" smtClean="0">
                          <a:ln>
                            <a:solidFill>
                              <a:schemeClr val="accent1"/>
                            </a:solidFill>
                          </a:ln>
                        </a:rPr>
                        <a:t>T</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262</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ln>
                            <a:solidFill>
                              <a:schemeClr val="accent1"/>
                            </a:solidFill>
                          </a:ln>
                          <a:solidFill>
                            <a:schemeClr val="accent1">
                              <a:lumMod val="75000"/>
                            </a:schemeClr>
                          </a:solidFill>
                        </a:rPr>
                        <a:t>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8</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42</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85420">
                <a:tc>
                  <a:txBody>
                    <a:bodyPr/>
                    <a:lstStyle/>
                    <a:p>
                      <a:pPr algn="ctr"/>
                      <a:r>
                        <a:rPr lang="tr-TR" b="1" dirty="0" smtClean="0">
                          <a:ln>
                            <a:solidFill>
                              <a:schemeClr val="accent1"/>
                            </a:solidFill>
                          </a:ln>
                        </a:rPr>
                        <a:t>Total</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1046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ln>
                            <a:solidFill>
                              <a:schemeClr val="accent1"/>
                            </a:solidFill>
                          </a:ln>
                          <a:solidFill>
                            <a:schemeClr val="accent1">
                              <a:lumMod val="75000"/>
                            </a:schemeClr>
                          </a:solidFill>
                        </a:rPr>
                        <a:t>29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dirty="0" smtClean="0">
                          <a:ln>
                            <a:solidFill>
                              <a:schemeClr val="accent1"/>
                            </a:solidFill>
                          </a:ln>
                          <a:solidFill>
                            <a:schemeClr val="accent1">
                              <a:lumMod val="75000"/>
                            </a:schemeClr>
                          </a:solidFill>
                        </a:rPr>
                        <a:t>29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dirty="0" smtClean="0">
                          <a:ln>
                            <a:solidFill>
                              <a:schemeClr val="accent1"/>
                            </a:solidFill>
                          </a:ln>
                          <a:solidFill>
                            <a:schemeClr val="accent1">
                              <a:lumMod val="75000"/>
                            </a:schemeClr>
                          </a:solidFill>
                        </a:rPr>
                        <a:t>29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dirty="0" smtClean="0">
                          <a:ln>
                            <a:solidFill>
                              <a:schemeClr val="accent1"/>
                            </a:solidFill>
                          </a:ln>
                          <a:solidFill>
                            <a:schemeClr val="accent1">
                              <a:lumMod val="75000"/>
                            </a:schemeClr>
                          </a:solidFill>
                        </a:rPr>
                        <a:t>29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dirty="0" smtClean="0">
                          <a:ln>
                            <a:solidFill>
                              <a:schemeClr val="accent1"/>
                            </a:solidFill>
                          </a:ln>
                          <a:solidFill>
                            <a:schemeClr val="accent1">
                              <a:lumMod val="75000"/>
                            </a:schemeClr>
                          </a:solidFill>
                        </a:rPr>
                        <a:t>29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dirty="0" smtClean="0">
                          <a:ln>
                            <a:solidFill>
                              <a:schemeClr val="accent1"/>
                            </a:solidFill>
                          </a:ln>
                          <a:solidFill>
                            <a:schemeClr val="accent1">
                              <a:lumMod val="75000"/>
                            </a:schemeClr>
                          </a:solidFill>
                        </a:rPr>
                        <a:t>29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dirty="0" smtClean="0">
                          <a:ln>
                            <a:solidFill>
                              <a:schemeClr val="accent1"/>
                            </a:solidFill>
                          </a:ln>
                          <a:solidFill>
                            <a:schemeClr val="accent1">
                              <a:lumMod val="75000"/>
                            </a:schemeClr>
                          </a:solidFill>
                        </a:rPr>
                        <a:t>174</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animEffect transition="in" filter="dissolve">
                                      <p:cBhvr>
                                        <p:cTn id="7" dur="500"/>
                                        <p:tgtEl>
                                          <p:spTgt spid="1125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5379">
                                            <p:txEl>
                                              <p:pRg st="1" end="1"/>
                                            </p:txEl>
                                          </p:spTgt>
                                        </p:tgtEl>
                                        <p:attrNameLst>
                                          <p:attrName>style.visibility</p:attrName>
                                        </p:attrNameLst>
                                      </p:cBhvr>
                                      <p:to>
                                        <p:strVal val="visible"/>
                                      </p:to>
                                    </p:set>
                                    <p:animEffect transition="in" filter="dissolve">
                                      <p:cBhvr>
                                        <p:cTn id="12" dur="500"/>
                                        <p:tgtEl>
                                          <p:spTgt spid="112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5379">
                                            <p:txEl>
                                              <p:pRg st="2" end="2"/>
                                            </p:txEl>
                                          </p:spTgt>
                                        </p:tgtEl>
                                        <p:attrNameLst>
                                          <p:attrName>style.visibility</p:attrName>
                                        </p:attrNameLst>
                                      </p:cBhvr>
                                      <p:to>
                                        <p:strVal val="visible"/>
                                      </p:to>
                                    </p:set>
                                    <p:animEffect transition="in" filter="dissolve">
                                      <p:cBhvr>
                                        <p:cTn id="17" dur="500"/>
                                        <p:tgtEl>
                                          <p:spTgt spid="112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5379">
                                            <p:txEl>
                                              <p:pRg st="3" end="3"/>
                                            </p:txEl>
                                          </p:spTgt>
                                        </p:tgtEl>
                                        <p:attrNameLst>
                                          <p:attrName>style.visibility</p:attrName>
                                        </p:attrNameLst>
                                      </p:cBhvr>
                                      <p:to>
                                        <p:strVal val="visible"/>
                                      </p:to>
                                    </p:set>
                                    <p:animEffect transition="in" filter="dissolve">
                                      <p:cBhvr>
                                        <p:cTn id="22" dur="500"/>
                                        <p:tgtEl>
                                          <p:spTgt spid="112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5379">
                                            <p:txEl>
                                              <p:pRg st="4" end="4"/>
                                            </p:txEl>
                                          </p:spTgt>
                                        </p:tgtEl>
                                        <p:attrNameLst>
                                          <p:attrName>style.visibility</p:attrName>
                                        </p:attrNameLst>
                                      </p:cBhvr>
                                      <p:to>
                                        <p:strVal val="visible"/>
                                      </p:to>
                                    </p:set>
                                    <p:animEffect transition="in" filter="dissolve">
                                      <p:cBhvr>
                                        <p:cTn id="27" dur="500"/>
                                        <p:tgtEl>
                                          <p:spTgt spid="11253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5379">
                                            <p:txEl>
                                              <p:pRg st="5" end="5"/>
                                            </p:txEl>
                                          </p:spTgt>
                                        </p:tgtEl>
                                        <p:attrNameLst>
                                          <p:attrName>style.visibility</p:attrName>
                                        </p:attrNameLst>
                                      </p:cBhvr>
                                      <p:to>
                                        <p:strVal val="visible"/>
                                      </p:to>
                                    </p:set>
                                    <p:animEffect transition="in" filter="dissolve">
                                      <p:cBhvr>
                                        <p:cTn id="32" dur="500"/>
                                        <p:tgtEl>
                                          <p:spTgt spid="1125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262E3264-6E06-4D85-B36C-89B0B3325849}" type="slidenum">
              <a:rPr kumimoji="0" lang="en-US" altLang="en-US" sz="1200" smtClean="0"/>
              <a:pPr>
                <a:spcBef>
                  <a:spcPct val="50000"/>
                </a:spcBef>
                <a:buFontTx/>
                <a:buNone/>
              </a:pPr>
              <a:t>31</a:t>
            </a:fld>
            <a:endParaRPr kumimoji="0" lang="en-US" altLang="en-US" sz="1200" smtClean="0"/>
          </a:p>
        </p:txBody>
      </p:sp>
      <p:sp>
        <p:nvSpPr>
          <p:cNvPr id="40963" name="Rectangle 2"/>
          <p:cNvSpPr>
            <a:spLocks noGrp="1" noChangeArrowheads="1"/>
          </p:cNvSpPr>
          <p:nvPr>
            <p:ph type="title"/>
          </p:nvPr>
        </p:nvSpPr>
        <p:spPr/>
        <p:txBody>
          <a:bodyPr/>
          <a:lstStyle/>
          <a:p>
            <a:r>
              <a:rPr lang="en-US" altLang="en-US" sz="3600" dirty="0"/>
              <a:t>…Example of EM - Residue </a:t>
            </a:r>
            <a:r>
              <a:rPr lang="en-US" altLang="en-US" sz="3600" dirty="0" smtClean="0"/>
              <a:t>Frequencies</a:t>
            </a:r>
            <a:r>
              <a:rPr lang="tr-TR" altLang="en-US" sz="3600" dirty="0" smtClean="0"/>
              <a:t>…</a:t>
            </a:r>
            <a:endParaRPr lang="en-US" altLang="en-US" sz="3600" dirty="0" smtClean="0"/>
          </a:p>
        </p:txBody>
      </p:sp>
      <p:sp>
        <p:nvSpPr>
          <p:cNvPr id="1126403" name="Rectangle 3"/>
          <p:cNvSpPr>
            <a:spLocks noGrp="1" noChangeArrowheads="1"/>
          </p:cNvSpPr>
          <p:nvPr>
            <p:ph type="body" idx="1"/>
          </p:nvPr>
        </p:nvSpPr>
        <p:spPr>
          <a:xfrm>
            <a:off x="395537" y="1052736"/>
            <a:ext cx="8427044" cy="5438518"/>
          </a:xfrm>
        </p:spPr>
        <p:txBody>
          <a:bodyPr/>
          <a:lstStyle/>
          <a:p>
            <a:r>
              <a:rPr lang="en-US" altLang="en-US" sz="2800" dirty="0" smtClean="0"/>
              <a:t>After calculating the observed counts for each of the positions, we can convert these to observed frequencies: </a:t>
            </a:r>
            <a:endParaRPr lang="tr-TR" altLang="en-US" sz="2800" dirty="0" smtClean="0"/>
          </a:p>
          <a:p>
            <a:endParaRPr lang="tr-TR" altLang="en-US" sz="2800" dirty="0"/>
          </a:p>
          <a:p>
            <a:endParaRPr lang="tr-TR" altLang="en-US" sz="2800" dirty="0" smtClean="0"/>
          </a:p>
          <a:p>
            <a:endParaRPr lang="tr-TR" altLang="en-US" sz="2800" dirty="0"/>
          </a:p>
          <a:p>
            <a:endParaRPr lang="tr-TR" altLang="en-US" sz="2800" dirty="0" smtClean="0"/>
          </a:p>
          <a:p>
            <a:endParaRPr lang="tr-TR" altLang="en-US" sz="2800" dirty="0" smtClean="0"/>
          </a:p>
          <a:p>
            <a:pPr lvl="1"/>
            <a:r>
              <a:rPr lang="tr-TR" altLang="en-US" sz="2400" dirty="0" smtClean="0"/>
              <a:t>Frequency </a:t>
            </a:r>
            <a:r>
              <a:rPr lang="tr-TR" altLang="en-US" sz="2400" dirty="0"/>
              <a:t>of nucletide </a:t>
            </a:r>
            <a:r>
              <a:rPr lang="tr-TR" altLang="en-US" sz="2400" i="1" dirty="0" smtClean="0">
                <a:solidFill>
                  <a:schemeClr val="accent1">
                    <a:lumMod val="75000"/>
                  </a:schemeClr>
                </a:solidFill>
              </a:rPr>
              <a:t>a</a:t>
            </a:r>
            <a:r>
              <a:rPr lang="tr-TR" altLang="en-US" sz="2400" dirty="0" smtClean="0"/>
              <a:t> for the background (Col</a:t>
            </a:r>
            <a:r>
              <a:rPr lang="tr-TR" altLang="en-US" sz="2400" dirty="0" smtClean="0">
                <a:solidFill>
                  <a:schemeClr val="accent1">
                    <a:lumMod val="75000"/>
                  </a:schemeClr>
                </a:solidFill>
              </a:rPr>
              <a:t>0</a:t>
            </a:r>
            <a:r>
              <a:rPr lang="tr-TR" altLang="en-US" sz="2400" dirty="0" smtClean="0"/>
              <a:t>): </a:t>
            </a:r>
          </a:p>
          <a:p>
            <a:pPr marL="914400" lvl="2" indent="0">
              <a:buNone/>
            </a:pPr>
            <a:r>
              <a:rPr lang="tr-TR" altLang="en-US" sz="1800" dirty="0" smtClean="0"/>
              <a:t># of nucletide </a:t>
            </a:r>
            <a:r>
              <a:rPr lang="tr-TR" altLang="en-US" sz="1800" i="1" dirty="0" smtClean="0">
                <a:solidFill>
                  <a:schemeClr val="accent1">
                    <a:lumMod val="75000"/>
                  </a:schemeClr>
                </a:solidFill>
              </a:rPr>
              <a:t>a</a:t>
            </a:r>
            <a:r>
              <a:rPr lang="tr-TR" altLang="en-US" sz="1800" dirty="0" smtClean="0"/>
              <a:t> in Col</a:t>
            </a:r>
            <a:r>
              <a:rPr lang="tr-TR" altLang="en-US" sz="1800" dirty="0" smtClean="0">
                <a:solidFill>
                  <a:schemeClr val="accent1">
                    <a:lumMod val="75000"/>
                  </a:schemeClr>
                </a:solidFill>
              </a:rPr>
              <a:t>0</a:t>
            </a:r>
            <a:r>
              <a:rPr lang="tr-TR" altLang="en-US" sz="1800" dirty="0" smtClean="0"/>
              <a:t> in Row</a:t>
            </a:r>
            <a:r>
              <a:rPr lang="tr-TR" altLang="en-US" sz="1800" i="1" dirty="0" smtClean="0">
                <a:solidFill>
                  <a:schemeClr val="accent1">
                    <a:lumMod val="75000"/>
                  </a:schemeClr>
                </a:solidFill>
              </a:rPr>
              <a:t>a </a:t>
            </a:r>
            <a:r>
              <a:rPr lang="tr-TR" altLang="en-US" sz="1800" dirty="0" smtClean="0"/>
              <a:t>/ # of all </a:t>
            </a:r>
            <a:r>
              <a:rPr lang="tr-TR" altLang="en-US" sz="1800" dirty="0" smtClean="0">
                <a:solidFill>
                  <a:schemeClr val="accent1">
                    <a:lumMod val="75000"/>
                  </a:schemeClr>
                </a:solidFill>
              </a:rPr>
              <a:t>nucletides</a:t>
            </a:r>
            <a:r>
              <a:rPr lang="tr-TR" altLang="en-US" sz="1800" dirty="0" smtClean="0"/>
              <a:t> </a:t>
            </a:r>
            <a:r>
              <a:rPr lang="tr-TR" altLang="en-US" sz="1800" dirty="0"/>
              <a:t>in Col</a:t>
            </a:r>
            <a:r>
              <a:rPr lang="tr-TR" altLang="en-US" sz="1800" dirty="0">
                <a:solidFill>
                  <a:schemeClr val="accent1">
                    <a:lumMod val="75000"/>
                  </a:schemeClr>
                </a:solidFill>
              </a:rPr>
              <a:t>0</a:t>
            </a:r>
            <a:endParaRPr lang="tr-TR" altLang="en-US" sz="1800" dirty="0" smtClean="0">
              <a:solidFill>
                <a:schemeClr val="accent1">
                  <a:lumMod val="75000"/>
                </a:schemeClr>
              </a:solidFill>
            </a:endParaRPr>
          </a:p>
          <a:p>
            <a:pPr lvl="1"/>
            <a:r>
              <a:rPr lang="tr-TR" altLang="en-US" sz="2400" dirty="0" smtClean="0"/>
              <a:t>Frequency of </a:t>
            </a:r>
            <a:r>
              <a:rPr lang="tr-TR" altLang="en-US" sz="2400" i="1" dirty="0" smtClean="0">
                <a:solidFill>
                  <a:schemeClr val="accent1">
                    <a:lumMod val="75000"/>
                  </a:schemeClr>
                </a:solidFill>
              </a:rPr>
              <a:t>a</a:t>
            </a:r>
            <a:r>
              <a:rPr lang="tr-TR" altLang="en-US" sz="2400" dirty="0" smtClean="0"/>
              <a:t> in Col</a:t>
            </a:r>
            <a:r>
              <a:rPr lang="tr-TR" altLang="en-US" sz="2400" i="1" dirty="0" smtClean="0">
                <a:solidFill>
                  <a:schemeClr val="accent1">
                    <a:lumMod val="75000"/>
                  </a:schemeClr>
                </a:solidFill>
              </a:rPr>
              <a:t>c</a:t>
            </a:r>
            <a:r>
              <a:rPr lang="tr-TR" altLang="en-US" sz="2400" dirty="0" smtClean="0"/>
              <a:t>:</a:t>
            </a:r>
          </a:p>
          <a:p>
            <a:pPr marL="914400" lvl="2" indent="0">
              <a:buNone/>
            </a:pPr>
            <a:r>
              <a:rPr lang="tr-TR" altLang="en-US" sz="1800" dirty="0" smtClean="0"/>
              <a:t># </a:t>
            </a:r>
            <a:r>
              <a:rPr lang="tr-TR" altLang="en-US" sz="1800" dirty="0"/>
              <a:t>of nucletide </a:t>
            </a:r>
            <a:r>
              <a:rPr lang="tr-TR" altLang="en-US" sz="1800" i="1" dirty="0">
                <a:solidFill>
                  <a:schemeClr val="accent1">
                    <a:lumMod val="75000"/>
                  </a:schemeClr>
                </a:solidFill>
              </a:rPr>
              <a:t>a</a:t>
            </a:r>
            <a:r>
              <a:rPr lang="tr-TR" altLang="en-US" sz="1800" dirty="0"/>
              <a:t> in </a:t>
            </a:r>
            <a:r>
              <a:rPr lang="tr-TR" altLang="en-US" sz="1800" dirty="0" smtClean="0"/>
              <a:t>Col</a:t>
            </a:r>
            <a:r>
              <a:rPr lang="tr-TR" altLang="en-US" sz="1800" i="1" dirty="0" smtClean="0">
                <a:solidFill>
                  <a:schemeClr val="accent1">
                    <a:lumMod val="75000"/>
                  </a:schemeClr>
                </a:solidFill>
              </a:rPr>
              <a:t>c</a:t>
            </a:r>
            <a:r>
              <a:rPr lang="tr-TR" altLang="en-US" sz="1800" dirty="0" smtClean="0">
                <a:solidFill>
                  <a:schemeClr val="accent1">
                    <a:lumMod val="75000"/>
                  </a:schemeClr>
                </a:solidFill>
              </a:rPr>
              <a:t> </a:t>
            </a:r>
            <a:r>
              <a:rPr lang="tr-TR" altLang="en-US" sz="1800" dirty="0"/>
              <a:t>/ # of all </a:t>
            </a:r>
            <a:r>
              <a:rPr lang="tr-TR" altLang="en-US" sz="1800" dirty="0">
                <a:solidFill>
                  <a:schemeClr val="accent1">
                    <a:lumMod val="75000"/>
                  </a:schemeClr>
                </a:solidFill>
              </a:rPr>
              <a:t>nucletides</a:t>
            </a:r>
            <a:r>
              <a:rPr lang="tr-TR" altLang="en-US" sz="1800" dirty="0"/>
              <a:t> in </a:t>
            </a:r>
            <a:r>
              <a:rPr lang="tr-TR" altLang="en-US" sz="1800" dirty="0" smtClean="0"/>
              <a:t>Col</a:t>
            </a:r>
            <a:r>
              <a:rPr lang="tr-TR" altLang="en-US" sz="1800" i="1" dirty="0" smtClean="0">
                <a:solidFill>
                  <a:schemeClr val="accent1">
                    <a:lumMod val="75000"/>
                  </a:schemeClr>
                </a:solidFill>
              </a:rPr>
              <a:t>c</a:t>
            </a:r>
            <a:endParaRPr lang="en-US" altLang="en-US" sz="1800" dirty="0"/>
          </a:p>
        </p:txBody>
      </p:sp>
      <p:sp>
        <p:nvSpPr>
          <p:cNvPr id="40965" name="Rectangle 4"/>
          <p:cNvSpPr>
            <a:spLocks noChangeArrowheads="1"/>
          </p:cNvSpPr>
          <p:nvPr/>
        </p:nvSpPr>
        <p:spPr bwMode="auto">
          <a:xfrm>
            <a:off x="2033588"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sp>
        <p:nvSpPr>
          <p:cNvPr id="40966" name="Rectangle 5"/>
          <p:cNvSpPr>
            <a:spLocks noChangeArrowheads="1"/>
          </p:cNvSpPr>
          <p:nvPr/>
        </p:nvSpPr>
        <p:spPr bwMode="auto">
          <a:xfrm>
            <a:off x="2085975" y="2557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11" name="Content Placeholder 4"/>
          <p:cNvGraphicFramePr>
            <a:graphicFrameLocks/>
          </p:cNvGraphicFramePr>
          <p:nvPr>
            <p:extLst>
              <p:ext uri="{D42A27DB-BD31-4B8C-83A1-F6EECF244321}">
                <p14:modId xmlns:p14="http://schemas.microsoft.com/office/powerpoint/2010/main" val="2408188908"/>
              </p:ext>
            </p:extLst>
          </p:nvPr>
        </p:nvGraphicFramePr>
        <p:xfrm>
          <a:off x="827584" y="2636912"/>
          <a:ext cx="7488834" cy="2225040"/>
        </p:xfrm>
        <a:graphic>
          <a:graphicData uri="http://schemas.openxmlformats.org/drawingml/2006/table">
            <a:tbl>
              <a:tblPr firstRow="1" bandRow="1">
                <a:tableStyleId>{5C22544A-7EE6-4342-B048-85BDC9FD1C3A}</a:tableStyleId>
              </a:tblPr>
              <a:tblGrid>
                <a:gridCol w="1296144"/>
                <a:gridCol w="884670"/>
                <a:gridCol w="884670"/>
                <a:gridCol w="884670"/>
                <a:gridCol w="884670"/>
                <a:gridCol w="884670"/>
                <a:gridCol w="884670"/>
                <a:gridCol w="884670"/>
              </a:tblGrid>
              <a:tr h="370840">
                <a:tc rowSpan="2">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Nucleotide</a:t>
                      </a:r>
                      <a:endParaRPr lang="tr-TR" sz="1800" b="1" kern="1200" dirty="0">
                        <a:ln>
                          <a:solidFill>
                            <a:schemeClr val="accent1"/>
                          </a:solidFill>
                        </a:ln>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7">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Motif Position (0 = Backgorund)</a:t>
                      </a:r>
                      <a:endParaRPr lang="tr-TR" sz="1800" b="1" kern="1200" dirty="0">
                        <a:ln>
                          <a:solidFill>
                            <a:schemeClr val="accent1"/>
                          </a:solidFill>
                        </a:ln>
                        <a:solidFill>
                          <a:schemeClr val="dk1"/>
                        </a:solidFill>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pPr algn="ct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solidFill>
                              <a:schemeClr val="accent1"/>
                            </a:solidFill>
                          </a:ln>
                        </a:rPr>
                        <a:t>0</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1</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2</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3</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4</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5</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6</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algn="ctr"/>
                      <a:r>
                        <a:rPr lang="tr-TR" b="1" dirty="0" smtClean="0">
                          <a:ln>
                            <a:solidFill>
                              <a:schemeClr val="accent1"/>
                            </a:solidFill>
                          </a:ln>
                          <a:solidFill>
                            <a:schemeClr val="tx1"/>
                          </a:solidFill>
                        </a:rPr>
                        <a:t>A</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0.267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0.209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0.414</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0.209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0.209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0.379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tr-TR" b="1" dirty="0" smtClean="0">
                          <a:ln>
                            <a:solidFill>
                              <a:schemeClr val="accent1"/>
                            </a:solidFill>
                          </a:ln>
                          <a:solidFill>
                            <a:schemeClr val="tx1"/>
                          </a:solidFill>
                        </a:rPr>
                        <a:t>C</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0.267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0.276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0.103</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0.172</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tr-TR" b="1" dirty="0" smtClean="0">
                          <a:ln>
                            <a:solidFill>
                              <a:schemeClr val="accent1"/>
                            </a:solidFill>
                          </a:ln>
                          <a:solidFill>
                            <a:schemeClr val="tx1"/>
                          </a:solidFill>
                        </a:rPr>
                        <a:t>G</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0.216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0.310</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0.276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smtClean="0">
                          <a:ln>
                            <a:solidFill>
                              <a:schemeClr val="accent1"/>
                            </a:solidFill>
                          </a:ln>
                          <a:solidFill>
                            <a:schemeClr val="accent1">
                              <a:lumMod val="75000"/>
                            </a:schemeClr>
                          </a:solidFill>
                        </a:rPr>
                        <a:t>0.345</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0.172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0.276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tr-TR" b="1" dirty="0" smtClean="0">
                          <a:ln>
                            <a:solidFill>
                              <a:schemeClr val="accent1"/>
                            </a:solidFill>
                          </a:ln>
                          <a:solidFill>
                            <a:schemeClr val="tx1"/>
                          </a:solidFill>
                        </a:rPr>
                        <a:t>T</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0.250</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0.209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0.209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0.276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0.310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0.209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403">
                                            <p:txEl>
                                              <p:pRg st="0" end="0"/>
                                            </p:txEl>
                                          </p:spTgt>
                                        </p:tgtEl>
                                        <p:attrNameLst>
                                          <p:attrName>style.visibility</p:attrName>
                                        </p:attrNameLst>
                                      </p:cBhvr>
                                      <p:to>
                                        <p:strVal val="visible"/>
                                      </p:to>
                                    </p:set>
                                    <p:animEffect transition="in" filter="dissolve">
                                      <p:cBhvr>
                                        <p:cTn id="7" dur="500"/>
                                        <p:tgtEl>
                                          <p:spTgt spid="1126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26403">
                                            <p:txEl>
                                              <p:pRg st="6" end="6"/>
                                            </p:txEl>
                                          </p:spTgt>
                                        </p:tgtEl>
                                        <p:attrNameLst>
                                          <p:attrName>style.visibility</p:attrName>
                                        </p:attrNameLst>
                                      </p:cBhvr>
                                      <p:to>
                                        <p:strVal val="visible"/>
                                      </p:to>
                                    </p:set>
                                    <p:animEffect transition="in" filter="dissolve">
                                      <p:cBhvr>
                                        <p:cTn id="16" dur="500"/>
                                        <p:tgtEl>
                                          <p:spTgt spid="112640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26403">
                                            <p:txEl>
                                              <p:pRg st="7" end="7"/>
                                            </p:txEl>
                                          </p:spTgt>
                                        </p:tgtEl>
                                        <p:attrNameLst>
                                          <p:attrName>style.visibility</p:attrName>
                                        </p:attrNameLst>
                                      </p:cBhvr>
                                      <p:to>
                                        <p:strVal val="visible"/>
                                      </p:to>
                                    </p:set>
                                    <p:animEffect transition="in" filter="dissolve">
                                      <p:cBhvr>
                                        <p:cTn id="21" dur="500"/>
                                        <p:tgtEl>
                                          <p:spTgt spid="112640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26403">
                                            <p:txEl>
                                              <p:pRg st="8" end="8"/>
                                            </p:txEl>
                                          </p:spTgt>
                                        </p:tgtEl>
                                        <p:attrNameLst>
                                          <p:attrName>style.visibility</p:attrName>
                                        </p:attrNameLst>
                                      </p:cBhvr>
                                      <p:to>
                                        <p:strVal val="visible"/>
                                      </p:to>
                                    </p:set>
                                    <p:animEffect transition="in" filter="dissolve">
                                      <p:cBhvr>
                                        <p:cTn id="26" dur="500"/>
                                        <p:tgtEl>
                                          <p:spTgt spid="112640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4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0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262E3264-6E06-4D85-B36C-89B0B3325849}" type="slidenum">
              <a:rPr kumimoji="0" lang="en-US" altLang="en-US" sz="1200" smtClean="0"/>
              <a:pPr>
                <a:spcBef>
                  <a:spcPct val="50000"/>
                </a:spcBef>
                <a:buFontTx/>
                <a:buNone/>
              </a:pPr>
              <a:t>32</a:t>
            </a:fld>
            <a:endParaRPr kumimoji="0" lang="en-US" altLang="en-US" sz="1200" smtClean="0"/>
          </a:p>
        </p:txBody>
      </p:sp>
      <p:sp>
        <p:nvSpPr>
          <p:cNvPr id="40963" name="Rectangle 2"/>
          <p:cNvSpPr>
            <a:spLocks noGrp="1" noChangeArrowheads="1"/>
          </p:cNvSpPr>
          <p:nvPr>
            <p:ph type="title"/>
          </p:nvPr>
        </p:nvSpPr>
        <p:spPr/>
        <p:txBody>
          <a:bodyPr/>
          <a:lstStyle/>
          <a:p>
            <a:r>
              <a:rPr lang="en-US" altLang="en-US" sz="3600" dirty="0"/>
              <a:t>…Example of EM - Residue </a:t>
            </a:r>
            <a:r>
              <a:rPr lang="en-US" altLang="en-US" sz="3600" dirty="0" smtClean="0"/>
              <a:t>Frequencies</a:t>
            </a:r>
            <a:r>
              <a:rPr lang="tr-TR" altLang="en-US" sz="3600" dirty="0" smtClean="0"/>
              <a:t>…</a:t>
            </a:r>
            <a:endParaRPr lang="en-US" altLang="en-US" sz="3600" dirty="0" smtClean="0"/>
          </a:p>
        </p:txBody>
      </p:sp>
      <p:sp>
        <p:nvSpPr>
          <p:cNvPr id="1126403" name="Rectangle 3"/>
          <p:cNvSpPr>
            <a:spLocks noGrp="1" noChangeArrowheads="1"/>
          </p:cNvSpPr>
          <p:nvPr>
            <p:ph type="body" idx="1"/>
          </p:nvPr>
        </p:nvSpPr>
        <p:spPr>
          <a:xfrm>
            <a:off x="395537" y="1125538"/>
            <a:ext cx="8427044" cy="5365716"/>
          </a:xfrm>
        </p:spPr>
        <p:txBody>
          <a:bodyPr/>
          <a:lstStyle/>
          <a:p>
            <a:r>
              <a:rPr lang="tr-TR" altLang="en-US" sz="2400" dirty="0" smtClean="0"/>
              <a:t>However, i</a:t>
            </a:r>
            <a:r>
              <a:rPr lang="en-US" altLang="en-US" sz="2400" dirty="0" smtClean="0"/>
              <a:t>n </a:t>
            </a:r>
            <a:r>
              <a:rPr lang="en-US" altLang="en-US" sz="2400" dirty="0"/>
              <a:t>order to alleviate the issue of </a:t>
            </a:r>
            <a:r>
              <a:rPr lang="en-US" altLang="en-US" sz="2400" dirty="0" smtClean="0">
                <a:solidFill>
                  <a:schemeClr val="accent1">
                    <a:lumMod val="75000"/>
                  </a:schemeClr>
                </a:solidFill>
              </a:rPr>
              <a:t>zero</a:t>
            </a:r>
            <a:r>
              <a:rPr lang="tr-TR" altLang="en-US" sz="2400" dirty="0" smtClean="0">
                <a:solidFill>
                  <a:schemeClr val="accent1">
                    <a:lumMod val="75000"/>
                  </a:schemeClr>
                </a:solidFill>
              </a:rPr>
              <a:t> </a:t>
            </a:r>
            <a:r>
              <a:rPr lang="en-US" altLang="en-US" sz="2400" dirty="0" smtClean="0">
                <a:solidFill>
                  <a:schemeClr val="accent1">
                    <a:lumMod val="75000"/>
                  </a:schemeClr>
                </a:solidFill>
              </a:rPr>
              <a:t>counts </a:t>
            </a:r>
            <a:r>
              <a:rPr lang="en-US" altLang="en-US" sz="2400" dirty="0"/>
              <a:t>and overtraining of the data, </a:t>
            </a:r>
            <a:r>
              <a:rPr lang="en-US" altLang="en-US" sz="2400" dirty="0" err="1">
                <a:solidFill>
                  <a:schemeClr val="accent1">
                    <a:lumMod val="75000"/>
                  </a:schemeClr>
                </a:solidFill>
              </a:rPr>
              <a:t>pseudocounts</a:t>
            </a:r>
            <a:r>
              <a:rPr lang="en-US" altLang="en-US" sz="2400" dirty="0"/>
              <a:t> are </a:t>
            </a:r>
            <a:r>
              <a:rPr lang="en-US" altLang="en-US" sz="2400" dirty="0" smtClean="0"/>
              <a:t>introduced</a:t>
            </a:r>
            <a:r>
              <a:rPr lang="tr-TR" altLang="en-US" sz="2400" dirty="0" smtClean="0"/>
              <a:t> </a:t>
            </a:r>
            <a:r>
              <a:rPr lang="en-US" altLang="en-US" sz="2400" dirty="0" smtClean="0"/>
              <a:t>to </a:t>
            </a:r>
            <a:r>
              <a:rPr lang="en-US" altLang="en-US" sz="2400" dirty="0"/>
              <a:t>the observed </a:t>
            </a:r>
            <a:r>
              <a:rPr lang="en-US" altLang="en-US" sz="2400" dirty="0" smtClean="0"/>
              <a:t>counts: </a:t>
            </a:r>
            <a:endParaRPr lang="tr-TR" altLang="en-US" sz="2400" dirty="0" smtClean="0"/>
          </a:p>
          <a:p>
            <a:pPr lvl="1"/>
            <a:r>
              <a:rPr lang="tr-TR" altLang="en-US" sz="2000" dirty="0" smtClean="0"/>
              <a:t>In this case, frequency of</a:t>
            </a:r>
            <a:r>
              <a:rPr lang="tr-TR" altLang="en-US" sz="2000" dirty="0"/>
              <a:t> </a:t>
            </a:r>
            <a:r>
              <a:rPr lang="tr-TR" altLang="en-US" sz="2000" dirty="0" smtClean="0"/>
              <a:t>nucleotide </a:t>
            </a:r>
            <a:r>
              <a:rPr lang="tr-TR" altLang="en-US" sz="2000" i="1" dirty="0" smtClean="0">
                <a:solidFill>
                  <a:schemeClr val="accent1">
                    <a:lumMod val="75000"/>
                  </a:schemeClr>
                </a:solidFill>
              </a:rPr>
              <a:t>a</a:t>
            </a:r>
            <a:r>
              <a:rPr lang="tr-TR" altLang="en-US" sz="2000" dirty="0" smtClean="0"/>
              <a:t> </a:t>
            </a:r>
            <a:r>
              <a:rPr lang="tr-TR" altLang="en-US" sz="2000" dirty="0"/>
              <a:t>in </a:t>
            </a:r>
            <a:r>
              <a:rPr lang="tr-TR" altLang="en-US" sz="2000" dirty="0" smtClean="0"/>
              <a:t>Col</a:t>
            </a:r>
            <a:r>
              <a:rPr lang="tr-TR" altLang="en-US" sz="2000" i="1" dirty="0" smtClean="0">
                <a:solidFill>
                  <a:schemeClr val="accent1">
                    <a:lumMod val="75000"/>
                  </a:schemeClr>
                </a:solidFill>
              </a:rPr>
              <a:t>c</a:t>
            </a:r>
            <a:r>
              <a:rPr lang="tr-TR" altLang="en-US" sz="2000" dirty="0" smtClean="0"/>
              <a:t>:</a:t>
            </a:r>
            <a:endParaRPr lang="tr-TR" altLang="en-US" sz="2000" dirty="0"/>
          </a:p>
          <a:p>
            <a:pPr marL="914400" lvl="2" indent="0">
              <a:buNone/>
            </a:pPr>
            <a:r>
              <a:rPr lang="tr-TR" altLang="en-US" sz="1800" i="1" dirty="0" smtClean="0">
                <a:solidFill>
                  <a:schemeClr val="accent1">
                    <a:lumMod val="75000"/>
                  </a:schemeClr>
                </a:solidFill>
              </a:rPr>
              <a:t>	P</a:t>
            </a:r>
            <a:r>
              <a:rPr lang="tr-TR" altLang="en-US" sz="1800" i="1" baseline="-25000" dirty="0" smtClean="0">
                <a:solidFill>
                  <a:schemeClr val="accent1">
                    <a:lumMod val="75000"/>
                  </a:schemeClr>
                </a:solidFill>
              </a:rPr>
              <a:t>ca</a:t>
            </a:r>
            <a:r>
              <a:rPr lang="tr-TR" altLang="en-US" sz="1800" dirty="0" smtClean="0">
                <a:solidFill>
                  <a:schemeClr val="accent1">
                    <a:lumMod val="75000"/>
                  </a:schemeClr>
                </a:solidFill>
              </a:rPr>
              <a:t> = (</a:t>
            </a:r>
            <a:r>
              <a:rPr lang="tr-TR" altLang="en-US" sz="1800" i="1" dirty="0" smtClean="0">
                <a:solidFill>
                  <a:schemeClr val="accent1">
                    <a:lumMod val="75000"/>
                  </a:schemeClr>
                </a:solidFill>
              </a:rPr>
              <a:t>n</a:t>
            </a:r>
            <a:r>
              <a:rPr lang="tr-TR" altLang="en-US" sz="1800" i="1" baseline="-25000" dirty="0" smtClean="0">
                <a:solidFill>
                  <a:schemeClr val="accent1">
                    <a:lumMod val="75000"/>
                  </a:schemeClr>
                </a:solidFill>
              </a:rPr>
              <a:t>ca</a:t>
            </a:r>
            <a:r>
              <a:rPr lang="tr-TR" altLang="en-US" sz="1800" dirty="0" smtClean="0">
                <a:solidFill>
                  <a:schemeClr val="accent1">
                    <a:lumMod val="75000"/>
                  </a:schemeClr>
                </a:solidFill>
              </a:rPr>
              <a:t> + </a:t>
            </a:r>
            <a:r>
              <a:rPr lang="tr-TR" altLang="en-US" sz="1800" i="1" dirty="0" smtClean="0">
                <a:solidFill>
                  <a:schemeClr val="accent1">
                    <a:lumMod val="75000"/>
                  </a:schemeClr>
                </a:solidFill>
              </a:rPr>
              <a:t>b</a:t>
            </a:r>
            <a:r>
              <a:rPr lang="tr-TR" altLang="en-US" sz="1800" i="1" baseline="-25000" dirty="0" smtClean="0">
                <a:solidFill>
                  <a:schemeClr val="accent1">
                    <a:lumMod val="75000"/>
                  </a:schemeClr>
                </a:solidFill>
              </a:rPr>
              <a:t>ca</a:t>
            </a:r>
            <a:r>
              <a:rPr lang="tr-TR" altLang="en-US" sz="1800" dirty="0" smtClean="0">
                <a:solidFill>
                  <a:schemeClr val="accent1">
                    <a:lumMod val="75000"/>
                  </a:schemeClr>
                </a:solidFill>
              </a:rPr>
              <a:t>) / </a:t>
            </a:r>
            <a:r>
              <a:rPr lang="tr-TR" altLang="en-US" sz="1800" dirty="0" smtClean="0">
                <a:solidFill>
                  <a:schemeClr val="accent1">
                    <a:lumMod val="75000"/>
                  </a:schemeClr>
                </a:solidFill>
              </a:rPr>
              <a:t>(</a:t>
            </a:r>
            <a:r>
              <a:rPr lang="tr-TR" altLang="en-US" sz="1800" i="1" dirty="0" smtClean="0">
                <a:solidFill>
                  <a:schemeClr val="accent1">
                    <a:lumMod val="75000"/>
                  </a:schemeClr>
                </a:solidFill>
              </a:rPr>
              <a:t>N</a:t>
            </a:r>
            <a:r>
              <a:rPr lang="tr-TR" altLang="en-US" sz="1800" i="1" baseline="-25000" dirty="0" smtClean="0">
                <a:solidFill>
                  <a:schemeClr val="accent1">
                    <a:lumMod val="75000"/>
                  </a:schemeClr>
                </a:solidFill>
              </a:rPr>
              <a:t>c</a:t>
            </a:r>
            <a:r>
              <a:rPr lang="tr-TR" altLang="en-US" sz="1800" dirty="0" smtClean="0">
                <a:solidFill>
                  <a:schemeClr val="accent1">
                    <a:lumMod val="75000"/>
                  </a:schemeClr>
                </a:solidFill>
              </a:rPr>
              <a:t> </a:t>
            </a:r>
            <a:r>
              <a:rPr lang="tr-TR" altLang="en-US" sz="1800" dirty="0" smtClean="0">
                <a:solidFill>
                  <a:schemeClr val="accent1">
                    <a:lumMod val="75000"/>
                  </a:schemeClr>
                </a:solidFill>
              </a:rPr>
              <a:t>+ </a:t>
            </a:r>
            <a:r>
              <a:rPr lang="tr-TR" altLang="en-US" sz="1800" i="1" dirty="0" smtClean="0">
                <a:solidFill>
                  <a:schemeClr val="accent1">
                    <a:lumMod val="75000"/>
                  </a:schemeClr>
                </a:solidFill>
              </a:rPr>
              <a:t>B</a:t>
            </a:r>
            <a:r>
              <a:rPr lang="tr-TR" altLang="en-US" sz="1800" i="1" baseline="-25000" dirty="0" smtClean="0">
                <a:solidFill>
                  <a:schemeClr val="accent1">
                    <a:lumMod val="75000"/>
                  </a:schemeClr>
                </a:solidFill>
              </a:rPr>
              <a:t>c</a:t>
            </a:r>
            <a:r>
              <a:rPr lang="tr-TR" altLang="en-US" sz="1800" dirty="0" smtClean="0">
                <a:solidFill>
                  <a:schemeClr val="accent1">
                    <a:lumMod val="75000"/>
                  </a:schemeClr>
                </a:solidFill>
              </a:rPr>
              <a:t>)</a:t>
            </a:r>
          </a:p>
          <a:p>
            <a:pPr marL="914400" lvl="2" indent="0">
              <a:buNone/>
            </a:pPr>
            <a:r>
              <a:rPr lang="en-US" altLang="en-US" sz="1200" i="1" dirty="0" err="1" smtClean="0">
                <a:solidFill>
                  <a:srgbClr val="3366FF">
                    <a:lumMod val="75000"/>
                  </a:srgbClr>
                </a:solidFill>
              </a:rPr>
              <a:t>P</a:t>
            </a:r>
            <a:r>
              <a:rPr lang="en-US" altLang="en-US" sz="1200" i="1" baseline="-25000" dirty="0" err="1" smtClean="0">
                <a:solidFill>
                  <a:srgbClr val="3366FF">
                    <a:lumMod val="75000"/>
                  </a:srgbClr>
                </a:solidFill>
              </a:rPr>
              <a:t>ca</a:t>
            </a:r>
            <a:r>
              <a:rPr lang="en-US" altLang="en-US" sz="1200" dirty="0" smtClean="0"/>
              <a:t>: </a:t>
            </a:r>
            <a:r>
              <a:rPr lang="en-US" altLang="en-US" sz="1200" dirty="0"/>
              <a:t>Probability of residue </a:t>
            </a:r>
            <a:r>
              <a:rPr lang="en-US" altLang="en-US" sz="1200" i="1" dirty="0">
                <a:solidFill>
                  <a:srgbClr val="3366FF">
                    <a:lumMod val="75000"/>
                  </a:srgbClr>
                </a:solidFill>
              </a:rPr>
              <a:t>a</a:t>
            </a:r>
            <a:r>
              <a:rPr lang="en-US" altLang="en-US" sz="1200" dirty="0"/>
              <a:t> in column </a:t>
            </a:r>
            <a:r>
              <a:rPr lang="en-US" altLang="en-US" sz="1200" dirty="0" smtClean="0">
                <a:solidFill>
                  <a:srgbClr val="3366FF">
                    <a:lumMod val="75000"/>
                  </a:srgbClr>
                </a:solidFill>
              </a:rPr>
              <a:t>c</a:t>
            </a:r>
            <a:r>
              <a:rPr lang="tr-TR" altLang="en-US" sz="1200" dirty="0" smtClean="0">
                <a:solidFill>
                  <a:srgbClr val="3366FF">
                    <a:lumMod val="75000"/>
                  </a:srgbClr>
                </a:solidFill>
              </a:rPr>
              <a:t> </a:t>
            </a:r>
            <a:r>
              <a:rPr lang="tr-TR" altLang="en-US" sz="1200" dirty="0"/>
              <a:t>;</a:t>
            </a:r>
            <a:r>
              <a:rPr lang="tr-TR" altLang="en-US" sz="1200" dirty="0"/>
              <a:t> </a:t>
            </a:r>
            <a:r>
              <a:rPr lang="tr-TR" altLang="en-US" sz="1200" dirty="0" smtClean="0">
                <a:solidFill>
                  <a:srgbClr val="3366FF">
                    <a:lumMod val="75000"/>
                  </a:srgbClr>
                </a:solidFill>
              </a:rPr>
              <a:t>   </a:t>
            </a:r>
            <a:r>
              <a:rPr lang="en-US" altLang="en-US" sz="1200" i="1" dirty="0" err="1" smtClean="0">
                <a:solidFill>
                  <a:srgbClr val="3366FF">
                    <a:lumMod val="75000"/>
                  </a:srgbClr>
                </a:solidFill>
              </a:rPr>
              <a:t>n</a:t>
            </a:r>
            <a:r>
              <a:rPr lang="en-US" altLang="en-US" sz="1200" i="1" baseline="-25000" dirty="0" err="1" smtClean="0">
                <a:solidFill>
                  <a:srgbClr val="3366FF">
                    <a:lumMod val="75000"/>
                  </a:srgbClr>
                </a:solidFill>
              </a:rPr>
              <a:t>ca</a:t>
            </a:r>
            <a:r>
              <a:rPr lang="en-US" altLang="en-US" sz="1200" dirty="0" smtClean="0"/>
              <a:t>: </a:t>
            </a:r>
            <a:r>
              <a:rPr lang="en-US" altLang="en-US" sz="1200" dirty="0"/>
              <a:t>count of </a:t>
            </a:r>
            <a:r>
              <a:rPr lang="en-US" altLang="en-US" sz="1200" i="1" dirty="0">
                <a:solidFill>
                  <a:srgbClr val="3366FF">
                    <a:lumMod val="75000"/>
                  </a:srgbClr>
                </a:solidFill>
              </a:rPr>
              <a:t>a</a:t>
            </a:r>
            <a:r>
              <a:rPr lang="en-US" altLang="en-US" sz="1200" dirty="0"/>
              <a:t>’s in column </a:t>
            </a:r>
            <a:r>
              <a:rPr lang="en-US" altLang="en-US" sz="1200" i="1" dirty="0" smtClean="0">
                <a:solidFill>
                  <a:srgbClr val="3366FF">
                    <a:lumMod val="75000"/>
                  </a:srgbClr>
                </a:solidFill>
              </a:rPr>
              <a:t>c</a:t>
            </a:r>
            <a:r>
              <a:rPr lang="tr-TR" altLang="en-US" sz="1200" i="1" dirty="0" smtClean="0">
                <a:solidFill>
                  <a:srgbClr val="3366FF">
                    <a:lumMod val="75000"/>
                  </a:srgbClr>
                </a:solidFill>
              </a:rPr>
              <a:t> </a:t>
            </a:r>
            <a:r>
              <a:rPr lang="tr-TR" altLang="en-US" sz="1200" dirty="0"/>
              <a:t>;</a:t>
            </a:r>
            <a:r>
              <a:rPr lang="tr-TR" altLang="en-US" sz="1200" dirty="0" smtClean="0">
                <a:solidFill>
                  <a:srgbClr val="3366FF">
                    <a:lumMod val="75000"/>
                  </a:srgbClr>
                </a:solidFill>
              </a:rPr>
              <a:t>     </a:t>
            </a:r>
            <a:r>
              <a:rPr lang="en-US" altLang="en-US" sz="1200" i="1" dirty="0" err="1" smtClean="0">
                <a:solidFill>
                  <a:srgbClr val="3366FF">
                    <a:lumMod val="75000"/>
                  </a:srgbClr>
                </a:solidFill>
              </a:rPr>
              <a:t>b</a:t>
            </a:r>
            <a:r>
              <a:rPr lang="en-US" altLang="en-US" sz="1200" i="1" baseline="-25000" dirty="0" err="1" smtClean="0">
                <a:solidFill>
                  <a:srgbClr val="3366FF">
                    <a:lumMod val="75000"/>
                  </a:srgbClr>
                </a:solidFill>
              </a:rPr>
              <a:t>ca</a:t>
            </a:r>
            <a:r>
              <a:rPr lang="en-US" altLang="en-US" sz="1200" dirty="0"/>
              <a:t>: </a:t>
            </a:r>
            <a:r>
              <a:rPr lang="en-US" altLang="en-US" sz="1200" dirty="0" err="1"/>
              <a:t>pseudocount</a:t>
            </a:r>
            <a:r>
              <a:rPr lang="en-US" altLang="en-US" sz="1200" dirty="0"/>
              <a:t> of </a:t>
            </a:r>
            <a:r>
              <a:rPr lang="en-US" altLang="en-US" sz="1200" i="1" dirty="0">
                <a:solidFill>
                  <a:srgbClr val="3366FF">
                    <a:lumMod val="75000"/>
                  </a:srgbClr>
                </a:solidFill>
              </a:rPr>
              <a:t>a</a:t>
            </a:r>
            <a:r>
              <a:rPr lang="en-US" altLang="en-US" sz="1200" dirty="0"/>
              <a:t>’s in column </a:t>
            </a:r>
            <a:r>
              <a:rPr lang="en-US" altLang="en-US" sz="1200" i="1" dirty="0" smtClean="0">
                <a:solidFill>
                  <a:srgbClr val="3366FF">
                    <a:lumMod val="75000"/>
                  </a:srgbClr>
                </a:solidFill>
              </a:rPr>
              <a:t>c</a:t>
            </a:r>
            <a:r>
              <a:rPr lang="tr-TR" altLang="en-US" sz="1200" i="1" dirty="0">
                <a:solidFill>
                  <a:srgbClr val="3366FF">
                    <a:lumMod val="75000"/>
                  </a:srgbClr>
                </a:solidFill>
              </a:rPr>
              <a:t> </a:t>
            </a:r>
            <a:r>
              <a:rPr lang="tr-TR" altLang="en-US" sz="1200" dirty="0"/>
              <a:t>; </a:t>
            </a:r>
            <a:r>
              <a:rPr lang="tr-TR" altLang="en-US" sz="1200" dirty="0" smtClean="0">
                <a:solidFill>
                  <a:srgbClr val="3366FF">
                    <a:lumMod val="75000"/>
                  </a:srgbClr>
                </a:solidFill>
              </a:rPr>
              <a:t>   </a:t>
            </a:r>
          </a:p>
          <a:p>
            <a:pPr marL="914400" lvl="2" indent="0">
              <a:buNone/>
            </a:pPr>
            <a:r>
              <a:rPr lang="en-US" altLang="en-US" sz="1200" i="1" dirty="0" err="1" smtClean="0">
                <a:solidFill>
                  <a:srgbClr val="3366FF">
                    <a:lumMod val="75000"/>
                  </a:srgbClr>
                </a:solidFill>
              </a:rPr>
              <a:t>N</a:t>
            </a:r>
            <a:r>
              <a:rPr lang="en-US" altLang="en-US" sz="1200" i="1" baseline="-25000" dirty="0" err="1" smtClean="0">
                <a:solidFill>
                  <a:srgbClr val="3366FF">
                    <a:lumMod val="75000"/>
                  </a:srgbClr>
                </a:solidFill>
              </a:rPr>
              <a:t>c</a:t>
            </a:r>
            <a:r>
              <a:rPr lang="en-US" altLang="en-US" sz="1200" dirty="0"/>
              <a:t>: total count in column </a:t>
            </a:r>
            <a:r>
              <a:rPr lang="en-US" altLang="en-US" sz="1200" i="1" dirty="0" smtClean="0">
                <a:solidFill>
                  <a:srgbClr val="3366FF">
                    <a:lumMod val="75000"/>
                  </a:srgbClr>
                </a:solidFill>
              </a:rPr>
              <a:t>c</a:t>
            </a:r>
            <a:r>
              <a:rPr lang="tr-TR" altLang="en-US" sz="1200" i="1" dirty="0" smtClean="0">
                <a:solidFill>
                  <a:srgbClr val="3366FF">
                    <a:lumMod val="75000"/>
                  </a:srgbClr>
                </a:solidFill>
              </a:rPr>
              <a:t> </a:t>
            </a:r>
            <a:r>
              <a:rPr lang="tr-TR" altLang="en-US" sz="1200" dirty="0" smtClean="0">
                <a:solidFill>
                  <a:srgbClr val="00B050"/>
                </a:solidFill>
              </a:rPr>
              <a:t>;</a:t>
            </a:r>
            <a:r>
              <a:rPr lang="tr-TR" altLang="en-US" sz="1200" dirty="0" smtClean="0">
                <a:solidFill>
                  <a:srgbClr val="3366FF">
                    <a:lumMod val="75000"/>
                  </a:srgbClr>
                </a:solidFill>
              </a:rPr>
              <a:t>    </a:t>
            </a:r>
            <a:r>
              <a:rPr lang="en-US" altLang="en-US" sz="1200" i="1" dirty="0" err="1" smtClean="0">
                <a:solidFill>
                  <a:srgbClr val="3366FF">
                    <a:lumMod val="75000"/>
                  </a:srgbClr>
                </a:solidFill>
              </a:rPr>
              <a:t>B</a:t>
            </a:r>
            <a:r>
              <a:rPr lang="en-US" altLang="en-US" sz="1200" i="1" baseline="-25000" dirty="0" err="1" smtClean="0">
                <a:solidFill>
                  <a:srgbClr val="3366FF">
                    <a:lumMod val="75000"/>
                  </a:srgbClr>
                </a:solidFill>
              </a:rPr>
              <a:t>c</a:t>
            </a:r>
            <a:r>
              <a:rPr lang="en-US" altLang="en-US" sz="1200" dirty="0"/>
              <a:t>: total </a:t>
            </a:r>
            <a:r>
              <a:rPr lang="en-US" altLang="en-US" sz="1200" dirty="0" err="1"/>
              <a:t>pseudocount</a:t>
            </a:r>
            <a:r>
              <a:rPr lang="en-US" altLang="en-US" sz="1200" dirty="0"/>
              <a:t> in column </a:t>
            </a:r>
            <a:r>
              <a:rPr lang="en-US" altLang="en-US" sz="1200" i="1" dirty="0">
                <a:solidFill>
                  <a:srgbClr val="3366FF">
                    <a:lumMod val="75000"/>
                  </a:srgbClr>
                </a:solidFill>
              </a:rPr>
              <a:t>c</a:t>
            </a:r>
          </a:p>
          <a:p>
            <a:pPr marL="1141413" lvl="3"/>
            <a:r>
              <a:rPr lang="tr-TR" altLang="en-US" sz="1200" dirty="0"/>
              <a:t>Chosing a pseudocaunt is arbitrary</a:t>
            </a:r>
            <a:endParaRPr lang="en-US" altLang="en-US" sz="1200" dirty="0"/>
          </a:p>
          <a:p>
            <a:pPr marL="1141413" lvl="3"/>
            <a:r>
              <a:rPr lang="tr-TR" altLang="en-US" sz="1200" dirty="0" smtClean="0"/>
              <a:t>For example, assuming that </a:t>
            </a:r>
            <a:r>
              <a:rPr lang="tr-TR" altLang="en-US" sz="1200" dirty="0" smtClean="0">
                <a:solidFill>
                  <a:schemeClr val="accent1"/>
                </a:solidFill>
              </a:rPr>
              <a:t>4</a:t>
            </a:r>
            <a:r>
              <a:rPr lang="tr-TR" altLang="en-US" sz="1200" dirty="0" smtClean="0"/>
              <a:t> nucleotides have equal probabilities,  if total pseudocount (</a:t>
            </a:r>
            <a:r>
              <a:rPr lang="tr-TR" altLang="en-US" sz="1200" i="1" dirty="0">
                <a:solidFill>
                  <a:schemeClr val="accent1">
                    <a:lumMod val="75000"/>
                  </a:schemeClr>
                </a:solidFill>
              </a:rPr>
              <a:t>B</a:t>
            </a:r>
            <a:r>
              <a:rPr lang="tr-TR" altLang="en-US" sz="1200" i="1" baseline="-25000" dirty="0">
                <a:solidFill>
                  <a:schemeClr val="accent1">
                    <a:lumMod val="75000"/>
                  </a:schemeClr>
                </a:solidFill>
              </a:rPr>
              <a:t>c </a:t>
            </a:r>
            <a:r>
              <a:rPr lang="tr-TR" altLang="en-US" sz="1200" dirty="0" smtClean="0"/>
              <a:t>) is chosen as 1, pseudocount of each nucletide will be  </a:t>
            </a:r>
            <a:r>
              <a:rPr lang="tr-TR" altLang="en-US" sz="1200" i="1" dirty="0" smtClean="0">
                <a:solidFill>
                  <a:schemeClr val="accent1">
                    <a:lumMod val="75000"/>
                  </a:schemeClr>
                </a:solidFill>
              </a:rPr>
              <a:t>b</a:t>
            </a:r>
            <a:r>
              <a:rPr lang="tr-TR" altLang="en-US" sz="1200" i="1" baseline="-25000" dirty="0" smtClean="0">
                <a:solidFill>
                  <a:schemeClr val="accent1">
                    <a:lumMod val="75000"/>
                  </a:schemeClr>
                </a:solidFill>
              </a:rPr>
              <a:t>ca</a:t>
            </a:r>
            <a:r>
              <a:rPr lang="tr-TR" altLang="en-US" sz="1200" dirty="0" smtClean="0">
                <a:solidFill>
                  <a:schemeClr val="accent1">
                    <a:lumMod val="75000"/>
                  </a:schemeClr>
                </a:solidFill>
              </a:rPr>
              <a:t>= </a:t>
            </a:r>
            <a:r>
              <a:rPr lang="tr-TR" altLang="en-US" sz="1200" i="1" dirty="0" smtClean="0">
                <a:solidFill>
                  <a:schemeClr val="accent1">
                    <a:lumMod val="75000"/>
                  </a:schemeClr>
                </a:solidFill>
              </a:rPr>
              <a:t>B</a:t>
            </a:r>
            <a:r>
              <a:rPr lang="tr-TR" altLang="en-US" sz="1200" i="1" baseline="-25000" dirty="0" smtClean="0">
                <a:solidFill>
                  <a:schemeClr val="accent1">
                    <a:lumMod val="75000"/>
                  </a:schemeClr>
                </a:solidFill>
              </a:rPr>
              <a:t>c</a:t>
            </a:r>
            <a:r>
              <a:rPr lang="tr-TR" altLang="en-US" sz="1200" dirty="0" smtClean="0">
                <a:solidFill>
                  <a:schemeClr val="accent1">
                    <a:lumMod val="75000"/>
                  </a:schemeClr>
                </a:solidFill>
              </a:rPr>
              <a:t>/4</a:t>
            </a:r>
            <a:r>
              <a:rPr lang="tr-TR" altLang="en-US" sz="1200" dirty="0" smtClean="0"/>
              <a:t>. </a:t>
            </a:r>
          </a:p>
          <a:p>
            <a:pPr marL="1141413" lvl="3"/>
            <a:r>
              <a:rPr lang="tr-TR" altLang="en-US" sz="1200" dirty="0" smtClean="0"/>
              <a:t>Note that a different pseudocount scheme is used in the following table </a:t>
            </a:r>
            <a:endParaRPr lang="tr-TR" altLang="en-US" sz="1200" dirty="0"/>
          </a:p>
        </p:txBody>
      </p:sp>
      <p:sp>
        <p:nvSpPr>
          <p:cNvPr id="40965" name="Rectangle 4"/>
          <p:cNvSpPr>
            <a:spLocks noChangeArrowheads="1"/>
          </p:cNvSpPr>
          <p:nvPr/>
        </p:nvSpPr>
        <p:spPr bwMode="auto">
          <a:xfrm>
            <a:off x="2033588"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sp>
        <p:nvSpPr>
          <p:cNvPr id="40966" name="Rectangle 5"/>
          <p:cNvSpPr>
            <a:spLocks noChangeArrowheads="1"/>
          </p:cNvSpPr>
          <p:nvPr/>
        </p:nvSpPr>
        <p:spPr bwMode="auto">
          <a:xfrm>
            <a:off x="2085975" y="2557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8" name="Content Placeholder 4"/>
          <p:cNvGraphicFramePr>
            <a:graphicFrameLocks/>
          </p:cNvGraphicFramePr>
          <p:nvPr>
            <p:extLst>
              <p:ext uri="{D42A27DB-BD31-4B8C-83A1-F6EECF244321}">
                <p14:modId xmlns:p14="http://schemas.microsoft.com/office/powerpoint/2010/main" val="3783976536"/>
              </p:ext>
            </p:extLst>
          </p:nvPr>
        </p:nvGraphicFramePr>
        <p:xfrm>
          <a:off x="899592" y="4293094"/>
          <a:ext cx="7488834" cy="2231531"/>
        </p:xfrm>
        <a:graphic>
          <a:graphicData uri="http://schemas.openxmlformats.org/drawingml/2006/table">
            <a:tbl>
              <a:tblPr firstRow="1" bandRow="1">
                <a:tableStyleId>{5C22544A-7EE6-4342-B048-85BDC9FD1C3A}</a:tableStyleId>
              </a:tblPr>
              <a:tblGrid>
                <a:gridCol w="1296144"/>
                <a:gridCol w="884670"/>
                <a:gridCol w="884670"/>
                <a:gridCol w="884670"/>
                <a:gridCol w="884670"/>
                <a:gridCol w="884670"/>
                <a:gridCol w="884670"/>
                <a:gridCol w="884670"/>
              </a:tblGrid>
              <a:tr h="367666">
                <a:tc rowSpan="2">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Nucleotide</a:t>
                      </a:r>
                      <a:endParaRPr lang="tr-TR" sz="1800" b="1" kern="1200" dirty="0">
                        <a:ln>
                          <a:solidFill>
                            <a:schemeClr val="accent1"/>
                          </a:solidFill>
                        </a:ln>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7">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Motif Position (0 = Backgorund)</a:t>
                      </a:r>
                      <a:endParaRPr lang="tr-TR" sz="1800" b="1" kern="1200" dirty="0">
                        <a:ln>
                          <a:solidFill>
                            <a:schemeClr val="accent1"/>
                          </a:solidFill>
                        </a:ln>
                        <a:solidFill>
                          <a:schemeClr val="dk1"/>
                        </a:solidFill>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773">
                <a:tc vMerge="1">
                  <a:txBody>
                    <a:bodyPr/>
                    <a:lstStyle/>
                    <a:p>
                      <a:pPr algn="ct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solidFill>
                              <a:schemeClr val="accent1"/>
                            </a:solidFill>
                          </a:ln>
                        </a:rPr>
                        <a:t>0</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1</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2</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3</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4</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5</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6</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2773">
                <a:tc>
                  <a:txBody>
                    <a:bodyPr/>
                    <a:lstStyle/>
                    <a:p>
                      <a:pPr algn="ctr"/>
                      <a:r>
                        <a:rPr lang="tr-TR" b="1" dirty="0" smtClean="0">
                          <a:ln>
                            <a:solidFill>
                              <a:schemeClr val="accent1"/>
                            </a:solidFill>
                          </a:ln>
                          <a:solidFill>
                            <a:schemeClr val="tx1"/>
                          </a:solidFill>
                        </a:rPr>
                        <a:t>A</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0.267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0.256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0.296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0.256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0.256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0.289</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0.263</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773">
                <a:tc>
                  <a:txBody>
                    <a:bodyPr/>
                    <a:lstStyle/>
                    <a:p>
                      <a:pPr algn="ctr"/>
                      <a:r>
                        <a:rPr lang="tr-TR" b="1" dirty="0" smtClean="0">
                          <a:ln>
                            <a:solidFill>
                              <a:schemeClr val="accent1"/>
                            </a:solidFill>
                          </a:ln>
                          <a:solidFill>
                            <a:schemeClr val="tx1"/>
                          </a:solidFill>
                        </a:rPr>
                        <a:t>C</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0.267</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0.263</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0.230</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0.243</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0.256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0.256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0.256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773">
                <a:tc>
                  <a:txBody>
                    <a:bodyPr/>
                    <a:lstStyle/>
                    <a:p>
                      <a:pPr algn="ctr"/>
                      <a:r>
                        <a:rPr lang="tr-TR" b="1" dirty="0" smtClean="0">
                          <a:ln>
                            <a:solidFill>
                              <a:schemeClr val="accent1"/>
                            </a:solidFill>
                          </a:ln>
                          <a:solidFill>
                            <a:schemeClr val="tx1"/>
                          </a:solidFill>
                        </a:rPr>
                        <a:t>G</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0.216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0.240</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0.233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0.226</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0.213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0.233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2773">
                <a:tc>
                  <a:txBody>
                    <a:bodyPr/>
                    <a:lstStyle/>
                    <a:p>
                      <a:pPr algn="ctr"/>
                      <a:r>
                        <a:rPr lang="tr-TR" b="1" dirty="0" smtClean="0">
                          <a:ln>
                            <a:solidFill>
                              <a:schemeClr val="accent1"/>
                            </a:solidFill>
                          </a:ln>
                          <a:solidFill>
                            <a:schemeClr val="tx1"/>
                          </a:solidFill>
                        </a:rPr>
                        <a:t>T</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solidFill>
                              <a:schemeClr val="accent1"/>
                            </a:solidFill>
                          </a:ln>
                          <a:solidFill>
                            <a:schemeClr val="accent1">
                              <a:lumMod val="75000"/>
                            </a:schemeClr>
                          </a:solidFill>
                        </a:rPr>
                        <a:t>0.250</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0.254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0.261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solidFill>
                              <a:schemeClr val="accent1"/>
                            </a:solidFill>
                          </a:ln>
                          <a:solidFill>
                            <a:schemeClr val="accent1">
                              <a:lumMod val="75000"/>
                            </a:schemeClr>
                          </a:solidFill>
                        </a:rPr>
                        <a:t>0.248</a:t>
                      </a:r>
                      <a:endParaRPr lang="tr-TR" dirty="0">
                        <a:ln>
                          <a:solidFill>
                            <a:schemeClr val="accent1"/>
                          </a:solidFill>
                        </a:ln>
                        <a:solidFill>
                          <a:schemeClr val="accent1">
                            <a:lumMod val="75000"/>
                          </a:schemeClr>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41362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403">
                                            <p:txEl>
                                              <p:pRg st="0" end="0"/>
                                            </p:txEl>
                                          </p:spTgt>
                                        </p:tgtEl>
                                        <p:attrNameLst>
                                          <p:attrName>style.visibility</p:attrName>
                                        </p:attrNameLst>
                                      </p:cBhvr>
                                      <p:to>
                                        <p:strVal val="visible"/>
                                      </p:to>
                                    </p:set>
                                    <p:animEffect transition="in" filter="dissolve">
                                      <p:cBhvr>
                                        <p:cTn id="7" dur="500"/>
                                        <p:tgtEl>
                                          <p:spTgt spid="1126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403">
                                            <p:txEl>
                                              <p:pRg st="1" end="1"/>
                                            </p:txEl>
                                          </p:spTgt>
                                        </p:tgtEl>
                                        <p:attrNameLst>
                                          <p:attrName>style.visibility</p:attrName>
                                        </p:attrNameLst>
                                      </p:cBhvr>
                                      <p:to>
                                        <p:strVal val="visible"/>
                                      </p:to>
                                    </p:set>
                                    <p:animEffect transition="in" filter="dissolve">
                                      <p:cBhvr>
                                        <p:cTn id="12" dur="500"/>
                                        <p:tgtEl>
                                          <p:spTgt spid="1126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403">
                                            <p:txEl>
                                              <p:pRg st="2" end="2"/>
                                            </p:txEl>
                                          </p:spTgt>
                                        </p:tgtEl>
                                        <p:attrNameLst>
                                          <p:attrName>style.visibility</p:attrName>
                                        </p:attrNameLst>
                                      </p:cBhvr>
                                      <p:to>
                                        <p:strVal val="visible"/>
                                      </p:to>
                                    </p:set>
                                    <p:animEffect transition="in" filter="dissolve">
                                      <p:cBhvr>
                                        <p:cTn id="17" dur="500"/>
                                        <p:tgtEl>
                                          <p:spTgt spid="1126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26403">
                                            <p:txEl>
                                              <p:pRg st="3" end="3"/>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12640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126403">
                                            <p:txEl>
                                              <p:pRg st="5" end="5"/>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126403">
                                            <p:txEl>
                                              <p:pRg st="6" end="6"/>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26403">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0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63A8CD50-A9F4-4829-A6D2-1D29967CE7D3}" type="slidenum">
              <a:rPr kumimoji="0" lang="en-US" altLang="en-US" sz="1200" smtClean="0"/>
              <a:pPr>
                <a:spcBef>
                  <a:spcPct val="50000"/>
                </a:spcBef>
                <a:buFontTx/>
                <a:buNone/>
              </a:pPr>
              <a:t>33</a:t>
            </a:fld>
            <a:endParaRPr kumimoji="0" lang="en-US" altLang="en-US" sz="1200" smtClean="0"/>
          </a:p>
        </p:txBody>
      </p:sp>
      <p:sp>
        <p:nvSpPr>
          <p:cNvPr id="41987" name="Rectangle 2"/>
          <p:cNvSpPr>
            <a:spLocks noGrp="1" noChangeArrowheads="1"/>
          </p:cNvSpPr>
          <p:nvPr>
            <p:ph type="title"/>
          </p:nvPr>
        </p:nvSpPr>
        <p:spPr/>
        <p:txBody>
          <a:bodyPr/>
          <a:lstStyle/>
          <a:p>
            <a:r>
              <a:rPr lang="tr-TR" altLang="en-US" sz="3600" dirty="0" smtClean="0"/>
              <a:t>…</a:t>
            </a:r>
            <a:r>
              <a:rPr lang="en-US" altLang="en-US" sz="3600" dirty="0" smtClean="0"/>
              <a:t>Example </a:t>
            </a:r>
            <a:r>
              <a:rPr lang="en-US" altLang="en-US" sz="3600" dirty="0"/>
              <a:t>of EM - Maximization </a:t>
            </a:r>
            <a:r>
              <a:rPr lang="en-US" altLang="en-US" sz="3600" dirty="0" smtClean="0"/>
              <a:t>Step</a:t>
            </a:r>
            <a:r>
              <a:rPr lang="tr-TR" altLang="en-US" sz="3600" dirty="0" smtClean="0"/>
              <a:t>…</a:t>
            </a:r>
            <a:endParaRPr lang="en-US" altLang="en-US" sz="3600" dirty="0" smtClean="0"/>
          </a:p>
        </p:txBody>
      </p:sp>
      <p:sp>
        <p:nvSpPr>
          <p:cNvPr id="1127427" name="Rectangle 3"/>
          <p:cNvSpPr>
            <a:spLocks noGrp="1" noChangeArrowheads="1"/>
          </p:cNvSpPr>
          <p:nvPr>
            <p:ph type="body" idx="1"/>
          </p:nvPr>
        </p:nvSpPr>
        <p:spPr>
          <a:xfrm>
            <a:off x="323528" y="908050"/>
            <a:ext cx="8568952" cy="5195888"/>
          </a:xfrm>
        </p:spPr>
        <p:txBody>
          <a:bodyPr/>
          <a:lstStyle/>
          <a:p>
            <a:pPr>
              <a:lnSpc>
                <a:spcPct val="90000"/>
              </a:lnSpc>
            </a:pPr>
            <a:r>
              <a:rPr lang="en-US" altLang="en-US" sz="2400" dirty="0" smtClean="0"/>
              <a:t>In the expectation step, the residue frequencies for the motif are used to estimate the composition of the motif site.  </a:t>
            </a:r>
            <a:endParaRPr lang="tr-TR" altLang="en-US" sz="2400" dirty="0" smtClean="0"/>
          </a:p>
          <a:p>
            <a:pPr>
              <a:lnSpc>
                <a:spcPct val="90000"/>
              </a:lnSpc>
            </a:pPr>
            <a:r>
              <a:rPr lang="en-US" altLang="en-US" sz="2400" dirty="0" smtClean="0"/>
              <a:t>The expectation step attempts to maximally discriminate between sequence within and not within the site.  </a:t>
            </a:r>
            <a:endParaRPr lang="tr-TR" altLang="en-US" sz="2400" dirty="0" smtClean="0"/>
          </a:p>
          <a:p>
            <a:pPr>
              <a:lnSpc>
                <a:spcPct val="90000"/>
              </a:lnSpc>
            </a:pPr>
            <a:r>
              <a:rPr lang="en-US" altLang="en-US" sz="2400" dirty="0" smtClean="0"/>
              <a:t>For each sequence, each possible motif location is considered in order to find the most probable location given the current motif.</a:t>
            </a:r>
            <a:endParaRPr lang="tr-TR" altLang="en-US" sz="2400" dirty="0" smtClean="0"/>
          </a:p>
          <a:p>
            <a:pPr>
              <a:lnSpc>
                <a:spcPct val="90000"/>
              </a:lnSpc>
            </a:pPr>
            <a:r>
              <a:rPr lang="en-US" altLang="en-US" sz="2400" dirty="0" smtClean="0">
                <a:ea typeface="Arial Unicode MS" panose="020B0604020202020204" pitchFamily="34" charset="-128"/>
                <a:cs typeface="Arial Unicode MS" panose="020B0604020202020204" pitchFamily="34" charset="-128"/>
              </a:rPr>
              <a:t>Consider the first sequence:</a:t>
            </a:r>
          </a:p>
          <a:p>
            <a:pPr lvl="1">
              <a:lnSpc>
                <a:spcPct val="90000"/>
              </a:lnSpc>
            </a:pPr>
            <a:r>
              <a:rPr lang="en-US" altLang="en-US" sz="2400" dirty="0" smtClean="0">
                <a:solidFill>
                  <a:schemeClr val="accent1">
                    <a:lumMod val="75000"/>
                  </a:schemeClr>
                </a:solidFill>
                <a:latin typeface="Courier" pitchFamily="49" charset="0"/>
                <a:ea typeface="Arial Unicode MS" panose="020B0604020202020204" pitchFamily="34" charset="-128"/>
                <a:cs typeface="Arial Unicode MS" panose="020B0604020202020204" pitchFamily="34" charset="-128"/>
              </a:rPr>
              <a:t>TCAGAACCAGTTATAA</a:t>
            </a:r>
            <a:r>
              <a:rPr lang="en-US" altLang="en-US" sz="2400" b="1" dirty="0" smtClean="0">
                <a:solidFill>
                  <a:srgbClr val="FF0000"/>
                </a:solidFill>
                <a:latin typeface="Courier-Bold" charset="0"/>
                <a:ea typeface="Arial Unicode MS" panose="020B0604020202020204" pitchFamily="34" charset="-128"/>
                <a:cs typeface="Arial Unicode MS" panose="020B0604020202020204" pitchFamily="34" charset="-128"/>
              </a:rPr>
              <a:t>ATTTAT</a:t>
            </a:r>
            <a:r>
              <a:rPr lang="en-US" altLang="en-US" sz="2400" dirty="0" smtClean="0">
                <a:solidFill>
                  <a:schemeClr val="accent1">
                    <a:lumMod val="75000"/>
                  </a:schemeClr>
                </a:solidFill>
                <a:latin typeface="Courier" pitchFamily="49" charset="0"/>
                <a:ea typeface="Arial Unicode MS" panose="020B0604020202020204" pitchFamily="34" charset="-128"/>
                <a:cs typeface="Arial Unicode MS" panose="020B0604020202020204" pitchFamily="34" charset="-128"/>
              </a:rPr>
              <a:t>CATTTCCTTCTCCACTCCT</a:t>
            </a:r>
            <a:endPar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endParaRPr>
          </a:p>
          <a:p>
            <a:pPr lvl="1">
              <a:lnSpc>
                <a:spcPct val="90000"/>
              </a:lnSpc>
            </a:pPr>
            <a:r>
              <a:rPr lang="en-US" altLang="en-US" sz="2400" dirty="0" smtClean="0">
                <a:ea typeface="Arial Unicode MS" panose="020B0604020202020204" pitchFamily="34" charset="-128"/>
                <a:cs typeface="Arial Unicode MS" panose="020B0604020202020204" pitchFamily="34" charset="-128"/>
              </a:rPr>
              <a:t>There are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41</a:t>
            </a:r>
            <a:r>
              <a:rPr lang="en-US" altLang="en-US" sz="2400" dirty="0" smtClean="0">
                <a:ea typeface="Arial Unicode MS" panose="020B0604020202020204" pitchFamily="34" charset="-128"/>
                <a:cs typeface="Arial Unicode MS" panose="020B0604020202020204" pitchFamily="34" charset="-128"/>
              </a:rPr>
              <a:t> residues;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41-</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6</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1 = 36 </a:t>
            </a:r>
            <a:r>
              <a:rPr lang="en-US" altLang="en-US" sz="2400" dirty="0" smtClean="0">
                <a:ea typeface="Arial Unicode MS" panose="020B0604020202020204" pitchFamily="34" charset="-128"/>
                <a:cs typeface="Arial Unicode MS" panose="020B0604020202020204" pitchFamily="34" charset="-128"/>
              </a:rPr>
              <a:t>sites to consider</a:t>
            </a:r>
          </a:p>
          <a:p>
            <a:pPr>
              <a:lnSpc>
                <a:spcPct val="90000"/>
              </a:lnSpc>
              <a:buFontTx/>
              <a:buNone/>
            </a:pPr>
            <a:endParaRPr lang="en-US" altLang="en-US" sz="2400" dirty="0" smtClean="0">
              <a:ea typeface="Arial Unicode MS" panose="020B0604020202020204" pitchFamily="34" charset="-128"/>
              <a:cs typeface="Arial Unicode MS" panose="020B0604020202020204" pitchFamily="34" charset="-128"/>
            </a:endParaRPr>
          </a:p>
          <a:p>
            <a:pPr>
              <a:lnSpc>
                <a:spcPct val="90000"/>
              </a:lnSpc>
            </a:pPr>
            <a:r>
              <a:rPr lang="tr-TR" altLang="en-US" sz="2400" dirty="0" smtClean="0"/>
              <a:t>Starting from the first site (</a:t>
            </a:r>
            <a:r>
              <a:rPr lang="en-US" altLang="en-US" sz="2400" dirty="0" smtClean="0">
                <a:solidFill>
                  <a:schemeClr val="accent1">
                    <a:lumMod val="75000"/>
                  </a:schemeClr>
                </a:solidFill>
                <a:latin typeface="Courier" pitchFamily="49" charset="0"/>
                <a:ea typeface="Arial Unicode MS" panose="020B0604020202020204" pitchFamily="34" charset="-128"/>
                <a:cs typeface="Arial Unicode MS" panose="020B0604020202020204" pitchFamily="34" charset="-128"/>
              </a:rPr>
              <a:t>TCAGA</a:t>
            </a:r>
            <a:r>
              <a:rPr lang="tr-TR" altLang="en-US" sz="2400" dirty="0" smtClean="0">
                <a:solidFill>
                  <a:schemeClr val="accent1">
                    <a:lumMod val="75000"/>
                  </a:schemeClr>
                </a:solidFill>
                <a:latin typeface="Courier" pitchFamily="49" charset="0"/>
                <a:ea typeface="Arial Unicode MS" panose="020B0604020202020204" pitchFamily="34" charset="-128"/>
                <a:cs typeface="Arial Unicode MS" panose="020B0604020202020204" pitchFamily="34" charset="-128"/>
              </a:rPr>
              <a:t>A</a:t>
            </a:r>
            <a:r>
              <a:rPr lang="tr-TR" altLang="en-US" sz="2400" dirty="0" smtClean="0"/>
              <a:t>), 36 scores for the first sequence are calculated</a:t>
            </a:r>
            <a:endParaRPr lang="en-US"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427">
                                            <p:txEl>
                                              <p:pRg st="0" end="0"/>
                                            </p:txEl>
                                          </p:spTgt>
                                        </p:tgtEl>
                                        <p:attrNameLst>
                                          <p:attrName>style.visibility</p:attrName>
                                        </p:attrNameLst>
                                      </p:cBhvr>
                                      <p:to>
                                        <p:strVal val="visible"/>
                                      </p:to>
                                    </p:set>
                                    <p:animEffect transition="in" filter="dissolve">
                                      <p:cBhvr>
                                        <p:cTn id="7" dur="500"/>
                                        <p:tgtEl>
                                          <p:spTgt spid="1127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7427">
                                            <p:txEl>
                                              <p:pRg st="1" end="1"/>
                                            </p:txEl>
                                          </p:spTgt>
                                        </p:tgtEl>
                                        <p:attrNameLst>
                                          <p:attrName>style.visibility</p:attrName>
                                        </p:attrNameLst>
                                      </p:cBhvr>
                                      <p:to>
                                        <p:strVal val="visible"/>
                                      </p:to>
                                    </p:set>
                                    <p:animEffect transition="in" filter="dissolve">
                                      <p:cBhvr>
                                        <p:cTn id="12" dur="500"/>
                                        <p:tgtEl>
                                          <p:spTgt spid="11274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7427">
                                            <p:txEl>
                                              <p:pRg st="2" end="2"/>
                                            </p:txEl>
                                          </p:spTgt>
                                        </p:tgtEl>
                                        <p:attrNameLst>
                                          <p:attrName>style.visibility</p:attrName>
                                        </p:attrNameLst>
                                      </p:cBhvr>
                                      <p:to>
                                        <p:strVal val="visible"/>
                                      </p:to>
                                    </p:set>
                                    <p:animEffect transition="in" filter="dissolve">
                                      <p:cBhvr>
                                        <p:cTn id="17" dur="500"/>
                                        <p:tgtEl>
                                          <p:spTgt spid="11274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7427">
                                            <p:txEl>
                                              <p:pRg st="3" end="3"/>
                                            </p:txEl>
                                          </p:spTgt>
                                        </p:tgtEl>
                                        <p:attrNameLst>
                                          <p:attrName>style.visibility</p:attrName>
                                        </p:attrNameLst>
                                      </p:cBhvr>
                                      <p:to>
                                        <p:strVal val="visible"/>
                                      </p:to>
                                    </p:set>
                                    <p:animEffect transition="in" filter="dissolve">
                                      <p:cBhvr>
                                        <p:cTn id="22" dur="500"/>
                                        <p:tgtEl>
                                          <p:spTgt spid="11274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7427">
                                            <p:txEl>
                                              <p:pRg st="4" end="4"/>
                                            </p:txEl>
                                          </p:spTgt>
                                        </p:tgtEl>
                                        <p:attrNameLst>
                                          <p:attrName>style.visibility</p:attrName>
                                        </p:attrNameLst>
                                      </p:cBhvr>
                                      <p:to>
                                        <p:strVal val="visible"/>
                                      </p:to>
                                    </p:set>
                                    <p:animEffect transition="in" filter="dissolve">
                                      <p:cBhvr>
                                        <p:cTn id="27" dur="500"/>
                                        <p:tgtEl>
                                          <p:spTgt spid="11274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7427">
                                            <p:txEl>
                                              <p:pRg st="5" end="5"/>
                                            </p:txEl>
                                          </p:spTgt>
                                        </p:tgtEl>
                                        <p:attrNameLst>
                                          <p:attrName>style.visibility</p:attrName>
                                        </p:attrNameLst>
                                      </p:cBhvr>
                                      <p:to>
                                        <p:strVal val="visible"/>
                                      </p:to>
                                    </p:set>
                                    <p:animEffect transition="in" filter="dissolve">
                                      <p:cBhvr>
                                        <p:cTn id="32" dur="500"/>
                                        <p:tgtEl>
                                          <p:spTgt spid="11274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7427">
                                            <p:txEl>
                                              <p:pRg st="7" end="7"/>
                                            </p:txEl>
                                          </p:spTgt>
                                        </p:tgtEl>
                                        <p:attrNameLst>
                                          <p:attrName>style.visibility</p:attrName>
                                        </p:attrNameLst>
                                      </p:cBhvr>
                                      <p:to>
                                        <p:strVal val="visible"/>
                                      </p:to>
                                    </p:set>
                                    <p:animEffect transition="in" filter="dissolve">
                                      <p:cBhvr>
                                        <p:cTn id="37" dur="500"/>
                                        <p:tgtEl>
                                          <p:spTgt spid="11274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2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262E3264-6E06-4D85-B36C-89B0B3325849}" type="slidenum">
              <a:rPr kumimoji="0" lang="en-US" altLang="en-US" sz="1200" smtClean="0"/>
              <a:pPr>
                <a:spcBef>
                  <a:spcPct val="50000"/>
                </a:spcBef>
                <a:buFontTx/>
                <a:buNone/>
              </a:pPr>
              <a:t>34</a:t>
            </a:fld>
            <a:endParaRPr kumimoji="0" lang="en-US" altLang="en-US" sz="1200" smtClean="0"/>
          </a:p>
        </p:txBody>
      </p:sp>
      <p:sp>
        <p:nvSpPr>
          <p:cNvPr id="40963" name="Rectangle 2"/>
          <p:cNvSpPr>
            <a:spLocks noGrp="1" noChangeArrowheads="1"/>
          </p:cNvSpPr>
          <p:nvPr>
            <p:ph type="title"/>
          </p:nvPr>
        </p:nvSpPr>
        <p:spPr/>
        <p:txBody>
          <a:bodyPr/>
          <a:lstStyle/>
          <a:p>
            <a:r>
              <a:rPr lang="en-US" altLang="en-US" sz="3600" dirty="0"/>
              <a:t>…Example of EM - Residue </a:t>
            </a:r>
            <a:r>
              <a:rPr lang="en-US" altLang="en-US" sz="3600" dirty="0" smtClean="0"/>
              <a:t>Frequencies</a:t>
            </a:r>
            <a:r>
              <a:rPr lang="tr-TR" altLang="en-US" sz="3600" dirty="0" smtClean="0"/>
              <a:t>…</a:t>
            </a:r>
            <a:endParaRPr lang="en-US" altLang="en-US" sz="3600" dirty="0" smtClean="0"/>
          </a:p>
        </p:txBody>
      </p:sp>
      <p:sp>
        <p:nvSpPr>
          <p:cNvPr id="1126403" name="Rectangle 3"/>
          <p:cNvSpPr>
            <a:spLocks noGrp="1" noChangeArrowheads="1"/>
          </p:cNvSpPr>
          <p:nvPr>
            <p:ph type="body" idx="1"/>
          </p:nvPr>
        </p:nvSpPr>
        <p:spPr>
          <a:xfrm>
            <a:off x="395537" y="1125538"/>
            <a:ext cx="8427044" cy="5365716"/>
          </a:xfrm>
          <a:solidFill>
            <a:schemeClr val="bg1"/>
          </a:solidFill>
        </p:spPr>
        <p:txBody>
          <a:bodyPr/>
          <a:lstStyle/>
          <a:p>
            <a:r>
              <a:rPr lang="tr-TR" altLang="en-US" sz="2400" dirty="0" smtClean="0"/>
              <a:t>Let us consider the eigth </a:t>
            </a:r>
            <a:r>
              <a:rPr lang="tr-TR" altLang="en-US" sz="2400" dirty="0"/>
              <a:t>site </a:t>
            </a:r>
            <a:r>
              <a:rPr lang="tr-TR" altLang="en-US" sz="2400" dirty="0" smtClean="0">
                <a:solidFill>
                  <a:schemeClr val="accent1">
                    <a:lumMod val="75000"/>
                  </a:schemeClr>
                </a:solidFill>
              </a:rPr>
              <a:t>CAGTTA</a:t>
            </a:r>
            <a:r>
              <a:rPr lang="tr-TR" altLang="en-US" sz="2400" dirty="0" smtClean="0"/>
              <a:t>.</a:t>
            </a:r>
          </a:p>
          <a:p>
            <a:pPr lvl="1"/>
            <a:r>
              <a:rPr lang="tr-TR" altLang="en-US" sz="2000" dirty="0" smtClean="0"/>
              <a:t>In order to calculate site score, observed frequency table is used:</a:t>
            </a:r>
          </a:p>
          <a:p>
            <a:pPr lvl="1"/>
            <a:endParaRPr lang="tr-TR" altLang="en-US" sz="2000" dirty="0"/>
          </a:p>
          <a:p>
            <a:endParaRPr lang="tr-TR" altLang="en-US" sz="2400" dirty="0" smtClean="0"/>
          </a:p>
          <a:p>
            <a:endParaRPr lang="tr-TR" altLang="en-US" sz="2400" dirty="0"/>
          </a:p>
          <a:p>
            <a:endParaRPr lang="tr-TR" altLang="en-US" sz="2400" dirty="0" smtClean="0"/>
          </a:p>
          <a:p>
            <a:pPr marL="0" indent="0">
              <a:buNone/>
            </a:pPr>
            <a:endParaRPr lang="tr-TR" altLang="en-US" sz="2400" dirty="0" smtClean="0"/>
          </a:p>
          <a:p>
            <a:endParaRPr lang="tr-TR" altLang="en-US" sz="2400" dirty="0" smtClean="0"/>
          </a:p>
          <a:p>
            <a:r>
              <a:rPr lang="tr-TR" altLang="en-US" sz="2400" dirty="0" smtClean="0"/>
              <a:t> Position:		1	2	3	4	5	6</a:t>
            </a:r>
          </a:p>
          <a:p>
            <a:pPr marL="0" indent="0">
              <a:buNone/>
            </a:pPr>
            <a:r>
              <a:rPr lang="tr-TR" altLang="en-US" sz="2400" dirty="0"/>
              <a:t>	</a:t>
            </a:r>
            <a:r>
              <a:rPr lang="tr-TR" altLang="en-US" sz="2400" dirty="0" smtClean="0"/>
              <a:t>		</a:t>
            </a:r>
            <a:r>
              <a:rPr lang="tr-TR" altLang="en-US" sz="2400" dirty="0" smtClean="0">
                <a:solidFill>
                  <a:srgbClr val="FF0000"/>
                </a:solidFill>
              </a:rPr>
              <a:t>C</a:t>
            </a:r>
            <a:r>
              <a:rPr lang="tr-TR" altLang="en-US" sz="2400" dirty="0" smtClean="0"/>
              <a:t>	</a:t>
            </a:r>
            <a:r>
              <a:rPr lang="tr-TR" altLang="en-US" sz="2400" dirty="0">
                <a:solidFill>
                  <a:schemeClr val="accent1">
                    <a:lumMod val="75000"/>
                  </a:schemeClr>
                </a:solidFill>
              </a:rPr>
              <a:t>A</a:t>
            </a:r>
            <a:r>
              <a:rPr lang="tr-TR" altLang="en-US" sz="2400" dirty="0" smtClean="0"/>
              <a:t>	</a:t>
            </a:r>
            <a:r>
              <a:rPr lang="tr-TR" altLang="en-US" sz="2400" dirty="0">
                <a:solidFill>
                  <a:schemeClr val="accent2">
                    <a:lumMod val="75000"/>
                  </a:schemeClr>
                </a:solidFill>
              </a:rPr>
              <a:t>G</a:t>
            </a:r>
            <a:r>
              <a:rPr lang="tr-TR" altLang="en-US" sz="2400" dirty="0" smtClean="0"/>
              <a:t>	</a:t>
            </a:r>
            <a:r>
              <a:rPr lang="tr-TR" altLang="en-US" sz="2400" dirty="0">
                <a:solidFill>
                  <a:srgbClr val="C00000"/>
                </a:solidFill>
              </a:rPr>
              <a:t>T</a:t>
            </a:r>
            <a:r>
              <a:rPr lang="tr-TR" altLang="en-US" sz="2400" dirty="0" smtClean="0"/>
              <a:t>	</a:t>
            </a:r>
            <a:r>
              <a:rPr lang="tr-TR" altLang="en-US" sz="2400" dirty="0">
                <a:solidFill>
                  <a:srgbClr val="00B0F0"/>
                </a:solidFill>
              </a:rPr>
              <a:t>T</a:t>
            </a:r>
            <a:r>
              <a:rPr lang="tr-TR" altLang="en-US" sz="2400" dirty="0" smtClean="0"/>
              <a:t>	</a:t>
            </a:r>
            <a:r>
              <a:rPr lang="tr-TR" altLang="en-US" sz="2400" dirty="0">
                <a:solidFill>
                  <a:srgbClr val="7030A0"/>
                </a:solidFill>
              </a:rPr>
              <a:t>A</a:t>
            </a:r>
          </a:p>
          <a:p>
            <a:pPr marL="0" indent="0">
              <a:buNone/>
            </a:pPr>
            <a:r>
              <a:rPr lang="tr-TR" altLang="en-US" sz="2400" dirty="0" smtClean="0"/>
              <a:t>      	S</a:t>
            </a:r>
            <a:r>
              <a:rPr lang="tr-TR" altLang="en-US" sz="2400" baseline="-25000" dirty="0" smtClean="0"/>
              <a:t>CAGTTA</a:t>
            </a:r>
            <a:r>
              <a:rPr lang="tr-TR" altLang="en-US" sz="2400" dirty="0" smtClean="0"/>
              <a:t> =       </a:t>
            </a:r>
            <a:r>
              <a:rPr lang="tr-TR" sz="2400" dirty="0" smtClean="0">
                <a:solidFill>
                  <a:srgbClr val="FF0000"/>
                </a:solidFill>
              </a:rPr>
              <a:t>0.263</a:t>
            </a:r>
            <a:r>
              <a:rPr lang="tr-TR" sz="2400" dirty="0" smtClean="0"/>
              <a:t>×</a:t>
            </a:r>
            <a:r>
              <a:rPr lang="tr-TR" sz="2400" dirty="0" smtClean="0">
                <a:solidFill>
                  <a:schemeClr val="accent1">
                    <a:lumMod val="75000"/>
                  </a:schemeClr>
                </a:solidFill>
              </a:rPr>
              <a:t>0.296</a:t>
            </a:r>
            <a:r>
              <a:rPr lang="tr-TR" sz="2400" dirty="0" smtClean="0"/>
              <a:t>×</a:t>
            </a:r>
            <a:r>
              <a:rPr lang="tr-TR" sz="2400" dirty="0" smtClean="0">
                <a:solidFill>
                  <a:schemeClr val="accent2">
                    <a:lumMod val="75000"/>
                  </a:schemeClr>
                </a:solidFill>
              </a:rPr>
              <a:t>0.246</a:t>
            </a:r>
            <a:r>
              <a:rPr lang="tr-TR" sz="2400" dirty="0" smtClean="0"/>
              <a:t>×</a:t>
            </a:r>
            <a:r>
              <a:rPr lang="tr-TR" sz="2400" dirty="0" smtClean="0">
                <a:solidFill>
                  <a:srgbClr val="C00000"/>
                </a:solidFill>
              </a:rPr>
              <a:t>0.261</a:t>
            </a:r>
            <a:r>
              <a:rPr lang="tr-TR" sz="2400" dirty="0" smtClean="0"/>
              <a:t>×</a:t>
            </a:r>
            <a:r>
              <a:rPr lang="tr-TR" sz="2400" dirty="0" smtClean="0">
                <a:solidFill>
                  <a:srgbClr val="00B0F0"/>
                </a:solidFill>
              </a:rPr>
              <a:t>0.241</a:t>
            </a:r>
            <a:r>
              <a:rPr lang="tr-TR" sz="2400" dirty="0" smtClean="0"/>
              <a:t>×</a:t>
            </a:r>
            <a:r>
              <a:rPr lang="tr-TR" sz="2400" dirty="0" smtClean="0">
                <a:solidFill>
                  <a:srgbClr val="7030A0"/>
                </a:solidFill>
              </a:rPr>
              <a:t>0.263</a:t>
            </a:r>
            <a:endParaRPr lang="tr-TR" sz="2400" dirty="0">
              <a:solidFill>
                <a:srgbClr val="7030A0"/>
              </a:solidFill>
            </a:endParaRPr>
          </a:p>
          <a:p>
            <a:pPr marL="0" indent="0">
              <a:buNone/>
            </a:pPr>
            <a:r>
              <a:rPr lang="tr-TR" altLang="en-US" sz="2400" dirty="0">
                <a:ln>
                  <a:solidFill>
                    <a:schemeClr val="accent1"/>
                  </a:solidFill>
                </a:ln>
              </a:rPr>
              <a:t>	</a:t>
            </a:r>
            <a:r>
              <a:rPr lang="tr-TR" altLang="en-US" sz="2400" dirty="0" smtClean="0"/>
              <a:t>S</a:t>
            </a:r>
            <a:r>
              <a:rPr lang="tr-TR" altLang="en-US" sz="2400" baseline="-25000" dirty="0" smtClean="0"/>
              <a:t>CAGTTA</a:t>
            </a:r>
            <a:r>
              <a:rPr lang="tr-TR" altLang="en-US" sz="2400" dirty="0" smtClean="0"/>
              <a:t> </a:t>
            </a:r>
            <a:r>
              <a:rPr lang="tr-TR" altLang="en-US" sz="2400" dirty="0"/>
              <a:t>=</a:t>
            </a:r>
            <a:r>
              <a:rPr lang="tr-TR" sz="2400" dirty="0"/>
              <a:t> </a:t>
            </a:r>
            <a:r>
              <a:rPr lang="tr-TR" sz="2400" dirty="0" smtClean="0"/>
              <a:t>0.000317</a:t>
            </a:r>
            <a:endParaRPr lang="tr-TR" sz="2400" dirty="0"/>
          </a:p>
          <a:p>
            <a:pPr marL="0" indent="0">
              <a:buNone/>
            </a:pPr>
            <a:endParaRPr lang="tr-TR" sz="2400" dirty="0"/>
          </a:p>
          <a:p>
            <a:endParaRPr lang="tr-TR" altLang="en-US" sz="2400" dirty="0" smtClean="0"/>
          </a:p>
          <a:p>
            <a:endParaRPr lang="en-US" altLang="en-US" sz="2400" dirty="0"/>
          </a:p>
        </p:txBody>
      </p:sp>
      <p:sp>
        <p:nvSpPr>
          <p:cNvPr id="40965" name="Rectangle 4"/>
          <p:cNvSpPr>
            <a:spLocks noChangeArrowheads="1"/>
          </p:cNvSpPr>
          <p:nvPr/>
        </p:nvSpPr>
        <p:spPr bwMode="auto">
          <a:xfrm>
            <a:off x="2033588"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sp>
        <p:nvSpPr>
          <p:cNvPr id="40966" name="Rectangle 5"/>
          <p:cNvSpPr>
            <a:spLocks noChangeArrowheads="1"/>
          </p:cNvSpPr>
          <p:nvPr/>
        </p:nvSpPr>
        <p:spPr bwMode="auto">
          <a:xfrm>
            <a:off x="2085975" y="2557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8" name="Content Placeholder 4"/>
          <p:cNvGraphicFramePr>
            <a:graphicFrameLocks/>
          </p:cNvGraphicFramePr>
          <p:nvPr>
            <p:extLst>
              <p:ext uri="{D42A27DB-BD31-4B8C-83A1-F6EECF244321}">
                <p14:modId xmlns:p14="http://schemas.microsoft.com/office/powerpoint/2010/main" val="3768732000"/>
              </p:ext>
            </p:extLst>
          </p:nvPr>
        </p:nvGraphicFramePr>
        <p:xfrm>
          <a:off x="755576" y="2132856"/>
          <a:ext cx="7488834" cy="2194560"/>
        </p:xfrm>
        <a:graphic>
          <a:graphicData uri="http://schemas.openxmlformats.org/drawingml/2006/table">
            <a:tbl>
              <a:tblPr firstRow="1" bandRow="1">
                <a:tableStyleId>{5C22544A-7EE6-4342-B048-85BDC9FD1C3A}</a:tableStyleId>
              </a:tblPr>
              <a:tblGrid>
                <a:gridCol w="1296144"/>
                <a:gridCol w="884670"/>
                <a:gridCol w="884670"/>
                <a:gridCol w="884670"/>
                <a:gridCol w="884670"/>
                <a:gridCol w="884670"/>
                <a:gridCol w="884670"/>
                <a:gridCol w="884670"/>
              </a:tblGrid>
              <a:tr h="353896">
                <a:tc rowSpan="2">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Nucleotide</a:t>
                      </a:r>
                      <a:endParaRPr lang="tr-TR" sz="1800" b="1" kern="1200" dirty="0">
                        <a:ln>
                          <a:solidFill>
                            <a:schemeClr val="accent1"/>
                          </a:solidFill>
                        </a:ln>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7">
                  <a:txBody>
                    <a:bodyPr/>
                    <a:lstStyle/>
                    <a:p>
                      <a:pPr marL="0" algn="ctr" defTabSz="914400" rtl="0" eaLnBrk="1" latinLnBrk="0" hangingPunct="1"/>
                      <a:r>
                        <a:rPr lang="tr-TR" sz="1800" b="1" kern="1200" dirty="0" smtClean="0">
                          <a:ln>
                            <a:solidFill>
                              <a:schemeClr val="accent1"/>
                            </a:solidFill>
                          </a:ln>
                          <a:solidFill>
                            <a:schemeClr val="dk1"/>
                          </a:solidFill>
                          <a:latin typeface="+mn-lt"/>
                          <a:ea typeface="+mn-ea"/>
                          <a:cs typeface="+mn-cs"/>
                        </a:rPr>
                        <a:t>Motif Position (0 = Backgorund)</a:t>
                      </a:r>
                      <a:endParaRPr lang="tr-TR" sz="1800" b="1" kern="1200" dirty="0">
                        <a:ln>
                          <a:solidFill>
                            <a:schemeClr val="accent1"/>
                          </a:solidFill>
                        </a:ln>
                        <a:solidFill>
                          <a:schemeClr val="dk1"/>
                        </a:solidFill>
                        <a:latin typeface="+mn-lt"/>
                        <a:ea typeface="+mn-ea"/>
                        <a:cs typeface="+mn-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dirty="0">
                        <a:ln>
                          <a:solidFill>
                            <a:schemeClr val="accent1"/>
                          </a:solid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8811">
                <a:tc vMerge="1">
                  <a:txBody>
                    <a:bodyPr/>
                    <a:lstStyle/>
                    <a:p>
                      <a:pPr algn="ct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solidFill>
                              <a:schemeClr val="accent1"/>
                            </a:solidFill>
                          </a:ln>
                        </a:rPr>
                        <a:t>0</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1</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2</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3</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4</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5</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tr-TR" b="1" dirty="0" smtClean="0">
                          <a:ln>
                            <a:solidFill>
                              <a:schemeClr val="accent1"/>
                            </a:solidFill>
                          </a:ln>
                        </a:rPr>
                        <a:t>6</a:t>
                      </a:r>
                      <a:endParaRPr lang="tr-TR" b="1" dirty="0">
                        <a:ln>
                          <a:solidFill>
                            <a:schemeClr val="accent1"/>
                          </a:solidFill>
                        </a:ln>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58811">
                <a:tc>
                  <a:txBody>
                    <a:bodyPr/>
                    <a:lstStyle/>
                    <a:p>
                      <a:pPr algn="ctr"/>
                      <a:r>
                        <a:rPr lang="tr-TR" b="1" dirty="0" smtClean="0">
                          <a:ln>
                            <a:solidFill>
                              <a:schemeClr val="accent1"/>
                            </a:solidFill>
                          </a:ln>
                          <a:solidFill>
                            <a:schemeClr val="tx1"/>
                          </a:solidFill>
                        </a:rPr>
                        <a:t>A</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noFill/>
                          </a:ln>
                          <a:solidFill>
                            <a:schemeClr val="tx1"/>
                          </a:solidFill>
                          <a:latin typeface="+mn-lt"/>
                        </a:rPr>
                        <a:t>0.267</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0.256</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noFill/>
                          </a:ln>
                          <a:solidFill>
                            <a:schemeClr val="accent1">
                              <a:lumMod val="75000"/>
                            </a:schemeClr>
                          </a:solidFill>
                          <a:latin typeface="+mn-lt"/>
                        </a:rPr>
                        <a:t>0.296</a:t>
                      </a:r>
                      <a:endParaRPr lang="tr-TR" b="1" dirty="0">
                        <a:ln>
                          <a:noFill/>
                        </a:ln>
                        <a:solidFill>
                          <a:schemeClr val="accent1">
                            <a:lumMod val="75000"/>
                          </a:schemeClr>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0.256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0.256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0.289</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noFill/>
                          </a:ln>
                          <a:solidFill>
                            <a:srgbClr val="7030A0"/>
                          </a:solidFill>
                          <a:latin typeface="+mn-lt"/>
                        </a:rPr>
                        <a:t>0.263</a:t>
                      </a:r>
                      <a:endParaRPr lang="tr-TR" b="1" dirty="0">
                        <a:ln>
                          <a:noFill/>
                        </a:ln>
                        <a:solidFill>
                          <a:srgbClr val="7030A0"/>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8811">
                <a:tc>
                  <a:txBody>
                    <a:bodyPr/>
                    <a:lstStyle/>
                    <a:p>
                      <a:pPr algn="ctr"/>
                      <a:r>
                        <a:rPr lang="tr-TR" b="1" dirty="0" smtClean="0">
                          <a:ln>
                            <a:solidFill>
                              <a:schemeClr val="accent1"/>
                            </a:solidFill>
                          </a:ln>
                          <a:solidFill>
                            <a:schemeClr val="tx1"/>
                          </a:solidFill>
                        </a:rPr>
                        <a:t>C</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noFill/>
                          </a:ln>
                          <a:solidFill>
                            <a:schemeClr val="tx1"/>
                          </a:solidFill>
                          <a:latin typeface="+mn-lt"/>
                        </a:rPr>
                        <a:t>0.267</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noFill/>
                          </a:ln>
                          <a:solidFill>
                            <a:srgbClr val="FF0000"/>
                          </a:solidFill>
                          <a:latin typeface="+mn-lt"/>
                        </a:rPr>
                        <a:t>0.263</a:t>
                      </a:r>
                      <a:endParaRPr lang="tr-TR" b="1" dirty="0">
                        <a:ln>
                          <a:noFill/>
                        </a:ln>
                        <a:solidFill>
                          <a:srgbClr val="FF0000"/>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0.230</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0.243</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0.256</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0.256</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0.256</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8811">
                <a:tc>
                  <a:txBody>
                    <a:bodyPr/>
                    <a:lstStyle/>
                    <a:p>
                      <a:pPr algn="ctr"/>
                      <a:r>
                        <a:rPr lang="tr-TR" b="1" dirty="0" smtClean="0">
                          <a:ln>
                            <a:solidFill>
                              <a:schemeClr val="accent1"/>
                            </a:solidFill>
                          </a:ln>
                          <a:solidFill>
                            <a:schemeClr val="tx1"/>
                          </a:solidFill>
                        </a:rPr>
                        <a:t>G</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noFill/>
                          </a:ln>
                          <a:solidFill>
                            <a:schemeClr val="tx1"/>
                          </a:solidFill>
                          <a:latin typeface="+mn-lt"/>
                        </a:rPr>
                        <a:t>0.216</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0.240</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0.233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noFill/>
                          </a:ln>
                          <a:solidFill>
                            <a:schemeClr val="accent2">
                              <a:lumMod val="75000"/>
                            </a:schemeClr>
                          </a:solidFill>
                          <a:latin typeface="+mn-lt"/>
                        </a:rPr>
                        <a:t>0.246</a:t>
                      </a:r>
                      <a:endParaRPr lang="tr-TR" b="1" dirty="0">
                        <a:ln>
                          <a:noFill/>
                        </a:ln>
                        <a:solidFill>
                          <a:schemeClr val="accent2">
                            <a:lumMod val="75000"/>
                          </a:schemeClr>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0.226</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0.213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0.233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8811">
                <a:tc>
                  <a:txBody>
                    <a:bodyPr/>
                    <a:lstStyle/>
                    <a:p>
                      <a:pPr algn="ctr"/>
                      <a:r>
                        <a:rPr lang="tr-TR" b="1" dirty="0" smtClean="0">
                          <a:ln>
                            <a:solidFill>
                              <a:schemeClr val="accent1"/>
                            </a:solidFill>
                          </a:ln>
                          <a:solidFill>
                            <a:schemeClr val="tx1"/>
                          </a:solidFill>
                        </a:rPr>
                        <a:t>T</a:t>
                      </a:r>
                      <a:endParaRPr lang="tr-TR" b="1" dirty="0">
                        <a:ln>
                          <a:solidFill>
                            <a:schemeClr val="accent1"/>
                          </a:solidFill>
                        </a:ln>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r-TR" dirty="0" smtClean="0">
                          <a:ln>
                            <a:noFill/>
                          </a:ln>
                          <a:solidFill>
                            <a:schemeClr val="tx1"/>
                          </a:solidFill>
                          <a:latin typeface="+mn-lt"/>
                        </a:rPr>
                        <a:t>0.250</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0.254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noFill/>
                          </a:ln>
                          <a:solidFill>
                            <a:srgbClr val="C00000"/>
                          </a:solidFill>
                          <a:latin typeface="+mn-lt"/>
                        </a:rPr>
                        <a:t>0.261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b="1" dirty="0" smtClean="0">
                          <a:ln>
                            <a:noFill/>
                          </a:ln>
                          <a:solidFill>
                            <a:srgbClr val="00B0F0"/>
                          </a:solidFill>
                          <a:latin typeface="+mn-lt"/>
                        </a:rPr>
                        <a:t>0.241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tr-TR" dirty="0" smtClean="0">
                          <a:ln>
                            <a:noFill/>
                          </a:ln>
                          <a:solidFill>
                            <a:schemeClr val="tx1"/>
                          </a:solidFill>
                          <a:latin typeface="+mn-lt"/>
                        </a:rPr>
                        <a:t>0.248</a:t>
                      </a:r>
                      <a:endParaRPr lang="tr-TR" dirty="0">
                        <a:ln>
                          <a:noFill/>
                        </a:ln>
                        <a:solidFill>
                          <a:schemeClr val="tx1"/>
                        </a:solidFill>
                        <a:latin typeface="+mn-lt"/>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6362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40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40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40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4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4618DA28-8136-42D4-805C-BBE4A9403B0F}" type="slidenum">
              <a:rPr kumimoji="0" lang="en-US" altLang="en-US" sz="1200" smtClean="0"/>
              <a:pPr>
                <a:spcBef>
                  <a:spcPct val="50000"/>
                </a:spcBef>
                <a:buFontTx/>
                <a:buNone/>
              </a:pPr>
              <a:t>35</a:t>
            </a:fld>
            <a:endParaRPr kumimoji="0" lang="en-US" altLang="en-US" sz="1200" smtClean="0"/>
          </a:p>
        </p:txBody>
      </p:sp>
      <p:graphicFrame>
        <p:nvGraphicFramePr>
          <p:cNvPr id="1128450" name="Group 2"/>
          <p:cNvGraphicFramePr>
            <a:graphicFrameLocks noGrp="1"/>
          </p:cNvGraphicFramePr>
          <p:nvPr>
            <p:ph idx="1"/>
            <p:extLst>
              <p:ext uri="{D42A27DB-BD31-4B8C-83A1-F6EECF244321}">
                <p14:modId xmlns:p14="http://schemas.microsoft.com/office/powerpoint/2010/main" val="3964064283"/>
              </p:ext>
            </p:extLst>
          </p:nvPr>
        </p:nvGraphicFramePr>
        <p:xfrm>
          <a:off x="683568" y="1121226"/>
          <a:ext cx="7772400" cy="5400679"/>
        </p:xfrm>
        <a:graphic>
          <a:graphicData uri="http://schemas.openxmlformats.org/drawingml/2006/table">
            <a:tbl>
              <a:tblPr/>
              <a:tblGrid>
                <a:gridCol w="984250"/>
                <a:gridCol w="671513"/>
                <a:gridCol w="741362"/>
                <a:gridCol w="741363"/>
                <a:gridCol w="741362"/>
                <a:gridCol w="741363"/>
                <a:gridCol w="741362"/>
                <a:gridCol w="902121"/>
                <a:gridCol w="913979"/>
                <a:gridCol w="593725"/>
              </a:tblGrid>
              <a:tr h="5714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5</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1*2*3*4*5*6</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RANDOM</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ODDS</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TCAGAA</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.226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0.000274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CAGAAC</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0.000362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1.00</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AGAACC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0.000362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0.71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GAACCA</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0.000362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AACCAG</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0.000362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ACCAGT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.213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0.000193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0.000274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0.71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CCAGTT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.226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0.000209</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0.000257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CAGTTA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.263</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.296</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.246</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.261</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.241</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.263</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0.000317</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0.000257</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dirty="0" smtClean="0">
                          <a:ln>
                            <a:noFill/>
                          </a:ln>
                          <a:solidFill>
                            <a:srgbClr val="CC0000"/>
                          </a:solidFill>
                          <a:effectLst/>
                          <a:latin typeface="Times New Roman" pitchFamily="18" charset="0"/>
                          <a:cs typeface="Times New Roman" pitchFamily="18" charset="0"/>
                        </a:rPr>
                        <a:t>1.23</a:t>
                      </a:r>
                      <a:endParaRPr kumimoji="1" lang="en-US" sz="2400" b="0" i="0" u="none" strike="noStrike" cap="none" normalizeH="0" baseline="0" dirty="0" smtClean="0">
                        <a:ln>
                          <a:noFill/>
                        </a:ln>
                        <a:solidFill>
                          <a:srgbClr val="CC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AGTTAT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0.000283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1.18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GTTATA</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0.000238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0.99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TTATAA</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0.000295</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0.99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TATAAA</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0.000353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1.19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ATAAAT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0.91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TAAATT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0.000279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0.94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AAATTT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0.000303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1.02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AATTTA</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1.07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ATTTAT</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0.000293</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0.000278</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1.05</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TTTATC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0.000233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0.000278</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0.84</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Rectangle 2"/>
          <p:cNvSpPr>
            <a:spLocks noGrp="1" noChangeArrowheads="1"/>
          </p:cNvSpPr>
          <p:nvPr>
            <p:ph type="title"/>
          </p:nvPr>
        </p:nvSpPr>
        <p:spPr>
          <a:xfrm>
            <a:off x="0" y="0"/>
            <a:ext cx="9144000" cy="765175"/>
          </a:xfrm>
        </p:spPr>
        <p:txBody>
          <a:bodyPr/>
          <a:lstStyle/>
          <a:p>
            <a:r>
              <a:rPr lang="tr-TR" altLang="en-US" sz="3600" dirty="0" smtClean="0"/>
              <a:t>…</a:t>
            </a:r>
            <a:r>
              <a:rPr lang="en-US" altLang="en-US" sz="3600" dirty="0" smtClean="0"/>
              <a:t>Example </a:t>
            </a:r>
            <a:r>
              <a:rPr lang="en-US" altLang="en-US" sz="3600" dirty="0"/>
              <a:t>of EM - Maximization </a:t>
            </a:r>
            <a:r>
              <a:rPr lang="en-US" altLang="en-US" sz="3600" dirty="0" smtClean="0"/>
              <a:t>Step</a:t>
            </a:r>
            <a:r>
              <a:rPr lang="tr-TR" altLang="en-US" sz="3600" dirty="0" smtClean="0"/>
              <a:t>…</a:t>
            </a:r>
            <a:endParaRPr lang="en-US" alt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8450"/>
                                        </p:tgtEl>
                                        <p:attrNameLst>
                                          <p:attrName>style.visibility</p:attrName>
                                        </p:attrNameLst>
                                      </p:cBhvr>
                                      <p:to>
                                        <p:strVal val="visible"/>
                                      </p:to>
                                    </p:set>
                                    <p:animEffect transition="in" filter="dissolve">
                                      <p:cBhvr>
                                        <p:cTn id="7" dur="500"/>
                                        <p:tgtEl>
                                          <p:spTgt spid="1128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2"/>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ABD275DB-C64C-480A-9EE7-B2AF04C4A9DE}" type="slidenum">
              <a:rPr kumimoji="0" lang="en-US" altLang="en-US" sz="1200" smtClean="0"/>
              <a:pPr>
                <a:spcBef>
                  <a:spcPct val="50000"/>
                </a:spcBef>
                <a:buFontTx/>
                <a:buNone/>
              </a:pPr>
              <a:t>36</a:t>
            </a:fld>
            <a:endParaRPr kumimoji="0" lang="en-US" altLang="en-US" sz="1200" smtClean="0"/>
          </a:p>
        </p:txBody>
      </p:sp>
      <p:graphicFrame>
        <p:nvGraphicFramePr>
          <p:cNvPr id="1129474" name="Group 2"/>
          <p:cNvGraphicFramePr>
            <a:graphicFrameLocks noGrp="1"/>
          </p:cNvGraphicFramePr>
          <p:nvPr>
            <p:ph/>
            <p:extLst>
              <p:ext uri="{D42A27DB-BD31-4B8C-83A1-F6EECF244321}">
                <p14:modId xmlns:p14="http://schemas.microsoft.com/office/powerpoint/2010/main" val="4224070174"/>
              </p:ext>
            </p:extLst>
          </p:nvPr>
        </p:nvGraphicFramePr>
        <p:xfrm>
          <a:off x="611561" y="908716"/>
          <a:ext cx="7920879" cy="5544482"/>
        </p:xfrm>
        <a:graphic>
          <a:graphicData uri="http://schemas.openxmlformats.org/drawingml/2006/table">
            <a:tbl>
              <a:tblPr/>
              <a:tblGrid>
                <a:gridCol w="1003654"/>
                <a:gridCol w="684309"/>
                <a:gridCol w="755591"/>
                <a:gridCol w="755591"/>
                <a:gridCol w="754166"/>
                <a:gridCol w="755591"/>
                <a:gridCol w="755591"/>
                <a:gridCol w="862515"/>
                <a:gridCol w="989397"/>
                <a:gridCol w="604474"/>
              </a:tblGrid>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TTATCA</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TATCAT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0.000332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1.12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ATCATT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0.000229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0.77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TCATTT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0.000221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0.000278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4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CATTTC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1.07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ATTTCC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0.000268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0.90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TTTCCT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0.000278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TTCCTT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0.000216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0.000278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0.78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TCCTTC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0.000217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0.73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CCTTCT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0.000255</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CTTCTC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TTCTCC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0.000297</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TCTCCA</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0.76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4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CTCCAC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.289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0.000292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0.000339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0.86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TCCACT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0.000219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0.69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CCACTC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0.000245</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0.000339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0.72</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CACTCC</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.296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.261</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0.000324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0.000339</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0.95</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8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ACTCCT</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.230</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.254</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.256</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.248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0.000243</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0.000318</a:t>
                      </a:r>
                      <a:endParaRPr kumimoji="1"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000" b="0" i="0" u="none" strike="noStrike" cap="none" normalizeH="0" baseline="0" dirty="0" smtClean="0">
                          <a:ln>
                            <a:noFill/>
                          </a:ln>
                          <a:solidFill>
                            <a:schemeClr val="tx1"/>
                          </a:solidFill>
                          <a:effectLst/>
                          <a:latin typeface="Times New Roman" pitchFamily="18" charset="0"/>
                          <a:cs typeface="Times New Roman" pitchFamily="18" charset="0"/>
                        </a:rPr>
                        <a:t>0.76</a:t>
                      </a:r>
                      <a:endParaRPr kumimoji="1"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Rectangle 2"/>
          <p:cNvSpPr txBox="1">
            <a:spLocks noChangeArrowheads="1"/>
          </p:cNvSpPr>
          <p:nvPr/>
        </p:nvSpPr>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rgbClr val="FF3300"/>
                </a:solidFill>
                <a:latin typeface="+mn-lt"/>
              </a:defRPr>
            </a:lvl2pPr>
            <a:lvl3pPr marL="1143000" indent="-228600" algn="l" rtl="0" eaLnBrk="0" fontAlgn="base" hangingPunct="0">
              <a:spcBef>
                <a:spcPct val="20000"/>
              </a:spcBef>
              <a:spcAft>
                <a:spcPct val="0"/>
              </a:spcAft>
              <a:buChar char="•"/>
              <a:defRPr kumimoji="1" sz="2400">
                <a:solidFill>
                  <a:schemeClr val="accent2"/>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fontAlgn="base">
              <a:spcBef>
                <a:spcPct val="20000"/>
              </a:spcBef>
              <a:spcAft>
                <a:spcPct val="0"/>
              </a:spcAft>
              <a:buChar char="•"/>
              <a:defRPr kumimoji="1" sz="2000">
                <a:solidFill>
                  <a:schemeClr val="tx1"/>
                </a:solidFill>
                <a:latin typeface="+mn-lt"/>
              </a:defRPr>
            </a:lvl6pPr>
            <a:lvl7pPr marL="2971800" indent="-228600" algn="l" rtl="0" fontAlgn="base">
              <a:spcBef>
                <a:spcPct val="20000"/>
              </a:spcBef>
              <a:spcAft>
                <a:spcPct val="0"/>
              </a:spcAft>
              <a:buChar char="•"/>
              <a:defRPr kumimoji="1" sz="2000">
                <a:solidFill>
                  <a:schemeClr val="tx1"/>
                </a:solidFill>
                <a:latin typeface="+mn-lt"/>
              </a:defRPr>
            </a:lvl7pPr>
            <a:lvl8pPr marL="3429000" indent="-228600" algn="l" rtl="0" fontAlgn="base">
              <a:spcBef>
                <a:spcPct val="20000"/>
              </a:spcBef>
              <a:spcAft>
                <a:spcPct val="0"/>
              </a:spcAft>
              <a:buChar char="•"/>
              <a:defRPr kumimoji="1" sz="2000">
                <a:solidFill>
                  <a:schemeClr val="tx1"/>
                </a:solidFill>
                <a:latin typeface="+mn-lt"/>
              </a:defRPr>
            </a:lvl8pPr>
            <a:lvl9pPr marL="3886200" indent="-228600" algn="l" rtl="0" fontAlgn="base">
              <a:spcBef>
                <a:spcPct val="20000"/>
              </a:spcBef>
              <a:spcAft>
                <a:spcPct val="0"/>
              </a:spcAft>
              <a:buChar char="•"/>
              <a:defRPr kumimoji="1" sz="2000">
                <a:solidFill>
                  <a:schemeClr val="tx1"/>
                </a:solidFill>
                <a:latin typeface="+mn-lt"/>
              </a:defRPr>
            </a:lvl9pPr>
          </a:lstStyle>
          <a:p>
            <a:pPr marL="0" indent="0" algn="ctr">
              <a:buNone/>
            </a:pPr>
            <a:r>
              <a:rPr lang="tr-TR" altLang="en-US" sz="3600" b="1" kern="0" dirty="0" smtClean="0"/>
              <a:t>…</a:t>
            </a:r>
            <a:r>
              <a:rPr lang="en-US" altLang="en-US" sz="3600" b="1" kern="0" dirty="0" smtClean="0"/>
              <a:t>Example of EM - Maximization Step</a:t>
            </a:r>
            <a:r>
              <a:rPr lang="tr-TR" altLang="en-US" sz="3600" b="1" kern="0" dirty="0" smtClean="0"/>
              <a:t>…</a:t>
            </a:r>
            <a:endParaRPr lang="en-US" altLang="en-US" sz="3600" b="1" kern="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9474"/>
                                        </p:tgtEl>
                                        <p:attrNameLst>
                                          <p:attrName>style.visibility</p:attrName>
                                        </p:attrNameLst>
                                      </p:cBhvr>
                                      <p:to>
                                        <p:strVal val="visible"/>
                                      </p:to>
                                    </p:set>
                                    <p:animEffect transition="in" filter="dissolve">
                                      <p:cBhvr>
                                        <p:cTn id="7" dur="500"/>
                                        <p:tgtEl>
                                          <p:spTgt spid="1129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7D6C6AF5-1D54-482E-830F-87CE95BE37F1}" type="slidenum">
              <a:rPr kumimoji="0" lang="en-US" altLang="en-US" sz="1200" smtClean="0"/>
              <a:pPr>
                <a:spcBef>
                  <a:spcPct val="50000"/>
                </a:spcBef>
                <a:buFontTx/>
                <a:buNone/>
              </a:pPr>
              <a:t>37</a:t>
            </a:fld>
            <a:endParaRPr kumimoji="0" lang="en-US" altLang="en-US" sz="1200" smtClean="0"/>
          </a:p>
        </p:txBody>
      </p:sp>
      <p:sp>
        <p:nvSpPr>
          <p:cNvPr id="45059" name="Rectangle 2"/>
          <p:cNvSpPr>
            <a:spLocks noGrp="1" noChangeArrowheads="1"/>
          </p:cNvSpPr>
          <p:nvPr>
            <p:ph type="title"/>
          </p:nvPr>
        </p:nvSpPr>
        <p:spPr/>
        <p:txBody>
          <a:bodyPr/>
          <a:lstStyle/>
          <a:p>
            <a:r>
              <a:rPr lang="tr-TR" altLang="en-US" sz="3600" dirty="0"/>
              <a:t>…</a:t>
            </a:r>
            <a:r>
              <a:rPr lang="en-US" altLang="en-US" sz="3600" dirty="0"/>
              <a:t>Example of EM - Maximization Step</a:t>
            </a:r>
            <a:r>
              <a:rPr lang="tr-TR" altLang="en-US" sz="3600" dirty="0" smtClean="0"/>
              <a:t>…</a:t>
            </a:r>
            <a:endParaRPr lang="en-US" altLang="en-US" sz="3600" dirty="0" smtClean="0"/>
          </a:p>
        </p:txBody>
      </p:sp>
      <p:sp>
        <p:nvSpPr>
          <p:cNvPr id="1130499" name="Rectangle 3"/>
          <p:cNvSpPr>
            <a:spLocks noGrp="1" noChangeArrowheads="1"/>
          </p:cNvSpPr>
          <p:nvPr>
            <p:ph type="body" idx="1"/>
          </p:nvPr>
        </p:nvSpPr>
        <p:spPr/>
        <p:txBody>
          <a:bodyPr/>
          <a:lstStyle/>
          <a:p>
            <a:pPr>
              <a:lnSpc>
                <a:spcPct val="80000"/>
              </a:lnSpc>
            </a:pPr>
            <a:r>
              <a:rPr lang="en-US" altLang="en-US" sz="2800" smtClean="0"/>
              <a:t>The six base site </a:t>
            </a:r>
            <a:r>
              <a:rPr lang="en-US" altLang="en-US" sz="2800" smtClean="0">
                <a:solidFill>
                  <a:schemeClr val="accent1"/>
                </a:solidFill>
              </a:rPr>
              <a:t>CAGTTA</a:t>
            </a:r>
            <a:r>
              <a:rPr lang="en-US" altLang="en-US" sz="2800" smtClean="0"/>
              <a:t> beginning at base 8 is calculated to have the highest odds probability.  </a:t>
            </a:r>
            <a:endParaRPr lang="tr-TR" altLang="en-US" sz="2800" smtClean="0"/>
          </a:p>
          <a:p>
            <a:pPr>
              <a:lnSpc>
                <a:spcPct val="80000"/>
              </a:lnSpc>
            </a:pPr>
            <a:endParaRPr lang="tr-TR" altLang="en-US" sz="2800" smtClean="0"/>
          </a:p>
          <a:p>
            <a:pPr>
              <a:lnSpc>
                <a:spcPct val="80000"/>
              </a:lnSpc>
            </a:pPr>
            <a:r>
              <a:rPr lang="en-US" altLang="en-US" sz="2800" smtClean="0"/>
              <a:t>Therefore, it is chosen as the new site in sequence 1. </a:t>
            </a:r>
            <a:endParaRPr lang="tr-TR" altLang="en-US" sz="2800" smtClean="0"/>
          </a:p>
          <a:p>
            <a:pPr>
              <a:lnSpc>
                <a:spcPct val="80000"/>
              </a:lnSpc>
            </a:pPr>
            <a:endParaRPr lang="en-US" altLang="en-US" sz="2800" smtClean="0"/>
          </a:p>
          <a:p>
            <a:pPr>
              <a:lnSpc>
                <a:spcPct val="80000"/>
              </a:lnSpc>
            </a:pPr>
            <a:r>
              <a:rPr lang="en-US" altLang="en-US" sz="2800" smtClean="0"/>
              <a:t>This is repeated for each of the sequences.  </a:t>
            </a:r>
            <a:endParaRPr lang="tr-TR" altLang="en-US" sz="2800" smtClean="0"/>
          </a:p>
          <a:p>
            <a:pPr>
              <a:lnSpc>
                <a:spcPct val="80000"/>
              </a:lnSpc>
              <a:buFontTx/>
              <a:buNone/>
            </a:pPr>
            <a:endParaRPr lang="tr-TR" altLang="en-US" sz="2800" smtClean="0"/>
          </a:p>
          <a:p>
            <a:pPr>
              <a:lnSpc>
                <a:spcPct val="80000"/>
              </a:lnSpc>
            </a:pPr>
            <a:r>
              <a:rPr lang="en-US" altLang="en-US" sz="2800" smtClean="0"/>
              <a:t>In the maximization step, the newly chosen sites for each of the sequences are used to recalculate the frequency table.</a:t>
            </a:r>
            <a:endParaRPr lang="tr-TR" altLang="en-US" sz="2800" smtClean="0"/>
          </a:p>
          <a:p>
            <a:pPr>
              <a:lnSpc>
                <a:spcPct val="80000"/>
              </a:lnSpc>
              <a:buFontTx/>
              <a:buNone/>
            </a:pPr>
            <a:r>
              <a:rPr lang="en-US" altLang="en-US" sz="2800" smtClean="0"/>
              <a:t>  </a:t>
            </a:r>
            <a:endParaRPr lang="tr-TR" altLang="en-US" sz="2800" smtClean="0"/>
          </a:p>
          <a:p>
            <a:pPr>
              <a:lnSpc>
                <a:spcPct val="80000"/>
              </a:lnSpc>
            </a:pPr>
            <a:r>
              <a:rPr lang="en-US" altLang="en-US" sz="2800" smtClean="0"/>
              <a:t>The expectation/maximization cycle is then repeated, until the results converge on a set of motifs.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0499">
                                            <p:txEl>
                                              <p:pRg st="0" end="0"/>
                                            </p:txEl>
                                          </p:spTgt>
                                        </p:tgtEl>
                                        <p:attrNameLst>
                                          <p:attrName>style.visibility</p:attrName>
                                        </p:attrNameLst>
                                      </p:cBhvr>
                                      <p:to>
                                        <p:strVal val="visible"/>
                                      </p:to>
                                    </p:set>
                                    <p:animEffect transition="in" filter="dissolve">
                                      <p:cBhvr>
                                        <p:cTn id="7" dur="500"/>
                                        <p:tgtEl>
                                          <p:spTgt spid="1130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0499">
                                            <p:txEl>
                                              <p:pRg st="2" end="2"/>
                                            </p:txEl>
                                          </p:spTgt>
                                        </p:tgtEl>
                                        <p:attrNameLst>
                                          <p:attrName>style.visibility</p:attrName>
                                        </p:attrNameLst>
                                      </p:cBhvr>
                                      <p:to>
                                        <p:strVal val="visible"/>
                                      </p:to>
                                    </p:set>
                                    <p:animEffect transition="in" filter="dissolve">
                                      <p:cBhvr>
                                        <p:cTn id="12" dur="500"/>
                                        <p:tgtEl>
                                          <p:spTgt spid="11304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0499">
                                            <p:txEl>
                                              <p:pRg st="4" end="4"/>
                                            </p:txEl>
                                          </p:spTgt>
                                        </p:tgtEl>
                                        <p:attrNameLst>
                                          <p:attrName>style.visibility</p:attrName>
                                        </p:attrNameLst>
                                      </p:cBhvr>
                                      <p:to>
                                        <p:strVal val="visible"/>
                                      </p:to>
                                    </p:set>
                                    <p:animEffect transition="in" filter="dissolve">
                                      <p:cBhvr>
                                        <p:cTn id="17" dur="500"/>
                                        <p:tgtEl>
                                          <p:spTgt spid="113049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0499">
                                            <p:txEl>
                                              <p:pRg st="6" end="6"/>
                                            </p:txEl>
                                          </p:spTgt>
                                        </p:tgtEl>
                                        <p:attrNameLst>
                                          <p:attrName>style.visibility</p:attrName>
                                        </p:attrNameLst>
                                      </p:cBhvr>
                                      <p:to>
                                        <p:strVal val="visible"/>
                                      </p:to>
                                    </p:set>
                                    <p:animEffect transition="in" filter="dissolve">
                                      <p:cBhvr>
                                        <p:cTn id="22" dur="500"/>
                                        <p:tgtEl>
                                          <p:spTgt spid="113049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0499">
                                            <p:txEl>
                                              <p:pRg st="8" end="8"/>
                                            </p:txEl>
                                          </p:spTgt>
                                        </p:tgtEl>
                                        <p:attrNameLst>
                                          <p:attrName>style.visibility</p:attrName>
                                        </p:attrNameLst>
                                      </p:cBhvr>
                                      <p:to>
                                        <p:strVal val="visible"/>
                                      </p:to>
                                    </p:set>
                                    <p:animEffect transition="in" filter="dissolve">
                                      <p:cBhvr>
                                        <p:cTn id="27" dur="500"/>
                                        <p:tgtEl>
                                          <p:spTgt spid="113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49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C66AB63C-38A0-4741-83E2-A41DECE1B6AB}" type="slidenum">
              <a:rPr kumimoji="0" lang="en-US" altLang="en-US" sz="1200" smtClean="0"/>
              <a:pPr>
                <a:spcBef>
                  <a:spcPct val="50000"/>
                </a:spcBef>
                <a:buFontTx/>
                <a:buNone/>
              </a:pPr>
              <a:t>38</a:t>
            </a:fld>
            <a:endParaRPr kumimoji="0" lang="en-US" altLang="en-US" sz="1200" smtClean="0"/>
          </a:p>
        </p:txBody>
      </p:sp>
      <p:sp>
        <p:nvSpPr>
          <p:cNvPr id="46083" name="Rectangle 2"/>
          <p:cNvSpPr>
            <a:spLocks noGrp="1" noChangeArrowheads="1"/>
          </p:cNvSpPr>
          <p:nvPr>
            <p:ph type="title"/>
          </p:nvPr>
        </p:nvSpPr>
        <p:spPr/>
        <p:txBody>
          <a:bodyPr/>
          <a:lstStyle/>
          <a:p>
            <a:r>
              <a:rPr lang="en-US" altLang="en-US" dirty="0"/>
              <a:t>…Example of EM - Maximization </a:t>
            </a:r>
            <a:r>
              <a:rPr lang="en-US" altLang="en-US" dirty="0" smtClean="0"/>
              <a:t>Step</a:t>
            </a:r>
            <a:endParaRPr lang="en-US" altLang="en-US" dirty="0"/>
          </a:p>
        </p:txBody>
      </p:sp>
      <p:sp>
        <p:nvSpPr>
          <p:cNvPr id="1131523" name="Rectangle 3"/>
          <p:cNvSpPr>
            <a:spLocks noGrp="1" noChangeArrowheads="1"/>
          </p:cNvSpPr>
          <p:nvPr>
            <p:ph type="body" idx="1"/>
          </p:nvPr>
        </p:nvSpPr>
        <p:spPr/>
        <p:txBody>
          <a:bodyPr/>
          <a:lstStyle/>
          <a:p>
            <a:r>
              <a:rPr lang="en-US" altLang="en-US" dirty="0" smtClean="0"/>
              <a:t>Before: </a:t>
            </a:r>
            <a:endParaRPr lang="tr-TR" altLang="en-US" dirty="0" smtClean="0"/>
          </a:p>
          <a:p>
            <a:pPr lvl="1"/>
            <a:r>
              <a:rPr lang="en-US" altLang="en-US" dirty="0" smtClean="0"/>
              <a:t>Random Alignment</a:t>
            </a:r>
          </a:p>
          <a:p>
            <a:endParaRPr lang="en-US" altLang="en-US" sz="2000" dirty="0" smtClean="0">
              <a:solidFill>
                <a:srgbClr val="000000"/>
              </a:solidFill>
              <a:latin typeface="Courier" pitchFamily="49" charset="0"/>
              <a:ea typeface="Arial Unicode MS" panose="020B0604020202020204" pitchFamily="34" charset="-128"/>
              <a:cs typeface="Arial Unicode MS" panose="020B0604020202020204" pitchFamily="34" charset="-128"/>
            </a:endParaRPr>
          </a:p>
          <a:p>
            <a:r>
              <a:rPr lang="en-US" altLang="en-US" sz="2000" dirty="0" smtClean="0">
                <a:solidFill>
                  <a:srgbClr val="000000"/>
                </a:solidFill>
                <a:latin typeface="Courier" pitchFamily="49" charset="0"/>
                <a:ea typeface="Arial Unicode MS" panose="020B0604020202020204" pitchFamily="34" charset="-128"/>
                <a:cs typeface="Arial Unicode MS" panose="020B0604020202020204" pitchFamily="34" charset="-128"/>
              </a:rPr>
              <a:t>TCAGAACCAGTTATAA</a:t>
            </a:r>
            <a:r>
              <a:rPr lang="en-US" altLang="en-US" sz="2000" b="1" dirty="0" smtClean="0">
                <a:solidFill>
                  <a:srgbClr val="FF0000"/>
                </a:solidFill>
                <a:latin typeface="Courier-Bold" charset="0"/>
                <a:ea typeface="Arial Unicode MS" panose="020B0604020202020204" pitchFamily="34" charset="-128"/>
                <a:cs typeface="Arial Unicode MS" panose="020B0604020202020204" pitchFamily="34" charset="-128"/>
              </a:rPr>
              <a:t>ATTTAT</a:t>
            </a:r>
            <a:r>
              <a:rPr lang="en-US" altLang="en-US" sz="2000" dirty="0" smtClean="0">
                <a:solidFill>
                  <a:srgbClr val="000000"/>
                </a:solidFill>
                <a:latin typeface="Courier" pitchFamily="49" charset="0"/>
                <a:ea typeface="Arial Unicode MS" panose="020B0604020202020204" pitchFamily="34" charset="-128"/>
                <a:cs typeface="Arial Unicode MS" panose="020B0604020202020204" pitchFamily="34" charset="-128"/>
              </a:rPr>
              <a:t>CATTTCCTTCTCCACTCCT</a:t>
            </a:r>
          </a:p>
          <a:p>
            <a:endParaRPr lang="en-US" altLang="en-US" dirty="0" smtClean="0"/>
          </a:p>
          <a:p>
            <a:r>
              <a:rPr lang="en-US" altLang="en-US" dirty="0" smtClean="0"/>
              <a:t>After: </a:t>
            </a:r>
            <a:endParaRPr lang="tr-TR" altLang="en-US" dirty="0" smtClean="0"/>
          </a:p>
          <a:p>
            <a:pPr lvl="1"/>
            <a:r>
              <a:rPr lang="en-US" altLang="en-US" dirty="0" smtClean="0"/>
              <a:t>Maximal location (given random motif alignment) (first round)</a:t>
            </a:r>
          </a:p>
          <a:p>
            <a:endParaRPr lang="en-US" altLang="en-US" dirty="0" smtClean="0"/>
          </a:p>
          <a:p>
            <a:r>
              <a:rPr lang="en-US" altLang="en-US" sz="2000" dirty="0" smtClean="0">
                <a:solidFill>
                  <a:srgbClr val="000000"/>
                </a:solidFill>
                <a:latin typeface="Courier" pitchFamily="49" charset="0"/>
                <a:ea typeface="Arial Unicode MS" panose="020B0604020202020204" pitchFamily="34" charset="-128"/>
                <a:cs typeface="Arial Unicode MS" panose="020B0604020202020204" pitchFamily="34" charset="-128"/>
              </a:rPr>
              <a:t>TCAGAAC</a:t>
            </a:r>
            <a:r>
              <a:rPr lang="en-US" altLang="en-US" sz="2400" b="1" dirty="0" smtClean="0">
                <a:solidFill>
                  <a:schemeClr val="accent5">
                    <a:lumMod val="50000"/>
                  </a:schemeClr>
                </a:solidFill>
                <a:latin typeface="Courier" pitchFamily="49" charset="0"/>
                <a:ea typeface="Arial Unicode MS" panose="020B0604020202020204" pitchFamily="34" charset="-128"/>
                <a:cs typeface="Arial Unicode MS" panose="020B0604020202020204" pitchFamily="34" charset="-128"/>
              </a:rPr>
              <a:t>CAGTTA</a:t>
            </a:r>
            <a:r>
              <a:rPr lang="en-US" altLang="en-US" sz="2000" dirty="0" smtClean="0">
                <a:solidFill>
                  <a:srgbClr val="000000"/>
                </a:solidFill>
                <a:latin typeface="Courier" pitchFamily="49" charset="0"/>
                <a:ea typeface="Arial Unicode MS" panose="020B0604020202020204" pitchFamily="34" charset="-128"/>
                <a:cs typeface="Arial Unicode MS" panose="020B0604020202020204" pitchFamily="34" charset="-128"/>
              </a:rPr>
              <a:t>TAA</a:t>
            </a:r>
            <a:r>
              <a:rPr lang="en-US" altLang="en-US" sz="2000" dirty="0" smtClean="0">
                <a:solidFill>
                  <a:srgbClr val="FF0000"/>
                </a:solidFill>
                <a:latin typeface="Courier-Bold" charset="0"/>
                <a:ea typeface="Arial Unicode MS" panose="020B0604020202020204" pitchFamily="34" charset="-128"/>
                <a:cs typeface="Arial Unicode MS" panose="020B0604020202020204" pitchFamily="34" charset="-128"/>
              </a:rPr>
              <a:t>ATTTAT</a:t>
            </a:r>
            <a:r>
              <a:rPr lang="en-US" altLang="en-US" sz="2000" dirty="0" smtClean="0">
                <a:solidFill>
                  <a:srgbClr val="000000"/>
                </a:solidFill>
                <a:latin typeface="Courier" pitchFamily="49" charset="0"/>
                <a:ea typeface="Arial Unicode MS" panose="020B0604020202020204" pitchFamily="34" charset="-128"/>
                <a:cs typeface="Arial Unicode MS" panose="020B0604020202020204" pitchFamily="34" charset="-128"/>
              </a:rPr>
              <a:t>CATTTCCTTCTCCACTCCT</a:t>
            </a:r>
          </a:p>
          <a:p>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1523">
                                            <p:txEl>
                                              <p:pRg st="0" end="0"/>
                                            </p:txEl>
                                          </p:spTgt>
                                        </p:tgtEl>
                                        <p:attrNameLst>
                                          <p:attrName>style.visibility</p:attrName>
                                        </p:attrNameLst>
                                      </p:cBhvr>
                                      <p:to>
                                        <p:strVal val="visible"/>
                                      </p:to>
                                    </p:set>
                                    <p:animEffect transition="in" filter="dissolve">
                                      <p:cBhvr>
                                        <p:cTn id="7" dur="500"/>
                                        <p:tgtEl>
                                          <p:spTgt spid="1131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1523">
                                            <p:txEl>
                                              <p:pRg st="1" end="1"/>
                                            </p:txEl>
                                          </p:spTgt>
                                        </p:tgtEl>
                                        <p:attrNameLst>
                                          <p:attrName>style.visibility</p:attrName>
                                        </p:attrNameLst>
                                      </p:cBhvr>
                                      <p:to>
                                        <p:strVal val="visible"/>
                                      </p:to>
                                    </p:set>
                                    <p:animEffect transition="in" filter="dissolve">
                                      <p:cBhvr>
                                        <p:cTn id="12" dur="500"/>
                                        <p:tgtEl>
                                          <p:spTgt spid="11315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1523">
                                            <p:txEl>
                                              <p:pRg st="3" end="3"/>
                                            </p:txEl>
                                          </p:spTgt>
                                        </p:tgtEl>
                                        <p:attrNameLst>
                                          <p:attrName>style.visibility</p:attrName>
                                        </p:attrNameLst>
                                      </p:cBhvr>
                                      <p:to>
                                        <p:strVal val="visible"/>
                                      </p:to>
                                    </p:set>
                                    <p:animEffect transition="in" filter="dissolve">
                                      <p:cBhvr>
                                        <p:cTn id="17" dur="500"/>
                                        <p:tgtEl>
                                          <p:spTgt spid="11315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1523">
                                            <p:txEl>
                                              <p:pRg st="5" end="5"/>
                                            </p:txEl>
                                          </p:spTgt>
                                        </p:tgtEl>
                                        <p:attrNameLst>
                                          <p:attrName>style.visibility</p:attrName>
                                        </p:attrNameLst>
                                      </p:cBhvr>
                                      <p:to>
                                        <p:strVal val="visible"/>
                                      </p:to>
                                    </p:set>
                                    <p:animEffect transition="in" filter="dissolve">
                                      <p:cBhvr>
                                        <p:cTn id="22" dur="500"/>
                                        <p:tgtEl>
                                          <p:spTgt spid="113152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1523">
                                            <p:txEl>
                                              <p:pRg st="6" end="6"/>
                                            </p:txEl>
                                          </p:spTgt>
                                        </p:tgtEl>
                                        <p:attrNameLst>
                                          <p:attrName>style.visibility</p:attrName>
                                        </p:attrNameLst>
                                      </p:cBhvr>
                                      <p:to>
                                        <p:strVal val="visible"/>
                                      </p:to>
                                    </p:set>
                                    <p:animEffect transition="in" filter="dissolve">
                                      <p:cBhvr>
                                        <p:cTn id="27" dur="500"/>
                                        <p:tgtEl>
                                          <p:spTgt spid="113152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1523">
                                            <p:txEl>
                                              <p:pRg st="8" end="8"/>
                                            </p:txEl>
                                          </p:spTgt>
                                        </p:tgtEl>
                                        <p:attrNameLst>
                                          <p:attrName>style.visibility</p:attrName>
                                        </p:attrNameLst>
                                      </p:cBhvr>
                                      <p:to>
                                        <p:strVal val="visible"/>
                                      </p:to>
                                    </p:set>
                                    <p:animEffect transition="in" filter="dissolve">
                                      <p:cBhvr>
                                        <p:cTn id="32" dur="500"/>
                                        <p:tgtEl>
                                          <p:spTgt spid="11315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52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CB220065-3787-4150-BB13-2F7301D3454B}" type="slidenum">
              <a:rPr kumimoji="0" lang="en-US" altLang="en-US" sz="1200" smtClean="0"/>
              <a:pPr>
                <a:spcBef>
                  <a:spcPct val="50000"/>
                </a:spcBef>
                <a:buFontTx/>
                <a:buNone/>
              </a:pPr>
              <a:t>39</a:t>
            </a:fld>
            <a:endParaRPr kumimoji="0" lang="en-US" altLang="en-US" sz="1200" smtClean="0"/>
          </a:p>
        </p:txBody>
      </p:sp>
      <p:sp>
        <p:nvSpPr>
          <p:cNvPr id="47107" name="Rectangle 2"/>
          <p:cNvSpPr>
            <a:spLocks noGrp="1" noChangeArrowheads="1"/>
          </p:cNvSpPr>
          <p:nvPr>
            <p:ph type="title"/>
          </p:nvPr>
        </p:nvSpPr>
        <p:spPr/>
        <p:txBody>
          <a:bodyPr/>
          <a:lstStyle/>
          <a:p>
            <a:r>
              <a:rPr lang="en-US" altLang="en-US" smtClean="0"/>
              <a:t>Available E-M Programs</a:t>
            </a:r>
          </a:p>
        </p:txBody>
      </p:sp>
      <p:sp>
        <p:nvSpPr>
          <p:cNvPr id="1132547" name="Rectangle 3"/>
          <p:cNvSpPr>
            <a:spLocks noGrp="1" noChangeArrowheads="1"/>
          </p:cNvSpPr>
          <p:nvPr>
            <p:ph type="body" idx="1"/>
          </p:nvPr>
        </p:nvSpPr>
        <p:spPr>
          <a:xfrm>
            <a:off x="395289" y="1052513"/>
            <a:ext cx="8425184" cy="5400823"/>
          </a:xfrm>
        </p:spPr>
        <p:txBody>
          <a:bodyPr/>
          <a:lstStyle/>
          <a:p>
            <a:pPr>
              <a:lnSpc>
                <a:spcPct val="90000"/>
              </a:lnSpc>
            </a:pPr>
            <a:r>
              <a:rPr lang="en-US" altLang="en-US" sz="2800" dirty="0" smtClean="0"/>
              <a:t>MEME – Uses E-M algorithms as explained</a:t>
            </a:r>
          </a:p>
          <a:p>
            <a:pPr lvl="1">
              <a:lnSpc>
                <a:spcPct val="90000"/>
              </a:lnSpc>
            </a:pPr>
            <a:r>
              <a:rPr lang="tr-TR" altLang="en-US" sz="2400" b="1" dirty="0" smtClean="0"/>
              <a:t> </a:t>
            </a:r>
            <a:r>
              <a:rPr lang="en-US" altLang="en-US" sz="2400" b="1" dirty="0" smtClean="0">
                <a:solidFill>
                  <a:schemeClr val="accent1">
                    <a:lumMod val="75000"/>
                  </a:schemeClr>
                </a:solidFill>
              </a:rPr>
              <a:t>M</a:t>
            </a:r>
            <a:r>
              <a:rPr lang="en-US" altLang="en-US" sz="2400" b="1" dirty="0" smtClean="0"/>
              <a:t>ultiple </a:t>
            </a:r>
            <a:r>
              <a:rPr lang="en-US" altLang="en-US" sz="2400" b="1" dirty="0" smtClean="0">
                <a:solidFill>
                  <a:schemeClr val="accent1">
                    <a:lumMod val="75000"/>
                  </a:schemeClr>
                </a:solidFill>
              </a:rPr>
              <a:t>E</a:t>
            </a:r>
            <a:r>
              <a:rPr lang="en-US" altLang="en-US" sz="2400" b="1" dirty="0" smtClean="0"/>
              <a:t>M for </a:t>
            </a:r>
            <a:r>
              <a:rPr lang="en-US" altLang="en-US" sz="2400" b="1" dirty="0" smtClean="0">
                <a:solidFill>
                  <a:schemeClr val="accent1">
                    <a:lumMod val="75000"/>
                  </a:schemeClr>
                </a:solidFill>
              </a:rPr>
              <a:t>M</a:t>
            </a:r>
            <a:r>
              <a:rPr lang="en-US" altLang="en-US" sz="2400" b="1" dirty="0" smtClean="0"/>
              <a:t>otif </a:t>
            </a:r>
            <a:r>
              <a:rPr lang="en-US" altLang="en-US" sz="2400" b="1" dirty="0" smtClean="0">
                <a:solidFill>
                  <a:schemeClr val="accent1">
                    <a:lumMod val="75000"/>
                  </a:schemeClr>
                </a:solidFill>
              </a:rPr>
              <a:t>E</a:t>
            </a:r>
            <a:r>
              <a:rPr lang="en-US" altLang="en-US" sz="2400" b="1" dirty="0" smtClean="0"/>
              <a:t>licitation (</a:t>
            </a:r>
            <a:r>
              <a:rPr lang="en-US" altLang="en-US" sz="2400" b="1" dirty="0" smtClean="0">
                <a:solidFill>
                  <a:schemeClr val="accent1">
                    <a:lumMod val="75000"/>
                  </a:schemeClr>
                </a:solidFill>
              </a:rPr>
              <a:t>MEME</a:t>
            </a:r>
            <a:r>
              <a:rPr lang="en-US" altLang="en-US" sz="2400" b="1" dirty="0" smtClean="0"/>
              <a:t>)</a:t>
            </a:r>
            <a:r>
              <a:rPr lang="en-US" altLang="en-US" sz="2400" dirty="0" smtClean="0"/>
              <a:t>  is a program developed that uses the expectation-maximization methods as described previously.</a:t>
            </a:r>
            <a:endParaRPr lang="tr-TR" altLang="en-US" sz="2400" dirty="0" smtClean="0"/>
          </a:p>
          <a:p>
            <a:pPr lvl="2">
              <a:lnSpc>
                <a:spcPct val="90000"/>
              </a:lnSpc>
            </a:pPr>
            <a:r>
              <a:rPr lang="en-US" altLang="en-US" sz="2000" dirty="0" err="1" smtClean="0"/>
              <a:t>ParaMEME</a:t>
            </a:r>
            <a:r>
              <a:rPr lang="en-US" altLang="en-US" sz="2000" dirty="0" smtClean="0"/>
              <a:t> searches for blocks using the EM algorithm, </a:t>
            </a:r>
            <a:endParaRPr lang="tr-TR" altLang="en-US" sz="2000" dirty="0" smtClean="0"/>
          </a:p>
          <a:p>
            <a:pPr lvl="2">
              <a:lnSpc>
                <a:spcPct val="90000"/>
              </a:lnSpc>
            </a:pPr>
            <a:r>
              <a:rPr lang="en-US" altLang="en-US" sz="2000" dirty="0" err="1" smtClean="0"/>
              <a:t>MetaMEME</a:t>
            </a:r>
            <a:r>
              <a:rPr lang="en-US" altLang="en-US" sz="2000" dirty="0" smtClean="0"/>
              <a:t> searches for profiles using Hidden Markov Models (HMMs).</a:t>
            </a:r>
          </a:p>
          <a:p>
            <a:pPr>
              <a:lnSpc>
                <a:spcPct val="90000"/>
              </a:lnSpc>
            </a:pPr>
            <a:r>
              <a:rPr lang="en-US" altLang="en-US" sz="2800" dirty="0" smtClean="0"/>
              <a:t>MEME locates one or more </a:t>
            </a:r>
            <a:r>
              <a:rPr lang="en-US" altLang="en-US" sz="2800" dirty="0" err="1" smtClean="0"/>
              <a:t>ungapped</a:t>
            </a:r>
            <a:r>
              <a:rPr lang="en-US" altLang="en-US" sz="2800" dirty="0" smtClean="0"/>
              <a:t> patterns in a single DNA or protein sequence, or in a series of sequences.  </a:t>
            </a:r>
            <a:endParaRPr lang="tr-TR" altLang="en-US" sz="2800" dirty="0" smtClean="0"/>
          </a:p>
          <a:p>
            <a:pPr>
              <a:lnSpc>
                <a:spcPct val="90000"/>
              </a:lnSpc>
            </a:pPr>
            <a:r>
              <a:rPr lang="en-US" altLang="en-US" sz="2800" dirty="0" smtClean="0"/>
              <a:t>A search is conducted on a variety of motif widths in order to determine the most likely width for the profile.  </a:t>
            </a:r>
            <a:endParaRPr lang="tr-TR" altLang="en-US" sz="2800" dirty="0" smtClean="0"/>
          </a:p>
          <a:p>
            <a:pPr lvl="1">
              <a:lnSpc>
                <a:spcPct val="90000"/>
              </a:lnSpc>
            </a:pPr>
            <a:r>
              <a:rPr lang="en-US" altLang="en-US" sz="2400" dirty="0" smtClean="0"/>
              <a:t>This likelihood is based on the log likelihood score calculated after the </a:t>
            </a:r>
            <a:r>
              <a:rPr lang="en-US" altLang="en-US" sz="2400" dirty="0" smtClean="0">
                <a:solidFill>
                  <a:schemeClr val="accent1">
                    <a:lumMod val="75000"/>
                  </a:schemeClr>
                </a:solidFill>
              </a:rPr>
              <a:t>EM</a:t>
            </a:r>
            <a:r>
              <a:rPr lang="en-US" altLang="en-US" sz="2400" dirty="0" smtClean="0"/>
              <a:t> algorithm. </a:t>
            </a:r>
            <a:endParaRPr lang="tr-TR" altLang="en-US" sz="2400" dirty="0" smtClean="0"/>
          </a:p>
          <a:p>
            <a:pPr>
              <a:lnSpc>
                <a:spcPct val="90000"/>
              </a:lnSpc>
              <a:buFontTx/>
              <a:buNone/>
            </a:pPr>
            <a:endParaRPr lang="en-US"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2547">
                                            <p:txEl>
                                              <p:pRg st="0" end="0"/>
                                            </p:txEl>
                                          </p:spTgt>
                                        </p:tgtEl>
                                        <p:attrNameLst>
                                          <p:attrName>style.visibility</p:attrName>
                                        </p:attrNameLst>
                                      </p:cBhvr>
                                      <p:to>
                                        <p:strVal val="visible"/>
                                      </p:to>
                                    </p:set>
                                    <p:animEffect transition="in" filter="dissolve">
                                      <p:cBhvr>
                                        <p:cTn id="7" dur="500"/>
                                        <p:tgtEl>
                                          <p:spTgt spid="11325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2547">
                                            <p:txEl>
                                              <p:pRg st="1" end="1"/>
                                            </p:txEl>
                                          </p:spTgt>
                                        </p:tgtEl>
                                        <p:attrNameLst>
                                          <p:attrName>style.visibility</p:attrName>
                                        </p:attrNameLst>
                                      </p:cBhvr>
                                      <p:to>
                                        <p:strVal val="visible"/>
                                      </p:to>
                                    </p:set>
                                    <p:animEffect transition="in" filter="dissolve">
                                      <p:cBhvr>
                                        <p:cTn id="12" dur="500"/>
                                        <p:tgtEl>
                                          <p:spTgt spid="11325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2547">
                                            <p:txEl>
                                              <p:pRg st="2" end="2"/>
                                            </p:txEl>
                                          </p:spTgt>
                                        </p:tgtEl>
                                        <p:attrNameLst>
                                          <p:attrName>style.visibility</p:attrName>
                                        </p:attrNameLst>
                                      </p:cBhvr>
                                      <p:to>
                                        <p:strVal val="visible"/>
                                      </p:to>
                                    </p:set>
                                    <p:animEffect transition="in" filter="dissolve">
                                      <p:cBhvr>
                                        <p:cTn id="17" dur="500"/>
                                        <p:tgtEl>
                                          <p:spTgt spid="11325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2547">
                                            <p:txEl>
                                              <p:pRg st="3" end="3"/>
                                            </p:txEl>
                                          </p:spTgt>
                                        </p:tgtEl>
                                        <p:attrNameLst>
                                          <p:attrName>style.visibility</p:attrName>
                                        </p:attrNameLst>
                                      </p:cBhvr>
                                      <p:to>
                                        <p:strVal val="visible"/>
                                      </p:to>
                                    </p:set>
                                    <p:animEffect transition="in" filter="dissolve">
                                      <p:cBhvr>
                                        <p:cTn id="22" dur="500"/>
                                        <p:tgtEl>
                                          <p:spTgt spid="11325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2547">
                                            <p:txEl>
                                              <p:pRg st="4" end="4"/>
                                            </p:txEl>
                                          </p:spTgt>
                                        </p:tgtEl>
                                        <p:attrNameLst>
                                          <p:attrName>style.visibility</p:attrName>
                                        </p:attrNameLst>
                                      </p:cBhvr>
                                      <p:to>
                                        <p:strVal val="visible"/>
                                      </p:to>
                                    </p:set>
                                    <p:animEffect transition="in" filter="dissolve">
                                      <p:cBhvr>
                                        <p:cTn id="27" dur="500"/>
                                        <p:tgtEl>
                                          <p:spTgt spid="11325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2547">
                                            <p:txEl>
                                              <p:pRg st="5" end="5"/>
                                            </p:txEl>
                                          </p:spTgt>
                                        </p:tgtEl>
                                        <p:attrNameLst>
                                          <p:attrName>style.visibility</p:attrName>
                                        </p:attrNameLst>
                                      </p:cBhvr>
                                      <p:to>
                                        <p:strVal val="visible"/>
                                      </p:to>
                                    </p:set>
                                    <p:animEffect transition="in" filter="dissolve">
                                      <p:cBhvr>
                                        <p:cTn id="32" dur="500"/>
                                        <p:tgtEl>
                                          <p:spTgt spid="11325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32547">
                                            <p:txEl>
                                              <p:pRg st="6" end="6"/>
                                            </p:txEl>
                                          </p:spTgt>
                                        </p:tgtEl>
                                        <p:attrNameLst>
                                          <p:attrName>style.visibility</p:attrName>
                                        </p:attrNameLst>
                                      </p:cBhvr>
                                      <p:to>
                                        <p:strVal val="visible"/>
                                      </p:to>
                                    </p:set>
                                    <p:animEffect transition="in" filter="dissolve">
                                      <p:cBhvr>
                                        <p:cTn id="37" dur="500"/>
                                        <p:tgtEl>
                                          <p:spTgt spid="11325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54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FEF69EA5-12BA-4671-89D7-DAAAE725956B}" type="slidenum">
              <a:rPr kumimoji="0" lang="en-US" altLang="en-US" sz="1200" smtClean="0"/>
              <a:pPr>
                <a:spcBef>
                  <a:spcPct val="50000"/>
                </a:spcBef>
                <a:buFontTx/>
                <a:buNone/>
              </a:pPr>
              <a:t>4</a:t>
            </a:fld>
            <a:endParaRPr kumimoji="0" lang="en-US" altLang="en-US" sz="1200" smtClean="0"/>
          </a:p>
        </p:txBody>
      </p:sp>
      <p:sp>
        <p:nvSpPr>
          <p:cNvPr id="1100802" name="Rectangle 2"/>
          <p:cNvSpPr>
            <a:spLocks noGrp="1" noChangeArrowheads="1"/>
          </p:cNvSpPr>
          <p:nvPr>
            <p:ph type="title"/>
          </p:nvPr>
        </p:nvSpPr>
        <p:spPr/>
        <p:txBody>
          <a:bodyPr/>
          <a:lstStyle/>
          <a:p>
            <a:r>
              <a:rPr lang="en-US" altLang="en-US" dirty="0" smtClean="0"/>
              <a:t>Profile Analysis</a:t>
            </a:r>
            <a:r>
              <a:rPr lang="tr-TR" altLang="en-US" dirty="0" smtClean="0"/>
              <a:t>…</a:t>
            </a:r>
            <a:endParaRPr lang="en-US" altLang="en-US" dirty="0" smtClean="0"/>
          </a:p>
        </p:txBody>
      </p:sp>
      <p:sp>
        <p:nvSpPr>
          <p:cNvPr id="1100803" name="Rectangle 3"/>
          <p:cNvSpPr>
            <a:spLocks noGrp="1" noChangeArrowheads="1"/>
          </p:cNvSpPr>
          <p:nvPr>
            <p:ph type="body" idx="1"/>
          </p:nvPr>
        </p:nvSpPr>
        <p:spPr>
          <a:xfrm>
            <a:off x="395288" y="1125538"/>
            <a:ext cx="8280400" cy="5183782"/>
          </a:xfrm>
        </p:spPr>
        <p:txBody>
          <a:bodyPr/>
          <a:lstStyle/>
          <a:p>
            <a:r>
              <a:rPr lang="en-US" altLang="en-US" sz="2800" dirty="0" smtClean="0"/>
              <a:t>Profiles are found by first multiply aligning the sequences, determining which regions are the most highly conserved, </a:t>
            </a:r>
            <a:endParaRPr lang="tr-TR" altLang="en-US" sz="2800" dirty="0" smtClean="0"/>
          </a:p>
          <a:p>
            <a:r>
              <a:rPr lang="tr-TR" altLang="en-US" sz="2800" dirty="0" smtClean="0"/>
              <a:t>a</a:t>
            </a:r>
            <a:r>
              <a:rPr lang="en-US" altLang="en-US" sz="2800" dirty="0" err="1" smtClean="0"/>
              <a:t>nd</a:t>
            </a:r>
            <a:r>
              <a:rPr lang="tr-TR" altLang="en-US" sz="2800" dirty="0" smtClean="0"/>
              <a:t> </a:t>
            </a:r>
            <a:r>
              <a:rPr lang="en-US" altLang="en-US" sz="2800" dirty="0" smtClean="0"/>
              <a:t>then creating a scoring matrix for the alignment of the highly conserved region.  </a:t>
            </a:r>
            <a:endParaRPr lang="tr-TR" altLang="en-US" sz="2800" dirty="0" smtClean="0"/>
          </a:p>
          <a:p>
            <a:r>
              <a:rPr lang="en-US" altLang="en-US" sz="2800" dirty="0"/>
              <a:t>Profile is composed of:</a:t>
            </a:r>
          </a:p>
          <a:p>
            <a:pPr lvl="1"/>
            <a:r>
              <a:rPr lang="en-US" altLang="en-US" dirty="0" smtClean="0"/>
              <a:t>Columns: </a:t>
            </a:r>
            <a:endParaRPr lang="tr-TR" altLang="en-US" dirty="0" smtClean="0"/>
          </a:p>
          <a:p>
            <a:pPr lvl="2"/>
            <a:r>
              <a:rPr lang="en-US" altLang="en-US" dirty="0" smtClean="0"/>
              <a:t>one for each residue; </a:t>
            </a:r>
            <a:endParaRPr lang="tr-TR" altLang="en-US" dirty="0" smtClean="0"/>
          </a:p>
          <a:p>
            <a:pPr lvl="3"/>
            <a:r>
              <a:rPr lang="en-US" altLang="en-US" dirty="0" smtClean="0"/>
              <a:t>columns for insertions and deletions as well</a:t>
            </a:r>
          </a:p>
          <a:p>
            <a:pPr lvl="1"/>
            <a:r>
              <a:rPr lang="en-US" altLang="en-US" dirty="0" smtClean="0"/>
              <a:t>Rows: </a:t>
            </a:r>
            <a:endParaRPr lang="tr-TR" altLang="en-US" dirty="0" smtClean="0"/>
          </a:p>
          <a:p>
            <a:pPr lvl="2"/>
            <a:r>
              <a:rPr lang="en-US" altLang="en-US" dirty="0" smtClean="0"/>
              <a:t>one for each position in the conserved region or motif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0803">
                                            <p:txEl>
                                              <p:pRg st="0" end="0"/>
                                            </p:txEl>
                                          </p:spTgt>
                                        </p:tgtEl>
                                        <p:attrNameLst>
                                          <p:attrName>style.visibility</p:attrName>
                                        </p:attrNameLst>
                                      </p:cBhvr>
                                      <p:to>
                                        <p:strVal val="visible"/>
                                      </p:to>
                                    </p:set>
                                    <p:animEffect transition="in" filter="dissolve">
                                      <p:cBhvr>
                                        <p:cTn id="7" dur="500"/>
                                        <p:tgtEl>
                                          <p:spTgt spid="1100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0803">
                                            <p:txEl>
                                              <p:pRg st="1" end="1"/>
                                            </p:txEl>
                                          </p:spTgt>
                                        </p:tgtEl>
                                        <p:attrNameLst>
                                          <p:attrName>style.visibility</p:attrName>
                                        </p:attrNameLst>
                                      </p:cBhvr>
                                      <p:to>
                                        <p:strVal val="visible"/>
                                      </p:to>
                                    </p:set>
                                    <p:animEffect transition="in" filter="dissolve">
                                      <p:cBhvr>
                                        <p:cTn id="12" dur="500"/>
                                        <p:tgtEl>
                                          <p:spTgt spid="11008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0803">
                                            <p:txEl>
                                              <p:pRg st="2" end="2"/>
                                            </p:txEl>
                                          </p:spTgt>
                                        </p:tgtEl>
                                        <p:attrNameLst>
                                          <p:attrName>style.visibility</p:attrName>
                                        </p:attrNameLst>
                                      </p:cBhvr>
                                      <p:to>
                                        <p:strVal val="visible"/>
                                      </p:to>
                                    </p:set>
                                    <p:animEffect transition="in" filter="dissolve">
                                      <p:cBhvr>
                                        <p:cTn id="17" dur="500"/>
                                        <p:tgtEl>
                                          <p:spTgt spid="1100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00803">
                                            <p:txEl>
                                              <p:pRg st="3" end="3"/>
                                            </p:txEl>
                                          </p:spTgt>
                                        </p:tgtEl>
                                        <p:attrNameLst>
                                          <p:attrName>style.visibility</p:attrName>
                                        </p:attrNameLst>
                                      </p:cBhvr>
                                      <p:to>
                                        <p:strVal val="visible"/>
                                      </p:to>
                                    </p:set>
                                    <p:animEffect transition="in" filter="dissolve">
                                      <p:cBhvr>
                                        <p:cTn id="22" dur="500"/>
                                        <p:tgtEl>
                                          <p:spTgt spid="11008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00803">
                                            <p:txEl>
                                              <p:pRg st="4" end="4"/>
                                            </p:txEl>
                                          </p:spTgt>
                                        </p:tgtEl>
                                        <p:attrNameLst>
                                          <p:attrName>style.visibility</p:attrName>
                                        </p:attrNameLst>
                                      </p:cBhvr>
                                      <p:to>
                                        <p:strVal val="visible"/>
                                      </p:to>
                                    </p:set>
                                    <p:animEffect transition="in" filter="dissolve">
                                      <p:cBhvr>
                                        <p:cTn id="27" dur="500"/>
                                        <p:tgtEl>
                                          <p:spTgt spid="11008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00803">
                                            <p:txEl>
                                              <p:pRg st="5" end="5"/>
                                            </p:txEl>
                                          </p:spTgt>
                                        </p:tgtEl>
                                        <p:attrNameLst>
                                          <p:attrName>style.visibility</p:attrName>
                                        </p:attrNameLst>
                                      </p:cBhvr>
                                      <p:to>
                                        <p:strVal val="visible"/>
                                      </p:to>
                                    </p:set>
                                    <p:animEffect transition="in" filter="dissolve">
                                      <p:cBhvr>
                                        <p:cTn id="32" dur="500"/>
                                        <p:tgtEl>
                                          <p:spTgt spid="11008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00803">
                                            <p:txEl>
                                              <p:pRg st="6" end="6"/>
                                            </p:txEl>
                                          </p:spTgt>
                                        </p:tgtEl>
                                        <p:attrNameLst>
                                          <p:attrName>style.visibility</p:attrName>
                                        </p:attrNameLst>
                                      </p:cBhvr>
                                      <p:to>
                                        <p:strVal val="visible"/>
                                      </p:to>
                                    </p:set>
                                    <p:animEffect transition="in" filter="dissolve">
                                      <p:cBhvr>
                                        <p:cTn id="37" dur="500"/>
                                        <p:tgtEl>
                                          <p:spTgt spid="11008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00803">
                                            <p:txEl>
                                              <p:pRg st="7" end="7"/>
                                            </p:txEl>
                                          </p:spTgt>
                                        </p:tgtEl>
                                        <p:attrNameLst>
                                          <p:attrName>style.visibility</p:attrName>
                                        </p:attrNameLst>
                                      </p:cBhvr>
                                      <p:to>
                                        <p:strVal val="visible"/>
                                      </p:to>
                                    </p:set>
                                    <p:animEffect transition="in" filter="dissolve">
                                      <p:cBhvr>
                                        <p:cTn id="42" dur="500"/>
                                        <p:tgtEl>
                                          <p:spTgt spid="11008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080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The MEME Suite</a:t>
            </a:r>
          </a:p>
        </p:txBody>
      </p:sp>
      <p:sp>
        <p:nvSpPr>
          <p:cNvPr id="3" name="Content Placeholder 2"/>
          <p:cNvSpPr>
            <a:spLocks noGrp="1"/>
          </p:cNvSpPr>
          <p:nvPr>
            <p:ph idx="1"/>
          </p:nvPr>
        </p:nvSpPr>
        <p:spPr/>
        <p:txBody>
          <a:bodyPr/>
          <a:lstStyle/>
          <a:p>
            <a:r>
              <a:rPr lang="tr-TR" dirty="0"/>
              <a:t>Motif-based sequence analysis tools</a:t>
            </a:r>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r>
              <a:rPr lang="tr-TR" dirty="0" smtClean="0">
                <a:hlinkClick r:id="rId2"/>
              </a:rPr>
              <a:t>http</a:t>
            </a:r>
            <a:r>
              <a:rPr lang="tr-TR" dirty="0">
                <a:hlinkClick r:id="rId2"/>
              </a:rPr>
              <a:t>://</a:t>
            </a:r>
            <a:r>
              <a:rPr lang="tr-TR" dirty="0" smtClean="0">
                <a:hlinkClick r:id="rId2"/>
              </a:rPr>
              <a:t>meme-suite.org/index.html</a:t>
            </a:r>
            <a:r>
              <a:rPr lang="tr-TR" dirty="0" smtClean="0"/>
              <a:t> </a:t>
            </a:r>
            <a:endParaRPr lang="tr-TR" dirty="0"/>
          </a:p>
        </p:txBody>
      </p:sp>
      <p:sp>
        <p:nvSpPr>
          <p:cNvPr id="4" name="Slide Number Placeholder 3"/>
          <p:cNvSpPr>
            <a:spLocks noGrp="1"/>
          </p:cNvSpPr>
          <p:nvPr>
            <p:ph type="sldNum" sz="quarter" idx="10"/>
          </p:nvPr>
        </p:nvSpPr>
        <p:spPr/>
        <p:txBody>
          <a:bodyPr/>
          <a:lstStyle/>
          <a:p>
            <a:pPr>
              <a:defRPr/>
            </a:pPr>
            <a:fld id="{DC583FB8-ED18-4B2A-ADB4-3EC79566A8AE}" type="slidenum">
              <a:rPr lang="en-US" smtClean="0"/>
              <a:pPr>
                <a:defRPr/>
              </a:pPr>
              <a:t>40</a:t>
            </a:fld>
            <a:endParaRPr lang="en-US"/>
          </a:p>
        </p:txBody>
      </p:sp>
      <p:pic>
        <p:nvPicPr>
          <p:cNvPr id="5" name="Picture 4"/>
          <p:cNvPicPr>
            <a:picLocks noChangeAspect="1"/>
          </p:cNvPicPr>
          <p:nvPr/>
        </p:nvPicPr>
        <p:blipFill>
          <a:blip r:embed="rId3"/>
          <a:stretch>
            <a:fillRect/>
          </a:stretch>
        </p:blipFill>
        <p:spPr>
          <a:xfrm>
            <a:off x="1109662" y="1844824"/>
            <a:ext cx="6924675" cy="2895600"/>
          </a:xfrm>
          <a:prstGeom prst="rect">
            <a:avLst/>
          </a:prstGeom>
        </p:spPr>
      </p:pic>
    </p:spTree>
    <p:extLst>
      <p:ext uri="{BB962C8B-B14F-4D97-AF65-F5344CB8AC3E}">
        <p14:creationId xmlns:p14="http://schemas.microsoft.com/office/powerpoint/2010/main" val="319876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1FFA4EF-62DA-4930-9E35-20F87E4330BC}" type="slidenum">
              <a:rPr kumimoji="0" lang="en-US" altLang="en-US" sz="1200" smtClean="0"/>
              <a:pPr>
                <a:spcBef>
                  <a:spcPct val="50000"/>
                </a:spcBef>
                <a:buFontTx/>
                <a:buNone/>
              </a:pPr>
              <a:t>41</a:t>
            </a:fld>
            <a:endParaRPr kumimoji="0" lang="en-US" altLang="en-US" sz="1200" smtClean="0"/>
          </a:p>
        </p:txBody>
      </p:sp>
      <p:sp>
        <p:nvSpPr>
          <p:cNvPr id="48131" name="Rectangle 2"/>
          <p:cNvSpPr>
            <a:spLocks noGrp="1" noChangeArrowheads="1"/>
          </p:cNvSpPr>
          <p:nvPr>
            <p:ph type="title"/>
          </p:nvPr>
        </p:nvSpPr>
        <p:spPr/>
        <p:txBody>
          <a:bodyPr/>
          <a:lstStyle/>
          <a:p>
            <a:r>
              <a:rPr lang="en-US" altLang="en-US" smtClean="0"/>
              <a:t>MEME Software</a:t>
            </a:r>
          </a:p>
        </p:txBody>
      </p:sp>
      <p:sp>
        <p:nvSpPr>
          <p:cNvPr id="1133571" name="Rectangle 3"/>
          <p:cNvSpPr>
            <a:spLocks noGrp="1" noChangeArrowheads="1"/>
          </p:cNvSpPr>
          <p:nvPr>
            <p:ph type="body" idx="1"/>
          </p:nvPr>
        </p:nvSpPr>
        <p:spPr>
          <a:xfrm>
            <a:off x="395288" y="1125538"/>
            <a:ext cx="8280400" cy="5255790"/>
          </a:xfrm>
        </p:spPr>
        <p:txBody>
          <a:bodyPr/>
          <a:lstStyle/>
          <a:p>
            <a:r>
              <a:rPr lang="en-US" altLang="en-US" sz="2800" dirty="0" smtClean="0"/>
              <a:t>One of three types of motif models can be chosen:</a:t>
            </a:r>
            <a:endParaRPr lang="en-US" altLang="en-US" dirty="0" smtClean="0"/>
          </a:p>
          <a:p>
            <a:pPr lvl="1"/>
            <a:r>
              <a:rPr lang="en-US" altLang="en-US" sz="2400" dirty="0" smtClean="0">
                <a:ea typeface="Arial Unicode MS" panose="020B0604020202020204" pitchFamily="34" charset="-128"/>
                <a:cs typeface="Arial Unicode MS" panose="020B0604020202020204" pitchFamily="34" charset="-128"/>
              </a:rPr>
              <a:t>OOPS</a:t>
            </a:r>
            <a:r>
              <a:rPr lang="tr-TR" altLang="en-US" sz="2400" dirty="0" smtClean="0">
                <a:ea typeface="Arial Unicode MS" panose="020B0604020202020204" pitchFamily="34" charset="-128"/>
                <a:cs typeface="Arial Unicode MS" panose="020B0604020202020204" pitchFamily="34" charset="-128"/>
              </a:rPr>
              <a:t>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O</a:t>
            </a:r>
            <a:r>
              <a:rPr lang="en-US" altLang="en-US" sz="2400" dirty="0" smtClean="0">
                <a:ea typeface="Arial Unicode MS" panose="020B0604020202020204" pitchFamily="34" charset="-128"/>
                <a:cs typeface="Arial Unicode MS" panose="020B0604020202020204" pitchFamily="34" charset="-128"/>
              </a:rPr>
              <a:t>ne expected </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O</a:t>
            </a:r>
            <a:r>
              <a:rPr lang="en-US" altLang="en-US" sz="2400" dirty="0" err="1" smtClean="0">
                <a:ea typeface="Arial Unicode MS" panose="020B0604020202020204" pitchFamily="34" charset="-128"/>
                <a:cs typeface="Arial Unicode MS" panose="020B0604020202020204" pitchFamily="34" charset="-128"/>
              </a:rPr>
              <a:t>ccurrence</a:t>
            </a:r>
            <a:r>
              <a:rPr lang="en-US" altLang="en-US" sz="2400" dirty="0" smtClean="0">
                <a:ea typeface="Arial Unicode MS" panose="020B0604020202020204" pitchFamily="34" charset="-128"/>
                <a:cs typeface="Arial Unicode MS" panose="020B0604020202020204" pitchFamily="34" charset="-128"/>
              </a:rPr>
              <a:t> </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P</a:t>
            </a:r>
            <a:r>
              <a:rPr lang="en-US" altLang="en-US" sz="2400" dirty="0" err="1" smtClean="0">
                <a:ea typeface="Arial Unicode MS" panose="020B0604020202020204" pitchFamily="34" charset="-128"/>
                <a:cs typeface="Arial Unicode MS" panose="020B0604020202020204" pitchFamily="34" charset="-128"/>
              </a:rPr>
              <a:t>er</a:t>
            </a:r>
            <a:r>
              <a:rPr lang="en-US" altLang="en-US" sz="2400" dirty="0" smtClean="0">
                <a:ea typeface="Arial Unicode MS" panose="020B0604020202020204" pitchFamily="34" charset="-128"/>
                <a:cs typeface="Arial Unicode MS" panose="020B0604020202020204" pitchFamily="34" charset="-128"/>
              </a:rPr>
              <a:t> </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S</a:t>
            </a:r>
            <a:r>
              <a:rPr lang="en-US" altLang="en-US" sz="2400" dirty="0" err="1" smtClean="0">
                <a:ea typeface="Arial Unicode MS" panose="020B0604020202020204" pitchFamily="34" charset="-128"/>
                <a:cs typeface="Arial Unicode MS" panose="020B0604020202020204" pitchFamily="34" charset="-128"/>
              </a:rPr>
              <a:t>equence</a:t>
            </a:r>
            <a:r>
              <a:rPr lang="tr-TR" altLang="en-US" sz="2400" dirty="0" smtClean="0">
                <a:ea typeface="Arial Unicode MS" panose="020B0604020202020204" pitchFamily="34" charset="-128"/>
                <a:cs typeface="Arial Unicode MS" panose="020B0604020202020204" pitchFamily="34" charset="-128"/>
              </a:rPr>
              <a:t>)</a:t>
            </a:r>
          </a:p>
          <a:p>
            <a:pPr lvl="2"/>
            <a:r>
              <a:rPr lang="en-US" altLang="en-US" sz="2000" dirty="0">
                <a:ea typeface="Arial Unicode MS" panose="020B0604020202020204" pitchFamily="34" charset="-128"/>
                <a:cs typeface="Arial Unicode MS" panose="020B0604020202020204" pitchFamily="34" charset="-128"/>
              </a:rPr>
              <a:t>simplest model type </a:t>
            </a:r>
            <a:r>
              <a:rPr lang="en-US" altLang="en-US" sz="2000" dirty="0" smtClean="0">
                <a:ea typeface="Arial Unicode MS" panose="020B0604020202020204" pitchFamily="34" charset="-128"/>
                <a:cs typeface="Arial Unicode MS" panose="020B0604020202020204" pitchFamily="34" charset="-128"/>
              </a:rPr>
              <a:t>since </a:t>
            </a:r>
            <a:r>
              <a:rPr lang="en-US" altLang="en-US" sz="2000" dirty="0">
                <a:ea typeface="Arial Unicode MS" panose="020B0604020202020204" pitchFamily="34" charset="-128"/>
                <a:cs typeface="Arial Unicode MS" panose="020B0604020202020204" pitchFamily="34" charset="-128"/>
              </a:rPr>
              <a:t>it assumes that there is exactly one occurrence per sequence of the motif in </a:t>
            </a:r>
            <a:r>
              <a:rPr lang="en-US" altLang="en-US" sz="2000" dirty="0" smtClean="0">
                <a:ea typeface="Arial Unicode MS" panose="020B0604020202020204" pitchFamily="34" charset="-128"/>
                <a:cs typeface="Arial Unicode MS" panose="020B0604020202020204" pitchFamily="34" charset="-128"/>
              </a:rPr>
              <a:t>the</a:t>
            </a:r>
            <a:r>
              <a:rPr lang="tr-TR" altLang="en-US" sz="2000" dirty="0" smtClean="0">
                <a:ea typeface="Arial Unicode MS" panose="020B0604020202020204" pitchFamily="34" charset="-128"/>
                <a:cs typeface="Arial Unicode MS" panose="020B0604020202020204" pitchFamily="34" charset="-128"/>
              </a:rPr>
              <a:t> </a:t>
            </a:r>
            <a:r>
              <a:rPr lang="en-US" altLang="en-US" sz="2000" dirty="0" smtClean="0">
                <a:ea typeface="Arial Unicode MS" panose="020B0604020202020204" pitchFamily="34" charset="-128"/>
                <a:cs typeface="Arial Unicode MS" panose="020B0604020202020204" pitchFamily="34" charset="-128"/>
              </a:rPr>
              <a:t>dataset</a:t>
            </a:r>
            <a:r>
              <a:rPr lang="en-US" altLang="en-US" sz="2000" dirty="0">
                <a:ea typeface="Arial Unicode MS" panose="020B0604020202020204" pitchFamily="34" charset="-128"/>
                <a:cs typeface="Arial Unicode MS" panose="020B0604020202020204" pitchFamily="34" charset="-128"/>
              </a:rPr>
              <a:t>. </a:t>
            </a:r>
            <a:endParaRPr lang="tr-TR" altLang="en-US" sz="2000" dirty="0" smtClean="0">
              <a:ea typeface="Arial Unicode MS" panose="020B0604020202020204" pitchFamily="34" charset="-128"/>
              <a:cs typeface="Arial Unicode MS" panose="020B0604020202020204" pitchFamily="34" charset="-128"/>
            </a:endParaRPr>
          </a:p>
          <a:p>
            <a:pPr lvl="1"/>
            <a:r>
              <a:rPr lang="en-US" altLang="en-US" sz="2400" dirty="0" smtClean="0">
                <a:ea typeface="Arial Unicode MS" panose="020B0604020202020204" pitchFamily="34" charset="-128"/>
                <a:cs typeface="Arial Unicode MS" panose="020B0604020202020204" pitchFamily="34" charset="-128"/>
              </a:rPr>
              <a:t>ZOOPS</a:t>
            </a:r>
            <a:r>
              <a:rPr lang="tr-TR" altLang="en-US" sz="2400" dirty="0" smtClean="0">
                <a:ea typeface="Arial Unicode MS" panose="020B0604020202020204" pitchFamily="34" charset="-128"/>
                <a:cs typeface="Arial Unicode MS" panose="020B0604020202020204" pitchFamily="34" charset="-128"/>
              </a:rPr>
              <a:t>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Z</a:t>
            </a:r>
            <a:r>
              <a:rPr lang="en-US" altLang="en-US" sz="2400" dirty="0" smtClean="0">
                <a:ea typeface="Arial Unicode MS" panose="020B0604020202020204" pitchFamily="34" charset="-128"/>
                <a:cs typeface="Arial Unicode MS" panose="020B0604020202020204" pitchFamily="34" charset="-128"/>
              </a:rPr>
              <a:t>ero or </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O</a:t>
            </a:r>
            <a:r>
              <a:rPr lang="en-US" altLang="en-US" sz="2400" dirty="0" smtClean="0">
                <a:ea typeface="Arial Unicode MS" panose="020B0604020202020204" pitchFamily="34" charset="-128"/>
                <a:cs typeface="Arial Unicode MS" panose="020B0604020202020204" pitchFamily="34" charset="-128"/>
              </a:rPr>
              <a:t>ne expected </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O</a:t>
            </a:r>
            <a:r>
              <a:rPr lang="en-US" altLang="en-US" sz="2400" dirty="0" err="1" smtClean="0">
                <a:ea typeface="Arial Unicode MS" panose="020B0604020202020204" pitchFamily="34" charset="-128"/>
                <a:cs typeface="Arial Unicode MS" panose="020B0604020202020204" pitchFamily="34" charset="-128"/>
              </a:rPr>
              <a:t>ccurrence</a:t>
            </a:r>
            <a:r>
              <a:rPr lang="en-US" altLang="en-US" sz="2400" dirty="0" smtClean="0">
                <a:ea typeface="Arial Unicode MS" panose="020B0604020202020204" pitchFamily="34" charset="-128"/>
                <a:cs typeface="Arial Unicode MS" panose="020B0604020202020204" pitchFamily="34" charset="-128"/>
              </a:rPr>
              <a:t> </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P</a:t>
            </a:r>
            <a:r>
              <a:rPr lang="en-US" altLang="en-US" sz="2400" dirty="0" err="1" smtClean="0">
                <a:ea typeface="Arial Unicode MS" panose="020B0604020202020204" pitchFamily="34" charset="-128"/>
                <a:cs typeface="Arial Unicode MS" panose="020B0604020202020204" pitchFamily="34" charset="-128"/>
              </a:rPr>
              <a:t>er</a:t>
            </a:r>
            <a:r>
              <a:rPr lang="en-US" altLang="en-US" sz="2400" dirty="0" smtClean="0">
                <a:ea typeface="Arial Unicode MS" panose="020B0604020202020204" pitchFamily="34" charset="-128"/>
                <a:cs typeface="Arial Unicode MS" panose="020B0604020202020204" pitchFamily="34" charset="-128"/>
              </a:rPr>
              <a:t> </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S</a:t>
            </a:r>
            <a:r>
              <a:rPr lang="en-US" altLang="en-US" sz="2400" dirty="0" err="1" smtClean="0">
                <a:ea typeface="Arial Unicode MS" panose="020B0604020202020204" pitchFamily="34" charset="-128"/>
                <a:cs typeface="Arial Unicode MS" panose="020B0604020202020204" pitchFamily="34" charset="-128"/>
              </a:rPr>
              <a:t>equence</a:t>
            </a:r>
            <a:r>
              <a:rPr lang="tr-TR" altLang="en-US" sz="2400" dirty="0" smtClean="0">
                <a:ea typeface="Arial Unicode MS" panose="020B0604020202020204" pitchFamily="34" charset="-128"/>
                <a:cs typeface="Arial Unicode MS" panose="020B0604020202020204" pitchFamily="34" charset="-128"/>
              </a:rPr>
              <a:t>)</a:t>
            </a:r>
          </a:p>
          <a:p>
            <a:pPr lvl="2"/>
            <a:r>
              <a:rPr lang="en-US" altLang="en-US" sz="2000" dirty="0" smtClean="0">
                <a:ea typeface="Arial Unicode MS" panose="020B0604020202020204" pitchFamily="34" charset="-128"/>
                <a:cs typeface="Arial Unicode MS" panose="020B0604020202020204" pitchFamily="34" charset="-128"/>
              </a:rPr>
              <a:t>generalization </a:t>
            </a:r>
            <a:r>
              <a:rPr lang="en-US" altLang="en-US" sz="2000" dirty="0">
                <a:ea typeface="Arial Unicode MS" panose="020B0604020202020204" pitchFamily="34" charset="-128"/>
                <a:cs typeface="Arial Unicode MS" panose="020B0604020202020204" pitchFamily="34" charset="-128"/>
              </a:rPr>
              <a:t>of </a:t>
            </a:r>
            <a:r>
              <a:rPr lang="en-US" altLang="en-US" sz="2000" dirty="0" smtClean="0">
                <a:ea typeface="Arial Unicode MS" panose="020B0604020202020204" pitchFamily="34" charset="-128"/>
                <a:cs typeface="Arial Unicode MS" panose="020B0604020202020204" pitchFamily="34" charset="-128"/>
              </a:rPr>
              <a:t>OOPS</a:t>
            </a:r>
            <a:endParaRPr lang="tr-TR" altLang="en-US" sz="2000" dirty="0" smtClean="0">
              <a:ea typeface="Arial Unicode MS" panose="020B0604020202020204" pitchFamily="34" charset="-128"/>
              <a:cs typeface="Arial Unicode MS" panose="020B0604020202020204" pitchFamily="34" charset="-128"/>
            </a:endParaRPr>
          </a:p>
          <a:p>
            <a:pPr lvl="2"/>
            <a:r>
              <a:rPr lang="en-US" altLang="en-US" sz="2000" dirty="0" smtClean="0">
                <a:ea typeface="Arial Unicode MS" panose="020B0604020202020204" pitchFamily="34" charset="-128"/>
                <a:cs typeface="Arial Unicode MS" panose="020B0604020202020204" pitchFamily="34" charset="-128"/>
              </a:rPr>
              <a:t>assumes zero</a:t>
            </a:r>
            <a:r>
              <a:rPr lang="tr-TR" altLang="en-US" sz="2000" dirty="0" smtClean="0">
                <a:ea typeface="Arial Unicode MS" panose="020B0604020202020204" pitchFamily="34" charset="-128"/>
                <a:cs typeface="Arial Unicode MS" panose="020B0604020202020204" pitchFamily="34" charset="-128"/>
              </a:rPr>
              <a:t> </a:t>
            </a:r>
            <a:r>
              <a:rPr lang="en-US" altLang="en-US" sz="2000" dirty="0" smtClean="0">
                <a:ea typeface="Arial Unicode MS" panose="020B0604020202020204" pitchFamily="34" charset="-128"/>
                <a:cs typeface="Arial Unicode MS" panose="020B0604020202020204" pitchFamily="34" charset="-128"/>
              </a:rPr>
              <a:t>or </a:t>
            </a:r>
            <a:r>
              <a:rPr lang="en-US" altLang="en-US" sz="2000" dirty="0">
                <a:ea typeface="Arial Unicode MS" panose="020B0604020202020204" pitchFamily="34" charset="-128"/>
                <a:cs typeface="Arial Unicode MS" panose="020B0604020202020204" pitchFamily="34" charset="-128"/>
              </a:rPr>
              <a:t>one motif occurrences per dataset </a:t>
            </a:r>
            <a:r>
              <a:rPr lang="en-US" altLang="en-US" sz="2000" dirty="0" smtClean="0">
                <a:ea typeface="Arial Unicode MS" panose="020B0604020202020204" pitchFamily="34" charset="-128"/>
                <a:cs typeface="Arial Unicode MS" panose="020B0604020202020204" pitchFamily="34" charset="-128"/>
              </a:rPr>
              <a:t>sequence</a:t>
            </a:r>
            <a:endParaRPr lang="en-US" altLang="en-US" sz="2400" dirty="0" smtClean="0">
              <a:ea typeface="Arial Unicode MS" panose="020B0604020202020204" pitchFamily="34" charset="-128"/>
              <a:cs typeface="Arial Unicode MS" panose="020B0604020202020204" pitchFamily="34" charset="-128"/>
            </a:endParaRPr>
          </a:p>
          <a:p>
            <a:pPr lvl="1"/>
            <a:r>
              <a:rPr lang="en-US" altLang="en-US" sz="2400" dirty="0" smtClean="0">
                <a:cs typeface="Times New Roman" panose="02020603050405020304" pitchFamily="18" charset="0"/>
              </a:rPr>
              <a:t>TCM</a:t>
            </a:r>
            <a:r>
              <a:rPr lang="tr-TR" altLang="en-US" sz="2400" dirty="0" smtClean="0">
                <a:cs typeface="Times New Roman" panose="02020603050405020304" pitchFamily="18" charset="0"/>
              </a:rPr>
              <a:t> </a:t>
            </a:r>
            <a:r>
              <a:rPr lang="tr-TR" sz="2400" dirty="0" smtClean="0"/>
              <a:t>(</a:t>
            </a:r>
            <a:r>
              <a:rPr lang="tr-TR" sz="2400" dirty="0" smtClean="0">
                <a:solidFill>
                  <a:schemeClr val="accent1">
                    <a:lumMod val="75000"/>
                  </a:schemeClr>
                </a:solidFill>
              </a:rPr>
              <a:t>T</a:t>
            </a:r>
            <a:r>
              <a:rPr lang="tr-TR" sz="2400" dirty="0" smtClean="0"/>
              <a:t>wo-</a:t>
            </a:r>
            <a:r>
              <a:rPr lang="tr-TR" sz="2400" dirty="0" smtClean="0">
                <a:solidFill>
                  <a:schemeClr val="accent1">
                    <a:lumMod val="75000"/>
                  </a:schemeClr>
                </a:solidFill>
              </a:rPr>
              <a:t>C</a:t>
            </a:r>
            <a:r>
              <a:rPr lang="tr-TR" sz="2400" dirty="0" smtClean="0"/>
              <a:t>omponent </a:t>
            </a:r>
            <a:r>
              <a:rPr lang="tr-TR" sz="2400" dirty="0" smtClean="0">
                <a:solidFill>
                  <a:schemeClr val="accent1">
                    <a:lumMod val="75000"/>
                  </a:schemeClr>
                </a:solidFill>
              </a:rPr>
              <a:t>M</a:t>
            </a:r>
            <a:r>
              <a:rPr lang="tr-TR" sz="2400" dirty="0" smtClean="0"/>
              <a:t>ixture) </a:t>
            </a:r>
          </a:p>
          <a:p>
            <a:pPr lvl="2"/>
            <a:r>
              <a:rPr lang="en-US" altLang="en-US" sz="2000" dirty="0" smtClean="0">
                <a:cs typeface="Times New Roman" panose="02020603050405020304" pitchFamily="18" charset="0"/>
              </a:rPr>
              <a:t>assume</a:t>
            </a:r>
            <a:r>
              <a:rPr lang="tr-TR" altLang="en-US" sz="2000" dirty="0" smtClean="0">
                <a:cs typeface="Times New Roman" panose="02020603050405020304" pitchFamily="18" charset="0"/>
              </a:rPr>
              <a:t>s</a:t>
            </a:r>
            <a:r>
              <a:rPr lang="en-US" altLang="en-US" sz="2000" dirty="0" smtClean="0">
                <a:cs typeface="Times New Roman" panose="02020603050405020304" pitchFamily="18" charset="0"/>
              </a:rPr>
              <a:t> </a:t>
            </a:r>
            <a:r>
              <a:rPr lang="en-US" altLang="en-US" sz="2000" dirty="0">
                <a:cs typeface="Times New Roman" panose="02020603050405020304" pitchFamily="18" charset="0"/>
              </a:rPr>
              <a:t>that </a:t>
            </a:r>
            <a:r>
              <a:rPr lang="en-US" altLang="en-US" sz="2000" dirty="0" smtClean="0">
                <a:cs typeface="Times New Roman" panose="02020603050405020304" pitchFamily="18" charset="0"/>
              </a:rPr>
              <a:t>there</a:t>
            </a:r>
            <a:r>
              <a:rPr lang="tr-TR" altLang="en-US" sz="2000" dirty="0" smtClean="0">
                <a:cs typeface="Times New Roman" panose="02020603050405020304" pitchFamily="18" charset="0"/>
              </a:rPr>
              <a:t> </a:t>
            </a:r>
            <a:r>
              <a:rPr lang="en-US" altLang="en-US" sz="2000" dirty="0" smtClean="0">
                <a:cs typeface="Times New Roman" panose="02020603050405020304" pitchFamily="18" charset="0"/>
              </a:rPr>
              <a:t>are </a:t>
            </a:r>
            <a:r>
              <a:rPr lang="en-US" altLang="en-US" sz="2000" dirty="0">
                <a:cs typeface="Times New Roman" panose="02020603050405020304" pitchFamily="18" charset="0"/>
              </a:rPr>
              <a:t>zero or more non-overlapping occurrences of the </a:t>
            </a:r>
            <a:r>
              <a:rPr lang="en-US" altLang="en-US" sz="2000" dirty="0" smtClean="0">
                <a:cs typeface="Times New Roman" panose="02020603050405020304" pitchFamily="18" charset="0"/>
              </a:rPr>
              <a:t>motif</a:t>
            </a:r>
            <a:r>
              <a:rPr lang="tr-TR" altLang="en-US" sz="2000" dirty="0" smtClean="0">
                <a:cs typeface="Times New Roman" panose="02020603050405020304" pitchFamily="18" charset="0"/>
              </a:rPr>
              <a:t> </a:t>
            </a:r>
            <a:r>
              <a:rPr lang="en-US" altLang="en-US" sz="2000" dirty="0" smtClean="0">
                <a:cs typeface="Times New Roman" panose="02020603050405020304" pitchFamily="18" charset="0"/>
              </a:rPr>
              <a:t>in </a:t>
            </a:r>
            <a:r>
              <a:rPr lang="en-US" altLang="en-US" sz="2000" dirty="0">
                <a:cs typeface="Times New Roman" panose="02020603050405020304" pitchFamily="18" charset="0"/>
              </a:rPr>
              <a:t>each sequence in the </a:t>
            </a:r>
            <a:r>
              <a:rPr lang="en-US" altLang="en-US" sz="2000" dirty="0" smtClean="0">
                <a:cs typeface="Times New Roman" panose="02020603050405020304" pitchFamily="18" charset="0"/>
              </a:rPr>
              <a:t>dataset</a:t>
            </a:r>
            <a:endParaRPr lang="tr-TR" altLang="en-US" sz="2000" dirty="0" smtClean="0">
              <a:cs typeface="Times New Roman" panose="02020603050405020304" pitchFamily="18" charset="0"/>
            </a:endParaRPr>
          </a:p>
          <a:p>
            <a:pPr marL="914400" lvl="2" indent="0">
              <a:buNone/>
            </a:pPr>
            <a:endParaRPr lang="tr-TR" altLang="en-US" sz="2000" dirty="0" smtClean="0">
              <a:cs typeface="Times New Roman" panose="02020603050405020304" pitchFamily="18" charset="0"/>
            </a:endParaRPr>
          </a:p>
          <a:p>
            <a:pPr marL="541338" lvl="3"/>
            <a:r>
              <a:rPr lang="en-US" altLang="en-US" sz="1600" dirty="0">
                <a:cs typeface="Times New Roman" panose="02020603050405020304" pitchFamily="18" charset="0"/>
              </a:rPr>
              <a:t>Bailey, Timothy L. and Charles </a:t>
            </a:r>
            <a:r>
              <a:rPr lang="en-US" altLang="en-US" sz="1600" dirty="0" err="1">
                <a:cs typeface="Times New Roman" panose="02020603050405020304" pitchFamily="18" charset="0"/>
              </a:rPr>
              <a:t>Elkan</a:t>
            </a:r>
            <a:r>
              <a:rPr lang="en-US" altLang="en-US" sz="1600" dirty="0">
                <a:cs typeface="Times New Roman" panose="02020603050405020304" pitchFamily="18" charset="0"/>
              </a:rPr>
              <a:t>. “The Value of Prior Knowledge in Discovering Motifs with MEME.” Proceedings. International Conference on Intelligent Systems for Molecular Biology 3 (1995): 21-9 </a:t>
            </a:r>
            <a:r>
              <a:rPr lang="en-US" altLang="en-US" sz="1600" dirty="0" smtClean="0">
                <a:cs typeface="Times New Roman" panose="02020603050405020304" pitchFamily="18" charset="0"/>
              </a:rPr>
              <a:t>.</a:t>
            </a:r>
            <a:endParaRPr lang="tr-TR" altLang="en-US" sz="1600" dirty="0" smtClean="0">
              <a:cs typeface="Times New Roman" panose="02020603050405020304" pitchFamily="18" charset="0"/>
            </a:endParaRPr>
          </a:p>
          <a:p>
            <a:pPr marL="541338" lvl="3"/>
            <a:r>
              <a:rPr lang="en-US" altLang="en-US" sz="1600" dirty="0" smtClean="0">
                <a:solidFill>
                  <a:schemeClr val="tx1"/>
                </a:solidFill>
                <a:ea typeface="+mn-ea"/>
                <a:cs typeface="+mn-cs"/>
                <a:hlinkClick r:id="rId2"/>
              </a:rPr>
              <a:t>https</a:t>
            </a:r>
            <a:r>
              <a:rPr lang="en-US" altLang="en-US" sz="1600" dirty="0">
                <a:solidFill>
                  <a:schemeClr val="tx1"/>
                </a:solidFill>
                <a:ea typeface="+mn-ea"/>
                <a:cs typeface="+mn-cs"/>
                <a:hlinkClick r:id="rId2"/>
              </a:rPr>
              <a:t>://</a:t>
            </a:r>
            <a:r>
              <a:rPr lang="en-US" altLang="en-US" sz="1600" dirty="0" smtClean="0">
                <a:solidFill>
                  <a:schemeClr val="tx1"/>
                </a:solidFill>
                <a:ea typeface="+mn-ea"/>
                <a:cs typeface="+mn-cs"/>
                <a:hlinkClick r:id="rId2"/>
              </a:rPr>
              <a:t>tlbailey.bitbucket.io/papers/cs95_143.pdf</a:t>
            </a:r>
            <a:r>
              <a:rPr lang="tr-TR" altLang="en-US" sz="1600" dirty="0" smtClean="0">
                <a:solidFill>
                  <a:schemeClr val="tx1"/>
                </a:solidFill>
                <a:ea typeface="+mn-ea"/>
                <a:cs typeface="+mn-cs"/>
              </a:rPr>
              <a:t> </a:t>
            </a:r>
            <a:endParaRPr lang="en-US" altLang="en-US" sz="1600" dirty="0">
              <a:solidFill>
                <a:schemeClr val="tx1"/>
              </a:solidFil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3571">
                                            <p:txEl>
                                              <p:pRg st="0" end="0"/>
                                            </p:txEl>
                                          </p:spTgt>
                                        </p:tgtEl>
                                        <p:attrNameLst>
                                          <p:attrName>style.visibility</p:attrName>
                                        </p:attrNameLst>
                                      </p:cBhvr>
                                      <p:to>
                                        <p:strVal val="visible"/>
                                      </p:to>
                                    </p:set>
                                    <p:animEffect transition="in" filter="dissolve">
                                      <p:cBhvr>
                                        <p:cTn id="7" dur="500"/>
                                        <p:tgtEl>
                                          <p:spTgt spid="1133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3571">
                                            <p:txEl>
                                              <p:pRg st="1" end="1"/>
                                            </p:txEl>
                                          </p:spTgt>
                                        </p:tgtEl>
                                        <p:attrNameLst>
                                          <p:attrName>style.visibility</p:attrName>
                                        </p:attrNameLst>
                                      </p:cBhvr>
                                      <p:to>
                                        <p:strVal val="visible"/>
                                      </p:to>
                                    </p:set>
                                    <p:animEffect transition="in" filter="dissolve">
                                      <p:cBhvr>
                                        <p:cTn id="12" dur="500"/>
                                        <p:tgtEl>
                                          <p:spTgt spid="11335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3571">
                                            <p:txEl>
                                              <p:pRg st="2" end="2"/>
                                            </p:txEl>
                                          </p:spTgt>
                                        </p:tgtEl>
                                        <p:attrNameLst>
                                          <p:attrName>style.visibility</p:attrName>
                                        </p:attrNameLst>
                                      </p:cBhvr>
                                      <p:to>
                                        <p:strVal val="visible"/>
                                      </p:to>
                                    </p:set>
                                    <p:animEffect transition="in" filter="dissolve">
                                      <p:cBhvr>
                                        <p:cTn id="17" dur="500"/>
                                        <p:tgtEl>
                                          <p:spTgt spid="11335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3571">
                                            <p:txEl>
                                              <p:pRg st="3" end="3"/>
                                            </p:txEl>
                                          </p:spTgt>
                                        </p:tgtEl>
                                        <p:attrNameLst>
                                          <p:attrName>style.visibility</p:attrName>
                                        </p:attrNameLst>
                                      </p:cBhvr>
                                      <p:to>
                                        <p:strVal val="visible"/>
                                      </p:to>
                                    </p:set>
                                    <p:animEffect transition="in" filter="dissolve">
                                      <p:cBhvr>
                                        <p:cTn id="22" dur="500"/>
                                        <p:tgtEl>
                                          <p:spTgt spid="11335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3571">
                                            <p:txEl>
                                              <p:pRg st="4" end="4"/>
                                            </p:txEl>
                                          </p:spTgt>
                                        </p:tgtEl>
                                        <p:attrNameLst>
                                          <p:attrName>style.visibility</p:attrName>
                                        </p:attrNameLst>
                                      </p:cBhvr>
                                      <p:to>
                                        <p:strVal val="visible"/>
                                      </p:to>
                                    </p:set>
                                    <p:animEffect transition="in" filter="dissolve">
                                      <p:cBhvr>
                                        <p:cTn id="27" dur="500"/>
                                        <p:tgtEl>
                                          <p:spTgt spid="11335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3571">
                                            <p:txEl>
                                              <p:pRg st="5" end="5"/>
                                            </p:txEl>
                                          </p:spTgt>
                                        </p:tgtEl>
                                        <p:attrNameLst>
                                          <p:attrName>style.visibility</p:attrName>
                                        </p:attrNameLst>
                                      </p:cBhvr>
                                      <p:to>
                                        <p:strVal val="visible"/>
                                      </p:to>
                                    </p:set>
                                    <p:animEffect transition="in" filter="dissolve">
                                      <p:cBhvr>
                                        <p:cTn id="32" dur="500"/>
                                        <p:tgtEl>
                                          <p:spTgt spid="11335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33571">
                                            <p:txEl>
                                              <p:pRg st="6" end="6"/>
                                            </p:txEl>
                                          </p:spTgt>
                                        </p:tgtEl>
                                        <p:attrNameLst>
                                          <p:attrName>style.visibility</p:attrName>
                                        </p:attrNameLst>
                                      </p:cBhvr>
                                      <p:to>
                                        <p:strVal val="visible"/>
                                      </p:to>
                                    </p:set>
                                    <p:animEffect transition="in" filter="dissolve">
                                      <p:cBhvr>
                                        <p:cTn id="37" dur="500"/>
                                        <p:tgtEl>
                                          <p:spTgt spid="11335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133571">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133571">
                                            <p:txEl>
                                              <p:pRg st="9" end="9"/>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1335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57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9AFD565-FFD6-4326-A1FA-93B56C55EF92}" type="slidenum">
              <a:rPr kumimoji="0" lang="en-US" altLang="en-US" sz="1200" smtClean="0"/>
              <a:pPr>
                <a:spcBef>
                  <a:spcPct val="50000"/>
                </a:spcBef>
                <a:buFontTx/>
                <a:buNone/>
              </a:pPr>
              <a:t>42</a:t>
            </a:fld>
            <a:endParaRPr kumimoji="0" lang="en-US" altLang="en-US" sz="1200" smtClean="0"/>
          </a:p>
        </p:txBody>
      </p:sp>
      <p:sp>
        <p:nvSpPr>
          <p:cNvPr id="1134594" name="Rectangle 2"/>
          <p:cNvSpPr>
            <a:spLocks noGrp="1" noChangeArrowheads="1"/>
          </p:cNvSpPr>
          <p:nvPr>
            <p:ph type="title"/>
          </p:nvPr>
        </p:nvSpPr>
        <p:spPr/>
        <p:txBody>
          <a:bodyPr/>
          <a:lstStyle/>
          <a:p>
            <a:r>
              <a:rPr lang="en-US" altLang="en-US" smtClean="0"/>
              <a:t>MEME Software</a:t>
            </a:r>
          </a:p>
        </p:txBody>
      </p:sp>
      <p:sp>
        <p:nvSpPr>
          <p:cNvPr id="1134595" name="Rectangle 3"/>
          <p:cNvSpPr>
            <a:spLocks noGrp="1" noChangeArrowheads="1"/>
          </p:cNvSpPr>
          <p:nvPr>
            <p:ph type="body" idx="1"/>
          </p:nvPr>
        </p:nvSpPr>
        <p:spPr>
          <a:xfrm>
            <a:off x="395288" y="1125538"/>
            <a:ext cx="8280400" cy="5327798"/>
          </a:xfrm>
        </p:spPr>
        <p:txBody>
          <a:bodyPr/>
          <a:lstStyle/>
          <a:p>
            <a:r>
              <a:rPr lang="en-US" altLang="en-US" sz="3600" dirty="0" smtClean="0"/>
              <a:t>Various prior knowledge can be added to MEME, including </a:t>
            </a:r>
            <a:endParaRPr lang="tr-TR" altLang="en-US" sz="3600" dirty="0" smtClean="0"/>
          </a:p>
          <a:p>
            <a:endParaRPr lang="tr-TR" altLang="en-US" sz="3600" dirty="0" smtClean="0"/>
          </a:p>
          <a:p>
            <a:pPr lvl="1"/>
            <a:r>
              <a:rPr lang="en-US" altLang="en-US" dirty="0" smtClean="0"/>
              <a:t>the expected number of motifs, </a:t>
            </a:r>
            <a:endParaRPr lang="tr-TR" altLang="en-US" dirty="0" smtClean="0"/>
          </a:p>
          <a:p>
            <a:pPr lvl="1"/>
            <a:endParaRPr lang="tr-TR" altLang="en-US" dirty="0" smtClean="0"/>
          </a:p>
          <a:p>
            <a:pPr lvl="1"/>
            <a:r>
              <a:rPr lang="en-US" altLang="en-US" dirty="0" smtClean="0"/>
              <a:t>the expected length of the motif, </a:t>
            </a:r>
            <a:endParaRPr lang="tr-TR" altLang="en-US" dirty="0" smtClean="0"/>
          </a:p>
          <a:p>
            <a:pPr lvl="1"/>
            <a:endParaRPr lang="tr-TR" altLang="en-US" dirty="0" smtClean="0"/>
          </a:p>
          <a:p>
            <a:pPr lvl="1"/>
            <a:r>
              <a:rPr lang="en-US" altLang="en-US" dirty="0" smtClean="0"/>
              <a:t>whether or not the motif is palindromic </a:t>
            </a:r>
            <a:endParaRPr lang="tr-TR" altLang="en-US" dirty="0" smtClean="0"/>
          </a:p>
          <a:p>
            <a:pPr lvl="2"/>
            <a:r>
              <a:rPr lang="en-US" altLang="en-US" dirty="0" smtClean="0"/>
              <a:t>only applicable for DNA sequences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4595">
                                            <p:txEl>
                                              <p:pRg st="0" end="0"/>
                                            </p:txEl>
                                          </p:spTgt>
                                        </p:tgtEl>
                                        <p:attrNameLst>
                                          <p:attrName>style.visibility</p:attrName>
                                        </p:attrNameLst>
                                      </p:cBhvr>
                                      <p:to>
                                        <p:strVal val="visible"/>
                                      </p:to>
                                    </p:set>
                                    <p:animEffect transition="in" filter="dissolve">
                                      <p:cBhvr>
                                        <p:cTn id="7" dur="500"/>
                                        <p:tgtEl>
                                          <p:spTgt spid="11345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4595">
                                            <p:txEl>
                                              <p:pRg st="2" end="2"/>
                                            </p:txEl>
                                          </p:spTgt>
                                        </p:tgtEl>
                                        <p:attrNameLst>
                                          <p:attrName>style.visibility</p:attrName>
                                        </p:attrNameLst>
                                      </p:cBhvr>
                                      <p:to>
                                        <p:strVal val="visible"/>
                                      </p:to>
                                    </p:set>
                                    <p:animEffect transition="in" filter="dissolve">
                                      <p:cBhvr>
                                        <p:cTn id="12" dur="500"/>
                                        <p:tgtEl>
                                          <p:spTgt spid="11345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4595">
                                            <p:txEl>
                                              <p:pRg st="4" end="4"/>
                                            </p:txEl>
                                          </p:spTgt>
                                        </p:tgtEl>
                                        <p:attrNameLst>
                                          <p:attrName>style.visibility</p:attrName>
                                        </p:attrNameLst>
                                      </p:cBhvr>
                                      <p:to>
                                        <p:strVal val="visible"/>
                                      </p:to>
                                    </p:set>
                                    <p:animEffect transition="in" filter="dissolve">
                                      <p:cBhvr>
                                        <p:cTn id="17" dur="500"/>
                                        <p:tgtEl>
                                          <p:spTgt spid="11345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4595">
                                            <p:txEl>
                                              <p:pRg st="6" end="6"/>
                                            </p:txEl>
                                          </p:spTgt>
                                        </p:tgtEl>
                                        <p:attrNameLst>
                                          <p:attrName>style.visibility</p:attrName>
                                        </p:attrNameLst>
                                      </p:cBhvr>
                                      <p:to>
                                        <p:strVal val="visible"/>
                                      </p:to>
                                    </p:set>
                                    <p:animEffect transition="in" filter="dissolve">
                                      <p:cBhvr>
                                        <p:cTn id="22" dur="500"/>
                                        <p:tgtEl>
                                          <p:spTgt spid="113459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4595">
                                            <p:txEl>
                                              <p:pRg st="7" end="7"/>
                                            </p:txEl>
                                          </p:spTgt>
                                        </p:tgtEl>
                                        <p:attrNameLst>
                                          <p:attrName>style.visibility</p:attrName>
                                        </p:attrNameLst>
                                      </p:cBhvr>
                                      <p:to>
                                        <p:strVal val="visible"/>
                                      </p:to>
                                    </p:set>
                                    <p:animEffect transition="in" filter="dissolve">
                                      <p:cBhvr>
                                        <p:cTn id="27" dur="500"/>
                                        <p:tgtEl>
                                          <p:spTgt spid="11345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459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67323B71-C1EB-4E85-9BC6-EEF3527214F2}" type="slidenum">
              <a:rPr kumimoji="0" lang="en-US" altLang="en-US" sz="1200" smtClean="0"/>
              <a:pPr>
                <a:spcBef>
                  <a:spcPct val="50000"/>
                </a:spcBef>
                <a:buFontTx/>
                <a:buNone/>
              </a:pPr>
              <a:t>43</a:t>
            </a:fld>
            <a:endParaRPr kumimoji="0" lang="en-US" altLang="en-US" sz="1200" smtClean="0"/>
          </a:p>
        </p:txBody>
      </p:sp>
      <p:sp>
        <p:nvSpPr>
          <p:cNvPr id="50179" name="Rectangle 2"/>
          <p:cNvSpPr>
            <a:spLocks noGrp="1" noChangeArrowheads="1"/>
          </p:cNvSpPr>
          <p:nvPr>
            <p:ph type="title"/>
          </p:nvPr>
        </p:nvSpPr>
        <p:spPr/>
        <p:txBody>
          <a:bodyPr/>
          <a:lstStyle/>
          <a:p>
            <a:r>
              <a:rPr lang="en-US" altLang="en-US" dirty="0" smtClean="0"/>
              <a:t>Gibbs </a:t>
            </a:r>
            <a:r>
              <a:rPr lang="en-US" altLang="en-US" dirty="0" err="1" smtClean="0"/>
              <a:t>Sampl</a:t>
            </a:r>
            <a:r>
              <a:rPr lang="tr-TR" altLang="en-US" dirty="0" smtClean="0"/>
              <a:t>ing…</a:t>
            </a:r>
            <a:endParaRPr lang="en-US" altLang="en-US" dirty="0" smtClean="0"/>
          </a:p>
        </p:txBody>
      </p:sp>
      <p:sp>
        <p:nvSpPr>
          <p:cNvPr id="1135619" name="Rectangle 3"/>
          <p:cNvSpPr>
            <a:spLocks noGrp="1" noChangeArrowheads="1"/>
          </p:cNvSpPr>
          <p:nvPr>
            <p:ph type="body" idx="1"/>
          </p:nvPr>
        </p:nvSpPr>
        <p:spPr>
          <a:xfrm>
            <a:off x="395288" y="1125538"/>
            <a:ext cx="8280400" cy="5183782"/>
          </a:xfrm>
        </p:spPr>
        <p:txBody>
          <a:bodyPr/>
          <a:lstStyle/>
          <a:p>
            <a:r>
              <a:rPr lang="tr-TR" altLang="en-US" dirty="0" smtClean="0"/>
              <a:t>S</a:t>
            </a:r>
            <a:r>
              <a:rPr lang="en-US" altLang="en-US" dirty="0" err="1" smtClean="0"/>
              <a:t>imilar</a:t>
            </a:r>
            <a:r>
              <a:rPr lang="en-US" altLang="en-US" dirty="0" smtClean="0"/>
              <a:t> in nature to the </a:t>
            </a:r>
            <a:r>
              <a:rPr lang="en-US" altLang="en-US" dirty="0" smtClean="0">
                <a:solidFill>
                  <a:schemeClr val="accent1"/>
                </a:solidFill>
              </a:rPr>
              <a:t>EM</a:t>
            </a:r>
            <a:r>
              <a:rPr lang="en-US" altLang="en-US" dirty="0" smtClean="0"/>
              <a:t> algorithms.  </a:t>
            </a:r>
            <a:endParaRPr lang="tr-TR" altLang="en-US" dirty="0" smtClean="0"/>
          </a:p>
          <a:p>
            <a:pPr lvl="1"/>
            <a:r>
              <a:rPr lang="tr-TR" altLang="en-US" dirty="0" smtClean="0"/>
              <a:t>C</a:t>
            </a:r>
            <a:r>
              <a:rPr lang="en-US" altLang="en-US" dirty="0" err="1" smtClean="0"/>
              <a:t>ombines</a:t>
            </a:r>
            <a:r>
              <a:rPr lang="en-US" altLang="en-US" dirty="0" smtClean="0"/>
              <a:t> both </a:t>
            </a:r>
            <a:r>
              <a:rPr lang="en-US" altLang="en-US" dirty="0" smtClean="0">
                <a:solidFill>
                  <a:schemeClr val="accent1"/>
                </a:solidFill>
              </a:rPr>
              <a:t>EM</a:t>
            </a:r>
            <a:r>
              <a:rPr lang="en-US" altLang="en-US" dirty="0" smtClean="0"/>
              <a:t> and simulated annealing techniques in order to determine a maximal local alignment of multiple sequences.</a:t>
            </a:r>
          </a:p>
          <a:p>
            <a:pPr lvl="1"/>
            <a:r>
              <a:rPr lang="en-US" altLang="en-US" dirty="0" smtClean="0"/>
              <a:t>Goal</a:t>
            </a:r>
            <a:r>
              <a:rPr lang="tr-TR" altLang="en-US" dirty="0"/>
              <a:t> </a:t>
            </a:r>
            <a:r>
              <a:rPr lang="tr-TR" altLang="en-US" dirty="0" smtClean="0"/>
              <a:t>is to f</a:t>
            </a:r>
            <a:r>
              <a:rPr lang="en-US" altLang="en-US" dirty="0" err="1" smtClean="0"/>
              <a:t>ind</a:t>
            </a:r>
            <a:r>
              <a:rPr lang="en-US" altLang="en-US" dirty="0" smtClean="0"/>
              <a:t> most probable pattern by sampling from motif probabilities to maximize </a:t>
            </a:r>
            <a:r>
              <a:rPr lang="en-US" altLang="en-US" dirty="0" err="1" smtClean="0">
                <a:solidFill>
                  <a:schemeClr val="accent1">
                    <a:lumMod val="75000"/>
                  </a:schemeClr>
                </a:solidFill>
              </a:rPr>
              <a:t>model÷background</a:t>
            </a:r>
            <a:r>
              <a:rPr lang="en-US" altLang="en-US" dirty="0" smtClean="0">
                <a:solidFill>
                  <a:schemeClr val="accent1">
                    <a:lumMod val="75000"/>
                  </a:schemeClr>
                </a:solidFill>
              </a:rPr>
              <a:t> probabilities</a:t>
            </a:r>
            <a:endParaRPr lang="tr-TR" altLang="en-US" dirty="0" smtClean="0">
              <a:solidFill>
                <a:schemeClr val="accent1">
                  <a:lumMod val="75000"/>
                </a:schemeClr>
              </a:solidFill>
            </a:endParaRPr>
          </a:p>
          <a:p>
            <a:pPr lvl="2"/>
            <a:r>
              <a:rPr lang="en-US" altLang="en-US" dirty="0"/>
              <a:t>The idea behind Gibbs sampling is to determine the most probable pattern common to all of the sequences by sliding them back and forth until the ratio of the motif probability to the background probability is a maximum. </a:t>
            </a:r>
          </a:p>
          <a:p>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5619">
                                            <p:txEl>
                                              <p:pRg st="0" end="0"/>
                                            </p:txEl>
                                          </p:spTgt>
                                        </p:tgtEl>
                                        <p:attrNameLst>
                                          <p:attrName>style.visibility</p:attrName>
                                        </p:attrNameLst>
                                      </p:cBhvr>
                                      <p:to>
                                        <p:strVal val="visible"/>
                                      </p:to>
                                    </p:set>
                                    <p:animEffect transition="in" filter="dissolve">
                                      <p:cBhvr>
                                        <p:cTn id="7" dur="500"/>
                                        <p:tgtEl>
                                          <p:spTgt spid="1135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5619">
                                            <p:txEl>
                                              <p:pRg st="1" end="1"/>
                                            </p:txEl>
                                          </p:spTgt>
                                        </p:tgtEl>
                                        <p:attrNameLst>
                                          <p:attrName>style.visibility</p:attrName>
                                        </p:attrNameLst>
                                      </p:cBhvr>
                                      <p:to>
                                        <p:strVal val="visible"/>
                                      </p:to>
                                    </p:set>
                                    <p:animEffect transition="in" filter="dissolve">
                                      <p:cBhvr>
                                        <p:cTn id="12" dur="500"/>
                                        <p:tgtEl>
                                          <p:spTgt spid="1135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5619">
                                            <p:txEl>
                                              <p:pRg st="2" end="2"/>
                                            </p:txEl>
                                          </p:spTgt>
                                        </p:tgtEl>
                                        <p:attrNameLst>
                                          <p:attrName>style.visibility</p:attrName>
                                        </p:attrNameLst>
                                      </p:cBhvr>
                                      <p:to>
                                        <p:strVal val="visible"/>
                                      </p:to>
                                    </p:set>
                                    <p:animEffect transition="in" filter="dissolve">
                                      <p:cBhvr>
                                        <p:cTn id="17" dur="500"/>
                                        <p:tgtEl>
                                          <p:spTgt spid="1135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5619">
                                            <p:txEl>
                                              <p:pRg st="3" end="3"/>
                                            </p:txEl>
                                          </p:spTgt>
                                        </p:tgtEl>
                                        <p:attrNameLst>
                                          <p:attrName>style.visibility</p:attrName>
                                        </p:attrNameLst>
                                      </p:cBhvr>
                                      <p:to>
                                        <p:strVal val="visible"/>
                                      </p:to>
                                    </p:set>
                                    <p:animEffect transition="in" filter="dissolve">
                                      <p:cBhvr>
                                        <p:cTn id="22" dur="500"/>
                                        <p:tgtEl>
                                          <p:spTgt spid="11356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5619"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3D40C4BE-8D2F-49A0-9F3B-309459C061F6}" type="slidenum">
              <a:rPr kumimoji="0" lang="en-US" altLang="en-US" sz="1200" smtClean="0"/>
              <a:pPr>
                <a:spcBef>
                  <a:spcPct val="50000"/>
                </a:spcBef>
                <a:buFontTx/>
                <a:buNone/>
              </a:pPr>
              <a:t>44</a:t>
            </a:fld>
            <a:endParaRPr kumimoji="0" lang="en-US" altLang="en-US" sz="1200" smtClean="0"/>
          </a:p>
        </p:txBody>
      </p:sp>
      <p:sp>
        <p:nvSpPr>
          <p:cNvPr id="52227" name="Rectangle 2"/>
          <p:cNvSpPr>
            <a:spLocks noGrp="1" noChangeArrowheads="1"/>
          </p:cNvSpPr>
          <p:nvPr>
            <p:ph type="title"/>
          </p:nvPr>
        </p:nvSpPr>
        <p:spPr/>
        <p:txBody>
          <a:bodyPr/>
          <a:lstStyle/>
          <a:p>
            <a:r>
              <a:rPr lang="tr-TR" altLang="en-US" dirty="0" smtClean="0"/>
              <a:t>…</a:t>
            </a:r>
            <a:r>
              <a:rPr lang="en-US" altLang="en-US" dirty="0" smtClean="0"/>
              <a:t>Gibbs </a:t>
            </a:r>
            <a:r>
              <a:rPr lang="en-US" altLang="en-US" dirty="0" err="1"/>
              <a:t>Sampl</a:t>
            </a:r>
            <a:r>
              <a:rPr lang="tr-TR" altLang="en-US" dirty="0" smtClean="0"/>
              <a:t>ing…</a:t>
            </a:r>
            <a:endParaRPr lang="en-US" altLang="en-US" dirty="0" smtClean="0">
              <a:solidFill>
                <a:schemeClr val="tx1"/>
              </a:solidFill>
            </a:endParaRPr>
          </a:p>
        </p:txBody>
      </p:sp>
      <p:sp>
        <p:nvSpPr>
          <p:cNvPr id="1137667" name="Rectangle 3"/>
          <p:cNvSpPr>
            <a:spLocks noGrp="1" noChangeArrowheads="1"/>
          </p:cNvSpPr>
          <p:nvPr>
            <p:ph type="body" idx="1"/>
          </p:nvPr>
        </p:nvSpPr>
        <p:spPr/>
        <p:txBody>
          <a:bodyPr>
            <a:normAutofit fontScale="92500" lnSpcReduction="10000"/>
          </a:bodyPr>
          <a:lstStyle/>
          <a:p>
            <a:pPr>
              <a:lnSpc>
                <a:spcPct val="90000"/>
              </a:lnSpc>
            </a:pPr>
            <a:r>
              <a:rPr lang="en-US" altLang="en-US" dirty="0"/>
              <a:t>Predictive Update </a:t>
            </a:r>
            <a:r>
              <a:rPr lang="en-US" altLang="en-US" dirty="0" smtClean="0"/>
              <a:t>Step</a:t>
            </a:r>
            <a:endParaRPr lang="tr-TR" altLang="en-US" dirty="0" smtClean="0"/>
          </a:p>
          <a:p>
            <a:pPr lvl="1">
              <a:lnSpc>
                <a:spcPct val="90000"/>
              </a:lnSpc>
            </a:pPr>
            <a:r>
              <a:rPr lang="tr-TR" altLang="en-US" dirty="0" smtClean="0">
                <a:cs typeface="Times New Roman" panose="02020603050405020304" pitchFamily="18" charset="0"/>
              </a:rPr>
              <a:t>R</a:t>
            </a:r>
            <a:r>
              <a:rPr lang="en-US" altLang="en-US" dirty="0" err="1" smtClean="0">
                <a:cs typeface="Times New Roman" panose="02020603050405020304" pitchFamily="18" charset="0"/>
              </a:rPr>
              <a:t>andom</a:t>
            </a:r>
            <a:r>
              <a:rPr lang="en-US" altLang="en-US" dirty="0" smtClean="0">
                <a:cs typeface="Times New Roman" panose="02020603050405020304" pitchFamily="18" charset="0"/>
              </a:rPr>
              <a:t> motif start position chosen for all sequences except one </a:t>
            </a:r>
          </a:p>
          <a:p>
            <a:pPr lvl="1">
              <a:lnSpc>
                <a:spcPct val="90000"/>
              </a:lnSpc>
            </a:pPr>
            <a:r>
              <a:rPr lang="en-US" altLang="en-US" dirty="0" smtClean="0">
                <a:cs typeface="Times New Roman" panose="02020603050405020304" pitchFamily="18" charset="0"/>
              </a:rPr>
              <a:t>Initial alignment used to calculate residue frequencies for motif and background </a:t>
            </a:r>
          </a:p>
          <a:p>
            <a:pPr lvl="1">
              <a:lnSpc>
                <a:spcPct val="90000"/>
              </a:lnSpc>
            </a:pPr>
            <a:r>
              <a:rPr lang="tr-TR" altLang="en-US" dirty="0" smtClean="0">
                <a:cs typeface="Times New Roman" panose="02020603050405020304" pitchFamily="18" charset="0"/>
              </a:rPr>
              <a:t>S</a:t>
            </a:r>
            <a:r>
              <a:rPr lang="en-US" altLang="en-US" dirty="0" err="1" smtClean="0">
                <a:cs typeface="Times New Roman" panose="02020603050405020304" pitchFamily="18" charset="0"/>
              </a:rPr>
              <a:t>imilar</a:t>
            </a:r>
            <a:r>
              <a:rPr lang="en-US" altLang="en-US" dirty="0" smtClean="0">
                <a:cs typeface="Times New Roman" panose="02020603050405020304" pitchFamily="18" charset="0"/>
              </a:rPr>
              <a:t> to the Expectation Step of </a:t>
            </a:r>
            <a:r>
              <a:rPr lang="en-US" altLang="en-US" dirty="0" smtClean="0">
                <a:solidFill>
                  <a:schemeClr val="accent1">
                    <a:lumMod val="75000"/>
                  </a:schemeClr>
                </a:solidFill>
                <a:cs typeface="Times New Roman" panose="02020603050405020304" pitchFamily="18" charset="0"/>
              </a:rPr>
              <a:t>EM</a:t>
            </a:r>
            <a:r>
              <a:rPr lang="en-US" altLang="en-US" dirty="0" smtClean="0">
                <a:cs typeface="Times New Roman" panose="02020603050405020304" pitchFamily="18" charset="0"/>
              </a:rPr>
              <a:t> </a:t>
            </a:r>
            <a:endParaRPr lang="tr-TR" altLang="en-US" dirty="0" smtClean="0">
              <a:cs typeface="Times New Roman" panose="02020603050405020304" pitchFamily="18" charset="0"/>
            </a:endParaRPr>
          </a:p>
          <a:p>
            <a:pPr>
              <a:lnSpc>
                <a:spcPct val="90000"/>
              </a:lnSpc>
            </a:pPr>
            <a:r>
              <a:rPr lang="en-US" altLang="en-US" dirty="0"/>
              <a:t>Sampling </a:t>
            </a:r>
            <a:r>
              <a:rPr lang="en-US" altLang="en-US" dirty="0" smtClean="0"/>
              <a:t>Step</a:t>
            </a:r>
            <a:endParaRPr lang="tr-TR" altLang="en-US" dirty="0" smtClean="0"/>
          </a:p>
          <a:p>
            <a:pPr lvl="1"/>
            <a:r>
              <a:rPr lang="tr-TR" altLang="en-US" dirty="0">
                <a:ea typeface="Arial Unicode MS" panose="020B0604020202020204" pitchFamily="34" charset="-128"/>
                <a:cs typeface="Arial Unicode MS" panose="020B0604020202020204" pitchFamily="34" charset="-128"/>
              </a:rPr>
              <a:t> </a:t>
            </a:r>
            <a:r>
              <a:rPr lang="tr-TR" altLang="en-US" dirty="0">
                <a:solidFill>
                  <a:schemeClr val="accent1">
                    <a:lumMod val="75000"/>
                  </a:schemeClr>
                </a:solidFill>
                <a:ea typeface="Arial Unicode MS" panose="020B0604020202020204" pitchFamily="34" charset="-128"/>
                <a:cs typeface="Arial Unicode MS" panose="020B0604020202020204" pitchFamily="34" charset="-128"/>
              </a:rPr>
              <a:t>M</a:t>
            </a:r>
            <a:r>
              <a:rPr lang="en-US" altLang="en-US" dirty="0" err="1">
                <a:solidFill>
                  <a:schemeClr val="accent1">
                    <a:lumMod val="75000"/>
                  </a:schemeClr>
                </a:solidFill>
                <a:ea typeface="Arial Unicode MS" panose="020B0604020202020204" pitchFamily="34" charset="-128"/>
                <a:cs typeface="Arial Unicode MS" panose="020B0604020202020204" pitchFamily="34" charset="-128"/>
              </a:rPr>
              <a:t>odel</a:t>
            </a:r>
            <a:r>
              <a:rPr lang="tr-TR" altLang="en-US" dirty="0">
                <a:solidFill>
                  <a:schemeClr val="accent1">
                    <a:lumMod val="75000"/>
                  </a:schemeClr>
                </a:solidFill>
                <a:ea typeface="Arial Unicode MS" panose="020B0604020202020204" pitchFamily="34" charset="-128"/>
                <a:cs typeface="Arial Unicode MS" panose="020B0604020202020204" pitchFamily="34" charset="-128"/>
              </a:rPr>
              <a:t> </a:t>
            </a:r>
            <a:r>
              <a:rPr lang="en-US" altLang="en-US" dirty="0" err="1">
                <a:solidFill>
                  <a:schemeClr val="accent1">
                    <a:lumMod val="75000"/>
                  </a:schemeClr>
                </a:solidFill>
                <a:ea typeface="Arial Unicode MS" panose="020B0604020202020204" pitchFamily="34" charset="-128"/>
                <a:cs typeface="Arial Unicode MS" panose="020B0604020202020204" pitchFamily="34" charset="-128"/>
              </a:rPr>
              <a:t>probabilit</a:t>
            </a:r>
            <a:r>
              <a:rPr lang="tr-TR" altLang="en-US" dirty="0">
                <a:solidFill>
                  <a:schemeClr val="accent1">
                    <a:lumMod val="75000"/>
                  </a:schemeClr>
                </a:solidFill>
                <a:ea typeface="Arial Unicode MS" panose="020B0604020202020204" pitchFamily="34" charset="-128"/>
                <a:cs typeface="Arial Unicode MS" panose="020B0604020202020204" pitchFamily="34" charset="-128"/>
              </a:rPr>
              <a:t>y</a:t>
            </a:r>
            <a:r>
              <a:rPr lang="en-US" altLang="en-US" dirty="0">
                <a:solidFill>
                  <a:schemeClr val="accent1">
                    <a:lumMod val="75000"/>
                  </a:schemeClr>
                </a:solidFill>
                <a:ea typeface="Arial Unicode MS" panose="020B0604020202020204" pitchFamily="34" charset="-128"/>
                <a:cs typeface="Arial Unicode MS" panose="020B0604020202020204" pitchFamily="34" charset="-128"/>
              </a:rPr>
              <a:t>÷background </a:t>
            </a:r>
            <a:r>
              <a:rPr lang="en-US" altLang="en-US" dirty="0" err="1">
                <a:solidFill>
                  <a:schemeClr val="accent1">
                    <a:lumMod val="75000"/>
                  </a:schemeClr>
                </a:solidFill>
                <a:ea typeface="Arial Unicode MS" panose="020B0604020202020204" pitchFamily="34" charset="-128"/>
                <a:cs typeface="Arial Unicode MS" panose="020B0604020202020204" pitchFamily="34" charset="-128"/>
              </a:rPr>
              <a:t>probabilit</a:t>
            </a:r>
            <a:r>
              <a:rPr lang="tr-TR" altLang="en-US" dirty="0">
                <a:solidFill>
                  <a:schemeClr val="accent1">
                    <a:lumMod val="75000"/>
                  </a:schemeClr>
                </a:solidFill>
                <a:ea typeface="Arial Unicode MS" panose="020B0604020202020204" pitchFamily="34" charset="-128"/>
                <a:cs typeface="Arial Unicode MS" panose="020B0604020202020204" pitchFamily="34" charset="-128"/>
              </a:rPr>
              <a:t>y</a:t>
            </a:r>
            <a:r>
              <a:rPr lang="en-US" altLang="en-US" dirty="0">
                <a:solidFill>
                  <a:schemeClr val="accent1">
                    <a:lumMod val="75000"/>
                  </a:schemeClr>
                </a:solidFill>
                <a:ea typeface="Arial Unicode MS" panose="020B0604020202020204" pitchFamily="34" charset="-128"/>
                <a:cs typeface="Arial Unicode MS" panose="020B0604020202020204" pitchFamily="34" charset="-128"/>
              </a:rPr>
              <a:t> </a:t>
            </a:r>
            <a:r>
              <a:rPr lang="en-US" altLang="en-US" dirty="0">
                <a:ea typeface="Arial Unicode MS" panose="020B0604020202020204" pitchFamily="34" charset="-128"/>
                <a:cs typeface="Arial Unicode MS" panose="020B0604020202020204" pitchFamily="34" charset="-128"/>
              </a:rPr>
              <a:t>normalized and weighted</a:t>
            </a:r>
          </a:p>
          <a:p>
            <a:pPr lvl="1"/>
            <a:r>
              <a:rPr lang="tr-TR" altLang="en-US" dirty="0">
                <a:ea typeface="Arial Unicode MS" panose="020B0604020202020204" pitchFamily="34" charset="-128"/>
                <a:cs typeface="Arial Unicode MS" panose="020B0604020202020204" pitchFamily="34" charset="-128"/>
              </a:rPr>
              <a:t>M</a:t>
            </a:r>
            <a:r>
              <a:rPr lang="en-US" altLang="en-US" dirty="0" err="1">
                <a:ea typeface="Arial Unicode MS" panose="020B0604020202020204" pitchFamily="34" charset="-128"/>
                <a:cs typeface="Arial Unicode MS" panose="020B0604020202020204" pitchFamily="34" charset="-128"/>
              </a:rPr>
              <a:t>otif</a:t>
            </a:r>
            <a:r>
              <a:rPr lang="en-US" altLang="en-US" dirty="0">
                <a:ea typeface="Arial Unicode MS" panose="020B0604020202020204" pitchFamily="34" charset="-128"/>
                <a:cs typeface="Arial Unicode MS" panose="020B0604020202020204" pitchFamily="34" charset="-128"/>
              </a:rPr>
              <a:t> start position chosen based on a random sampling with the given weights</a:t>
            </a:r>
          </a:p>
          <a:p>
            <a:pPr lvl="1"/>
            <a:r>
              <a:rPr lang="en-US" altLang="en-US" dirty="0">
                <a:ea typeface="Arial Unicode MS" panose="020B0604020202020204" pitchFamily="34" charset="-128"/>
                <a:cs typeface="Arial Unicode MS" panose="020B0604020202020204" pitchFamily="34" charset="-128"/>
              </a:rPr>
              <a:t>Different than </a:t>
            </a:r>
            <a:r>
              <a:rPr lang="en-US" altLang="en-US" dirty="0" smtClean="0">
                <a:solidFill>
                  <a:schemeClr val="accent1">
                    <a:lumMod val="75000"/>
                  </a:schemeClr>
                </a:solidFill>
                <a:ea typeface="Arial Unicode MS" panose="020B0604020202020204" pitchFamily="34" charset="-128"/>
                <a:cs typeface="Arial Unicode MS" panose="020B0604020202020204" pitchFamily="34" charset="-128"/>
              </a:rPr>
              <a:t>EM</a:t>
            </a:r>
            <a:r>
              <a:rPr lang="en-US" altLang="en-US" dirty="0" smtClean="0">
                <a:ea typeface="Arial Unicode MS" panose="020B0604020202020204" pitchFamily="34" charset="-128"/>
                <a:cs typeface="Arial Unicode MS" panose="020B0604020202020204" pitchFamily="34" charset="-128"/>
              </a:rPr>
              <a:t> </a:t>
            </a:r>
            <a:r>
              <a:rPr lang="en-US" altLang="en-US" dirty="0">
                <a:ea typeface="Arial Unicode MS" panose="020B0604020202020204" pitchFamily="34" charset="-128"/>
                <a:cs typeface="Arial Unicode MS" panose="020B0604020202020204" pitchFamily="34" charset="-128"/>
              </a:rPr>
              <a:t>algorithm</a:t>
            </a:r>
          </a:p>
          <a:p>
            <a:pPr>
              <a:lnSpc>
                <a:spcPct val="90000"/>
              </a:lnSpc>
            </a:pPr>
            <a:endParaRPr lang="en-US" altLang="en-US" dirty="0" smtClean="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7667">
                                            <p:txEl>
                                              <p:pRg st="0" end="0"/>
                                            </p:txEl>
                                          </p:spTgt>
                                        </p:tgtEl>
                                        <p:attrNameLst>
                                          <p:attrName>style.visibility</p:attrName>
                                        </p:attrNameLst>
                                      </p:cBhvr>
                                      <p:to>
                                        <p:strVal val="visible"/>
                                      </p:to>
                                    </p:set>
                                    <p:animEffect transition="in" filter="dissolve">
                                      <p:cBhvr>
                                        <p:cTn id="7" dur="500"/>
                                        <p:tgtEl>
                                          <p:spTgt spid="1137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7667">
                                            <p:txEl>
                                              <p:pRg st="1" end="1"/>
                                            </p:txEl>
                                          </p:spTgt>
                                        </p:tgtEl>
                                        <p:attrNameLst>
                                          <p:attrName>style.visibility</p:attrName>
                                        </p:attrNameLst>
                                      </p:cBhvr>
                                      <p:to>
                                        <p:strVal val="visible"/>
                                      </p:to>
                                    </p:set>
                                    <p:animEffect transition="in" filter="dissolve">
                                      <p:cBhvr>
                                        <p:cTn id="12" dur="500"/>
                                        <p:tgtEl>
                                          <p:spTgt spid="1137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7667">
                                            <p:txEl>
                                              <p:pRg st="2" end="2"/>
                                            </p:txEl>
                                          </p:spTgt>
                                        </p:tgtEl>
                                        <p:attrNameLst>
                                          <p:attrName>style.visibility</p:attrName>
                                        </p:attrNameLst>
                                      </p:cBhvr>
                                      <p:to>
                                        <p:strVal val="visible"/>
                                      </p:to>
                                    </p:set>
                                    <p:animEffect transition="in" filter="dissolve">
                                      <p:cBhvr>
                                        <p:cTn id="17" dur="500"/>
                                        <p:tgtEl>
                                          <p:spTgt spid="1137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7667">
                                            <p:txEl>
                                              <p:pRg st="3" end="3"/>
                                            </p:txEl>
                                          </p:spTgt>
                                        </p:tgtEl>
                                        <p:attrNameLst>
                                          <p:attrName>style.visibility</p:attrName>
                                        </p:attrNameLst>
                                      </p:cBhvr>
                                      <p:to>
                                        <p:strVal val="visible"/>
                                      </p:to>
                                    </p:set>
                                    <p:animEffect transition="in" filter="dissolve">
                                      <p:cBhvr>
                                        <p:cTn id="22" dur="500"/>
                                        <p:tgtEl>
                                          <p:spTgt spid="11376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7667">
                                            <p:txEl>
                                              <p:pRg st="4" end="4"/>
                                            </p:txEl>
                                          </p:spTgt>
                                        </p:tgtEl>
                                        <p:attrNameLst>
                                          <p:attrName>style.visibility</p:attrName>
                                        </p:attrNameLst>
                                      </p:cBhvr>
                                      <p:to>
                                        <p:strVal val="visible"/>
                                      </p:to>
                                    </p:set>
                                    <p:animEffect transition="in" filter="dissolve">
                                      <p:cBhvr>
                                        <p:cTn id="27" dur="500"/>
                                        <p:tgtEl>
                                          <p:spTgt spid="11376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7667">
                                            <p:txEl>
                                              <p:pRg st="5" end="5"/>
                                            </p:txEl>
                                          </p:spTgt>
                                        </p:tgtEl>
                                        <p:attrNameLst>
                                          <p:attrName>style.visibility</p:attrName>
                                        </p:attrNameLst>
                                      </p:cBhvr>
                                      <p:to>
                                        <p:strVal val="visible"/>
                                      </p:to>
                                    </p:set>
                                    <p:animEffect transition="in" filter="dissolve">
                                      <p:cBhvr>
                                        <p:cTn id="32" dur="500"/>
                                        <p:tgtEl>
                                          <p:spTgt spid="11376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37667">
                                            <p:txEl>
                                              <p:pRg st="6" end="6"/>
                                            </p:txEl>
                                          </p:spTgt>
                                        </p:tgtEl>
                                        <p:attrNameLst>
                                          <p:attrName>style.visibility</p:attrName>
                                        </p:attrNameLst>
                                      </p:cBhvr>
                                      <p:to>
                                        <p:strVal val="visible"/>
                                      </p:to>
                                    </p:set>
                                    <p:animEffect transition="in" filter="dissolve">
                                      <p:cBhvr>
                                        <p:cTn id="37" dur="500"/>
                                        <p:tgtEl>
                                          <p:spTgt spid="11376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37667">
                                            <p:txEl>
                                              <p:pRg st="7" end="7"/>
                                            </p:txEl>
                                          </p:spTgt>
                                        </p:tgtEl>
                                        <p:attrNameLst>
                                          <p:attrName>style.visibility</p:attrName>
                                        </p:attrNameLst>
                                      </p:cBhvr>
                                      <p:to>
                                        <p:strVal val="visible"/>
                                      </p:to>
                                    </p:set>
                                    <p:animEffect transition="in" filter="dissolve">
                                      <p:cBhvr>
                                        <p:cTn id="42" dur="500"/>
                                        <p:tgtEl>
                                          <p:spTgt spid="11376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667"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FBA6F7F2-8B76-4A35-8973-413AA9E43590}" type="slidenum">
              <a:rPr kumimoji="0" lang="en-US" altLang="en-US" sz="1200" smtClean="0"/>
              <a:pPr>
                <a:spcBef>
                  <a:spcPct val="50000"/>
                </a:spcBef>
                <a:buFontTx/>
                <a:buNone/>
              </a:pPr>
              <a:t>45</a:t>
            </a:fld>
            <a:endParaRPr kumimoji="0" lang="en-US" altLang="en-US" sz="1200" smtClean="0"/>
          </a:p>
        </p:txBody>
      </p:sp>
      <p:sp>
        <p:nvSpPr>
          <p:cNvPr id="54275" name="Rectangle 2"/>
          <p:cNvSpPr>
            <a:spLocks noGrp="1" noChangeArrowheads="1"/>
          </p:cNvSpPr>
          <p:nvPr>
            <p:ph type="title"/>
          </p:nvPr>
        </p:nvSpPr>
        <p:spPr/>
        <p:txBody>
          <a:bodyPr/>
          <a:lstStyle/>
          <a:p>
            <a:r>
              <a:rPr lang="tr-TR" altLang="en-US" dirty="0"/>
              <a:t>…</a:t>
            </a:r>
            <a:r>
              <a:rPr lang="en-US" altLang="en-US" dirty="0"/>
              <a:t>Gibbs </a:t>
            </a:r>
            <a:r>
              <a:rPr lang="en-US" altLang="en-US" dirty="0" err="1"/>
              <a:t>Sampl</a:t>
            </a:r>
            <a:r>
              <a:rPr lang="tr-TR" altLang="en-US" dirty="0" smtClean="0"/>
              <a:t>ing</a:t>
            </a:r>
            <a:endParaRPr lang="en-US" altLang="en-US" dirty="0" smtClean="0"/>
          </a:p>
        </p:txBody>
      </p:sp>
      <p:sp>
        <p:nvSpPr>
          <p:cNvPr id="1139715" name="Rectangle 3"/>
          <p:cNvSpPr>
            <a:spLocks noGrp="1" noChangeArrowheads="1"/>
          </p:cNvSpPr>
          <p:nvPr>
            <p:ph type="body" idx="1"/>
          </p:nvPr>
        </p:nvSpPr>
        <p:spPr>
          <a:xfrm>
            <a:off x="395288" y="1125538"/>
            <a:ext cx="8280400" cy="5327798"/>
          </a:xfrm>
        </p:spPr>
        <p:txBody>
          <a:bodyPr>
            <a:normAutofit fontScale="92500" lnSpcReduction="10000"/>
          </a:bodyPr>
          <a:lstStyle/>
          <a:p>
            <a:r>
              <a:rPr lang="tr-TR" altLang="en-US" sz="2800" dirty="0" smtClean="0">
                <a:ea typeface="Arial Unicode MS" panose="020B0604020202020204" pitchFamily="34" charset="-128"/>
                <a:cs typeface="Arial Unicode MS" panose="020B0604020202020204" pitchFamily="34" charset="-128"/>
              </a:rPr>
              <a:t>P</a:t>
            </a:r>
            <a:r>
              <a:rPr lang="en-US" altLang="en-US" sz="2800" dirty="0" err="1" smtClean="0">
                <a:ea typeface="Arial Unicode MS" panose="020B0604020202020204" pitchFamily="34" charset="-128"/>
                <a:cs typeface="Arial Unicode MS" panose="020B0604020202020204" pitchFamily="34" charset="-128"/>
              </a:rPr>
              <a:t>rocess</a:t>
            </a:r>
            <a:r>
              <a:rPr lang="en-US" altLang="en-US" sz="2800" dirty="0" smtClean="0">
                <a:ea typeface="Arial Unicode MS" panose="020B0604020202020204" pitchFamily="34" charset="-128"/>
                <a:cs typeface="Arial Unicode MS" panose="020B0604020202020204" pitchFamily="34" charset="-128"/>
              </a:rPr>
              <a:t> repeated until residue frequencies in each column do not change </a:t>
            </a:r>
          </a:p>
          <a:p>
            <a:r>
              <a:rPr lang="en-US" altLang="en-US" sz="2800" dirty="0" smtClean="0">
                <a:ea typeface="Arial Unicode MS" panose="020B0604020202020204" pitchFamily="34" charset="-128"/>
                <a:cs typeface="Arial Unicode MS" panose="020B0604020202020204" pitchFamily="34" charset="-128"/>
              </a:rPr>
              <a:t>The sampling step is then repeated for a different initial random alignment</a:t>
            </a:r>
          </a:p>
          <a:p>
            <a:pPr lvl="1"/>
            <a:r>
              <a:rPr lang="en-US" altLang="en-US" sz="2400" dirty="0" smtClean="0">
                <a:ea typeface="Arial Unicode MS" panose="020B0604020202020204" pitchFamily="34" charset="-128"/>
                <a:cs typeface="Arial Unicode MS" panose="020B0604020202020204" pitchFamily="34" charset="-128"/>
              </a:rPr>
              <a:t>Sampling allows escape from local maxima</a:t>
            </a:r>
          </a:p>
          <a:p>
            <a:pPr lvl="1"/>
            <a:r>
              <a:rPr lang="en-US" altLang="en-US" sz="2400" dirty="0"/>
              <a:t>Employs a shifting routine that will take a current multiple motif alignment, and shift it a few bases to the left or the right, in order to see if only part of the motif is being </a:t>
            </a:r>
            <a:r>
              <a:rPr lang="en-US" altLang="en-US" sz="2400" dirty="0" smtClean="0"/>
              <a:t>found</a:t>
            </a:r>
            <a:endParaRPr lang="tr-TR" altLang="en-US" sz="2400" dirty="0" smtClean="0"/>
          </a:p>
          <a:p>
            <a:pPr lvl="1">
              <a:lnSpc>
                <a:spcPct val="90000"/>
              </a:lnSpc>
            </a:pPr>
            <a:r>
              <a:rPr lang="en-US" altLang="en-US" sz="2400" dirty="0"/>
              <a:t>A range of motif sizes can be explored in Gibbs sampling as well </a:t>
            </a:r>
            <a:endParaRPr lang="tr-TR" altLang="en-US" sz="2400" dirty="0"/>
          </a:p>
          <a:p>
            <a:r>
              <a:rPr lang="en-US" altLang="en-US" sz="2800" dirty="0"/>
              <a:t>Gibbs sampling can be extended </a:t>
            </a:r>
            <a:endParaRPr lang="tr-TR" altLang="en-US" sz="2800" dirty="0"/>
          </a:p>
          <a:p>
            <a:pPr lvl="1"/>
            <a:r>
              <a:rPr lang="en-US" altLang="en-US" sz="2400" dirty="0"/>
              <a:t>to search for multiple motifs in the same set of sequences, </a:t>
            </a:r>
            <a:endParaRPr lang="tr-TR" altLang="en-US" sz="2400" dirty="0"/>
          </a:p>
          <a:p>
            <a:pPr lvl="1"/>
            <a:r>
              <a:rPr lang="en-US" altLang="en-US" sz="2400" dirty="0"/>
              <a:t>to find a pattern in only a fraction of the sequences.  </a:t>
            </a:r>
            <a:endParaRPr lang="tr-TR" altLang="en-US" sz="2400" dirty="0"/>
          </a:p>
          <a:p>
            <a:r>
              <a:rPr lang="en-US" altLang="en-US" sz="2800" dirty="0"/>
              <a:t>In addition, certain model-specific parameters can be enforced, such as palindromic sequences </a:t>
            </a:r>
            <a:r>
              <a:rPr lang="en-US" altLang="en-US" sz="2800" dirty="0" smtClean="0"/>
              <a:t> </a:t>
            </a:r>
            <a:endParaRPr lang="en-US" altLang="en-US" sz="2800" dirty="0"/>
          </a:p>
          <a:p>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9715">
                                            <p:txEl>
                                              <p:pRg st="0" end="0"/>
                                            </p:txEl>
                                          </p:spTgt>
                                        </p:tgtEl>
                                        <p:attrNameLst>
                                          <p:attrName>style.visibility</p:attrName>
                                        </p:attrNameLst>
                                      </p:cBhvr>
                                      <p:to>
                                        <p:strVal val="visible"/>
                                      </p:to>
                                    </p:set>
                                    <p:animEffect transition="in" filter="dissolve">
                                      <p:cBhvr>
                                        <p:cTn id="7" dur="500"/>
                                        <p:tgtEl>
                                          <p:spTgt spid="1139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9715">
                                            <p:txEl>
                                              <p:pRg st="1" end="1"/>
                                            </p:txEl>
                                          </p:spTgt>
                                        </p:tgtEl>
                                        <p:attrNameLst>
                                          <p:attrName>style.visibility</p:attrName>
                                        </p:attrNameLst>
                                      </p:cBhvr>
                                      <p:to>
                                        <p:strVal val="visible"/>
                                      </p:to>
                                    </p:set>
                                    <p:animEffect transition="in" filter="dissolve">
                                      <p:cBhvr>
                                        <p:cTn id="12" dur="500"/>
                                        <p:tgtEl>
                                          <p:spTgt spid="1139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9715">
                                            <p:txEl>
                                              <p:pRg st="2" end="2"/>
                                            </p:txEl>
                                          </p:spTgt>
                                        </p:tgtEl>
                                        <p:attrNameLst>
                                          <p:attrName>style.visibility</p:attrName>
                                        </p:attrNameLst>
                                      </p:cBhvr>
                                      <p:to>
                                        <p:strVal val="visible"/>
                                      </p:to>
                                    </p:set>
                                    <p:animEffect transition="in" filter="dissolve">
                                      <p:cBhvr>
                                        <p:cTn id="17" dur="500"/>
                                        <p:tgtEl>
                                          <p:spTgt spid="1139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9715">
                                            <p:txEl>
                                              <p:pRg st="3" end="3"/>
                                            </p:txEl>
                                          </p:spTgt>
                                        </p:tgtEl>
                                        <p:attrNameLst>
                                          <p:attrName>style.visibility</p:attrName>
                                        </p:attrNameLst>
                                      </p:cBhvr>
                                      <p:to>
                                        <p:strVal val="visible"/>
                                      </p:to>
                                    </p:set>
                                    <p:animEffect transition="in" filter="dissolve">
                                      <p:cBhvr>
                                        <p:cTn id="22" dur="500"/>
                                        <p:tgtEl>
                                          <p:spTgt spid="11397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9715">
                                            <p:txEl>
                                              <p:pRg st="4" end="4"/>
                                            </p:txEl>
                                          </p:spTgt>
                                        </p:tgtEl>
                                        <p:attrNameLst>
                                          <p:attrName>style.visibility</p:attrName>
                                        </p:attrNameLst>
                                      </p:cBhvr>
                                      <p:to>
                                        <p:strVal val="visible"/>
                                      </p:to>
                                    </p:set>
                                    <p:animEffect transition="in" filter="dissolve">
                                      <p:cBhvr>
                                        <p:cTn id="27" dur="500"/>
                                        <p:tgtEl>
                                          <p:spTgt spid="11397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9715">
                                            <p:txEl>
                                              <p:pRg st="5" end="5"/>
                                            </p:txEl>
                                          </p:spTgt>
                                        </p:tgtEl>
                                        <p:attrNameLst>
                                          <p:attrName>style.visibility</p:attrName>
                                        </p:attrNameLst>
                                      </p:cBhvr>
                                      <p:to>
                                        <p:strVal val="visible"/>
                                      </p:to>
                                    </p:set>
                                    <p:animEffect transition="in" filter="dissolve">
                                      <p:cBhvr>
                                        <p:cTn id="32" dur="500"/>
                                        <p:tgtEl>
                                          <p:spTgt spid="11397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39715">
                                            <p:txEl>
                                              <p:pRg st="6" end="6"/>
                                            </p:txEl>
                                          </p:spTgt>
                                        </p:tgtEl>
                                        <p:attrNameLst>
                                          <p:attrName>style.visibility</p:attrName>
                                        </p:attrNameLst>
                                      </p:cBhvr>
                                      <p:to>
                                        <p:strVal val="visible"/>
                                      </p:to>
                                    </p:set>
                                    <p:animEffect transition="in" filter="dissolve">
                                      <p:cBhvr>
                                        <p:cTn id="37" dur="500"/>
                                        <p:tgtEl>
                                          <p:spTgt spid="11397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39715">
                                            <p:txEl>
                                              <p:pRg st="7" end="7"/>
                                            </p:txEl>
                                          </p:spTgt>
                                        </p:tgtEl>
                                        <p:attrNameLst>
                                          <p:attrName>style.visibility</p:attrName>
                                        </p:attrNameLst>
                                      </p:cBhvr>
                                      <p:to>
                                        <p:strVal val="visible"/>
                                      </p:to>
                                    </p:set>
                                    <p:animEffect transition="in" filter="dissolve">
                                      <p:cBhvr>
                                        <p:cTn id="42" dur="500"/>
                                        <p:tgtEl>
                                          <p:spTgt spid="11397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39715">
                                            <p:txEl>
                                              <p:pRg st="8" end="8"/>
                                            </p:txEl>
                                          </p:spTgt>
                                        </p:tgtEl>
                                        <p:attrNameLst>
                                          <p:attrName>style.visibility</p:attrName>
                                        </p:attrNameLst>
                                      </p:cBhvr>
                                      <p:to>
                                        <p:strVal val="visible"/>
                                      </p:to>
                                    </p:set>
                                    <p:animEffect transition="in" filter="dissolve">
                                      <p:cBhvr>
                                        <p:cTn id="47" dur="500"/>
                                        <p:tgtEl>
                                          <p:spTgt spid="11397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971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0B287F56-D00D-4058-AEDA-ED53768D2DD5}" type="slidenum">
              <a:rPr kumimoji="0" lang="en-US" altLang="en-US" sz="1200" smtClean="0"/>
              <a:pPr>
                <a:spcBef>
                  <a:spcPct val="50000"/>
                </a:spcBef>
                <a:buFontTx/>
                <a:buNone/>
              </a:pPr>
              <a:t>46</a:t>
            </a:fld>
            <a:endParaRPr kumimoji="0" lang="en-US" altLang="en-US" sz="1200" smtClean="0"/>
          </a:p>
        </p:txBody>
      </p:sp>
      <p:sp>
        <p:nvSpPr>
          <p:cNvPr id="1143810" name="Rectangle 2"/>
          <p:cNvSpPr>
            <a:spLocks noGrp="1" noChangeArrowheads="1"/>
          </p:cNvSpPr>
          <p:nvPr>
            <p:ph type="title"/>
          </p:nvPr>
        </p:nvSpPr>
        <p:spPr/>
        <p:txBody>
          <a:bodyPr/>
          <a:lstStyle/>
          <a:p>
            <a:r>
              <a:rPr lang="en-US" altLang="en-US" dirty="0" smtClean="0"/>
              <a:t>Hidden Markov Models</a:t>
            </a:r>
            <a:r>
              <a:rPr lang="tr-TR" altLang="en-US" dirty="0" smtClean="0"/>
              <a:t>…</a:t>
            </a:r>
            <a:endParaRPr lang="en-US" altLang="en-US" dirty="0" smtClean="0"/>
          </a:p>
        </p:txBody>
      </p:sp>
      <p:sp>
        <p:nvSpPr>
          <p:cNvPr id="1143811" name="Rectangle 3"/>
          <p:cNvSpPr>
            <a:spLocks noGrp="1" noChangeArrowheads="1"/>
          </p:cNvSpPr>
          <p:nvPr>
            <p:ph type="body" idx="1"/>
          </p:nvPr>
        </p:nvSpPr>
        <p:spPr>
          <a:xfrm>
            <a:off x="395288" y="1125538"/>
            <a:ext cx="8280400" cy="5183187"/>
          </a:xfrm>
        </p:spPr>
        <p:txBody>
          <a:bodyPr/>
          <a:lstStyle/>
          <a:p>
            <a:r>
              <a:rPr lang="en-US" altLang="en-US" smtClean="0"/>
              <a:t>Hidden Markov Models (HMMs) </a:t>
            </a:r>
            <a:endParaRPr lang="tr-TR" altLang="en-US" smtClean="0"/>
          </a:p>
          <a:p>
            <a:pPr lvl="1"/>
            <a:r>
              <a:rPr lang="en-US" altLang="en-US" smtClean="0"/>
              <a:t>probabilistic models for studying sequences of symbols.  </a:t>
            </a:r>
            <a:endParaRPr lang="tr-TR" altLang="en-US" smtClean="0"/>
          </a:p>
          <a:p>
            <a:r>
              <a:rPr lang="en-US" altLang="en-US" smtClean="0"/>
              <a:t>HMMs can model matches, mismatches, insertions and deletions of symbols.  </a:t>
            </a:r>
            <a:endParaRPr lang="tr-TR" altLang="en-US" smtClean="0"/>
          </a:p>
          <a:p>
            <a:r>
              <a:rPr lang="en-US" altLang="en-US" smtClean="0"/>
              <a:t>HMMs have been deeply rooted in speech recognition problems.</a:t>
            </a:r>
            <a:endParaRPr lang="tr-TR" altLang="en-US" smtClean="0"/>
          </a:p>
          <a:p>
            <a:r>
              <a:rPr lang="en-US" altLang="en-US" smtClean="0"/>
              <a:t>In speech recognition, the problem is the phonemes (or words) that have been spoken in a particular time frame.  </a:t>
            </a:r>
            <a:endParaRPr lang="tr-TR"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38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38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38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38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43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3811"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01258B4B-0E1E-4872-AB87-BC8BA66EA974}" type="slidenum">
              <a:rPr kumimoji="0" lang="en-US" altLang="en-US" sz="1200" smtClean="0"/>
              <a:pPr>
                <a:spcBef>
                  <a:spcPct val="50000"/>
                </a:spcBef>
                <a:buFontTx/>
                <a:buNone/>
              </a:pPr>
              <a:t>47</a:t>
            </a:fld>
            <a:endParaRPr kumimoji="0" lang="en-US" altLang="en-US" sz="1200" smtClean="0"/>
          </a:p>
        </p:txBody>
      </p:sp>
      <p:sp>
        <p:nvSpPr>
          <p:cNvPr id="1143810" name="Rectangle 2"/>
          <p:cNvSpPr>
            <a:spLocks noGrp="1" noChangeArrowheads="1"/>
          </p:cNvSpPr>
          <p:nvPr>
            <p:ph type="title"/>
          </p:nvPr>
        </p:nvSpPr>
        <p:spPr/>
        <p:txBody>
          <a:bodyPr/>
          <a:lstStyle/>
          <a:p>
            <a:r>
              <a:rPr lang="tr-TR" altLang="en-US" dirty="0" smtClean="0"/>
              <a:t>…</a:t>
            </a:r>
            <a:r>
              <a:rPr lang="en-US" altLang="en-US" dirty="0" smtClean="0"/>
              <a:t>Hidden Markov Models</a:t>
            </a:r>
            <a:r>
              <a:rPr lang="tr-TR" altLang="en-US" dirty="0" smtClean="0"/>
              <a:t>…</a:t>
            </a:r>
            <a:endParaRPr lang="en-US" altLang="en-US" dirty="0" smtClean="0"/>
          </a:p>
        </p:txBody>
      </p:sp>
      <p:sp>
        <p:nvSpPr>
          <p:cNvPr id="59396" name="Rectangle 3"/>
          <p:cNvSpPr>
            <a:spLocks noGrp="1" noChangeArrowheads="1"/>
          </p:cNvSpPr>
          <p:nvPr>
            <p:ph type="body" idx="1"/>
          </p:nvPr>
        </p:nvSpPr>
        <p:spPr>
          <a:xfrm>
            <a:off x="395288" y="1125538"/>
            <a:ext cx="8280400" cy="5183187"/>
          </a:xfrm>
        </p:spPr>
        <p:txBody>
          <a:bodyPr/>
          <a:lstStyle/>
          <a:p>
            <a:r>
              <a:rPr lang="en-US" altLang="en-US" dirty="0" smtClean="0"/>
              <a:t>Consider the difficulty.  </a:t>
            </a:r>
            <a:endParaRPr lang="tr-TR" altLang="en-US" dirty="0" smtClean="0"/>
          </a:p>
          <a:p>
            <a:pPr lvl="1"/>
            <a:r>
              <a:rPr lang="en-US" altLang="en-US" dirty="0" smtClean="0"/>
              <a:t>Everyone you meet has a different voice.  </a:t>
            </a:r>
            <a:endParaRPr lang="tr-TR" altLang="en-US" dirty="0" smtClean="0"/>
          </a:p>
          <a:p>
            <a:pPr lvl="1"/>
            <a:r>
              <a:rPr lang="en-US" altLang="en-US" dirty="0" smtClean="0"/>
              <a:t>Everyone speaks with a slight variation </a:t>
            </a:r>
            <a:endParaRPr lang="tr-TR" altLang="en-US" dirty="0" smtClean="0"/>
          </a:p>
          <a:p>
            <a:pPr lvl="2"/>
            <a:r>
              <a:rPr lang="en-US" altLang="en-US" dirty="0" smtClean="0"/>
              <a:t>this might be caused by an accent, the person having a cold, or differences in physiological development.  </a:t>
            </a:r>
            <a:endParaRPr lang="tr-TR" altLang="en-US" dirty="0" smtClean="0"/>
          </a:p>
          <a:p>
            <a:r>
              <a:rPr lang="en-US" altLang="en-US" dirty="0" smtClean="0"/>
              <a:t>However, humans are able to distinguish what the speaker is saying. </a:t>
            </a:r>
            <a:endParaRPr lang="tr-TR" altLang="en-US" dirty="0" smtClean="0"/>
          </a:p>
          <a:p>
            <a:pPr lvl="1"/>
            <a:r>
              <a:rPr lang="en-US" altLang="en-US" dirty="0" smtClean="0"/>
              <a:t>The idea behind speech recognition is to take in a spoken word and to try to fit it to a specific model of possible words.  </a:t>
            </a:r>
            <a:endParaRPr lang="tr-TR" altLang="en-US" dirty="0" smtClean="0"/>
          </a:p>
          <a:p>
            <a:pPr lvl="2"/>
            <a:r>
              <a:rPr lang="en-US" altLang="en-US" dirty="0" smtClean="0"/>
              <a:t>This may in fact be close to what the brain does</a:t>
            </a:r>
            <a:endParaRPr lang="tr-T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3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39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93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tr-TR" altLang="en-US" dirty="0" smtClean="0"/>
              <a:t>…</a:t>
            </a:r>
            <a:r>
              <a:rPr lang="en-US" altLang="en-US" dirty="0" smtClean="0"/>
              <a:t>Hidden Markov Models</a:t>
            </a:r>
          </a:p>
        </p:txBody>
      </p:sp>
      <p:sp>
        <p:nvSpPr>
          <p:cNvPr id="3" name="Content Placeholder 2"/>
          <p:cNvSpPr>
            <a:spLocks noGrp="1"/>
          </p:cNvSpPr>
          <p:nvPr>
            <p:ph idx="1"/>
          </p:nvPr>
        </p:nvSpPr>
        <p:spPr/>
        <p:txBody>
          <a:bodyPr/>
          <a:lstStyle/>
          <a:p>
            <a:r>
              <a:rPr lang="en-US" altLang="en-US" smtClean="0"/>
              <a:t>Problems in sequence analysis are similar.  </a:t>
            </a:r>
            <a:endParaRPr lang="tr-TR" altLang="en-US" smtClean="0"/>
          </a:p>
          <a:p>
            <a:r>
              <a:rPr lang="en-US" altLang="en-US" smtClean="0"/>
              <a:t>For instance, </a:t>
            </a:r>
            <a:endParaRPr lang="tr-TR" altLang="en-US" smtClean="0"/>
          </a:p>
          <a:p>
            <a:r>
              <a:rPr lang="en-US" altLang="en-US" smtClean="0"/>
              <a:t>given an amino acid sequence, we may want to determine the protein family to which it belongs.  </a:t>
            </a:r>
            <a:endParaRPr lang="tr-TR" altLang="en-US" smtClean="0"/>
          </a:p>
          <a:p>
            <a:r>
              <a:rPr lang="tr-TR" altLang="en-US" smtClean="0"/>
              <a:t>T</a:t>
            </a:r>
            <a:r>
              <a:rPr lang="en-US" altLang="en-US" smtClean="0"/>
              <a:t>he amino acid sequence can be treated similarly to the speech signal in a given frame, and the amino acids can be treated as the phonemes.  </a:t>
            </a:r>
            <a:endParaRPr lang="tr-TR" altLang="en-US" smtClean="0"/>
          </a:p>
          <a:p>
            <a:endParaRPr lang="en-US" altLang="en-US" smtClean="0"/>
          </a:p>
        </p:txBody>
      </p:sp>
      <p:sp>
        <p:nvSpPr>
          <p:cNvPr id="6042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5139F9FA-036F-488B-83FC-F03CEACD91AC}" type="slidenum">
              <a:rPr kumimoji="0" lang="en-US" altLang="en-US" sz="1200" smtClean="0"/>
              <a:pPr>
                <a:spcBef>
                  <a:spcPct val="50000"/>
                </a:spcBef>
                <a:buFontTx/>
                <a:buNone/>
              </a:pPr>
              <a:t>48</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t>Markov Chain</a:t>
            </a:r>
            <a:endParaRPr lang="tr-TR" altLang="en-US" smtClean="0"/>
          </a:p>
        </p:txBody>
      </p:sp>
      <p:sp>
        <p:nvSpPr>
          <p:cNvPr id="3" name="Content Placeholder 2"/>
          <p:cNvSpPr>
            <a:spLocks noGrp="1"/>
          </p:cNvSpPr>
          <p:nvPr>
            <p:ph idx="1"/>
          </p:nvPr>
        </p:nvSpPr>
        <p:spPr/>
        <p:txBody>
          <a:bodyPr>
            <a:normAutofit fontScale="92500" lnSpcReduction="10000"/>
          </a:bodyPr>
          <a:lstStyle/>
          <a:p>
            <a:pPr>
              <a:defRPr/>
            </a:pPr>
            <a:r>
              <a:rPr lang="tr-TR" sz="2800" dirty="0" smtClean="0"/>
              <a:t>A</a:t>
            </a:r>
            <a:r>
              <a:rPr lang="en-US" sz="2800" dirty="0" smtClean="0"/>
              <a:t> </a:t>
            </a:r>
            <a:r>
              <a:rPr lang="en-US" sz="2800" dirty="0"/>
              <a:t>probabilistic model that generates a sequence where the probability of a symbol depends upon the previous symbol.  </a:t>
            </a:r>
            <a:endParaRPr lang="tr-TR" sz="2800" dirty="0" smtClean="0"/>
          </a:p>
          <a:p>
            <a:pPr lvl="1">
              <a:defRPr/>
            </a:pPr>
            <a:r>
              <a:rPr lang="en-US" sz="2400" dirty="0" smtClean="0"/>
              <a:t>A </a:t>
            </a:r>
            <a:r>
              <a:rPr lang="en-US" sz="2400" dirty="0"/>
              <a:t>traffic light is an example of a Markov chain</a:t>
            </a:r>
            <a:r>
              <a:rPr lang="en-US" sz="2400" dirty="0" smtClean="0"/>
              <a:t>.</a:t>
            </a:r>
            <a:r>
              <a:rPr lang="tr-TR" sz="2400" dirty="0" smtClean="0"/>
              <a:t> </a:t>
            </a:r>
          </a:p>
          <a:p>
            <a:pPr>
              <a:defRPr/>
            </a:pPr>
            <a:r>
              <a:rPr lang="en-US" sz="2800" dirty="0" smtClean="0"/>
              <a:t>A </a:t>
            </a:r>
            <a:r>
              <a:rPr lang="en-US" sz="2800" dirty="0"/>
              <a:t>Markov Chain can be used to model a random DNA sequence, where there are four states: </a:t>
            </a:r>
            <a:endParaRPr lang="tr-TR" sz="2800" dirty="0" smtClean="0"/>
          </a:p>
          <a:p>
            <a:pPr lvl="1">
              <a:defRPr/>
            </a:pPr>
            <a:r>
              <a:rPr lang="en-US" sz="2400" dirty="0" smtClean="0"/>
              <a:t>A</a:t>
            </a:r>
            <a:r>
              <a:rPr lang="en-US" sz="2400" dirty="0"/>
              <a:t>, C, G, </a:t>
            </a:r>
            <a:r>
              <a:rPr lang="en-US" sz="2400" dirty="0" smtClean="0"/>
              <a:t>T</a:t>
            </a:r>
            <a:endParaRPr lang="tr-TR" sz="2400" dirty="0" smtClean="0"/>
          </a:p>
          <a:p>
            <a:pPr lvl="2">
              <a:defRPr/>
            </a:pPr>
            <a:r>
              <a:rPr lang="en-US" sz="2000" dirty="0" smtClean="0"/>
              <a:t>one </a:t>
            </a:r>
            <a:r>
              <a:rPr lang="en-US" sz="2000" dirty="0"/>
              <a:t>for each letter in the alphabet.  </a:t>
            </a:r>
            <a:endParaRPr lang="tr-TR" sz="2000" dirty="0" smtClean="0"/>
          </a:p>
          <a:p>
            <a:pPr>
              <a:defRPr/>
            </a:pPr>
            <a:r>
              <a:rPr lang="en-US" sz="2800" dirty="0" smtClean="0"/>
              <a:t>When </a:t>
            </a:r>
            <a:r>
              <a:rPr lang="en-US" sz="2800" dirty="0"/>
              <a:t>we are given a certain state, there is a transition from that state to another state with an associated probability </a:t>
            </a:r>
            <a:endParaRPr lang="tr-TR" sz="2800" dirty="0" smtClean="0"/>
          </a:p>
          <a:p>
            <a:pPr lvl="1">
              <a:defRPr/>
            </a:pPr>
            <a:r>
              <a:rPr lang="en-US" sz="2400" dirty="0" smtClean="0"/>
              <a:t>called </a:t>
            </a:r>
            <a:r>
              <a:rPr lang="en-US" sz="2400" dirty="0"/>
              <a:t>a </a:t>
            </a:r>
            <a:r>
              <a:rPr lang="en-US" sz="2400" dirty="0">
                <a:solidFill>
                  <a:schemeClr val="accent1">
                    <a:lumMod val="75000"/>
                  </a:schemeClr>
                </a:solidFill>
              </a:rPr>
              <a:t>transition probability</a:t>
            </a:r>
            <a:r>
              <a:rPr lang="en-US" sz="2400" dirty="0"/>
              <a:t>.   </a:t>
            </a:r>
            <a:endParaRPr lang="tr-TR" sz="2400" dirty="0" smtClean="0"/>
          </a:p>
          <a:p>
            <a:pPr>
              <a:defRPr/>
            </a:pPr>
            <a:r>
              <a:rPr lang="en-US" sz="2800" dirty="0" smtClean="0"/>
              <a:t>An </a:t>
            </a:r>
            <a:r>
              <a:rPr lang="en-US" sz="2800" dirty="0"/>
              <a:t>example Markov Chain can be drawn as follows</a:t>
            </a:r>
            <a:r>
              <a:rPr lang="en-US" sz="2800" dirty="0" smtClean="0"/>
              <a:t>:</a:t>
            </a:r>
            <a:endParaRPr lang="tr-TR" sz="2800" dirty="0"/>
          </a:p>
        </p:txBody>
      </p:sp>
      <p:sp>
        <p:nvSpPr>
          <p:cNvPr id="6144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42D3B797-3149-44C0-A39F-3B6240211C1E}" type="slidenum">
              <a:rPr kumimoji="0" lang="en-US" altLang="en-US" sz="1200" smtClean="0"/>
              <a:pPr>
                <a:spcBef>
                  <a:spcPct val="50000"/>
                </a:spcBef>
                <a:buFontTx/>
                <a:buNone/>
              </a:pPr>
              <a:t>49</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7DEE89BC-1D68-403C-A6CD-751CC1C38810}" type="slidenum">
              <a:rPr kumimoji="0" lang="en-US" altLang="en-US" sz="1200" smtClean="0"/>
              <a:pPr>
                <a:spcBef>
                  <a:spcPct val="50000"/>
                </a:spcBef>
                <a:buFontTx/>
                <a:buNone/>
              </a:pPr>
              <a:t>5</a:t>
            </a:fld>
            <a:endParaRPr kumimoji="0" lang="en-US" altLang="en-US" sz="1200" smtClean="0"/>
          </a:p>
        </p:txBody>
      </p:sp>
      <p:sp>
        <p:nvSpPr>
          <p:cNvPr id="1099778" name="Rectangle 2"/>
          <p:cNvSpPr>
            <a:spLocks noGrp="1" noChangeArrowheads="1"/>
          </p:cNvSpPr>
          <p:nvPr>
            <p:ph type="title"/>
          </p:nvPr>
        </p:nvSpPr>
        <p:spPr/>
        <p:txBody>
          <a:bodyPr/>
          <a:lstStyle/>
          <a:p>
            <a:r>
              <a:rPr lang="tr-TR" altLang="en-US" dirty="0" smtClean="0"/>
              <a:t>…</a:t>
            </a:r>
            <a:r>
              <a:rPr lang="en-US" altLang="en-US" dirty="0" smtClean="0"/>
              <a:t>Profile Analysis</a:t>
            </a:r>
          </a:p>
        </p:txBody>
      </p:sp>
      <p:sp>
        <p:nvSpPr>
          <p:cNvPr id="1099779" name="Rectangle 3"/>
          <p:cNvSpPr>
            <a:spLocks noGrp="1" noChangeArrowheads="1"/>
          </p:cNvSpPr>
          <p:nvPr>
            <p:ph type="body" idx="1"/>
          </p:nvPr>
        </p:nvSpPr>
        <p:spPr/>
        <p:txBody>
          <a:bodyPr/>
          <a:lstStyle/>
          <a:p>
            <a:r>
              <a:rPr lang="en-US" altLang="en-US" dirty="0" smtClean="0"/>
              <a:t>Profiles describe a </a:t>
            </a:r>
            <a:r>
              <a:rPr lang="tr-TR" altLang="en-US" dirty="0" smtClean="0"/>
              <a:t>MSA</a:t>
            </a:r>
            <a:r>
              <a:rPr lang="en-US" altLang="en-US" dirty="0" smtClean="0"/>
              <a:t> by a scoring matrix:</a:t>
            </a:r>
          </a:p>
          <a:p>
            <a:endParaRPr lang="en-US" altLang="en-US" dirty="0" smtClean="0"/>
          </a:p>
        </p:txBody>
      </p:sp>
      <p:sp>
        <p:nvSpPr>
          <p:cNvPr id="12293" name="Rectangle 4"/>
          <p:cNvSpPr>
            <a:spLocks noChangeArrowheads="1"/>
          </p:cNvSpPr>
          <p:nvPr/>
        </p:nvSpPr>
        <p:spPr bwMode="auto">
          <a:xfrm>
            <a:off x="234950" y="20113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pic>
        <p:nvPicPr>
          <p:cNvPr id="1099781" name="Picture 5" descr="img044"/>
          <p:cNvPicPr>
            <a:picLocks noChangeAspect="1" noChangeArrowheads="1"/>
          </p:cNvPicPr>
          <p:nvPr/>
        </p:nvPicPr>
        <p:blipFill>
          <a:blip r:embed="rId2">
            <a:extLst>
              <a:ext uri="{28A0092B-C50C-407E-A947-70E740481C1C}">
                <a14:useLocalDpi xmlns:a14="http://schemas.microsoft.com/office/drawing/2010/main" val="0"/>
              </a:ext>
            </a:extLst>
          </a:blip>
          <a:srcRect t="22388" b="17911"/>
          <a:stretch>
            <a:fillRect/>
          </a:stretch>
        </p:blipFill>
        <p:spPr bwMode="auto">
          <a:xfrm>
            <a:off x="395288" y="2008188"/>
            <a:ext cx="8280400" cy="370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9779">
                                            <p:txEl>
                                              <p:pRg st="0" end="0"/>
                                            </p:txEl>
                                          </p:spTgt>
                                        </p:tgtEl>
                                        <p:attrNameLst>
                                          <p:attrName>style.visibility</p:attrName>
                                        </p:attrNameLst>
                                      </p:cBhvr>
                                      <p:to>
                                        <p:strVal val="visible"/>
                                      </p:to>
                                    </p:set>
                                    <p:animEffect transition="in" filter="dissolve">
                                      <p:cBhvr>
                                        <p:cTn id="7" dur="500"/>
                                        <p:tgtEl>
                                          <p:spTgt spid="1099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99781"/>
                                        </p:tgtEl>
                                        <p:attrNameLst>
                                          <p:attrName>style.visibility</p:attrName>
                                        </p:attrNameLst>
                                      </p:cBhvr>
                                      <p:to>
                                        <p:strVal val="visible"/>
                                      </p:to>
                                    </p:set>
                                    <p:animEffect transition="in" filter="dissolve">
                                      <p:cBhvr>
                                        <p:cTn id="12" dur="500"/>
                                        <p:tgtEl>
                                          <p:spTgt spid="1099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977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Markov Chain</a:t>
            </a:r>
            <a:endParaRPr lang="tr-TR" altLang="en-US" smtClean="0"/>
          </a:p>
        </p:txBody>
      </p:sp>
      <p:sp>
        <p:nvSpPr>
          <p:cNvPr id="3" name="Content Placeholder 2"/>
          <p:cNvSpPr>
            <a:spLocks noGrp="1"/>
          </p:cNvSpPr>
          <p:nvPr>
            <p:ph idx="1"/>
          </p:nvPr>
        </p:nvSpPr>
        <p:spPr>
          <a:xfrm>
            <a:off x="395288" y="1196975"/>
            <a:ext cx="8280400" cy="4906963"/>
          </a:xfrm>
        </p:spPr>
        <p:txBody>
          <a:bodyPr>
            <a:noAutofit/>
          </a:bodyPr>
          <a:lstStyle/>
          <a:p>
            <a:pPr marL="4572000">
              <a:spcAft>
                <a:spcPts val="0"/>
              </a:spcAft>
              <a:defRPr/>
            </a:pPr>
            <a:r>
              <a:rPr lang="en-US" sz="2400" dirty="0" smtClean="0">
                <a:ea typeface="Times New Roman" panose="02020603050405020304" pitchFamily="18" charset="0"/>
              </a:rPr>
              <a:t>The key property of a Markov chain is that </a:t>
            </a:r>
            <a:endParaRPr lang="tr-TR" sz="2400" dirty="0" smtClean="0">
              <a:ea typeface="Times New Roman" panose="02020603050405020304" pitchFamily="18" charset="0"/>
            </a:endParaRPr>
          </a:p>
          <a:p>
            <a:pPr marL="4972050" lvl="1">
              <a:spcAft>
                <a:spcPts val="0"/>
              </a:spcAft>
              <a:defRPr/>
            </a:pPr>
            <a:r>
              <a:rPr lang="en-US" sz="2000" dirty="0" smtClean="0">
                <a:ea typeface="Times New Roman" panose="02020603050405020304" pitchFamily="18" charset="0"/>
              </a:rPr>
              <a:t>the probability of a symbol </a:t>
            </a:r>
            <a:r>
              <a:rPr lang="en-US" sz="2000" dirty="0" smtClean="0">
                <a:solidFill>
                  <a:schemeClr val="accent1">
                    <a:lumMod val="75000"/>
                  </a:schemeClr>
                </a:solidFill>
                <a:ea typeface="Times New Roman" panose="02020603050405020304" pitchFamily="18" charset="0"/>
              </a:rPr>
              <a:t>S</a:t>
            </a:r>
            <a:r>
              <a:rPr lang="en-US" sz="2000" dirty="0" smtClean="0">
                <a:ea typeface="Times New Roman" panose="02020603050405020304" pitchFamily="18" charset="0"/>
              </a:rPr>
              <a:t> at position </a:t>
            </a:r>
            <a:r>
              <a:rPr lang="en-US" sz="2000" dirty="0" smtClean="0">
                <a:solidFill>
                  <a:schemeClr val="accent1">
                    <a:lumMod val="75000"/>
                  </a:schemeClr>
                </a:solidFill>
                <a:ea typeface="Times New Roman" panose="02020603050405020304" pitchFamily="18" charset="0"/>
              </a:rPr>
              <a:t>p(</a:t>
            </a:r>
            <a:r>
              <a:rPr lang="en-US" sz="2000" dirty="0" err="1" smtClean="0">
                <a:solidFill>
                  <a:schemeClr val="accent1">
                    <a:lumMod val="75000"/>
                  </a:schemeClr>
                </a:solidFill>
                <a:ea typeface="Times New Roman" panose="02020603050405020304" pitchFamily="18" charset="0"/>
              </a:rPr>
              <a:t>S</a:t>
            </a:r>
            <a:r>
              <a:rPr lang="en-US" sz="2000" baseline="-25000" dirty="0" err="1" smtClean="0">
                <a:solidFill>
                  <a:schemeClr val="accent1">
                    <a:lumMod val="75000"/>
                  </a:schemeClr>
                </a:solidFill>
                <a:ea typeface="Times New Roman" panose="02020603050405020304" pitchFamily="18" charset="0"/>
              </a:rPr>
              <a:t>p</a:t>
            </a:r>
            <a:r>
              <a:rPr lang="en-US" sz="2000" dirty="0" smtClean="0">
                <a:solidFill>
                  <a:schemeClr val="accent1">
                    <a:lumMod val="75000"/>
                  </a:schemeClr>
                </a:solidFill>
                <a:ea typeface="Times New Roman" panose="02020603050405020304" pitchFamily="18" charset="0"/>
              </a:rPr>
              <a:t>)</a:t>
            </a:r>
            <a:r>
              <a:rPr lang="en-US" sz="2000" dirty="0" smtClean="0">
                <a:ea typeface="Times New Roman" panose="02020603050405020304" pitchFamily="18" charset="0"/>
              </a:rPr>
              <a:t> depends only upon the previous symbol </a:t>
            </a:r>
            <a:r>
              <a:rPr lang="en-US" sz="2000" dirty="0" smtClean="0">
                <a:solidFill>
                  <a:schemeClr val="accent1">
                    <a:lumMod val="75000"/>
                  </a:schemeClr>
                </a:solidFill>
                <a:ea typeface="Times New Roman" panose="02020603050405020304" pitchFamily="18" charset="0"/>
              </a:rPr>
              <a:t>S</a:t>
            </a:r>
            <a:r>
              <a:rPr lang="en-US" sz="2000" dirty="0" smtClean="0">
                <a:ea typeface="Times New Roman" panose="02020603050405020304" pitchFamily="18" charset="0"/>
              </a:rPr>
              <a:t> at position </a:t>
            </a:r>
            <a:r>
              <a:rPr lang="en-US" sz="2000" dirty="0" smtClean="0">
                <a:solidFill>
                  <a:schemeClr val="accent1">
                    <a:lumMod val="75000"/>
                  </a:schemeClr>
                </a:solidFill>
                <a:ea typeface="Times New Roman" panose="02020603050405020304" pitchFamily="18" charset="0"/>
              </a:rPr>
              <a:t>p</a:t>
            </a:r>
            <a:r>
              <a:rPr lang="en-US" sz="2000" baseline="-25000" dirty="0" smtClean="0">
                <a:solidFill>
                  <a:schemeClr val="accent1">
                    <a:lumMod val="75000"/>
                  </a:schemeClr>
                </a:solidFill>
                <a:ea typeface="Times New Roman" panose="02020603050405020304" pitchFamily="18" charset="0"/>
              </a:rPr>
              <a:t>–1</a:t>
            </a:r>
            <a:r>
              <a:rPr lang="en-US" sz="2000" dirty="0" smtClean="0">
                <a:solidFill>
                  <a:schemeClr val="accent1">
                    <a:lumMod val="75000"/>
                  </a:schemeClr>
                </a:solidFill>
                <a:ea typeface="Times New Roman" panose="02020603050405020304" pitchFamily="18" charset="0"/>
              </a:rPr>
              <a:t>(S</a:t>
            </a:r>
            <a:r>
              <a:rPr lang="en-US" sz="2000" baseline="-25000" dirty="0" smtClean="0">
                <a:solidFill>
                  <a:schemeClr val="accent1">
                    <a:lumMod val="75000"/>
                  </a:schemeClr>
                </a:solidFill>
                <a:ea typeface="Times New Roman" panose="02020603050405020304" pitchFamily="18" charset="0"/>
              </a:rPr>
              <a:t>p-1</a:t>
            </a:r>
            <a:r>
              <a:rPr lang="en-US" sz="2000" dirty="0" smtClean="0">
                <a:solidFill>
                  <a:schemeClr val="accent1">
                    <a:lumMod val="75000"/>
                  </a:schemeClr>
                </a:solidFill>
                <a:ea typeface="Times New Roman" panose="02020603050405020304" pitchFamily="18" charset="0"/>
              </a:rPr>
              <a:t>)</a:t>
            </a:r>
            <a:r>
              <a:rPr lang="en-US" sz="2000" dirty="0" smtClean="0">
                <a:ea typeface="Times New Roman" panose="02020603050405020304" pitchFamily="18" charset="0"/>
              </a:rPr>
              <a:t>, and not on the entire previous sequence.</a:t>
            </a:r>
            <a:endParaRPr lang="tr-TR" sz="2000" dirty="0" smtClean="0">
              <a:ea typeface="Times New Roman" panose="02020603050405020304" pitchFamily="18" charset="0"/>
            </a:endParaRPr>
          </a:p>
          <a:p>
            <a:pPr>
              <a:defRPr/>
            </a:pPr>
            <a:r>
              <a:rPr lang="en-US" sz="2400" dirty="0" smtClean="0"/>
              <a:t>Since the probability of a symbol is dependent upon the previous symbol, a prime example for the use of </a:t>
            </a:r>
            <a:r>
              <a:rPr lang="en-US" sz="2400" dirty="0" smtClean="0">
                <a:solidFill>
                  <a:schemeClr val="accent1">
                    <a:lumMod val="75000"/>
                  </a:schemeClr>
                </a:solidFill>
              </a:rPr>
              <a:t>Markov chains</a:t>
            </a:r>
            <a:r>
              <a:rPr lang="en-US" sz="2400" dirty="0" smtClean="0"/>
              <a:t> is in the detection of </a:t>
            </a:r>
            <a:r>
              <a:rPr lang="en-US" sz="2400" dirty="0" err="1" smtClean="0">
                <a:solidFill>
                  <a:schemeClr val="accent1">
                    <a:lumMod val="75000"/>
                  </a:schemeClr>
                </a:solidFill>
              </a:rPr>
              <a:t>CpG</a:t>
            </a:r>
            <a:r>
              <a:rPr lang="en-US" sz="2400" dirty="0" smtClean="0">
                <a:solidFill>
                  <a:schemeClr val="accent1">
                    <a:lumMod val="75000"/>
                  </a:schemeClr>
                </a:solidFill>
              </a:rPr>
              <a:t> islands</a:t>
            </a:r>
            <a:r>
              <a:rPr lang="en-US" sz="2400" dirty="0" smtClean="0"/>
              <a:t>, which are rich in the dinucleotide </a:t>
            </a:r>
            <a:r>
              <a:rPr lang="en-US" sz="2400" dirty="0" smtClean="0">
                <a:solidFill>
                  <a:schemeClr val="accent1">
                    <a:lumMod val="75000"/>
                  </a:schemeClr>
                </a:solidFill>
              </a:rPr>
              <a:t>CG</a:t>
            </a:r>
            <a:r>
              <a:rPr lang="en-US" sz="2400" dirty="0" smtClean="0"/>
              <a:t>.</a:t>
            </a:r>
            <a:endParaRPr lang="tr-TR" sz="2400" dirty="0" smtClean="0"/>
          </a:p>
          <a:p>
            <a:pPr lvl="1">
              <a:defRPr/>
            </a:pPr>
            <a:r>
              <a:rPr lang="tr-TR" sz="2000" b="1" dirty="0" smtClean="0"/>
              <a:t> </a:t>
            </a:r>
            <a:r>
              <a:rPr lang="en-US" sz="2000" b="1" dirty="0" err="1" smtClean="0">
                <a:solidFill>
                  <a:schemeClr val="accent1">
                    <a:lumMod val="75000"/>
                  </a:schemeClr>
                </a:solidFill>
              </a:rPr>
              <a:t>CpG</a:t>
            </a:r>
            <a:r>
              <a:rPr lang="en-US" sz="2000" dirty="0"/>
              <a:t> </a:t>
            </a:r>
            <a:r>
              <a:rPr lang="en-US" sz="2000" dirty="0">
                <a:solidFill>
                  <a:schemeClr val="accent1">
                    <a:lumMod val="75000"/>
                  </a:schemeClr>
                </a:solidFill>
              </a:rPr>
              <a:t>(CG)</a:t>
            </a:r>
            <a:r>
              <a:rPr lang="en-US" sz="2000" dirty="0"/>
              <a:t> </a:t>
            </a:r>
            <a:r>
              <a:rPr lang="en-US" sz="2000" b="1" dirty="0" smtClean="0">
                <a:solidFill>
                  <a:schemeClr val="accent1">
                    <a:lumMod val="75000"/>
                  </a:schemeClr>
                </a:solidFill>
              </a:rPr>
              <a:t>islands</a:t>
            </a:r>
            <a:r>
              <a:rPr lang="en-US" sz="2000" dirty="0"/>
              <a:t> is a short stretch of DNA in which the frequency of the </a:t>
            </a:r>
            <a:r>
              <a:rPr lang="en-US" sz="2000" dirty="0">
                <a:solidFill>
                  <a:schemeClr val="accent1">
                    <a:lumMod val="75000"/>
                  </a:schemeClr>
                </a:solidFill>
              </a:rPr>
              <a:t>CG</a:t>
            </a:r>
            <a:r>
              <a:rPr lang="en-US" sz="2000" dirty="0"/>
              <a:t> sequence is higher than other regions. </a:t>
            </a:r>
            <a:endParaRPr lang="tr-TR" sz="2000" dirty="0" smtClean="0"/>
          </a:p>
          <a:p>
            <a:pPr lvl="2">
              <a:defRPr/>
            </a:pPr>
            <a:r>
              <a:rPr lang="en-US" sz="1600" dirty="0" smtClean="0"/>
              <a:t>"</a:t>
            </a:r>
            <a:r>
              <a:rPr lang="en-US" sz="1600" dirty="0">
                <a:solidFill>
                  <a:schemeClr val="accent1">
                    <a:lumMod val="75000"/>
                  </a:schemeClr>
                </a:solidFill>
              </a:rPr>
              <a:t>p</a:t>
            </a:r>
            <a:r>
              <a:rPr lang="en-US" sz="1600" dirty="0"/>
              <a:t>" simply indicates that "</a:t>
            </a:r>
            <a:r>
              <a:rPr lang="en-US" sz="1600" dirty="0">
                <a:solidFill>
                  <a:schemeClr val="accent1">
                    <a:lumMod val="75000"/>
                  </a:schemeClr>
                </a:solidFill>
              </a:rPr>
              <a:t>C</a:t>
            </a:r>
            <a:r>
              <a:rPr lang="en-US" sz="1600" dirty="0"/>
              <a:t>" and "</a:t>
            </a:r>
            <a:r>
              <a:rPr lang="en-US" sz="1600" dirty="0">
                <a:solidFill>
                  <a:schemeClr val="accent1">
                    <a:lumMod val="75000"/>
                  </a:schemeClr>
                </a:solidFill>
              </a:rPr>
              <a:t>G</a:t>
            </a:r>
            <a:r>
              <a:rPr lang="en-US" sz="1600" dirty="0"/>
              <a:t>" are connected by a </a:t>
            </a:r>
            <a:r>
              <a:rPr lang="en-US" sz="1600" dirty="0">
                <a:solidFill>
                  <a:schemeClr val="accent1">
                    <a:lumMod val="75000"/>
                  </a:schemeClr>
                </a:solidFill>
              </a:rPr>
              <a:t>phosphodiester</a:t>
            </a:r>
            <a:r>
              <a:rPr lang="en-US" sz="1600" dirty="0"/>
              <a:t> bond.</a:t>
            </a:r>
            <a:endParaRPr lang="tr-TR" sz="1600" dirty="0"/>
          </a:p>
        </p:txBody>
      </p:sp>
      <p:sp>
        <p:nvSpPr>
          <p:cNvPr id="6246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E51CF01A-73D4-42CC-943B-800DC8635508}" type="slidenum">
              <a:rPr kumimoji="0" lang="en-US" altLang="en-US" sz="1200" smtClean="0"/>
              <a:pPr>
                <a:spcBef>
                  <a:spcPct val="50000"/>
                </a:spcBef>
                <a:buFontTx/>
                <a:buNone/>
              </a:pPr>
              <a:t>50</a:t>
            </a:fld>
            <a:endParaRPr kumimoji="0" lang="en-US" altLang="en-US" sz="1200" smtClean="0"/>
          </a:p>
        </p:txBody>
      </p:sp>
      <p:grpSp>
        <p:nvGrpSpPr>
          <p:cNvPr id="8" name="Group 7"/>
          <p:cNvGrpSpPr>
            <a:grpSpLocks/>
          </p:cNvGrpSpPr>
          <p:nvPr/>
        </p:nvGrpSpPr>
        <p:grpSpPr bwMode="auto">
          <a:xfrm>
            <a:off x="409575" y="1384300"/>
            <a:ext cx="4368800" cy="2252663"/>
            <a:chOff x="409575" y="1384300"/>
            <a:chExt cx="4368800" cy="2252663"/>
          </a:xfrm>
        </p:grpSpPr>
        <p:pic>
          <p:nvPicPr>
            <p:cNvPr id="6247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9575" y="1384300"/>
              <a:ext cx="4368800"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2471" name="Straight Arrow Connector 3"/>
            <p:cNvCxnSpPr>
              <a:cxnSpLocks noChangeShapeType="1"/>
            </p:cNvCxnSpPr>
            <p:nvPr/>
          </p:nvCxnSpPr>
          <p:spPr bwMode="auto">
            <a:xfrm flipH="1">
              <a:off x="1619672" y="2204864"/>
              <a:ext cx="1512168" cy="576064"/>
            </a:xfrm>
            <a:prstGeom prst="straightConnector1">
              <a:avLst/>
            </a:prstGeom>
            <a:noFill/>
            <a:ln w="12700" cap="sq"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62472" name="Straight Arrow Connector 5"/>
            <p:cNvCxnSpPr>
              <a:cxnSpLocks noChangeShapeType="1"/>
            </p:cNvCxnSpPr>
            <p:nvPr/>
          </p:nvCxnSpPr>
          <p:spPr bwMode="auto">
            <a:xfrm flipV="1">
              <a:off x="1691680" y="2276872"/>
              <a:ext cx="1512168" cy="576064"/>
            </a:xfrm>
            <a:prstGeom prst="straightConnector1">
              <a:avLst/>
            </a:prstGeom>
            <a:noFill/>
            <a:ln w="12700" cap="sq"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Markov Chain</a:t>
            </a:r>
          </a:p>
        </p:txBody>
      </p:sp>
      <p:sp>
        <p:nvSpPr>
          <p:cNvPr id="3" name="Content Placeholder 2"/>
          <p:cNvSpPr>
            <a:spLocks noGrp="1"/>
          </p:cNvSpPr>
          <p:nvPr>
            <p:ph idx="1"/>
          </p:nvPr>
        </p:nvSpPr>
        <p:spPr/>
        <p:txBody>
          <a:bodyPr/>
          <a:lstStyle/>
          <a:p>
            <a:r>
              <a:rPr lang="en-US" altLang="en-US" sz="2800" dirty="0" smtClean="0"/>
              <a:t>The process of methylation in biological systems will typically convert the nucleotide </a:t>
            </a:r>
            <a:r>
              <a:rPr lang="en-US" altLang="en-US" sz="2800" dirty="0" smtClean="0">
                <a:solidFill>
                  <a:schemeClr val="accent1">
                    <a:lumMod val="75000"/>
                  </a:schemeClr>
                </a:solidFill>
              </a:rPr>
              <a:t>C</a:t>
            </a:r>
            <a:r>
              <a:rPr lang="en-US" altLang="en-US" sz="2800" dirty="0" smtClean="0"/>
              <a:t> to a </a:t>
            </a:r>
            <a:r>
              <a:rPr lang="en-US" altLang="en-US" sz="2800" dirty="0" smtClean="0">
                <a:solidFill>
                  <a:schemeClr val="accent1">
                    <a:lumMod val="75000"/>
                  </a:schemeClr>
                </a:solidFill>
              </a:rPr>
              <a:t>T</a:t>
            </a:r>
            <a:r>
              <a:rPr lang="en-US" altLang="en-US" sz="2800" dirty="0" smtClean="0"/>
              <a:t> with a high probability when a </a:t>
            </a:r>
            <a:r>
              <a:rPr lang="en-US" altLang="en-US" sz="2800" dirty="0" smtClean="0">
                <a:solidFill>
                  <a:schemeClr val="accent1">
                    <a:lumMod val="75000"/>
                  </a:schemeClr>
                </a:solidFill>
              </a:rPr>
              <a:t>CG</a:t>
            </a:r>
            <a:r>
              <a:rPr lang="en-US" altLang="en-US" sz="2800" dirty="0" smtClean="0"/>
              <a:t> nucleotide is encountered.  </a:t>
            </a:r>
            <a:endParaRPr lang="tr-TR" altLang="en-US" sz="2800" dirty="0" smtClean="0"/>
          </a:p>
          <a:p>
            <a:pPr lvl="1"/>
            <a:r>
              <a:rPr lang="en-US" altLang="en-US" sz="2400" dirty="0" smtClean="0"/>
              <a:t>As a result, there will be an overabundance of the dinucleotide </a:t>
            </a:r>
            <a:r>
              <a:rPr lang="en-US" altLang="en-US" sz="2400" dirty="0" smtClean="0">
                <a:solidFill>
                  <a:schemeClr val="accent1">
                    <a:lumMod val="75000"/>
                  </a:schemeClr>
                </a:solidFill>
              </a:rPr>
              <a:t>TG</a:t>
            </a:r>
            <a:r>
              <a:rPr lang="en-US" altLang="en-US" sz="2400" dirty="0" smtClean="0"/>
              <a:t>, and an </a:t>
            </a:r>
            <a:r>
              <a:rPr lang="en-US" altLang="en-US" sz="2400" dirty="0" err="1" smtClean="0"/>
              <a:t>underabundance</a:t>
            </a:r>
            <a:r>
              <a:rPr lang="en-US" altLang="en-US" sz="2400" dirty="0" smtClean="0"/>
              <a:t> of the dinucleotide </a:t>
            </a:r>
            <a:r>
              <a:rPr lang="en-US" altLang="en-US" sz="2400" dirty="0" smtClean="0">
                <a:solidFill>
                  <a:schemeClr val="accent1">
                    <a:lumMod val="75000"/>
                  </a:schemeClr>
                </a:solidFill>
              </a:rPr>
              <a:t>CG</a:t>
            </a:r>
            <a:r>
              <a:rPr lang="en-US" altLang="en-US" sz="2400" dirty="0" smtClean="0"/>
              <a:t>.  </a:t>
            </a:r>
            <a:endParaRPr lang="tr-TR" altLang="en-US" sz="2400" dirty="0" smtClean="0"/>
          </a:p>
          <a:p>
            <a:r>
              <a:rPr lang="en-US" altLang="en-US" sz="2800" dirty="0" smtClean="0"/>
              <a:t>If we ignore the start and end states for now, we can see that there are sixteen different transitions.  </a:t>
            </a:r>
            <a:endParaRPr lang="tr-TR" altLang="en-US" sz="2800" dirty="0" smtClean="0"/>
          </a:p>
          <a:p>
            <a:pPr lvl="1"/>
            <a:r>
              <a:rPr lang="en-US" altLang="en-US" sz="2400" dirty="0" smtClean="0"/>
              <a:t>A study of regions of genomic DNA has determined normal genomic transition probabilities to be the following, </a:t>
            </a:r>
            <a:endParaRPr lang="tr-TR" altLang="en-US" sz="2400" dirty="0" smtClean="0"/>
          </a:p>
          <a:p>
            <a:pPr lvl="2"/>
            <a:r>
              <a:rPr lang="en-US" altLang="en-US" sz="2000" dirty="0" smtClean="0"/>
              <a:t>where the </a:t>
            </a:r>
            <a:r>
              <a:rPr lang="en-US" altLang="en-US" sz="2000" dirty="0" smtClean="0">
                <a:solidFill>
                  <a:schemeClr val="accent1">
                    <a:lumMod val="75000"/>
                  </a:schemeClr>
                </a:solidFill>
              </a:rPr>
              <a:t>FROM</a:t>
            </a:r>
            <a:r>
              <a:rPr lang="en-US" altLang="en-US" sz="2000" dirty="0" smtClean="0"/>
              <a:t> node is labeled along the rows to the left, and the </a:t>
            </a:r>
            <a:r>
              <a:rPr lang="en-US" altLang="en-US" sz="2000" dirty="0" smtClean="0">
                <a:solidFill>
                  <a:schemeClr val="accent1">
                    <a:lumMod val="75000"/>
                  </a:schemeClr>
                </a:solidFill>
              </a:rPr>
              <a:t>TO</a:t>
            </a:r>
            <a:r>
              <a:rPr lang="en-US" altLang="en-US" sz="2000" dirty="0" smtClean="0"/>
              <a:t> node is labeled along the columns above:</a:t>
            </a:r>
          </a:p>
          <a:p>
            <a:endParaRPr lang="en-US" altLang="en-US" sz="2800" dirty="0" smtClean="0"/>
          </a:p>
        </p:txBody>
      </p:sp>
      <p:sp>
        <p:nvSpPr>
          <p:cNvPr id="6349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4EE6EDA9-7342-4AB7-B622-23DFD26C99E1}" type="slidenum">
              <a:rPr kumimoji="0" lang="en-US" altLang="en-US" sz="1200" smtClean="0"/>
              <a:pPr>
                <a:spcBef>
                  <a:spcPct val="50000"/>
                </a:spcBef>
                <a:buFontTx/>
                <a:buNone/>
              </a:pPr>
              <a:t>51</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mtClean="0"/>
              <a:t>Markov Chain</a:t>
            </a:r>
          </a:p>
        </p:txBody>
      </p:sp>
      <p:sp>
        <p:nvSpPr>
          <p:cNvPr id="6451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B409860C-7E7C-4F70-81DA-07F209A0D7B4}" type="slidenum">
              <a:rPr kumimoji="0" lang="en-US" altLang="en-US" sz="1200" smtClean="0"/>
              <a:pPr>
                <a:spcBef>
                  <a:spcPct val="50000"/>
                </a:spcBef>
                <a:buFontTx/>
                <a:buNone/>
              </a:pPr>
              <a:t>52</a:t>
            </a:fld>
            <a:endParaRPr kumimoji="0" lang="en-US" altLang="en-US" sz="1200" smtClean="0"/>
          </a:p>
        </p:txBody>
      </p:sp>
      <p:sp>
        <p:nvSpPr>
          <p:cNvPr id="6" name="Content Placeholder 5"/>
          <p:cNvSpPr>
            <a:spLocks noGrp="1"/>
          </p:cNvSpPr>
          <p:nvPr>
            <p:ph idx="1"/>
          </p:nvPr>
        </p:nvSpPr>
        <p:spPr/>
        <p:txBody>
          <a:bodyPr/>
          <a:lstStyle/>
          <a:p>
            <a:endParaRPr lang="tr-TR" altLang="en-US" sz="2800" dirty="0" smtClean="0"/>
          </a:p>
          <a:p>
            <a:endParaRPr lang="tr-TR" altLang="en-US" sz="2800" dirty="0" smtClean="0"/>
          </a:p>
          <a:p>
            <a:endParaRPr lang="tr-TR" altLang="en-US" sz="2800" dirty="0" smtClean="0"/>
          </a:p>
          <a:p>
            <a:endParaRPr lang="tr-TR" altLang="en-US" sz="2800" dirty="0" smtClean="0"/>
          </a:p>
          <a:p>
            <a:endParaRPr lang="tr-TR" altLang="en-US" sz="2800" dirty="0" smtClean="0"/>
          </a:p>
          <a:p>
            <a:endParaRPr lang="tr-TR" altLang="en-US" sz="2800" dirty="0" smtClean="0"/>
          </a:p>
          <a:p>
            <a:endParaRPr lang="tr-TR" altLang="en-US" sz="2800" dirty="0" smtClean="0"/>
          </a:p>
          <a:p>
            <a:endParaRPr lang="tr-TR" altLang="en-US" sz="2800" dirty="0" smtClean="0"/>
          </a:p>
          <a:p>
            <a:r>
              <a:rPr lang="en-US" altLang="en-US" sz="2800" dirty="0" smtClean="0"/>
              <a:t>The model shown above can then assign these weights to the edges of the graph</a:t>
            </a:r>
          </a:p>
        </p:txBody>
      </p:sp>
      <p:graphicFrame>
        <p:nvGraphicFramePr>
          <p:cNvPr id="7" name="Content Placeholder 4"/>
          <p:cNvGraphicFramePr>
            <a:graphicFrameLocks/>
          </p:cNvGraphicFramePr>
          <p:nvPr>
            <p:extLst>
              <p:ext uri="{D42A27DB-BD31-4B8C-83A1-F6EECF244321}">
                <p14:modId xmlns:p14="http://schemas.microsoft.com/office/powerpoint/2010/main" val="3748534488"/>
              </p:ext>
            </p:extLst>
          </p:nvPr>
        </p:nvGraphicFramePr>
        <p:xfrm>
          <a:off x="1079500" y="1412875"/>
          <a:ext cx="6984998" cy="3455990"/>
        </p:xfrm>
        <a:graphic>
          <a:graphicData uri="http://schemas.openxmlformats.org/drawingml/2006/table">
            <a:tbl>
              <a:tblPr>
                <a:tableStyleId>{5C22544A-7EE6-4342-B048-85BDC9FD1C3A}</a:tableStyleId>
              </a:tblPr>
              <a:tblGrid>
                <a:gridCol w="1396842"/>
                <a:gridCol w="1396842"/>
                <a:gridCol w="1396842"/>
                <a:gridCol w="1396842"/>
                <a:gridCol w="1397630"/>
              </a:tblGrid>
              <a:tr h="691198">
                <a:tc>
                  <a:txBody>
                    <a:bodyPr/>
                    <a:lstStyle/>
                    <a:p>
                      <a:pPr algn="ctr">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b="1" dirty="0">
                          <a:effectLst/>
                        </a:rPr>
                        <a:t>A</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b="1" dirty="0">
                          <a:effectLst/>
                        </a:rPr>
                        <a:t>C</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b="1" dirty="0">
                          <a:effectLst/>
                        </a:rPr>
                        <a:t>G</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b="1" dirty="0">
                          <a:effectLst/>
                        </a:rPr>
                        <a:t>T</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r>
              <a:tr h="691198">
                <a:tc>
                  <a:txBody>
                    <a:bodyPr/>
                    <a:lstStyle/>
                    <a:p>
                      <a:pPr algn="ctr">
                        <a:spcAft>
                          <a:spcPts val="0"/>
                        </a:spcAft>
                      </a:pPr>
                      <a:r>
                        <a:rPr lang="en-US" sz="3200" b="1" dirty="0">
                          <a:effectLst/>
                        </a:rPr>
                        <a:t>A</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dirty="0">
                          <a:solidFill>
                            <a:schemeClr val="accent1">
                              <a:lumMod val="75000"/>
                            </a:schemeClr>
                          </a:solidFill>
                          <a:effectLst/>
                        </a:rPr>
                        <a:t>0.300</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0.205</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0.285</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0.210</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r>
              <a:tr h="691198">
                <a:tc>
                  <a:txBody>
                    <a:bodyPr/>
                    <a:lstStyle/>
                    <a:p>
                      <a:pPr algn="ctr">
                        <a:spcAft>
                          <a:spcPts val="0"/>
                        </a:spcAft>
                      </a:pPr>
                      <a:r>
                        <a:rPr lang="en-US" sz="3200" b="1" dirty="0">
                          <a:effectLst/>
                        </a:rPr>
                        <a:t>C</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dirty="0">
                          <a:solidFill>
                            <a:schemeClr val="accent1">
                              <a:lumMod val="75000"/>
                            </a:schemeClr>
                          </a:solidFill>
                          <a:effectLst/>
                        </a:rPr>
                        <a:t>0.322</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dirty="0">
                          <a:solidFill>
                            <a:schemeClr val="accent1">
                              <a:lumMod val="75000"/>
                            </a:schemeClr>
                          </a:solidFill>
                          <a:effectLst/>
                        </a:rPr>
                        <a:t>0.298</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dirty="0">
                          <a:solidFill>
                            <a:schemeClr val="accent1">
                              <a:lumMod val="75000"/>
                            </a:schemeClr>
                          </a:solidFill>
                          <a:effectLst/>
                        </a:rPr>
                        <a:t>0.078</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0.302</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r>
              <a:tr h="691198">
                <a:tc>
                  <a:txBody>
                    <a:bodyPr/>
                    <a:lstStyle/>
                    <a:p>
                      <a:pPr algn="ctr">
                        <a:spcAft>
                          <a:spcPts val="0"/>
                        </a:spcAft>
                      </a:pPr>
                      <a:r>
                        <a:rPr lang="en-US" sz="3200" b="1" dirty="0">
                          <a:effectLst/>
                        </a:rPr>
                        <a:t>G</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0.248</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0.246</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dirty="0">
                          <a:solidFill>
                            <a:schemeClr val="accent1">
                              <a:lumMod val="75000"/>
                            </a:schemeClr>
                          </a:solidFill>
                          <a:effectLst/>
                        </a:rPr>
                        <a:t>0.298</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dirty="0">
                          <a:solidFill>
                            <a:schemeClr val="accent1">
                              <a:lumMod val="75000"/>
                            </a:schemeClr>
                          </a:solidFill>
                          <a:effectLst/>
                        </a:rPr>
                        <a:t>0.208</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r>
              <a:tr h="691198">
                <a:tc>
                  <a:txBody>
                    <a:bodyPr/>
                    <a:lstStyle/>
                    <a:p>
                      <a:pPr algn="ctr">
                        <a:spcAft>
                          <a:spcPts val="0"/>
                        </a:spcAft>
                      </a:pPr>
                      <a:r>
                        <a:rPr lang="en-US" sz="3200" b="1" dirty="0">
                          <a:effectLst/>
                        </a:rPr>
                        <a:t>T</a:t>
                      </a:r>
                      <a:endParaRPr lang="en-US" sz="3200" b="1" dirty="0">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0.177</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0.239</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a:solidFill>
                            <a:schemeClr val="accent1">
                              <a:lumMod val="75000"/>
                            </a:schemeClr>
                          </a:solidFill>
                          <a:effectLst/>
                        </a:rPr>
                        <a:t>0.292</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c>
                  <a:txBody>
                    <a:bodyPr/>
                    <a:lstStyle/>
                    <a:p>
                      <a:pPr algn="ctr">
                        <a:spcAft>
                          <a:spcPts val="0"/>
                        </a:spcAft>
                      </a:pPr>
                      <a:r>
                        <a:rPr lang="en-US" sz="3200" dirty="0">
                          <a:solidFill>
                            <a:schemeClr val="accent1">
                              <a:lumMod val="75000"/>
                            </a:schemeClr>
                          </a:solidFill>
                          <a:effectLst/>
                        </a:rPr>
                        <a:t>0.292</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2" marR="68582"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Markov Chain</a:t>
            </a:r>
          </a:p>
        </p:txBody>
      </p:sp>
      <p:sp>
        <p:nvSpPr>
          <p:cNvPr id="3" name="Content Placeholder 2"/>
          <p:cNvSpPr>
            <a:spLocks noGrp="1"/>
          </p:cNvSpPr>
          <p:nvPr>
            <p:ph idx="1"/>
          </p:nvPr>
        </p:nvSpPr>
        <p:spPr/>
        <p:txBody>
          <a:bodyPr/>
          <a:lstStyle/>
          <a:p>
            <a:r>
              <a:rPr lang="en-US" altLang="en-US" dirty="0" smtClean="0">
                <a:cs typeface="Times New Roman" panose="02020603050405020304" pitchFamily="18" charset="0"/>
              </a:rPr>
              <a:t>In some regions of the genome, such as the promoter region of genes, methylation is suppressed.  </a:t>
            </a:r>
            <a:endParaRPr lang="tr-TR" altLang="en-US" dirty="0" smtClean="0">
              <a:cs typeface="Times New Roman" panose="02020603050405020304" pitchFamily="18" charset="0"/>
            </a:endParaRPr>
          </a:p>
          <a:p>
            <a:pPr lvl="1"/>
            <a:r>
              <a:rPr lang="en-US" altLang="en-US" dirty="0" smtClean="0">
                <a:cs typeface="Times New Roman" panose="02020603050405020304" pitchFamily="18" charset="0"/>
              </a:rPr>
              <a:t>In these regions, the dinucleotide </a:t>
            </a:r>
            <a:r>
              <a:rPr lang="en-US" altLang="en-US" dirty="0" smtClean="0">
                <a:solidFill>
                  <a:schemeClr val="accent1">
                    <a:lumMod val="75000"/>
                  </a:schemeClr>
                </a:solidFill>
                <a:cs typeface="Times New Roman" panose="02020603050405020304" pitchFamily="18" charset="0"/>
              </a:rPr>
              <a:t>CG</a:t>
            </a:r>
            <a:r>
              <a:rPr lang="en-US" altLang="en-US" dirty="0" smtClean="0">
                <a:cs typeface="Times New Roman" panose="02020603050405020304" pitchFamily="18" charset="0"/>
              </a:rPr>
              <a:t> is found in greater quantities.  </a:t>
            </a:r>
            <a:endParaRPr lang="tr-TR" altLang="en-US" dirty="0" smtClean="0">
              <a:cs typeface="Times New Roman" panose="02020603050405020304" pitchFamily="18" charset="0"/>
            </a:endParaRPr>
          </a:p>
          <a:p>
            <a:r>
              <a:rPr lang="en-US" altLang="en-US" dirty="0" smtClean="0">
                <a:cs typeface="Times New Roman" panose="02020603050405020304" pitchFamily="18" charset="0"/>
              </a:rPr>
              <a:t>In fact, the nucleotides </a:t>
            </a:r>
            <a:r>
              <a:rPr lang="en-US" altLang="en-US" dirty="0" smtClean="0">
                <a:solidFill>
                  <a:schemeClr val="accent1">
                    <a:lumMod val="75000"/>
                  </a:schemeClr>
                </a:solidFill>
                <a:cs typeface="Times New Roman" panose="02020603050405020304" pitchFamily="18" charset="0"/>
              </a:rPr>
              <a:t>C</a:t>
            </a:r>
            <a:r>
              <a:rPr lang="en-US" altLang="en-US" dirty="0" smtClean="0">
                <a:cs typeface="Times New Roman" panose="02020603050405020304" pitchFamily="18" charset="0"/>
              </a:rPr>
              <a:t> and </a:t>
            </a:r>
            <a:r>
              <a:rPr lang="en-US" altLang="en-US" dirty="0" smtClean="0">
                <a:solidFill>
                  <a:schemeClr val="accent1">
                    <a:lumMod val="75000"/>
                  </a:schemeClr>
                </a:solidFill>
                <a:cs typeface="Times New Roman" panose="02020603050405020304" pitchFamily="18" charset="0"/>
              </a:rPr>
              <a:t>G</a:t>
            </a:r>
            <a:r>
              <a:rPr lang="en-US" altLang="en-US" dirty="0" smtClean="0">
                <a:cs typeface="Times New Roman" panose="02020603050405020304" pitchFamily="18" charset="0"/>
              </a:rPr>
              <a:t> are found to a greater degree than elsewhere in the genome.  </a:t>
            </a:r>
            <a:endParaRPr lang="tr-TR" altLang="en-US" dirty="0" smtClean="0">
              <a:cs typeface="Times New Roman" panose="02020603050405020304" pitchFamily="18" charset="0"/>
            </a:endParaRPr>
          </a:p>
          <a:p>
            <a:pPr lvl="1"/>
            <a:r>
              <a:rPr lang="en-US" altLang="en-US" dirty="0" smtClean="0">
                <a:cs typeface="Times New Roman" panose="02020603050405020304" pitchFamily="18" charset="0"/>
              </a:rPr>
              <a:t>A study of regions of genomic DNA where </a:t>
            </a:r>
            <a:r>
              <a:rPr lang="en-US" altLang="en-US" dirty="0" err="1" smtClean="0">
                <a:solidFill>
                  <a:schemeClr val="accent1">
                    <a:lumMod val="75000"/>
                  </a:schemeClr>
                </a:solidFill>
                <a:cs typeface="Times New Roman" panose="02020603050405020304" pitchFamily="18" charset="0"/>
              </a:rPr>
              <a:t>CpG</a:t>
            </a:r>
            <a:r>
              <a:rPr lang="en-US" altLang="en-US" dirty="0" smtClean="0">
                <a:cs typeface="Times New Roman" panose="02020603050405020304" pitchFamily="18" charset="0"/>
              </a:rPr>
              <a:t> islands exist has determined the transition probabilities to be the following:</a:t>
            </a:r>
            <a:endParaRPr lang="en-US" altLang="en-US" sz="1600" dirty="0" smtClean="0">
              <a:cs typeface="Times New Roman" panose="02020603050405020304" pitchFamily="18" charset="0"/>
            </a:endParaRPr>
          </a:p>
          <a:p>
            <a:endParaRPr lang="en-US" altLang="en-US" dirty="0" smtClean="0"/>
          </a:p>
        </p:txBody>
      </p:sp>
      <p:sp>
        <p:nvSpPr>
          <p:cNvPr id="6554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811F8D14-D8BC-4318-BA5B-4993DFC048AD}" type="slidenum">
              <a:rPr kumimoji="0" lang="en-US" altLang="en-US" sz="1200" smtClean="0"/>
              <a:pPr>
                <a:spcBef>
                  <a:spcPct val="50000"/>
                </a:spcBef>
                <a:buFontTx/>
                <a:buNone/>
              </a:pPr>
              <a:t>53</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Markov Chain</a:t>
            </a:r>
          </a:p>
        </p:txBody>
      </p:sp>
      <p:sp>
        <p:nvSpPr>
          <p:cNvPr id="66563"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875E3F64-FB1A-4C92-892B-BD68244D3A63}" type="slidenum">
              <a:rPr kumimoji="0" lang="en-US" altLang="en-US" sz="1200" smtClean="0"/>
              <a:pPr>
                <a:spcBef>
                  <a:spcPct val="50000"/>
                </a:spcBef>
                <a:buFontTx/>
                <a:buNone/>
              </a:pPr>
              <a:t>54</a:t>
            </a:fld>
            <a:endParaRPr kumimoji="0" lang="en-US" altLang="en-US" sz="1200" smtClean="0"/>
          </a:p>
        </p:txBody>
      </p:sp>
      <p:sp>
        <p:nvSpPr>
          <p:cNvPr id="8" name="Content Placeholder 7"/>
          <p:cNvSpPr>
            <a:spLocks noGrp="1"/>
          </p:cNvSpPr>
          <p:nvPr>
            <p:ph idx="1"/>
          </p:nvPr>
        </p:nvSpPr>
        <p:spPr/>
        <p:txBody>
          <a:bodyPr/>
          <a:lstStyle/>
          <a:p>
            <a:endParaRPr lang="tr-TR" altLang="en-US" sz="2400" dirty="0" smtClean="0"/>
          </a:p>
          <a:p>
            <a:endParaRPr lang="tr-TR" altLang="en-US" sz="2400" dirty="0" smtClean="0"/>
          </a:p>
          <a:p>
            <a:endParaRPr lang="tr-TR" altLang="en-US" sz="2400" dirty="0" smtClean="0"/>
          </a:p>
          <a:p>
            <a:endParaRPr lang="tr-TR" altLang="en-US" sz="2400" dirty="0" smtClean="0"/>
          </a:p>
          <a:p>
            <a:endParaRPr lang="tr-TR" altLang="en-US" sz="2400" dirty="0" smtClean="0"/>
          </a:p>
          <a:p>
            <a:endParaRPr lang="tr-TR" altLang="en-US" sz="2400" dirty="0" smtClean="0"/>
          </a:p>
          <a:p>
            <a:endParaRPr lang="tr-TR" altLang="en-US" sz="2400" dirty="0" smtClean="0"/>
          </a:p>
          <a:p>
            <a:r>
              <a:rPr lang="en-US" altLang="en-US" sz="2400" dirty="0" smtClean="0"/>
              <a:t>A new model just like the one above can have its transition properties assigned according to the new table.  </a:t>
            </a:r>
            <a:endParaRPr lang="tr-TR" altLang="en-US" sz="2400" dirty="0" smtClean="0"/>
          </a:p>
          <a:p>
            <a:r>
              <a:rPr lang="en-US" altLang="en-US" sz="2400" dirty="0" smtClean="0"/>
              <a:t>Now we have two different models:  </a:t>
            </a:r>
            <a:endParaRPr lang="tr-TR" altLang="en-US" sz="2400" dirty="0" smtClean="0"/>
          </a:p>
          <a:p>
            <a:pPr lvl="1"/>
            <a:r>
              <a:rPr lang="en-US" altLang="en-US" sz="2000" dirty="0" smtClean="0"/>
              <a:t>the first where </a:t>
            </a:r>
            <a:r>
              <a:rPr lang="en-US" altLang="en-US" sz="2000" dirty="0" err="1" smtClean="0">
                <a:solidFill>
                  <a:schemeClr val="accent1">
                    <a:lumMod val="75000"/>
                  </a:schemeClr>
                </a:solidFill>
              </a:rPr>
              <a:t>CpG</a:t>
            </a:r>
            <a:r>
              <a:rPr lang="en-US" altLang="en-US" sz="2000" dirty="0" smtClean="0"/>
              <a:t> islands are absent, </a:t>
            </a:r>
            <a:endParaRPr lang="tr-TR" altLang="en-US" sz="2000" dirty="0" smtClean="0"/>
          </a:p>
          <a:p>
            <a:pPr lvl="1"/>
            <a:r>
              <a:rPr lang="en-US" altLang="en-US" sz="2000" dirty="0" smtClean="0"/>
              <a:t>the second where </a:t>
            </a:r>
            <a:r>
              <a:rPr lang="en-US" altLang="en-US" sz="2000" dirty="0" err="1" smtClean="0">
                <a:solidFill>
                  <a:schemeClr val="accent1">
                    <a:lumMod val="75000"/>
                  </a:schemeClr>
                </a:solidFill>
              </a:rPr>
              <a:t>CpG</a:t>
            </a:r>
            <a:r>
              <a:rPr lang="en-US" altLang="en-US" sz="2000" dirty="0" smtClean="0"/>
              <a:t> islands are present. </a:t>
            </a:r>
          </a:p>
        </p:txBody>
      </p:sp>
      <p:graphicFrame>
        <p:nvGraphicFramePr>
          <p:cNvPr id="9" name="Content Placeholder 6"/>
          <p:cNvGraphicFramePr>
            <a:graphicFrameLocks/>
          </p:cNvGraphicFramePr>
          <p:nvPr>
            <p:extLst>
              <p:ext uri="{D42A27DB-BD31-4B8C-83A1-F6EECF244321}">
                <p14:modId xmlns:p14="http://schemas.microsoft.com/office/powerpoint/2010/main" val="3385509112"/>
              </p:ext>
            </p:extLst>
          </p:nvPr>
        </p:nvGraphicFramePr>
        <p:xfrm>
          <a:off x="1547813" y="1206500"/>
          <a:ext cx="6048377" cy="2870200"/>
        </p:xfrm>
        <a:graphic>
          <a:graphicData uri="http://schemas.openxmlformats.org/drawingml/2006/table">
            <a:tbl>
              <a:tblPr>
                <a:tableStyleId>{5C22544A-7EE6-4342-B048-85BDC9FD1C3A}</a:tableStyleId>
              </a:tblPr>
              <a:tblGrid>
                <a:gridCol w="1209539"/>
                <a:gridCol w="1209539"/>
                <a:gridCol w="1209539"/>
                <a:gridCol w="1209539"/>
                <a:gridCol w="1210221"/>
              </a:tblGrid>
              <a:tr h="574040">
                <a:tc>
                  <a:txBody>
                    <a:bodyPr/>
                    <a:lstStyle/>
                    <a:p>
                      <a:pPr algn="ctr">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b="1" dirty="0">
                          <a:effectLst/>
                        </a:rPr>
                        <a:t>A</a:t>
                      </a:r>
                      <a:endParaRPr lang="en-US" sz="3200" b="1" dirty="0">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b="1" dirty="0">
                          <a:effectLst/>
                        </a:rPr>
                        <a:t>C</a:t>
                      </a:r>
                      <a:endParaRPr lang="en-US" sz="3200" b="1" dirty="0">
                        <a:effectLst/>
                        <a:latin typeface="Times New Roman" panose="02020603050405020304" pitchFamily="18" charset="0"/>
                      </a:endParaRPr>
                    </a:p>
                  </a:txBody>
                  <a:tcPr marL="68577" marR="68577" marT="0" marB="0"/>
                </a:tc>
                <a:tc>
                  <a:txBody>
                    <a:bodyPr/>
                    <a:lstStyle/>
                    <a:p>
                      <a:pPr algn="ctr">
                        <a:spcAft>
                          <a:spcPts val="0"/>
                        </a:spcAft>
                      </a:pPr>
                      <a:r>
                        <a:rPr lang="en-US" sz="3200" b="1" dirty="0">
                          <a:effectLst/>
                        </a:rPr>
                        <a:t>G</a:t>
                      </a:r>
                      <a:endParaRPr lang="en-US" sz="3200" b="1" dirty="0">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b="1" dirty="0">
                          <a:effectLst/>
                        </a:rPr>
                        <a:t>T</a:t>
                      </a:r>
                      <a:endParaRPr lang="en-US" sz="3200" b="1" dirty="0">
                        <a:effectLst/>
                        <a:latin typeface="Times New Roman" panose="02020603050405020304" pitchFamily="18" charset="0"/>
                        <a:ea typeface="Times New Roman" panose="02020603050405020304" pitchFamily="18" charset="0"/>
                      </a:endParaRPr>
                    </a:p>
                  </a:txBody>
                  <a:tcPr marL="68577" marR="68577" marT="0" marB="0"/>
                </a:tc>
              </a:tr>
              <a:tr h="574040">
                <a:tc>
                  <a:txBody>
                    <a:bodyPr/>
                    <a:lstStyle/>
                    <a:p>
                      <a:pPr algn="ctr">
                        <a:spcAft>
                          <a:spcPts val="0"/>
                        </a:spcAft>
                      </a:pPr>
                      <a:r>
                        <a:rPr lang="en-US" sz="3200" b="1" dirty="0">
                          <a:effectLst/>
                        </a:rPr>
                        <a:t>A</a:t>
                      </a:r>
                      <a:endParaRPr lang="en-US" sz="3200" b="1" dirty="0">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0.180</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0.274</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0.426</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0.120</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r>
              <a:tr h="574040">
                <a:tc>
                  <a:txBody>
                    <a:bodyPr/>
                    <a:lstStyle/>
                    <a:p>
                      <a:pPr algn="ctr">
                        <a:spcAft>
                          <a:spcPts val="0"/>
                        </a:spcAft>
                      </a:pPr>
                      <a:r>
                        <a:rPr lang="en-US" sz="3200" b="1" dirty="0">
                          <a:effectLst/>
                        </a:rPr>
                        <a:t>C</a:t>
                      </a:r>
                      <a:endParaRPr lang="en-US" sz="3200" b="1" dirty="0">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0.171</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0.368</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0.274</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0.188</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r>
              <a:tr h="574040">
                <a:tc>
                  <a:txBody>
                    <a:bodyPr/>
                    <a:lstStyle/>
                    <a:p>
                      <a:pPr algn="ctr">
                        <a:spcAft>
                          <a:spcPts val="0"/>
                        </a:spcAft>
                      </a:pPr>
                      <a:r>
                        <a:rPr lang="en-US" sz="3200" b="1" dirty="0">
                          <a:effectLst/>
                        </a:rPr>
                        <a:t>G</a:t>
                      </a:r>
                      <a:endParaRPr lang="en-US" sz="3200" b="1" dirty="0">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0.161</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0.339</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0.375</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0.125</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r>
              <a:tr h="574040">
                <a:tc>
                  <a:txBody>
                    <a:bodyPr/>
                    <a:lstStyle/>
                    <a:p>
                      <a:pPr algn="ctr">
                        <a:spcAft>
                          <a:spcPts val="0"/>
                        </a:spcAft>
                      </a:pPr>
                      <a:r>
                        <a:rPr lang="en-US" sz="3200" b="1" dirty="0">
                          <a:effectLst/>
                        </a:rPr>
                        <a:t>T</a:t>
                      </a:r>
                      <a:endParaRPr lang="en-US" sz="3200" b="1" dirty="0">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a:solidFill>
                            <a:schemeClr val="accent1">
                              <a:lumMod val="75000"/>
                            </a:schemeClr>
                          </a:solidFill>
                          <a:effectLst/>
                        </a:rPr>
                        <a:t>0.079</a:t>
                      </a:r>
                      <a:endParaRPr lang="en-US" sz="320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0.355</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0.384</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c>
                  <a:txBody>
                    <a:bodyPr/>
                    <a:lstStyle/>
                    <a:p>
                      <a:pPr algn="ctr">
                        <a:spcAft>
                          <a:spcPts val="0"/>
                        </a:spcAft>
                      </a:pPr>
                      <a:r>
                        <a:rPr lang="en-US" sz="3200" dirty="0">
                          <a:solidFill>
                            <a:schemeClr val="accent1">
                              <a:lumMod val="75000"/>
                            </a:schemeClr>
                          </a:solidFill>
                          <a:effectLst/>
                        </a:rPr>
                        <a:t>0.182</a:t>
                      </a:r>
                      <a:endParaRPr lang="en-US" sz="32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77" marR="68577"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Markov Chain</a:t>
            </a:r>
          </a:p>
        </p:txBody>
      </p:sp>
      <p:sp>
        <p:nvSpPr>
          <p:cNvPr id="3" name="Content Placeholder 2"/>
          <p:cNvSpPr>
            <a:spLocks noGrp="1"/>
          </p:cNvSpPr>
          <p:nvPr>
            <p:ph idx="1"/>
          </p:nvPr>
        </p:nvSpPr>
        <p:spPr/>
        <p:txBody>
          <a:bodyPr/>
          <a:lstStyle/>
          <a:p>
            <a:r>
              <a:rPr lang="en-US" altLang="en-US" dirty="0" smtClean="0"/>
              <a:t>Let’s call the first model the </a:t>
            </a:r>
            <a:r>
              <a:rPr lang="en-US" altLang="en-US" dirty="0" smtClean="0">
                <a:solidFill>
                  <a:schemeClr val="accent1">
                    <a:lumMod val="75000"/>
                  </a:schemeClr>
                </a:solidFill>
              </a:rPr>
              <a:t>non-</a:t>
            </a:r>
            <a:r>
              <a:rPr lang="en-US" altLang="en-US" dirty="0" err="1" smtClean="0">
                <a:solidFill>
                  <a:schemeClr val="accent1">
                    <a:lumMod val="75000"/>
                  </a:schemeClr>
                </a:solidFill>
              </a:rPr>
              <a:t>CpG</a:t>
            </a:r>
            <a:r>
              <a:rPr lang="en-US" altLang="en-US" dirty="0" smtClean="0"/>
              <a:t> </a:t>
            </a:r>
            <a:r>
              <a:rPr lang="en-US" altLang="en-US" dirty="0" smtClean="0">
                <a:solidFill>
                  <a:schemeClr val="accent1">
                    <a:lumMod val="75000"/>
                  </a:schemeClr>
                </a:solidFill>
              </a:rPr>
              <a:t>model</a:t>
            </a:r>
            <a:r>
              <a:rPr lang="en-US" altLang="en-US" dirty="0" smtClean="0"/>
              <a:t> and the second model the </a:t>
            </a:r>
            <a:r>
              <a:rPr lang="en-US" altLang="en-US" dirty="0" err="1" smtClean="0">
                <a:solidFill>
                  <a:schemeClr val="accent1">
                    <a:lumMod val="75000"/>
                  </a:schemeClr>
                </a:solidFill>
              </a:rPr>
              <a:t>CpG</a:t>
            </a:r>
            <a:r>
              <a:rPr lang="en-US" altLang="en-US" dirty="0" smtClean="0"/>
              <a:t> </a:t>
            </a:r>
            <a:r>
              <a:rPr lang="en-US" altLang="en-US" dirty="0" smtClean="0">
                <a:solidFill>
                  <a:schemeClr val="accent1">
                    <a:lumMod val="75000"/>
                  </a:schemeClr>
                </a:solidFill>
              </a:rPr>
              <a:t>model</a:t>
            </a:r>
            <a:r>
              <a:rPr lang="en-US" altLang="en-US" dirty="0" smtClean="0"/>
              <a:t>.</a:t>
            </a:r>
          </a:p>
          <a:p>
            <a:r>
              <a:rPr lang="en-US" altLang="en-US" dirty="0" smtClean="0"/>
              <a:t> Given a new sequence, how would we determine whether it belongs to the </a:t>
            </a:r>
            <a:r>
              <a:rPr lang="en-US" altLang="en-US" dirty="0" smtClean="0">
                <a:solidFill>
                  <a:schemeClr val="accent1">
                    <a:lumMod val="75000"/>
                  </a:schemeClr>
                </a:solidFill>
              </a:rPr>
              <a:t>non-</a:t>
            </a:r>
            <a:r>
              <a:rPr lang="en-US" altLang="en-US" dirty="0" err="1" smtClean="0">
                <a:solidFill>
                  <a:schemeClr val="accent1">
                    <a:lumMod val="75000"/>
                  </a:schemeClr>
                </a:solidFill>
              </a:rPr>
              <a:t>CpG</a:t>
            </a:r>
            <a:r>
              <a:rPr lang="en-US" altLang="en-US" dirty="0" smtClean="0"/>
              <a:t> </a:t>
            </a:r>
            <a:r>
              <a:rPr lang="en-US" altLang="en-US" dirty="0" smtClean="0">
                <a:solidFill>
                  <a:schemeClr val="accent1">
                    <a:lumMod val="75000"/>
                  </a:schemeClr>
                </a:solidFill>
              </a:rPr>
              <a:t>model</a:t>
            </a:r>
            <a:r>
              <a:rPr lang="en-US" altLang="en-US" dirty="0" smtClean="0"/>
              <a:t> or the </a:t>
            </a:r>
            <a:r>
              <a:rPr lang="en-US" altLang="en-US" dirty="0" err="1" smtClean="0">
                <a:solidFill>
                  <a:schemeClr val="accent1">
                    <a:lumMod val="75000"/>
                  </a:schemeClr>
                </a:solidFill>
              </a:rPr>
              <a:t>CpG</a:t>
            </a:r>
            <a:r>
              <a:rPr lang="en-US" altLang="en-US" dirty="0" smtClean="0">
                <a:solidFill>
                  <a:schemeClr val="accent1">
                    <a:lumMod val="75000"/>
                  </a:schemeClr>
                </a:solidFill>
              </a:rPr>
              <a:t> model</a:t>
            </a:r>
            <a:r>
              <a:rPr lang="en-US" altLang="en-US" dirty="0" smtClean="0"/>
              <a:t>?</a:t>
            </a:r>
            <a:endParaRPr lang="tr-TR" altLang="en-US" dirty="0" smtClean="0"/>
          </a:p>
          <a:p>
            <a:r>
              <a:rPr lang="en-US" altLang="en-US" dirty="0" smtClean="0"/>
              <a:t>Remember, the key property of a Markov chain </a:t>
            </a:r>
            <a:endParaRPr lang="tr-TR" altLang="en-US" dirty="0" smtClean="0"/>
          </a:p>
          <a:p>
            <a:pPr lvl="1"/>
            <a:r>
              <a:rPr lang="en-US" altLang="en-US" dirty="0" smtClean="0"/>
              <a:t>the probability of a symbol </a:t>
            </a:r>
            <a:r>
              <a:rPr lang="en-US" altLang="en-US" dirty="0" smtClean="0">
                <a:solidFill>
                  <a:schemeClr val="accent1">
                    <a:lumMod val="75000"/>
                  </a:schemeClr>
                </a:solidFill>
              </a:rPr>
              <a:t>S</a:t>
            </a:r>
            <a:r>
              <a:rPr lang="en-US" altLang="en-US" dirty="0" smtClean="0"/>
              <a:t> at position </a:t>
            </a:r>
            <a:r>
              <a:rPr lang="en-US" altLang="en-US" dirty="0" smtClean="0">
                <a:solidFill>
                  <a:schemeClr val="accent1">
                    <a:lumMod val="75000"/>
                  </a:schemeClr>
                </a:solidFill>
              </a:rPr>
              <a:t>p(</a:t>
            </a:r>
            <a:r>
              <a:rPr lang="en-US" altLang="en-US" dirty="0" err="1" smtClean="0">
                <a:solidFill>
                  <a:schemeClr val="accent1">
                    <a:lumMod val="75000"/>
                  </a:schemeClr>
                </a:solidFill>
              </a:rPr>
              <a:t>S</a:t>
            </a:r>
            <a:r>
              <a:rPr lang="en-US" altLang="en-US" baseline="-25000" dirty="0" err="1" smtClean="0">
                <a:solidFill>
                  <a:schemeClr val="accent1">
                    <a:lumMod val="75000"/>
                  </a:schemeClr>
                </a:solidFill>
              </a:rPr>
              <a:t>p</a:t>
            </a:r>
            <a:r>
              <a:rPr lang="en-US" altLang="en-US" dirty="0" smtClean="0">
                <a:solidFill>
                  <a:schemeClr val="accent1">
                    <a:lumMod val="75000"/>
                  </a:schemeClr>
                </a:solidFill>
              </a:rPr>
              <a:t>)</a:t>
            </a:r>
            <a:r>
              <a:rPr lang="en-US" altLang="en-US" dirty="0" smtClean="0"/>
              <a:t> depends only upon the previous symbol </a:t>
            </a:r>
            <a:r>
              <a:rPr lang="en-US" altLang="en-US" dirty="0" smtClean="0">
                <a:solidFill>
                  <a:schemeClr val="accent1">
                    <a:lumMod val="75000"/>
                  </a:schemeClr>
                </a:solidFill>
              </a:rPr>
              <a:t>S</a:t>
            </a:r>
            <a:r>
              <a:rPr lang="en-US" altLang="en-US" dirty="0" smtClean="0"/>
              <a:t> at position </a:t>
            </a:r>
            <a:r>
              <a:rPr lang="en-US" altLang="en-US" dirty="0" smtClean="0">
                <a:solidFill>
                  <a:schemeClr val="accent1">
                    <a:lumMod val="75000"/>
                  </a:schemeClr>
                </a:solidFill>
              </a:rPr>
              <a:t>p</a:t>
            </a:r>
            <a:r>
              <a:rPr lang="en-US" altLang="en-US" baseline="-25000" dirty="0" smtClean="0">
                <a:solidFill>
                  <a:schemeClr val="accent1">
                    <a:lumMod val="75000"/>
                  </a:schemeClr>
                </a:solidFill>
              </a:rPr>
              <a:t>–1</a:t>
            </a:r>
            <a:r>
              <a:rPr lang="en-US" altLang="en-US" dirty="0" smtClean="0">
                <a:solidFill>
                  <a:schemeClr val="accent1">
                    <a:lumMod val="75000"/>
                  </a:schemeClr>
                </a:solidFill>
              </a:rPr>
              <a:t>(S</a:t>
            </a:r>
            <a:r>
              <a:rPr lang="en-US" altLang="en-US" baseline="-25000" dirty="0" smtClean="0">
                <a:solidFill>
                  <a:schemeClr val="accent1">
                    <a:lumMod val="75000"/>
                  </a:schemeClr>
                </a:solidFill>
              </a:rPr>
              <a:t>p-1</a:t>
            </a:r>
            <a:r>
              <a:rPr lang="en-US" altLang="en-US" dirty="0" smtClean="0">
                <a:solidFill>
                  <a:schemeClr val="accent1">
                    <a:lumMod val="75000"/>
                  </a:schemeClr>
                </a:solidFill>
              </a:rPr>
              <a:t>)</a:t>
            </a:r>
            <a:r>
              <a:rPr lang="en-US" altLang="en-US" dirty="0" smtClean="0"/>
              <a:t>, </a:t>
            </a:r>
            <a:endParaRPr lang="tr-TR" altLang="en-US" dirty="0" smtClean="0"/>
          </a:p>
          <a:p>
            <a:pPr lvl="2"/>
            <a:r>
              <a:rPr lang="en-US" altLang="en-US" dirty="0" smtClean="0"/>
              <a:t>not on the entire previous sequence.</a:t>
            </a:r>
          </a:p>
          <a:p>
            <a:endParaRPr lang="en-US" altLang="en-US" dirty="0" smtClean="0"/>
          </a:p>
          <a:p>
            <a:endParaRPr lang="en-US" altLang="en-US" dirty="0" smtClean="0"/>
          </a:p>
        </p:txBody>
      </p:sp>
      <p:sp>
        <p:nvSpPr>
          <p:cNvPr id="6758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E67AE048-214C-4D0D-8933-3371186D7A74}" type="slidenum">
              <a:rPr kumimoji="0" lang="en-US" altLang="en-US" sz="1200" smtClean="0"/>
              <a:pPr>
                <a:spcBef>
                  <a:spcPct val="50000"/>
                </a:spcBef>
                <a:buFontTx/>
                <a:buNone/>
              </a:pPr>
              <a:t>55</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t>Markov Chain</a:t>
            </a:r>
          </a:p>
        </p:txBody>
      </p:sp>
      <p:sp>
        <p:nvSpPr>
          <p:cNvPr id="3" name="Content Placeholder 2"/>
          <p:cNvSpPr>
            <a:spLocks noGrp="1"/>
          </p:cNvSpPr>
          <p:nvPr>
            <p:ph idx="1"/>
          </p:nvPr>
        </p:nvSpPr>
        <p:spPr/>
        <p:txBody>
          <a:bodyPr/>
          <a:lstStyle/>
          <a:p>
            <a:pPr>
              <a:defRPr/>
            </a:pPr>
            <a:r>
              <a:rPr lang="en-US" sz="2800" dirty="0"/>
              <a:t>Therefore, to find the probability that a sequence fits a model, </a:t>
            </a:r>
            <a:endParaRPr lang="tr-TR" sz="2800" dirty="0" smtClean="0"/>
          </a:p>
          <a:p>
            <a:pPr lvl="1">
              <a:defRPr/>
            </a:pPr>
            <a:r>
              <a:rPr lang="en-US" sz="2400" dirty="0" smtClean="0"/>
              <a:t>you </a:t>
            </a:r>
            <a:r>
              <a:rPr lang="en-US" sz="2400" dirty="0"/>
              <a:t>would multiply all of the conditional probabilities</a:t>
            </a:r>
            <a:r>
              <a:rPr lang="en-US" sz="2400" dirty="0" smtClean="0"/>
              <a:t>:</a:t>
            </a:r>
            <a:endParaRPr lang="tr-TR" sz="2400" dirty="0" smtClean="0"/>
          </a:p>
          <a:p>
            <a:pPr marL="0" indent="0">
              <a:buFontTx/>
              <a:buNone/>
              <a:defRPr/>
            </a:pPr>
            <a:r>
              <a:rPr lang="tr-TR" sz="2800" dirty="0" smtClean="0"/>
              <a:t>	</a:t>
            </a:r>
            <a:r>
              <a:rPr lang="en-US" sz="2800" dirty="0" smtClean="0">
                <a:solidFill>
                  <a:schemeClr val="accent1">
                    <a:lumMod val="75000"/>
                  </a:schemeClr>
                </a:solidFill>
              </a:rPr>
              <a:t>P(</a:t>
            </a:r>
            <a:r>
              <a:rPr lang="en-US" sz="2800" i="1" dirty="0" smtClean="0">
                <a:solidFill>
                  <a:schemeClr val="accent1">
                    <a:lumMod val="75000"/>
                  </a:schemeClr>
                </a:solidFill>
              </a:rPr>
              <a:t>x</a:t>
            </a:r>
            <a:r>
              <a:rPr lang="en-US" sz="2800" dirty="0">
                <a:solidFill>
                  <a:schemeClr val="accent1">
                    <a:lumMod val="75000"/>
                  </a:schemeClr>
                </a:solidFill>
              </a:rPr>
              <a:t>) = </a:t>
            </a:r>
            <a:r>
              <a:rPr lang="en-US" sz="2800" dirty="0" smtClean="0">
                <a:solidFill>
                  <a:schemeClr val="accent1">
                    <a:lumMod val="75000"/>
                  </a:schemeClr>
                </a:solidFill>
              </a:rPr>
              <a:t>P(</a:t>
            </a:r>
            <a:r>
              <a:rPr lang="en-US" sz="2800" i="1" dirty="0" smtClean="0">
                <a:solidFill>
                  <a:schemeClr val="accent1">
                    <a:lumMod val="75000"/>
                  </a:schemeClr>
                </a:solidFill>
              </a:rPr>
              <a:t>x</a:t>
            </a:r>
            <a:r>
              <a:rPr lang="en-US" sz="2800" baseline="-25000" dirty="0" smtClean="0">
                <a:solidFill>
                  <a:schemeClr val="accent1">
                    <a:lumMod val="75000"/>
                  </a:schemeClr>
                </a:solidFill>
              </a:rPr>
              <a:t>L</a:t>
            </a:r>
            <a:r>
              <a:rPr lang="en-US" sz="2800" dirty="0" smtClean="0">
                <a:solidFill>
                  <a:schemeClr val="accent1">
                    <a:lumMod val="75000"/>
                  </a:schemeClr>
                </a:solidFill>
              </a:rPr>
              <a:t>|</a:t>
            </a:r>
            <a:r>
              <a:rPr lang="en-US" sz="2800" i="1" dirty="0" smtClean="0">
                <a:solidFill>
                  <a:schemeClr val="accent1">
                    <a:lumMod val="75000"/>
                  </a:schemeClr>
                </a:solidFill>
              </a:rPr>
              <a:t>x</a:t>
            </a:r>
            <a:r>
              <a:rPr lang="en-US" sz="2800" baseline="-25000" dirty="0" smtClean="0">
                <a:solidFill>
                  <a:schemeClr val="accent1">
                    <a:lumMod val="75000"/>
                  </a:schemeClr>
                </a:solidFill>
              </a:rPr>
              <a:t>L-1</a:t>
            </a:r>
            <a:r>
              <a:rPr lang="en-US" sz="2800" dirty="0" smtClean="0">
                <a:solidFill>
                  <a:schemeClr val="accent1">
                    <a:lumMod val="75000"/>
                  </a:schemeClr>
                </a:solidFill>
              </a:rPr>
              <a:t>)P(</a:t>
            </a:r>
            <a:r>
              <a:rPr lang="en-US" sz="2800" i="1" dirty="0" smtClean="0">
                <a:solidFill>
                  <a:schemeClr val="accent1">
                    <a:lumMod val="75000"/>
                  </a:schemeClr>
                </a:solidFill>
              </a:rPr>
              <a:t>x</a:t>
            </a:r>
            <a:r>
              <a:rPr lang="en-US" sz="2800" dirty="0" smtClean="0">
                <a:solidFill>
                  <a:schemeClr val="accent1">
                    <a:lumMod val="75000"/>
                  </a:schemeClr>
                </a:solidFill>
              </a:rPr>
              <a:t> </a:t>
            </a:r>
            <a:r>
              <a:rPr lang="en-US" sz="2800" baseline="-25000" dirty="0">
                <a:solidFill>
                  <a:schemeClr val="accent1">
                    <a:lumMod val="75000"/>
                  </a:schemeClr>
                </a:solidFill>
              </a:rPr>
              <a:t>L-1</a:t>
            </a:r>
            <a:r>
              <a:rPr lang="en-US" sz="2800" dirty="0">
                <a:solidFill>
                  <a:schemeClr val="accent1">
                    <a:lumMod val="75000"/>
                  </a:schemeClr>
                </a:solidFill>
              </a:rPr>
              <a:t>|</a:t>
            </a:r>
            <a:r>
              <a:rPr lang="en-US" sz="2800" i="1" dirty="0">
                <a:solidFill>
                  <a:schemeClr val="accent1">
                    <a:lumMod val="75000"/>
                  </a:schemeClr>
                </a:solidFill>
              </a:rPr>
              <a:t>x</a:t>
            </a:r>
            <a:r>
              <a:rPr lang="en-US" sz="2800" dirty="0">
                <a:solidFill>
                  <a:schemeClr val="accent1">
                    <a:lumMod val="75000"/>
                  </a:schemeClr>
                </a:solidFill>
              </a:rPr>
              <a:t> </a:t>
            </a:r>
            <a:r>
              <a:rPr lang="en-US" sz="2800" baseline="-25000" dirty="0">
                <a:solidFill>
                  <a:schemeClr val="accent1">
                    <a:lumMod val="75000"/>
                  </a:schemeClr>
                </a:solidFill>
              </a:rPr>
              <a:t>L-2</a:t>
            </a:r>
            <a:r>
              <a:rPr lang="en-US" sz="2800" dirty="0">
                <a:solidFill>
                  <a:schemeClr val="accent1">
                    <a:lumMod val="75000"/>
                  </a:schemeClr>
                </a:solidFill>
              </a:rPr>
              <a:t>)…P(</a:t>
            </a:r>
            <a:r>
              <a:rPr lang="en-US" sz="2800" i="1" dirty="0">
                <a:solidFill>
                  <a:schemeClr val="accent1">
                    <a:lumMod val="75000"/>
                  </a:schemeClr>
                </a:solidFill>
              </a:rPr>
              <a:t>x</a:t>
            </a:r>
            <a:r>
              <a:rPr lang="en-US" sz="2800" baseline="-25000" dirty="0">
                <a:solidFill>
                  <a:schemeClr val="accent1">
                    <a:lumMod val="75000"/>
                  </a:schemeClr>
                </a:solidFill>
              </a:rPr>
              <a:t>2</a:t>
            </a:r>
            <a:r>
              <a:rPr lang="en-US" sz="2800" dirty="0">
                <a:solidFill>
                  <a:schemeClr val="accent1">
                    <a:lumMod val="75000"/>
                  </a:schemeClr>
                </a:solidFill>
              </a:rPr>
              <a:t>|x</a:t>
            </a:r>
            <a:r>
              <a:rPr lang="en-US" sz="2800" baseline="-25000" dirty="0">
                <a:solidFill>
                  <a:schemeClr val="accent1">
                    <a:lumMod val="75000"/>
                  </a:schemeClr>
                </a:solidFill>
              </a:rPr>
              <a:t>1</a:t>
            </a:r>
            <a:r>
              <a:rPr lang="en-US" sz="2800" dirty="0">
                <a:solidFill>
                  <a:schemeClr val="accent1">
                    <a:lumMod val="75000"/>
                  </a:schemeClr>
                </a:solidFill>
              </a:rPr>
              <a:t>)P(</a:t>
            </a:r>
            <a:r>
              <a:rPr lang="en-US" sz="2800" i="1" dirty="0">
                <a:solidFill>
                  <a:schemeClr val="accent1">
                    <a:lumMod val="75000"/>
                  </a:schemeClr>
                </a:solidFill>
              </a:rPr>
              <a:t>x</a:t>
            </a:r>
            <a:r>
              <a:rPr lang="en-US" sz="2800" baseline="-25000" dirty="0">
                <a:solidFill>
                  <a:schemeClr val="accent1">
                    <a:lumMod val="75000"/>
                  </a:schemeClr>
                </a:solidFill>
              </a:rPr>
              <a:t>1</a:t>
            </a:r>
            <a:r>
              <a:rPr lang="en-US" sz="2800" dirty="0">
                <a:solidFill>
                  <a:schemeClr val="accent1">
                    <a:lumMod val="75000"/>
                  </a:schemeClr>
                </a:solidFill>
              </a:rPr>
              <a:t>)</a:t>
            </a:r>
          </a:p>
          <a:p>
            <a:pPr>
              <a:defRPr/>
            </a:pPr>
            <a:r>
              <a:rPr lang="tr-TR" sz="2800" dirty="0" smtClean="0"/>
              <a:t>w</a:t>
            </a:r>
            <a:r>
              <a:rPr lang="en-US" sz="2800" dirty="0" err="1" smtClean="0"/>
              <a:t>hich</a:t>
            </a:r>
            <a:r>
              <a:rPr lang="en-US" sz="2800" dirty="0" smtClean="0"/>
              <a:t> </a:t>
            </a:r>
            <a:r>
              <a:rPr lang="en-US" sz="2800" dirty="0"/>
              <a:t>can be rewritten as:</a:t>
            </a:r>
          </a:p>
          <a:p>
            <a:pPr>
              <a:defRPr/>
            </a:pPr>
            <a:endParaRPr lang="tr-TR" sz="2800" dirty="0" smtClean="0"/>
          </a:p>
          <a:p>
            <a:pPr>
              <a:defRPr/>
            </a:pPr>
            <a:endParaRPr lang="tr-TR" sz="2800" dirty="0" smtClean="0"/>
          </a:p>
          <a:p>
            <a:pPr>
              <a:defRPr/>
            </a:pPr>
            <a:endParaRPr lang="tr-TR" sz="2800" dirty="0"/>
          </a:p>
          <a:p>
            <a:pPr>
              <a:defRPr/>
            </a:pPr>
            <a:r>
              <a:rPr lang="tr-TR" sz="2800" dirty="0" err="1" smtClean="0"/>
              <a:t>where</a:t>
            </a:r>
            <a:r>
              <a:rPr lang="tr-TR" sz="2800" dirty="0" smtClean="0"/>
              <a:t>             is </a:t>
            </a:r>
            <a:r>
              <a:rPr lang="tr-TR" sz="2800" dirty="0" err="1" smtClean="0"/>
              <a:t>the</a:t>
            </a:r>
            <a:r>
              <a:rPr lang="tr-TR" sz="2800" dirty="0" smtClean="0"/>
              <a:t> </a:t>
            </a:r>
            <a:r>
              <a:rPr lang="tr-TR" sz="2800" dirty="0" err="1" smtClean="0"/>
              <a:t>probability</a:t>
            </a:r>
            <a:r>
              <a:rPr lang="tr-TR" sz="2800" dirty="0" smtClean="0"/>
              <a:t> </a:t>
            </a:r>
            <a:r>
              <a:rPr lang="tr-TR" sz="2800" dirty="0" err="1" smtClean="0"/>
              <a:t>from</a:t>
            </a:r>
            <a:r>
              <a:rPr lang="tr-TR" sz="2800" dirty="0" smtClean="0"/>
              <a:t> </a:t>
            </a:r>
            <a:r>
              <a:rPr lang="tr-TR" sz="2800" dirty="0" err="1" smtClean="0"/>
              <a:t>residue</a:t>
            </a:r>
            <a:r>
              <a:rPr lang="tr-TR" sz="2800" dirty="0" smtClean="0"/>
              <a:t> at </a:t>
            </a:r>
            <a:r>
              <a:rPr lang="tr-TR" sz="2800" dirty="0" err="1" smtClean="0"/>
              <a:t>posistion</a:t>
            </a:r>
            <a:r>
              <a:rPr lang="tr-TR" sz="2800" dirty="0" smtClean="0"/>
              <a:t> </a:t>
            </a:r>
            <a:r>
              <a:rPr lang="tr-TR" sz="2800" i="1" dirty="0" smtClean="0">
                <a:solidFill>
                  <a:schemeClr val="accent1">
                    <a:lumMod val="75000"/>
                  </a:schemeClr>
                </a:solidFill>
              </a:rPr>
              <a:t>i</a:t>
            </a:r>
            <a:r>
              <a:rPr lang="tr-TR" sz="2800" dirty="0" smtClean="0">
                <a:solidFill>
                  <a:schemeClr val="accent1">
                    <a:lumMod val="75000"/>
                  </a:schemeClr>
                </a:solidFill>
              </a:rPr>
              <a:t>-1</a:t>
            </a:r>
            <a:r>
              <a:rPr lang="tr-TR" sz="2800" dirty="0" smtClean="0"/>
              <a:t> </a:t>
            </a:r>
            <a:r>
              <a:rPr lang="tr-TR" sz="2800" dirty="0" err="1" smtClean="0"/>
              <a:t>to</a:t>
            </a:r>
            <a:r>
              <a:rPr lang="tr-TR" sz="2800" dirty="0" smtClean="0"/>
              <a:t> </a:t>
            </a:r>
            <a:r>
              <a:rPr lang="tr-TR" sz="2800" dirty="0" err="1" smtClean="0"/>
              <a:t>the</a:t>
            </a:r>
            <a:r>
              <a:rPr lang="tr-TR" sz="2800" dirty="0" smtClean="0"/>
              <a:t> </a:t>
            </a:r>
            <a:r>
              <a:rPr lang="tr-TR" sz="2800" dirty="0" err="1" smtClean="0"/>
              <a:t>residue</a:t>
            </a:r>
            <a:r>
              <a:rPr lang="tr-TR" sz="2800" dirty="0" smtClean="0"/>
              <a:t> at </a:t>
            </a:r>
            <a:r>
              <a:rPr lang="tr-TR" sz="2800" dirty="0" err="1" smtClean="0"/>
              <a:t>position</a:t>
            </a:r>
            <a:r>
              <a:rPr lang="tr-TR" sz="2800" dirty="0" smtClean="0"/>
              <a:t> </a:t>
            </a:r>
            <a:r>
              <a:rPr lang="tr-TR" sz="2800" i="1" dirty="0" smtClean="0">
                <a:solidFill>
                  <a:schemeClr val="accent1">
                    <a:lumMod val="75000"/>
                  </a:schemeClr>
                </a:solidFill>
              </a:rPr>
              <a:t>i</a:t>
            </a:r>
            <a:endParaRPr lang="en-US" sz="2800" i="1" dirty="0">
              <a:solidFill>
                <a:schemeClr val="accent1">
                  <a:lumMod val="75000"/>
                </a:schemeClr>
              </a:solidFill>
            </a:endParaRPr>
          </a:p>
          <a:p>
            <a:pPr>
              <a:defRPr/>
            </a:pPr>
            <a:endParaRPr lang="en-US" sz="2800" dirty="0"/>
          </a:p>
        </p:txBody>
      </p:sp>
      <p:sp>
        <p:nvSpPr>
          <p:cNvPr id="6861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C523990D-2A24-455A-89CE-F0589A9D21A6}" type="slidenum">
              <a:rPr kumimoji="0" lang="en-US" altLang="en-US" sz="1200" smtClean="0"/>
              <a:pPr>
                <a:spcBef>
                  <a:spcPct val="50000"/>
                </a:spcBef>
                <a:buFontTx/>
                <a:buNone/>
              </a:pPr>
              <a:t>56</a:t>
            </a:fld>
            <a:endParaRPr kumimoji="0" lang="en-US" altLang="en-US" sz="1200" smtClean="0"/>
          </a:p>
        </p:txBody>
      </p:sp>
      <p:sp>
        <p:nvSpPr>
          <p:cNvPr id="686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6" name="Object 5"/>
          <p:cNvGraphicFramePr>
            <a:graphicFrameLocks noChangeAspect="1"/>
          </p:cNvGraphicFramePr>
          <p:nvPr/>
        </p:nvGraphicFramePr>
        <p:xfrm>
          <a:off x="2484438" y="3598863"/>
          <a:ext cx="3816350" cy="1198562"/>
        </p:xfrm>
        <a:graphic>
          <a:graphicData uri="http://schemas.openxmlformats.org/presentationml/2006/ole">
            <mc:AlternateContent xmlns:mc="http://schemas.openxmlformats.org/markup-compatibility/2006">
              <mc:Choice xmlns:v="urn:schemas-microsoft-com:vml" Requires="v">
                <p:oleObj spid="_x0000_s68689" name="Equation" r:id="rId3" imgW="1358310" imgH="431613" progId="Equation.3">
                  <p:embed/>
                </p:oleObj>
              </mc:Choice>
              <mc:Fallback>
                <p:oleObj name="Equation" r:id="rId3" imgW="1358310" imgH="431613"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3598863"/>
                        <a:ext cx="3816350"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8615" name="Rectangle 4"/>
          <p:cNvSpPr>
            <a:spLocks noChangeArrowheads="1"/>
          </p:cNvSpPr>
          <p:nvPr/>
        </p:nvSpPr>
        <p:spPr bwMode="auto">
          <a:xfrm>
            <a:off x="2060575" y="4508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626183362"/>
              </p:ext>
            </p:extLst>
          </p:nvPr>
        </p:nvGraphicFramePr>
        <p:xfrm>
          <a:off x="1907704" y="5088739"/>
          <a:ext cx="847725" cy="609600"/>
        </p:xfrm>
        <a:graphic>
          <a:graphicData uri="http://schemas.openxmlformats.org/presentationml/2006/ole">
            <mc:AlternateContent xmlns:mc="http://schemas.openxmlformats.org/markup-compatibility/2006">
              <mc:Choice xmlns:v="urn:schemas-microsoft-com:vml" Requires="v">
                <p:oleObj spid="_x0000_s68690" name="Equation" r:id="rId5" imgW="330120" imgH="241200" progId="Equation.3">
                  <p:embed/>
                </p:oleObj>
              </mc:Choice>
              <mc:Fallback>
                <p:oleObj name="Equation" r:id="rId5" imgW="330120" imgH="241200" progId="Equation.3">
                  <p:embed/>
                  <p:pic>
                    <p:nvPicPr>
                      <p:cNvPr id="0" name="Object 7"/>
                      <p:cNvPicPr>
                        <a:picLocks noChangeAspect="1" noChangeArrowheads="1"/>
                      </p:cNvPicPr>
                      <p:nvPr/>
                    </p:nvPicPr>
                    <p:blipFill>
                      <a:blip r:embed="rId6"/>
                      <a:srcRect/>
                      <a:stretch>
                        <a:fillRect/>
                      </a:stretch>
                    </p:blipFill>
                    <p:spPr bwMode="auto">
                      <a:xfrm>
                        <a:off x="1907704" y="5088739"/>
                        <a:ext cx="8477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Markov Chain</a:t>
            </a:r>
          </a:p>
        </p:txBody>
      </p:sp>
      <p:sp>
        <p:nvSpPr>
          <p:cNvPr id="3" name="Content Placeholder 2"/>
          <p:cNvSpPr>
            <a:spLocks noGrp="1"/>
          </p:cNvSpPr>
          <p:nvPr>
            <p:ph idx="1"/>
          </p:nvPr>
        </p:nvSpPr>
        <p:spPr/>
        <p:txBody>
          <a:bodyPr/>
          <a:lstStyle/>
          <a:p>
            <a:pPr>
              <a:spcAft>
                <a:spcPts val="0"/>
              </a:spcAft>
              <a:defRPr/>
            </a:pPr>
            <a:r>
              <a:rPr lang="en-US" sz="2800" dirty="0" smtClean="0">
                <a:ea typeface="Times New Roman" panose="02020603050405020304" pitchFamily="18" charset="0"/>
              </a:rPr>
              <a:t>Let’s consider for now that in the </a:t>
            </a:r>
            <a:r>
              <a:rPr lang="en-US" sz="2800" dirty="0" smtClean="0">
                <a:solidFill>
                  <a:schemeClr val="accent1">
                    <a:lumMod val="75000"/>
                  </a:schemeClr>
                </a:solidFill>
                <a:ea typeface="Times New Roman" panose="02020603050405020304" pitchFamily="18" charset="0"/>
              </a:rPr>
              <a:t>non-</a:t>
            </a:r>
            <a:r>
              <a:rPr lang="en-US" sz="2800" dirty="0" err="1" smtClean="0">
                <a:solidFill>
                  <a:schemeClr val="accent1">
                    <a:lumMod val="75000"/>
                  </a:schemeClr>
                </a:solidFill>
                <a:ea typeface="Times New Roman" panose="02020603050405020304" pitchFamily="18" charset="0"/>
              </a:rPr>
              <a:t>CpG</a:t>
            </a:r>
            <a:r>
              <a:rPr lang="en-US" sz="2800" dirty="0" smtClean="0">
                <a:solidFill>
                  <a:schemeClr val="accent1">
                    <a:lumMod val="75000"/>
                  </a:schemeClr>
                </a:solidFill>
                <a:ea typeface="Times New Roman" panose="02020603050405020304" pitchFamily="18" charset="0"/>
              </a:rPr>
              <a:t> model</a:t>
            </a:r>
            <a:r>
              <a:rPr lang="en-US" sz="2800" dirty="0" smtClean="0">
                <a:ea typeface="Times New Roman" panose="02020603050405020304" pitchFamily="18" charset="0"/>
              </a:rPr>
              <a:t>, </a:t>
            </a:r>
            <a:r>
              <a:rPr lang="en-US" sz="2800" dirty="0" smtClean="0">
                <a:solidFill>
                  <a:schemeClr val="accent1">
                    <a:lumMod val="75000"/>
                  </a:schemeClr>
                </a:solidFill>
                <a:ea typeface="Times New Roman" panose="02020603050405020304" pitchFamily="18" charset="0"/>
              </a:rPr>
              <a:t>P(A) = P(T) = 0.3; P(C) = P(G) = 0.2</a:t>
            </a:r>
            <a:r>
              <a:rPr lang="en-US" sz="2800" dirty="0" smtClean="0">
                <a:ea typeface="Times New Roman" panose="02020603050405020304" pitchFamily="18" charset="0"/>
              </a:rPr>
              <a:t>, </a:t>
            </a:r>
            <a:endParaRPr lang="tr-TR" sz="2800" dirty="0" smtClean="0">
              <a:ea typeface="Times New Roman" panose="02020603050405020304" pitchFamily="18" charset="0"/>
            </a:endParaRPr>
          </a:p>
          <a:p>
            <a:pPr lvl="1">
              <a:spcAft>
                <a:spcPts val="0"/>
              </a:spcAft>
              <a:defRPr/>
            </a:pPr>
            <a:r>
              <a:rPr lang="en-US" sz="2400" dirty="0" smtClean="0">
                <a:ea typeface="Times New Roman" panose="02020603050405020304" pitchFamily="18" charset="0"/>
              </a:rPr>
              <a:t>so that </a:t>
            </a:r>
            <a:r>
              <a:rPr lang="en-US" sz="2400" dirty="0" smtClean="0">
                <a:solidFill>
                  <a:schemeClr val="accent1">
                    <a:lumMod val="75000"/>
                  </a:schemeClr>
                </a:solidFill>
                <a:ea typeface="Times New Roman" panose="02020603050405020304" pitchFamily="18" charset="0"/>
              </a:rPr>
              <a:t>A</a:t>
            </a:r>
            <a:r>
              <a:rPr lang="en-US" sz="2400" dirty="0" smtClean="0">
                <a:ea typeface="Times New Roman" panose="02020603050405020304" pitchFamily="18" charset="0"/>
              </a:rPr>
              <a:t> and </a:t>
            </a:r>
            <a:r>
              <a:rPr lang="en-US" sz="2400" dirty="0" smtClean="0">
                <a:solidFill>
                  <a:schemeClr val="accent1">
                    <a:lumMod val="75000"/>
                  </a:schemeClr>
                </a:solidFill>
                <a:ea typeface="Times New Roman" panose="02020603050405020304" pitchFamily="18" charset="0"/>
              </a:rPr>
              <a:t>T</a:t>
            </a:r>
            <a:r>
              <a:rPr lang="en-US" sz="2400" dirty="0" smtClean="0">
                <a:ea typeface="Times New Roman" panose="02020603050405020304" pitchFamily="18" charset="0"/>
              </a:rPr>
              <a:t> are more probable.  </a:t>
            </a:r>
            <a:endParaRPr lang="tr-TR" sz="2400" dirty="0" smtClean="0">
              <a:ea typeface="Times New Roman" panose="02020603050405020304" pitchFamily="18" charset="0"/>
            </a:endParaRPr>
          </a:p>
          <a:p>
            <a:pPr>
              <a:spcAft>
                <a:spcPts val="0"/>
              </a:spcAft>
              <a:defRPr/>
            </a:pPr>
            <a:endParaRPr lang="tr-TR" sz="2800" dirty="0" smtClean="0">
              <a:ea typeface="Times New Roman" panose="02020603050405020304" pitchFamily="18" charset="0"/>
            </a:endParaRPr>
          </a:p>
          <a:p>
            <a:pPr>
              <a:spcAft>
                <a:spcPts val="0"/>
              </a:spcAft>
              <a:defRPr/>
            </a:pPr>
            <a:r>
              <a:rPr lang="en-US" sz="2800" dirty="0" smtClean="0">
                <a:ea typeface="Times New Roman" panose="02020603050405020304" pitchFamily="18" charset="0"/>
              </a:rPr>
              <a:t>In the </a:t>
            </a:r>
            <a:r>
              <a:rPr lang="en-US" sz="2800" dirty="0" err="1" smtClean="0">
                <a:solidFill>
                  <a:schemeClr val="accent1">
                    <a:lumMod val="75000"/>
                  </a:schemeClr>
                </a:solidFill>
                <a:ea typeface="Times New Roman" panose="02020603050405020304" pitchFamily="18" charset="0"/>
              </a:rPr>
              <a:t>CpG</a:t>
            </a:r>
            <a:r>
              <a:rPr lang="en-US" sz="2800" dirty="0" smtClean="0">
                <a:solidFill>
                  <a:schemeClr val="accent1">
                    <a:lumMod val="75000"/>
                  </a:schemeClr>
                </a:solidFill>
                <a:ea typeface="Times New Roman" panose="02020603050405020304" pitchFamily="18" charset="0"/>
              </a:rPr>
              <a:t> model</a:t>
            </a:r>
            <a:r>
              <a:rPr lang="en-US" sz="2800" dirty="0" smtClean="0">
                <a:ea typeface="Times New Roman" panose="02020603050405020304" pitchFamily="18" charset="0"/>
              </a:rPr>
              <a:t>, consider </a:t>
            </a:r>
            <a:r>
              <a:rPr lang="en-US" sz="2800" dirty="0" smtClean="0">
                <a:solidFill>
                  <a:schemeClr val="accent1">
                    <a:lumMod val="75000"/>
                  </a:schemeClr>
                </a:solidFill>
                <a:ea typeface="Times New Roman" panose="02020603050405020304" pitchFamily="18" charset="0"/>
              </a:rPr>
              <a:t>P(A) = P(C) = P(G) = P(T) = 0.25</a:t>
            </a:r>
            <a:r>
              <a:rPr lang="en-US" sz="2800" dirty="0" smtClean="0">
                <a:ea typeface="Times New Roman" panose="02020603050405020304" pitchFamily="18" charset="0"/>
              </a:rPr>
              <a:t>. </a:t>
            </a:r>
          </a:p>
          <a:p>
            <a:pPr>
              <a:spcAft>
                <a:spcPts val="0"/>
              </a:spcAft>
              <a:defRPr/>
            </a:pPr>
            <a:endParaRPr lang="tr-TR" sz="2800" dirty="0" smtClean="0">
              <a:ea typeface="Times New Roman" panose="02020603050405020304" pitchFamily="18" charset="0"/>
            </a:endParaRPr>
          </a:p>
          <a:p>
            <a:pPr>
              <a:spcAft>
                <a:spcPts val="0"/>
              </a:spcAft>
              <a:defRPr/>
            </a:pPr>
            <a:r>
              <a:rPr lang="en-US" sz="2800" dirty="0" smtClean="0">
                <a:ea typeface="Times New Roman" panose="02020603050405020304" pitchFamily="18" charset="0"/>
              </a:rPr>
              <a:t>Now consider the sequence: </a:t>
            </a:r>
            <a:r>
              <a:rPr lang="en-US" sz="2800" dirty="0" smtClean="0">
                <a:solidFill>
                  <a:schemeClr val="accent1">
                    <a:lumMod val="75000"/>
                  </a:schemeClr>
                </a:solidFill>
                <a:ea typeface="Times New Roman" panose="02020603050405020304" pitchFamily="18" charset="0"/>
              </a:rPr>
              <a:t>GGCGACG</a:t>
            </a:r>
          </a:p>
          <a:p>
            <a:pPr>
              <a:spcAft>
                <a:spcPts val="0"/>
              </a:spcAft>
              <a:defRPr/>
            </a:pPr>
            <a:r>
              <a:rPr lang="en-US" sz="2800" dirty="0" smtClean="0">
                <a:ea typeface="Times New Roman" panose="02020603050405020304" pitchFamily="18" charset="0"/>
              </a:rPr>
              <a:t>The probability for this sequence</a:t>
            </a:r>
            <a:r>
              <a:rPr lang="tr-TR" sz="2800" dirty="0" smtClean="0">
                <a:ea typeface="Times New Roman" panose="02020603050405020304" pitchFamily="18" charset="0"/>
              </a:rPr>
              <a:t>:</a:t>
            </a:r>
          </a:p>
          <a:p>
            <a:pPr marL="0" indent="0">
              <a:spcAft>
                <a:spcPts val="0"/>
              </a:spcAft>
              <a:buFontTx/>
              <a:buNone/>
              <a:defRPr/>
            </a:pPr>
            <a:r>
              <a:rPr lang="tr-TR" sz="2800" dirty="0" smtClean="0">
                <a:ea typeface="Times New Roman" panose="02020603050405020304" pitchFamily="18" charset="0"/>
              </a:rPr>
              <a:t>	</a:t>
            </a:r>
            <a:r>
              <a:rPr lang="en-US" sz="2800" dirty="0" smtClean="0">
                <a:solidFill>
                  <a:schemeClr val="accent1">
                    <a:lumMod val="75000"/>
                  </a:schemeClr>
                </a:solidFill>
                <a:ea typeface="Times New Roman" panose="02020603050405020304" pitchFamily="18" charset="0"/>
              </a:rPr>
              <a:t>P(G)P(G|G)P(C|G)P(G|C)P(A|G)P(C|A)P(G|C) </a:t>
            </a:r>
          </a:p>
          <a:p>
            <a:pPr marL="0" indent="0">
              <a:spcAft>
                <a:spcPts val="0"/>
              </a:spcAft>
              <a:buFontTx/>
              <a:buNone/>
              <a:defRPr/>
            </a:pPr>
            <a:endParaRPr lang="tr-TR" sz="2800" dirty="0" smtClean="0">
              <a:ea typeface="Times New Roman" panose="02020603050405020304" pitchFamily="18" charset="0"/>
            </a:endParaRPr>
          </a:p>
        </p:txBody>
      </p:sp>
      <p:sp>
        <p:nvSpPr>
          <p:cNvPr id="6963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37D839A9-C440-4539-A294-6313845F0555}" type="slidenum">
              <a:rPr kumimoji="0" lang="en-US" altLang="en-US" sz="1200" smtClean="0"/>
              <a:pPr>
                <a:spcBef>
                  <a:spcPct val="50000"/>
                </a:spcBef>
                <a:buFontTx/>
                <a:buNone/>
              </a:pPr>
              <a:t>57</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smtClean="0"/>
              <a:t>Markov Chain</a:t>
            </a:r>
          </a:p>
        </p:txBody>
      </p:sp>
      <p:sp>
        <p:nvSpPr>
          <p:cNvPr id="3" name="Content Placeholder 2"/>
          <p:cNvSpPr>
            <a:spLocks noGrp="1"/>
          </p:cNvSpPr>
          <p:nvPr>
            <p:ph idx="1"/>
          </p:nvPr>
        </p:nvSpPr>
        <p:spPr>
          <a:xfrm>
            <a:off x="395288" y="1125538"/>
            <a:ext cx="8353425" cy="4978400"/>
          </a:xfrm>
        </p:spPr>
        <p:txBody>
          <a:bodyPr/>
          <a:lstStyle/>
          <a:p>
            <a:pPr>
              <a:spcAft>
                <a:spcPts val="0"/>
              </a:spcAft>
              <a:defRPr/>
            </a:pPr>
            <a:r>
              <a:rPr lang="en-US" sz="2800" dirty="0" smtClean="0">
                <a:ea typeface="Times New Roman" panose="02020603050405020304" pitchFamily="18" charset="0"/>
              </a:rPr>
              <a:t>For the </a:t>
            </a:r>
            <a:r>
              <a:rPr lang="en-US" sz="2800" dirty="0" smtClean="0">
                <a:solidFill>
                  <a:schemeClr val="accent1">
                    <a:lumMod val="75000"/>
                  </a:schemeClr>
                </a:solidFill>
                <a:ea typeface="Times New Roman" panose="02020603050405020304" pitchFamily="18" charset="0"/>
              </a:rPr>
              <a:t>non-</a:t>
            </a:r>
            <a:r>
              <a:rPr lang="en-US" sz="2800" dirty="0" err="1" smtClean="0">
                <a:solidFill>
                  <a:schemeClr val="accent1">
                    <a:lumMod val="75000"/>
                  </a:schemeClr>
                </a:solidFill>
                <a:ea typeface="Times New Roman" panose="02020603050405020304" pitchFamily="18" charset="0"/>
              </a:rPr>
              <a:t>CpG</a:t>
            </a:r>
            <a:r>
              <a:rPr lang="en-US" sz="2800" dirty="0" smtClean="0">
                <a:solidFill>
                  <a:schemeClr val="accent1">
                    <a:lumMod val="75000"/>
                  </a:schemeClr>
                </a:solidFill>
                <a:ea typeface="Times New Roman" panose="02020603050405020304" pitchFamily="18" charset="0"/>
              </a:rPr>
              <a:t> model </a:t>
            </a:r>
            <a:r>
              <a:rPr lang="en-US" sz="2800" dirty="0" smtClean="0">
                <a:ea typeface="Times New Roman" panose="02020603050405020304" pitchFamily="18" charset="0"/>
              </a:rPr>
              <a:t>can be calculated as: </a:t>
            </a:r>
          </a:p>
          <a:p>
            <a:pPr marL="0" indent="0">
              <a:spcAft>
                <a:spcPts val="0"/>
              </a:spcAft>
              <a:buFontTx/>
              <a:buNone/>
              <a:defRPr/>
            </a:pPr>
            <a:r>
              <a:rPr lang="tr-TR" sz="2800" dirty="0" smtClean="0">
                <a:ea typeface="Times New Roman" panose="02020603050405020304" pitchFamily="18" charset="0"/>
              </a:rPr>
              <a:t>	</a:t>
            </a:r>
            <a:r>
              <a:rPr lang="en-US" sz="2800" dirty="0" smtClean="0">
                <a:solidFill>
                  <a:schemeClr val="accent1">
                    <a:lumMod val="75000"/>
                  </a:schemeClr>
                </a:solidFill>
                <a:ea typeface="Times New Roman" panose="02020603050405020304" pitchFamily="18" charset="0"/>
              </a:rPr>
              <a:t>(0.20)(0.298)(0.246)(0.078)(0.248)(0.205)(0.078) </a:t>
            </a:r>
            <a:r>
              <a:rPr lang="tr-TR" sz="2800" dirty="0" smtClean="0">
                <a:solidFill>
                  <a:schemeClr val="accent1">
                    <a:lumMod val="75000"/>
                  </a:schemeClr>
                </a:solidFill>
                <a:ea typeface="Times New Roman" panose="02020603050405020304" pitchFamily="18" charset="0"/>
              </a:rPr>
              <a:t>	</a:t>
            </a:r>
            <a:r>
              <a:rPr lang="en-US" sz="2800" dirty="0" smtClean="0">
                <a:solidFill>
                  <a:schemeClr val="accent1">
                    <a:lumMod val="75000"/>
                  </a:schemeClr>
                </a:solidFill>
                <a:ea typeface="Times New Roman" panose="02020603050405020304" pitchFamily="18" charset="0"/>
              </a:rPr>
              <a:t>= 0.000000453499</a:t>
            </a:r>
          </a:p>
          <a:p>
            <a:pPr marL="0" indent="0">
              <a:spcAft>
                <a:spcPts val="0"/>
              </a:spcAft>
              <a:buFontTx/>
              <a:buNone/>
              <a:defRPr/>
            </a:pPr>
            <a:endParaRPr lang="en-US" sz="2800" dirty="0" smtClean="0">
              <a:ea typeface="Times New Roman" panose="02020603050405020304" pitchFamily="18" charset="0"/>
            </a:endParaRPr>
          </a:p>
          <a:p>
            <a:pPr>
              <a:spcAft>
                <a:spcPts val="0"/>
              </a:spcAft>
              <a:defRPr/>
            </a:pPr>
            <a:r>
              <a:rPr lang="en-US" sz="2800" dirty="0" smtClean="0">
                <a:ea typeface="Times New Roman" panose="02020603050405020304" pitchFamily="18" charset="0"/>
              </a:rPr>
              <a:t>For the </a:t>
            </a:r>
            <a:r>
              <a:rPr lang="en-US" sz="2800" dirty="0" err="1" smtClean="0">
                <a:solidFill>
                  <a:schemeClr val="accent1">
                    <a:lumMod val="75000"/>
                  </a:schemeClr>
                </a:solidFill>
                <a:ea typeface="Times New Roman" panose="02020603050405020304" pitchFamily="18" charset="0"/>
              </a:rPr>
              <a:t>CpG</a:t>
            </a:r>
            <a:r>
              <a:rPr lang="en-US" sz="2800" dirty="0" smtClean="0">
                <a:solidFill>
                  <a:schemeClr val="accent1">
                    <a:lumMod val="75000"/>
                  </a:schemeClr>
                </a:solidFill>
                <a:ea typeface="Times New Roman" panose="02020603050405020304" pitchFamily="18" charset="0"/>
              </a:rPr>
              <a:t> model </a:t>
            </a:r>
            <a:r>
              <a:rPr lang="en-US" sz="2800" dirty="0" smtClean="0">
                <a:ea typeface="Times New Roman" panose="02020603050405020304" pitchFamily="18" charset="0"/>
              </a:rPr>
              <a:t>can be calculated as:</a:t>
            </a:r>
            <a:r>
              <a:rPr lang="tr-TR" sz="2800" dirty="0" smtClean="0">
                <a:ea typeface="Times New Roman" panose="02020603050405020304" pitchFamily="18" charset="0"/>
              </a:rPr>
              <a:t> </a:t>
            </a:r>
            <a:endParaRPr lang="en-US" sz="2800" dirty="0" smtClean="0">
              <a:ea typeface="Times New Roman" panose="02020603050405020304" pitchFamily="18" charset="0"/>
            </a:endParaRPr>
          </a:p>
          <a:p>
            <a:pPr marL="0" indent="0">
              <a:buFontTx/>
              <a:buNone/>
              <a:defRPr/>
            </a:pPr>
            <a:r>
              <a:rPr lang="tr-TR" sz="2800" dirty="0" smtClean="0">
                <a:ea typeface="Times New Roman" panose="02020603050405020304" pitchFamily="18" charset="0"/>
              </a:rPr>
              <a:t>	</a:t>
            </a:r>
            <a:r>
              <a:rPr lang="en-US" sz="2400" dirty="0" smtClean="0">
                <a:solidFill>
                  <a:schemeClr val="accent1">
                    <a:lumMod val="75000"/>
                  </a:schemeClr>
                </a:solidFill>
                <a:ea typeface="Times New Roman" panose="02020603050405020304" pitchFamily="18" charset="0"/>
              </a:rPr>
              <a:t>(0.25)(0.375)(0.339)(0.274)(0.161)(0.274)(0.274)(0.125) = </a:t>
            </a:r>
            <a:r>
              <a:rPr lang="tr-TR" sz="2400" dirty="0" smtClean="0">
                <a:solidFill>
                  <a:schemeClr val="accent1">
                    <a:lumMod val="75000"/>
                  </a:schemeClr>
                </a:solidFill>
                <a:ea typeface="Times New Roman" panose="02020603050405020304" pitchFamily="18" charset="0"/>
              </a:rPr>
              <a:t>	</a:t>
            </a:r>
            <a:r>
              <a:rPr lang="en-US" sz="2400" dirty="0" smtClean="0">
                <a:solidFill>
                  <a:schemeClr val="accent1">
                    <a:lumMod val="75000"/>
                  </a:schemeClr>
                </a:solidFill>
                <a:ea typeface="Times New Roman" panose="02020603050405020304" pitchFamily="18" charset="0"/>
              </a:rPr>
              <a:t>0.0010526</a:t>
            </a:r>
            <a:endParaRPr lang="tr-TR" sz="2400" dirty="0" smtClean="0">
              <a:solidFill>
                <a:schemeClr val="accent1">
                  <a:lumMod val="75000"/>
                </a:schemeClr>
              </a:solidFill>
              <a:ea typeface="Times New Roman" panose="02020603050405020304" pitchFamily="18" charset="0"/>
            </a:endParaRPr>
          </a:p>
          <a:p>
            <a:pPr>
              <a:spcAft>
                <a:spcPts val="0"/>
              </a:spcAft>
              <a:defRPr/>
            </a:pPr>
            <a:r>
              <a:rPr lang="en-US" sz="2400" dirty="0">
                <a:solidFill>
                  <a:srgbClr val="000000"/>
                </a:solidFill>
              </a:rPr>
              <a:t>Given this information, it is more likely that this sequence fits the </a:t>
            </a:r>
            <a:r>
              <a:rPr lang="en-US" sz="2400" dirty="0" err="1">
                <a:solidFill>
                  <a:schemeClr val="accent1">
                    <a:lumMod val="75000"/>
                  </a:schemeClr>
                </a:solidFill>
              </a:rPr>
              <a:t>CpG</a:t>
            </a:r>
            <a:r>
              <a:rPr lang="en-US" sz="2400" dirty="0">
                <a:solidFill>
                  <a:schemeClr val="accent1">
                    <a:lumMod val="75000"/>
                  </a:schemeClr>
                </a:solidFill>
              </a:rPr>
              <a:t> model</a:t>
            </a:r>
            <a:r>
              <a:rPr lang="en-US" sz="2400" dirty="0">
                <a:solidFill>
                  <a:srgbClr val="000000"/>
                </a:solidFill>
              </a:rPr>
              <a:t>.  </a:t>
            </a:r>
            <a:endParaRPr lang="tr-TR" sz="2400" dirty="0" smtClean="0">
              <a:solidFill>
                <a:srgbClr val="000000"/>
              </a:solidFill>
            </a:endParaRPr>
          </a:p>
          <a:p>
            <a:pPr>
              <a:spcAft>
                <a:spcPts val="0"/>
              </a:spcAft>
              <a:defRPr/>
            </a:pPr>
            <a:r>
              <a:rPr lang="en-US" sz="2400" dirty="0" smtClean="0">
                <a:solidFill>
                  <a:srgbClr val="000000"/>
                </a:solidFill>
              </a:rPr>
              <a:t>One </a:t>
            </a:r>
            <a:r>
              <a:rPr lang="en-US" sz="2400" dirty="0">
                <a:solidFill>
                  <a:srgbClr val="000000"/>
                </a:solidFill>
              </a:rPr>
              <a:t>thing to note is how quickly the probability gets to zero.  </a:t>
            </a:r>
            <a:endParaRPr lang="tr-TR" sz="2400" dirty="0" smtClean="0">
              <a:solidFill>
                <a:srgbClr val="000000"/>
              </a:solidFill>
            </a:endParaRPr>
          </a:p>
          <a:p>
            <a:pPr lvl="1">
              <a:spcAft>
                <a:spcPts val="0"/>
              </a:spcAft>
              <a:defRPr/>
            </a:pPr>
            <a:r>
              <a:rPr lang="en-US" sz="2400" dirty="0">
                <a:ea typeface="Times New Roman" panose="02020603050405020304" pitchFamily="18" charset="0"/>
              </a:rPr>
              <a:t>This shows the importance of using log statistics.</a:t>
            </a:r>
          </a:p>
          <a:p>
            <a:pPr marL="0" indent="0">
              <a:buFontTx/>
              <a:buNone/>
              <a:defRPr/>
            </a:pPr>
            <a:endParaRPr lang="en-US" sz="2400" dirty="0"/>
          </a:p>
        </p:txBody>
      </p:sp>
      <p:sp>
        <p:nvSpPr>
          <p:cNvPr id="7066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F44F997D-8A99-415D-9830-AB265A43390E}" type="slidenum">
              <a:rPr kumimoji="0" lang="en-US" altLang="en-US" sz="1200" smtClean="0"/>
              <a:pPr>
                <a:spcBef>
                  <a:spcPct val="50000"/>
                </a:spcBef>
                <a:buFontTx/>
                <a:buNone/>
              </a:pPr>
              <a:t>58</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Using Markov models for discrimination</a:t>
            </a:r>
          </a:p>
        </p:txBody>
      </p:sp>
      <p:sp>
        <p:nvSpPr>
          <p:cNvPr id="3" name="Content Placeholder 2"/>
          <p:cNvSpPr>
            <a:spLocks noGrp="1"/>
          </p:cNvSpPr>
          <p:nvPr>
            <p:ph idx="1"/>
          </p:nvPr>
        </p:nvSpPr>
        <p:spPr/>
        <p:txBody>
          <a:bodyPr>
            <a:normAutofit fontScale="92500" lnSpcReduction="20000"/>
          </a:bodyPr>
          <a:lstStyle/>
          <a:p>
            <a:pPr>
              <a:lnSpc>
                <a:spcPct val="120000"/>
              </a:lnSpc>
              <a:spcBef>
                <a:spcPts val="0"/>
              </a:spcBef>
              <a:spcAft>
                <a:spcPts val="0"/>
              </a:spcAft>
              <a:defRPr/>
            </a:pPr>
            <a:r>
              <a:rPr lang="tr-TR" dirty="0" smtClean="0">
                <a:ea typeface="Times New Roman" panose="02020603050405020304" pitchFamily="18" charset="0"/>
              </a:rPr>
              <a:t>H</a:t>
            </a:r>
            <a:r>
              <a:rPr lang="en-US" dirty="0" smtClean="0">
                <a:ea typeface="Times New Roman" panose="02020603050405020304" pitchFamily="18" charset="0"/>
              </a:rPr>
              <a:t>ow different the </a:t>
            </a:r>
            <a:r>
              <a:rPr lang="en-US" dirty="0" smtClean="0">
                <a:solidFill>
                  <a:schemeClr val="accent1">
                    <a:lumMod val="75000"/>
                  </a:schemeClr>
                </a:solidFill>
                <a:ea typeface="Times New Roman" panose="02020603050405020304" pitchFamily="18" charset="0"/>
              </a:rPr>
              <a:t>non-</a:t>
            </a:r>
            <a:r>
              <a:rPr lang="en-US" dirty="0" err="1" smtClean="0">
                <a:solidFill>
                  <a:schemeClr val="accent1">
                    <a:lumMod val="75000"/>
                  </a:schemeClr>
                </a:solidFill>
                <a:ea typeface="Times New Roman" panose="02020603050405020304" pitchFamily="18" charset="0"/>
              </a:rPr>
              <a:t>CpG</a:t>
            </a:r>
            <a:r>
              <a:rPr lang="en-US" dirty="0" smtClean="0">
                <a:ea typeface="Times New Roman" panose="02020603050405020304" pitchFamily="18" charset="0"/>
              </a:rPr>
              <a:t> and </a:t>
            </a:r>
            <a:r>
              <a:rPr lang="en-US" dirty="0" err="1" smtClean="0">
                <a:solidFill>
                  <a:schemeClr val="accent1">
                    <a:lumMod val="75000"/>
                  </a:schemeClr>
                </a:solidFill>
                <a:ea typeface="Times New Roman" panose="02020603050405020304" pitchFamily="18" charset="0"/>
              </a:rPr>
              <a:t>CpG</a:t>
            </a:r>
            <a:r>
              <a:rPr lang="en-US" dirty="0" smtClean="0">
                <a:solidFill>
                  <a:schemeClr val="accent1">
                    <a:lumMod val="75000"/>
                  </a:schemeClr>
                </a:solidFill>
                <a:ea typeface="Times New Roman" panose="02020603050405020304" pitchFamily="18" charset="0"/>
              </a:rPr>
              <a:t> models </a:t>
            </a:r>
            <a:r>
              <a:rPr lang="en-US" dirty="0" smtClean="0">
                <a:ea typeface="Times New Roman" panose="02020603050405020304" pitchFamily="18" charset="0"/>
              </a:rPr>
              <a:t>are in relation to each other</a:t>
            </a:r>
            <a:r>
              <a:rPr lang="tr-TR" dirty="0" smtClean="0">
                <a:ea typeface="Times New Roman" panose="02020603050405020304" pitchFamily="18" charset="0"/>
              </a:rPr>
              <a:t>?</a:t>
            </a:r>
            <a:r>
              <a:rPr lang="en-US" dirty="0" smtClean="0">
                <a:ea typeface="Times New Roman" panose="02020603050405020304" pitchFamily="18" charset="0"/>
              </a:rPr>
              <a:t>  </a:t>
            </a:r>
            <a:endParaRPr lang="tr-TR" dirty="0" smtClean="0">
              <a:ea typeface="Times New Roman" panose="02020603050405020304" pitchFamily="18" charset="0"/>
            </a:endParaRPr>
          </a:p>
          <a:p>
            <a:pPr lvl="1">
              <a:lnSpc>
                <a:spcPct val="120000"/>
              </a:lnSpc>
              <a:spcBef>
                <a:spcPts val="0"/>
              </a:spcBef>
              <a:spcAft>
                <a:spcPts val="0"/>
              </a:spcAft>
              <a:defRPr/>
            </a:pPr>
            <a:r>
              <a:rPr lang="en-US" dirty="0" smtClean="0">
                <a:ea typeface="Times New Roman" panose="02020603050405020304" pitchFamily="18" charset="0"/>
              </a:rPr>
              <a:t>If they are not different enough, then there is not enough information to determine from which model a particular sequence is derived.  </a:t>
            </a:r>
            <a:endParaRPr lang="tr-TR" dirty="0" smtClean="0">
              <a:ea typeface="Times New Roman" panose="02020603050405020304" pitchFamily="18" charset="0"/>
            </a:endParaRPr>
          </a:p>
          <a:p>
            <a:pPr>
              <a:lnSpc>
                <a:spcPct val="120000"/>
              </a:lnSpc>
              <a:spcBef>
                <a:spcPts val="0"/>
              </a:spcBef>
              <a:spcAft>
                <a:spcPts val="0"/>
              </a:spcAft>
              <a:defRPr/>
            </a:pPr>
            <a:r>
              <a:rPr lang="en-US" dirty="0" smtClean="0">
                <a:ea typeface="Times New Roman" panose="02020603050405020304" pitchFamily="18" charset="0"/>
              </a:rPr>
              <a:t>In order to test whether we are able to discriminate between the two models, a log ratio is taken for each of the scores in the two previous tables to create a third table, where each entry, </a:t>
            </a:r>
            <a:r>
              <a:rPr lang="en-US" i="1" dirty="0" smtClean="0">
                <a:solidFill>
                  <a:schemeClr val="accent1">
                    <a:lumMod val="75000"/>
                  </a:schemeClr>
                </a:solidFill>
                <a:ea typeface="Times New Roman" panose="02020603050405020304" pitchFamily="18" charset="0"/>
              </a:rPr>
              <a:t>x</a:t>
            </a:r>
            <a:r>
              <a:rPr lang="en-US" dirty="0" smtClean="0">
                <a:ea typeface="Times New Roman" panose="02020603050405020304" pitchFamily="18" charset="0"/>
              </a:rPr>
              <a:t>, in the new table is equal to: </a:t>
            </a:r>
            <a:endParaRPr lang="tr-TR" dirty="0" smtClean="0">
              <a:ea typeface="Times New Roman" panose="02020603050405020304" pitchFamily="18" charset="0"/>
            </a:endParaRPr>
          </a:p>
          <a:p>
            <a:pPr marL="0" indent="0">
              <a:lnSpc>
                <a:spcPct val="120000"/>
              </a:lnSpc>
              <a:spcBef>
                <a:spcPts val="0"/>
              </a:spcBef>
              <a:spcAft>
                <a:spcPts val="0"/>
              </a:spcAft>
              <a:buFontTx/>
              <a:buNone/>
              <a:defRPr/>
            </a:pPr>
            <a:r>
              <a:rPr lang="tr-TR" dirty="0">
                <a:ea typeface="Times New Roman" panose="02020603050405020304" pitchFamily="18" charset="0"/>
              </a:rPr>
              <a:t>	</a:t>
            </a:r>
            <a:r>
              <a:rPr lang="en-US" dirty="0" smtClean="0">
                <a:solidFill>
                  <a:schemeClr val="accent1">
                    <a:lumMod val="75000"/>
                  </a:schemeClr>
                </a:solidFill>
                <a:ea typeface="Times New Roman" panose="02020603050405020304" pitchFamily="18" charset="0"/>
              </a:rPr>
              <a:t>log</a:t>
            </a:r>
            <a:r>
              <a:rPr lang="en-US" baseline="-25000" dirty="0" smtClean="0">
                <a:solidFill>
                  <a:schemeClr val="accent1">
                    <a:lumMod val="75000"/>
                  </a:schemeClr>
                </a:solidFill>
                <a:ea typeface="Times New Roman" panose="02020603050405020304" pitchFamily="18" charset="0"/>
              </a:rPr>
              <a:t>2</a:t>
            </a:r>
            <a:r>
              <a:rPr lang="en-US" dirty="0" smtClean="0">
                <a:solidFill>
                  <a:schemeClr val="accent1">
                    <a:lumMod val="75000"/>
                  </a:schemeClr>
                </a:solidFill>
                <a:ea typeface="Times New Roman" panose="02020603050405020304" pitchFamily="18" charset="0"/>
              </a:rPr>
              <a:t>(P(</a:t>
            </a:r>
            <a:r>
              <a:rPr lang="en-US" i="1" dirty="0" err="1" smtClean="0">
                <a:solidFill>
                  <a:schemeClr val="accent1">
                    <a:lumMod val="75000"/>
                  </a:schemeClr>
                </a:solidFill>
                <a:ea typeface="Times New Roman" panose="02020603050405020304" pitchFamily="18" charset="0"/>
              </a:rPr>
              <a:t>x</a:t>
            </a:r>
            <a:r>
              <a:rPr lang="en-US" dirty="0" err="1" smtClean="0">
                <a:solidFill>
                  <a:schemeClr val="accent1">
                    <a:lumMod val="75000"/>
                  </a:schemeClr>
                </a:solidFill>
                <a:ea typeface="Times New Roman" panose="02020603050405020304" pitchFamily="18" charset="0"/>
              </a:rPr>
              <a:t>|CpG</a:t>
            </a:r>
            <a:r>
              <a:rPr lang="en-US" dirty="0" smtClean="0">
                <a:solidFill>
                  <a:schemeClr val="accent1">
                    <a:lumMod val="75000"/>
                  </a:schemeClr>
                </a:solidFill>
                <a:ea typeface="Times New Roman" panose="02020603050405020304" pitchFamily="18" charset="0"/>
              </a:rPr>
              <a:t> model) / P(</a:t>
            </a:r>
            <a:r>
              <a:rPr lang="en-US" i="1" dirty="0" smtClean="0">
                <a:solidFill>
                  <a:schemeClr val="accent1">
                    <a:lumMod val="75000"/>
                  </a:schemeClr>
                </a:solidFill>
                <a:ea typeface="Times New Roman" panose="02020603050405020304" pitchFamily="18" charset="0"/>
              </a:rPr>
              <a:t>x</a:t>
            </a:r>
            <a:r>
              <a:rPr lang="en-US" dirty="0" smtClean="0">
                <a:solidFill>
                  <a:schemeClr val="accent1">
                    <a:lumMod val="75000"/>
                  </a:schemeClr>
                </a:solidFill>
                <a:ea typeface="Times New Roman" panose="02020603050405020304" pitchFamily="18" charset="0"/>
              </a:rPr>
              <a:t>| non-</a:t>
            </a:r>
            <a:r>
              <a:rPr lang="en-US" dirty="0" err="1" smtClean="0">
                <a:solidFill>
                  <a:schemeClr val="accent1">
                    <a:lumMod val="75000"/>
                  </a:schemeClr>
                </a:solidFill>
                <a:ea typeface="Times New Roman" panose="02020603050405020304" pitchFamily="18" charset="0"/>
              </a:rPr>
              <a:t>CpG</a:t>
            </a:r>
            <a:r>
              <a:rPr lang="en-US" dirty="0" smtClean="0">
                <a:solidFill>
                  <a:schemeClr val="accent1">
                    <a:lumMod val="75000"/>
                  </a:schemeClr>
                </a:solidFill>
                <a:ea typeface="Times New Roman" panose="02020603050405020304" pitchFamily="18" charset="0"/>
              </a:rPr>
              <a:t> model))  </a:t>
            </a:r>
            <a:endParaRPr lang="tr-TR" dirty="0" smtClean="0">
              <a:solidFill>
                <a:schemeClr val="accent1">
                  <a:lumMod val="75000"/>
                </a:schemeClr>
              </a:solidFill>
              <a:ea typeface="Times New Roman" panose="02020603050405020304" pitchFamily="18" charset="0"/>
            </a:endParaRPr>
          </a:p>
        </p:txBody>
      </p:sp>
      <p:sp>
        <p:nvSpPr>
          <p:cNvPr id="7168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B5E90A53-81C9-4B57-B15F-D3C9C25B8A5F}" type="slidenum">
              <a:rPr kumimoji="0" lang="en-US" altLang="en-US" sz="1200" smtClean="0"/>
              <a:pPr>
                <a:spcBef>
                  <a:spcPct val="50000"/>
                </a:spcBef>
                <a:buFontTx/>
                <a:buNone/>
              </a:pPr>
              <a:t>59</a:t>
            </a:fld>
            <a:endParaRPr kumimoji="0"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5E41944-E32A-4D24-AA81-B5A72849C123}" type="slidenum">
              <a:rPr kumimoji="0" lang="en-US" altLang="en-US" sz="1200" smtClean="0"/>
              <a:pPr>
                <a:spcBef>
                  <a:spcPct val="50000"/>
                </a:spcBef>
                <a:buFontTx/>
                <a:buNone/>
              </a:pPr>
              <a:t>6</a:t>
            </a:fld>
            <a:endParaRPr kumimoji="0" lang="en-US" altLang="en-US" sz="1200" smtClean="0"/>
          </a:p>
        </p:txBody>
      </p:sp>
      <p:sp>
        <p:nvSpPr>
          <p:cNvPr id="1102850" name="Rectangle 2"/>
          <p:cNvSpPr>
            <a:spLocks noGrp="1" noChangeArrowheads="1"/>
          </p:cNvSpPr>
          <p:nvPr>
            <p:ph type="title"/>
          </p:nvPr>
        </p:nvSpPr>
        <p:spPr/>
        <p:txBody>
          <a:bodyPr/>
          <a:lstStyle/>
          <a:p>
            <a:r>
              <a:rPr lang="en-US" altLang="en-US" smtClean="0"/>
              <a:t>Profile Searches</a:t>
            </a:r>
          </a:p>
        </p:txBody>
      </p:sp>
      <p:sp>
        <p:nvSpPr>
          <p:cNvPr id="1102851" name="Rectangle 3"/>
          <p:cNvSpPr>
            <a:spLocks noGrp="1" noChangeArrowheads="1"/>
          </p:cNvSpPr>
          <p:nvPr>
            <p:ph type="body" idx="1"/>
          </p:nvPr>
        </p:nvSpPr>
        <p:spPr/>
        <p:txBody>
          <a:bodyPr/>
          <a:lstStyle/>
          <a:p>
            <a:pPr>
              <a:lnSpc>
                <a:spcPct val="90000"/>
              </a:lnSpc>
              <a:buFontTx/>
              <a:buChar char="•"/>
            </a:pPr>
            <a:r>
              <a:rPr lang="en-US" altLang="en-US" dirty="0"/>
              <a:t>Once a profile is created, it can be used to search a target sequence or database for possible matches to the profile using the profiles scores to evaluate the likelihood at each position. </a:t>
            </a:r>
          </a:p>
          <a:p>
            <a:pPr>
              <a:lnSpc>
                <a:spcPct val="90000"/>
              </a:lnSpc>
              <a:buFontTx/>
              <a:buChar char="•"/>
            </a:pPr>
            <a:endParaRPr lang="en-US" altLang="en-US" dirty="0"/>
          </a:p>
          <a:p>
            <a:pPr>
              <a:lnSpc>
                <a:spcPct val="90000"/>
              </a:lnSpc>
              <a:buFontTx/>
              <a:buChar char="•"/>
            </a:pPr>
            <a:r>
              <a:rPr lang="en-US" altLang="en-US" dirty="0"/>
              <a:t>Profile scores evaluate likelihood of a match at each position</a:t>
            </a:r>
          </a:p>
          <a:p>
            <a:pPr>
              <a:lnSpc>
                <a:spcPct val="90000"/>
              </a:lnSpc>
              <a:buFontTx/>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2851">
                                            <p:txEl>
                                              <p:pRg st="0" end="0"/>
                                            </p:txEl>
                                          </p:spTgt>
                                        </p:tgtEl>
                                        <p:attrNameLst>
                                          <p:attrName>style.visibility</p:attrName>
                                        </p:attrNameLst>
                                      </p:cBhvr>
                                      <p:to>
                                        <p:strVal val="visible"/>
                                      </p:to>
                                    </p:set>
                                    <p:animEffect transition="in" filter="dissolve">
                                      <p:cBhvr>
                                        <p:cTn id="7" dur="500"/>
                                        <p:tgtEl>
                                          <p:spTgt spid="1102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2851">
                                            <p:txEl>
                                              <p:pRg st="2" end="2"/>
                                            </p:txEl>
                                          </p:spTgt>
                                        </p:tgtEl>
                                        <p:attrNameLst>
                                          <p:attrName>style.visibility</p:attrName>
                                        </p:attrNameLst>
                                      </p:cBhvr>
                                      <p:to>
                                        <p:strVal val="visible"/>
                                      </p:to>
                                    </p:set>
                                    <p:animEffect transition="in" filter="dissolve">
                                      <p:cBhvr>
                                        <p:cTn id="12" dur="500"/>
                                        <p:tgtEl>
                                          <p:spTgt spid="1102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2851"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t>Using Markov models for discrimination</a:t>
            </a:r>
          </a:p>
        </p:txBody>
      </p:sp>
      <p:sp>
        <p:nvSpPr>
          <p:cNvPr id="3" name="Content Placeholder 2"/>
          <p:cNvSpPr>
            <a:spLocks noGrp="1"/>
          </p:cNvSpPr>
          <p:nvPr>
            <p:ph idx="1"/>
          </p:nvPr>
        </p:nvSpPr>
        <p:spPr>
          <a:xfrm>
            <a:off x="395288" y="1125538"/>
            <a:ext cx="8280400" cy="5327798"/>
          </a:xfrm>
        </p:spPr>
        <p:txBody>
          <a:bodyPr>
            <a:normAutofit fontScale="92500" lnSpcReduction="10000"/>
          </a:bodyPr>
          <a:lstStyle/>
          <a:p>
            <a:pPr>
              <a:defRPr/>
            </a:pPr>
            <a:r>
              <a:rPr lang="en-US" dirty="0"/>
              <a:t>The resulting table is as follows:</a:t>
            </a:r>
          </a:p>
          <a:p>
            <a:pPr>
              <a:defRPr/>
            </a:pPr>
            <a:endParaRPr lang="tr-TR" dirty="0" smtClean="0"/>
          </a:p>
          <a:p>
            <a:pPr>
              <a:defRPr/>
            </a:pPr>
            <a:endParaRPr lang="tr-TR" dirty="0"/>
          </a:p>
          <a:p>
            <a:pPr>
              <a:defRPr/>
            </a:pPr>
            <a:endParaRPr lang="tr-TR" dirty="0" smtClean="0"/>
          </a:p>
          <a:p>
            <a:pPr>
              <a:defRPr/>
            </a:pPr>
            <a:endParaRPr lang="tr-TR" dirty="0"/>
          </a:p>
          <a:p>
            <a:pPr>
              <a:defRPr/>
            </a:pPr>
            <a:r>
              <a:rPr lang="en-US" dirty="0" smtClean="0"/>
              <a:t>Using </a:t>
            </a:r>
            <a:r>
              <a:rPr lang="en-US" dirty="0"/>
              <a:t>this log-odds ratio table as the scores, we can then see that </a:t>
            </a:r>
            <a:endParaRPr lang="tr-TR" dirty="0" smtClean="0"/>
          </a:p>
          <a:p>
            <a:pPr lvl="1">
              <a:defRPr/>
            </a:pPr>
            <a:r>
              <a:rPr lang="en-US" dirty="0" smtClean="0"/>
              <a:t>a </a:t>
            </a:r>
            <a:r>
              <a:rPr lang="en-US" dirty="0"/>
              <a:t>sequence with a negative score will belong to the </a:t>
            </a:r>
            <a:r>
              <a:rPr lang="en-US" dirty="0">
                <a:solidFill>
                  <a:schemeClr val="accent1">
                    <a:lumMod val="75000"/>
                  </a:schemeClr>
                </a:solidFill>
              </a:rPr>
              <a:t>non-</a:t>
            </a:r>
            <a:r>
              <a:rPr lang="en-US" dirty="0" err="1">
                <a:solidFill>
                  <a:schemeClr val="accent1">
                    <a:lumMod val="75000"/>
                  </a:schemeClr>
                </a:solidFill>
              </a:rPr>
              <a:t>CpG</a:t>
            </a:r>
            <a:r>
              <a:rPr lang="en-US" dirty="0">
                <a:solidFill>
                  <a:schemeClr val="accent1">
                    <a:lumMod val="75000"/>
                  </a:schemeClr>
                </a:solidFill>
              </a:rPr>
              <a:t> model</a:t>
            </a:r>
            <a:r>
              <a:rPr lang="en-US" dirty="0"/>
              <a:t>, </a:t>
            </a:r>
            <a:endParaRPr lang="tr-TR" dirty="0" smtClean="0"/>
          </a:p>
          <a:p>
            <a:pPr lvl="1">
              <a:defRPr/>
            </a:pPr>
            <a:r>
              <a:rPr lang="en-US" dirty="0" smtClean="0"/>
              <a:t>a </a:t>
            </a:r>
            <a:r>
              <a:rPr lang="en-US" dirty="0"/>
              <a:t>sequence with a positive score will belong to the </a:t>
            </a:r>
            <a:r>
              <a:rPr lang="en-US" dirty="0" err="1">
                <a:solidFill>
                  <a:schemeClr val="accent1">
                    <a:lumMod val="75000"/>
                  </a:schemeClr>
                </a:solidFill>
              </a:rPr>
              <a:t>CpG</a:t>
            </a:r>
            <a:r>
              <a:rPr lang="en-US" dirty="0">
                <a:solidFill>
                  <a:schemeClr val="accent1">
                    <a:lumMod val="75000"/>
                  </a:schemeClr>
                </a:solidFill>
              </a:rPr>
              <a:t> model</a:t>
            </a:r>
            <a:r>
              <a:rPr lang="en-US" dirty="0"/>
              <a:t>.</a:t>
            </a:r>
          </a:p>
        </p:txBody>
      </p:sp>
      <p:sp>
        <p:nvSpPr>
          <p:cNvPr id="7270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5207D779-6371-48B6-9AAA-633E6A89B21C}" type="slidenum">
              <a:rPr kumimoji="0" lang="en-US" altLang="en-US" sz="1200" smtClean="0"/>
              <a:pPr>
                <a:spcBef>
                  <a:spcPct val="50000"/>
                </a:spcBef>
                <a:buFontTx/>
                <a:buNone/>
              </a:pPr>
              <a:t>60</a:t>
            </a:fld>
            <a:endParaRPr kumimoji="0" lang="en-US" altLang="en-US" sz="1200" smtClean="0"/>
          </a:p>
        </p:txBody>
      </p:sp>
      <p:graphicFrame>
        <p:nvGraphicFramePr>
          <p:cNvPr id="6" name="Table 5"/>
          <p:cNvGraphicFramePr>
            <a:graphicFrameLocks noGrp="1"/>
          </p:cNvGraphicFramePr>
          <p:nvPr>
            <p:extLst>
              <p:ext uri="{D42A27DB-BD31-4B8C-83A1-F6EECF244321}">
                <p14:modId xmlns:p14="http://schemas.microsoft.com/office/powerpoint/2010/main" val="3479211618"/>
              </p:ext>
            </p:extLst>
          </p:nvPr>
        </p:nvGraphicFramePr>
        <p:xfrm>
          <a:off x="1619251" y="1628800"/>
          <a:ext cx="5832474" cy="1943100"/>
        </p:xfrm>
        <a:graphic>
          <a:graphicData uri="http://schemas.openxmlformats.org/drawingml/2006/table">
            <a:tbl>
              <a:tblPr>
                <a:tableStyleId>{5C22544A-7EE6-4342-B048-85BDC9FD1C3A}</a:tableStyleId>
              </a:tblPr>
              <a:tblGrid>
                <a:gridCol w="1166363"/>
                <a:gridCol w="1166363"/>
                <a:gridCol w="1166363"/>
                <a:gridCol w="1166363"/>
                <a:gridCol w="1167022"/>
              </a:tblGrid>
              <a:tr h="388620">
                <a:tc>
                  <a:txBody>
                    <a:bodyPr/>
                    <a:lstStyle/>
                    <a:p>
                      <a:pPr algn="ctr">
                        <a:spcAft>
                          <a:spcPts val="0"/>
                        </a:spcAft>
                      </a:pPr>
                      <a:r>
                        <a:rPr lang="en-US" sz="2400" dirty="0">
                          <a:effectLst/>
                        </a:rPr>
                        <a:t> </a:t>
                      </a:r>
                      <a:endParaRPr lang="en-US" sz="2400" dirty="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dirty="0">
                          <a:effectLst/>
                        </a:rPr>
                        <a:t>A</a:t>
                      </a:r>
                      <a:endParaRPr lang="en-US" sz="2400" dirty="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dirty="0">
                          <a:effectLst/>
                        </a:rPr>
                        <a:t>C</a:t>
                      </a:r>
                      <a:endParaRPr lang="en-US" sz="2400" dirty="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G</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T</a:t>
                      </a:r>
                      <a:endParaRPr lang="en-US" sz="2400">
                        <a:effectLst/>
                        <a:latin typeface="Times New Roman" panose="02020603050405020304" pitchFamily="18" charset="0"/>
                        <a:ea typeface="Times New Roman" panose="02020603050405020304" pitchFamily="18" charset="0"/>
                      </a:endParaRPr>
                    </a:p>
                  </a:txBody>
                  <a:tcPr marL="68578" marR="68578" marT="0" marB="0"/>
                </a:tc>
              </a:tr>
              <a:tr h="388620">
                <a:tc>
                  <a:txBody>
                    <a:bodyPr/>
                    <a:lstStyle/>
                    <a:p>
                      <a:pPr algn="ctr">
                        <a:spcAft>
                          <a:spcPts val="0"/>
                        </a:spcAft>
                      </a:pPr>
                      <a:r>
                        <a:rPr lang="en-US" sz="2400">
                          <a:effectLst/>
                        </a:rPr>
                        <a:t>A</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-0.740</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0.419</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0.580</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-0.803</a:t>
                      </a:r>
                      <a:endParaRPr lang="en-US" sz="2400">
                        <a:effectLst/>
                        <a:latin typeface="Times New Roman" panose="02020603050405020304" pitchFamily="18" charset="0"/>
                        <a:ea typeface="Times New Roman" panose="02020603050405020304" pitchFamily="18" charset="0"/>
                      </a:endParaRPr>
                    </a:p>
                  </a:txBody>
                  <a:tcPr marL="68578" marR="68578" marT="0" marB="0"/>
                </a:tc>
              </a:tr>
              <a:tr h="388620">
                <a:tc>
                  <a:txBody>
                    <a:bodyPr/>
                    <a:lstStyle/>
                    <a:p>
                      <a:pPr algn="ctr">
                        <a:spcAft>
                          <a:spcPts val="0"/>
                        </a:spcAft>
                      </a:pPr>
                      <a:r>
                        <a:rPr lang="en-US" sz="2400">
                          <a:effectLst/>
                        </a:rPr>
                        <a:t>C</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-0.913</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0.302</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1.812</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-0.685</a:t>
                      </a:r>
                      <a:endParaRPr lang="en-US" sz="2400">
                        <a:effectLst/>
                        <a:latin typeface="Times New Roman" panose="02020603050405020304" pitchFamily="18" charset="0"/>
                        <a:ea typeface="Times New Roman" panose="02020603050405020304" pitchFamily="18" charset="0"/>
                      </a:endParaRPr>
                    </a:p>
                  </a:txBody>
                  <a:tcPr marL="68578" marR="68578" marT="0" marB="0"/>
                </a:tc>
              </a:tr>
              <a:tr h="388620">
                <a:tc>
                  <a:txBody>
                    <a:bodyPr/>
                    <a:lstStyle/>
                    <a:p>
                      <a:pPr algn="ctr">
                        <a:spcAft>
                          <a:spcPts val="0"/>
                        </a:spcAft>
                      </a:pPr>
                      <a:r>
                        <a:rPr lang="en-US" sz="2400">
                          <a:effectLst/>
                        </a:rPr>
                        <a:t>G</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-0.624</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0.461</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0.331</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dirty="0">
                          <a:effectLst/>
                        </a:rPr>
                        <a:t>-0.730</a:t>
                      </a:r>
                      <a:endParaRPr lang="en-US" sz="2400" dirty="0">
                        <a:effectLst/>
                        <a:latin typeface="Times New Roman" panose="02020603050405020304" pitchFamily="18" charset="0"/>
                        <a:ea typeface="Times New Roman" panose="02020603050405020304" pitchFamily="18" charset="0"/>
                      </a:endParaRPr>
                    </a:p>
                  </a:txBody>
                  <a:tcPr marL="68578" marR="68578" marT="0" marB="0"/>
                </a:tc>
              </a:tr>
              <a:tr h="388620">
                <a:tc>
                  <a:txBody>
                    <a:bodyPr/>
                    <a:lstStyle/>
                    <a:p>
                      <a:pPr algn="ctr">
                        <a:spcAft>
                          <a:spcPts val="0"/>
                        </a:spcAft>
                      </a:pPr>
                      <a:r>
                        <a:rPr lang="en-US" sz="2400">
                          <a:effectLst/>
                        </a:rPr>
                        <a:t>T</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-1.169</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dirty="0">
                          <a:effectLst/>
                        </a:rPr>
                        <a:t>0.573</a:t>
                      </a:r>
                      <a:endParaRPr lang="en-US" sz="2400" dirty="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a:effectLst/>
                        </a:rPr>
                        <a:t>0.393</a:t>
                      </a:r>
                      <a:endParaRPr lang="en-US" sz="240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en-US" sz="2400" dirty="0">
                          <a:effectLst/>
                        </a:rPr>
                        <a:t>-0.679</a:t>
                      </a:r>
                      <a:endParaRPr lang="en-US" sz="2400" dirty="0">
                        <a:effectLst/>
                        <a:latin typeface="Times New Roman" panose="02020603050405020304" pitchFamily="18" charset="0"/>
                        <a:ea typeface="Times New Roman" panose="02020603050405020304" pitchFamily="18" charset="0"/>
                      </a:endParaRPr>
                    </a:p>
                  </a:txBody>
                  <a:tcPr marL="68578" marR="68578"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B6545BE-6259-4817-9233-8C4BAC5FC171}" type="slidenum">
              <a:rPr kumimoji="0" lang="en-US" altLang="en-US" sz="1200" smtClean="0"/>
              <a:pPr>
                <a:spcBef>
                  <a:spcPct val="50000"/>
                </a:spcBef>
                <a:buFontTx/>
                <a:buNone/>
              </a:pPr>
              <a:t>61</a:t>
            </a:fld>
            <a:endParaRPr kumimoji="0" lang="en-US" altLang="en-US" sz="1200" smtClean="0"/>
          </a:p>
        </p:txBody>
      </p:sp>
      <p:sp>
        <p:nvSpPr>
          <p:cNvPr id="1144834" name="Rectangle 2"/>
          <p:cNvSpPr>
            <a:spLocks noGrp="1" noChangeArrowheads="1"/>
          </p:cNvSpPr>
          <p:nvPr>
            <p:ph type="title"/>
          </p:nvPr>
        </p:nvSpPr>
        <p:spPr/>
        <p:txBody>
          <a:bodyPr/>
          <a:lstStyle/>
          <a:p>
            <a:r>
              <a:rPr lang="en-US" altLang="en-US" sz="3200" smtClean="0"/>
              <a:t>Position Specific Scoring Matrix (PSSM)</a:t>
            </a:r>
          </a:p>
        </p:txBody>
      </p:sp>
      <p:sp>
        <p:nvSpPr>
          <p:cNvPr id="1144835" name="Rectangle 3"/>
          <p:cNvSpPr>
            <a:spLocks noGrp="1" noChangeArrowheads="1"/>
          </p:cNvSpPr>
          <p:nvPr>
            <p:ph type="body" idx="1"/>
          </p:nvPr>
        </p:nvSpPr>
        <p:spPr>
          <a:xfrm>
            <a:off x="323528" y="1125538"/>
            <a:ext cx="8496944" cy="5183782"/>
          </a:xfrm>
        </p:spPr>
        <p:txBody>
          <a:bodyPr>
            <a:normAutofit/>
          </a:bodyPr>
          <a:lstStyle/>
          <a:p>
            <a:pPr>
              <a:spcBef>
                <a:spcPts val="0"/>
              </a:spcBef>
            </a:pPr>
            <a:r>
              <a:rPr lang="tr-TR" altLang="en-US" sz="2800" dirty="0" smtClean="0"/>
              <a:t> </a:t>
            </a:r>
            <a:r>
              <a:rPr lang="en-US" altLang="en-US" sz="2800" dirty="0" smtClean="0">
                <a:solidFill>
                  <a:schemeClr val="accent1">
                    <a:lumMod val="75000"/>
                  </a:schemeClr>
                </a:solidFill>
              </a:rPr>
              <a:t>Position Specific Scoring Matrices </a:t>
            </a:r>
            <a:r>
              <a:rPr lang="en-US" altLang="en-US" sz="2800" dirty="0" smtClean="0"/>
              <a:t>incorporate information theory in order to gain a measure of how much information is contained within each column of a multiple alignment.  </a:t>
            </a:r>
            <a:endParaRPr lang="tr-TR" altLang="en-US" sz="2800" dirty="0" smtClean="0"/>
          </a:p>
          <a:p>
            <a:pPr lvl="1">
              <a:spcBef>
                <a:spcPts val="0"/>
              </a:spcBef>
            </a:pPr>
            <a:r>
              <a:rPr lang="en-US" altLang="en-US" sz="2400" dirty="0" smtClean="0"/>
              <a:t>The information contained within a </a:t>
            </a:r>
            <a:r>
              <a:rPr lang="en-US" altLang="en-US" sz="2400" dirty="0" smtClean="0">
                <a:solidFill>
                  <a:schemeClr val="accent1">
                    <a:lumMod val="75000"/>
                  </a:schemeClr>
                </a:solidFill>
              </a:rPr>
              <a:t>PSSM</a:t>
            </a:r>
            <a:r>
              <a:rPr lang="en-US" altLang="en-US" sz="2400" dirty="0" smtClean="0"/>
              <a:t> is a logarithmic transformation of the frequency of each residue in the motif.</a:t>
            </a:r>
            <a:r>
              <a:rPr lang="en-US" altLang="en-US" sz="2400" dirty="0" smtClean="0">
                <a:ea typeface="Arial Unicode MS" panose="020B0604020202020204" pitchFamily="34" charset="-128"/>
                <a:cs typeface="Arial Unicode MS" panose="020B0604020202020204" pitchFamily="34" charset="-128"/>
              </a:rPr>
              <a:t> </a:t>
            </a:r>
          </a:p>
          <a:p>
            <a:pPr>
              <a:spcBef>
                <a:spcPts val="0"/>
              </a:spcBef>
            </a:pPr>
            <a:r>
              <a:rPr lang="en-US" altLang="en-US" sz="2800" dirty="0">
                <a:ea typeface="Arial Unicode MS" panose="020B0604020202020204" pitchFamily="34" charset="-128"/>
                <a:cs typeface="Arial Unicode MS" panose="020B0604020202020204" pitchFamily="34" charset="-128"/>
              </a:rPr>
              <a:t>One problem with creating a model of a sequence alignment that is then used to search databases is that there is a bias towards the training data </a:t>
            </a:r>
          </a:p>
          <a:p>
            <a:pPr lvl="1">
              <a:spcBef>
                <a:spcPts val="0"/>
              </a:spcBef>
            </a:pPr>
            <a:r>
              <a:rPr lang="en-US" altLang="en-US" sz="2400" dirty="0">
                <a:ea typeface="Arial Unicode MS" panose="020B0604020202020204" pitchFamily="34" charset="-128"/>
                <a:cs typeface="Arial Unicode MS" panose="020B0604020202020204" pitchFamily="34" charset="-128"/>
              </a:rPr>
              <a:t>Some residues may be underrepresented</a:t>
            </a:r>
          </a:p>
          <a:p>
            <a:pPr lvl="1">
              <a:spcBef>
                <a:spcPts val="0"/>
              </a:spcBef>
            </a:pPr>
            <a:r>
              <a:rPr lang="en-US" altLang="en-US" sz="2400" dirty="0">
                <a:ea typeface="Arial Unicode MS" panose="020B0604020202020204" pitchFamily="34" charset="-128"/>
                <a:cs typeface="Arial Unicode MS" panose="020B0604020202020204" pitchFamily="34" charset="-128"/>
              </a:rPr>
              <a:t>Other columns may be too </a:t>
            </a:r>
            <a:r>
              <a:rPr lang="en-US" altLang="en-US" sz="2400" dirty="0" smtClean="0">
                <a:ea typeface="Arial Unicode MS" panose="020B0604020202020204" pitchFamily="34" charset="-128"/>
                <a:cs typeface="Arial Unicode MS" panose="020B0604020202020204" pitchFamily="34" charset="-128"/>
              </a:rPr>
              <a:t>conserved</a:t>
            </a:r>
            <a:endParaRPr lang="en-US" altLang="en-US" sz="2800" dirty="0" smtClean="0">
              <a:ea typeface="Arial Unicode MS" panose="020B0604020202020204" pitchFamily="34" charset="-128"/>
              <a:cs typeface="Arial Unicode MS" panose="020B0604020202020204" pitchFamily="34" charset="-128"/>
            </a:endParaRPr>
          </a:p>
          <a:p>
            <a:endParaRPr lang="en-US" altLang="en-US" sz="2800" dirty="0" smtClean="0">
              <a:ea typeface="Arial Unicode MS" panose="020B0604020202020204" pitchFamily="34" charset="-128"/>
              <a:cs typeface="Arial Unicode MS" panose="020B0604020202020204" pitchFamily="34" charset="-128"/>
            </a:endParaRPr>
          </a:p>
          <a:p>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4835">
                                            <p:txEl>
                                              <p:pRg st="0" end="0"/>
                                            </p:txEl>
                                          </p:spTgt>
                                        </p:tgtEl>
                                        <p:attrNameLst>
                                          <p:attrName>style.visibility</p:attrName>
                                        </p:attrNameLst>
                                      </p:cBhvr>
                                      <p:to>
                                        <p:strVal val="visible"/>
                                      </p:to>
                                    </p:set>
                                    <p:animEffect transition="in" filter="dissolve">
                                      <p:cBhvr>
                                        <p:cTn id="7" dur="500"/>
                                        <p:tgtEl>
                                          <p:spTgt spid="1144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4835">
                                            <p:txEl>
                                              <p:pRg st="1" end="1"/>
                                            </p:txEl>
                                          </p:spTgt>
                                        </p:tgtEl>
                                        <p:attrNameLst>
                                          <p:attrName>style.visibility</p:attrName>
                                        </p:attrNameLst>
                                      </p:cBhvr>
                                      <p:to>
                                        <p:strVal val="visible"/>
                                      </p:to>
                                    </p:set>
                                    <p:animEffect transition="in" filter="dissolve">
                                      <p:cBhvr>
                                        <p:cTn id="12" dur="500"/>
                                        <p:tgtEl>
                                          <p:spTgt spid="1144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44835">
                                            <p:txEl>
                                              <p:pRg st="2" end="2"/>
                                            </p:txEl>
                                          </p:spTgt>
                                        </p:tgtEl>
                                        <p:attrNameLst>
                                          <p:attrName>style.visibility</p:attrName>
                                        </p:attrNameLst>
                                      </p:cBhvr>
                                      <p:to>
                                        <p:strVal val="visible"/>
                                      </p:to>
                                    </p:set>
                                    <p:animEffect transition="in" filter="dissolve">
                                      <p:cBhvr>
                                        <p:cTn id="17" dur="500"/>
                                        <p:tgtEl>
                                          <p:spTgt spid="1144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44835">
                                            <p:txEl>
                                              <p:pRg st="3" end="3"/>
                                            </p:txEl>
                                          </p:spTgt>
                                        </p:tgtEl>
                                        <p:attrNameLst>
                                          <p:attrName>style.visibility</p:attrName>
                                        </p:attrNameLst>
                                      </p:cBhvr>
                                      <p:to>
                                        <p:strVal val="visible"/>
                                      </p:to>
                                    </p:set>
                                    <p:animEffect transition="in" filter="dissolve">
                                      <p:cBhvr>
                                        <p:cTn id="22" dur="500"/>
                                        <p:tgtEl>
                                          <p:spTgt spid="11448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44835">
                                            <p:txEl>
                                              <p:pRg st="4" end="4"/>
                                            </p:txEl>
                                          </p:spTgt>
                                        </p:tgtEl>
                                        <p:attrNameLst>
                                          <p:attrName>style.visibility</p:attrName>
                                        </p:attrNameLst>
                                      </p:cBhvr>
                                      <p:to>
                                        <p:strVal val="visible"/>
                                      </p:to>
                                    </p:set>
                                    <p:animEffect transition="in" filter="dissolve">
                                      <p:cBhvr>
                                        <p:cTn id="27" dur="500"/>
                                        <p:tgtEl>
                                          <p:spTgt spid="1144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B6545BE-6259-4817-9233-8C4BAC5FC171}" type="slidenum">
              <a:rPr kumimoji="0" lang="en-US" altLang="en-US" sz="1200" smtClean="0"/>
              <a:pPr>
                <a:spcBef>
                  <a:spcPct val="50000"/>
                </a:spcBef>
                <a:buFontTx/>
                <a:buNone/>
              </a:pPr>
              <a:t>62</a:t>
            </a:fld>
            <a:endParaRPr kumimoji="0" lang="en-US" altLang="en-US" sz="1200" smtClean="0"/>
          </a:p>
        </p:txBody>
      </p:sp>
      <p:sp>
        <p:nvSpPr>
          <p:cNvPr id="1144834" name="Rectangle 2"/>
          <p:cNvSpPr>
            <a:spLocks noGrp="1" noChangeArrowheads="1"/>
          </p:cNvSpPr>
          <p:nvPr>
            <p:ph type="title"/>
          </p:nvPr>
        </p:nvSpPr>
        <p:spPr/>
        <p:txBody>
          <a:bodyPr/>
          <a:lstStyle/>
          <a:p>
            <a:r>
              <a:rPr lang="en-US" altLang="en-US" dirty="0" err="1" smtClean="0"/>
              <a:t>Pseudocounts</a:t>
            </a:r>
            <a:r>
              <a:rPr lang="tr-TR" altLang="en-US" dirty="0" smtClean="0"/>
              <a:t>…</a:t>
            </a:r>
            <a:endParaRPr lang="en-US" altLang="en-US" dirty="0" smtClean="0"/>
          </a:p>
        </p:txBody>
      </p:sp>
      <p:sp>
        <p:nvSpPr>
          <p:cNvPr id="1144835" name="Rectangle 3"/>
          <p:cNvSpPr>
            <a:spLocks noGrp="1" noChangeArrowheads="1"/>
          </p:cNvSpPr>
          <p:nvPr>
            <p:ph type="body" idx="1"/>
          </p:nvPr>
        </p:nvSpPr>
        <p:spPr>
          <a:xfrm>
            <a:off x="323528" y="1125538"/>
            <a:ext cx="8496944" cy="5183782"/>
          </a:xfrm>
        </p:spPr>
        <p:txBody>
          <a:bodyPr>
            <a:normAutofit fontScale="92500" lnSpcReduction="20000"/>
          </a:bodyPr>
          <a:lstStyle/>
          <a:p>
            <a:pPr>
              <a:lnSpc>
                <a:spcPct val="120000"/>
              </a:lnSpc>
              <a:spcBef>
                <a:spcPts val="0"/>
              </a:spcBef>
            </a:pPr>
            <a:r>
              <a:rPr lang="en-US" altLang="en-US" dirty="0" smtClean="0">
                <a:ea typeface="Arial Unicode MS" panose="020B0604020202020204" pitchFamily="34" charset="-128"/>
                <a:cs typeface="Arial Unicode MS" panose="020B0604020202020204" pitchFamily="34" charset="-128"/>
              </a:rPr>
              <a:t>Solution</a:t>
            </a:r>
            <a:r>
              <a:rPr lang="en-US" altLang="en-US" dirty="0">
                <a:ea typeface="Arial Unicode MS" panose="020B0604020202020204" pitchFamily="34" charset="-128"/>
                <a:cs typeface="Arial Unicode MS" panose="020B0604020202020204" pitchFamily="34" charset="-128"/>
              </a:rPr>
              <a:t>: </a:t>
            </a:r>
            <a:endParaRPr lang="tr-TR" altLang="en-US" dirty="0" smtClean="0">
              <a:ea typeface="Arial Unicode MS" panose="020B0604020202020204" pitchFamily="34" charset="-128"/>
              <a:cs typeface="Arial Unicode MS" panose="020B0604020202020204" pitchFamily="34" charset="-128"/>
            </a:endParaRPr>
          </a:p>
          <a:p>
            <a:pPr lvl="1">
              <a:lnSpc>
                <a:spcPct val="120000"/>
              </a:lnSpc>
              <a:spcBef>
                <a:spcPts val="0"/>
              </a:spcBef>
            </a:pPr>
            <a:r>
              <a:rPr lang="en-US" altLang="en-US" dirty="0" smtClean="0">
                <a:ea typeface="Arial Unicode MS" panose="020B0604020202020204" pitchFamily="34" charset="-128"/>
                <a:cs typeface="Arial Unicode MS" panose="020B0604020202020204" pitchFamily="34" charset="-128"/>
              </a:rPr>
              <a:t>Introduce </a:t>
            </a:r>
            <a:r>
              <a:rPr lang="en-US" altLang="en-US" dirty="0" err="1">
                <a:solidFill>
                  <a:schemeClr val="accent1">
                    <a:lumMod val="75000"/>
                  </a:schemeClr>
                </a:solidFill>
                <a:ea typeface="Arial Unicode MS" panose="020B0604020202020204" pitchFamily="34" charset="-128"/>
                <a:cs typeface="Arial Unicode MS" panose="020B0604020202020204" pitchFamily="34" charset="-128"/>
              </a:rPr>
              <a:t>Pseudocounts</a:t>
            </a:r>
            <a:r>
              <a:rPr lang="en-US" altLang="en-US" dirty="0">
                <a:ea typeface="Arial Unicode MS" panose="020B0604020202020204" pitchFamily="34" charset="-128"/>
                <a:cs typeface="Arial Unicode MS" panose="020B0604020202020204" pitchFamily="34" charset="-128"/>
              </a:rPr>
              <a:t> to get a better indication</a:t>
            </a:r>
          </a:p>
          <a:p>
            <a:pPr>
              <a:lnSpc>
                <a:spcPct val="120000"/>
              </a:lnSpc>
              <a:spcBef>
                <a:spcPts val="0"/>
              </a:spcBef>
            </a:pPr>
            <a:r>
              <a:rPr lang="en-US" dirty="0">
                <a:latin typeface="+mj-lt"/>
              </a:rPr>
              <a:t>The goal of adding </a:t>
            </a:r>
            <a:r>
              <a:rPr lang="en-US" dirty="0" err="1">
                <a:solidFill>
                  <a:schemeClr val="accent1">
                    <a:lumMod val="75000"/>
                  </a:schemeClr>
                </a:solidFill>
                <a:latin typeface="+mj-lt"/>
              </a:rPr>
              <a:t>pseudocounts</a:t>
            </a:r>
            <a:r>
              <a:rPr lang="en-US" dirty="0">
                <a:latin typeface="+mj-lt"/>
              </a:rPr>
              <a:t> is to obtain an improved estimate of the </a:t>
            </a:r>
            <a:r>
              <a:rPr lang="en-US" dirty="0" smtClean="0">
                <a:latin typeface="+mj-lt"/>
              </a:rPr>
              <a:t>probability</a:t>
            </a:r>
            <a:r>
              <a:rPr lang="tr-TR" dirty="0" smtClean="0">
                <a:latin typeface="+mj-lt"/>
              </a:rPr>
              <a:t> </a:t>
            </a:r>
            <a:r>
              <a:rPr lang="en-US" i="1" dirty="0" err="1" smtClean="0">
                <a:solidFill>
                  <a:schemeClr val="accent1">
                    <a:lumMod val="75000"/>
                  </a:schemeClr>
                </a:solidFill>
                <a:latin typeface="+mj-lt"/>
              </a:rPr>
              <a:t>p</a:t>
            </a:r>
            <a:r>
              <a:rPr lang="en-US" i="1" baseline="-25000" dirty="0" err="1" smtClean="0">
                <a:solidFill>
                  <a:schemeClr val="accent1">
                    <a:lumMod val="75000"/>
                  </a:schemeClr>
                </a:solidFill>
                <a:latin typeface="+mj-lt"/>
              </a:rPr>
              <a:t>ca</a:t>
            </a:r>
            <a:r>
              <a:rPr lang="en-US" i="1" dirty="0" smtClean="0">
                <a:latin typeface="+mj-lt"/>
              </a:rPr>
              <a:t> </a:t>
            </a:r>
            <a:r>
              <a:rPr lang="en-US" dirty="0">
                <a:latin typeface="+mj-lt"/>
              </a:rPr>
              <a:t>that amino acid </a:t>
            </a:r>
            <a:r>
              <a:rPr lang="en-US" i="1" dirty="0">
                <a:solidFill>
                  <a:schemeClr val="accent1">
                    <a:lumMod val="75000"/>
                  </a:schemeClr>
                </a:solidFill>
                <a:latin typeface="+mj-lt"/>
              </a:rPr>
              <a:t>a</a:t>
            </a:r>
            <a:r>
              <a:rPr lang="en-US" i="1" dirty="0">
                <a:latin typeface="+mj-lt"/>
              </a:rPr>
              <a:t> </a:t>
            </a:r>
            <a:r>
              <a:rPr lang="en-US" dirty="0">
                <a:latin typeface="+mj-lt"/>
              </a:rPr>
              <a:t>is in column </a:t>
            </a:r>
            <a:r>
              <a:rPr lang="en-US" i="1" dirty="0">
                <a:solidFill>
                  <a:schemeClr val="accent1">
                    <a:lumMod val="75000"/>
                  </a:schemeClr>
                </a:solidFill>
                <a:latin typeface="+mj-lt"/>
              </a:rPr>
              <a:t>c</a:t>
            </a:r>
            <a:r>
              <a:rPr lang="en-US" i="1" dirty="0">
                <a:latin typeface="+mj-lt"/>
              </a:rPr>
              <a:t> </a:t>
            </a:r>
            <a:r>
              <a:rPr lang="en-US" dirty="0">
                <a:latin typeface="+mj-lt"/>
              </a:rPr>
              <a:t>in all occurrences of the blocks, and not just the </a:t>
            </a:r>
            <a:r>
              <a:rPr lang="en-US" dirty="0" smtClean="0">
                <a:latin typeface="+mj-lt"/>
              </a:rPr>
              <a:t>ones</a:t>
            </a:r>
            <a:r>
              <a:rPr lang="tr-TR" dirty="0" smtClean="0">
                <a:latin typeface="+mj-lt"/>
              </a:rPr>
              <a:t> </a:t>
            </a:r>
            <a:r>
              <a:rPr lang="en-US" dirty="0" smtClean="0">
                <a:latin typeface="+mj-lt"/>
              </a:rPr>
              <a:t>in </a:t>
            </a:r>
            <a:r>
              <a:rPr lang="en-US" dirty="0">
                <a:latin typeface="+mj-lt"/>
              </a:rPr>
              <a:t>the present sample. </a:t>
            </a:r>
            <a:endParaRPr lang="tr-TR" dirty="0" smtClean="0">
              <a:latin typeface="+mj-lt"/>
            </a:endParaRPr>
          </a:p>
          <a:p>
            <a:pPr>
              <a:lnSpc>
                <a:spcPct val="120000"/>
              </a:lnSpc>
              <a:spcBef>
                <a:spcPts val="0"/>
              </a:spcBef>
            </a:pPr>
            <a:r>
              <a:rPr lang="en-US" dirty="0" smtClean="0">
                <a:latin typeface="+mj-lt"/>
              </a:rPr>
              <a:t>The </a:t>
            </a:r>
            <a:r>
              <a:rPr lang="en-US" dirty="0">
                <a:latin typeface="+mj-lt"/>
              </a:rPr>
              <a:t>current estimate of </a:t>
            </a:r>
            <a:r>
              <a:rPr lang="en-US" i="1" dirty="0" err="1">
                <a:solidFill>
                  <a:schemeClr val="accent1">
                    <a:lumMod val="75000"/>
                  </a:schemeClr>
                </a:solidFill>
                <a:latin typeface="+mj-lt"/>
              </a:rPr>
              <a:t>p</a:t>
            </a:r>
            <a:r>
              <a:rPr lang="en-US" i="1" baseline="-25000" dirty="0" err="1">
                <a:solidFill>
                  <a:schemeClr val="accent1">
                    <a:lumMod val="75000"/>
                  </a:schemeClr>
                </a:solidFill>
                <a:latin typeface="+mj-lt"/>
              </a:rPr>
              <a:t>ca</a:t>
            </a:r>
            <a:r>
              <a:rPr lang="en-US" i="1" dirty="0">
                <a:latin typeface="+mj-lt"/>
              </a:rPr>
              <a:t> </a:t>
            </a:r>
            <a:r>
              <a:rPr lang="en-US" dirty="0">
                <a:latin typeface="+mj-lt"/>
              </a:rPr>
              <a:t>is </a:t>
            </a:r>
            <a:r>
              <a:rPr lang="en-US" i="1" dirty="0" err="1">
                <a:solidFill>
                  <a:schemeClr val="accent1">
                    <a:lumMod val="75000"/>
                  </a:schemeClr>
                </a:solidFill>
                <a:latin typeface="+mj-lt"/>
              </a:rPr>
              <a:t>f</a:t>
            </a:r>
            <a:r>
              <a:rPr lang="en-US" i="1" baseline="-25000" dirty="0" err="1">
                <a:solidFill>
                  <a:schemeClr val="accent1">
                    <a:lumMod val="75000"/>
                  </a:schemeClr>
                </a:solidFill>
                <a:latin typeface="+mj-lt"/>
              </a:rPr>
              <a:t>ca</a:t>
            </a:r>
            <a:r>
              <a:rPr lang="en-US" i="1" dirty="0">
                <a:latin typeface="+mj-lt"/>
              </a:rPr>
              <a:t>, </a:t>
            </a:r>
            <a:r>
              <a:rPr lang="en-US" dirty="0">
                <a:latin typeface="+mj-lt"/>
              </a:rPr>
              <a:t>the frequency of counts in the data.</a:t>
            </a:r>
          </a:p>
          <a:p>
            <a:pPr>
              <a:lnSpc>
                <a:spcPct val="120000"/>
              </a:lnSpc>
              <a:spcBef>
                <a:spcPts val="0"/>
              </a:spcBef>
            </a:pPr>
            <a:r>
              <a:rPr lang="en-US" dirty="0">
                <a:latin typeface="+mj-lt"/>
              </a:rPr>
              <a:t>A simplified Bayesian prediction improves the estimate of </a:t>
            </a:r>
            <a:r>
              <a:rPr lang="en-US" i="1" dirty="0" err="1">
                <a:solidFill>
                  <a:schemeClr val="accent1">
                    <a:lumMod val="75000"/>
                  </a:schemeClr>
                </a:solidFill>
                <a:latin typeface="+mj-lt"/>
              </a:rPr>
              <a:t>p</a:t>
            </a:r>
            <a:r>
              <a:rPr lang="en-US" i="1" baseline="-25000" dirty="0" err="1">
                <a:solidFill>
                  <a:schemeClr val="accent1">
                    <a:lumMod val="75000"/>
                  </a:schemeClr>
                </a:solidFill>
                <a:latin typeface="+mj-lt"/>
              </a:rPr>
              <a:t>ca</a:t>
            </a:r>
            <a:r>
              <a:rPr lang="en-US" i="1" dirty="0">
                <a:latin typeface="+mj-lt"/>
              </a:rPr>
              <a:t> </a:t>
            </a:r>
            <a:r>
              <a:rPr lang="en-US" dirty="0">
                <a:latin typeface="+mj-lt"/>
              </a:rPr>
              <a:t>by adding prior </a:t>
            </a:r>
            <a:r>
              <a:rPr lang="en-US" dirty="0" smtClean="0">
                <a:latin typeface="+mj-lt"/>
              </a:rPr>
              <a:t>information</a:t>
            </a:r>
            <a:r>
              <a:rPr lang="tr-TR" dirty="0" smtClean="0">
                <a:latin typeface="+mj-lt"/>
              </a:rPr>
              <a:t> </a:t>
            </a:r>
            <a:r>
              <a:rPr lang="en-US" dirty="0" smtClean="0">
                <a:latin typeface="+mj-lt"/>
              </a:rPr>
              <a:t>in </a:t>
            </a:r>
            <a:r>
              <a:rPr lang="en-US" dirty="0">
                <a:latin typeface="+mj-lt"/>
              </a:rPr>
              <a:t>the form of </a:t>
            </a:r>
            <a:r>
              <a:rPr lang="en-US" dirty="0" err="1" smtClean="0">
                <a:solidFill>
                  <a:schemeClr val="accent1">
                    <a:lumMod val="75000"/>
                  </a:schemeClr>
                </a:solidFill>
                <a:latin typeface="+mj-lt"/>
              </a:rPr>
              <a:t>pseudocounts</a:t>
            </a:r>
            <a:endParaRPr lang="en-US" altLang="en-US" dirty="0" smtClean="0">
              <a:solidFill>
                <a:schemeClr val="accent1">
                  <a:lumMod val="75000"/>
                </a:schemeClr>
              </a:solidFill>
              <a:latin typeface="+mj-lt"/>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8383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4835">
                                            <p:txEl>
                                              <p:pRg st="0" end="0"/>
                                            </p:txEl>
                                          </p:spTgt>
                                        </p:tgtEl>
                                        <p:attrNameLst>
                                          <p:attrName>style.visibility</p:attrName>
                                        </p:attrNameLst>
                                      </p:cBhvr>
                                      <p:to>
                                        <p:strVal val="visible"/>
                                      </p:to>
                                    </p:set>
                                    <p:animEffect transition="in" filter="dissolve">
                                      <p:cBhvr>
                                        <p:cTn id="7" dur="500"/>
                                        <p:tgtEl>
                                          <p:spTgt spid="1144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4835">
                                            <p:txEl>
                                              <p:pRg st="1" end="1"/>
                                            </p:txEl>
                                          </p:spTgt>
                                        </p:tgtEl>
                                        <p:attrNameLst>
                                          <p:attrName>style.visibility</p:attrName>
                                        </p:attrNameLst>
                                      </p:cBhvr>
                                      <p:to>
                                        <p:strVal val="visible"/>
                                      </p:to>
                                    </p:set>
                                    <p:animEffect transition="in" filter="dissolve">
                                      <p:cBhvr>
                                        <p:cTn id="12" dur="500"/>
                                        <p:tgtEl>
                                          <p:spTgt spid="1144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44835">
                                            <p:txEl>
                                              <p:pRg st="2" end="2"/>
                                            </p:txEl>
                                          </p:spTgt>
                                        </p:tgtEl>
                                        <p:attrNameLst>
                                          <p:attrName>style.visibility</p:attrName>
                                        </p:attrNameLst>
                                      </p:cBhvr>
                                      <p:to>
                                        <p:strVal val="visible"/>
                                      </p:to>
                                    </p:set>
                                    <p:animEffect transition="in" filter="dissolve">
                                      <p:cBhvr>
                                        <p:cTn id="17" dur="500"/>
                                        <p:tgtEl>
                                          <p:spTgt spid="1144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44835">
                                            <p:txEl>
                                              <p:pRg st="3" end="3"/>
                                            </p:txEl>
                                          </p:spTgt>
                                        </p:tgtEl>
                                        <p:attrNameLst>
                                          <p:attrName>style.visibility</p:attrName>
                                        </p:attrNameLst>
                                      </p:cBhvr>
                                      <p:to>
                                        <p:strVal val="visible"/>
                                      </p:to>
                                    </p:set>
                                    <p:animEffect transition="in" filter="dissolve">
                                      <p:cBhvr>
                                        <p:cTn id="22" dur="500"/>
                                        <p:tgtEl>
                                          <p:spTgt spid="11448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44835">
                                            <p:txEl>
                                              <p:pRg st="4" end="4"/>
                                            </p:txEl>
                                          </p:spTgt>
                                        </p:tgtEl>
                                        <p:attrNameLst>
                                          <p:attrName>style.visibility</p:attrName>
                                        </p:attrNameLst>
                                      </p:cBhvr>
                                      <p:to>
                                        <p:strVal val="visible"/>
                                      </p:to>
                                    </p:set>
                                    <p:animEffect transition="in" filter="dissolve">
                                      <p:cBhvr>
                                        <p:cTn id="27" dur="500"/>
                                        <p:tgtEl>
                                          <p:spTgt spid="1144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5"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5BA72B08-FB95-430A-8471-0DEEAD36C6D9}" type="slidenum">
              <a:rPr kumimoji="0" lang="en-US" altLang="en-US" sz="1200" smtClean="0"/>
              <a:pPr>
                <a:spcBef>
                  <a:spcPct val="50000"/>
                </a:spcBef>
                <a:buFontTx/>
                <a:buNone/>
              </a:pPr>
              <a:t>63</a:t>
            </a:fld>
            <a:endParaRPr kumimoji="0" lang="en-US" altLang="en-US" sz="1200" smtClean="0"/>
          </a:p>
        </p:txBody>
      </p:sp>
      <p:sp>
        <p:nvSpPr>
          <p:cNvPr id="1146882" name="Rectangle 2"/>
          <p:cNvSpPr>
            <a:spLocks noGrp="1" noChangeArrowheads="1"/>
          </p:cNvSpPr>
          <p:nvPr>
            <p:ph type="title"/>
          </p:nvPr>
        </p:nvSpPr>
        <p:spPr/>
        <p:txBody>
          <a:bodyPr/>
          <a:lstStyle/>
          <a:p>
            <a:r>
              <a:rPr lang="tr-TR" altLang="en-US" dirty="0" smtClean="0"/>
              <a:t>…</a:t>
            </a:r>
            <a:r>
              <a:rPr lang="en-US" altLang="en-US" dirty="0" err="1" smtClean="0"/>
              <a:t>Pseudocounts</a:t>
            </a:r>
            <a:endParaRPr lang="en-US" altLang="en-US" dirty="0" smtClean="0"/>
          </a:p>
        </p:txBody>
      </p:sp>
      <p:sp>
        <p:nvSpPr>
          <p:cNvPr id="1146883" name="Rectangle 3"/>
          <p:cNvSpPr>
            <a:spLocks noGrp="1" noChangeArrowheads="1"/>
          </p:cNvSpPr>
          <p:nvPr>
            <p:ph type="body" idx="1"/>
          </p:nvPr>
        </p:nvSpPr>
        <p:spPr>
          <a:xfrm>
            <a:off x="539552" y="1124745"/>
            <a:ext cx="8208912" cy="5472608"/>
          </a:xfrm>
        </p:spPr>
        <p:txBody>
          <a:bodyPr/>
          <a:lstStyle/>
          <a:p>
            <a:pPr>
              <a:spcBef>
                <a:spcPts val="0"/>
              </a:spcBef>
            </a:pPr>
            <a:r>
              <a:rPr lang="tr-TR" altLang="en-US" sz="2800" dirty="0" smtClean="0"/>
              <a:t>N</a:t>
            </a:r>
            <a:r>
              <a:rPr lang="en-US" altLang="en-US" sz="2800" dirty="0" err="1" smtClean="0"/>
              <a:t>ow</a:t>
            </a:r>
            <a:r>
              <a:rPr lang="en-US" altLang="en-US" sz="2800" dirty="0" smtClean="0"/>
              <a:t> the estimated probability is changed from a frequency of counts in the data to the following form: </a:t>
            </a:r>
          </a:p>
          <a:p>
            <a:pPr>
              <a:spcBef>
                <a:spcPts val="0"/>
              </a:spcBef>
            </a:pPr>
            <a:endParaRPr lang="en-US" altLang="en-US" sz="2800" dirty="0" smtClean="0"/>
          </a:p>
          <a:p>
            <a:pPr>
              <a:spcBef>
                <a:spcPts val="0"/>
              </a:spcBef>
            </a:pPr>
            <a:endParaRPr lang="en-US" altLang="en-US" sz="2800" dirty="0" smtClean="0"/>
          </a:p>
          <a:p>
            <a:pPr>
              <a:spcBef>
                <a:spcPts val="0"/>
              </a:spcBef>
            </a:pPr>
            <a:endParaRPr lang="en-US" altLang="en-US" sz="2800" dirty="0" smtClean="0"/>
          </a:p>
          <a:p>
            <a:pPr lvl="1">
              <a:spcBef>
                <a:spcPts val="0"/>
              </a:spcBef>
            </a:pPr>
            <a:r>
              <a:rPr lang="tr-TR" altLang="en-US" sz="2400" dirty="0" smtClean="0"/>
              <a:t> </a:t>
            </a:r>
            <a:r>
              <a:rPr lang="en-US" altLang="en-US" sz="2400" i="1" dirty="0" err="1" smtClean="0">
                <a:solidFill>
                  <a:schemeClr val="accent1">
                    <a:lumMod val="75000"/>
                  </a:schemeClr>
                </a:solidFill>
              </a:rPr>
              <a:t>P</a:t>
            </a:r>
            <a:r>
              <a:rPr lang="en-US" altLang="en-US" sz="2400" i="1" baseline="-25000" dirty="0" err="1" smtClean="0">
                <a:solidFill>
                  <a:schemeClr val="accent1">
                    <a:lumMod val="75000"/>
                  </a:schemeClr>
                </a:solidFill>
              </a:rPr>
              <a:t>ca</a:t>
            </a:r>
            <a:r>
              <a:rPr lang="en-US" altLang="en-US" sz="2400" dirty="0" smtClean="0"/>
              <a:t>: Probability of residue </a:t>
            </a:r>
            <a:r>
              <a:rPr lang="en-US" altLang="en-US" sz="2400" i="1" dirty="0" smtClean="0">
                <a:solidFill>
                  <a:schemeClr val="accent1">
                    <a:lumMod val="75000"/>
                  </a:schemeClr>
                </a:solidFill>
              </a:rPr>
              <a:t>a</a:t>
            </a:r>
            <a:r>
              <a:rPr lang="en-US" altLang="en-US" sz="2400" dirty="0" smtClean="0"/>
              <a:t> in column </a:t>
            </a:r>
            <a:r>
              <a:rPr lang="en-US" altLang="en-US" sz="2400" dirty="0" smtClean="0">
                <a:solidFill>
                  <a:schemeClr val="accent1">
                    <a:lumMod val="75000"/>
                  </a:schemeClr>
                </a:solidFill>
              </a:rPr>
              <a:t>c</a:t>
            </a:r>
          </a:p>
          <a:p>
            <a:pPr lvl="1">
              <a:spcBef>
                <a:spcPts val="0"/>
              </a:spcBef>
            </a:pPr>
            <a:r>
              <a:rPr lang="tr-TR" altLang="en-US" sz="2400" dirty="0" smtClean="0"/>
              <a:t> </a:t>
            </a:r>
            <a:r>
              <a:rPr lang="en-US" altLang="en-US" sz="2400" i="1" dirty="0" err="1" smtClean="0">
                <a:solidFill>
                  <a:schemeClr val="accent1">
                    <a:lumMod val="75000"/>
                  </a:schemeClr>
                </a:solidFill>
              </a:rPr>
              <a:t>n</a:t>
            </a:r>
            <a:r>
              <a:rPr lang="en-US" altLang="en-US" sz="2400" i="1" baseline="-25000" dirty="0" err="1" smtClean="0">
                <a:solidFill>
                  <a:schemeClr val="accent1">
                    <a:lumMod val="75000"/>
                  </a:schemeClr>
                </a:solidFill>
              </a:rPr>
              <a:t>ca</a:t>
            </a:r>
            <a:r>
              <a:rPr lang="en-US" altLang="en-US" sz="2400" dirty="0" smtClean="0"/>
              <a:t>: count of </a:t>
            </a:r>
            <a:r>
              <a:rPr lang="en-US" altLang="en-US" sz="2400" i="1" dirty="0" smtClean="0">
                <a:solidFill>
                  <a:schemeClr val="accent1">
                    <a:lumMod val="75000"/>
                  </a:schemeClr>
                </a:solidFill>
              </a:rPr>
              <a:t>a</a:t>
            </a:r>
            <a:r>
              <a:rPr lang="en-US" altLang="en-US" sz="2400" dirty="0" smtClean="0"/>
              <a:t>’s in column </a:t>
            </a:r>
            <a:r>
              <a:rPr lang="en-US" altLang="en-US" sz="2400" i="1" dirty="0" smtClean="0">
                <a:solidFill>
                  <a:schemeClr val="accent1">
                    <a:lumMod val="75000"/>
                  </a:schemeClr>
                </a:solidFill>
              </a:rPr>
              <a:t>c</a:t>
            </a:r>
          </a:p>
          <a:p>
            <a:pPr lvl="1">
              <a:spcBef>
                <a:spcPts val="0"/>
              </a:spcBef>
            </a:pPr>
            <a:r>
              <a:rPr lang="tr-TR" altLang="en-US" sz="2400" dirty="0" smtClean="0"/>
              <a:t> </a:t>
            </a:r>
            <a:r>
              <a:rPr lang="en-US" altLang="en-US" sz="2400" i="1" dirty="0" err="1" smtClean="0">
                <a:solidFill>
                  <a:schemeClr val="accent1">
                    <a:lumMod val="75000"/>
                  </a:schemeClr>
                </a:solidFill>
              </a:rPr>
              <a:t>b</a:t>
            </a:r>
            <a:r>
              <a:rPr lang="en-US" altLang="en-US" sz="2400" i="1" baseline="-25000" dirty="0" err="1" smtClean="0">
                <a:solidFill>
                  <a:schemeClr val="accent1">
                    <a:lumMod val="75000"/>
                  </a:schemeClr>
                </a:solidFill>
              </a:rPr>
              <a:t>ca</a:t>
            </a:r>
            <a:r>
              <a:rPr lang="en-US" altLang="en-US" sz="2400" dirty="0" smtClean="0"/>
              <a:t>: </a:t>
            </a:r>
            <a:r>
              <a:rPr lang="en-US" altLang="en-US" sz="2400" dirty="0" err="1" smtClean="0"/>
              <a:t>pseudocount</a:t>
            </a:r>
            <a:r>
              <a:rPr lang="en-US" altLang="en-US" sz="2400" dirty="0" smtClean="0"/>
              <a:t> of </a:t>
            </a:r>
            <a:r>
              <a:rPr lang="en-US" altLang="en-US" sz="2400" i="1" dirty="0" smtClean="0">
                <a:solidFill>
                  <a:schemeClr val="accent1">
                    <a:lumMod val="75000"/>
                  </a:schemeClr>
                </a:solidFill>
              </a:rPr>
              <a:t>a</a:t>
            </a:r>
            <a:r>
              <a:rPr lang="en-US" altLang="en-US" sz="2400" dirty="0" smtClean="0"/>
              <a:t>’s in column </a:t>
            </a:r>
            <a:r>
              <a:rPr lang="en-US" altLang="en-US" sz="2400" i="1" dirty="0" smtClean="0">
                <a:solidFill>
                  <a:schemeClr val="accent1">
                    <a:lumMod val="75000"/>
                  </a:schemeClr>
                </a:solidFill>
              </a:rPr>
              <a:t>c</a:t>
            </a:r>
          </a:p>
          <a:p>
            <a:pPr lvl="1">
              <a:spcBef>
                <a:spcPts val="0"/>
              </a:spcBef>
            </a:pPr>
            <a:r>
              <a:rPr lang="tr-TR" altLang="en-US" sz="2400" dirty="0" smtClean="0"/>
              <a:t> </a:t>
            </a:r>
            <a:r>
              <a:rPr lang="en-US" altLang="en-US" sz="2400" i="1" dirty="0" err="1" smtClean="0">
                <a:solidFill>
                  <a:schemeClr val="accent1">
                    <a:lumMod val="75000"/>
                  </a:schemeClr>
                </a:solidFill>
              </a:rPr>
              <a:t>N</a:t>
            </a:r>
            <a:r>
              <a:rPr lang="en-US" altLang="en-US" sz="2400" i="1" baseline="-25000" dirty="0" err="1" smtClean="0">
                <a:solidFill>
                  <a:schemeClr val="accent1">
                    <a:lumMod val="75000"/>
                  </a:schemeClr>
                </a:solidFill>
              </a:rPr>
              <a:t>c</a:t>
            </a:r>
            <a:r>
              <a:rPr lang="en-US" altLang="en-US" sz="2400" dirty="0" smtClean="0"/>
              <a:t>: total count in column </a:t>
            </a:r>
            <a:r>
              <a:rPr lang="en-US" altLang="en-US" sz="2400" i="1" dirty="0" smtClean="0">
                <a:solidFill>
                  <a:schemeClr val="accent1">
                    <a:lumMod val="75000"/>
                  </a:schemeClr>
                </a:solidFill>
              </a:rPr>
              <a:t>c</a:t>
            </a:r>
          </a:p>
          <a:p>
            <a:pPr lvl="1">
              <a:spcBef>
                <a:spcPts val="0"/>
              </a:spcBef>
            </a:pPr>
            <a:r>
              <a:rPr lang="tr-TR" altLang="en-US" sz="2400" dirty="0" smtClean="0"/>
              <a:t> </a:t>
            </a:r>
            <a:r>
              <a:rPr lang="en-US" altLang="en-US" sz="2400" i="1" dirty="0" err="1" smtClean="0">
                <a:solidFill>
                  <a:schemeClr val="accent1">
                    <a:lumMod val="75000"/>
                  </a:schemeClr>
                </a:solidFill>
              </a:rPr>
              <a:t>B</a:t>
            </a:r>
            <a:r>
              <a:rPr lang="en-US" altLang="en-US" sz="2400" i="1" baseline="-25000" dirty="0" err="1" smtClean="0">
                <a:solidFill>
                  <a:schemeClr val="accent1">
                    <a:lumMod val="75000"/>
                  </a:schemeClr>
                </a:solidFill>
              </a:rPr>
              <a:t>c</a:t>
            </a:r>
            <a:r>
              <a:rPr lang="en-US" altLang="en-US" sz="2400" dirty="0" smtClean="0"/>
              <a:t>: total </a:t>
            </a:r>
            <a:r>
              <a:rPr lang="en-US" altLang="en-US" sz="2400" dirty="0" err="1" smtClean="0"/>
              <a:t>pseudocount</a:t>
            </a:r>
            <a:r>
              <a:rPr lang="en-US" altLang="en-US" sz="2400" dirty="0" smtClean="0"/>
              <a:t> in column </a:t>
            </a:r>
            <a:r>
              <a:rPr lang="en-US" altLang="en-US" sz="2400" i="1" dirty="0" smtClean="0">
                <a:solidFill>
                  <a:schemeClr val="accent1">
                    <a:lumMod val="75000"/>
                  </a:schemeClr>
                </a:solidFill>
              </a:rPr>
              <a:t>c</a:t>
            </a:r>
          </a:p>
          <a:p>
            <a:pPr>
              <a:spcBef>
                <a:spcPts val="0"/>
              </a:spcBef>
            </a:pPr>
            <a:r>
              <a:rPr lang="en-US" altLang="en-US" sz="2800" dirty="0"/>
              <a:t>These probabilities are then converted into a </a:t>
            </a:r>
            <a:r>
              <a:rPr lang="en-US" altLang="en-US" sz="2800" dirty="0">
                <a:solidFill>
                  <a:schemeClr val="accent1">
                    <a:lumMod val="75000"/>
                  </a:schemeClr>
                </a:solidFill>
              </a:rPr>
              <a:t>log-odds</a:t>
            </a:r>
            <a:r>
              <a:rPr lang="en-US" altLang="en-US" sz="2800" dirty="0"/>
              <a:t> form (usually </a:t>
            </a:r>
            <a:r>
              <a:rPr lang="en-US" altLang="en-US" sz="2800" dirty="0">
                <a:solidFill>
                  <a:schemeClr val="accent1">
                    <a:lumMod val="75000"/>
                  </a:schemeClr>
                </a:solidFill>
              </a:rPr>
              <a:t>log</a:t>
            </a:r>
            <a:r>
              <a:rPr lang="en-US" altLang="en-US" sz="2800" baseline="-25000" dirty="0">
                <a:solidFill>
                  <a:schemeClr val="accent1">
                    <a:lumMod val="75000"/>
                  </a:schemeClr>
                </a:solidFill>
              </a:rPr>
              <a:t>2</a:t>
            </a:r>
            <a:r>
              <a:rPr lang="en-US" altLang="en-US" sz="2800" dirty="0"/>
              <a:t> so the information can be reported in bits) and placed in the PSSM </a:t>
            </a:r>
            <a:r>
              <a:rPr lang="en-US" altLang="en-US" sz="2800" dirty="0" smtClean="0"/>
              <a:t>.</a:t>
            </a:r>
            <a:endParaRPr lang="en-US" altLang="en-US" sz="2800" dirty="0"/>
          </a:p>
        </p:txBody>
      </p:sp>
      <p:sp>
        <p:nvSpPr>
          <p:cNvPr id="76805" name="Rectangle 4"/>
          <p:cNvSpPr>
            <a:spLocks noChangeArrowheads="1"/>
          </p:cNvSpPr>
          <p:nvPr/>
        </p:nvSpPr>
        <p:spPr bwMode="auto">
          <a:xfrm>
            <a:off x="3919538" y="3109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76806" name="Object 2"/>
          <p:cNvGraphicFramePr>
            <a:graphicFrameLocks noChangeAspect="1"/>
          </p:cNvGraphicFramePr>
          <p:nvPr>
            <p:extLst>
              <p:ext uri="{D42A27DB-BD31-4B8C-83A1-F6EECF244321}">
                <p14:modId xmlns:p14="http://schemas.microsoft.com/office/powerpoint/2010/main" val="3741793024"/>
              </p:ext>
            </p:extLst>
          </p:nvPr>
        </p:nvGraphicFramePr>
        <p:xfrm>
          <a:off x="2771800" y="1988840"/>
          <a:ext cx="2514600" cy="1230313"/>
        </p:xfrm>
        <a:graphic>
          <a:graphicData uri="http://schemas.openxmlformats.org/presentationml/2006/ole">
            <mc:AlternateContent xmlns:mc="http://schemas.openxmlformats.org/markup-compatibility/2006">
              <mc:Choice xmlns:v="urn:schemas-microsoft-com:vml" Requires="v">
                <p:oleObj spid="_x0000_s76843" r:id="rId3" imgW="926698" imgH="444307" progId="Equation.3">
                  <p:embed/>
                </p:oleObj>
              </mc:Choice>
              <mc:Fallback>
                <p:oleObj r:id="rId3" imgW="926698" imgH="444307"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1988840"/>
                        <a:ext cx="251460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883">
                                            <p:txEl>
                                              <p:pRg st="0" end="0"/>
                                            </p:txEl>
                                          </p:spTgt>
                                        </p:tgtEl>
                                        <p:attrNameLst>
                                          <p:attrName>style.visibility</p:attrName>
                                        </p:attrNameLst>
                                      </p:cBhvr>
                                      <p:to>
                                        <p:strVal val="visible"/>
                                      </p:to>
                                    </p:set>
                                    <p:animEffect transition="in" filter="dissolve">
                                      <p:cBhvr>
                                        <p:cTn id="7" dur="500"/>
                                        <p:tgtEl>
                                          <p:spTgt spid="1146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680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46883">
                                            <p:txEl>
                                              <p:pRg st="4" end="4"/>
                                            </p:txEl>
                                          </p:spTgt>
                                        </p:tgtEl>
                                        <p:attrNameLst>
                                          <p:attrName>style.visibility</p:attrName>
                                        </p:attrNameLst>
                                      </p:cBhvr>
                                      <p:to>
                                        <p:strVal val="visible"/>
                                      </p:to>
                                    </p:set>
                                    <p:animEffect transition="in" filter="dissolve">
                                      <p:cBhvr>
                                        <p:cTn id="16" dur="500"/>
                                        <p:tgtEl>
                                          <p:spTgt spid="1146883">
                                            <p:txEl>
                                              <p:pRg st="4" end="4"/>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46883">
                                            <p:txEl>
                                              <p:pRg st="5" end="5"/>
                                            </p:txEl>
                                          </p:spTgt>
                                        </p:tgtEl>
                                        <p:attrNameLst>
                                          <p:attrName>style.visibility</p:attrName>
                                        </p:attrNameLst>
                                      </p:cBhvr>
                                      <p:to>
                                        <p:strVal val="visible"/>
                                      </p:to>
                                    </p:set>
                                    <p:animEffect transition="in" filter="dissolve">
                                      <p:cBhvr>
                                        <p:cTn id="19" dur="500"/>
                                        <p:tgtEl>
                                          <p:spTgt spid="1146883">
                                            <p:txEl>
                                              <p:pRg st="5" end="5"/>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46883">
                                            <p:txEl>
                                              <p:pRg st="6" end="6"/>
                                            </p:txEl>
                                          </p:spTgt>
                                        </p:tgtEl>
                                        <p:attrNameLst>
                                          <p:attrName>style.visibility</p:attrName>
                                        </p:attrNameLst>
                                      </p:cBhvr>
                                      <p:to>
                                        <p:strVal val="visible"/>
                                      </p:to>
                                    </p:set>
                                    <p:animEffect transition="in" filter="dissolve">
                                      <p:cBhvr>
                                        <p:cTn id="22" dur="500"/>
                                        <p:tgtEl>
                                          <p:spTgt spid="1146883">
                                            <p:txEl>
                                              <p:pRg st="6" end="6"/>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46883">
                                            <p:txEl>
                                              <p:pRg st="7" end="7"/>
                                            </p:txEl>
                                          </p:spTgt>
                                        </p:tgtEl>
                                        <p:attrNameLst>
                                          <p:attrName>style.visibility</p:attrName>
                                        </p:attrNameLst>
                                      </p:cBhvr>
                                      <p:to>
                                        <p:strVal val="visible"/>
                                      </p:to>
                                    </p:set>
                                    <p:animEffect transition="in" filter="dissolve">
                                      <p:cBhvr>
                                        <p:cTn id="25" dur="500"/>
                                        <p:tgtEl>
                                          <p:spTgt spid="1146883">
                                            <p:txEl>
                                              <p:pRg st="7" end="7"/>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46883">
                                            <p:txEl>
                                              <p:pRg st="8" end="8"/>
                                            </p:txEl>
                                          </p:spTgt>
                                        </p:tgtEl>
                                        <p:attrNameLst>
                                          <p:attrName>style.visibility</p:attrName>
                                        </p:attrNameLst>
                                      </p:cBhvr>
                                      <p:to>
                                        <p:strVal val="visible"/>
                                      </p:to>
                                    </p:set>
                                    <p:animEffect transition="in" filter="dissolve">
                                      <p:cBhvr>
                                        <p:cTn id="28" dur="500"/>
                                        <p:tgtEl>
                                          <p:spTgt spid="114688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146883">
                                            <p:txEl>
                                              <p:pRg st="9" end="9"/>
                                            </p:txEl>
                                          </p:spTgt>
                                        </p:tgtEl>
                                        <p:attrNameLst>
                                          <p:attrName>style.visibility</p:attrName>
                                        </p:attrNameLst>
                                      </p:cBhvr>
                                      <p:to>
                                        <p:strVal val="visible"/>
                                      </p:to>
                                    </p:set>
                                    <p:animEffect transition="in" filter="dissolve">
                                      <p:cBhvr>
                                        <p:cTn id="33" dur="500"/>
                                        <p:tgtEl>
                                          <p:spTgt spid="11468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88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0B212B39-724E-4F1F-9006-D38F70D45D7B}" type="slidenum">
              <a:rPr kumimoji="0" lang="en-US" altLang="en-US" sz="1200" smtClean="0"/>
              <a:pPr>
                <a:spcBef>
                  <a:spcPct val="50000"/>
                </a:spcBef>
                <a:buFontTx/>
                <a:buNone/>
              </a:pPr>
              <a:t>64</a:t>
            </a:fld>
            <a:endParaRPr kumimoji="0" lang="en-US" altLang="en-US" sz="1200" smtClean="0"/>
          </a:p>
        </p:txBody>
      </p:sp>
      <p:sp>
        <p:nvSpPr>
          <p:cNvPr id="1148930" name="Rectangle 2"/>
          <p:cNvSpPr>
            <a:spLocks noGrp="1" noChangeArrowheads="1"/>
          </p:cNvSpPr>
          <p:nvPr>
            <p:ph type="title"/>
          </p:nvPr>
        </p:nvSpPr>
        <p:spPr/>
        <p:txBody>
          <a:bodyPr/>
          <a:lstStyle/>
          <a:p>
            <a:r>
              <a:rPr lang="en-US" altLang="en-US" smtClean="0"/>
              <a:t>Searching PSSMs</a:t>
            </a:r>
          </a:p>
        </p:txBody>
      </p:sp>
      <p:sp>
        <p:nvSpPr>
          <p:cNvPr id="1148931" name="Rectangle 3"/>
          <p:cNvSpPr>
            <a:spLocks noGrp="1" noChangeArrowheads="1"/>
          </p:cNvSpPr>
          <p:nvPr>
            <p:ph type="body" idx="1"/>
          </p:nvPr>
        </p:nvSpPr>
        <p:spPr>
          <a:xfrm>
            <a:off x="395288" y="1125538"/>
            <a:ext cx="8353176" cy="5255790"/>
          </a:xfrm>
        </p:spPr>
        <p:txBody>
          <a:bodyPr>
            <a:normAutofit lnSpcReduction="10000"/>
          </a:bodyPr>
          <a:lstStyle/>
          <a:p>
            <a:pPr>
              <a:spcBef>
                <a:spcPts val="0"/>
              </a:spcBef>
            </a:pPr>
            <a:r>
              <a:rPr lang="en-US" altLang="en-US" sz="2800" dirty="0" smtClean="0"/>
              <a:t>In order to search a sequence against a </a:t>
            </a:r>
            <a:r>
              <a:rPr lang="en-US" altLang="en-US" sz="2800" dirty="0" smtClean="0">
                <a:solidFill>
                  <a:schemeClr val="accent1">
                    <a:lumMod val="75000"/>
                  </a:schemeClr>
                </a:solidFill>
              </a:rPr>
              <a:t>PSSM</a:t>
            </a:r>
            <a:r>
              <a:rPr lang="en-US" altLang="en-US" sz="2800" dirty="0" smtClean="0"/>
              <a:t>, the value for the first residue in the sequence occurring in the first column is calculated by searching the </a:t>
            </a:r>
            <a:r>
              <a:rPr lang="en-US" altLang="en-US" sz="2800" dirty="0" smtClean="0">
                <a:solidFill>
                  <a:schemeClr val="accent1">
                    <a:lumMod val="75000"/>
                  </a:schemeClr>
                </a:solidFill>
              </a:rPr>
              <a:t>PSSM</a:t>
            </a:r>
            <a:r>
              <a:rPr lang="en-US" altLang="en-US" sz="2800" dirty="0" smtClean="0"/>
              <a:t>.  </a:t>
            </a:r>
            <a:endParaRPr lang="tr-TR" altLang="en-US" sz="2800" dirty="0" smtClean="0"/>
          </a:p>
          <a:p>
            <a:pPr>
              <a:spcBef>
                <a:spcPts val="0"/>
              </a:spcBef>
            </a:pPr>
            <a:r>
              <a:rPr lang="en-US" altLang="en-US" sz="2800" dirty="0" smtClean="0"/>
              <a:t>Similarly, the value for the residue occurring in each column is calculated.  </a:t>
            </a:r>
            <a:endParaRPr lang="tr-TR" altLang="en-US" sz="2800" dirty="0" smtClean="0"/>
          </a:p>
          <a:p>
            <a:pPr>
              <a:spcBef>
                <a:spcPts val="0"/>
              </a:spcBef>
            </a:pPr>
            <a:r>
              <a:rPr lang="en-US" altLang="en-US" sz="2800" dirty="0" smtClean="0"/>
              <a:t>These values are added (since they are logarithms) to produce a summed log odds score, </a:t>
            </a:r>
            <a:r>
              <a:rPr lang="en-US" altLang="en-US" sz="2800" i="1" dirty="0" smtClean="0">
                <a:solidFill>
                  <a:schemeClr val="accent1">
                    <a:lumMod val="75000"/>
                  </a:schemeClr>
                </a:solidFill>
              </a:rPr>
              <a:t>S</a:t>
            </a:r>
            <a:r>
              <a:rPr lang="en-US" altLang="en-US" sz="2800" dirty="0" smtClean="0"/>
              <a:t>.  </a:t>
            </a:r>
            <a:endParaRPr lang="tr-TR" altLang="en-US" sz="2800" dirty="0" smtClean="0"/>
          </a:p>
          <a:p>
            <a:pPr>
              <a:spcBef>
                <a:spcPts val="0"/>
              </a:spcBef>
            </a:pPr>
            <a:r>
              <a:rPr lang="en-US" altLang="en-US" sz="2800" dirty="0" smtClean="0"/>
              <a:t>This score can be converted to an odds score using the formula </a:t>
            </a:r>
            <a:r>
              <a:rPr lang="en-US" altLang="en-US" sz="2800" dirty="0" smtClean="0">
                <a:solidFill>
                  <a:schemeClr val="accent1">
                    <a:lumMod val="75000"/>
                  </a:schemeClr>
                </a:solidFill>
              </a:rPr>
              <a:t>2</a:t>
            </a:r>
            <a:r>
              <a:rPr lang="en-US" altLang="en-US" sz="2800" i="1" baseline="30000" dirty="0" smtClean="0">
                <a:solidFill>
                  <a:schemeClr val="accent1">
                    <a:lumMod val="75000"/>
                  </a:schemeClr>
                </a:solidFill>
              </a:rPr>
              <a:t>S</a:t>
            </a:r>
            <a:r>
              <a:rPr lang="en-US" altLang="en-US" sz="2800" dirty="0" smtClean="0"/>
              <a:t>.  </a:t>
            </a:r>
            <a:endParaRPr lang="tr-TR" altLang="en-US" sz="2800" dirty="0" smtClean="0"/>
          </a:p>
          <a:p>
            <a:pPr>
              <a:spcBef>
                <a:spcPts val="0"/>
              </a:spcBef>
            </a:pPr>
            <a:r>
              <a:rPr lang="en-US" altLang="en-US" sz="2800" dirty="0" smtClean="0"/>
              <a:t>The odds scores for the motif beginning at each position can be summed together and normalized to produce a probability of the motif occurring at each location.</a:t>
            </a:r>
            <a:endParaRPr lang="en-US" altLang="en-US" sz="2800" dirty="0" smtClean="0">
              <a:ea typeface="Arial Unicode MS" panose="020B0604020202020204" pitchFamily="34" charset="-128"/>
              <a:cs typeface="Arial Unicode MS" panose="020B0604020202020204" pitchFamily="34" charset="-128"/>
            </a:endParaRPr>
          </a:p>
          <a:p>
            <a:pPr>
              <a:spcBef>
                <a:spcPts val="0"/>
              </a:spcBef>
            </a:pPr>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8931">
                                            <p:txEl>
                                              <p:pRg st="0" end="0"/>
                                            </p:txEl>
                                          </p:spTgt>
                                        </p:tgtEl>
                                        <p:attrNameLst>
                                          <p:attrName>style.visibility</p:attrName>
                                        </p:attrNameLst>
                                      </p:cBhvr>
                                      <p:to>
                                        <p:strVal val="visible"/>
                                      </p:to>
                                    </p:set>
                                    <p:animEffect transition="in" filter="dissolve">
                                      <p:cBhvr>
                                        <p:cTn id="7" dur="500"/>
                                        <p:tgtEl>
                                          <p:spTgt spid="11489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8931">
                                            <p:txEl>
                                              <p:pRg st="1" end="1"/>
                                            </p:txEl>
                                          </p:spTgt>
                                        </p:tgtEl>
                                        <p:attrNameLst>
                                          <p:attrName>style.visibility</p:attrName>
                                        </p:attrNameLst>
                                      </p:cBhvr>
                                      <p:to>
                                        <p:strVal val="visible"/>
                                      </p:to>
                                    </p:set>
                                    <p:animEffect transition="in" filter="dissolve">
                                      <p:cBhvr>
                                        <p:cTn id="12" dur="500"/>
                                        <p:tgtEl>
                                          <p:spTgt spid="11489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48931">
                                            <p:txEl>
                                              <p:pRg st="2" end="2"/>
                                            </p:txEl>
                                          </p:spTgt>
                                        </p:tgtEl>
                                        <p:attrNameLst>
                                          <p:attrName>style.visibility</p:attrName>
                                        </p:attrNameLst>
                                      </p:cBhvr>
                                      <p:to>
                                        <p:strVal val="visible"/>
                                      </p:to>
                                    </p:set>
                                    <p:animEffect transition="in" filter="dissolve">
                                      <p:cBhvr>
                                        <p:cTn id="17" dur="500"/>
                                        <p:tgtEl>
                                          <p:spTgt spid="11489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48931">
                                            <p:txEl>
                                              <p:pRg st="3" end="3"/>
                                            </p:txEl>
                                          </p:spTgt>
                                        </p:tgtEl>
                                        <p:attrNameLst>
                                          <p:attrName>style.visibility</p:attrName>
                                        </p:attrNameLst>
                                      </p:cBhvr>
                                      <p:to>
                                        <p:strVal val="visible"/>
                                      </p:to>
                                    </p:set>
                                    <p:animEffect transition="in" filter="dissolve">
                                      <p:cBhvr>
                                        <p:cTn id="22" dur="500"/>
                                        <p:tgtEl>
                                          <p:spTgt spid="11489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48931">
                                            <p:txEl>
                                              <p:pRg st="4" end="4"/>
                                            </p:txEl>
                                          </p:spTgt>
                                        </p:tgtEl>
                                        <p:attrNameLst>
                                          <p:attrName>style.visibility</p:attrName>
                                        </p:attrNameLst>
                                      </p:cBhvr>
                                      <p:to>
                                        <p:strVal val="visible"/>
                                      </p:to>
                                    </p:set>
                                    <p:animEffect transition="in" filter="dissolve">
                                      <p:cBhvr>
                                        <p:cTn id="27" dur="500"/>
                                        <p:tgtEl>
                                          <p:spTgt spid="1148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931"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B0E8890-94B1-474B-9EB3-4E43E7515A66}" type="slidenum">
              <a:rPr kumimoji="0" lang="en-US" altLang="en-US" sz="1200" smtClean="0"/>
              <a:pPr>
                <a:spcBef>
                  <a:spcPct val="50000"/>
                </a:spcBef>
                <a:buFontTx/>
                <a:buNone/>
              </a:pPr>
              <a:t>65</a:t>
            </a:fld>
            <a:endParaRPr kumimoji="0" lang="en-US" altLang="en-US" sz="1200" smtClean="0"/>
          </a:p>
        </p:txBody>
      </p:sp>
      <p:sp>
        <p:nvSpPr>
          <p:cNvPr id="1149954" name="Rectangle 2"/>
          <p:cNvSpPr>
            <a:spLocks noGrp="1" noChangeArrowheads="1"/>
          </p:cNvSpPr>
          <p:nvPr>
            <p:ph type="title"/>
          </p:nvPr>
        </p:nvSpPr>
        <p:spPr/>
        <p:txBody>
          <a:bodyPr/>
          <a:lstStyle/>
          <a:p>
            <a:r>
              <a:rPr lang="en-US" altLang="en-US" smtClean="0"/>
              <a:t>Information in PSSMs</a:t>
            </a:r>
          </a:p>
        </p:txBody>
      </p:sp>
      <p:sp>
        <p:nvSpPr>
          <p:cNvPr id="1149955" name="Rectangle 3"/>
          <p:cNvSpPr>
            <a:spLocks noGrp="1" noChangeArrowheads="1"/>
          </p:cNvSpPr>
          <p:nvPr>
            <p:ph type="body" idx="1"/>
          </p:nvPr>
        </p:nvSpPr>
        <p:spPr>
          <a:xfrm>
            <a:off x="395288" y="1125538"/>
            <a:ext cx="8353176" cy="5327798"/>
          </a:xfrm>
        </p:spPr>
        <p:txBody>
          <a:bodyPr/>
          <a:lstStyle/>
          <a:p>
            <a:pPr>
              <a:spcBef>
                <a:spcPts val="0"/>
              </a:spcBef>
            </a:pPr>
            <a:r>
              <a:rPr lang="en-US" altLang="en-US" sz="2800" dirty="0" smtClean="0"/>
              <a:t>Information theory can give an appreciation for the amount of information contained within each sequence.</a:t>
            </a:r>
            <a:endParaRPr lang="en-US" altLang="en-US" sz="2400" dirty="0" smtClean="0">
              <a:ea typeface="Arial Unicode MS" panose="020B0604020202020204" pitchFamily="34" charset="-128"/>
              <a:cs typeface="Arial Unicode MS" panose="020B0604020202020204" pitchFamily="34" charset="-128"/>
            </a:endParaRPr>
          </a:p>
          <a:p>
            <a:pPr>
              <a:spcBef>
                <a:spcPts val="0"/>
              </a:spcBef>
            </a:pPr>
            <a:r>
              <a:rPr lang="en-US" altLang="en-US" sz="2800" dirty="0" smtClean="0"/>
              <a:t>When there is no information contained within a column, the amount of uncertainty can be measured as</a:t>
            </a:r>
            <a:endParaRPr lang="tr-TR" altLang="en-US" sz="2800" dirty="0" smtClean="0"/>
          </a:p>
          <a:p>
            <a:pPr lvl="1">
              <a:spcBef>
                <a:spcPts val="0"/>
              </a:spcBef>
            </a:pPr>
            <a:r>
              <a:rPr lang="tr-TR" altLang="en-US" sz="2400" dirty="0" smtClean="0"/>
              <a:t> </a:t>
            </a:r>
            <a:r>
              <a:rPr lang="en-US" altLang="en-US" sz="2400" dirty="0" smtClean="0">
                <a:solidFill>
                  <a:schemeClr val="accent1">
                    <a:lumMod val="75000"/>
                  </a:schemeClr>
                </a:solidFill>
              </a:rPr>
              <a:t>log</a:t>
            </a:r>
            <a:r>
              <a:rPr lang="en-US" altLang="en-US" sz="2000" baseline="-25000" dirty="0" smtClean="0">
                <a:solidFill>
                  <a:schemeClr val="accent1">
                    <a:lumMod val="75000"/>
                  </a:schemeClr>
                </a:solidFill>
              </a:rPr>
              <a:t>2</a:t>
            </a:r>
            <a:r>
              <a:rPr lang="en-US" altLang="en-US" sz="2400" dirty="0" smtClean="0">
                <a:solidFill>
                  <a:schemeClr val="accent1">
                    <a:lumMod val="75000"/>
                  </a:schemeClr>
                </a:solidFill>
              </a:rPr>
              <a:t>20 = 4.32 </a:t>
            </a:r>
            <a:r>
              <a:rPr lang="en-US" altLang="en-US" sz="2400" dirty="0" smtClean="0"/>
              <a:t>for amino acids</a:t>
            </a:r>
            <a:r>
              <a:rPr lang="tr-TR" altLang="en-US" sz="2400" dirty="0" smtClean="0"/>
              <a:t> (</a:t>
            </a:r>
            <a:r>
              <a:rPr lang="en-US" altLang="en-US" sz="2400" dirty="0" smtClean="0"/>
              <a:t>20 amino acids</a:t>
            </a:r>
            <a:r>
              <a:rPr lang="tr-TR" altLang="en-US" sz="2400" dirty="0" smtClean="0"/>
              <a:t>)</a:t>
            </a:r>
            <a:r>
              <a:rPr lang="en-US" altLang="en-US" sz="2400" dirty="0" smtClean="0"/>
              <a:t> </a:t>
            </a:r>
            <a:endParaRPr lang="tr-TR" altLang="en-US" sz="2400" dirty="0" smtClean="0"/>
          </a:p>
          <a:p>
            <a:pPr lvl="1">
              <a:spcBef>
                <a:spcPts val="0"/>
              </a:spcBef>
            </a:pPr>
            <a:r>
              <a:rPr lang="tr-TR" altLang="en-US" sz="2400" dirty="0" smtClean="0">
                <a:ea typeface="Arial Unicode MS" panose="020B0604020202020204" pitchFamily="34" charset="-128"/>
                <a:cs typeface="Arial Unicode MS" panose="020B0604020202020204" pitchFamily="34" charset="-128"/>
              </a:rPr>
              <a:t> </a:t>
            </a:r>
            <a:r>
              <a:rPr lang="en-US" altLang="en-US" sz="2400" dirty="0">
                <a:solidFill>
                  <a:schemeClr val="accent1">
                    <a:lumMod val="75000"/>
                  </a:schemeClr>
                </a:solidFill>
                <a:ea typeface="Arial Unicode MS" panose="020B0604020202020204" pitchFamily="34" charset="-128"/>
                <a:cs typeface="Arial Unicode MS" panose="020B0604020202020204" pitchFamily="34" charset="-128"/>
              </a:rPr>
              <a:t>log</a:t>
            </a:r>
            <a:r>
              <a:rPr lang="en-US" altLang="en-US" sz="2000" baseline="-25000" dirty="0">
                <a:solidFill>
                  <a:schemeClr val="accent1">
                    <a:lumMod val="75000"/>
                  </a:schemeClr>
                </a:solidFill>
                <a:ea typeface="Arial Unicode MS" panose="020B0604020202020204" pitchFamily="34" charset="-128"/>
                <a:cs typeface="Arial Unicode MS" panose="020B0604020202020204" pitchFamily="34" charset="-128"/>
              </a:rPr>
              <a:t>2</a:t>
            </a:r>
            <a:r>
              <a:rPr lang="en-US" altLang="en-US" sz="2400" dirty="0">
                <a:solidFill>
                  <a:schemeClr val="accent1">
                    <a:lumMod val="75000"/>
                  </a:schemeClr>
                </a:solidFill>
                <a:ea typeface="Arial Unicode MS" panose="020B0604020202020204" pitchFamily="34" charset="-128"/>
                <a:cs typeface="Arial Unicode MS" panose="020B0604020202020204" pitchFamily="34" charset="-128"/>
              </a:rPr>
              <a:t>4 = </a:t>
            </a:r>
            <a:r>
              <a:rPr lang="en-US" altLang="en-US" sz="2400" dirty="0" smtClean="0">
                <a:solidFill>
                  <a:schemeClr val="accent1">
                    <a:lumMod val="75000"/>
                  </a:schemeClr>
                </a:solidFill>
                <a:ea typeface="Arial Unicode MS" panose="020B0604020202020204" pitchFamily="34" charset="-128"/>
                <a:cs typeface="Arial Unicode MS" panose="020B0604020202020204" pitchFamily="34" charset="-128"/>
              </a:rPr>
              <a:t>2</a:t>
            </a:r>
            <a:r>
              <a:rPr lang="tr-TR" altLang="en-US" sz="2400" dirty="0" smtClean="0">
                <a:solidFill>
                  <a:schemeClr val="accent1">
                    <a:lumMod val="75000"/>
                  </a:schemeClr>
                </a:solidFill>
                <a:ea typeface="Arial Unicode MS" panose="020B0604020202020204" pitchFamily="34" charset="-128"/>
                <a:cs typeface="Arial Unicode MS" panose="020B0604020202020204" pitchFamily="34" charset="-128"/>
              </a:rPr>
              <a:t> </a:t>
            </a:r>
            <a:r>
              <a:rPr lang="tr-TR" altLang="en-US" sz="2400" dirty="0" smtClean="0">
                <a:ea typeface="Arial Unicode MS" panose="020B0604020202020204" pitchFamily="34" charset="-128"/>
                <a:cs typeface="Arial Unicode MS" panose="020B0604020202020204" pitchFamily="34" charset="-128"/>
              </a:rPr>
              <a:t>f</a:t>
            </a:r>
            <a:r>
              <a:rPr lang="en-US" altLang="en-US" sz="2400" dirty="0" smtClean="0">
                <a:ea typeface="Arial Unicode MS" panose="020B0604020202020204" pitchFamily="34" charset="-128"/>
                <a:cs typeface="Arial Unicode MS" panose="020B0604020202020204" pitchFamily="34" charset="-128"/>
              </a:rPr>
              <a:t>or nucleic acid sequences</a:t>
            </a:r>
            <a:r>
              <a:rPr lang="tr-TR" altLang="en-US" sz="2400" dirty="0">
                <a:ea typeface="Arial Unicode MS" panose="020B0604020202020204" pitchFamily="34" charset="-128"/>
                <a:cs typeface="Arial Unicode MS" panose="020B0604020202020204" pitchFamily="34" charset="-128"/>
              </a:rPr>
              <a:t> </a:t>
            </a:r>
            <a:r>
              <a:rPr lang="tr-TR" altLang="en-US" sz="2400" dirty="0" smtClean="0">
                <a:ea typeface="Arial Unicode MS" panose="020B0604020202020204" pitchFamily="34" charset="-128"/>
                <a:cs typeface="Arial Unicode MS" panose="020B0604020202020204" pitchFamily="34" charset="-128"/>
              </a:rPr>
              <a:t>(4 nucletides)</a:t>
            </a:r>
            <a:endParaRPr lang="en-US" altLang="en-US" sz="2400" dirty="0" smtClean="0">
              <a:ea typeface="Arial Unicode MS" panose="020B0604020202020204" pitchFamily="34" charset="-128"/>
              <a:cs typeface="Arial Unicode MS" panose="020B0604020202020204" pitchFamily="34" charset="-128"/>
            </a:endParaRPr>
          </a:p>
          <a:p>
            <a:pPr>
              <a:spcBef>
                <a:spcPts val="0"/>
              </a:spcBef>
            </a:pPr>
            <a:r>
              <a:rPr lang="en-US" altLang="en-US" sz="2800" dirty="0">
                <a:ea typeface="Arial Unicode MS" panose="020B0604020202020204" pitchFamily="34" charset="-128"/>
                <a:cs typeface="Arial Unicode MS" panose="020B0604020202020204" pitchFamily="34" charset="-128"/>
              </a:rPr>
              <a:t>If only one amino acid is found in a particular column, then the uncertainty is </a:t>
            </a:r>
            <a:r>
              <a:rPr lang="en-US" altLang="en-US" sz="2800" dirty="0">
                <a:solidFill>
                  <a:schemeClr val="accent1">
                    <a:lumMod val="75000"/>
                  </a:schemeClr>
                </a:solidFill>
                <a:ea typeface="Arial Unicode MS" panose="020B0604020202020204" pitchFamily="34" charset="-128"/>
                <a:cs typeface="Arial Unicode MS" panose="020B0604020202020204" pitchFamily="34" charset="-128"/>
              </a:rPr>
              <a:t>0</a:t>
            </a:r>
            <a:r>
              <a:rPr lang="en-US" altLang="en-US" sz="2800" dirty="0">
                <a:ea typeface="Arial Unicode MS" panose="020B0604020202020204" pitchFamily="34" charset="-128"/>
                <a:cs typeface="Arial Unicode MS" panose="020B0604020202020204" pitchFamily="34" charset="-128"/>
              </a:rPr>
              <a:t> </a:t>
            </a:r>
            <a:r>
              <a:rPr lang="tr-TR" altLang="en-US" sz="2800" dirty="0" smtClean="0">
                <a:ea typeface="Arial Unicode MS" panose="020B0604020202020204" pitchFamily="34" charset="-128"/>
                <a:cs typeface="Arial Unicode MS" panose="020B0604020202020204" pitchFamily="34" charset="-128"/>
              </a:rPr>
              <a:t>(</a:t>
            </a:r>
            <a:r>
              <a:rPr lang="en-US" altLang="en-US" sz="2800" dirty="0" smtClean="0">
                <a:ea typeface="Arial Unicode MS" panose="020B0604020202020204" pitchFamily="34" charset="-128"/>
                <a:cs typeface="Arial Unicode MS" panose="020B0604020202020204" pitchFamily="34" charset="-128"/>
              </a:rPr>
              <a:t> </a:t>
            </a:r>
            <a:r>
              <a:rPr lang="en-US" altLang="en-US" sz="2800" dirty="0">
                <a:ea typeface="Arial Unicode MS" panose="020B0604020202020204" pitchFamily="34" charset="-128"/>
                <a:cs typeface="Arial Unicode MS" panose="020B0604020202020204" pitchFamily="34" charset="-128"/>
              </a:rPr>
              <a:t>there is only one </a:t>
            </a:r>
            <a:r>
              <a:rPr lang="en-US" altLang="en-US" sz="2800" dirty="0" smtClean="0">
                <a:ea typeface="Arial Unicode MS" panose="020B0604020202020204" pitchFamily="34" charset="-128"/>
                <a:cs typeface="Arial Unicode MS" panose="020B0604020202020204" pitchFamily="34" charset="-128"/>
              </a:rPr>
              <a:t>choice</a:t>
            </a:r>
            <a:r>
              <a:rPr lang="tr-TR" altLang="en-US" sz="2800" dirty="0" smtClean="0">
                <a:ea typeface="Arial Unicode MS" panose="020B0604020202020204" pitchFamily="34" charset="-128"/>
                <a:cs typeface="Arial Unicode MS" panose="020B0604020202020204" pitchFamily="34" charset="-128"/>
              </a:rPr>
              <a:t>)</a:t>
            </a:r>
            <a:r>
              <a:rPr lang="en-US" altLang="en-US" sz="2800" dirty="0" smtClean="0">
                <a:ea typeface="Arial Unicode MS" panose="020B0604020202020204" pitchFamily="34" charset="-128"/>
                <a:cs typeface="Arial Unicode MS" panose="020B0604020202020204" pitchFamily="34" charset="-128"/>
              </a:rPr>
              <a:t>.  </a:t>
            </a:r>
            <a:endParaRPr lang="en-US" altLang="en-US" sz="2800" dirty="0">
              <a:ea typeface="Arial Unicode MS" panose="020B0604020202020204" pitchFamily="34" charset="-128"/>
              <a:cs typeface="Arial Unicode MS" panose="020B0604020202020204" pitchFamily="34" charset="-128"/>
            </a:endParaRPr>
          </a:p>
          <a:p>
            <a:pPr>
              <a:spcBef>
                <a:spcPts val="0"/>
              </a:spcBef>
            </a:pPr>
            <a:r>
              <a:rPr lang="en-US" altLang="en-US" sz="2800" dirty="0">
                <a:ea typeface="Arial Unicode MS" panose="020B0604020202020204" pitchFamily="34" charset="-128"/>
                <a:cs typeface="Arial Unicode MS" panose="020B0604020202020204" pitchFamily="34" charset="-128"/>
              </a:rPr>
              <a:t>If there are two amino acids occurring with equal probability, then there is an uncertainty to deciding which residue it is. </a:t>
            </a:r>
          </a:p>
          <a:p>
            <a:pPr>
              <a:spcBef>
                <a:spcPts val="0"/>
              </a:spcBef>
            </a:pPr>
            <a:endParaRPr lang="en-US" altLang="en-US" sz="2800" dirty="0" smtClean="0">
              <a:ea typeface="Arial Unicode MS" panose="020B0604020202020204" pitchFamily="34" charset="-128"/>
              <a:cs typeface="Arial Unicode MS" panose="020B060402020202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9955">
                                            <p:txEl>
                                              <p:pRg st="0" end="0"/>
                                            </p:txEl>
                                          </p:spTgt>
                                        </p:tgtEl>
                                        <p:attrNameLst>
                                          <p:attrName>style.visibility</p:attrName>
                                        </p:attrNameLst>
                                      </p:cBhvr>
                                      <p:to>
                                        <p:strVal val="visible"/>
                                      </p:to>
                                    </p:set>
                                    <p:animEffect transition="in" filter="dissolve">
                                      <p:cBhvr>
                                        <p:cTn id="7" dur="500"/>
                                        <p:tgtEl>
                                          <p:spTgt spid="1149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9955">
                                            <p:txEl>
                                              <p:pRg st="1" end="1"/>
                                            </p:txEl>
                                          </p:spTgt>
                                        </p:tgtEl>
                                        <p:attrNameLst>
                                          <p:attrName>style.visibility</p:attrName>
                                        </p:attrNameLst>
                                      </p:cBhvr>
                                      <p:to>
                                        <p:strVal val="visible"/>
                                      </p:to>
                                    </p:set>
                                    <p:animEffect transition="in" filter="dissolve">
                                      <p:cBhvr>
                                        <p:cTn id="12" dur="500"/>
                                        <p:tgtEl>
                                          <p:spTgt spid="11499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49955">
                                            <p:txEl>
                                              <p:pRg st="2" end="2"/>
                                            </p:txEl>
                                          </p:spTgt>
                                        </p:tgtEl>
                                        <p:attrNameLst>
                                          <p:attrName>style.visibility</p:attrName>
                                        </p:attrNameLst>
                                      </p:cBhvr>
                                      <p:to>
                                        <p:strVal val="visible"/>
                                      </p:to>
                                    </p:set>
                                    <p:animEffect transition="in" filter="dissolve">
                                      <p:cBhvr>
                                        <p:cTn id="17" dur="500"/>
                                        <p:tgtEl>
                                          <p:spTgt spid="11499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49955">
                                            <p:txEl>
                                              <p:pRg st="3" end="3"/>
                                            </p:txEl>
                                          </p:spTgt>
                                        </p:tgtEl>
                                        <p:attrNameLst>
                                          <p:attrName>style.visibility</p:attrName>
                                        </p:attrNameLst>
                                      </p:cBhvr>
                                      <p:to>
                                        <p:strVal val="visible"/>
                                      </p:to>
                                    </p:set>
                                    <p:animEffect transition="in" filter="dissolve">
                                      <p:cBhvr>
                                        <p:cTn id="22" dur="500"/>
                                        <p:tgtEl>
                                          <p:spTgt spid="11499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49955">
                                            <p:txEl>
                                              <p:pRg st="4" end="4"/>
                                            </p:txEl>
                                          </p:spTgt>
                                        </p:tgtEl>
                                        <p:attrNameLst>
                                          <p:attrName>style.visibility</p:attrName>
                                        </p:attrNameLst>
                                      </p:cBhvr>
                                      <p:to>
                                        <p:strVal val="visible"/>
                                      </p:to>
                                    </p:set>
                                    <p:animEffect transition="in" filter="dissolve">
                                      <p:cBhvr>
                                        <p:cTn id="27" dur="500"/>
                                        <p:tgtEl>
                                          <p:spTgt spid="11499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49955">
                                            <p:txEl>
                                              <p:pRg st="5" end="5"/>
                                            </p:txEl>
                                          </p:spTgt>
                                        </p:tgtEl>
                                        <p:attrNameLst>
                                          <p:attrName>style.visibility</p:attrName>
                                        </p:attrNameLst>
                                      </p:cBhvr>
                                      <p:to>
                                        <p:strVal val="visible"/>
                                      </p:to>
                                    </p:set>
                                    <p:animEffect transition="in" filter="dissolve">
                                      <p:cBhvr>
                                        <p:cTn id="32" dur="500"/>
                                        <p:tgtEl>
                                          <p:spTgt spid="1149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955"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81C35B39-5025-4515-83B9-C74AE3FC2826}" type="slidenum">
              <a:rPr kumimoji="0" lang="en-US" altLang="en-US" sz="1200" smtClean="0"/>
              <a:pPr>
                <a:spcBef>
                  <a:spcPct val="50000"/>
                </a:spcBef>
                <a:buFontTx/>
                <a:buNone/>
              </a:pPr>
              <a:t>66</a:t>
            </a:fld>
            <a:endParaRPr kumimoji="0" lang="en-US" altLang="en-US" sz="1200" smtClean="0"/>
          </a:p>
        </p:txBody>
      </p:sp>
      <p:sp>
        <p:nvSpPr>
          <p:cNvPr id="1152002" name="Rectangle 2"/>
          <p:cNvSpPr>
            <a:spLocks noGrp="1" noChangeArrowheads="1"/>
          </p:cNvSpPr>
          <p:nvPr>
            <p:ph type="title"/>
          </p:nvPr>
        </p:nvSpPr>
        <p:spPr/>
        <p:txBody>
          <a:bodyPr/>
          <a:lstStyle/>
          <a:p>
            <a:r>
              <a:rPr lang="en-US" altLang="en-US" smtClean="0"/>
              <a:t>Measure of Uncertainty</a:t>
            </a:r>
          </a:p>
        </p:txBody>
      </p:sp>
      <p:sp>
        <p:nvSpPr>
          <p:cNvPr id="1152003" name="Rectangle 3"/>
          <p:cNvSpPr>
            <a:spLocks noGrp="1" noChangeArrowheads="1"/>
          </p:cNvSpPr>
          <p:nvPr>
            <p:ph type="body" idx="1"/>
          </p:nvPr>
        </p:nvSpPr>
        <p:spPr>
          <a:xfrm>
            <a:off x="395288" y="1125538"/>
            <a:ext cx="8280400" cy="5183782"/>
          </a:xfrm>
        </p:spPr>
        <p:txBody>
          <a:bodyPr/>
          <a:lstStyle/>
          <a:p>
            <a:pPr>
              <a:spcBef>
                <a:spcPts val="0"/>
              </a:spcBef>
            </a:pPr>
            <a:r>
              <a:rPr lang="en-US" altLang="en-US" dirty="0" smtClean="0"/>
              <a:t>The amount of uncertainty for a particular column is measured as the </a:t>
            </a:r>
            <a:r>
              <a:rPr lang="en-US" altLang="en-US" dirty="0" smtClean="0">
                <a:solidFill>
                  <a:schemeClr val="accent1">
                    <a:lumMod val="75000"/>
                  </a:schemeClr>
                </a:solidFill>
              </a:rPr>
              <a:t>entropy</a:t>
            </a:r>
            <a:r>
              <a:rPr lang="en-US" altLang="en-US" dirty="0" smtClean="0"/>
              <a:t>, as introduced previously </a:t>
            </a:r>
            <a:endParaRPr lang="tr-TR" altLang="en-US" dirty="0" smtClean="0"/>
          </a:p>
          <a:p>
            <a:pPr>
              <a:spcBef>
                <a:spcPts val="0"/>
              </a:spcBef>
            </a:pPr>
            <a:endParaRPr lang="tr-TR" altLang="en-US" dirty="0"/>
          </a:p>
          <a:p>
            <a:pPr>
              <a:spcBef>
                <a:spcPts val="0"/>
              </a:spcBef>
            </a:pPr>
            <a:endParaRPr lang="tr-TR" altLang="en-US" dirty="0" smtClean="0"/>
          </a:p>
          <a:p>
            <a:pPr>
              <a:spcBef>
                <a:spcPts val="0"/>
              </a:spcBef>
            </a:pPr>
            <a:endParaRPr lang="tr-TR" altLang="en-US" dirty="0" smtClean="0"/>
          </a:p>
          <a:p>
            <a:pPr>
              <a:spcBef>
                <a:spcPts val="0"/>
              </a:spcBef>
            </a:pPr>
            <a:r>
              <a:rPr lang="tr-TR" altLang="en-US" dirty="0"/>
              <a:t>T</a:t>
            </a:r>
            <a:r>
              <a:rPr lang="en-US" altLang="en-US" dirty="0"/>
              <a:t>he uncertainty for the whole </a:t>
            </a:r>
            <a:r>
              <a:rPr lang="en-US" altLang="en-US" dirty="0">
                <a:solidFill>
                  <a:schemeClr val="accent1">
                    <a:lumMod val="75000"/>
                  </a:schemeClr>
                </a:solidFill>
              </a:rPr>
              <a:t>PSSM</a:t>
            </a:r>
            <a:r>
              <a:rPr lang="en-US" altLang="en-US" dirty="0"/>
              <a:t> can be calculated as a sum over all columns:</a:t>
            </a:r>
          </a:p>
          <a:p>
            <a:pPr>
              <a:spcBef>
                <a:spcPts val="0"/>
              </a:spcBef>
            </a:pPr>
            <a:endParaRPr lang="en-US" altLang="en-US" dirty="0" smtClean="0"/>
          </a:p>
        </p:txBody>
      </p:sp>
      <p:sp>
        <p:nvSpPr>
          <p:cNvPr id="81925" name="Rectangle 4"/>
          <p:cNvSpPr>
            <a:spLocks noChangeArrowheads="1"/>
          </p:cNvSpPr>
          <p:nvPr/>
        </p:nvSpPr>
        <p:spPr bwMode="auto">
          <a:xfrm>
            <a:off x="3367088" y="3143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81926" name="Object 2"/>
          <p:cNvGraphicFramePr>
            <a:graphicFrameLocks noChangeAspect="1"/>
          </p:cNvGraphicFramePr>
          <p:nvPr>
            <p:extLst>
              <p:ext uri="{D42A27DB-BD31-4B8C-83A1-F6EECF244321}">
                <p14:modId xmlns:p14="http://schemas.microsoft.com/office/powerpoint/2010/main" val="2318808797"/>
              </p:ext>
            </p:extLst>
          </p:nvPr>
        </p:nvGraphicFramePr>
        <p:xfrm>
          <a:off x="1619672" y="2765805"/>
          <a:ext cx="4896544" cy="1160934"/>
        </p:xfrm>
        <a:graphic>
          <a:graphicData uri="http://schemas.openxmlformats.org/presentationml/2006/ole">
            <mc:AlternateContent xmlns:mc="http://schemas.openxmlformats.org/markup-compatibility/2006">
              <mc:Choice xmlns:v="urn:schemas-microsoft-com:vml" Requires="v">
                <p:oleObj spid="_x0000_s81992" r:id="rId3" imgW="1497950" imgH="355446" progId="Equation.3">
                  <p:embed/>
                </p:oleObj>
              </mc:Choice>
              <mc:Fallback>
                <p:oleObj r:id="rId3" imgW="1497950" imgH="355446"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2765805"/>
                        <a:ext cx="4896544" cy="1160934"/>
                      </a:xfrm>
                      <a:prstGeom prst="rect">
                        <a:avLst/>
                      </a:prstGeom>
                      <a:noFill/>
                      <a:ln>
                        <a:noFill/>
                      </a:ln>
                      <a:extLst/>
                    </p:spPr>
                  </p:pic>
                </p:oleObj>
              </mc:Fallback>
            </mc:AlternateContent>
          </a:graphicData>
        </a:graphic>
      </p:graphicFrame>
      <p:graphicFrame>
        <p:nvGraphicFramePr>
          <p:cNvPr id="7" name="Object 2"/>
          <p:cNvGraphicFramePr>
            <a:graphicFrameLocks noChangeAspect="1"/>
          </p:cNvGraphicFramePr>
          <p:nvPr>
            <p:extLst>
              <p:ext uri="{D42A27DB-BD31-4B8C-83A1-F6EECF244321}">
                <p14:modId xmlns:p14="http://schemas.microsoft.com/office/powerpoint/2010/main" val="4077672831"/>
              </p:ext>
            </p:extLst>
          </p:nvPr>
        </p:nvGraphicFramePr>
        <p:xfrm>
          <a:off x="1635017" y="5160963"/>
          <a:ext cx="2952328" cy="1181444"/>
        </p:xfrm>
        <a:graphic>
          <a:graphicData uri="http://schemas.openxmlformats.org/presentationml/2006/ole">
            <mc:AlternateContent xmlns:mc="http://schemas.openxmlformats.org/markup-compatibility/2006">
              <mc:Choice xmlns:v="urn:schemas-microsoft-com:vml" Requires="v">
                <p:oleObj spid="_x0000_s81993" r:id="rId5" imgW="863225" imgH="342751" progId="Equation.3">
                  <p:embed/>
                </p:oleObj>
              </mc:Choice>
              <mc:Fallback>
                <p:oleObj r:id="rId5" imgW="863225" imgH="34275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5017" y="5160963"/>
                        <a:ext cx="2952328" cy="1181444"/>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2003">
                                            <p:txEl>
                                              <p:pRg st="0" end="0"/>
                                            </p:txEl>
                                          </p:spTgt>
                                        </p:tgtEl>
                                        <p:attrNameLst>
                                          <p:attrName>style.visibility</p:attrName>
                                        </p:attrNameLst>
                                      </p:cBhvr>
                                      <p:to>
                                        <p:strVal val="visible"/>
                                      </p:to>
                                    </p:set>
                                    <p:animEffect transition="in" filter="dissolve">
                                      <p:cBhvr>
                                        <p:cTn id="7" dur="500"/>
                                        <p:tgtEl>
                                          <p:spTgt spid="1152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192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52003">
                                            <p:txEl>
                                              <p:pRg st="4" end="4"/>
                                            </p:txEl>
                                          </p:spTgt>
                                        </p:tgtEl>
                                        <p:attrNameLst>
                                          <p:attrName>style.visibility</p:attrName>
                                        </p:attrNameLst>
                                      </p:cBhvr>
                                      <p:to>
                                        <p:strVal val="visible"/>
                                      </p:to>
                                    </p:set>
                                    <p:animEffect transition="in" filter="dissolve">
                                      <p:cBhvr>
                                        <p:cTn id="16" dur="500"/>
                                        <p:tgtEl>
                                          <p:spTgt spid="115200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200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F0FCCF79-3CD7-4DD2-837D-74DC95976588}" type="slidenum">
              <a:rPr kumimoji="0" lang="en-US" altLang="en-US" sz="1200" smtClean="0"/>
              <a:pPr>
                <a:spcBef>
                  <a:spcPct val="50000"/>
                </a:spcBef>
                <a:buFontTx/>
                <a:buNone/>
              </a:pPr>
              <a:t>67</a:t>
            </a:fld>
            <a:endParaRPr kumimoji="0" lang="en-US" altLang="en-US" sz="1200" smtClean="0"/>
          </a:p>
        </p:txBody>
      </p:sp>
      <p:sp>
        <p:nvSpPr>
          <p:cNvPr id="1154050" name="Rectangle 2"/>
          <p:cNvSpPr>
            <a:spLocks noGrp="1" noChangeArrowheads="1"/>
          </p:cNvSpPr>
          <p:nvPr>
            <p:ph type="title"/>
          </p:nvPr>
        </p:nvSpPr>
        <p:spPr/>
        <p:txBody>
          <a:bodyPr/>
          <a:lstStyle/>
          <a:p>
            <a:r>
              <a:rPr lang="en-US" altLang="en-US" smtClean="0"/>
              <a:t>Relative Entropy</a:t>
            </a:r>
          </a:p>
        </p:txBody>
      </p:sp>
      <p:sp>
        <p:nvSpPr>
          <p:cNvPr id="1154051" name="Rectangle 3"/>
          <p:cNvSpPr>
            <a:spLocks noGrp="1" noChangeArrowheads="1"/>
          </p:cNvSpPr>
          <p:nvPr>
            <p:ph type="body" idx="1"/>
          </p:nvPr>
        </p:nvSpPr>
        <p:spPr>
          <a:xfrm>
            <a:off x="467544" y="1268760"/>
            <a:ext cx="8280920" cy="5184576"/>
          </a:xfrm>
        </p:spPr>
        <p:txBody>
          <a:bodyPr/>
          <a:lstStyle/>
          <a:p>
            <a:pPr>
              <a:spcBef>
                <a:spcPts val="0"/>
              </a:spcBef>
            </a:pPr>
            <a:r>
              <a:rPr lang="en-US" altLang="en-US" sz="2800" dirty="0" smtClean="0"/>
              <a:t>In addition to the entropy measure given before, a </a:t>
            </a:r>
            <a:r>
              <a:rPr lang="en-US" altLang="en-US" sz="2800" dirty="0" smtClean="0">
                <a:solidFill>
                  <a:schemeClr val="accent1">
                    <a:lumMod val="75000"/>
                  </a:schemeClr>
                </a:solidFill>
              </a:rPr>
              <a:t>relative entropy </a:t>
            </a:r>
            <a:r>
              <a:rPr lang="en-US" altLang="en-US" sz="2800" dirty="0" smtClean="0"/>
              <a:t>measure could be calculated as well.  </a:t>
            </a:r>
            <a:endParaRPr lang="tr-TR" altLang="en-US" sz="2800" dirty="0" smtClean="0"/>
          </a:p>
          <a:p>
            <a:pPr lvl="1">
              <a:spcBef>
                <a:spcPts val="0"/>
              </a:spcBef>
            </a:pPr>
            <a:r>
              <a:rPr lang="tr-TR" altLang="en-US" sz="2400" dirty="0" smtClean="0"/>
              <a:t> </a:t>
            </a:r>
            <a:r>
              <a:rPr lang="en-US" altLang="en-US" sz="2400" dirty="0" smtClean="0">
                <a:solidFill>
                  <a:schemeClr val="accent1">
                    <a:lumMod val="75000"/>
                  </a:schemeClr>
                </a:solidFill>
              </a:rPr>
              <a:t>Relative entropy </a:t>
            </a:r>
            <a:r>
              <a:rPr lang="en-US" altLang="en-US" sz="2400" dirty="0" smtClean="0"/>
              <a:t>takes into account not only the data in the columns of the motif, but also the overall composition of the organism being studied.  </a:t>
            </a:r>
            <a:endParaRPr lang="tr-TR" altLang="en-US" sz="2400" dirty="0" smtClean="0"/>
          </a:p>
          <a:p>
            <a:pPr>
              <a:spcBef>
                <a:spcPts val="0"/>
              </a:spcBef>
            </a:pPr>
            <a:r>
              <a:rPr lang="tr-TR" altLang="en-US" sz="2800" dirty="0" smtClean="0"/>
              <a:t> </a:t>
            </a:r>
            <a:r>
              <a:rPr lang="en-US" altLang="en-US" sz="2800" dirty="0" smtClean="0">
                <a:solidFill>
                  <a:schemeClr val="accent1">
                    <a:lumMod val="75000"/>
                  </a:schemeClr>
                </a:solidFill>
              </a:rPr>
              <a:t>Relative entropy </a:t>
            </a:r>
            <a:r>
              <a:rPr lang="en-US" altLang="en-US" sz="2800" dirty="0" smtClean="0"/>
              <a:t>can be measured as:</a:t>
            </a:r>
            <a:endParaRPr lang="en-US" altLang="en-US" sz="2800" dirty="0" smtClean="0">
              <a:ea typeface="Arial Unicode MS" panose="020B0604020202020204" pitchFamily="34" charset="-128"/>
              <a:cs typeface="Arial Unicode MS" panose="020B0604020202020204" pitchFamily="34" charset="-128"/>
            </a:endParaRPr>
          </a:p>
          <a:p>
            <a:pPr>
              <a:spcBef>
                <a:spcPts val="0"/>
              </a:spcBef>
            </a:pPr>
            <a:endParaRPr lang="en-US" altLang="en-US" sz="2800" dirty="0" smtClean="0">
              <a:ea typeface="Arial Unicode MS" panose="020B0604020202020204" pitchFamily="34" charset="-128"/>
              <a:cs typeface="Arial Unicode MS" panose="020B0604020202020204" pitchFamily="34" charset="-128"/>
            </a:endParaRPr>
          </a:p>
          <a:p>
            <a:pPr>
              <a:spcBef>
                <a:spcPts val="0"/>
              </a:spcBef>
            </a:pPr>
            <a:endParaRPr lang="en-US" altLang="en-US" sz="2800" dirty="0" smtClean="0">
              <a:ea typeface="Arial Unicode MS" panose="020B0604020202020204" pitchFamily="34" charset="-128"/>
              <a:cs typeface="Arial Unicode MS" panose="020B0604020202020204" pitchFamily="34" charset="-128"/>
            </a:endParaRPr>
          </a:p>
          <a:p>
            <a:pPr>
              <a:spcBef>
                <a:spcPts val="0"/>
              </a:spcBef>
            </a:pPr>
            <a:endParaRPr lang="en-US" altLang="en-US" sz="2800" dirty="0" smtClean="0">
              <a:ea typeface="Arial Unicode MS" panose="020B0604020202020204" pitchFamily="34" charset="-128"/>
              <a:cs typeface="Arial Unicode MS" panose="020B0604020202020204" pitchFamily="34" charset="-128"/>
            </a:endParaRPr>
          </a:p>
          <a:p>
            <a:pPr>
              <a:spcBef>
                <a:spcPts val="0"/>
              </a:spcBef>
            </a:pPr>
            <a:r>
              <a:rPr lang="tr-TR" altLang="en-US" sz="2800" b="1" i="1" dirty="0" smtClean="0">
                <a:ea typeface="Arial Unicode MS" panose="020B0604020202020204" pitchFamily="34" charset="-128"/>
                <a:cs typeface="Arial Unicode MS" panose="020B0604020202020204" pitchFamily="34" charset="-128"/>
              </a:rPr>
              <a:t> </a:t>
            </a:r>
            <a:r>
              <a:rPr lang="en-US" altLang="en-US" sz="2800" b="1" i="1" dirty="0" err="1" smtClean="0">
                <a:solidFill>
                  <a:schemeClr val="accent1">
                    <a:lumMod val="75000"/>
                  </a:schemeClr>
                </a:solidFill>
                <a:ea typeface="Arial Unicode MS" panose="020B0604020202020204" pitchFamily="34" charset="-128"/>
                <a:cs typeface="Arial Unicode MS" panose="020B0604020202020204" pitchFamily="34" charset="-128"/>
              </a:rPr>
              <a:t>b</a:t>
            </a:r>
            <a:r>
              <a:rPr lang="en-US" altLang="en-US" sz="2800" b="1" i="1" baseline="-25000" dirty="0" err="1" smtClean="0">
                <a:solidFill>
                  <a:schemeClr val="accent1">
                    <a:lumMod val="75000"/>
                  </a:schemeClr>
                </a:solidFill>
                <a:ea typeface="Arial Unicode MS" panose="020B0604020202020204" pitchFamily="34" charset="-128"/>
                <a:cs typeface="Arial Unicode MS" panose="020B0604020202020204" pitchFamily="34" charset="-128"/>
              </a:rPr>
              <a:t>a</a:t>
            </a:r>
            <a:r>
              <a:rPr lang="en-US" altLang="en-US" sz="2800" b="1" i="1" dirty="0" smtClean="0">
                <a:ea typeface="Arial Unicode MS" panose="020B0604020202020204" pitchFamily="34" charset="-128"/>
                <a:cs typeface="Arial Unicode MS" panose="020B0604020202020204" pitchFamily="34" charset="-128"/>
              </a:rPr>
              <a:t> </a:t>
            </a:r>
            <a:r>
              <a:rPr lang="en-US" altLang="en-US" sz="2800" dirty="0" smtClean="0">
                <a:ea typeface="Arial Unicode MS" panose="020B0604020202020204" pitchFamily="34" charset="-128"/>
                <a:cs typeface="Arial Unicode MS" panose="020B0604020202020204" pitchFamily="34" charset="-128"/>
              </a:rPr>
              <a:t>is background frequency of residue </a:t>
            </a:r>
            <a:r>
              <a:rPr lang="en-US" altLang="en-US" sz="2800" b="1" i="1" dirty="0" smtClean="0">
                <a:solidFill>
                  <a:schemeClr val="accent1">
                    <a:lumMod val="75000"/>
                  </a:schemeClr>
                </a:solidFill>
                <a:ea typeface="Arial Unicode MS" panose="020B0604020202020204" pitchFamily="34" charset="-128"/>
                <a:cs typeface="Arial Unicode MS" panose="020B0604020202020204" pitchFamily="34" charset="-128"/>
              </a:rPr>
              <a:t>a</a:t>
            </a:r>
            <a:r>
              <a:rPr lang="en-US" altLang="en-US" sz="2800" dirty="0" smtClean="0">
                <a:ea typeface="Arial Unicode MS" panose="020B0604020202020204" pitchFamily="34" charset="-128"/>
                <a:cs typeface="Arial Unicode MS" panose="020B0604020202020204" pitchFamily="34" charset="-128"/>
              </a:rPr>
              <a:t> in the organism</a:t>
            </a:r>
          </a:p>
          <a:p>
            <a:pPr>
              <a:spcBef>
                <a:spcPts val="0"/>
              </a:spcBef>
            </a:pPr>
            <a:endParaRPr lang="en-US" altLang="en-US" sz="2800" dirty="0" smtClean="0"/>
          </a:p>
        </p:txBody>
      </p:sp>
      <p:sp>
        <p:nvSpPr>
          <p:cNvPr id="83973" name="Rectangle 4"/>
          <p:cNvSpPr>
            <a:spLocks noChangeArrowheads="1"/>
          </p:cNvSpPr>
          <p:nvPr/>
        </p:nvSpPr>
        <p:spPr bwMode="auto">
          <a:xfrm>
            <a:off x="3176588" y="3143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graphicFrame>
        <p:nvGraphicFramePr>
          <p:cNvPr id="83974" name="Object 2"/>
          <p:cNvGraphicFramePr>
            <a:graphicFrameLocks noChangeAspect="1"/>
          </p:cNvGraphicFramePr>
          <p:nvPr>
            <p:extLst>
              <p:ext uri="{D42A27DB-BD31-4B8C-83A1-F6EECF244321}">
                <p14:modId xmlns:p14="http://schemas.microsoft.com/office/powerpoint/2010/main" val="2539454076"/>
              </p:ext>
            </p:extLst>
          </p:nvPr>
        </p:nvGraphicFramePr>
        <p:xfrm>
          <a:off x="1619672" y="3861048"/>
          <a:ext cx="5029200" cy="1030288"/>
        </p:xfrm>
        <a:graphic>
          <a:graphicData uri="http://schemas.openxmlformats.org/presentationml/2006/ole">
            <mc:AlternateContent xmlns:mc="http://schemas.openxmlformats.org/markup-compatibility/2006">
              <mc:Choice xmlns:v="urn:schemas-microsoft-com:vml" Requires="v">
                <p:oleObj spid="_x0000_s84011" r:id="rId3" imgW="1739900" imgH="355600" progId="Equation.3">
                  <p:embed/>
                </p:oleObj>
              </mc:Choice>
              <mc:Fallback>
                <p:oleObj r:id="rId3" imgW="1739900" imgH="355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861048"/>
                        <a:ext cx="5029200"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4051">
                                            <p:txEl>
                                              <p:pRg st="0" end="0"/>
                                            </p:txEl>
                                          </p:spTgt>
                                        </p:tgtEl>
                                        <p:attrNameLst>
                                          <p:attrName>style.visibility</p:attrName>
                                        </p:attrNameLst>
                                      </p:cBhvr>
                                      <p:to>
                                        <p:strVal val="visible"/>
                                      </p:to>
                                    </p:set>
                                    <p:animEffect transition="in" filter="dissolve">
                                      <p:cBhvr>
                                        <p:cTn id="7" dur="500"/>
                                        <p:tgtEl>
                                          <p:spTgt spid="1154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54051">
                                            <p:txEl>
                                              <p:pRg st="1" end="1"/>
                                            </p:txEl>
                                          </p:spTgt>
                                        </p:tgtEl>
                                        <p:attrNameLst>
                                          <p:attrName>style.visibility</p:attrName>
                                        </p:attrNameLst>
                                      </p:cBhvr>
                                      <p:to>
                                        <p:strVal val="visible"/>
                                      </p:to>
                                    </p:set>
                                    <p:animEffect transition="in" filter="dissolve">
                                      <p:cBhvr>
                                        <p:cTn id="12" dur="500"/>
                                        <p:tgtEl>
                                          <p:spTgt spid="1154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54051">
                                            <p:txEl>
                                              <p:pRg st="2" end="2"/>
                                            </p:txEl>
                                          </p:spTgt>
                                        </p:tgtEl>
                                        <p:attrNameLst>
                                          <p:attrName>style.visibility</p:attrName>
                                        </p:attrNameLst>
                                      </p:cBhvr>
                                      <p:to>
                                        <p:strVal val="visible"/>
                                      </p:to>
                                    </p:set>
                                    <p:animEffect transition="in" filter="dissolve">
                                      <p:cBhvr>
                                        <p:cTn id="17" dur="500"/>
                                        <p:tgtEl>
                                          <p:spTgt spid="1154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8397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54051">
                                            <p:txEl>
                                              <p:pRg st="6" end="6"/>
                                            </p:txEl>
                                          </p:spTgt>
                                        </p:tgtEl>
                                        <p:attrNameLst>
                                          <p:attrName>style.visibility</p:attrName>
                                        </p:attrNameLst>
                                      </p:cBhvr>
                                      <p:to>
                                        <p:strVal val="visible"/>
                                      </p:to>
                                    </p:set>
                                    <p:animEffect transition="in" filter="dissolve">
                                      <p:cBhvr>
                                        <p:cTn id="26" dur="500"/>
                                        <p:tgtEl>
                                          <p:spTgt spid="1154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4051"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EA5DE64A-2EF6-49DE-949F-762A872ADE2A}" type="slidenum">
              <a:rPr kumimoji="0" lang="en-US" altLang="en-US" sz="1200" smtClean="0"/>
              <a:pPr>
                <a:spcBef>
                  <a:spcPct val="50000"/>
                </a:spcBef>
                <a:buFontTx/>
                <a:buNone/>
              </a:pPr>
              <a:t>68</a:t>
            </a:fld>
            <a:endParaRPr kumimoji="0" lang="en-US" altLang="en-US" sz="1200" smtClean="0"/>
          </a:p>
        </p:txBody>
      </p:sp>
      <p:sp>
        <p:nvSpPr>
          <p:cNvPr id="1155074" name="Rectangle 2"/>
          <p:cNvSpPr>
            <a:spLocks noGrp="1" noChangeArrowheads="1"/>
          </p:cNvSpPr>
          <p:nvPr>
            <p:ph type="title"/>
          </p:nvPr>
        </p:nvSpPr>
        <p:spPr/>
        <p:txBody>
          <a:bodyPr/>
          <a:lstStyle/>
          <a:p>
            <a:r>
              <a:rPr lang="en-US" altLang="en-US" dirty="0" smtClean="0"/>
              <a:t>Sequence Logos</a:t>
            </a:r>
            <a:r>
              <a:rPr lang="tr-TR" altLang="en-US" dirty="0" smtClean="0"/>
              <a:t>…</a:t>
            </a:r>
            <a:endParaRPr lang="en-US" altLang="en-US" dirty="0" smtClean="0"/>
          </a:p>
        </p:txBody>
      </p:sp>
      <p:sp>
        <p:nvSpPr>
          <p:cNvPr id="1155075" name="Rectangle 3"/>
          <p:cNvSpPr>
            <a:spLocks noGrp="1" noChangeArrowheads="1"/>
          </p:cNvSpPr>
          <p:nvPr>
            <p:ph type="body" idx="1"/>
          </p:nvPr>
        </p:nvSpPr>
        <p:spPr>
          <a:xfrm>
            <a:off x="395288" y="1125538"/>
            <a:ext cx="8425184" cy="5255790"/>
          </a:xfrm>
        </p:spPr>
        <p:txBody>
          <a:bodyPr/>
          <a:lstStyle/>
          <a:p>
            <a:pPr>
              <a:spcBef>
                <a:spcPts val="0"/>
              </a:spcBef>
            </a:pPr>
            <a:r>
              <a:rPr lang="en-US" altLang="en-US" sz="2800" dirty="0" smtClean="0"/>
              <a:t>One way to look at a particular </a:t>
            </a:r>
            <a:r>
              <a:rPr lang="en-US" altLang="en-US" sz="2800" dirty="0" smtClean="0">
                <a:solidFill>
                  <a:schemeClr val="accent1">
                    <a:lumMod val="75000"/>
                  </a:schemeClr>
                </a:solidFill>
              </a:rPr>
              <a:t>PSSM</a:t>
            </a:r>
            <a:r>
              <a:rPr lang="en-US" altLang="en-US" sz="2800" dirty="0" smtClean="0"/>
              <a:t> is to view it visually.  </a:t>
            </a:r>
            <a:endParaRPr lang="tr-TR" altLang="en-US" sz="2800" dirty="0" smtClean="0"/>
          </a:p>
          <a:p>
            <a:pPr lvl="1">
              <a:spcBef>
                <a:spcPts val="0"/>
              </a:spcBef>
            </a:pPr>
            <a:r>
              <a:rPr lang="tr-TR" altLang="en-US" sz="2400" dirty="0"/>
              <a:t> </a:t>
            </a:r>
            <a:r>
              <a:rPr lang="en-US" altLang="en-US" sz="2400" dirty="0" smtClean="0">
                <a:solidFill>
                  <a:schemeClr val="accent1">
                    <a:lumMod val="75000"/>
                  </a:schemeClr>
                </a:solidFill>
              </a:rPr>
              <a:t>Sequence logos </a:t>
            </a:r>
            <a:r>
              <a:rPr lang="en-US" altLang="en-US" sz="2400" dirty="0" smtClean="0"/>
              <a:t>are one way to do so, by illustrating the information in each column of a motif.  </a:t>
            </a:r>
            <a:endParaRPr lang="tr-TR" altLang="en-US" sz="2400" dirty="0" smtClean="0"/>
          </a:p>
          <a:p>
            <a:pPr>
              <a:spcBef>
                <a:spcPts val="0"/>
              </a:spcBef>
            </a:pPr>
            <a:r>
              <a:rPr lang="en-US" altLang="en-US" sz="2800" dirty="0" smtClean="0"/>
              <a:t>Such a graph can indicate which residues and which columns are the most important as far as sequence conservation is concerned.  </a:t>
            </a:r>
            <a:endParaRPr lang="tr-TR" altLang="en-US" sz="2800" dirty="0" smtClean="0"/>
          </a:p>
          <a:p>
            <a:pPr lvl="1">
              <a:spcBef>
                <a:spcPts val="0"/>
              </a:spcBef>
            </a:pPr>
            <a:r>
              <a:rPr lang="en-US" altLang="en-US" sz="2400" dirty="0" smtClean="0"/>
              <a:t>The height of the logo is calculated as the amount by which uncertainty has been decreased </a:t>
            </a:r>
            <a:endParaRPr lang="tr-TR" altLang="en-US" sz="2400" dirty="0" smtClean="0"/>
          </a:p>
          <a:p>
            <a:pPr lvl="1">
              <a:spcBef>
                <a:spcPts val="0"/>
              </a:spcBef>
            </a:pPr>
            <a:r>
              <a:rPr lang="en-US" altLang="en-US" sz="2400" dirty="0" smtClean="0"/>
              <a:t>If the frequency in the column is less than the frequency in the background, then a negative </a:t>
            </a:r>
            <a:r>
              <a:rPr lang="tr-TR" altLang="en-US" sz="2400" dirty="0" smtClean="0"/>
              <a:t>relative entropy</a:t>
            </a:r>
            <a:r>
              <a:rPr lang="en-US" altLang="en-US" sz="2400" dirty="0" smtClean="0"/>
              <a:t> can be computed, which </a:t>
            </a:r>
            <a:r>
              <a:rPr lang="tr-TR" altLang="en-US" sz="2400" dirty="0" smtClean="0"/>
              <a:t>can be</a:t>
            </a:r>
            <a:r>
              <a:rPr lang="en-US" altLang="en-US" sz="2400" dirty="0" smtClean="0"/>
              <a:t> shown by an inverted character in the logo.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5075">
                                            <p:txEl>
                                              <p:pRg st="0" end="0"/>
                                            </p:txEl>
                                          </p:spTgt>
                                        </p:tgtEl>
                                        <p:attrNameLst>
                                          <p:attrName>style.visibility</p:attrName>
                                        </p:attrNameLst>
                                      </p:cBhvr>
                                      <p:to>
                                        <p:strVal val="visible"/>
                                      </p:to>
                                    </p:set>
                                    <p:animEffect transition="in" filter="dissolve">
                                      <p:cBhvr>
                                        <p:cTn id="7" dur="500"/>
                                        <p:tgtEl>
                                          <p:spTgt spid="1155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55075">
                                            <p:txEl>
                                              <p:pRg st="1" end="1"/>
                                            </p:txEl>
                                          </p:spTgt>
                                        </p:tgtEl>
                                        <p:attrNameLst>
                                          <p:attrName>style.visibility</p:attrName>
                                        </p:attrNameLst>
                                      </p:cBhvr>
                                      <p:to>
                                        <p:strVal val="visible"/>
                                      </p:to>
                                    </p:set>
                                    <p:animEffect transition="in" filter="dissolve">
                                      <p:cBhvr>
                                        <p:cTn id="12" dur="500"/>
                                        <p:tgtEl>
                                          <p:spTgt spid="1155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55075">
                                            <p:txEl>
                                              <p:pRg st="2" end="2"/>
                                            </p:txEl>
                                          </p:spTgt>
                                        </p:tgtEl>
                                        <p:attrNameLst>
                                          <p:attrName>style.visibility</p:attrName>
                                        </p:attrNameLst>
                                      </p:cBhvr>
                                      <p:to>
                                        <p:strVal val="visible"/>
                                      </p:to>
                                    </p:set>
                                    <p:animEffect transition="in" filter="dissolve">
                                      <p:cBhvr>
                                        <p:cTn id="17" dur="500"/>
                                        <p:tgtEl>
                                          <p:spTgt spid="1155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55075">
                                            <p:txEl>
                                              <p:pRg st="3" end="3"/>
                                            </p:txEl>
                                          </p:spTgt>
                                        </p:tgtEl>
                                        <p:attrNameLst>
                                          <p:attrName>style.visibility</p:attrName>
                                        </p:attrNameLst>
                                      </p:cBhvr>
                                      <p:to>
                                        <p:strVal val="visible"/>
                                      </p:to>
                                    </p:set>
                                    <p:animEffect transition="in" filter="dissolve">
                                      <p:cBhvr>
                                        <p:cTn id="22" dur="500"/>
                                        <p:tgtEl>
                                          <p:spTgt spid="1155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55075">
                                            <p:txEl>
                                              <p:pRg st="4" end="4"/>
                                            </p:txEl>
                                          </p:spTgt>
                                        </p:tgtEl>
                                        <p:attrNameLst>
                                          <p:attrName>style.visibility</p:attrName>
                                        </p:attrNameLst>
                                      </p:cBhvr>
                                      <p:to>
                                        <p:strVal val="visible"/>
                                      </p:to>
                                    </p:set>
                                    <p:animEffect transition="in" filter="dissolve">
                                      <p:cBhvr>
                                        <p:cTn id="27" dur="500"/>
                                        <p:tgtEl>
                                          <p:spTgt spid="1155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507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3D0CC39E-DCDF-4973-BA1A-3F791B8348F9}" type="slidenum">
              <a:rPr kumimoji="0" lang="en-US" altLang="en-US" sz="1200" smtClean="0"/>
              <a:pPr>
                <a:spcBef>
                  <a:spcPct val="50000"/>
                </a:spcBef>
                <a:buFontTx/>
                <a:buNone/>
              </a:pPr>
              <a:t>69</a:t>
            </a:fld>
            <a:endParaRPr kumimoji="0" lang="en-US" altLang="en-US" sz="1200" smtClean="0"/>
          </a:p>
        </p:txBody>
      </p:sp>
      <p:sp>
        <p:nvSpPr>
          <p:cNvPr id="86019" name="Rectangle 2"/>
          <p:cNvSpPr>
            <a:spLocks noGrp="1" noChangeArrowheads="1"/>
          </p:cNvSpPr>
          <p:nvPr>
            <p:ph type="title"/>
          </p:nvPr>
        </p:nvSpPr>
        <p:spPr/>
        <p:txBody>
          <a:bodyPr/>
          <a:lstStyle/>
          <a:p>
            <a:r>
              <a:rPr lang="tr-TR" altLang="en-US" dirty="0" smtClean="0"/>
              <a:t>…</a:t>
            </a:r>
            <a:r>
              <a:rPr lang="en-US" altLang="en-US" dirty="0" smtClean="0"/>
              <a:t>Sequence Logos</a:t>
            </a:r>
            <a:r>
              <a:rPr lang="tr-TR" altLang="en-US" dirty="0" smtClean="0"/>
              <a:t>…</a:t>
            </a:r>
            <a:endParaRPr lang="en-US" altLang="en-US" dirty="0" smtClean="0"/>
          </a:p>
        </p:txBody>
      </p:sp>
      <p:sp>
        <p:nvSpPr>
          <p:cNvPr id="86020" name="Rectangle 3"/>
          <p:cNvSpPr>
            <a:spLocks noChangeArrowheads="1"/>
          </p:cNvSpPr>
          <p:nvPr/>
        </p:nvSpPr>
        <p:spPr bwMode="auto">
          <a:xfrm>
            <a:off x="2790825" y="1428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pic>
        <p:nvPicPr>
          <p:cNvPr id="86021" name="Picture 4" descr="http://www.blc.arizona.edu/courses/bioinformatics/book_pages/logo.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49500" y="1340768"/>
            <a:ext cx="44450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6E4B69EC-8052-4FB1-B708-DEAEC120EBD8}" type="slidenum">
              <a:rPr kumimoji="0" lang="en-US" altLang="en-US" sz="1200" smtClean="0"/>
              <a:pPr>
                <a:spcBef>
                  <a:spcPct val="50000"/>
                </a:spcBef>
                <a:buFontTx/>
                <a:buNone/>
              </a:pPr>
              <a:t>7</a:t>
            </a:fld>
            <a:endParaRPr kumimoji="0" lang="en-US" altLang="en-US" sz="1200" smtClean="0"/>
          </a:p>
        </p:txBody>
      </p:sp>
      <p:sp>
        <p:nvSpPr>
          <p:cNvPr id="1103874" name="Rectangle 2"/>
          <p:cNvSpPr>
            <a:spLocks noGrp="1" noChangeArrowheads="1"/>
          </p:cNvSpPr>
          <p:nvPr>
            <p:ph type="title"/>
          </p:nvPr>
        </p:nvSpPr>
        <p:spPr/>
        <p:txBody>
          <a:bodyPr/>
          <a:lstStyle/>
          <a:p>
            <a:r>
              <a:rPr lang="en-US" altLang="en-US" smtClean="0"/>
              <a:t>Drawback to Profiles</a:t>
            </a:r>
          </a:p>
        </p:txBody>
      </p:sp>
      <p:sp>
        <p:nvSpPr>
          <p:cNvPr id="1103875" name="Rectangle 3"/>
          <p:cNvSpPr>
            <a:spLocks noGrp="1" noChangeArrowheads="1"/>
          </p:cNvSpPr>
          <p:nvPr>
            <p:ph type="body" idx="1"/>
          </p:nvPr>
        </p:nvSpPr>
        <p:spPr/>
        <p:txBody>
          <a:bodyPr/>
          <a:lstStyle/>
          <a:p>
            <a:r>
              <a:rPr lang="en-US" altLang="en-US" dirty="0" smtClean="0"/>
              <a:t>Profiles only as representative as the variation in the training sets</a:t>
            </a:r>
            <a:r>
              <a:rPr lang="tr-TR" altLang="en-US" dirty="0" smtClean="0"/>
              <a:t>. </a:t>
            </a:r>
          </a:p>
          <a:p>
            <a:endParaRPr lang="tr-TR" altLang="en-US" dirty="0" smtClean="0"/>
          </a:p>
          <a:p>
            <a:r>
              <a:rPr lang="en-US" altLang="en-US" dirty="0" smtClean="0"/>
              <a:t>Thus, there is a bias in the profile towards the training data. </a:t>
            </a:r>
          </a:p>
          <a:p>
            <a:endParaRPr lang="en-US" altLang="en-US" dirty="0" smtClean="0"/>
          </a:p>
          <a:p>
            <a:r>
              <a:rPr lang="en-US" altLang="en-US" dirty="0" smtClean="0"/>
              <a:t>Training sets can be erroneous if not carefully constructed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3875">
                                            <p:txEl>
                                              <p:pRg st="0" end="0"/>
                                            </p:txEl>
                                          </p:spTgt>
                                        </p:tgtEl>
                                        <p:attrNameLst>
                                          <p:attrName>style.visibility</p:attrName>
                                        </p:attrNameLst>
                                      </p:cBhvr>
                                      <p:to>
                                        <p:strVal val="visible"/>
                                      </p:to>
                                    </p:set>
                                    <p:animEffect transition="in" filter="dissolve">
                                      <p:cBhvr>
                                        <p:cTn id="7" dur="500"/>
                                        <p:tgtEl>
                                          <p:spTgt spid="1103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3875">
                                            <p:txEl>
                                              <p:pRg st="2" end="2"/>
                                            </p:txEl>
                                          </p:spTgt>
                                        </p:tgtEl>
                                        <p:attrNameLst>
                                          <p:attrName>style.visibility</p:attrName>
                                        </p:attrNameLst>
                                      </p:cBhvr>
                                      <p:to>
                                        <p:strVal val="visible"/>
                                      </p:to>
                                    </p:set>
                                    <p:animEffect transition="in" filter="dissolve">
                                      <p:cBhvr>
                                        <p:cTn id="12" dur="500"/>
                                        <p:tgtEl>
                                          <p:spTgt spid="11038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3875">
                                            <p:txEl>
                                              <p:pRg st="4" end="4"/>
                                            </p:txEl>
                                          </p:spTgt>
                                        </p:tgtEl>
                                        <p:attrNameLst>
                                          <p:attrName>style.visibility</p:attrName>
                                        </p:attrNameLst>
                                      </p:cBhvr>
                                      <p:to>
                                        <p:strVal val="visible"/>
                                      </p:to>
                                    </p:set>
                                    <p:animEffect transition="in" filter="dissolve">
                                      <p:cBhvr>
                                        <p:cTn id="17" dur="500"/>
                                        <p:tgtEl>
                                          <p:spTgt spid="1103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3875"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532BF8DC-6B6D-41FE-A086-E4B99B873485}" type="slidenum">
              <a:rPr kumimoji="0" lang="en-US" altLang="en-US" sz="1200" smtClean="0"/>
              <a:pPr>
                <a:spcBef>
                  <a:spcPct val="50000"/>
                </a:spcBef>
                <a:buFontTx/>
                <a:buNone/>
              </a:pPr>
              <a:t>70</a:t>
            </a:fld>
            <a:endParaRPr kumimoji="0" lang="en-US" altLang="en-US" sz="1200" smtClean="0"/>
          </a:p>
        </p:txBody>
      </p:sp>
      <p:sp>
        <p:nvSpPr>
          <p:cNvPr id="87043" name="Rectangle 2"/>
          <p:cNvSpPr>
            <a:spLocks noGrp="1" noChangeArrowheads="1"/>
          </p:cNvSpPr>
          <p:nvPr>
            <p:ph type="title"/>
          </p:nvPr>
        </p:nvSpPr>
        <p:spPr/>
        <p:txBody>
          <a:bodyPr/>
          <a:lstStyle/>
          <a:p>
            <a:r>
              <a:rPr lang="tr-TR" altLang="en-US" dirty="0" smtClean="0"/>
              <a:t>…</a:t>
            </a:r>
            <a:r>
              <a:rPr lang="en-US" altLang="en-US" dirty="0" smtClean="0"/>
              <a:t>Sequence Logos</a:t>
            </a:r>
            <a:r>
              <a:rPr lang="tr-TR" altLang="en-US" dirty="0" smtClean="0"/>
              <a:t>…</a:t>
            </a:r>
            <a:endParaRPr lang="en-US" altLang="en-US" dirty="0" smtClean="0"/>
          </a:p>
        </p:txBody>
      </p:sp>
      <p:sp>
        <p:nvSpPr>
          <p:cNvPr id="87044" name="Rectangle 3"/>
          <p:cNvSpPr>
            <a:spLocks noGrp="1" noChangeArrowheads="1"/>
          </p:cNvSpPr>
          <p:nvPr>
            <p:ph type="body" idx="1"/>
          </p:nvPr>
        </p:nvSpPr>
        <p:spPr/>
        <p:txBody>
          <a:bodyPr/>
          <a:lstStyle/>
          <a:p>
            <a:endParaRPr lang="en-US" altLang="en-US" smtClean="0"/>
          </a:p>
        </p:txBody>
      </p:sp>
      <p:sp>
        <p:nvSpPr>
          <p:cNvPr id="87045" name="Rectangle 4"/>
          <p:cNvSpPr>
            <a:spLocks noChangeArrowheads="1"/>
          </p:cNvSpPr>
          <p:nvPr/>
        </p:nvSpPr>
        <p:spPr bwMode="auto">
          <a:xfrm>
            <a:off x="2185988" y="285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pic>
        <p:nvPicPr>
          <p:cNvPr id="87046" name="Picture 5" descr="http://www.blocks.fhcrc.org/blocks-bin/logo.csh?../tmp/6676.wblks+gif"/>
          <p:cNvPicPr>
            <a:picLocks noChangeAspect="1" noChangeArrowheads="1"/>
          </p:cNvPicPr>
          <p:nvPr/>
        </p:nvPicPr>
        <p:blipFill>
          <a:blip r:embed="rId2" r:link="rId3">
            <a:extLst>
              <a:ext uri="{28A0092B-C50C-407E-A947-70E740481C1C}">
                <a14:useLocalDpi xmlns:a14="http://schemas.microsoft.com/office/drawing/2010/main" val="0"/>
              </a:ext>
            </a:extLst>
          </a:blip>
          <a:srcRect t="9848" r="50250" b="54335"/>
          <a:stretch>
            <a:fillRect/>
          </a:stretch>
        </p:blipFill>
        <p:spPr bwMode="auto">
          <a:xfrm>
            <a:off x="1158739" y="1185862"/>
            <a:ext cx="7010400" cy="474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D797AFA8-2538-4F7E-BCE8-DEC3FF9AD59B}" type="slidenum">
              <a:rPr kumimoji="0" lang="en-US" altLang="en-US" sz="1200" smtClean="0"/>
              <a:pPr>
                <a:spcBef>
                  <a:spcPct val="50000"/>
                </a:spcBef>
                <a:buFontTx/>
                <a:buNone/>
              </a:pPr>
              <a:t>71</a:t>
            </a:fld>
            <a:endParaRPr kumimoji="0" lang="en-US" altLang="en-US" sz="1200" smtClean="0"/>
          </a:p>
        </p:txBody>
      </p:sp>
      <p:sp>
        <p:nvSpPr>
          <p:cNvPr id="88067" name="Rectangle 2"/>
          <p:cNvSpPr>
            <a:spLocks noGrp="1" noChangeArrowheads="1"/>
          </p:cNvSpPr>
          <p:nvPr>
            <p:ph type="title"/>
          </p:nvPr>
        </p:nvSpPr>
        <p:spPr/>
        <p:txBody>
          <a:bodyPr/>
          <a:lstStyle/>
          <a:p>
            <a:r>
              <a:rPr lang="tr-TR" altLang="en-US" dirty="0" smtClean="0"/>
              <a:t>…</a:t>
            </a:r>
            <a:r>
              <a:rPr lang="en-US" altLang="en-US" dirty="0" smtClean="0"/>
              <a:t>Sequence Logos</a:t>
            </a:r>
          </a:p>
        </p:txBody>
      </p:sp>
      <p:sp>
        <p:nvSpPr>
          <p:cNvPr id="88068" name="Rectangle 3"/>
          <p:cNvSpPr>
            <a:spLocks noGrp="1" noChangeArrowheads="1"/>
          </p:cNvSpPr>
          <p:nvPr>
            <p:ph type="body" idx="1"/>
          </p:nvPr>
        </p:nvSpPr>
        <p:spPr/>
        <p:txBody>
          <a:bodyPr/>
          <a:lstStyle/>
          <a:p>
            <a:endParaRPr lang="en-US" altLang="en-US" smtClean="0"/>
          </a:p>
        </p:txBody>
      </p:sp>
      <p:sp>
        <p:nvSpPr>
          <p:cNvPr id="88069" name="Rectangle 4"/>
          <p:cNvSpPr>
            <a:spLocks noChangeArrowheads="1"/>
          </p:cNvSpPr>
          <p:nvPr/>
        </p:nvSpPr>
        <p:spPr bwMode="auto">
          <a:xfrm>
            <a:off x="2185988" y="285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sp>
        <p:nvSpPr>
          <p:cNvPr id="88070" name="Rectangle 5"/>
          <p:cNvSpPr>
            <a:spLocks noChangeArrowheads="1"/>
          </p:cNvSpPr>
          <p:nvPr/>
        </p:nvSpPr>
        <p:spPr bwMode="auto">
          <a:xfrm>
            <a:off x="2185988" y="285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eaLnBrk="1" hangingPunct="1">
              <a:spcBef>
                <a:spcPct val="0"/>
              </a:spcBef>
              <a:buFontTx/>
              <a:buNone/>
            </a:pPr>
            <a:endParaRPr kumimoji="0" lang="en-US" altLang="en-US" sz="1800">
              <a:solidFill>
                <a:schemeClr val="bg2"/>
              </a:solidFill>
              <a:latin typeface="Arial" panose="020B0604020202020204" pitchFamily="34" charset="0"/>
            </a:endParaRPr>
          </a:p>
        </p:txBody>
      </p:sp>
      <p:pic>
        <p:nvPicPr>
          <p:cNvPr id="88071" name="Picture 6" descr="http://www.blocks.fhcrc.org/blocks-bin/logo.csh?../tmp/6676.wblks+gif"/>
          <p:cNvPicPr>
            <a:picLocks noChangeAspect="1" noChangeArrowheads="1"/>
          </p:cNvPicPr>
          <p:nvPr/>
        </p:nvPicPr>
        <p:blipFill>
          <a:blip r:embed="rId2" r:link="rId3">
            <a:extLst>
              <a:ext uri="{28A0092B-C50C-407E-A947-70E740481C1C}">
                <a14:useLocalDpi xmlns:a14="http://schemas.microsoft.com/office/drawing/2010/main" val="0"/>
              </a:ext>
            </a:extLst>
          </a:blip>
          <a:srcRect t="58215" r="44641" b="3876"/>
          <a:stretch>
            <a:fillRect/>
          </a:stretch>
        </p:blipFill>
        <p:spPr bwMode="auto">
          <a:xfrm>
            <a:off x="914400" y="1395413"/>
            <a:ext cx="73152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BEFCD78C-47BF-4E63-B11C-6D6486C372C9}" type="slidenum">
              <a:rPr kumimoji="0" lang="en-US" altLang="en-US" sz="1200" smtClean="0"/>
              <a:pPr>
                <a:spcBef>
                  <a:spcPct val="50000"/>
                </a:spcBef>
                <a:buFontTx/>
                <a:buNone/>
              </a:pPr>
              <a:t>72</a:t>
            </a:fld>
            <a:endParaRPr kumimoji="0" lang="en-US" altLang="en-US" sz="1200" smtClean="0"/>
          </a:p>
        </p:txBody>
      </p:sp>
      <p:sp>
        <p:nvSpPr>
          <p:cNvPr id="1159170" name="Rectangle 2"/>
          <p:cNvSpPr>
            <a:spLocks noGrp="1" noChangeArrowheads="1"/>
          </p:cNvSpPr>
          <p:nvPr>
            <p:ph type="title"/>
          </p:nvPr>
        </p:nvSpPr>
        <p:spPr/>
        <p:txBody>
          <a:bodyPr/>
          <a:lstStyle/>
          <a:p>
            <a:r>
              <a:rPr lang="en-US" altLang="en-US" smtClean="0"/>
              <a:t>Sequence Editors</a:t>
            </a:r>
          </a:p>
        </p:txBody>
      </p:sp>
      <p:sp>
        <p:nvSpPr>
          <p:cNvPr id="1159171" name="Rectangle 3"/>
          <p:cNvSpPr>
            <a:spLocks noGrp="1" noChangeArrowheads="1"/>
          </p:cNvSpPr>
          <p:nvPr>
            <p:ph type="body" idx="1"/>
          </p:nvPr>
        </p:nvSpPr>
        <p:spPr>
          <a:xfrm>
            <a:off x="359408" y="1052736"/>
            <a:ext cx="8425184" cy="5327798"/>
          </a:xfrm>
        </p:spPr>
        <p:txBody>
          <a:bodyPr/>
          <a:lstStyle/>
          <a:p>
            <a:r>
              <a:rPr lang="en-US" altLang="en-US" dirty="0" smtClean="0"/>
              <a:t>Allow manual editing of alignments</a:t>
            </a:r>
          </a:p>
          <a:p>
            <a:r>
              <a:rPr lang="en-US" altLang="en-US" dirty="0" smtClean="0"/>
              <a:t>Add color to alignments</a:t>
            </a:r>
          </a:p>
          <a:p>
            <a:r>
              <a:rPr lang="en-US" altLang="en-US" dirty="0" smtClean="0"/>
              <a:t>Prepare images for publication</a:t>
            </a:r>
            <a:endParaRPr lang="tr-TR" altLang="en-US" dirty="0" smtClean="0"/>
          </a:p>
          <a:p>
            <a:r>
              <a:rPr lang="tr-TR" altLang="en-US" dirty="0" smtClean="0"/>
              <a:t>Some sequence editors:</a:t>
            </a:r>
          </a:p>
          <a:p>
            <a:pPr marL="720725" lvl="1" indent="-360363">
              <a:lnSpc>
                <a:spcPct val="90000"/>
              </a:lnSpc>
            </a:pPr>
            <a:r>
              <a:rPr lang="en-US" altLang="en-US" sz="2000" dirty="0" err="1" smtClean="0"/>
              <a:t>BoxShade</a:t>
            </a:r>
            <a:r>
              <a:rPr lang="tr-TR" altLang="en-US" sz="2000" dirty="0" smtClean="0"/>
              <a:t>		</a:t>
            </a:r>
            <a:r>
              <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hlinkClick r:id="rId2"/>
              </a:rPr>
              <a:t>http</a:t>
            </a:r>
            <a:r>
              <a:rPr lang="en-US" altLang="en-US" sz="2000" dirty="0">
                <a:solidFill>
                  <a:schemeClr val="accent1">
                    <a:lumMod val="75000"/>
                  </a:schemeClr>
                </a:solidFill>
                <a:ea typeface="Arial Unicode MS" panose="020B0604020202020204" pitchFamily="34" charset="-128"/>
                <a:cs typeface="Arial Unicode MS" panose="020B0604020202020204" pitchFamily="34" charset="-128"/>
                <a:hlinkClick r:id="rId2"/>
              </a:rPr>
              <a:t>://www.ch.embnet.org/software/BOX_form.html</a:t>
            </a:r>
            <a:r>
              <a:rPr lang="en-US" altLang="en-US" sz="2000" dirty="0">
                <a:solidFill>
                  <a:schemeClr val="accent1">
                    <a:lumMod val="75000"/>
                  </a:schemeClr>
                </a:solidFill>
                <a:ea typeface="Arial Unicode MS" panose="020B0604020202020204" pitchFamily="34" charset="-128"/>
                <a:cs typeface="Arial Unicode MS" panose="020B0604020202020204" pitchFamily="34" charset="-128"/>
              </a:rPr>
              <a:t> </a:t>
            </a:r>
          </a:p>
          <a:p>
            <a:pPr marL="720725" lvl="1" indent="-360363">
              <a:lnSpc>
                <a:spcPct val="90000"/>
              </a:lnSpc>
            </a:pPr>
            <a:r>
              <a:rPr lang="tr-TR" sz="2000" dirty="0"/>
              <a:t>Serial Cloner	</a:t>
            </a:r>
            <a:r>
              <a:rPr lang="tr-TR" sz="2000" dirty="0">
                <a:solidFill>
                  <a:schemeClr val="accent1">
                    <a:lumMod val="75000"/>
                  </a:schemeClr>
                </a:solidFill>
                <a:ea typeface="Arial Unicode MS" panose="020B0604020202020204" pitchFamily="34" charset="-128"/>
                <a:cs typeface="Arial Unicode MS" panose="020B0604020202020204" pitchFamily="34" charset="-128"/>
                <a:hlinkClick r:id="rId3"/>
              </a:rPr>
              <a:t>http://</a:t>
            </a:r>
            <a:r>
              <a:rPr lang="tr-TR" sz="2000" dirty="0" smtClean="0">
                <a:solidFill>
                  <a:schemeClr val="accent1">
                    <a:lumMod val="75000"/>
                  </a:schemeClr>
                </a:solidFill>
                <a:ea typeface="Arial Unicode MS" panose="020B0604020202020204" pitchFamily="34" charset="-128"/>
                <a:cs typeface="Arial Unicode MS" panose="020B0604020202020204" pitchFamily="34" charset="-128"/>
                <a:hlinkClick r:id="rId3"/>
              </a:rPr>
              <a:t>serialbasics.free.fr/Serial_Cloner.html</a:t>
            </a:r>
            <a:r>
              <a:rPr lang="tr-TR" sz="2000" dirty="0" smtClean="0">
                <a:solidFill>
                  <a:schemeClr val="accent1">
                    <a:lumMod val="75000"/>
                  </a:schemeClr>
                </a:solidFill>
                <a:ea typeface="Arial Unicode MS" panose="020B0604020202020204" pitchFamily="34" charset="-128"/>
                <a:cs typeface="Arial Unicode MS" panose="020B0604020202020204" pitchFamily="34" charset="-128"/>
              </a:rPr>
              <a:t> </a:t>
            </a:r>
            <a:endParaRPr lang="tr-TR" altLang="en-US" sz="2000" dirty="0">
              <a:solidFill>
                <a:schemeClr val="accent1">
                  <a:lumMod val="75000"/>
                </a:schemeClr>
              </a:solidFill>
              <a:ea typeface="Arial Unicode MS" panose="020B0604020202020204" pitchFamily="34" charset="-128"/>
              <a:cs typeface="Arial Unicode MS" panose="020B0604020202020204" pitchFamily="34" charset="-128"/>
            </a:endParaRPr>
          </a:p>
          <a:p>
            <a:pPr marL="720725" lvl="1" indent="-360363">
              <a:lnSpc>
                <a:spcPct val="90000"/>
              </a:lnSpc>
            </a:pPr>
            <a:r>
              <a:rPr lang="tr-TR" altLang="en-US" sz="2000" dirty="0"/>
              <a:t>GenBeans	</a:t>
            </a:r>
            <a:r>
              <a:rPr lang="tr-TR" altLang="en-US" sz="2000" dirty="0" smtClean="0"/>
              <a:t>	</a:t>
            </a:r>
            <a:r>
              <a:rPr lang="tr-TR" altLang="en-US" sz="2000" dirty="0" smtClean="0">
                <a:hlinkClick r:id="rId4"/>
              </a:rPr>
              <a:t>http</a:t>
            </a:r>
            <a:r>
              <a:rPr lang="tr-TR" altLang="en-US" sz="2000" dirty="0">
                <a:hlinkClick r:id="rId4"/>
              </a:rPr>
              <a:t>://www.genbeans.org</a:t>
            </a:r>
            <a:r>
              <a:rPr lang="tr-TR" altLang="en-US" sz="2000" dirty="0" smtClean="0">
                <a:hlinkClick r:id="rId4"/>
              </a:rPr>
              <a:t>/</a:t>
            </a:r>
            <a:r>
              <a:rPr lang="tr-TR" altLang="en-US" sz="2000" dirty="0" smtClean="0"/>
              <a:t> </a:t>
            </a:r>
            <a:endParaRPr lang="tr-TR" altLang="en-US" sz="2000" dirty="0"/>
          </a:p>
          <a:p>
            <a:pPr marL="720725" lvl="1" indent="-360363">
              <a:lnSpc>
                <a:spcPct val="90000"/>
              </a:lnSpc>
            </a:pPr>
            <a:r>
              <a:rPr lang="tr-TR" altLang="en-US" sz="2000" dirty="0"/>
              <a:t>GeneStudio	</a:t>
            </a:r>
            <a:r>
              <a:rPr lang="tr-TR" altLang="en-US" sz="2000" dirty="0">
                <a:hlinkClick r:id="rId5"/>
              </a:rPr>
              <a:t>http://genestudio.com</a:t>
            </a:r>
            <a:r>
              <a:rPr lang="tr-TR" altLang="en-US" sz="2000" dirty="0" smtClean="0">
                <a:hlinkClick r:id="rId5"/>
              </a:rPr>
              <a:t>/</a:t>
            </a:r>
            <a:r>
              <a:rPr lang="tr-TR" altLang="en-US" sz="2000" dirty="0" smtClean="0"/>
              <a:t> </a:t>
            </a:r>
          </a:p>
          <a:p>
            <a:pPr marL="720725" lvl="1" indent="-360363">
              <a:lnSpc>
                <a:spcPct val="90000"/>
              </a:lnSpc>
            </a:pPr>
            <a:r>
              <a:rPr lang="tr-TR" altLang="en-US" sz="2000" dirty="0"/>
              <a:t>Seqtools		</a:t>
            </a:r>
            <a:r>
              <a:rPr lang="tr-TR" altLang="en-US" sz="2000" dirty="0">
                <a:hlinkClick r:id="rId6"/>
              </a:rPr>
              <a:t>http://www.seqtools.dk</a:t>
            </a:r>
            <a:r>
              <a:rPr lang="tr-TR" altLang="en-US" sz="2000" dirty="0" smtClean="0">
                <a:hlinkClick r:id="rId6"/>
              </a:rPr>
              <a:t>/</a:t>
            </a:r>
            <a:endParaRPr lang="tr-TR" altLang="en-US" sz="2000" dirty="0" smtClean="0"/>
          </a:p>
          <a:p>
            <a:pPr marL="720725" lvl="1" indent="-360363">
              <a:lnSpc>
                <a:spcPct val="90000"/>
              </a:lnSpc>
            </a:pPr>
            <a:r>
              <a:rPr lang="tr-TR" altLang="en-US" sz="2000" dirty="0"/>
              <a:t>GENtle		</a:t>
            </a:r>
            <a:r>
              <a:rPr lang="tr-TR" altLang="en-US" sz="2000" dirty="0">
                <a:hlinkClick r:id="rId7"/>
              </a:rPr>
              <a:t>http://gentle.magnusmanske.de</a:t>
            </a:r>
            <a:r>
              <a:rPr lang="tr-TR" altLang="en-US" sz="2000" dirty="0" smtClean="0">
                <a:hlinkClick r:id="rId7"/>
              </a:rPr>
              <a:t>/</a:t>
            </a:r>
            <a:endParaRPr lang="tr-TR" altLang="en-US" sz="2000" dirty="0" smtClean="0"/>
          </a:p>
          <a:p>
            <a:pPr marL="720725" lvl="1" indent="-360363">
              <a:lnSpc>
                <a:spcPct val="90000"/>
              </a:lnSpc>
            </a:pPr>
            <a:r>
              <a:rPr lang="tr-TR" altLang="en-US" sz="2000" dirty="0" smtClean="0"/>
              <a:t>pDRAW32	</a:t>
            </a:r>
            <a:r>
              <a:rPr lang="tr-TR" sz="2000" dirty="0">
                <a:hlinkClick r:id="rId8"/>
              </a:rPr>
              <a:t>http://www.acaclone.com</a:t>
            </a:r>
            <a:r>
              <a:rPr lang="tr-TR" sz="2000" dirty="0" smtClean="0">
                <a:hlinkClick r:id="rId8"/>
              </a:rPr>
              <a:t>/</a:t>
            </a:r>
            <a:endParaRPr lang="tr-TR" sz="2000" dirty="0" smtClean="0"/>
          </a:p>
          <a:p>
            <a:pPr marL="720725" lvl="1" indent="-360363">
              <a:lnSpc>
                <a:spcPct val="90000"/>
              </a:lnSpc>
            </a:pPr>
            <a:r>
              <a:rPr lang="tr-TR" altLang="en-US" sz="2000" dirty="0" smtClean="0"/>
              <a:t>DAMBE		</a:t>
            </a:r>
            <a:r>
              <a:rPr lang="tr-TR" sz="2000" dirty="0">
                <a:hlinkClick r:id="rId9"/>
              </a:rPr>
              <a:t>http://dambe.bio.uottawa.ca/DAMBE/dambe.aspx</a:t>
            </a:r>
            <a:endParaRPr lang="tr-TR" altLang="en-US" sz="2000" dirty="0"/>
          </a:p>
          <a:p>
            <a:pPr lvl="1">
              <a:lnSpc>
                <a:spcPct val="90000"/>
              </a:lnSpc>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9171">
                                            <p:txEl>
                                              <p:pRg st="0" end="0"/>
                                            </p:txEl>
                                          </p:spTgt>
                                        </p:tgtEl>
                                        <p:attrNameLst>
                                          <p:attrName>style.visibility</p:attrName>
                                        </p:attrNameLst>
                                      </p:cBhvr>
                                      <p:to>
                                        <p:strVal val="visible"/>
                                      </p:to>
                                    </p:set>
                                    <p:animEffect transition="in" filter="dissolve">
                                      <p:cBhvr>
                                        <p:cTn id="7" dur="500"/>
                                        <p:tgtEl>
                                          <p:spTgt spid="1159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59171">
                                            <p:txEl>
                                              <p:pRg st="1" end="1"/>
                                            </p:txEl>
                                          </p:spTgt>
                                        </p:tgtEl>
                                        <p:attrNameLst>
                                          <p:attrName>style.visibility</p:attrName>
                                        </p:attrNameLst>
                                      </p:cBhvr>
                                      <p:to>
                                        <p:strVal val="visible"/>
                                      </p:to>
                                    </p:set>
                                    <p:animEffect transition="in" filter="dissolve">
                                      <p:cBhvr>
                                        <p:cTn id="12" dur="500"/>
                                        <p:tgtEl>
                                          <p:spTgt spid="1159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59171">
                                            <p:txEl>
                                              <p:pRg st="2" end="2"/>
                                            </p:txEl>
                                          </p:spTgt>
                                        </p:tgtEl>
                                        <p:attrNameLst>
                                          <p:attrName>style.visibility</p:attrName>
                                        </p:attrNameLst>
                                      </p:cBhvr>
                                      <p:to>
                                        <p:strVal val="visible"/>
                                      </p:to>
                                    </p:set>
                                    <p:animEffect transition="in" filter="dissolve">
                                      <p:cBhvr>
                                        <p:cTn id="17" dur="500"/>
                                        <p:tgtEl>
                                          <p:spTgt spid="1159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59171">
                                            <p:txEl>
                                              <p:pRg st="3" end="3"/>
                                            </p:txEl>
                                          </p:spTgt>
                                        </p:tgtEl>
                                        <p:attrNameLst>
                                          <p:attrName>style.visibility</p:attrName>
                                        </p:attrNameLst>
                                      </p:cBhvr>
                                      <p:to>
                                        <p:strVal val="visible"/>
                                      </p:to>
                                    </p:set>
                                    <p:animEffect transition="in" filter="dissolve">
                                      <p:cBhvr>
                                        <p:cTn id="22" dur="500"/>
                                        <p:tgtEl>
                                          <p:spTgt spid="1159171">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59171">
                                            <p:txEl>
                                              <p:pRg st="4" end="4"/>
                                            </p:txEl>
                                          </p:spTgt>
                                        </p:tgtEl>
                                        <p:attrNameLst>
                                          <p:attrName>style.visibility</p:attrName>
                                        </p:attrNameLst>
                                      </p:cBhvr>
                                      <p:to>
                                        <p:strVal val="visible"/>
                                      </p:to>
                                    </p:set>
                                    <p:animEffect transition="in" filter="dissolve">
                                      <p:cBhvr>
                                        <p:cTn id="25" dur="500"/>
                                        <p:tgtEl>
                                          <p:spTgt spid="1159171">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59171">
                                            <p:txEl>
                                              <p:pRg st="5" end="5"/>
                                            </p:txEl>
                                          </p:spTgt>
                                        </p:tgtEl>
                                        <p:attrNameLst>
                                          <p:attrName>style.visibility</p:attrName>
                                        </p:attrNameLst>
                                      </p:cBhvr>
                                      <p:to>
                                        <p:strVal val="visible"/>
                                      </p:to>
                                    </p:set>
                                    <p:animEffect transition="in" filter="dissolve">
                                      <p:cBhvr>
                                        <p:cTn id="28" dur="500"/>
                                        <p:tgtEl>
                                          <p:spTgt spid="1159171">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59171">
                                            <p:txEl>
                                              <p:pRg st="6" end="6"/>
                                            </p:txEl>
                                          </p:spTgt>
                                        </p:tgtEl>
                                        <p:attrNameLst>
                                          <p:attrName>style.visibility</p:attrName>
                                        </p:attrNameLst>
                                      </p:cBhvr>
                                      <p:to>
                                        <p:strVal val="visible"/>
                                      </p:to>
                                    </p:set>
                                    <p:animEffect transition="in" filter="dissolve">
                                      <p:cBhvr>
                                        <p:cTn id="31" dur="500"/>
                                        <p:tgtEl>
                                          <p:spTgt spid="1159171">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159171">
                                            <p:txEl>
                                              <p:pRg st="7" end="7"/>
                                            </p:txEl>
                                          </p:spTgt>
                                        </p:tgtEl>
                                        <p:attrNameLst>
                                          <p:attrName>style.visibility</p:attrName>
                                        </p:attrNameLst>
                                      </p:cBhvr>
                                      <p:to>
                                        <p:strVal val="visible"/>
                                      </p:to>
                                    </p:set>
                                    <p:animEffect transition="in" filter="dissolve">
                                      <p:cBhvr>
                                        <p:cTn id="34" dur="500"/>
                                        <p:tgtEl>
                                          <p:spTgt spid="1159171">
                                            <p:txEl>
                                              <p:pRg st="7" end="7"/>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59171">
                                            <p:txEl>
                                              <p:pRg st="8" end="8"/>
                                            </p:txEl>
                                          </p:spTgt>
                                        </p:tgtEl>
                                        <p:attrNameLst>
                                          <p:attrName>style.visibility</p:attrName>
                                        </p:attrNameLst>
                                      </p:cBhvr>
                                      <p:to>
                                        <p:strVal val="visible"/>
                                      </p:to>
                                    </p:set>
                                    <p:animEffect transition="in" filter="dissolve">
                                      <p:cBhvr>
                                        <p:cTn id="37" dur="500"/>
                                        <p:tgtEl>
                                          <p:spTgt spid="1159171">
                                            <p:txEl>
                                              <p:pRg st="8" end="8"/>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59171">
                                            <p:txEl>
                                              <p:pRg st="9" end="9"/>
                                            </p:txEl>
                                          </p:spTgt>
                                        </p:tgtEl>
                                        <p:attrNameLst>
                                          <p:attrName>style.visibility</p:attrName>
                                        </p:attrNameLst>
                                      </p:cBhvr>
                                      <p:to>
                                        <p:strVal val="visible"/>
                                      </p:to>
                                    </p:set>
                                    <p:animEffect transition="in" filter="dissolve">
                                      <p:cBhvr>
                                        <p:cTn id="40" dur="500"/>
                                        <p:tgtEl>
                                          <p:spTgt spid="1159171">
                                            <p:txEl>
                                              <p:pRg st="9" end="9"/>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159171">
                                            <p:txEl>
                                              <p:pRg st="10" end="10"/>
                                            </p:txEl>
                                          </p:spTgt>
                                        </p:tgtEl>
                                        <p:attrNameLst>
                                          <p:attrName>style.visibility</p:attrName>
                                        </p:attrNameLst>
                                      </p:cBhvr>
                                      <p:to>
                                        <p:strVal val="visible"/>
                                      </p:to>
                                    </p:set>
                                    <p:animEffect transition="in" filter="dissolve">
                                      <p:cBhvr>
                                        <p:cTn id="43" dur="500"/>
                                        <p:tgtEl>
                                          <p:spTgt spid="1159171">
                                            <p:txEl>
                                              <p:pRg st="10" end="10"/>
                                            </p:txEl>
                                          </p:spTgt>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159171">
                                            <p:txEl>
                                              <p:pRg st="11" end="11"/>
                                            </p:txEl>
                                          </p:spTgt>
                                        </p:tgtEl>
                                        <p:attrNameLst>
                                          <p:attrName>style.visibility</p:attrName>
                                        </p:attrNameLst>
                                      </p:cBhvr>
                                      <p:to>
                                        <p:strVal val="visible"/>
                                      </p:to>
                                    </p:set>
                                    <p:animEffect transition="in" filter="dissolve">
                                      <p:cBhvr>
                                        <p:cTn id="46" dur="500"/>
                                        <p:tgtEl>
                                          <p:spTgt spid="11591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9171"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EFB5F19-A482-4C16-B379-953EFC6DE227}" type="slidenum">
              <a:rPr kumimoji="0" lang="en-US" altLang="en-US" sz="1200" smtClean="0"/>
              <a:pPr>
                <a:spcBef>
                  <a:spcPct val="50000"/>
                </a:spcBef>
                <a:buFontTx/>
                <a:buNone/>
              </a:pPr>
              <a:t>73</a:t>
            </a:fld>
            <a:endParaRPr kumimoji="0" lang="en-US" altLang="en-US" sz="1200" smtClean="0"/>
          </a:p>
        </p:txBody>
      </p:sp>
      <p:sp>
        <p:nvSpPr>
          <p:cNvPr id="1161218" name="Rectangle 2"/>
          <p:cNvSpPr>
            <a:spLocks noGrp="1" noChangeArrowheads="1"/>
          </p:cNvSpPr>
          <p:nvPr>
            <p:ph type="title"/>
          </p:nvPr>
        </p:nvSpPr>
        <p:spPr/>
        <p:txBody>
          <a:bodyPr/>
          <a:lstStyle/>
          <a:p>
            <a:r>
              <a:rPr lang="en-US" altLang="en-US" smtClean="0"/>
              <a:t>Sequence File Formats</a:t>
            </a:r>
          </a:p>
        </p:txBody>
      </p:sp>
      <p:sp>
        <p:nvSpPr>
          <p:cNvPr id="1161219" name="Rectangle 3"/>
          <p:cNvSpPr>
            <a:spLocks noGrp="1" noChangeArrowheads="1"/>
          </p:cNvSpPr>
          <p:nvPr>
            <p:ph type="body" idx="1"/>
          </p:nvPr>
        </p:nvSpPr>
        <p:spPr>
          <a:xfrm>
            <a:off x="395288" y="1125538"/>
            <a:ext cx="8353176" cy="5183782"/>
          </a:xfrm>
        </p:spPr>
        <p:txBody>
          <a:bodyPr/>
          <a:lstStyle/>
          <a:p>
            <a:r>
              <a:rPr lang="en-US" altLang="en-US" dirty="0" smtClean="0"/>
              <a:t>We have been using DNA and amino acid sequences already</a:t>
            </a:r>
          </a:p>
          <a:p>
            <a:r>
              <a:rPr lang="en-US" altLang="en-US" dirty="0" smtClean="0"/>
              <a:t>What is the typical format for these?</a:t>
            </a:r>
          </a:p>
          <a:p>
            <a:pPr lvl="1"/>
            <a:r>
              <a:rPr lang="en-US" altLang="en-US" dirty="0" smtClean="0"/>
              <a:t>ANSWER: Many different options</a:t>
            </a:r>
            <a:endParaRPr lang="tr-TR" altLang="en-US" dirty="0" smtClean="0"/>
          </a:p>
          <a:p>
            <a:r>
              <a:rPr lang="en-US" altLang="en-US" dirty="0"/>
              <a:t>In order to standardize sequence data, The Nomenclature Committee of the International Union of Biochemistry and the International Union of Pure and Applied Chemistry (IUPAC</a:t>
            </a:r>
            <a:r>
              <a:rPr lang="en-US" altLang="en-US" dirty="0" smtClean="0"/>
              <a:t>)</a:t>
            </a:r>
            <a:r>
              <a:rPr lang="tr-TR" altLang="en-US" dirty="0" smtClean="0"/>
              <a:t> </a:t>
            </a:r>
            <a:r>
              <a:rPr lang="en-US" altLang="en-US" dirty="0" smtClean="0"/>
              <a:t>has </a:t>
            </a:r>
            <a:r>
              <a:rPr lang="en-US" altLang="en-US" dirty="0"/>
              <a:t>established a standard code to represent bases that are uncertain or ambiguous.  </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1219">
                                            <p:txEl>
                                              <p:pRg st="0" end="0"/>
                                            </p:txEl>
                                          </p:spTgt>
                                        </p:tgtEl>
                                        <p:attrNameLst>
                                          <p:attrName>style.visibility</p:attrName>
                                        </p:attrNameLst>
                                      </p:cBhvr>
                                      <p:to>
                                        <p:strVal val="visible"/>
                                      </p:to>
                                    </p:set>
                                    <p:animEffect transition="in" filter="dissolve">
                                      <p:cBhvr>
                                        <p:cTn id="7" dur="500"/>
                                        <p:tgtEl>
                                          <p:spTgt spid="1161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1219">
                                            <p:txEl>
                                              <p:pRg st="1" end="1"/>
                                            </p:txEl>
                                          </p:spTgt>
                                        </p:tgtEl>
                                        <p:attrNameLst>
                                          <p:attrName>style.visibility</p:attrName>
                                        </p:attrNameLst>
                                      </p:cBhvr>
                                      <p:to>
                                        <p:strVal val="visible"/>
                                      </p:to>
                                    </p:set>
                                    <p:animEffect transition="in" filter="dissolve">
                                      <p:cBhvr>
                                        <p:cTn id="12" dur="500"/>
                                        <p:tgtEl>
                                          <p:spTgt spid="1161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1219">
                                            <p:txEl>
                                              <p:pRg st="2" end="2"/>
                                            </p:txEl>
                                          </p:spTgt>
                                        </p:tgtEl>
                                        <p:attrNameLst>
                                          <p:attrName>style.visibility</p:attrName>
                                        </p:attrNameLst>
                                      </p:cBhvr>
                                      <p:to>
                                        <p:strVal val="visible"/>
                                      </p:to>
                                    </p:set>
                                    <p:animEffect transition="in" filter="dissolve">
                                      <p:cBhvr>
                                        <p:cTn id="17" dur="500"/>
                                        <p:tgtEl>
                                          <p:spTgt spid="1161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61219">
                                            <p:txEl>
                                              <p:pRg st="3" end="3"/>
                                            </p:txEl>
                                          </p:spTgt>
                                        </p:tgtEl>
                                        <p:attrNameLst>
                                          <p:attrName>style.visibility</p:attrName>
                                        </p:attrNameLst>
                                      </p:cBhvr>
                                      <p:to>
                                        <p:strVal val="visible"/>
                                      </p:to>
                                    </p:set>
                                    <p:animEffect transition="in" filter="dissolve">
                                      <p:cBhvr>
                                        <p:cTn id="22" dur="500"/>
                                        <p:tgtEl>
                                          <p:spTgt spid="1161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1219"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6DF7B843-B42E-45FE-8A2C-D5AFB61745F5}" type="slidenum">
              <a:rPr kumimoji="0" lang="en-US" altLang="en-US" sz="1200" smtClean="0"/>
              <a:pPr>
                <a:spcBef>
                  <a:spcPct val="50000"/>
                </a:spcBef>
                <a:buFontTx/>
                <a:buNone/>
              </a:pPr>
              <a:t>74</a:t>
            </a:fld>
            <a:endParaRPr kumimoji="0" lang="en-US" altLang="en-US" sz="1200" smtClean="0"/>
          </a:p>
        </p:txBody>
      </p:sp>
      <p:sp>
        <p:nvSpPr>
          <p:cNvPr id="1163266" name="Rectangle 2"/>
          <p:cNvSpPr>
            <a:spLocks noGrp="1" noChangeArrowheads="1"/>
          </p:cNvSpPr>
          <p:nvPr>
            <p:ph type="title"/>
          </p:nvPr>
        </p:nvSpPr>
        <p:spPr/>
        <p:txBody>
          <a:bodyPr/>
          <a:lstStyle/>
          <a:p>
            <a:r>
              <a:rPr lang="en-US" altLang="en-US" dirty="0" smtClean="0"/>
              <a:t>Standard Codes (IUPAC)</a:t>
            </a:r>
          </a:p>
        </p:txBody>
      </p:sp>
      <p:sp>
        <p:nvSpPr>
          <p:cNvPr id="1163267" name="Rectangle 3"/>
          <p:cNvSpPr>
            <a:spLocks noGrp="1" noChangeArrowheads="1"/>
          </p:cNvSpPr>
          <p:nvPr>
            <p:ph type="body" sz="half" idx="1"/>
          </p:nvPr>
        </p:nvSpPr>
        <p:spPr>
          <a:xfrm>
            <a:off x="827584" y="1556792"/>
            <a:ext cx="3168600" cy="4043090"/>
          </a:xfrm>
        </p:spPr>
        <p:txBody>
          <a:bodyPr/>
          <a:lstStyle/>
          <a:p>
            <a:pPr>
              <a:buFontTx/>
              <a:buNone/>
            </a:pPr>
            <a:r>
              <a:rPr lang="en-US" altLang="en-US" sz="2400" dirty="0" smtClean="0">
                <a:solidFill>
                  <a:schemeClr val="accent1">
                    <a:lumMod val="75000"/>
                  </a:schemeClr>
                </a:solidFill>
                <a:cs typeface="Courier New" panose="02070309020205020404" pitchFamily="49" charset="0"/>
              </a:rPr>
              <a:t>A = adenine                 </a:t>
            </a:r>
          </a:p>
          <a:p>
            <a:pPr>
              <a:buFontTx/>
              <a:buNone/>
            </a:pPr>
            <a:r>
              <a:rPr lang="en-US" altLang="en-US" sz="2400" dirty="0" smtClean="0">
                <a:solidFill>
                  <a:schemeClr val="accent1">
                    <a:lumMod val="75000"/>
                  </a:schemeClr>
                </a:solidFill>
                <a:cs typeface="Courier New" panose="02070309020205020404" pitchFamily="49" charset="0"/>
              </a:rPr>
              <a:t>C = cytosine               </a:t>
            </a:r>
          </a:p>
          <a:p>
            <a:pPr>
              <a:buFontTx/>
              <a:buNone/>
            </a:pPr>
            <a:r>
              <a:rPr lang="en-US" altLang="en-US" sz="2400" dirty="0" smtClean="0">
                <a:solidFill>
                  <a:schemeClr val="accent1">
                    <a:lumMod val="75000"/>
                  </a:schemeClr>
                </a:solidFill>
                <a:cs typeface="Courier New" panose="02070309020205020404" pitchFamily="49" charset="0"/>
              </a:rPr>
              <a:t>G = guanine        </a:t>
            </a:r>
          </a:p>
          <a:p>
            <a:pPr>
              <a:buFontTx/>
              <a:buNone/>
            </a:pPr>
            <a:r>
              <a:rPr lang="en-US" altLang="en-US" sz="2400" dirty="0" smtClean="0">
                <a:solidFill>
                  <a:schemeClr val="accent1">
                    <a:lumMod val="75000"/>
                  </a:schemeClr>
                </a:solidFill>
                <a:cs typeface="Courier New" panose="02070309020205020404" pitchFamily="49" charset="0"/>
              </a:rPr>
              <a:t>T = thymine                   </a:t>
            </a:r>
          </a:p>
          <a:p>
            <a:pPr>
              <a:buFontTx/>
              <a:buNone/>
            </a:pPr>
            <a:r>
              <a:rPr lang="en-US" altLang="en-US" sz="2400" dirty="0" smtClean="0">
                <a:solidFill>
                  <a:schemeClr val="accent1">
                    <a:lumMod val="75000"/>
                  </a:schemeClr>
                </a:solidFill>
                <a:cs typeface="Courier New" panose="02070309020205020404" pitchFamily="49" charset="0"/>
              </a:rPr>
              <a:t>U = uracil        </a:t>
            </a:r>
          </a:p>
          <a:p>
            <a:pPr>
              <a:buFontTx/>
              <a:buNone/>
            </a:pPr>
            <a:r>
              <a:rPr lang="en-US" altLang="en-US" sz="2400" dirty="0" smtClean="0">
                <a:solidFill>
                  <a:schemeClr val="accent1">
                    <a:lumMod val="75000"/>
                  </a:schemeClr>
                </a:solidFill>
                <a:cs typeface="Courier New" panose="02070309020205020404" pitchFamily="49" charset="0"/>
              </a:rPr>
              <a:t>R = G </a:t>
            </a:r>
            <a:r>
              <a:rPr lang="tr-TR" altLang="en-US" sz="2400" dirty="0" smtClean="0">
                <a:solidFill>
                  <a:schemeClr val="accent1">
                    <a:lumMod val="75000"/>
                  </a:schemeClr>
                </a:solidFill>
                <a:cs typeface="Courier New" panose="02070309020205020404" pitchFamily="49" charset="0"/>
              </a:rPr>
              <a:t>or </a:t>
            </a:r>
            <a:r>
              <a:rPr lang="en-US" altLang="en-US" sz="2400" dirty="0" smtClean="0">
                <a:solidFill>
                  <a:schemeClr val="accent1">
                    <a:lumMod val="75000"/>
                  </a:schemeClr>
                </a:solidFill>
                <a:cs typeface="Courier New" panose="02070309020205020404" pitchFamily="49" charset="0"/>
              </a:rPr>
              <a:t>A (purine)                </a:t>
            </a:r>
          </a:p>
          <a:p>
            <a:pPr>
              <a:buFontTx/>
              <a:buNone/>
            </a:pPr>
            <a:r>
              <a:rPr lang="en-US" altLang="en-US" sz="2400" dirty="0" smtClean="0">
                <a:solidFill>
                  <a:schemeClr val="accent1">
                    <a:lumMod val="75000"/>
                  </a:schemeClr>
                </a:solidFill>
                <a:cs typeface="Courier New" panose="02070309020205020404" pitchFamily="49" charset="0"/>
              </a:rPr>
              <a:t>Y = T </a:t>
            </a:r>
            <a:r>
              <a:rPr lang="tr-TR" altLang="en-US" sz="2400" dirty="0" smtClean="0">
                <a:solidFill>
                  <a:schemeClr val="accent1">
                    <a:lumMod val="75000"/>
                  </a:schemeClr>
                </a:solidFill>
                <a:cs typeface="Courier New" panose="02070309020205020404" pitchFamily="49" charset="0"/>
              </a:rPr>
              <a:t>or </a:t>
            </a:r>
            <a:r>
              <a:rPr lang="en-US" altLang="en-US" sz="2400" dirty="0" smtClean="0">
                <a:solidFill>
                  <a:schemeClr val="accent1">
                    <a:lumMod val="75000"/>
                  </a:schemeClr>
                </a:solidFill>
                <a:cs typeface="Courier New" panose="02070309020205020404" pitchFamily="49" charset="0"/>
              </a:rPr>
              <a:t>C (pyrimidine)            </a:t>
            </a:r>
          </a:p>
          <a:p>
            <a:pPr>
              <a:buFontTx/>
              <a:buNone/>
            </a:pPr>
            <a:r>
              <a:rPr lang="en-US" altLang="en-US" sz="2400" dirty="0" smtClean="0">
                <a:solidFill>
                  <a:schemeClr val="accent1">
                    <a:lumMod val="75000"/>
                  </a:schemeClr>
                </a:solidFill>
                <a:cs typeface="Courier New" panose="02070309020205020404" pitchFamily="49" charset="0"/>
              </a:rPr>
              <a:t>K = G</a:t>
            </a:r>
            <a:r>
              <a:rPr lang="tr-TR" altLang="en-US" sz="2400" dirty="0" smtClean="0">
                <a:solidFill>
                  <a:schemeClr val="accent1">
                    <a:lumMod val="75000"/>
                  </a:schemeClr>
                </a:solidFill>
                <a:cs typeface="Courier New" panose="02070309020205020404" pitchFamily="49" charset="0"/>
              </a:rPr>
              <a:t> or</a:t>
            </a:r>
            <a:r>
              <a:rPr lang="en-US" altLang="en-US" sz="2400" dirty="0" smtClean="0">
                <a:solidFill>
                  <a:schemeClr val="accent1">
                    <a:lumMod val="75000"/>
                  </a:schemeClr>
                </a:solidFill>
                <a:cs typeface="Courier New" panose="02070309020205020404" pitchFamily="49" charset="0"/>
              </a:rPr>
              <a:t> T (</a:t>
            </a:r>
            <a:r>
              <a:rPr lang="en-US" altLang="en-US" sz="2400" dirty="0" err="1" smtClean="0">
                <a:solidFill>
                  <a:schemeClr val="accent1">
                    <a:lumMod val="75000"/>
                  </a:schemeClr>
                </a:solidFill>
                <a:cs typeface="Courier New" panose="02070309020205020404" pitchFamily="49" charset="0"/>
              </a:rPr>
              <a:t>keto</a:t>
            </a:r>
            <a:r>
              <a:rPr lang="en-US" altLang="en-US" sz="2400" dirty="0" smtClean="0">
                <a:solidFill>
                  <a:schemeClr val="accent1">
                    <a:lumMod val="75000"/>
                  </a:schemeClr>
                </a:solidFill>
                <a:cs typeface="Courier New" panose="02070309020205020404" pitchFamily="49" charset="0"/>
              </a:rPr>
              <a:t>)            </a:t>
            </a:r>
          </a:p>
          <a:p>
            <a:pPr>
              <a:buFontTx/>
              <a:buNone/>
            </a:pPr>
            <a:r>
              <a:rPr lang="en-US" altLang="en-US" sz="2400" dirty="0" smtClean="0">
                <a:solidFill>
                  <a:schemeClr val="accent1">
                    <a:lumMod val="75000"/>
                  </a:schemeClr>
                </a:solidFill>
                <a:cs typeface="Courier New" panose="02070309020205020404" pitchFamily="49" charset="0"/>
              </a:rPr>
              <a:t>M = A </a:t>
            </a:r>
            <a:r>
              <a:rPr lang="tr-TR" altLang="en-US" sz="2400" dirty="0" smtClean="0">
                <a:solidFill>
                  <a:schemeClr val="accent1">
                    <a:lumMod val="75000"/>
                  </a:schemeClr>
                </a:solidFill>
                <a:cs typeface="Courier New" panose="02070309020205020404" pitchFamily="49" charset="0"/>
              </a:rPr>
              <a:t>or </a:t>
            </a:r>
            <a:r>
              <a:rPr lang="en-US" altLang="en-US" sz="2400" dirty="0" smtClean="0">
                <a:solidFill>
                  <a:schemeClr val="accent1">
                    <a:lumMod val="75000"/>
                  </a:schemeClr>
                </a:solidFill>
                <a:cs typeface="Courier New" panose="02070309020205020404" pitchFamily="49" charset="0"/>
              </a:rPr>
              <a:t>C (amino)</a:t>
            </a:r>
          </a:p>
        </p:txBody>
      </p:sp>
      <p:sp>
        <p:nvSpPr>
          <p:cNvPr id="1163268" name="Rectangle 4"/>
          <p:cNvSpPr>
            <a:spLocks noGrp="1" noChangeArrowheads="1"/>
          </p:cNvSpPr>
          <p:nvPr>
            <p:ph type="body" sz="half" idx="2"/>
          </p:nvPr>
        </p:nvSpPr>
        <p:spPr>
          <a:xfrm>
            <a:off x="4549391" y="1556792"/>
            <a:ext cx="4248472" cy="4043090"/>
          </a:xfrm>
        </p:spPr>
        <p:txBody>
          <a:bodyPr/>
          <a:lstStyle/>
          <a:p>
            <a:pPr>
              <a:buFontTx/>
              <a:buNone/>
            </a:pPr>
            <a:r>
              <a:rPr lang="en-US" altLang="en-US" dirty="0" smtClean="0">
                <a:solidFill>
                  <a:schemeClr val="accent1">
                    <a:lumMod val="75000"/>
                  </a:schemeClr>
                </a:solidFill>
                <a:cs typeface="Courier New" panose="02070309020205020404" pitchFamily="49" charset="0"/>
              </a:rPr>
              <a:t>S = G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C         </a:t>
            </a:r>
          </a:p>
          <a:p>
            <a:pPr>
              <a:buFontTx/>
              <a:buNone/>
            </a:pPr>
            <a:r>
              <a:rPr lang="en-US" altLang="en-US" dirty="0" smtClean="0">
                <a:solidFill>
                  <a:schemeClr val="accent1">
                    <a:lumMod val="75000"/>
                  </a:schemeClr>
                </a:solidFill>
                <a:cs typeface="Courier New" panose="02070309020205020404" pitchFamily="49" charset="0"/>
              </a:rPr>
              <a:t>W = A</a:t>
            </a:r>
            <a:r>
              <a:rPr lang="tr-TR" altLang="en-US" dirty="0" smtClean="0">
                <a:solidFill>
                  <a:schemeClr val="accent1">
                    <a:lumMod val="75000"/>
                  </a:schemeClr>
                </a:solidFill>
                <a:cs typeface="Courier New" panose="02070309020205020404" pitchFamily="49" charset="0"/>
              </a:rPr>
              <a:t> or</a:t>
            </a:r>
            <a:r>
              <a:rPr lang="en-US" altLang="en-US" dirty="0" smtClean="0">
                <a:solidFill>
                  <a:schemeClr val="accent1">
                    <a:lumMod val="75000"/>
                  </a:schemeClr>
                </a:solidFill>
                <a:cs typeface="Courier New" panose="02070309020205020404" pitchFamily="49" charset="0"/>
              </a:rPr>
              <a:t> T       </a:t>
            </a:r>
          </a:p>
          <a:p>
            <a:pPr>
              <a:buFontTx/>
              <a:buNone/>
            </a:pPr>
            <a:r>
              <a:rPr lang="en-US" altLang="en-US" dirty="0" smtClean="0">
                <a:solidFill>
                  <a:schemeClr val="accent1">
                    <a:lumMod val="75000"/>
                  </a:schemeClr>
                </a:solidFill>
                <a:cs typeface="Courier New" panose="02070309020205020404" pitchFamily="49" charset="0"/>
              </a:rPr>
              <a:t>B = G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T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C        </a:t>
            </a:r>
          </a:p>
          <a:p>
            <a:pPr>
              <a:buFontTx/>
              <a:buNone/>
            </a:pPr>
            <a:r>
              <a:rPr lang="en-US" altLang="en-US" dirty="0" smtClean="0">
                <a:solidFill>
                  <a:schemeClr val="accent1">
                    <a:lumMod val="75000"/>
                  </a:schemeClr>
                </a:solidFill>
                <a:cs typeface="Courier New" panose="02070309020205020404" pitchFamily="49" charset="0"/>
              </a:rPr>
              <a:t>D = G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A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T        </a:t>
            </a:r>
          </a:p>
          <a:p>
            <a:pPr>
              <a:buFontTx/>
              <a:buNone/>
            </a:pPr>
            <a:r>
              <a:rPr lang="en-US" altLang="en-US" dirty="0" smtClean="0">
                <a:solidFill>
                  <a:schemeClr val="accent1">
                    <a:lumMod val="75000"/>
                  </a:schemeClr>
                </a:solidFill>
                <a:cs typeface="Courier New" panose="02070309020205020404" pitchFamily="49" charset="0"/>
              </a:rPr>
              <a:t>H = A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C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T        </a:t>
            </a:r>
          </a:p>
          <a:p>
            <a:pPr>
              <a:buFontTx/>
              <a:buNone/>
            </a:pPr>
            <a:r>
              <a:rPr lang="en-US" altLang="en-US" dirty="0" smtClean="0">
                <a:solidFill>
                  <a:schemeClr val="accent1">
                    <a:lumMod val="75000"/>
                  </a:schemeClr>
                </a:solidFill>
                <a:cs typeface="Courier New" panose="02070309020205020404" pitchFamily="49" charset="0"/>
              </a:rPr>
              <a:t>V = G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C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A       </a:t>
            </a:r>
          </a:p>
          <a:p>
            <a:pPr>
              <a:buFontTx/>
              <a:buNone/>
            </a:pPr>
            <a:r>
              <a:rPr lang="en-US" altLang="en-US" dirty="0" smtClean="0">
                <a:solidFill>
                  <a:schemeClr val="accent1">
                    <a:lumMod val="75000"/>
                  </a:schemeClr>
                </a:solidFill>
                <a:cs typeface="Courier New" panose="02070309020205020404" pitchFamily="49" charset="0"/>
              </a:rPr>
              <a:t>N = A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G </a:t>
            </a:r>
            <a:r>
              <a:rPr lang="tr-TR" altLang="en-US" dirty="0" smtClean="0">
                <a:solidFill>
                  <a:schemeClr val="accent1">
                    <a:lumMod val="75000"/>
                  </a:schemeClr>
                </a:solidFill>
                <a:cs typeface="Courier New" panose="02070309020205020404" pitchFamily="49" charset="0"/>
              </a:rPr>
              <a:t> or </a:t>
            </a:r>
            <a:r>
              <a:rPr lang="en-US" altLang="en-US" dirty="0" smtClean="0">
                <a:solidFill>
                  <a:schemeClr val="accent1">
                    <a:lumMod val="75000"/>
                  </a:schemeClr>
                </a:solidFill>
                <a:cs typeface="Courier New" panose="02070309020205020404" pitchFamily="49" charset="0"/>
              </a:rPr>
              <a:t>C </a:t>
            </a:r>
            <a:r>
              <a:rPr lang="tr-TR" altLang="en-US" dirty="0" smtClean="0">
                <a:solidFill>
                  <a:schemeClr val="accent1">
                    <a:lumMod val="75000"/>
                  </a:schemeClr>
                </a:solidFill>
                <a:cs typeface="Courier New" panose="02070309020205020404" pitchFamily="49" charset="0"/>
              </a:rPr>
              <a:t>or </a:t>
            </a:r>
            <a:r>
              <a:rPr lang="en-US" altLang="en-US" dirty="0" smtClean="0">
                <a:solidFill>
                  <a:schemeClr val="accent1">
                    <a:lumMod val="75000"/>
                  </a:schemeClr>
                </a:solidFill>
                <a:cs typeface="Courier New" panose="02070309020205020404" pitchFamily="49" charset="0"/>
              </a:rPr>
              <a:t>T (any)</a:t>
            </a:r>
            <a:endParaRPr lang="tr-TR" altLang="en-US" dirty="0" smtClean="0">
              <a:solidFill>
                <a:schemeClr val="accent1">
                  <a:lumMod val="75000"/>
                </a:schemeClr>
              </a:solidFill>
              <a:cs typeface="Courier New" panose="02070309020205020404" pitchFamily="49" charset="0"/>
            </a:endParaRPr>
          </a:p>
          <a:p>
            <a:pPr>
              <a:buFontTx/>
              <a:buNone/>
            </a:pPr>
            <a:r>
              <a:rPr lang="en-US" altLang="en-US" dirty="0">
                <a:solidFill>
                  <a:schemeClr val="accent1">
                    <a:lumMod val="75000"/>
                  </a:schemeClr>
                </a:solidFill>
                <a:cs typeface="Courier New" panose="02070309020205020404" pitchFamily="49" charset="0"/>
              </a:rPr>
              <a:t>. or - = </a:t>
            </a:r>
            <a:r>
              <a:rPr lang="en-US" altLang="en-US" dirty="0" smtClean="0">
                <a:solidFill>
                  <a:schemeClr val="accent1">
                    <a:lumMod val="75000"/>
                  </a:schemeClr>
                </a:solidFill>
                <a:cs typeface="Courier New" panose="02070309020205020404" pitchFamily="49" charset="0"/>
              </a:rPr>
              <a:t>gap</a:t>
            </a:r>
          </a:p>
          <a:p>
            <a:pPr>
              <a:buFontTx/>
              <a:buNone/>
            </a:pPr>
            <a:endParaRPr lang="en-US" altLang="en-US" dirty="0" smtClean="0">
              <a:cs typeface="Courier New" panose="02070309020205020404" pitchFamily="49" charset="0"/>
            </a:endParaRPr>
          </a:p>
        </p:txBody>
      </p:sp>
      <p:sp>
        <p:nvSpPr>
          <p:cNvPr id="2" name="Rectangle 1"/>
          <p:cNvSpPr/>
          <p:nvPr/>
        </p:nvSpPr>
        <p:spPr>
          <a:xfrm>
            <a:off x="395536" y="964665"/>
            <a:ext cx="8307710" cy="523220"/>
          </a:xfrm>
          <a:prstGeom prst="rect">
            <a:avLst/>
          </a:prstGeom>
        </p:spPr>
        <p:txBody>
          <a:bodyPr wrap="square">
            <a:spAutoFit/>
          </a:bodyPr>
          <a:lstStyle/>
          <a:p>
            <a:pPr marL="342900" lvl="0" indent="-342900">
              <a:spcBef>
                <a:spcPct val="20000"/>
              </a:spcBef>
              <a:buFontTx/>
              <a:buChar char="•"/>
            </a:pPr>
            <a:r>
              <a:rPr kumimoji="1" lang="en-US" altLang="en-US" sz="2800" kern="0" dirty="0" smtClean="0">
                <a:solidFill>
                  <a:srgbClr val="000000"/>
                </a:solidFill>
                <a:latin typeface="Times New Roman"/>
              </a:rPr>
              <a:t>IUPAC </a:t>
            </a:r>
            <a:r>
              <a:rPr kumimoji="1" lang="tr-TR" altLang="en-US" sz="2800" kern="0" dirty="0" smtClean="0">
                <a:solidFill>
                  <a:srgbClr val="000000"/>
                </a:solidFill>
                <a:latin typeface="Times New Roman"/>
              </a:rPr>
              <a:t>nucleotide </a:t>
            </a:r>
            <a:r>
              <a:rPr kumimoji="1" lang="en-US" altLang="en-US" sz="2800" kern="0" dirty="0" smtClean="0">
                <a:solidFill>
                  <a:srgbClr val="000000"/>
                </a:solidFill>
                <a:latin typeface="Times New Roman"/>
              </a:rPr>
              <a:t>code</a:t>
            </a:r>
            <a:r>
              <a:rPr kumimoji="1" lang="tr-TR" altLang="en-US" sz="2800" kern="0" dirty="0" smtClean="0">
                <a:solidFill>
                  <a:srgbClr val="000000"/>
                </a:solidFill>
                <a:latin typeface="Times New Roman"/>
              </a:rPr>
              <a:t>s and corresponding bases</a:t>
            </a:r>
            <a:r>
              <a:rPr kumimoji="1" lang="en-US" altLang="en-US" sz="2800" kern="0" dirty="0" smtClean="0">
                <a:solidFill>
                  <a:srgbClr val="000000"/>
                </a:solidFill>
                <a:latin typeface="Times New Roman"/>
              </a:rPr>
              <a:t>:</a:t>
            </a:r>
            <a:endParaRPr kumimoji="1" lang="en-US" altLang="en-US" sz="2800" kern="0" dirty="0">
              <a:solidFill>
                <a:srgbClr val="000000"/>
              </a:solidFill>
              <a:latin typeface="Times New Roman"/>
            </a:endParaRPr>
          </a:p>
        </p:txBody>
      </p:sp>
      <p:sp>
        <p:nvSpPr>
          <p:cNvPr id="3" name="Rectangle 2"/>
          <p:cNvSpPr/>
          <p:nvPr/>
        </p:nvSpPr>
        <p:spPr>
          <a:xfrm>
            <a:off x="395536" y="5661248"/>
            <a:ext cx="8307710" cy="867930"/>
          </a:xfrm>
          <a:prstGeom prst="rect">
            <a:avLst/>
          </a:prstGeom>
        </p:spPr>
        <p:txBody>
          <a:bodyPr wrap="square">
            <a:spAutoFit/>
          </a:bodyPr>
          <a:lstStyle/>
          <a:p>
            <a:pPr marL="342900" lvl="0" indent="-342900">
              <a:lnSpc>
                <a:spcPct val="90000"/>
              </a:lnSpc>
              <a:spcBef>
                <a:spcPct val="20000"/>
              </a:spcBef>
              <a:buFontTx/>
              <a:buChar char="•"/>
            </a:pPr>
            <a:r>
              <a:rPr kumimoji="1" lang="en-US" altLang="en-US" sz="2800" kern="0" dirty="0">
                <a:solidFill>
                  <a:srgbClr val="000000"/>
                </a:solidFill>
                <a:latin typeface="Times New Roman"/>
              </a:rPr>
              <a:t>Any other character </a:t>
            </a:r>
            <a:r>
              <a:rPr kumimoji="1" lang="en-US" altLang="en-US" sz="2800" kern="0" dirty="0" smtClean="0">
                <a:solidFill>
                  <a:srgbClr val="000000"/>
                </a:solidFill>
                <a:latin typeface="Times New Roman"/>
              </a:rPr>
              <a:t>represents </a:t>
            </a:r>
            <a:r>
              <a:rPr kumimoji="1" lang="en-US" altLang="en-US" sz="2800" kern="0" dirty="0">
                <a:solidFill>
                  <a:srgbClr val="000000"/>
                </a:solidFill>
                <a:latin typeface="Times New Roman"/>
              </a:rPr>
              <a:t>an error that will not be tolerated by nearly all sequence analysis programs. </a:t>
            </a:r>
            <a:endParaRPr kumimoji="1" lang="tr-TR" altLang="en-US" sz="2800" kern="0" dirty="0">
              <a:solidFill>
                <a:srgbClr val="000000"/>
              </a:solidFill>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163267">
                                            <p:txEl>
                                              <p:pRg st="0" end="0"/>
                                            </p:txEl>
                                          </p:spTgt>
                                        </p:tgtEl>
                                        <p:attrNameLst>
                                          <p:attrName>style.visibility</p:attrName>
                                        </p:attrNameLst>
                                      </p:cBhvr>
                                      <p:to>
                                        <p:strVal val="visible"/>
                                      </p:to>
                                    </p:set>
                                    <p:animEffect transition="in" filter="dissolve">
                                      <p:cBhvr>
                                        <p:cTn id="11" dur="500"/>
                                        <p:tgtEl>
                                          <p:spTgt spid="1163267">
                                            <p:txEl>
                                              <p:pRg st="0" end="0"/>
                                            </p:txEl>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163267">
                                            <p:txEl>
                                              <p:pRg st="1" end="1"/>
                                            </p:txEl>
                                          </p:spTgt>
                                        </p:tgtEl>
                                        <p:attrNameLst>
                                          <p:attrName>style.visibility</p:attrName>
                                        </p:attrNameLst>
                                      </p:cBhvr>
                                      <p:to>
                                        <p:strVal val="visible"/>
                                      </p:to>
                                    </p:set>
                                    <p:animEffect transition="in" filter="dissolve">
                                      <p:cBhvr>
                                        <p:cTn id="14" dur="500"/>
                                        <p:tgtEl>
                                          <p:spTgt spid="1163267">
                                            <p:txEl>
                                              <p:pRg st="1" end="1"/>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163267">
                                            <p:txEl>
                                              <p:pRg st="2" end="2"/>
                                            </p:txEl>
                                          </p:spTgt>
                                        </p:tgtEl>
                                        <p:attrNameLst>
                                          <p:attrName>style.visibility</p:attrName>
                                        </p:attrNameLst>
                                      </p:cBhvr>
                                      <p:to>
                                        <p:strVal val="visible"/>
                                      </p:to>
                                    </p:set>
                                    <p:animEffect transition="in" filter="dissolve">
                                      <p:cBhvr>
                                        <p:cTn id="17" dur="500"/>
                                        <p:tgtEl>
                                          <p:spTgt spid="1163267">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163267">
                                            <p:txEl>
                                              <p:pRg st="3" end="3"/>
                                            </p:txEl>
                                          </p:spTgt>
                                        </p:tgtEl>
                                        <p:attrNameLst>
                                          <p:attrName>style.visibility</p:attrName>
                                        </p:attrNameLst>
                                      </p:cBhvr>
                                      <p:to>
                                        <p:strVal val="visible"/>
                                      </p:to>
                                    </p:set>
                                    <p:animEffect transition="in" filter="dissolve">
                                      <p:cBhvr>
                                        <p:cTn id="20" dur="500"/>
                                        <p:tgtEl>
                                          <p:spTgt spid="1163267">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163267">
                                            <p:txEl>
                                              <p:pRg st="4" end="4"/>
                                            </p:txEl>
                                          </p:spTgt>
                                        </p:tgtEl>
                                        <p:attrNameLst>
                                          <p:attrName>style.visibility</p:attrName>
                                        </p:attrNameLst>
                                      </p:cBhvr>
                                      <p:to>
                                        <p:strVal val="visible"/>
                                      </p:to>
                                    </p:set>
                                    <p:animEffect transition="in" filter="dissolve">
                                      <p:cBhvr>
                                        <p:cTn id="23" dur="500"/>
                                        <p:tgtEl>
                                          <p:spTgt spid="1163267">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163267">
                                            <p:txEl>
                                              <p:pRg st="5" end="5"/>
                                            </p:txEl>
                                          </p:spTgt>
                                        </p:tgtEl>
                                        <p:attrNameLst>
                                          <p:attrName>style.visibility</p:attrName>
                                        </p:attrNameLst>
                                      </p:cBhvr>
                                      <p:to>
                                        <p:strVal val="visible"/>
                                      </p:to>
                                    </p:set>
                                    <p:animEffect transition="in" filter="dissolve">
                                      <p:cBhvr>
                                        <p:cTn id="26" dur="500"/>
                                        <p:tgtEl>
                                          <p:spTgt spid="1163267">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163267">
                                            <p:txEl>
                                              <p:pRg st="6" end="6"/>
                                            </p:txEl>
                                          </p:spTgt>
                                        </p:tgtEl>
                                        <p:attrNameLst>
                                          <p:attrName>style.visibility</p:attrName>
                                        </p:attrNameLst>
                                      </p:cBhvr>
                                      <p:to>
                                        <p:strVal val="visible"/>
                                      </p:to>
                                    </p:set>
                                    <p:animEffect transition="in" filter="dissolve">
                                      <p:cBhvr>
                                        <p:cTn id="29" dur="500"/>
                                        <p:tgtEl>
                                          <p:spTgt spid="1163267">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63267">
                                            <p:txEl>
                                              <p:pRg st="7" end="7"/>
                                            </p:txEl>
                                          </p:spTgt>
                                        </p:tgtEl>
                                        <p:attrNameLst>
                                          <p:attrName>style.visibility</p:attrName>
                                        </p:attrNameLst>
                                      </p:cBhvr>
                                      <p:to>
                                        <p:strVal val="visible"/>
                                      </p:to>
                                    </p:set>
                                    <p:animEffect transition="in" filter="dissolve">
                                      <p:cBhvr>
                                        <p:cTn id="32" dur="500"/>
                                        <p:tgtEl>
                                          <p:spTgt spid="1163267">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63267">
                                            <p:txEl>
                                              <p:pRg st="8" end="8"/>
                                            </p:txEl>
                                          </p:spTgt>
                                        </p:tgtEl>
                                        <p:attrNameLst>
                                          <p:attrName>style.visibility</p:attrName>
                                        </p:attrNameLst>
                                      </p:cBhvr>
                                      <p:to>
                                        <p:strVal val="visible"/>
                                      </p:to>
                                    </p:set>
                                    <p:animEffect transition="in" filter="dissolve">
                                      <p:cBhvr>
                                        <p:cTn id="35" dur="500"/>
                                        <p:tgtEl>
                                          <p:spTgt spid="1163267">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163268">
                                            <p:txEl>
                                              <p:pRg st="0" end="0"/>
                                            </p:txEl>
                                          </p:spTgt>
                                        </p:tgtEl>
                                        <p:attrNameLst>
                                          <p:attrName>style.visibility</p:attrName>
                                        </p:attrNameLst>
                                      </p:cBhvr>
                                      <p:to>
                                        <p:strVal val="visible"/>
                                      </p:to>
                                    </p:set>
                                    <p:animEffect transition="in" filter="dissolve">
                                      <p:cBhvr>
                                        <p:cTn id="40" dur="500"/>
                                        <p:tgtEl>
                                          <p:spTgt spid="1163268">
                                            <p:txEl>
                                              <p:pRg st="0" end="0"/>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163268">
                                            <p:txEl>
                                              <p:pRg st="1" end="1"/>
                                            </p:txEl>
                                          </p:spTgt>
                                        </p:tgtEl>
                                        <p:attrNameLst>
                                          <p:attrName>style.visibility</p:attrName>
                                        </p:attrNameLst>
                                      </p:cBhvr>
                                      <p:to>
                                        <p:strVal val="visible"/>
                                      </p:to>
                                    </p:set>
                                    <p:animEffect transition="in" filter="dissolve">
                                      <p:cBhvr>
                                        <p:cTn id="43" dur="500"/>
                                        <p:tgtEl>
                                          <p:spTgt spid="1163268">
                                            <p:txEl>
                                              <p:pRg st="1" end="1"/>
                                            </p:txEl>
                                          </p:spTgt>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163268">
                                            <p:txEl>
                                              <p:pRg st="2" end="2"/>
                                            </p:txEl>
                                          </p:spTgt>
                                        </p:tgtEl>
                                        <p:attrNameLst>
                                          <p:attrName>style.visibility</p:attrName>
                                        </p:attrNameLst>
                                      </p:cBhvr>
                                      <p:to>
                                        <p:strVal val="visible"/>
                                      </p:to>
                                    </p:set>
                                    <p:animEffect transition="in" filter="dissolve">
                                      <p:cBhvr>
                                        <p:cTn id="46" dur="500"/>
                                        <p:tgtEl>
                                          <p:spTgt spid="1163268">
                                            <p:txEl>
                                              <p:pRg st="2" end="2"/>
                                            </p:txEl>
                                          </p:spTgt>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163268">
                                            <p:txEl>
                                              <p:pRg st="3" end="3"/>
                                            </p:txEl>
                                          </p:spTgt>
                                        </p:tgtEl>
                                        <p:attrNameLst>
                                          <p:attrName>style.visibility</p:attrName>
                                        </p:attrNameLst>
                                      </p:cBhvr>
                                      <p:to>
                                        <p:strVal val="visible"/>
                                      </p:to>
                                    </p:set>
                                    <p:animEffect transition="in" filter="dissolve">
                                      <p:cBhvr>
                                        <p:cTn id="49" dur="500"/>
                                        <p:tgtEl>
                                          <p:spTgt spid="1163268">
                                            <p:txEl>
                                              <p:pRg st="3" end="3"/>
                                            </p:txEl>
                                          </p:spTgt>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163268">
                                            <p:txEl>
                                              <p:pRg st="4" end="4"/>
                                            </p:txEl>
                                          </p:spTgt>
                                        </p:tgtEl>
                                        <p:attrNameLst>
                                          <p:attrName>style.visibility</p:attrName>
                                        </p:attrNameLst>
                                      </p:cBhvr>
                                      <p:to>
                                        <p:strVal val="visible"/>
                                      </p:to>
                                    </p:set>
                                    <p:animEffect transition="in" filter="dissolve">
                                      <p:cBhvr>
                                        <p:cTn id="52" dur="500"/>
                                        <p:tgtEl>
                                          <p:spTgt spid="1163268">
                                            <p:txEl>
                                              <p:pRg st="4" end="4"/>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163268">
                                            <p:txEl>
                                              <p:pRg st="5" end="5"/>
                                            </p:txEl>
                                          </p:spTgt>
                                        </p:tgtEl>
                                        <p:attrNameLst>
                                          <p:attrName>style.visibility</p:attrName>
                                        </p:attrNameLst>
                                      </p:cBhvr>
                                      <p:to>
                                        <p:strVal val="visible"/>
                                      </p:to>
                                    </p:set>
                                    <p:animEffect transition="in" filter="dissolve">
                                      <p:cBhvr>
                                        <p:cTn id="55" dur="500"/>
                                        <p:tgtEl>
                                          <p:spTgt spid="1163268">
                                            <p:txEl>
                                              <p:pRg st="5" end="5"/>
                                            </p:txEl>
                                          </p:spTgt>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1163268">
                                            <p:txEl>
                                              <p:pRg st="6" end="6"/>
                                            </p:txEl>
                                          </p:spTgt>
                                        </p:tgtEl>
                                        <p:attrNameLst>
                                          <p:attrName>style.visibility</p:attrName>
                                        </p:attrNameLst>
                                      </p:cBhvr>
                                      <p:to>
                                        <p:strVal val="visible"/>
                                      </p:to>
                                    </p:set>
                                    <p:animEffect transition="in" filter="dissolve">
                                      <p:cBhvr>
                                        <p:cTn id="58" dur="500"/>
                                        <p:tgtEl>
                                          <p:spTgt spid="1163268">
                                            <p:txEl>
                                              <p:pRg st="6" end="6"/>
                                            </p:txEl>
                                          </p:spTgt>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1163268">
                                            <p:txEl>
                                              <p:pRg st="7" end="7"/>
                                            </p:txEl>
                                          </p:spTgt>
                                        </p:tgtEl>
                                        <p:attrNameLst>
                                          <p:attrName>style.visibility</p:attrName>
                                        </p:attrNameLst>
                                      </p:cBhvr>
                                      <p:to>
                                        <p:strVal val="visible"/>
                                      </p:to>
                                    </p:set>
                                    <p:animEffect transition="in" filter="dissolve">
                                      <p:cBhvr>
                                        <p:cTn id="61" dur="500"/>
                                        <p:tgtEl>
                                          <p:spTgt spid="1163268">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3267" grpId="0" uiExpand="1" build="p"/>
      <p:bldP spid="1163268" grpId="0" uiExpand="1" build="p"/>
      <p:bldP spid="2" grpId="0"/>
      <p:bldP spid="3" grpId="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EB428B8D-EEB8-42F4-935E-49E6B1C4197F}" type="slidenum">
              <a:rPr kumimoji="0" lang="en-US" altLang="en-US" sz="1200" smtClean="0"/>
              <a:pPr>
                <a:spcBef>
                  <a:spcPct val="50000"/>
                </a:spcBef>
                <a:buFontTx/>
                <a:buNone/>
              </a:pPr>
              <a:t>75</a:t>
            </a:fld>
            <a:endParaRPr kumimoji="0" lang="en-US" altLang="en-US" sz="1200" smtClean="0"/>
          </a:p>
        </p:txBody>
      </p:sp>
      <p:sp>
        <p:nvSpPr>
          <p:cNvPr id="1165314" name="Rectangle 2"/>
          <p:cNvSpPr>
            <a:spLocks noGrp="1" noChangeArrowheads="1"/>
          </p:cNvSpPr>
          <p:nvPr>
            <p:ph type="title"/>
          </p:nvPr>
        </p:nvSpPr>
        <p:spPr/>
        <p:txBody>
          <a:bodyPr/>
          <a:lstStyle/>
          <a:p>
            <a:r>
              <a:rPr lang="en-US" altLang="en-US" dirty="0" smtClean="0"/>
              <a:t>Standard IUPAC Codes</a:t>
            </a:r>
          </a:p>
        </p:txBody>
      </p:sp>
      <p:sp>
        <p:nvSpPr>
          <p:cNvPr id="1165315" name="Rectangle 3"/>
          <p:cNvSpPr>
            <a:spLocks noGrp="1" noChangeArrowheads="1"/>
          </p:cNvSpPr>
          <p:nvPr>
            <p:ph type="body" sz="half" idx="1"/>
          </p:nvPr>
        </p:nvSpPr>
        <p:spPr>
          <a:xfrm>
            <a:off x="1024508" y="2069974"/>
            <a:ext cx="3195141" cy="4455370"/>
          </a:xfrm>
        </p:spPr>
        <p:txBody>
          <a:bodyPr/>
          <a:lstStyle/>
          <a:p>
            <a:pPr>
              <a:lnSpc>
                <a:spcPct val="90000"/>
              </a:lnSpc>
              <a:buFontTx/>
              <a:buNone/>
            </a:pPr>
            <a:r>
              <a:rPr lang="en-US" altLang="en-US" sz="2000" dirty="0" smtClean="0">
                <a:solidFill>
                  <a:schemeClr val="accent1">
                    <a:lumMod val="75000"/>
                  </a:schemeClr>
                </a:solidFill>
                <a:cs typeface="Times New Roman" panose="02020603050405020304" pitchFamily="18" charset="0"/>
              </a:rPr>
              <a:t>A	</a:t>
            </a:r>
            <a:r>
              <a:rPr lang="en-US" altLang="en-US" sz="2000" dirty="0" err="1" smtClean="0">
                <a:solidFill>
                  <a:schemeClr val="accent1">
                    <a:lumMod val="75000"/>
                  </a:schemeClr>
                </a:solidFill>
                <a:cs typeface="Times New Roman" panose="02020603050405020304" pitchFamily="18" charset="0"/>
              </a:rPr>
              <a:t>Ala</a:t>
            </a:r>
            <a:r>
              <a:rPr lang="en-US" altLang="en-US" sz="2000" dirty="0" smtClean="0">
                <a:solidFill>
                  <a:schemeClr val="accent1">
                    <a:lumMod val="75000"/>
                  </a:schemeClr>
                </a:solidFill>
                <a:cs typeface="Times New Roman" panose="02020603050405020304" pitchFamily="18" charset="0"/>
              </a:rPr>
              <a:t>	Alanine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R	</a:t>
            </a:r>
            <a:r>
              <a:rPr lang="en-US" altLang="en-US" sz="2000" dirty="0" err="1" smtClean="0">
                <a:solidFill>
                  <a:schemeClr val="accent1">
                    <a:lumMod val="75000"/>
                  </a:schemeClr>
                </a:solidFill>
                <a:cs typeface="Times New Roman" panose="02020603050405020304" pitchFamily="18" charset="0"/>
              </a:rPr>
              <a:t>Arg</a:t>
            </a:r>
            <a:r>
              <a:rPr lang="en-US" altLang="en-US" sz="2000" dirty="0" smtClean="0">
                <a:solidFill>
                  <a:schemeClr val="accent1">
                    <a:lumMod val="75000"/>
                  </a:schemeClr>
                </a:solidFill>
                <a:cs typeface="Times New Roman" panose="02020603050405020304" pitchFamily="18" charset="0"/>
              </a:rPr>
              <a:t>	Arginine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N	</a:t>
            </a:r>
            <a:r>
              <a:rPr lang="en-US" altLang="en-US" sz="2000" dirty="0" err="1" smtClean="0">
                <a:solidFill>
                  <a:schemeClr val="accent1">
                    <a:lumMod val="75000"/>
                  </a:schemeClr>
                </a:solidFill>
                <a:cs typeface="Times New Roman" panose="02020603050405020304" pitchFamily="18" charset="0"/>
              </a:rPr>
              <a:t>Asn</a:t>
            </a:r>
            <a:r>
              <a:rPr lang="en-US" altLang="en-US" sz="2000" dirty="0" smtClean="0">
                <a:solidFill>
                  <a:schemeClr val="accent1">
                    <a:lumMod val="75000"/>
                  </a:schemeClr>
                </a:solidFill>
                <a:cs typeface="Times New Roman" panose="02020603050405020304" pitchFamily="18" charset="0"/>
              </a:rPr>
              <a:t>	Asparagine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D	Asp	Aspartic acid</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C	</a:t>
            </a:r>
            <a:r>
              <a:rPr lang="en-US" altLang="en-US" sz="2000" dirty="0" err="1" smtClean="0">
                <a:solidFill>
                  <a:schemeClr val="accent1">
                    <a:lumMod val="75000"/>
                  </a:schemeClr>
                </a:solidFill>
                <a:cs typeface="Times New Roman" panose="02020603050405020304" pitchFamily="18" charset="0"/>
              </a:rPr>
              <a:t>Cys</a:t>
            </a:r>
            <a:r>
              <a:rPr lang="en-US" altLang="en-US" sz="2000" dirty="0" smtClean="0">
                <a:solidFill>
                  <a:schemeClr val="accent1">
                    <a:lumMod val="75000"/>
                  </a:schemeClr>
                </a:solidFill>
                <a:cs typeface="Times New Roman" panose="02020603050405020304" pitchFamily="18" charset="0"/>
              </a:rPr>
              <a:t>	Cysteine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Q	</a:t>
            </a:r>
            <a:r>
              <a:rPr lang="en-US" altLang="en-US" sz="2000" dirty="0" err="1" smtClean="0">
                <a:solidFill>
                  <a:schemeClr val="accent1">
                    <a:lumMod val="75000"/>
                  </a:schemeClr>
                </a:solidFill>
                <a:cs typeface="Times New Roman" panose="02020603050405020304" pitchFamily="18" charset="0"/>
              </a:rPr>
              <a:t>Gln</a:t>
            </a:r>
            <a:r>
              <a:rPr lang="en-US" altLang="en-US" sz="2000" dirty="0" smtClean="0">
                <a:solidFill>
                  <a:schemeClr val="accent1">
                    <a:lumMod val="75000"/>
                  </a:schemeClr>
                </a:solidFill>
                <a:cs typeface="Times New Roman" panose="02020603050405020304" pitchFamily="18" charset="0"/>
              </a:rPr>
              <a:t>	Glutamine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E	</a:t>
            </a:r>
            <a:r>
              <a:rPr lang="en-US" altLang="en-US" sz="2000" dirty="0" err="1" smtClean="0">
                <a:solidFill>
                  <a:schemeClr val="accent1">
                    <a:lumMod val="75000"/>
                  </a:schemeClr>
                </a:solidFill>
                <a:cs typeface="Times New Roman" panose="02020603050405020304" pitchFamily="18" charset="0"/>
              </a:rPr>
              <a:t>Glu</a:t>
            </a:r>
            <a:r>
              <a:rPr lang="en-US" altLang="en-US" sz="2000" dirty="0" smtClean="0">
                <a:solidFill>
                  <a:schemeClr val="accent1">
                    <a:lumMod val="75000"/>
                  </a:schemeClr>
                </a:solidFill>
                <a:cs typeface="Times New Roman" panose="02020603050405020304" pitchFamily="18" charset="0"/>
              </a:rPr>
              <a:t>	Glutamic acid</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G	</a:t>
            </a:r>
            <a:r>
              <a:rPr lang="en-US" altLang="en-US" sz="2000" dirty="0" err="1" smtClean="0">
                <a:solidFill>
                  <a:schemeClr val="accent1">
                    <a:lumMod val="75000"/>
                  </a:schemeClr>
                </a:solidFill>
                <a:cs typeface="Times New Roman" panose="02020603050405020304" pitchFamily="18" charset="0"/>
              </a:rPr>
              <a:t>Gly</a:t>
            </a:r>
            <a:r>
              <a:rPr lang="en-US" altLang="en-US" sz="2000" dirty="0" smtClean="0">
                <a:solidFill>
                  <a:schemeClr val="accent1">
                    <a:lumMod val="75000"/>
                  </a:schemeClr>
                </a:solidFill>
                <a:cs typeface="Times New Roman" panose="02020603050405020304" pitchFamily="18" charset="0"/>
              </a:rPr>
              <a:t>	Glycine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H	His	</a:t>
            </a:r>
            <a:r>
              <a:rPr lang="en-US" altLang="en-US" sz="2000" dirty="0" err="1" smtClean="0">
                <a:solidFill>
                  <a:schemeClr val="accent1">
                    <a:lumMod val="75000"/>
                  </a:schemeClr>
                </a:solidFill>
                <a:cs typeface="Times New Roman" panose="02020603050405020304" pitchFamily="18" charset="0"/>
              </a:rPr>
              <a:t>Histidine</a:t>
            </a:r>
            <a:endParaRPr lang="en-US" altLang="en-US" sz="2000" dirty="0" smtClean="0">
              <a:solidFill>
                <a:schemeClr val="accent1">
                  <a:lumMod val="75000"/>
                </a:schemeClr>
              </a:solidFill>
              <a:cs typeface="Times New Roman" panose="02020603050405020304" pitchFamily="18" charset="0"/>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I	Ile	Isoleucine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L	</a:t>
            </a:r>
            <a:r>
              <a:rPr lang="en-US" altLang="en-US" sz="2000" dirty="0" err="1" smtClean="0">
                <a:solidFill>
                  <a:schemeClr val="accent1">
                    <a:lumMod val="75000"/>
                  </a:schemeClr>
                </a:solidFill>
                <a:cs typeface="Times New Roman" panose="02020603050405020304" pitchFamily="18" charset="0"/>
              </a:rPr>
              <a:t>Leu</a:t>
            </a:r>
            <a:r>
              <a:rPr lang="en-US" altLang="en-US" sz="2000" dirty="0" smtClean="0">
                <a:solidFill>
                  <a:schemeClr val="accent1">
                    <a:lumMod val="75000"/>
                  </a:schemeClr>
                </a:solidFill>
                <a:cs typeface="Times New Roman" panose="02020603050405020304" pitchFamily="18" charset="0"/>
              </a:rPr>
              <a:t>	</a:t>
            </a:r>
            <a:r>
              <a:rPr lang="en-US" altLang="en-US" sz="2000" dirty="0" err="1" smtClean="0">
                <a:solidFill>
                  <a:schemeClr val="accent1">
                    <a:lumMod val="75000"/>
                  </a:schemeClr>
                </a:solidFill>
                <a:cs typeface="Times New Roman" panose="02020603050405020304" pitchFamily="18" charset="0"/>
              </a:rPr>
              <a:t>Leucine</a:t>
            </a:r>
            <a:endParaRPr lang="en-US" altLang="en-US" sz="2000" dirty="0" smtClean="0">
              <a:solidFill>
                <a:schemeClr val="accent1">
                  <a:lumMod val="75000"/>
                </a:schemeClr>
              </a:solidFill>
              <a:cs typeface="Times New Roman" panose="02020603050405020304" pitchFamily="18" charset="0"/>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K	Lys	Lysine</a:t>
            </a:r>
          </a:p>
          <a:p>
            <a:pPr>
              <a:lnSpc>
                <a:spcPct val="90000"/>
              </a:lnSpc>
              <a:buFontTx/>
              <a:buNone/>
            </a:pPr>
            <a:r>
              <a:rPr lang="en-US" altLang="en-US" sz="2000" dirty="0" smtClean="0">
                <a:solidFill>
                  <a:schemeClr val="accent1">
                    <a:lumMod val="75000"/>
                  </a:schemeClr>
                </a:solidFill>
                <a:cs typeface="Times New Roman" panose="02020603050405020304" pitchFamily="18" charset="0"/>
              </a:rPr>
              <a:t>M	Met	Methionine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endParaRPr lang="en-US" altLang="en-US" sz="2000" dirty="0" smtClean="0">
              <a:ea typeface="Arial Unicode MS" panose="020B0604020202020204" pitchFamily="34" charset="-128"/>
              <a:cs typeface="Arial Unicode MS" panose="020B0604020202020204" pitchFamily="34" charset="-128"/>
            </a:endParaRPr>
          </a:p>
          <a:p>
            <a:pPr>
              <a:lnSpc>
                <a:spcPct val="90000"/>
              </a:lnSpc>
              <a:buFontTx/>
              <a:buNone/>
            </a:pPr>
            <a:endParaRPr lang="en-US" altLang="en-US" sz="2000" dirty="0" smtClean="0">
              <a:ea typeface="Arial Unicode MS" panose="020B0604020202020204" pitchFamily="34" charset="-128"/>
              <a:cs typeface="Arial Unicode MS" panose="020B0604020202020204" pitchFamily="34" charset="-128"/>
            </a:endParaRPr>
          </a:p>
          <a:p>
            <a:pPr>
              <a:lnSpc>
                <a:spcPct val="90000"/>
              </a:lnSpc>
            </a:pPr>
            <a:endParaRPr lang="en-US" altLang="en-US" sz="2000" dirty="0" smtClean="0"/>
          </a:p>
        </p:txBody>
      </p:sp>
      <p:sp>
        <p:nvSpPr>
          <p:cNvPr id="1165316" name="Rectangle 4"/>
          <p:cNvSpPr>
            <a:spLocks noGrp="1" noChangeArrowheads="1"/>
          </p:cNvSpPr>
          <p:nvPr>
            <p:ph type="body" sz="half" idx="2"/>
          </p:nvPr>
        </p:nvSpPr>
        <p:spPr>
          <a:xfrm>
            <a:off x="4578424" y="2069974"/>
            <a:ext cx="3810000" cy="4114800"/>
          </a:xfrm>
        </p:spPr>
        <p:txBody>
          <a:bodyPr/>
          <a:lstStyle/>
          <a:p>
            <a:pPr>
              <a:lnSpc>
                <a:spcPct val="90000"/>
              </a:lnSpc>
              <a:buFontTx/>
              <a:buNone/>
            </a:pPr>
            <a:r>
              <a:rPr lang="en-US" altLang="en-US" sz="2000" dirty="0" smtClean="0">
                <a:solidFill>
                  <a:schemeClr val="accent1">
                    <a:lumMod val="75000"/>
                  </a:schemeClr>
                </a:solidFill>
                <a:cs typeface="Times New Roman" panose="02020603050405020304" pitchFamily="18" charset="0"/>
              </a:rPr>
              <a:t>F	</a:t>
            </a:r>
            <a:r>
              <a:rPr lang="en-US" altLang="en-US" sz="2000" dirty="0" err="1" smtClean="0">
                <a:solidFill>
                  <a:schemeClr val="accent1">
                    <a:lumMod val="75000"/>
                  </a:schemeClr>
                </a:solidFill>
                <a:cs typeface="Times New Roman" panose="02020603050405020304" pitchFamily="18" charset="0"/>
              </a:rPr>
              <a:t>Phe</a:t>
            </a:r>
            <a:r>
              <a:rPr lang="en-US" altLang="en-US" sz="2000" dirty="0" smtClean="0">
                <a:solidFill>
                  <a:schemeClr val="accent1">
                    <a:lumMod val="75000"/>
                  </a:schemeClr>
                </a:solidFill>
                <a:cs typeface="Times New Roman" panose="02020603050405020304" pitchFamily="18" charset="0"/>
              </a:rPr>
              <a:t>	Phenylalanine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P	Pro	</a:t>
            </a:r>
            <a:r>
              <a:rPr lang="en-US" altLang="en-US" sz="2000" dirty="0" err="1" smtClean="0">
                <a:solidFill>
                  <a:schemeClr val="accent1">
                    <a:lumMod val="75000"/>
                  </a:schemeClr>
                </a:solidFill>
                <a:cs typeface="Times New Roman" panose="02020603050405020304" pitchFamily="18" charset="0"/>
              </a:rPr>
              <a:t>Proline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S	</a:t>
            </a:r>
            <a:r>
              <a:rPr lang="en-US" altLang="en-US" sz="2000" dirty="0" err="1" smtClean="0">
                <a:solidFill>
                  <a:schemeClr val="accent1">
                    <a:lumMod val="75000"/>
                  </a:schemeClr>
                </a:solidFill>
                <a:cs typeface="Times New Roman" panose="02020603050405020304" pitchFamily="18" charset="0"/>
              </a:rPr>
              <a:t>Ser</a:t>
            </a:r>
            <a:r>
              <a:rPr lang="en-US" altLang="en-US" sz="2000" dirty="0" smtClean="0">
                <a:solidFill>
                  <a:schemeClr val="accent1">
                    <a:lumMod val="75000"/>
                  </a:schemeClr>
                </a:solidFill>
                <a:cs typeface="Times New Roman" panose="02020603050405020304" pitchFamily="18" charset="0"/>
              </a:rPr>
              <a:t>	Serine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T	</a:t>
            </a:r>
            <a:r>
              <a:rPr lang="en-US" altLang="en-US" sz="2000" dirty="0" err="1" smtClean="0">
                <a:solidFill>
                  <a:schemeClr val="accent1">
                    <a:lumMod val="75000"/>
                  </a:schemeClr>
                </a:solidFill>
                <a:cs typeface="Times New Roman" panose="02020603050405020304" pitchFamily="18" charset="0"/>
              </a:rPr>
              <a:t>Thr</a:t>
            </a:r>
            <a:r>
              <a:rPr lang="en-US" altLang="en-US" sz="2000" dirty="0" smtClean="0">
                <a:solidFill>
                  <a:schemeClr val="accent1">
                    <a:lumMod val="75000"/>
                  </a:schemeClr>
                </a:solidFill>
                <a:cs typeface="Times New Roman" panose="02020603050405020304" pitchFamily="18" charset="0"/>
              </a:rPr>
              <a:t>	Threonine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W	</a:t>
            </a:r>
            <a:r>
              <a:rPr lang="en-US" altLang="en-US" sz="2000" dirty="0" err="1" smtClean="0">
                <a:solidFill>
                  <a:schemeClr val="accent1">
                    <a:lumMod val="75000"/>
                  </a:schemeClr>
                </a:solidFill>
                <a:cs typeface="Times New Roman" panose="02020603050405020304" pitchFamily="18" charset="0"/>
              </a:rPr>
              <a:t>Trp</a:t>
            </a:r>
            <a:r>
              <a:rPr lang="en-US" altLang="en-US" sz="2000" dirty="0" smtClean="0">
                <a:solidFill>
                  <a:schemeClr val="accent1">
                    <a:lumMod val="75000"/>
                  </a:schemeClr>
                </a:solidFill>
                <a:cs typeface="Times New Roman" panose="02020603050405020304" pitchFamily="18" charset="0"/>
              </a:rPr>
              <a:t>	Tryptophan</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Y	Tyr	Tyrosine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V	Val	</a:t>
            </a:r>
            <a:r>
              <a:rPr lang="en-US" altLang="en-US" sz="2000" dirty="0" err="1" smtClean="0">
                <a:solidFill>
                  <a:schemeClr val="accent1">
                    <a:lumMod val="75000"/>
                  </a:schemeClr>
                </a:solidFill>
                <a:cs typeface="Times New Roman" panose="02020603050405020304" pitchFamily="18" charset="0"/>
              </a:rPr>
              <a:t>Valine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B	</a:t>
            </a:r>
            <a:r>
              <a:rPr lang="en-US" altLang="en-US" sz="2000" dirty="0" err="1" smtClean="0">
                <a:solidFill>
                  <a:schemeClr val="accent1">
                    <a:lumMod val="75000"/>
                  </a:schemeClr>
                </a:solidFill>
                <a:cs typeface="Times New Roman" panose="02020603050405020304" pitchFamily="18" charset="0"/>
              </a:rPr>
              <a:t>Asx</a:t>
            </a:r>
            <a:r>
              <a:rPr lang="en-US" altLang="en-US" sz="2000" dirty="0" smtClean="0">
                <a:solidFill>
                  <a:schemeClr val="accent1">
                    <a:lumMod val="75000"/>
                  </a:schemeClr>
                </a:solidFill>
                <a:cs typeface="Times New Roman" panose="02020603050405020304" pitchFamily="18" charset="0"/>
              </a:rPr>
              <a:t>	Aspartic acid or Asparagine</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Z	</a:t>
            </a:r>
            <a:r>
              <a:rPr lang="en-US" altLang="en-US" sz="2000" dirty="0" err="1" smtClean="0">
                <a:solidFill>
                  <a:schemeClr val="accent1">
                    <a:lumMod val="75000"/>
                  </a:schemeClr>
                </a:solidFill>
                <a:cs typeface="Times New Roman" panose="02020603050405020304" pitchFamily="18" charset="0"/>
              </a:rPr>
              <a:t>Glx</a:t>
            </a:r>
            <a:r>
              <a:rPr lang="en-US" altLang="en-US" sz="2000" dirty="0" smtClean="0">
                <a:solidFill>
                  <a:schemeClr val="accent1">
                    <a:lumMod val="75000"/>
                  </a:schemeClr>
                </a:solidFill>
                <a:cs typeface="Times New Roman" panose="02020603050405020304" pitchFamily="18" charset="0"/>
              </a:rPr>
              <a:t>	Glutamine or Glutamic acid</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r>
              <a:rPr lang="en-US" altLang="en-US" sz="2000" dirty="0" smtClean="0">
                <a:solidFill>
                  <a:schemeClr val="accent1">
                    <a:lumMod val="75000"/>
                  </a:schemeClr>
                </a:solidFill>
                <a:cs typeface="Times New Roman" panose="02020603050405020304" pitchFamily="18" charset="0"/>
              </a:rPr>
              <a:t>X	</a:t>
            </a:r>
            <a:r>
              <a:rPr lang="en-US" altLang="en-US" sz="2000" dirty="0" err="1" smtClean="0">
                <a:solidFill>
                  <a:schemeClr val="accent1">
                    <a:lumMod val="75000"/>
                  </a:schemeClr>
                </a:solidFill>
                <a:cs typeface="Times New Roman" panose="02020603050405020304" pitchFamily="18" charset="0"/>
              </a:rPr>
              <a:t>Xaa</a:t>
            </a:r>
            <a:r>
              <a:rPr lang="en-US" altLang="en-US" sz="2000" dirty="0" smtClean="0">
                <a:solidFill>
                  <a:schemeClr val="accent1">
                    <a:lumMod val="75000"/>
                  </a:schemeClr>
                </a:solidFill>
                <a:cs typeface="Times New Roman" panose="02020603050405020304" pitchFamily="18" charset="0"/>
              </a:rPr>
              <a:t> or Xxx	Any amino acid</a:t>
            </a:r>
            <a:endParaRPr lang="en-US" altLang="en-US" sz="2000" dirty="0" smtClean="0">
              <a:solidFill>
                <a:schemeClr val="accent1">
                  <a:lumMod val="75000"/>
                </a:schemeClr>
              </a:solidFill>
              <a:ea typeface="Arial Unicode MS" panose="020B0604020202020204" pitchFamily="34" charset="-128"/>
              <a:cs typeface="Arial Unicode MS" panose="020B0604020202020204" pitchFamily="34" charset="-128"/>
            </a:endParaRPr>
          </a:p>
          <a:p>
            <a:pPr>
              <a:lnSpc>
                <a:spcPct val="90000"/>
              </a:lnSpc>
              <a:buFontTx/>
              <a:buNone/>
            </a:pPr>
            <a:endParaRPr lang="en-US" altLang="en-US" sz="2000" dirty="0" smtClean="0"/>
          </a:p>
        </p:txBody>
      </p:sp>
      <p:sp>
        <p:nvSpPr>
          <p:cNvPr id="2" name="Rectangle 1"/>
          <p:cNvSpPr/>
          <p:nvPr/>
        </p:nvSpPr>
        <p:spPr>
          <a:xfrm>
            <a:off x="323528" y="1048902"/>
            <a:ext cx="8424936" cy="867930"/>
          </a:xfrm>
          <a:prstGeom prst="rect">
            <a:avLst/>
          </a:prstGeom>
        </p:spPr>
        <p:txBody>
          <a:bodyPr wrap="square">
            <a:spAutoFit/>
          </a:bodyPr>
          <a:lstStyle/>
          <a:p>
            <a:pPr marL="342900" lvl="0" indent="-342900">
              <a:lnSpc>
                <a:spcPct val="90000"/>
              </a:lnSpc>
              <a:spcBef>
                <a:spcPct val="20000"/>
              </a:spcBef>
              <a:buFontTx/>
              <a:buChar char="•"/>
            </a:pPr>
            <a:r>
              <a:rPr kumimoji="1" lang="en-US" altLang="en-US" sz="2800" kern="0" dirty="0" smtClean="0">
                <a:solidFill>
                  <a:srgbClr val="000000"/>
                </a:solidFill>
                <a:latin typeface="Times New Roman"/>
              </a:rPr>
              <a:t>IUPAC</a:t>
            </a:r>
            <a:r>
              <a:rPr kumimoji="1" lang="tr-TR" altLang="en-US" sz="2800" kern="0" dirty="0" smtClean="0">
                <a:solidFill>
                  <a:srgbClr val="000000"/>
                </a:solidFill>
                <a:latin typeface="Times New Roman"/>
              </a:rPr>
              <a:t> </a:t>
            </a:r>
            <a:r>
              <a:rPr kumimoji="1" lang="en-US" altLang="en-US" sz="2800" kern="0" dirty="0" smtClean="0">
                <a:solidFill>
                  <a:srgbClr val="000000"/>
                </a:solidFill>
                <a:latin typeface="Times New Roman"/>
              </a:rPr>
              <a:t>standard </a:t>
            </a:r>
            <a:r>
              <a:rPr kumimoji="1" lang="en-US" altLang="en-US" sz="2800" kern="0" dirty="0">
                <a:solidFill>
                  <a:srgbClr val="000000"/>
                </a:solidFill>
                <a:latin typeface="Times New Roman"/>
              </a:rPr>
              <a:t>single letter and three letter amino acid </a:t>
            </a:r>
            <a:r>
              <a:rPr kumimoji="1" lang="en-US" altLang="en-US" sz="2800" kern="0" dirty="0" smtClean="0">
                <a:solidFill>
                  <a:srgbClr val="000000"/>
                </a:solidFill>
                <a:latin typeface="Times New Roman"/>
              </a:rPr>
              <a:t>code</a:t>
            </a:r>
            <a:r>
              <a:rPr kumimoji="1" lang="tr-TR" altLang="en-US" sz="2800" kern="0" dirty="0" smtClean="0">
                <a:solidFill>
                  <a:srgbClr val="000000"/>
                </a:solidFill>
                <a:latin typeface="Times New Roman"/>
              </a:rPr>
              <a:t>s</a:t>
            </a:r>
            <a:r>
              <a:rPr kumimoji="1" lang="en-US" altLang="en-US" sz="2800" kern="0" dirty="0" smtClean="0">
                <a:solidFill>
                  <a:srgbClr val="000000"/>
                </a:solidFill>
                <a:latin typeface="Times New Roman"/>
              </a:rPr>
              <a:t>:</a:t>
            </a:r>
            <a:endParaRPr kumimoji="1" lang="en-US" altLang="en-US" sz="2800" kern="0" dirty="0">
              <a:solidFill>
                <a:srgbClr val="000000"/>
              </a:solidFill>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165315">
                                            <p:txEl>
                                              <p:pRg st="0" end="0"/>
                                            </p:txEl>
                                          </p:spTgt>
                                        </p:tgtEl>
                                        <p:attrNameLst>
                                          <p:attrName>style.visibility</p:attrName>
                                        </p:attrNameLst>
                                      </p:cBhvr>
                                      <p:to>
                                        <p:strVal val="visible"/>
                                      </p:to>
                                    </p:set>
                                    <p:animEffect transition="in" filter="dissolve">
                                      <p:cBhvr>
                                        <p:cTn id="11" dur="500"/>
                                        <p:tgtEl>
                                          <p:spTgt spid="1165315">
                                            <p:txEl>
                                              <p:pRg st="0" end="0"/>
                                            </p:txEl>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165315">
                                            <p:txEl>
                                              <p:pRg st="1" end="1"/>
                                            </p:txEl>
                                          </p:spTgt>
                                        </p:tgtEl>
                                        <p:attrNameLst>
                                          <p:attrName>style.visibility</p:attrName>
                                        </p:attrNameLst>
                                      </p:cBhvr>
                                      <p:to>
                                        <p:strVal val="visible"/>
                                      </p:to>
                                    </p:set>
                                    <p:animEffect transition="in" filter="dissolve">
                                      <p:cBhvr>
                                        <p:cTn id="14" dur="500"/>
                                        <p:tgtEl>
                                          <p:spTgt spid="1165315">
                                            <p:txEl>
                                              <p:pRg st="1" end="1"/>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165315">
                                            <p:txEl>
                                              <p:pRg st="2" end="2"/>
                                            </p:txEl>
                                          </p:spTgt>
                                        </p:tgtEl>
                                        <p:attrNameLst>
                                          <p:attrName>style.visibility</p:attrName>
                                        </p:attrNameLst>
                                      </p:cBhvr>
                                      <p:to>
                                        <p:strVal val="visible"/>
                                      </p:to>
                                    </p:set>
                                    <p:animEffect transition="in" filter="dissolve">
                                      <p:cBhvr>
                                        <p:cTn id="17" dur="500"/>
                                        <p:tgtEl>
                                          <p:spTgt spid="1165315">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165315">
                                            <p:txEl>
                                              <p:pRg st="3" end="3"/>
                                            </p:txEl>
                                          </p:spTgt>
                                        </p:tgtEl>
                                        <p:attrNameLst>
                                          <p:attrName>style.visibility</p:attrName>
                                        </p:attrNameLst>
                                      </p:cBhvr>
                                      <p:to>
                                        <p:strVal val="visible"/>
                                      </p:to>
                                    </p:set>
                                    <p:animEffect transition="in" filter="dissolve">
                                      <p:cBhvr>
                                        <p:cTn id="20" dur="500"/>
                                        <p:tgtEl>
                                          <p:spTgt spid="1165315">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165315">
                                            <p:txEl>
                                              <p:pRg st="4" end="4"/>
                                            </p:txEl>
                                          </p:spTgt>
                                        </p:tgtEl>
                                        <p:attrNameLst>
                                          <p:attrName>style.visibility</p:attrName>
                                        </p:attrNameLst>
                                      </p:cBhvr>
                                      <p:to>
                                        <p:strVal val="visible"/>
                                      </p:to>
                                    </p:set>
                                    <p:animEffect transition="in" filter="dissolve">
                                      <p:cBhvr>
                                        <p:cTn id="23" dur="500"/>
                                        <p:tgtEl>
                                          <p:spTgt spid="1165315">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165315">
                                            <p:txEl>
                                              <p:pRg st="5" end="5"/>
                                            </p:txEl>
                                          </p:spTgt>
                                        </p:tgtEl>
                                        <p:attrNameLst>
                                          <p:attrName>style.visibility</p:attrName>
                                        </p:attrNameLst>
                                      </p:cBhvr>
                                      <p:to>
                                        <p:strVal val="visible"/>
                                      </p:to>
                                    </p:set>
                                    <p:animEffect transition="in" filter="dissolve">
                                      <p:cBhvr>
                                        <p:cTn id="26" dur="500"/>
                                        <p:tgtEl>
                                          <p:spTgt spid="1165315">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165315">
                                            <p:txEl>
                                              <p:pRg st="6" end="6"/>
                                            </p:txEl>
                                          </p:spTgt>
                                        </p:tgtEl>
                                        <p:attrNameLst>
                                          <p:attrName>style.visibility</p:attrName>
                                        </p:attrNameLst>
                                      </p:cBhvr>
                                      <p:to>
                                        <p:strVal val="visible"/>
                                      </p:to>
                                    </p:set>
                                    <p:animEffect transition="in" filter="dissolve">
                                      <p:cBhvr>
                                        <p:cTn id="29" dur="500"/>
                                        <p:tgtEl>
                                          <p:spTgt spid="1165315">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65315">
                                            <p:txEl>
                                              <p:pRg st="7" end="7"/>
                                            </p:txEl>
                                          </p:spTgt>
                                        </p:tgtEl>
                                        <p:attrNameLst>
                                          <p:attrName>style.visibility</p:attrName>
                                        </p:attrNameLst>
                                      </p:cBhvr>
                                      <p:to>
                                        <p:strVal val="visible"/>
                                      </p:to>
                                    </p:set>
                                    <p:animEffect transition="in" filter="dissolve">
                                      <p:cBhvr>
                                        <p:cTn id="32" dur="500"/>
                                        <p:tgtEl>
                                          <p:spTgt spid="1165315">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65315">
                                            <p:txEl>
                                              <p:pRg st="8" end="8"/>
                                            </p:txEl>
                                          </p:spTgt>
                                        </p:tgtEl>
                                        <p:attrNameLst>
                                          <p:attrName>style.visibility</p:attrName>
                                        </p:attrNameLst>
                                      </p:cBhvr>
                                      <p:to>
                                        <p:strVal val="visible"/>
                                      </p:to>
                                    </p:set>
                                    <p:animEffect transition="in" filter="dissolve">
                                      <p:cBhvr>
                                        <p:cTn id="35" dur="500"/>
                                        <p:tgtEl>
                                          <p:spTgt spid="1165315">
                                            <p:txEl>
                                              <p:pRg st="8" end="8"/>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165315">
                                            <p:txEl>
                                              <p:pRg st="9" end="9"/>
                                            </p:txEl>
                                          </p:spTgt>
                                        </p:tgtEl>
                                        <p:attrNameLst>
                                          <p:attrName>style.visibility</p:attrName>
                                        </p:attrNameLst>
                                      </p:cBhvr>
                                      <p:to>
                                        <p:strVal val="visible"/>
                                      </p:to>
                                    </p:set>
                                    <p:animEffect transition="in" filter="dissolve">
                                      <p:cBhvr>
                                        <p:cTn id="38" dur="500"/>
                                        <p:tgtEl>
                                          <p:spTgt spid="1165315">
                                            <p:txEl>
                                              <p:pRg st="9" end="9"/>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165315">
                                            <p:txEl>
                                              <p:pRg st="10" end="10"/>
                                            </p:txEl>
                                          </p:spTgt>
                                        </p:tgtEl>
                                        <p:attrNameLst>
                                          <p:attrName>style.visibility</p:attrName>
                                        </p:attrNameLst>
                                      </p:cBhvr>
                                      <p:to>
                                        <p:strVal val="visible"/>
                                      </p:to>
                                    </p:set>
                                    <p:animEffect transition="in" filter="dissolve">
                                      <p:cBhvr>
                                        <p:cTn id="41" dur="500"/>
                                        <p:tgtEl>
                                          <p:spTgt spid="1165315">
                                            <p:txEl>
                                              <p:pRg st="10" end="10"/>
                                            </p:tx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165315">
                                            <p:txEl>
                                              <p:pRg st="11" end="11"/>
                                            </p:txEl>
                                          </p:spTgt>
                                        </p:tgtEl>
                                        <p:attrNameLst>
                                          <p:attrName>style.visibility</p:attrName>
                                        </p:attrNameLst>
                                      </p:cBhvr>
                                      <p:to>
                                        <p:strVal val="visible"/>
                                      </p:to>
                                    </p:set>
                                    <p:animEffect transition="in" filter="dissolve">
                                      <p:cBhvr>
                                        <p:cTn id="44" dur="500"/>
                                        <p:tgtEl>
                                          <p:spTgt spid="1165315">
                                            <p:txEl>
                                              <p:pRg st="11" end="11"/>
                                            </p:txEl>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165315">
                                            <p:txEl>
                                              <p:pRg st="12" end="12"/>
                                            </p:txEl>
                                          </p:spTgt>
                                        </p:tgtEl>
                                        <p:attrNameLst>
                                          <p:attrName>style.visibility</p:attrName>
                                        </p:attrNameLst>
                                      </p:cBhvr>
                                      <p:to>
                                        <p:strVal val="visible"/>
                                      </p:to>
                                    </p:set>
                                    <p:animEffect transition="in" filter="dissolve">
                                      <p:cBhvr>
                                        <p:cTn id="47" dur="500"/>
                                        <p:tgtEl>
                                          <p:spTgt spid="1165315">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165316">
                                            <p:txEl>
                                              <p:pRg st="0" end="0"/>
                                            </p:txEl>
                                          </p:spTgt>
                                        </p:tgtEl>
                                        <p:attrNameLst>
                                          <p:attrName>style.visibility</p:attrName>
                                        </p:attrNameLst>
                                      </p:cBhvr>
                                      <p:to>
                                        <p:strVal val="visible"/>
                                      </p:to>
                                    </p:set>
                                    <p:animEffect transition="in" filter="dissolve">
                                      <p:cBhvr>
                                        <p:cTn id="52" dur="500"/>
                                        <p:tgtEl>
                                          <p:spTgt spid="1165316">
                                            <p:txEl>
                                              <p:pRg st="0" end="0"/>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165316">
                                            <p:txEl>
                                              <p:pRg st="1" end="1"/>
                                            </p:txEl>
                                          </p:spTgt>
                                        </p:tgtEl>
                                        <p:attrNameLst>
                                          <p:attrName>style.visibility</p:attrName>
                                        </p:attrNameLst>
                                      </p:cBhvr>
                                      <p:to>
                                        <p:strVal val="visible"/>
                                      </p:to>
                                    </p:set>
                                    <p:animEffect transition="in" filter="dissolve">
                                      <p:cBhvr>
                                        <p:cTn id="55" dur="500"/>
                                        <p:tgtEl>
                                          <p:spTgt spid="1165316">
                                            <p:txEl>
                                              <p:pRg st="1" end="1"/>
                                            </p:txEl>
                                          </p:spTgt>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1165316">
                                            <p:txEl>
                                              <p:pRg st="2" end="2"/>
                                            </p:txEl>
                                          </p:spTgt>
                                        </p:tgtEl>
                                        <p:attrNameLst>
                                          <p:attrName>style.visibility</p:attrName>
                                        </p:attrNameLst>
                                      </p:cBhvr>
                                      <p:to>
                                        <p:strVal val="visible"/>
                                      </p:to>
                                    </p:set>
                                    <p:animEffect transition="in" filter="dissolve">
                                      <p:cBhvr>
                                        <p:cTn id="58" dur="500"/>
                                        <p:tgtEl>
                                          <p:spTgt spid="1165316">
                                            <p:txEl>
                                              <p:pRg st="2" end="2"/>
                                            </p:txEl>
                                          </p:spTgt>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1165316">
                                            <p:txEl>
                                              <p:pRg st="3" end="3"/>
                                            </p:txEl>
                                          </p:spTgt>
                                        </p:tgtEl>
                                        <p:attrNameLst>
                                          <p:attrName>style.visibility</p:attrName>
                                        </p:attrNameLst>
                                      </p:cBhvr>
                                      <p:to>
                                        <p:strVal val="visible"/>
                                      </p:to>
                                    </p:set>
                                    <p:animEffect transition="in" filter="dissolve">
                                      <p:cBhvr>
                                        <p:cTn id="61" dur="500"/>
                                        <p:tgtEl>
                                          <p:spTgt spid="1165316">
                                            <p:txEl>
                                              <p:pRg st="3" end="3"/>
                                            </p:txEl>
                                          </p:spTgt>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1165316">
                                            <p:txEl>
                                              <p:pRg st="4" end="4"/>
                                            </p:txEl>
                                          </p:spTgt>
                                        </p:tgtEl>
                                        <p:attrNameLst>
                                          <p:attrName>style.visibility</p:attrName>
                                        </p:attrNameLst>
                                      </p:cBhvr>
                                      <p:to>
                                        <p:strVal val="visible"/>
                                      </p:to>
                                    </p:set>
                                    <p:animEffect transition="in" filter="dissolve">
                                      <p:cBhvr>
                                        <p:cTn id="64" dur="500"/>
                                        <p:tgtEl>
                                          <p:spTgt spid="1165316">
                                            <p:txEl>
                                              <p:pRg st="4" end="4"/>
                                            </p:txEl>
                                          </p:spTgt>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165316">
                                            <p:txEl>
                                              <p:pRg st="5" end="5"/>
                                            </p:txEl>
                                          </p:spTgt>
                                        </p:tgtEl>
                                        <p:attrNameLst>
                                          <p:attrName>style.visibility</p:attrName>
                                        </p:attrNameLst>
                                      </p:cBhvr>
                                      <p:to>
                                        <p:strVal val="visible"/>
                                      </p:to>
                                    </p:set>
                                    <p:animEffect transition="in" filter="dissolve">
                                      <p:cBhvr>
                                        <p:cTn id="67" dur="500"/>
                                        <p:tgtEl>
                                          <p:spTgt spid="1165316">
                                            <p:txEl>
                                              <p:pRg st="5" end="5"/>
                                            </p:txEl>
                                          </p:spTgt>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165316">
                                            <p:txEl>
                                              <p:pRg st="6" end="6"/>
                                            </p:txEl>
                                          </p:spTgt>
                                        </p:tgtEl>
                                        <p:attrNameLst>
                                          <p:attrName>style.visibility</p:attrName>
                                        </p:attrNameLst>
                                      </p:cBhvr>
                                      <p:to>
                                        <p:strVal val="visible"/>
                                      </p:to>
                                    </p:set>
                                    <p:animEffect transition="in" filter="dissolve">
                                      <p:cBhvr>
                                        <p:cTn id="70" dur="500"/>
                                        <p:tgtEl>
                                          <p:spTgt spid="1165316">
                                            <p:txEl>
                                              <p:pRg st="6" end="6"/>
                                            </p:txEl>
                                          </p:spTgt>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165316">
                                            <p:txEl>
                                              <p:pRg st="7" end="7"/>
                                            </p:txEl>
                                          </p:spTgt>
                                        </p:tgtEl>
                                        <p:attrNameLst>
                                          <p:attrName>style.visibility</p:attrName>
                                        </p:attrNameLst>
                                      </p:cBhvr>
                                      <p:to>
                                        <p:strVal val="visible"/>
                                      </p:to>
                                    </p:set>
                                    <p:animEffect transition="in" filter="dissolve">
                                      <p:cBhvr>
                                        <p:cTn id="73" dur="500"/>
                                        <p:tgtEl>
                                          <p:spTgt spid="1165316">
                                            <p:txEl>
                                              <p:pRg st="7" end="7"/>
                                            </p:txEl>
                                          </p:spTgt>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1165316">
                                            <p:txEl>
                                              <p:pRg st="8" end="8"/>
                                            </p:txEl>
                                          </p:spTgt>
                                        </p:tgtEl>
                                        <p:attrNameLst>
                                          <p:attrName>style.visibility</p:attrName>
                                        </p:attrNameLst>
                                      </p:cBhvr>
                                      <p:to>
                                        <p:strVal val="visible"/>
                                      </p:to>
                                    </p:set>
                                    <p:animEffect transition="in" filter="dissolve">
                                      <p:cBhvr>
                                        <p:cTn id="76" dur="500"/>
                                        <p:tgtEl>
                                          <p:spTgt spid="1165316">
                                            <p:txEl>
                                              <p:pRg st="8" end="8"/>
                                            </p:txEl>
                                          </p:spTgt>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1165316">
                                            <p:txEl>
                                              <p:pRg st="9" end="9"/>
                                            </p:txEl>
                                          </p:spTgt>
                                        </p:tgtEl>
                                        <p:attrNameLst>
                                          <p:attrName>style.visibility</p:attrName>
                                        </p:attrNameLst>
                                      </p:cBhvr>
                                      <p:to>
                                        <p:strVal val="visible"/>
                                      </p:to>
                                    </p:set>
                                    <p:animEffect transition="in" filter="dissolve">
                                      <p:cBhvr>
                                        <p:cTn id="79" dur="500"/>
                                        <p:tgtEl>
                                          <p:spTgt spid="11653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5315" grpId="0" uiExpand="1" build="p"/>
      <p:bldP spid="1165316" grpId="0" uiExpand="1" build="p"/>
      <p:bldP spid="2" grpId="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318D1D65-2DF9-4044-9B6F-74D2BA6B63DF}" type="slidenum">
              <a:rPr kumimoji="0" lang="en-US" altLang="en-US" sz="1200" smtClean="0"/>
              <a:pPr>
                <a:spcBef>
                  <a:spcPct val="50000"/>
                </a:spcBef>
                <a:buFontTx/>
                <a:buNone/>
              </a:pPr>
              <a:t>76</a:t>
            </a:fld>
            <a:endParaRPr kumimoji="0" lang="en-US" altLang="en-US" sz="1200" smtClean="0"/>
          </a:p>
        </p:txBody>
      </p:sp>
      <p:sp>
        <p:nvSpPr>
          <p:cNvPr id="1166338" name="Rectangle 2"/>
          <p:cNvSpPr>
            <a:spLocks noGrp="1" noChangeArrowheads="1"/>
          </p:cNvSpPr>
          <p:nvPr>
            <p:ph type="title"/>
          </p:nvPr>
        </p:nvSpPr>
        <p:spPr/>
        <p:txBody>
          <a:bodyPr/>
          <a:lstStyle/>
          <a:p>
            <a:r>
              <a:rPr lang="en-US" altLang="en-US" dirty="0" smtClean="0"/>
              <a:t>Fasta File Format</a:t>
            </a:r>
          </a:p>
        </p:txBody>
      </p:sp>
      <p:sp>
        <p:nvSpPr>
          <p:cNvPr id="1166339" name="Rectangle 3"/>
          <p:cNvSpPr>
            <a:spLocks noGrp="1" noChangeArrowheads="1"/>
          </p:cNvSpPr>
          <p:nvPr>
            <p:ph type="body" idx="1"/>
          </p:nvPr>
        </p:nvSpPr>
        <p:spPr/>
        <p:txBody>
          <a:bodyPr/>
          <a:lstStyle/>
          <a:p>
            <a:pPr>
              <a:spcBef>
                <a:spcPts val="0"/>
              </a:spcBef>
            </a:pPr>
            <a:r>
              <a:rPr lang="en-US" altLang="en-US" sz="2800" dirty="0" smtClean="0"/>
              <a:t>Fasta sequence format is one of the most basic and widespread sequence formats.  </a:t>
            </a:r>
            <a:endParaRPr lang="tr-TR" altLang="en-US" sz="2800" dirty="0" smtClean="0"/>
          </a:p>
          <a:p>
            <a:pPr>
              <a:spcBef>
                <a:spcPts val="0"/>
              </a:spcBef>
            </a:pPr>
            <a:r>
              <a:rPr lang="en-US" altLang="en-US" sz="2800" dirty="0" smtClean="0"/>
              <a:t>A sequence in </a:t>
            </a:r>
            <a:r>
              <a:rPr lang="en-US" altLang="en-US" sz="2800" dirty="0" err="1" smtClean="0"/>
              <a:t>fasta</a:t>
            </a:r>
            <a:r>
              <a:rPr lang="en-US" altLang="en-US" sz="2800" dirty="0" smtClean="0"/>
              <a:t> format has as its first line a descriptor beginning with a ‘</a:t>
            </a:r>
            <a:r>
              <a:rPr lang="en-US" altLang="en-US" sz="2800" dirty="0" smtClean="0">
                <a:solidFill>
                  <a:schemeClr val="accent1">
                    <a:lumMod val="75000"/>
                  </a:schemeClr>
                </a:solidFill>
              </a:rPr>
              <a:t>&gt;</a:t>
            </a:r>
            <a:r>
              <a:rPr lang="en-US" altLang="en-US" sz="2800" dirty="0" smtClean="0"/>
              <a:t>’ character.  </a:t>
            </a:r>
            <a:endParaRPr lang="tr-TR" altLang="en-US" sz="2800" dirty="0" smtClean="0"/>
          </a:p>
          <a:p>
            <a:pPr>
              <a:spcBef>
                <a:spcPts val="0"/>
              </a:spcBef>
            </a:pPr>
            <a:r>
              <a:rPr lang="en-US" altLang="en-US" sz="2800" dirty="0" smtClean="0"/>
              <a:t>The proceeding lines contain the sequence (either nucleotide or amino acid) using standard one-letter symbols.  </a:t>
            </a:r>
            <a:endParaRPr lang="tr-TR" altLang="en-US" sz="2800" dirty="0" smtClean="0"/>
          </a:p>
          <a:p>
            <a:pPr>
              <a:spcBef>
                <a:spcPts val="0"/>
              </a:spcBef>
            </a:pPr>
            <a:r>
              <a:rPr lang="en-US" altLang="en-US" sz="2800" dirty="0" smtClean="0"/>
              <a:t>This format is extremely useful for sequence analysis programs, since it is devoid of numerical and non</a:t>
            </a:r>
            <a:r>
              <a:rPr lang="tr-TR" altLang="en-US" sz="2800" dirty="0" smtClean="0"/>
              <a:t>-</a:t>
            </a:r>
            <a:r>
              <a:rPr lang="en-US" altLang="en-US" sz="2800" dirty="0" smtClean="0"/>
              <a:t>sequence characters (with the exception of the newline character).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66338"/>
                                        </p:tgtEl>
                                        <p:attrNameLst>
                                          <p:attrName>style.visibility</p:attrName>
                                        </p:attrNameLst>
                                      </p:cBhvr>
                                      <p:to>
                                        <p:strVal val="visible"/>
                                      </p:to>
                                    </p:set>
                                    <p:animEffect transition="in" filter="dissolve">
                                      <p:cBhvr>
                                        <p:cTn id="7" dur="500"/>
                                        <p:tgtEl>
                                          <p:spTgt spid="1166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6339">
                                            <p:txEl>
                                              <p:pRg st="0" end="0"/>
                                            </p:txEl>
                                          </p:spTgt>
                                        </p:tgtEl>
                                        <p:attrNameLst>
                                          <p:attrName>style.visibility</p:attrName>
                                        </p:attrNameLst>
                                      </p:cBhvr>
                                      <p:to>
                                        <p:strVal val="visible"/>
                                      </p:to>
                                    </p:set>
                                    <p:animEffect transition="in" filter="dissolve">
                                      <p:cBhvr>
                                        <p:cTn id="12" dur="500"/>
                                        <p:tgtEl>
                                          <p:spTgt spid="1166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6339">
                                            <p:txEl>
                                              <p:pRg st="1" end="1"/>
                                            </p:txEl>
                                          </p:spTgt>
                                        </p:tgtEl>
                                        <p:attrNameLst>
                                          <p:attrName>style.visibility</p:attrName>
                                        </p:attrNameLst>
                                      </p:cBhvr>
                                      <p:to>
                                        <p:strVal val="visible"/>
                                      </p:to>
                                    </p:set>
                                    <p:animEffect transition="in" filter="dissolve">
                                      <p:cBhvr>
                                        <p:cTn id="17" dur="500"/>
                                        <p:tgtEl>
                                          <p:spTgt spid="1166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66339">
                                            <p:txEl>
                                              <p:pRg st="2" end="2"/>
                                            </p:txEl>
                                          </p:spTgt>
                                        </p:tgtEl>
                                        <p:attrNameLst>
                                          <p:attrName>style.visibility</p:attrName>
                                        </p:attrNameLst>
                                      </p:cBhvr>
                                      <p:to>
                                        <p:strVal val="visible"/>
                                      </p:to>
                                    </p:set>
                                    <p:animEffect transition="in" filter="dissolve">
                                      <p:cBhvr>
                                        <p:cTn id="22" dur="500"/>
                                        <p:tgtEl>
                                          <p:spTgt spid="11663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66339">
                                            <p:txEl>
                                              <p:pRg st="3" end="3"/>
                                            </p:txEl>
                                          </p:spTgt>
                                        </p:tgtEl>
                                        <p:attrNameLst>
                                          <p:attrName>style.visibility</p:attrName>
                                        </p:attrNameLst>
                                      </p:cBhvr>
                                      <p:to>
                                        <p:strVal val="visible"/>
                                      </p:to>
                                    </p:set>
                                    <p:animEffect transition="in" filter="dissolve">
                                      <p:cBhvr>
                                        <p:cTn id="27" dur="500"/>
                                        <p:tgtEl>
                                          <p:spTgt spid="1166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6338" grpId="0"/>
      <p:bldP spid="1166339"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EFC3663E-284D-4FD0-935D-B0F7E3346812}" type="slidenum">
              <a:rPr kumimoji="0" lang="en-US" altLang="en-US" sz="1200" smtClean="0"/>
              <a:pPr>
                <a:spcBef>
                  <a:spcPct val="50000"/>
                </a:spcBef>
                <a:buFontTx/>
                <a:buNone/>
              </a:pPr>
              <a:t>77</a:t>
            </a:fld>
            <a:endParaRPr kumimoji="0" lang="en-US" altLang="en-US" sz="1200" smtClean="0"/>
          </a:p>
        </p:txBody>
      </p:sp>
      <p:sp>
        <p:nvSpPr>
          <p:cNvPr id="1167362" name="Rectangle 2"/>
          <p:cNvSpPr>
            <a:spLocks noGrp="1" noChangeArrowheads="1"/>
          </p:cNvSpPr>
          <p:nvPr>
            <p:ph type="title"/>
          </p:nvPr>
        </p:nvSpPr>
        <p:spPr/>
        <p:txBody>
          <a:bodyPr/>
          <a:lstStyle/>
          <a:p>
            <a:r>
              <a:rPr lang="en-US" altLang="en-US" dirty="0" smtClean="0"/>
              <a:t>Fasta File Format</a:t>
            </a:r>
          </a:p>
        </p:txBody>
      </p:sp>
      <p:sp>
        <p:nvSpPr>
          <p:cNvPr id="1167363" name="Rectangle 3"/>
          <p:cNvSpPr>
            <a:spLocks noGrp="1" noChangeArrowheads="1"/>
          </p:cNvSpPr>
          <p:nvPr>
            <p:ph type="body" idx="1"/>
          </p:nvPr>
        </p:nvSpPr>
        <p:spPr>
          <a:xfrm>
            <a:off x="685800" y="1412776"/>
            <a:ext cx="8001000" cy="4824536"/>
          </a:xfrm>
        </p:spPr>
        <p:txBody>
          <a:bodyPr/>
          <a:lstStyle/>
          <a:p>
            <a:r>
              <a:rPr lang="en-US" altLang="en-US" sz="2800" dirty="0" smtClean="0">
                <a:ea typeface="Arial Unicode MS" panose="020B0604020202020204" pitchFamily="34" charset="-128"/>
                <a:cs typeface="Arial Unicode MS" panose="020B0604020202020204" pitchFamily="34" charset="-128"/>
              </a:rPr>
              <a:t>Example Fasta Sequence:</a:t>
            </a:r>
            <a:endParaRPr lang="tr-TR" altLang="en-US" sz="2800" dirty="0" smtClean="0">
              <a:ea typeface="Arial Unicode MS" panose="020B0604020202020204" pitchFamily="34" charset="-128"/>
              <a:cs typeface="Arial Unicode MS" panose="020B0604020202020204" pitchFamily="34" charset="-128"/>
            </a:endParaRPr>
          </a:p>
          <a:p>
            <a:endParaRPr lang="en-US" altLang="en-US" sz="2800" dirty="0" smtClean="0">
              <a:ea typeface="Arial Unicode MS" panose="020B0604020202020204" pitchFamily="34" charset="-128"/>
              <a:cs typeface="Arial Unicode MS" panose="020B0604020202020204" pitchFamily="34" charset="-128"/>
            </a:endParaRPr>
          </a:p>
          <a:p>
            <a:pPr>
              <a:buFontTx/>
              <a:buNone/>
            </a:pPr>
            <a:r>
              <a:rPr lang="en-US" altLang="en-US" sz="1400" dirty="0" smtClean="0">
                <a:solidFill>
                  <a:schemeClr val="accent1">
                    <a:lumMod val="75000"/>
                  </a:schemeClr>
                </a:solidFill>
                <a:latin typeface="Courier New" panose="02070309020205020404" pitchFamily="49" charset="0"/>
                <a:cs typeface="Courier New" panose="02070309020205020404" pitchFamily="49" charset="0"/>
              </a:rPr>
              <a:t>&gt;gi|27819608|ref|NP_776342.1| hemoglobin, beta [beta globin] [</a:t>
            </a:r>
            <a:r>
              <a:rPr lang="en-US" altLang="en-US" sz="1400" dirty="0" err="1" smtClean="0">
                <a:solidFill>
                  <a:schemeClr val="accent1">
                    <a:lumMod val="75000"/>
                  </a:schemeClr>
                </a:solidFill>
                <a:latin typeface="Courier New" panose="02070309020205020404" pitchFamily="49" charset="0"/>
                <a:cs typeface="Courier New" panose="02070309020205020404" pitchFamily="49" charset="0"/>
              </a:rPr>
              <a:t>Bos</a:t>
            </a:r>
            <a:r>
              <a:rPr lang="en-US" altLang="en-US" sz="1400" dirty="0" smtClean="0">
                <a:solidFill>
                  <a:schemeClr val="accent1">
                    <a:lumMod val="75000"/>
                  </a:schemeClr>
                </a:solidFill>
                <a:latin typeface="Courier New" panose="02070309020205020404" pitchFamily="49" charset="0"/>
                <a:cs typeface="Courier New" panose="02070309020205020404" pitchFamily="49" charset="0"/>
              </a:rPr>
              <a:t> </a:t>
            </a:r>
            <a:r>
              <a:rPr lang="en-US" altLang="en-US" sz="1400" dirty="0" err="1" smtClean="0">
                <a:solidFill>
                  <a:schemeClr val="accent1">
                    <a:lumMod val="75000"/>
                  </a:schemeClr>
                </a:solidFill>
                <a:latin typeface="Courier New" panose="02070309020205020404" pitchFamily="49" charset="0"/>
                <a:cs typeface="Courier New" panose="02070309020205020404" pitchFamily="49" charset="0"/>
              </a:rPr>
              <a:t>taurus</a:t>
            </a:r>
            <a:r>
              <a:rPr lang="en-US" altLang="en-US" sz="1400" dirty="0" smtClean="0">
                <a:solidFill>
                  <a:schemeClr val="accent1">
                    <a:lumMod val="75000"/>
                  </a:schemeClr>
                </a:solidFill>
                <a:latin typeface="Courier New" panose="02070309020205020404" pitchFamily="49" charset="0"/>
                <a:cs typeface="Courier New" panose="02070309020205020404" pitchFamily="49" charset="0"/>
              </a:rPr>
              <a:t>]</a:t>
            </a:r>
          </a:p>
          <a:p>
            <a:pPr>
              <a:spcBef>
                <a:spcPct val="0"/>
              </a:spcBef>
              <a:buFontTx/>
              <a:buNone/>
            </a:pPr>
            <a:r>
              <a:rPr lang="en-US" altLang="en-US" sz="1400" dirty="0" smtClean="0">
                <a:solidFill>
                  <a:schemeClr val="accent2">
                    <a:lumMod val="75000"/>
                  </a:schemeClr>
                </a:solidFill>
                <a:latin typeface="Courier New" panose="02070309020205020404" pitchFamily="49" charset="0"/>
                <a:cs typeface="Courier New" panose="02070309020205020404" pitchFamily="49" charset="0"/>
              </a:rPr>
              <a:t>MLTAEEKAAVTAFWGKVKVDEVGGEALGRLLVVYPWTQRFFESFGDLSTADAVMNNPKVKAHGKKVLDSF</a:t>
            </a:r>
          </a:p>
          <a:p>
            <a:pPr>
              <a:spcBef>
                <a:spcPct val="0"/>
              </a:spcBef>
              <a:buFontTx/>
              <a:buNone/>
            </a:pPr>
            <a:r>
              <a:rPr lang="en-US" altLang="en-US" sz="1400" dirty="0" smtClean="0">
                <a:solidFill>
                  <a:schemeClr val="accent2">
                    <a:lumMod val="75000"/>
                  </a:schemeClr>
                </a:solidFill>
                <a:latin typeface="Courier New" panose="02070309020205020404" pitchFamily="49" charset="0"/>
                <a:cs typeface="Courier New" panose="02070309020205020404" pitchFamily="49" charset="0"/>
              </a:rPr>
              <a:t>SNGMKHLDDLKGTFAALSELHCDKLHVDPENFKLLGNVLVVVLARNFGKEFTPVLQADFQKVVAGVANAL</a:t>
            </a:r>
          </a:p>
          <a:p>
            <a:pPr>
              <a:spcBef>
                <a:spcPct val="0"/>
              </a:spcBef>
              <a:buFontTx/>
              <a:buNone/>
            </a:pPr>
            <a:r>
              <a:rPr lang="en-US" altLang="en-US" sz="1400" dirty="0" smtClean="0">
                <a:solidFill>
                  <a:schemeClr val="accent2">
                    <a:lumMod val="75000"/>
                  </a:schemeClr>
                </a:solidFill>
                <a:latin typeface="Courier New" panose="02070309020205020404" pitchFamily="49" charset="0"/>
                <a:cs typeface="Courier New" panose="02070309020205020404" pitchFamily="49" charset="0"/>
              </a:rPr>
              <a:t>AHRYH</a:t>
            </a:r>
          </a:p>
          <a:p>
            <a:pPr>
              <a:spcBef>
                <a:spcPct val="0"/>
              </a:spcBef>
              <a:buFontTx/>
              <a:buNone/>
            </a:pPr>
            <a:endParaRPr lang="en-US" altLang="en-US" sz="2800" dirty="0" smtClean="0">
              <a:latin typeface="Courier New" panose="02070309020205020404" pitchFamily="49" charset="0"/>
            </a:endParaRPr>
          </a:p>
          <a:p>
            <a:pPr>
              <a:spcBef>
                <a:spcPct val="0"/>
              </a:spcBef>
            </a:pPr>
            <a:r>
              <a:rPr lang="en-US" altLang="en-US" sz="2800" dirty="0" smtClean="0">
                <a:cs typeface="Times New Roman" panose="02020603050405020304" pitchFamily="18" charset="0"/>
              </a:rPr>
              <a:t>first line begins with </a:t>
            </a:r>
            <a:r>
              <a:rPr lang="en-US" altLang="en-US" sz="2800" dirty="0" smtClean="0">
                <a:latin typeface="Arial" panose="020B0604020202020204" pitchFamily="34" charset="0"/>
                <a:cs typeface="Times New Roman" panose="02020603050405020304" pitchFamily="18" charset="0"/>
              </a:rPr>
              <a:t>‘</a:t>
            </a:r>
            <a:r>
              <a:rPr lang="en-US" altLang="en-US" sz="2800" dirty="0" smtClean="0">
                <a:solidFill>
                  <a:schemeClr val="accent1">
                    <a:lumMod val="75000"/>
                  </a:schemeClr>
                </a:solidFill>
                <a:cs typeface="Times New Roman" panose="02020603050405020304" pitchFamily="18" charset="0"/>
              </a:rPr>
              <a:t>&gt;</a:t>
            </a:r>
            <a:r>
              <a:rPr lang="en-US" altLang="en-US" sz="2800" dirty="0" smtClean="0">
                <a:latin typeface="Arial" panose="020B0604020202020204" pitchFamily="34" charset="0"/>
                <a:cs typeface="Times New Roman" panose="02020603050405020304" pitchFamily="18" charset="0"/>
              </a:rPr>
              <a:t>’</a:t>
            </a:r>
            <a:r>
              <a:rPr lang="en-US" altLang="en-US" sz="2800" dirty="0" smtClean="0">
                <a:cs typeface="Times New Roman" panose="02020603050405020304" pitchFamily="18" charset="0"/>
              </a:rPr>
              <a:t>, followed by </a:t>
            </a:r>
            <a:r>
              <a:rPr lang="en-US" altLang="en-US" sz="2800" dirty="0" err="1" smtClean="0">
                <a:solidFill>
                  <a:schemeClr val="accent1">
                    <a:lumMod val="75000"/>
                  </a:schemeClr>
                </a:solidFill>
                <a:cs typeface="Times New Roman" panose="02020603050405020304" pitchFamily="18" charset="0"/>
              </a:rPr>
              <a:t>gi</a:t>
            </a:r>
            <a:r>
              <a:rPr lang="en-US" altLang="en-US" sz="2800" dirty="0" smtClean="0">
                <a:cs typeface="Times New Roman" panose="02020603050405020304" pitchFamily="18" charset="0"/>
              </a:rPr>
              <a:t>, </a:t>
            </a:r>
            <a:endParaRPr lang="tr-TR" altLang="en-US" sz="2800" dirty="0" smtClean="0">
              <a:cs typeface="Times New Roman" panose="02020603050405020304" pitchFamily="18" charset="0"/>
            </a:endParaRPr>
          </a:p>
          <a:p>
            <a:pPr lvl="1">
              <a:spcBef>
                <a:spcPct val="0"/>
              </a:spcBef>
            </a:pPr>
            <a:r>
              <a:rPr lang="en-US" altLang="en-US" sz="2400" dirty="0" smtClean="0">
                <a:cs typeface="Times New Roman" panose="02020603050405020304" pitchFamily="18" charset="0"/>
              </a:rPr>
              <a:t>next field surrounded by </a:t>
            </a:r>
            <a:r>
              <a:rPr lang="en-US" altLang="en-US" sz="2400" dirty="0" smtClean="0">
                <a:latin typeface="Arial" panose="020B0604020202020204" pitchFamily="34" charset="0"/>
                <a:cs typeface="Times New Roman" panose="02020603050405020304" pitchFamily="18" charset="0"/>
              </a:rPr>
              <a:t>‘</a:t>
            </a:r>
            <a:r>
              <a:rPr lang="en-US" altLang="en-US" sz="2400" dirty="0" smtClean="0">
                <a:solidFill>
                  <a:schemeClr val="accent1">
                    <a:lumMod val="75000"/>
                  </a:schemeClr>
                </a:solidFill>
                <a:cs typeface="Times New Roman" panose="02020603050405020304" pitchFamily="18" charset="0"/>
              </a:rPr>
              <a:t>|</a:t>
            </a:r>
            <a:r>
              <a:rPr lang="en-US" altLang="en-US" sz="2400" dirty="0" smtClean="0">
                <a:latin typeface="Arial" panose="020B0604020202020204" pitchFamily="34" charset="0"/>
                <a:cs typeface="Times New Roman" panose="02020603050405020304" pitchFamily="18" charset="0"/>
              </a:rPr>
              <a:t>’</a:t>
            </a:r>
            <a:r>
              <a:rPr lang="en-US" altLang="en-US" sz="2400" dirty="0" smtClean="0">
                <a:cs typeface="Times New Roman" panose="02020603050405020304" pitchFamily="18" charset="0"/>
              </a:rPr>
              <a:t> is GenBank identifier</a:t>
            </a:r>
          </a:p>
          <a:p>
            <a:pPr>
              <a:spcBef>
                <a:spcPct val="0"/>
              </a:spcBef>
            </a:pPr>
            <a:r>
              <a:rPr lang="en-US" altLang="en-US" sz="2800" dirty="0" smtClean="0">
                <a:cs typeface="Times New Roman" panose="02020603050405020304" pitchFamily="18" charset="0"/>
              </a:rPr>
              <a:t>the keyword </a:t>
            </a:r>
            <a:r>
              <a:rPr lang="en-US" altLang="en-US" sz="2800" dirty="0" smtClean="0">
                <a:latin typeface="Arial" panose="020B0604020202020204" pitchFamily="34" charset="0"/>
                <a:cs typeface="Times New Roman" panose="02020603050405020304" pitchFamily="18" charset="0"/>
              </a:rPr>
              <a:t>‘</a:t>
            </a:r>
            <a:r>
              <a:rPr lang="en-US" altLang="en-US" sz="2800" dirty="0" smtClean="0">
                <a:solidFill>
                  <a:schemeClr val="accent1">
                    <a:lumMod val="75000"/>
                  </a:schemeClr>
                </a:solidFill>
                <a:cs typeface="Times New Roman" panose="02020603050405020304" pitchFamily="18" charset="0"/>
              </a:rPr>
              <a:t>ref</a:t>
            </a:r>
            <a:r>
              <a:rPr lang="en-US" altLang="en-US" sz="2800" dirty="0" smtClean="0">
                <a:latin typeface="Arial" panose="020B0604020202020204" pitchFamily="34" charset="0"/>
                <a:cs typeface="Times New Roman" panose="02020603050405020304" pitchFamily="18" charset="0"/>
              </a:rPr>
              <a:t>’</a:t>
            </a:r>
            <a:r>
              <a:rPr lang="en-US" altLang="en-US" sz="2800" dirty="0" smtClean="0">
                <a:cs typeface="Times New Roman" panose="02020603050405020304" pitchFamily="18" charset="0"/>
              </a:rPr>
              <a:t> </a:t>
            </a:r>
            <a:endParaRPr lang="tr-TR" altLang="en-US" sz="2800" dirty="0" smtClean="0">
              <a:cs typeface="Times New Roman" panose="02020603050405020304" pitchFamily="18" charset="0"/>
            </a:endParaRPr>
          </a:p>
          <a:p>
            <a:pPr lvl="1">
              <a:spcBef>
                <a:spcPct val="0"/>
              </a:spcBef>
            </a:pPr>
            <a:r>
              <a:rPr lang="en-US" altLang="en-US" sz="2400" dirty="0" smtClean="0">
                <a:cs typeface="Times New Roman" panose="02020603050405020304" pitchFamily="18" charset="0"/>
              </a:rPr>
              <a:t>field will be the reference for the version of this sequence.  </a:t>
            </a:r>
          </a:p>
          <a:p>
            <a:pPr>
              <a:spcBef>
                <a:spcPct val="0"/>
              </a:spcBef>
            </a:pPr>
            <a:r>
              <a:rPr lang="en-US" altLang="en-US" sz="2800" dirty="0" smtClean="0">
                <a:cs typeface="Times New Roman" panose="02020603050405020304" pitchFamily="18" charset="0"/>
              </a:rPr>
              <a:t>final field is the description</a:t>
            </a:r>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7363">
                                            <p:txEl>
                                              <p:pRg st="0" end="0"/>
                                            </p:txEl>
                                          </p:spTgt>
                                        </p:tgtEl>
                                        <p:attrNameLst>
                                          <p:attrName>style.visibility</p:attrName>
                                        </p:attrNameLst>
                                      </p:cBhvr>
                                      <p:to>
                                        <p:strVal val="visible"/>
                                      </p:to>
                                    </p:set>
                                    <p:animEffect transition="in" filter="dissolve">
                                      <p:cBhvr>
                                        <p:cTn id="7" dur="500"/>
                                        <p:tgtEl>
                                          <p:spTgt spid="1167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7363">
                                            <p:txEl>
                                              <p:pRg st="2" end="2"/>
                                            </p:txEl>
                                          </p:spTgt>
                                        </p:tgtEl>
                                        <p:attrNameLst>
                                          <p:attrName>style.visibility</p:attrName>
                                        </p:attrNameLst>
                                      </p:cBhvr>
                                      <p:to>
                                        <p:strVal val="visible"/>
                                      </p:to>
                                    </p:set>
                                    <p:animEffect transition="in" filter="dissolve">
                                      <p:cBhvr>
                                        <p:cTn id="12" dur="500"/>
                                        <p:tgtEl>
                                          <p:spTgt spid="1167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7363">
                                            <p:txEl>
                                              <p:pRg st="3" end="3"/>
                                            </p:txEl>
                                          </p:spTgt>
                                        </p:tgtEl>
                                        <p:attrNameLst>
                                          <p:attrName>style.visibility</p:attrName>
                                        </p:attrNameLst>
                                      </p:cBhvr>
                                      <p:to>
                                        <p:strVal val="visible"/>
                                      </p:to>
                                    </p:set>
                                    <p:animEffect transition="in" filter="dissolve">
                                      <p:cBhvr>
                                        <p:cTn id="17" dur="500"/>
                                        <p:tgtEl>
                                          <p:spTgt spid="1167363">
                                            <p:txEl>
                                              <p:pRg st="3" end="3"/>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167363">
                                            <p:txEl>
                                              <p:pRg st="4" end="4"/>
                                            </p:txEl>
                                          </p:spTgt>
                                        </p:tgtEl>
                                        <p:attrNameLst>
                                          <p:attrName>style.visibility</p:attrName>
                                        </p:attrNameLst>
                                      </p:cBhvr>
                                      <p:to>
                                        <p:strVal val="visible"/>
                                      </p:to>
                                    </p:set>
                                    <p:animEffect transition="in" filter="dissolve">
                                      <p:cBhvr>
                                        <p:cTn id="20" dur="500"/>
                                        <p:tgtEl>
                                          <p:spTgt spid="1167363">
                                            <p:txEl>
                                              <p:pRg st="4" end="4"/>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167363">
                                            <p:txEl>
                                              <p:pRg st="5" end="5"/>
                                            </p:txEl>
                                          </p:spTgt>
                                        </p:tgtEl>
                                        <p:attrNameLst>
                                          <p:attrName>style.visibility</p:attrName>
                                        </p:attrNameLst>
                                      </p:cBhvr>
                                      <p:to>
                                        <p:strVal val="visible"/>
                                      </p:to>
                                    </p:set>
                                    <p:animEffect transition="in" filter="dissolve">
                                      <p:cBhvr>
                                        <p:cTn id="23" dur="500"/>
                                        <p:tgtEl>
                                          <p:spTgt spid="116736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167363">
                                            <p:txEl>
                                              <p:pRg st="7" end="7"/>
                                            </p:txEl>
                                          </p:spTgt>
                                        </p:tgtEl>
                                        <p:attrNameLst>
                                          <p:attrName>style.visibility</p:attrName>
                                        </p:attrNameLst>
                                      </p:cBhvr>
                                      <p:to>
                                        <p:strVal val="visible"/>
                                      </p:to>
                                    </p:set>
                                    <p:animEffect transition="in" filter="dissolve">
                                      <p:cBhvr>
                                        <p:cTn id="28" dur="500"/>
                                        <p:tgtEl>
                                          <p:spTgt spid="1167363">
                                            <p:txEl>
                                              <p:pRg st="7" end="7"/>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67363">
                                            <p:txEl>
                                              <p:pRg st="8" end="8"/>
                                            </p:txEl>
                                          </p:spTgt>
                                        </p:tgtEl>
                                        <p:attrNameLst>
                                          <p:attrName>style.visibility</p:attrName>
                                        </p:attrNameLst>
                                      </p:cBhvr>
                                      <p:to>
                                        <p:strVal val="visible"/>
                                      </p:to>
                                    </p:set>
                                    <p:animEffect transition="in" filter="dissolve">
                                      <p:cBhvr>
                                        <p:cTn id="31" dur="500"/>
                                        <p:tgtEl>
                                          <p:spTgt spid="1167363">
                                            <p:txEl>
                                              <p:pRg st="8" end="8"/>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167363">
                                            <p:txEl>
                                              <p:pRg st="9" end="9"/>
                                            </p:txEl>
                                          </p:spTgt>
                                        </p:tgtEl>
                                        <p:attrNameLst>
                                          <p:attrName>style.visibility</p:attrName>
                                        </p:attrNameLst>
                                      </p:cBhvr>
                                      <p:to>
                                        <p:strVal val="visible"/>
                                      </p:to>
                                    </p:set>
                                    <p:animEffect transition="in" filter="dissolve">
                                      <p:cBhvr>
                                        <p:cTn id="36" dur="500"/>
                                        <p:tgtEl>
                                          <p:spTgt spid="1167363">
                                            <p:txEl>
                                              <p:pRg st="9" end="9"/>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67363">
                                            <p:txEl>
                                              <p:pRg st="10" end="10"/>
                                            </p:txEl>
                                          </p:spTgt>
                                        </p:tgtEl>
                                        <p:attrNameLst>
                                          <p:attrName>style.visibility</p:attrName>
                                        </p:attrNameLst>
                                      </p:cBhvr>
                                      <p:to>
                                        <p:strVal val="visible"/>
                                      </p:to>
                                    </p:set>
                                    <p:animEffect transition="in" filter="dissolve">
                                      <p:cBhvr>
                                        <p:cTn id="39" dur="500"/>
                                        <p:tgtEl>
                                          <p:spTgt spid="1167363">
                                            <p:txEl>
                                              <p:pRg st="10" end="1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167363">
                                            <p:txEl>
                                              <p:pRg st="11" end="11"/>
                                            </p:txEl>
                                          </p:spTgt>
                                        </p:tgtEl>
                                        <p:attrNameLst>
                                          <p:attrName>style.visibility</p:attrName>
                                        </p:attrNameLst>
                                      </p:cBhvr>
                                      <p:to>
                                        <p:strVal val="visible"/>
                                      </p:to>
                                    </p:set>
                                    <p:animEffect transition="in" filter="dissolve">
                                      <p:cBhvr>
                                        <p:cTn id="44" dur="500"/>
                                        <p:tgtEl>
                                          <p:spTgt spid="116736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63"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65255C03-4411-455E-AD27-0180F952AD48}" type="slidenum">
              <a:rPr kumimoji="0" lang="en-US" altLang="en-US" sz="1200" smtClean="0"/>
              <a:pPr>
                <a:spcBef>
                  <a:spcPct val="50000"/>
                </a:spcBef>
                <a:buFontTx/>
                <a:buNone/>
              </a:pPr>
              <a:t>78</a:t>
            </a:fld>
            <a:endParaRPr kumimoji="0" lang="en-US" altLang="en-US" sz="1200" smtClean="0"/>
          </a:p>
        </p:txBody>
      </p:sp>
      <p:sp>
        <p:nvSpPr>
          <p:cNvPr id="1168386" name="Rectangle 2"/>
          <p:cNvSpPr>
            <a:spLocks noGrp="1" noChangeArrowheads="1"/>
          </p:cNvSpPr>
          <p:nvPr>
            <p:ph type="title"/>
          </p:nvPr>
        </p:nvSpPr>
        <p:spPr/>
        <p:txBody>
          <a:bodyPr/>
          <a:lstStyle/>
          <a:p>
            <a:r>
              <a:rPr lang="en-US" altLang="en-US" dirty="0" smtClean="0"/>
              <a:t>Fasta File Format</a:t>
            </a:r>
          </a:p>
        </p:txBody>
      </p:sp>
      <p:sp>
        <p:nvSpPr>
          <p:cNvPr id="1168387" name="Rectangle 3"/>
          <p:cNvSpPr>
            <a:spLocks noGrp="1" noChangeArrowheads="1"/>
          </p:cNvSpPr>
          <p:nvPr>
            <p:ph type="body" idx="1"/>
          </p:nvPr>
        </p:nvSpPr>
        <p:spPr>
          <a:xfrm>
            <a:off x="539552" y="1628800"/>
            <a:ext cx="8136904" cy="4467200"/>
          </a:xfrm>
        </p:spPr>
        <p:txBody>
          <a:bodyPr/>
          <a:lstStyle/>
          <a:p>
            <a:pPr>
              <a:lnSpc>
                <a:spcPct val="90000"/>
              </a:lnSpc>
            </a:pPr>
            <a:r>
              <a:rPr lang="en-US" altLang="en-US" dirty="0" smtClean="0">
                <a:ea typeface="Arial Unicode MS" panose="020B0604020202020204" pitchFamily="34" charset="-128"/>
                <a:cs typeface="Arial Unicode MS" panose="020B0604020202020204" pitchFamily="34" charset="-128"/>
              </a:rPr>
              <a:t>Example Fasta Sequence:</a:t>
            </a:r>
            <a:endParaRPr lang="tr-TR" altLang="en-US" dirty="0" smtClean="0">
              <a:ea typeface="Arial Unicode MS" panose="020B0604020202020204" pitchFamily="34" charset="-128"/>
              <a:cs typeface="Arial Unicode MS" panose="020B0604020202020204" pitchFamily="34" charset="-128"/>
            </a:endParaRPr>
          </a:p>
          <a:p>
            <a:pPr>
              <a:lnSpc>
                <a:spcPct val="90000"/>
              </a:lnSpc>
            </a:pPr>
            <a:endParaRPr lang="en-US" altLang="en-US" dirty="0" smtClean="0">
              <a:ea typeface="Arial Unicode MS" panose="020B0604020202020204" pitchFamily="34" charset="-128"/>
              <a:cs typeface="Arial Unicode MS" panose="020B0604020202020204" pitchFamily="34" charset="-128"/>
            </a:endParaRPr>
          </a:p>
          <a:p>
            <a:pPr>
              <a:lnSpc>
                <a:spcPct val="90000"/>
              </a:lnSpc>
              <a:buFontTx/>
              <a:buNone/>
            </a:pPr>
            <a:r>
              <a:rPr lang="en-US" altLang="en-US" sz="1400" dirty="0" smtClean="0">
                <a:solidFill>
                  <a:schemeClr val="accent1">
                    <a:lumMod val="75000"/>
                  </a:schemeClr>
                </a:solidFill>
                <a:latin typeface="Courier New" panose="02070309020205020404" pitchFamily="49" charset="0"/>
                <a:cs typeface="Courier New" panose="02070309020205020404" pitchFamily="49" charset="0"/>
              </a:rPr>
              <a:t>&gt;gi|27819608|ref|NP_776342.1| hemoglobin, beta [beta globin] [</a:t>
            </a:r>
            <a:r>
              <a:rPr lang="en-US" altLang="en-US" sz="1400" dirty="0" err="1" smtClean="0">
                <a:solidFill>
                  <a:schemeClr val="accent1">
                    <a:lumMod val="75000"/>
                  </a:schemeClr>
                </a:solidFill>
                <a:latin typeface="Courier New" panose="02070309020205020404" pitchFamily="49" charset="0"/>
                <a:cs typeface="Courier New" panose="02070309020205020404" pitchFamily="49" charset="0"/>
              </a:rPr>
              <a:t>Bos</a:t>
            </a:r>
            <a:r>
              <a:rPr lang="en-US" altLang="en-US" sz="1400" dirty="0" smtClean="0">
                <a:solidFill>
                  <a:schemeClr val="accent1">
                    <a:lumMod val="75000"/>
                  </a:schemeClr>
                </a:solidFill>
                <a:latin typeface="Courier New" panose="02070309020205020404" pitchFamily="49" charset="0"/>
                <a:cs typeface="Courier New" panose="02070309020205020404" pitchFamily="49" charset="0"/>
              </a:rPr>
              <a:t> </a:t>
            </a:r>
            <a:r>
              <a:rPr lang="en-US" altLang="en-US" sz="1400" dirty="0" err="1" smtClean="0">
                <a:solidFill>
                  <a:schemeClr val="accent1">
                    <a:lumMod val="75000"/>
                  </a:schemeClr>
                </a:solidFill>
                <a:latin typeface="Courier New" panose="02070309020205020404" pitchFamily="49" charset="0"/>
                <a:cs typeface="Courier New" panose="02070309020205020404" pitchFamily="49" charset="0"/>
              </a:rPr>
              <a:t>taurus</a:t>
            </a:r>
            <a:r>
              <a:rPr lang="en-US" altLang="en-US" sz="1400" dirty="0" smtClean="0">
                <a:solidFill>
                  <a:schemeClr val="accent1">
                    <a:lumMod val="75000"/>
                  </a:schemeClr>
                </a:solidFill>
                <a:latin typeface="Courier New" panose="02070309020205020404" pitchFamily="49" charset="0"/>
                <a:cs typeface="Courier New" panose="02070309020205020404" pitchFamily="49" charset="0"/>
              </a:rPr>
              <a:t>]</a:t>
            </a:r>
          </a:p>
          <a:p>
            <a:pPr>
              <a:lnSpc>
                <a:spcPct val="90000"/>
              </a:lnSpc>
              <a:spcBef>
                <a:spcPct val="0"/>
              </a:spcBef>
              <a:buFontTx/>
              <a:buNone/>
            </a:pPr>
            <a:r>
              <a:rPr lang="en-US" altLang="en-US" sz="1400" dirty="0" smtClean="0">
                <a:solidFill>
                  <a:schemeClr val="accent2">
                    <a:lumMod val="75000"/>
                  </a:schemeClr>
                </a:solidFill>
                <a:latin typeface="Courier New" panose="02070309020205020404" pitchFamily="49" charset="0"/>
                <a:cs typeface="Courier New" panose="02070309020205020404" pitchFamily="49" charset="0"/>
              </a:rPr>
              <a:t>MLTAEEKAAVTAFWGKVKVDEVGGEALGRLLVVYPWTQRFFESFGDLSTADAVMNNPKVKAHGKKVLDSF</a:t>
            </a:r>
          </a:p>
          <a:p>
            <a:pPr>
              <a:lnSpc>
                <a:spcPct val="90000"/>
              </a:lnSpc>
              <a:spcBef>
                <a:spcPct val="0"/>
              </a:spcBef>
              <a:buFontTx/>
              <a:buNone/>
            </a:pPr>
            <a:r>
              <a:rPr lang="en-US" altLang="en-US" sz="1400" dirty="0" smtClean="0">
                <a:solidFill>
                  <a:schemeClr val="accent2">
                    <a:lumMod val="75000"/>
                  </a:schemeClr>
                </a:solidFill>
                <a:latin typeface="Courier New" panose="02070309020205020404" pitchFamily="49" charset="0"/>
                <a:cs typeface="Courier New" panose="02070309020205020404" pitchFamily="49" charset="0"/>
              </a:rPr>
              <a:t>SNGMKHLDDLKGTFAALSELHCDKLHVDPENFKLLGNVLVVVLARNFGKEFTPVLQADFQKVVAGVANAL</a:t>
            </a:r>
          </a:p>
          <a:p>
            <a:pPr>
              <a:lnSpc>
                <a:spcPct val="90000"/>
              </a:lnSpc>
              <a:spcBef>
                <a:spcPct val="0"/>
              </a:spcBef>
              <a:buFontTx/>
              <a:buNone/>
            </a:pPr>
            <a:r>
              <a:rPr lang="en-US" altLang="en-US" sz="1400" dirty="0" smtClean="0">
                <a:solidFill>
                  <a:schemeClr val="accent2">
                    <a:lumMod val="75000"/>
                  </a:schemeClr>
                </a:solidFill>
                <a:latin typeface="Courier New" panose="02070309020205020404" pitchFamily="49" charset="0"/>
                <a:cs typeface="Courier New" panose="02070309020205020404" pitchFamily="49" charset="0"/>
              </a:rPr>
              <a:t>AHRYH</a:t>
            </a:r>
          </a:p>
          <a:p>
            <a:pPr>
              <a:lnSpc>
                <a:spcPct val="90000"/>
              </a:lnSpc>
              <a:spcBef>
                <a:spcPct val="0"/>
              </a:spcBef>
              <a:buFontTx/>
              <a:buNone/>
            </a:pPr>
            <a:r>
              <a:rPr lang="en-US" altLang="en-US" sz="1400" dirty="0" smtClean="0">
                <a:latin typeface="Courier New" panose="02070309020205020404" pitchFamily="49" charset="0"/>
              </a:rPr>
              <a:t> </a:t>
            </a:r>
          </a:p>
          <a:p>
            <a:pPr>
              <a:lnSpc>
                <a:spcPct val="90000"/>
              </a:lnSpc>
              <a:spcBef>
                <a:spcPct val="0"/>
              </a:spcBef>
            </a:pPr>
            <a:r>
              <a:rPr lang="en-US" altLang="en-US" dirty="0" smtClean="0">
                <a:cs typeface="Times New Roman" panose="02020603050405020304" pitchFamily="18" charset="0"/>
              </a:rPr>
              <a:t>nearly all sequence based programs treat anything following the </a:t>
            </a:r>
            <a:r>
              <a:rPr lang="en-US" altLang="en-US" dirty="0" smtClean="0">
                <a:latin typeface="Arial" panose="020B0604020202020204" pitchFamily="34" charset="0"/>
                <a:cs typeface="Times New Roman" panose="02020603050405020304" pitchFamily="18" charset="0"/>
              </a:rPr>
              <a:t>‘</a:t>
            </a:r>
            <a:r>
              <a:rPr lang="en-US" altLang="en-US" dirty="0" smtClean="0">
                <a:solidFill>
                  <a:schemeClr val="accent1">
                    <a:lumMod val="75000"/>
                  </a:schemeClr>
                </a:solidFill>
                <a:cs typeface="Times New Roman" panose="02020603050405020304" pitchFamily="18" charset="0"/>
              </a:rPr>
              <a:t>&gt;</a:t>
            </a:r>
            <a:r>
              <a:rPr lang="en-US" altLang="en-US" dirty="0" smtClean="0">
                <a:latin typeface="Arial" panose="020B0604020202020204" pitchFamily="34" charset="0"/>
                <a:cs typeface="Times New Roman" panose="02020603050405020304" pitchFamily="18" charset="0"/>
              </a:rPr>
              <a:t>’</a:t>
            </a:r>
            <a:r>
              <a:rPr lang="en-US" altLang="en-US" dirty="0" smtClean="0">
                <a:cs typeface="Times New Roman" panose="02020603050405020304" pitchFamily="18" charset="0"/>
              </a:rPr>
              <a:t> as a comment </a:t>
            </a:r>
          </a:p>
          <a:p>
            <a:pPr>
              <a:lnSpc>
                <a:spcPct val="90000"/>
              </a:lnSpc>
              <a:spcBef>
                <a:spcPct val="0"/>
              </a:spcBef>
            </a:pPr>
            <a:endParaRPr lang="en-US" altLang="en-US" dirty="0" smtClean="0">
              <a:cs typeface="Times New Roman" panose="02020603050405020304" pitchFamily="18" charset="0"/>
            </a:endParaRPr>
          </a:p>
          <a:p>
            <a:pPr>
              <a:lnSpc>
                <a:spcPct val="90000"/>
              </a:lnSpc>
              <a:spcBef>
                <a:spcPct val="0"/>
              </a:spcBef>
            </a:pPr>
            <a:r>
              <a:rPr lang="en-US" altLang="en-US" dirty="0" smtClean="0">
                <a:cs typeface="Times New Roman" panose="02020603050405020304" pitchFamily="18" charset="0"/>
              </a:rPr>
              <a:t>a few sequence analysis programs expect sequences to be in a strict </a:t>
            </a:r>
            <a:r>
              <a:rPr lang="en-US" altLang="en-US" dirty="0" err="1" smtClean="0">
                <a:cs typeface="Times New Roman" panose="02020603050405020304" pitchFamily="18" charset="0"/>
              </a:rPr>
              <a:t>fasta</a:t>
            </a:r>
            <a:r>
              <a:rPr lang="en-US" altLang="en-US" dirty="0" smtClean="0">
                <a:cs typeface="Times New Roman" panose="02020603050405020304" pitchFamily="18" charset="0"/>
              </a:rPr>
              <a:t> format</a:t>
            </a:r>
            <a:r>
              <a:rPr lang="en-US" alt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8387">
                                            <p:txEl>
                                              <p:pRg st="0" end="0"/>
                                            </p:txEl>
                                          </p:spTgt>
                                        </p:tgtEl>
                                        <p:attrNameLst>
                                          <p:attrName>style.visibility</p:attrName>
                                        </p:attrNameLst>
                                      </p:cBhvr>
                                      <p:to>
                                        <p:strVal val="visible"/>
                                      </p:to>
                                    </p:set>
                                    <p:animEffect transition="in" filter="dissolve">
                                      <p:cBhvr>
                                        <p:cTn id="7" dur="500"/>
                                        <p:tgtEl>
                                          <p:spTgt spid="1168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8387">
                                            <p:txEl>
                                              <p:pRg st="2" end="2"/>
                                            </p:txEl>
                                          </p:spTgt>
                                        </p:tgtEl>
                                        <p:attrNameLst>
                                          <p:attrName>style.visibility</p:attrName>
                                        </p:attrNameLst>
                                      </p:cBhvr>
                                      <p:to>
                                        <p:strVal val="visible"/>
                                      </p:to>
                                    </p:set>
                                    <p:animEffect transition="in" filter="dissolve">
                                      <p:cBhvr>
                                        <p:cTn id="12" dur="500"/>
                                        <p:tgtEl>
                                          <p:spTgt spid="11683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8387">
                                            <p:txEl>
                                              <p:pRg st="3" end="3"/>
                                            </p:txEl>
                                          </p:spTgt>
                                        </p:tgtEl>
                                        <p:attrNameLst>
                                          <p:attrName>style.visibility</p:attrName>
                                        </p:attrNameLst>
                                      </p:cBhvr>
                                      <p:to>
                                        <p:strVal val="visible"/>
                                      </p:to>
                                    </p:set>
                                    <p:animEffect transition="in" filter="dissolve">
                                      <p:cBhvr>
                                        <p:cTn id="17" dur="500"/>
                                        <p:tgtEl>
                                          <p:spTgt spid="11683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68387">
                                            <p:txEl>
                                              <p:pRg st="4" end="4"/>
                                            </p:txEl>
                                          </p:spTgt>
                                        </p:tgtEl>
                                        <p:attrNameLst>
                                          <p:attrName>style.visibility</p:attrName>
                                        </p:attrNameLst>
                                      </p:cBhvr>
                                      <p:to>
                                        <p:strVal val="visible"/>
                                      </p:to>
                                    </p:set>
                                    <p:animEffect transition="in" filter="dissolve">
                                      <p:cBhvr>
                                        <p:cTn id="22" dur="500"/>
                                        <p:tgtEl>
                                          <p:spTgt spid="11683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68387">
                                            <p:txEl>
                                              <p:pRg st="5" end="5"/>
                                            </p:txEl>
                                          </p:spTgt>
                                        </p:tgtEl>
                                        <p:attrNameLst>
                                          <p:attrName>style.visibility</p:attrName>
                                        </p:attrNameLst>
                                      </p:cBhvr>
                                      <p:to>
                                        <p:strVal val="visible"/>
                                      </p:to>
                                    </p:set>
                                    <p:animEffect transition="in" filter="dissolve">
                                      <p:cBhvr>
                                        <p:cTn id="27" dur="500"/>
                                        <p:tgtEl>
                                          <p:spTgt spid="116838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68387">
                                            <p:txEl>
                                              <p:pRg st="6" end="6"/>
                                            </p:txEl>
                                          </p:spTgt>
                                        </p:tgtEl>
                                        <p:attrNameLst>
                                          <p:attrName>style.visibility</p:attrName>
                                        </p:attrNameLst>
                                      </p:cBhvr>
                                      <p:to>
                                        <p:strVal val="visible"/>
                                      </p:to>
                                    </p:set>
                                    <p:animEffect transition="in" filter="dissolve">
                                      <p:cBhvr>
                                        <p:cTn id="32" dur="500"/>
                                        <p:tgtEl>
                                          <p:spTgt spid="116838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68387">
                                            <p:txEl>
                                              <p:pRg st="7" end="7"/>
                                            </p:txEl>
                                          </p:spTgt>
                                        </p:tgtEl>
                                        <p:attrNameLst>
                                          <p:attrName>style.visibility</p:attrName>
                                        </p:attrNameLst>
                                      </p:cBhvr>
                                      <p:to>
                                        <p:strVal val="visible"/>
                                      </p:to>
                                    </p:set>
                                    <p:animEffect transition="in" filter="dissolve">
                                      <p:cBhvr>
                                        <p:cTn id="37" dur="500"/>
                                        <p:tgtEl>
                                          <p:spTgt spid="116838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68387">
                                            <p:txEl>
                                              <p:pRg st="9" end="9"/>
                                            </p:txEl>
                                          </p:spTgt>
                                        </p:tgtEl>
                                        <p:attrNameLst>
                                          <p:attrName>style.visibility</p:attrName>
                                        </p:attrNameLst>
                                      </p:cBhvr>
                                      <p:to>
                                        <p:strVal val="visible"/>
                                      </p:to>
                                    </p:set>
                                    <p:animEffect transition="in" filter="dissolve">
                                      <p:cBhvr>
                                        <p:cTn id="42" dur="500"/>
                                        <p:tgtEl>
                                          <p:spTgt spid="1168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387" grpId="0" build="p"/>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95EEC0B8-2654-44B0-B92D-018E9832A1DF}" type="slidenum">
              <a:rPr kumimoji="0" lang="en-US" altLang="en-US" sz="1200" smtClean="0"/>
              <a:pPr>
                <a:spcBef>
                  <a:spcPct val="50000"/>
                </a:spcBef>
                <a:buFontTx/>
                <a:buNone/>
              </a:pPr>
              <a:t>79</a:t>
            </a:fld>
            <a:endParaRPr kumimoji="0" lang="en-US" altLang="en-US" sz="1200" smtClean="0"/>
          </a:p>
        </p:txBody>
      </p:sp>
      <p:sp>
        <p:nvSpPr>
          <p:cNvPr id="1169410" name="Rectangle 2"/>
          <p:cNvSpPr>
            <a:spLocks noGrp="1" noChangeArrowheads="1"/>
          </p:cNvSpPr>
          <p:nvPr>
            <p:ph type="title"/>
          </p:nvPr>
        </p:nvSpPr>
        <p:spPr/>
        <p:txBody>
          <a:bodyPr/>
          <a:lstStyle/>
          <a:p>
            <a:r>
              <a:rPr lang="en-US" altLang="en-US" dirty="0" smtClean="0"/>
              <a:t>GenBank</a:t>
            </a:r>
          </a:p>
        </p:txBody>
      </p:sp>
      <p:sp>
        <p:nvSpPr>
          <p:cNvPr id="1169411" name="Rectangle 3"/>
          <p:cNvSpPr>
            <a:spLocks noGrp="1" noChangeArrowheads="1"/>
          </p:cNvSpPr>
          <p:nvPr>
            <p:ph type="body" idx="1"/>
          </p:nvPr>
        </p:nvSpPr>
        <p:spPr>
          <a:xfrm>
            <a:off x="395288" y="1125537"/>
            <a:ext cx="8280400" cy="5183783"/>
          </a:xfrm>
        </p:spPr>
        <p:txBody>
          <a:bodyPr>
            <a:normAutofit lnSpcReduction="10000"/>
          </a:bodyPr>
          <a:lstStyle/>
          <a:p>
            <a:pPr>
              <a:spcBef>
                <a:spcPts val="0"/>
              </a:spcBef>
            </a:pPr>
            <a:r>
              <a:rPr lang="en-US" altLang="en-US" sz="2800" dirty="0" smtClean="0"/>
              <a:t>GenBank is the National Center for Biotechnology Information’s nucleic acid and protein sequence database.  </a:t>
            </a:r>
            <a:endParaRPr lang="tr-TR" altLang="en-US" sz="2800" dirty="0" smtClean="0"/>
          </a:p>
          <a:p>
            <a:pPr>
              <a:spcBef>
                <a:spcPts val="0"/>
              </a:spcBef>
            </a:pPr>
            <a:r>
              <a:rPr lang="en-US" altLang="en-US" sz="2800" dirty="0" smtClean="0"/>
              <a:t>It is the most widely used source of biological sequence data.  </a:t>
            </a:r>
            <a:endParaRPr lang="tr-TR" altLang="en-US" sz="2800" dirty="0" smtClean="0"/>
          </a:p>
          <a:p>
            <a:pPr>
              <a:spcBef>
                <a:spcPts val="0"/>
              </a:spcBef>
            </a:pPr>
            <a:r>
              <a:rPr lang="en-US" altLang="en-US" sz="2800" dirty="0" smtClean="0"/>
              <a:t>GenBank file format contains information about the sequence, including literature references, functions of the sequence, locations of various features, etc. </a:t>
            </a:r>
            <a:endParaRPr lang="tr-TR" altLang="en-US" sz="2800" dirty="0" smtClean="0"/>
          </a:p>
          <a:p>
            <a:pPr>
              <a:spcBef>
                <a:spcPts val="0"/>
              </a:spcBef>
            </a:pPr>
            <a:r>
              <a:rPr lang="en-US" altLang="en-US" sz="2800" dirty="0">
                <a:ea typeface="Arial Unicode MS" panose="020B0604020202020204" pitchFamily="34" charset="-128"/>
                <a:cs typeface="Arial Unicode MS" panose="020B0604020202020204" pitchFamily="34" charset="-128"/>
              </a:rPr>
              <a:t>information organized into fields, each with an identifier, justified to the farthest left column.  </a:t>
            </a:r>
          </a:p>
          <a:p>
            <a:pPr>
              <a:spcBef>
                <a:spcPts val="0"/>
              </a:spcBef>
            </a:pPr>
            <a:r>
              <a:rPr lang="en-US" altLang="en-US" sz="2800" dirty="0">
                <a:ea typeface="Arial Unicode MS" panose="020B0604020202020204" pitchFamily="34" charset="-128"/>
                <a:cs typeface="Arial Unicode MS" panose="020B0604020202020204" pitchFamily="34" charset="-128"/>
              </a:rPr>
              <a:t>Some identifiers have additional subfields. </a:t>
            </a:r>
          </a:p>
          <a:p>
            <a:pPr>
              <a:spcBef>
                <a:spcPts val="0"/>
              </a:spcBef>
            </a:pPr>
            <a:r>
              <a:rPr lang="en-US" altLang="en-US" sz="2800" dirty="0">
                <a:ea typeface="Arial Unicode MS" panose="020B0604020202020204" pitchFamily="34" charset="-128"/>
                <a:cs typeface="Arial Unicode MS" panose="020B0604020202020204" pitchFamily="34" charset="-128"/>
              </a:rPr>
              <a:t>sequence data lies between the identifier ORIGIN and the ‘//’ which signals the end of a </a:t>
            </a:r>
            <a:r>
              <a:rPr lang="en-US" altLang="en-US" sz="2800" dirty="0" err="1">
                <a:ea typeface="Arial Unicode MS" panose="020B0604020202020204" pitchFamily="34" charset="-128"/>
                <a:cs typeface="Arial Unicode MS" panose="020B0604020202020204" pitchFamily="34" charset="-128"/>
              </a:rPr>
              <a:t>GenBank</a:t>
            </a:r>
            <a:r>
              <a:rPr lang="en-US" altLang="en-US" sz="2800" dirty="0">
                <a:ea typeface="Arial Unicode MS" panose="020B0604020202020204" pitchFamily="34" charset="-128"/>
                <a:cs typeface="Arial Unicode MS" panose="020B0604020202020204" pitchFamily="34" charset="-128"/>
              </a:rPr>
              <a:t> record. </a:t>
            </a:r>
            <a:endParaRPr lang="en-US" altLang="en-US" sz="2800" dirty="0" smtClean="0">
              <a:ea typeface="Arial Unicode MS" panose="020B0604020202020204" pitchFamily="34" charset="-128"/>
              <a:cs typeface="Arial Unicode MS" panose="020B0604020202020204" pitchFamily="34" charset="-128"/>
            </a:endParaRPr>
          </a:p>
          <a:p>
            <a:pPr>
              <a:spcBef>
                <a:spcPts val="0"/>
              </a:spcBef>
              <a:buFontTx/>
              <a:buNone/>
            </a:pPr>
            <a:endParaRPr lang="en-US" altLang="en-US" sz="2800" dirty="0" smtClean="0">
              <a:ea typeface="Arial Unicode MS" panose="020B0604020202020204" pitchFamily="34" charset="-128"/>
              <a:cs typeface="Arial Unicode MS" panose="020B060402020202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69411">
                                            <p:txEl>
                                              <p:pRg st="0" end="0"/>
                                            </p:txEl>
                                          </p:spTgt>
                                        </p:tgtEl>
                                        <p:attrNameLst>
                                          <p:attrName>style.visibility</p:attrName>
                                        </p:attrNameLst>
                                      </p:cBhvr>
                                      <p:to>
                                        <p:strVal val="visible"/>
                                      </p:to>
                                    </p:set>
                                    <p:animEffect transition="in" filter="dissolve">
                                      <p:cBhvr>
                                        <p:cTn id="7" dur="500"/>
                                        <p:tgtEl>
                                          <p:spTgt spid="1169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69411">
                                            <p:txEl>
                                              <p:pRg st="1" end="1"/>
                                            </p:txEl>
                                          </p:spTgt>
                                        </p:tgtEl>
                                        <p:attrNameLst>
                                          <p:attrName>style.visibility</p:attrName>
                                        </p:attrNameLst>
                                      </p:cBhvr>
                                      <p:to>
                                        <p:strVal val="visible"/>
                                      </p:to>
                                    </p:set>
                                    <p:animEffect transition="in" filter="dissolve">
                                      <p:cBhvr>
                                        <p:cTn id="12" dur="500"/>
                                        <p:tgtEl>
                                          <p:spTgt spid="1169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69411">
                                            <p:txEl>
                                              <p:pRg st="2" end="2"/>
                                            </p:txEl>
                                          </p:spTgt>
                                        </p:tgtEl>
                                        <p:attrNameLst>
                                          <p:attrName>style.visibility</p:attrName>
                                        </p:attrNameLst>
                                      </p:cBhvr>
                                      <p:to>
                                        <p:strVal val="visible"/>
                                      </p:to>
                                    </p:set>
                                    <p:animEffect transition="in" filter="dissolve">
                                      <p:cBhvr>
                                        <p:cTn id="17" dur="500"/>
                                        <p:tgtEl>
                                          <p:spTgt spid="1169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69411">
                                            <p:txEl>
                                              <p:pRg st="3" end="3"/>
                                            </p:txEl>
                                          </p:spTgt>
                                        </p:tgtEl>
                                        <p:attrNameLst>
                                          <p:attrName>style.visibility</p:attrName>
                                        </p:attrNameLst>
                                      </p:cBhvr>
                                      <p:to>
                                        <p:strVal val="visible"/>
                                      </p:to>
                                    </p:set>
                                    <p:animEffect transition="in" filter="dissolve">
                                      <p:cBhvr>
                                        <p:cTn id="22" dur="500"/>
                                        <p:tgtEl>
                                          <p:spTgt spid="1169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69411">
                                            <p:txEl>
                                              <p:pRg st="4" end="4"/>
                                            </p:txEl>
                                          </p:spTgt>
                                        </p:tgtEl>
                                        <p:attrNameLst>
                                          <p:attrName>style.visibility</p:attrName>
                                        </p:attrNameLst>
                                      </p:cBhvr>
                                      <p:to>
                                        <p:strVal val="visible"/>
                                      </p:to>
                                    </p:set>
                                    <p:animEffect transition="in" filter="dissolve">
                                      <p:cBhvr>
                                        <p:cTn id="27" dur="500"/>
                                        <p:tgtEl>
                                          <p:spTgt spid="1169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69411">
                                            <p:txEl>
                                              <p:pRg st="5" end="5"/>
                                            </p:txEl>
                                          </p:spTgt>
                                        </p:tgtEl>
                                        <p:attrNameLst>
                                          <p:attrName>style.visibility</p:attrName>
                                        </p:attrNameLst>
                                      </p:cBhvr>
                                      <p:to>
                                        <p:strVal val="visible"/>
                                      </p:to>
                                    </p:set>
                                    <p:animEffect transition="in" filter="dissolve">
                                      <p:cBhvr>
                                        <p:cTn id="32" dur="500"/>
                                        <p:tgtEl>
                                          <p:spTgt spid="1169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4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86E36103-9F8C-4AE4-B400-F1504D83D640}" type="slidenum">
              <a:rPr kumimoji="0" lang="en-US" altLang="en-US" sz="1200" smtClean="0"/>
              <a:pPr>
                <a:spcBef>
                  <a:spcPct val="50000"/>
                </a:spcBef>
                <a:buFontTx/>
                <a:buNone/>
              </a:pPr>
              <a:t>8</a:t>
            </a:fld>
            <a:endParaRPr kumimoji="0" lang="en-US" altLang="en-US" sz="1200" smtClean="0"/>
          </a:p>
        </p:txBody>
      </p:sp>
      <p:sp>
        <p:nvSpPr>
          <p:cNvPr id="1104898" name="Rectangle 2"/>
          <p:cNvSpPr>
            <a:spLocks noGrp="1" noChangeArrowheads="1"/>
          </p:cNvSpPr>
          <p:nvPr>
            <p:ph type="title"/>
          </p:nvPr>
        </p:nvSpPr>
        <p:spPr/>
        <p:txBody>
          <a:bodyPr/>
          <a:lstStyle/>
          <a:p>
            <a:r>
              <a:rPr lang="en-US" altLang="en-US" smtClean="0"/>
              <a:t>Calculating Profiles</a:t>
            </a:r>
          </a:p>
        </p:txBody>
      </p:sp>
      <p:sp>
        <p:nvSpPr>
          <p:cNvPr id="1104899" name="Rectangle 3"/>
          <p:cNvSpPr>
            <a:spLocks noGrp="1" noChangeArrowheads="1"/>
          </p:cNvSpPr>
          <p:nvPr>
            <p:ph type="body" idx="1"/>
          </p:nvPr>
        </p:nvSpPr>
        <p:spPr>
          <a:xfrm>
            <a:off x="395288" y="1125538"/>
            <a:ext cx="8280400" cy="5183782"/>
          </a:xfrm>
        </p:spPr>
        <p:txBody>
          <a:bodyPr>
            <a:normAutofit lnSpcReduction="10000"/>
          </a:bodyPr>
          <a:lstStyle/>
          <a:p>
            <a:pPr>
              <a:lnSpc>
                <a:spcPct val="90000"/>
              </a:lnSpc>
            </a:pPr>
            <a:r>
              <a:rPr lang="en-US" altLang="en-US" sz="2800" dirty="0" smtClean="0"/>
              <a:t>Each cell is the </a:t>
            </a:r>
            <a:r>
              <a:rPr lang="en-US" altLang="en-US" sz="2800" dirty="0" smtClean="0">
                <a:solidFill>
                  <a:schemeClr val="accent1"/>
                </a:solidFill>
              </a:rPr>
              <a:t>log-odds</a:t>
            </a:r>
            <a:r>
              <a:rPr lang="en-US" altLang="en-US" sz="2800" dirty="0" smtClean="0"/>
              <a:t> score </a:t>
            </a:r>
          </a:p>
          <a:p>
            <a:pPr lvl="1">
              <a:lnSpc>
                <a:spcPct val="90000"/>
              </a:lnSpc>
            </a:pPr>
            <a:r>
              <a:rPr lang="en-US" altLang="en-US" sz="2400" dirty="0" smtClean="0"/>
              <a:t>The value of an individual cell is calculated as the log odds score of finding a particular residue in a particular location in an alignment divided by the probability of aligning the two amino acids by random chance using a particular scoring scheme (such as PAM250, BLOSUM80, …).</a:t>
            </a:r>
            <a:endParaRPr lang="tr-TR" altLang="en-US" sz="2400" dirty="0" smtClean="0"/>
          </a:p>
          <a:p>
            <a:pPr lvl="2">
              <a:lnSpc>
                <a:spcPct val="90000"/>
              </a:lnSpc>
            </a:pPr>
            <a:r>
              <a:rPr lang="tr-TR" altLang="en-US" sz="2000" dirty="0" smtClean="0"/>
              <a:t>PAM </a:t>
            </a:r>
            <a:r>
              <a:rPr lang="en-GB" altLang="en-US" sz="2000" dirty="0" smtClean="0"/>
              <a:t>(Percent Accepted Mutation)</a:t>
            </a:r>
            <a:endParaRPr lang="tr-TR" altLang="en-US" sz="2000" dirty="0" smtClean="0"/>
          </a:p>
          <a:p>
            <a:pPr lvl="2">
              <a:lnSpc>
                <a:spcPct val="90000"/>
              </a:lnSpc>
            </a:pPr>
            <a:r>
              <a:rPr lang="en-GB" altLang="en-US" sz="2000" dirty="0" smtClean="0"/>
              <a:t>BLOSUM (</a:t>
            </a:r>
            <a:r>
              <a:rPr lang="de-DE" altLang="en-US" sz="2000" dirty="0" smtClean="0"/>
              <a:t>Blocks Substitution Matrix)</a:t>
            </a:r>
            <a:endParaRPr lang="en-US" altLang="en-US" sz="2000" dirty="0" smtClean="0"/>
          </a:p>
          <a:p>
            <a:pPr lvl="1">
              <a:lnSpc>
                <a:spcPct val="90000"/>
              </a:lnSpc>
            </a:pPr>
            <a:r>
              <a:rPr lang="en-US" altLang="en-US" sz="2400" dirty="0" smtClean="0"/>
              <a:t>Additional penalties must be calculated for gap opening and gap extension in the profile as well. </a:t>
            </a:r>
          </a:p>
          <a:p>
            <a:pPr>
              <a:lnSpc>
                <a:spcPct val="90000"/>
              </a:lnSpc>
            </a:pPr>
            <a:r>
              <a:rPr lang="en-US" altLang="en-US" sz="2800" dirty="0" smtClean="0"/>
              <a:t>Some methods take in sequence weights as well</a:t>
            </a:r>
            <a:endParaRPr lang="tr-TR" altLang="en-US" sz="2800" dirty="0" smtClean="0"/>
          </a:p>
          <a:p>
            <a:pPr lvl="1">
              <a:lnSpc>
                <a:spcPct val="90000"/>
              </a:lnSpc>
            </a:pPr>
            <a:r>
              <a:rPr lang="en-US" sz="2400" dirty="0"/>
              <a:t>One method (average method) weighs the proportion of the amino acids found in a particular column, and weights the score of matching the consensus residue at a given position to that particular residue.</a:t>
            </a:r>
            <a:endParaRPr lang="tr-TR"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4899">
                                            <p:txEl>
                                              <p:pRg st="0" end="0"/>
                                            </p:txEl>
                                          </p:spTgt>
                                        </p:tgtEl>
                                        <p:attrNameLst>
                                          <p:attrName>style.visibility</p:attrName>
                                        </p:attrNameLst>
                                      </p:cBhvr>
                                      <p:to>
                                        <p:strVal val="visible"/>
                                      </p:to>
                                    </p:set>
                                    <p:animEffect transition="in" filter="dissolve">
                                      <p:cBhvr>
                                        <p:cTn id="7" dur="500"/>
                                        <p:tgtEl>
                                          <p:spTgt spid="1104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4899">
                                            <p:txEl>
                                              <p:pRg st="1" end="1"/>
                                            </p:txEl>
                                          </p:spTgt>
                                        </p:tgtEl>
                                        <p:attrNameLst>
                                          <p:attrName>style.visibility</p:attrName>
                                        </p:attrNameLst>
                                      </p:cBhvr>
                                      <p:to>
                                        <p:strVal val="visible"/>
                                      </p:to>
                                    </p:set>
                                    <p:animEffect transition="in" filter="dissolve">
                                      <p:cBhvr>
                                        <p:cTn id="12" dur="500"/>
                                        <p:tgtEl>
                                          <p:spTgt spid="11048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4899">
                                            <p:txEl>
                                              <p:pRg st="2" end="2"/>
                                            </p:txEl>
                                          </p:spTgt>
                                        </p:tgtEl>
                                        <p:attrNameLst>
                                          <p:attrName>style.visibility</p:attrName>
                                        </p:attrNameLst>
                                      </p:cBhvr>
                                      <p:to>
                                        <p:strVal val="visible"/>
                                      </p:to>
                                    </p:set>
                                    <p:animEffect transition="in" filter="dissolve">
                                      <p:cBhvr>
                                        <p:cTn id="17" dur="500"/>
                                        <p:tgtEl>
                                          <p:spTgt spid="11048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04899">
                                            <p:txEl>
                                              <p:pRg st="3" end="3"/>
                                            </p:txEl>
                                          </p:spTgt>
                                        </p:tgtEl>
                                        <p:attrNameLst>
                                          <p:attrName>style.visibility</p:attrName>
                                        </p:attrNameLst>
                                      </p:cBhvr>
                                      <p:to>
                                        <p:strVal val="visible"/>
                                      </p:to>
                                    </p:set>
                                    <p:animEffect transition="in" filter="dissolve">
                                      <p:cBhvr>
                                        <p:cTn id="22" dur="500"/>
                                        <p:tgtEl>
                                          <p:spTgt spid="11048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04899">
                                            <p:txEl>
                                              <p:pRg st="4" end="4"/>
                                            </p:txEl>
                                          </p:spTgt>
                                        </p:tgtEl>
                                        <p:attrNameLst>
                                          <p:attrName>style.visibility</p:attrName>
                                        </p:attrNameLst>
                                      </p:cBhvr>
                                      <p:to>
                                        <p:strVal val="visible"/>
                                      </p:to>
                                    </p:set>
                                    <p:animEffect transition="in" filter="dissolve">
                                      <p:cBhvr>
                                        <p:cTn id="27" dur="500"/>
                                        <p:tgtEl>
                                          <p:spTgt spid="11048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04899">
                                            <p:txEl>
                                              <p:pRg st="5" end="5"/>
                                            </p:txEl>
                                          </p:spTgt>
                                        </p:tgtEl>
                                        <p:attrNameLst>
                                          <p:attrName>style.visibility</p:attrName>
                                        </p:attrNameLst>
                                      </p:cBhvr>
                                      <p:to>
                                        <p:strVal val="visible"/>
                                      </p:to>
                                    </p:set>
                                    <p:animEffect transition="in" filter="dissolve">
                                      <p:cBhvr>
                                        <p:cTn id="32" dur="500"/>
                                        <p:tgtEl>
                                          <p:spTgt spid="1104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04899">
                                            <p:txEl>
                                              <p:pRg st="6" end="6"/>
                                            </p:txEl>
                                          </p:spTgt>
                                        </p:tgtEl>
                                        <p:attrNameLst>
                                          <p:attrName>style.visibility</p:attrName>
                                        </p:attrNameLst>
                                      </p:cBhvr>
                                      <p:to>
                                        <p:strVal val="visible"/>
                                      </p:to>
                                    </p:set>
                                    <p:animEffect transition="in" filter="dissolve">
                                      <p:cBhvr>
                                        <p:cTn id="37" dur="500"/>
                                        <p:tgtEl>
                                          <p:spTgt spid="1104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4899" grpId="0" uiExpand="1" build="p"/>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120008E5-95F7-428C-8110-062D9ADD64AC}" type="slidenum">
              <a:rPr kumimoji="0" lang="en-US" altLang="en-US" sz="1200" smtClean="0"/>
              <a:pPr>
                <a:spcBef>
                  <a:spcPct val="50000"/>
                </a:spcBef>
                <a:buFontTx/>
                <a:buNone/>
              </a:pPr>
              <a:t>80</a:t>
            </a:fld>
            <a:endParaRPr kumimoji="0" lang="en-US" altLang="en-US" sz="1200" smtClean="0"/>
          </a:p>
        </p:txBody>
      </p:sp>
      <p:sp>
        <p:nvSpPr>
          <p:cNvPr id="1171458" name="Rectangle 2"/>
          <p:cNvSpPr>
            <a:spLocks noGrp="1" noChangeArrowheads="1"/>
          </p:cNvSpPr>
          <p:nvPr>
            <p:ph type="title"/>
          </p:nvPr>
        </p:nvSpPr>
        <p:spPr/>
        <p:txBody>
          <a:bodyPr/>
          <a:lstStyle/>
          <a:p>
            <a:r>
              <a:rPr lang="en-US" altLang="en-US" dirty="0" smtClean="0"/>
              <a:t>GenBank Record</a:t>
            </a:r>
          </a:p>
        </p:txBody>
      </p:sp>
      <p:sp>
        <p:nvSpPr>
          <p:cNvPr id="1171459" name="Rectangle 3"/>
          <p:cNvSpPr>
            <a:spLocks noGrp="1" noChangeArrowheads="1"/>
          </p:cNvSpPr>
          <p:nvPr>
            <p:ph type="body" idx="1"/>
          </p:nvPr>
        </p:nvSpPr>
        <p:spPr>
          <a:xfrm>
            <a:off x="685800" y="1981200"/>
            <a:ext cx="8207375" cy="4114800"/>
          </a:xfrm>
        </p:spPr>
        <p:txBody>
          <a:bodyPr/>
          <a:lstStyle/>
          <a:p>
            <a:pPr>
              <a:lnSpc>
                <a:spcPct val="80000"/>
              </a:lnSpc>
              <a:buFontTx/>
              <a:buNone/>
            </a:pPr>
            <a:r>
              <a:rPr lang="en-US" altLang="en-US" sz="1400" smtClean="0"/>
              <a:t>LOCUS       </a:t>
            </a:r>
            <a:r>
              <a:rPr lang="tr-TR" altLang="en-US" sz="1400" smtClean="0"/>
              <a:t>	</a:t>
            </a:r>
            <a:r>
              <a:rPr lang="en-US" altLang="en-US" sz="1400" smtClean="0"/>
              <a:t>HBB                      145 aa            linear   MAM 22-JAN-2003</a:t>
            </a:r>
            <a:endParaRPr lang="tr-TR" altLang="en-US" sz="1400" smtClean="0"/>
          </a:p>
          <a:p>
            <a:pPr>
              <a:lnSpc>
                <a:spcPct val="80000"/>
              </a:lnSpc>
              <a:buFontTx/>
              <a:buNone/>
            </a:pPr>
            <a:r>
              <a:rPr lang="en-US" altLang="en-US" sz="1400" smtClean="0"/>
              <a:t>DEFINITION  </a:t>
            </a:r>
            <a:r>
              <a:rPr lang="tr-TR" altLang="en-US" sz="1400" smtClean="0"/>
              <a:t>	</a:t>
            </a:r>
            <a:r>
              <a:rPr lang="en-US" altLang="en-US" sz="1400" smtClean="0"/>
              <a:t>hemoglobin, beta [beta globin] [Bos taurus].</a:t>
            </a:r>
            <a:endParaRPr lang="tr-TR" altLang="en-US" sz="1400" smtClean="0"/>
          </a:p>
          <a:p>
            <a:pPr>
              <a:lnSpc>
                <a:spcPct val="80000"/>
              </a:lnSpc>
              <a:buFontTx/>
              <a:buNone/>
            </a:pPr>
            <a:r>
              <a:rPr lang="en-US" altLang="en-US" sz="1400" smtClean="0"/>
              <a:t>ACCESSION  </a:t>
            </a:r>
            <a:r>
              <a:rPr lang="tr-TR" altLang="en-US" sz="1400" smtClean="0"/>
              <a:t>	</a:t>
            </a:r>
            <a:r>
              <a:rPr lang="en-US" altLang="en-US" sz="1400" smtClean="0"/>
              <a:t> NP_776342</a:t>
            </a:r>
            <a:endParaRPr lang="tr-TR" altLang="en-US" sz="1400" smtClean="0"/>
          </a:p>
          <a:p>
            <a:pPr>
              <a:lnSpc>
                <a:spcPct val="80000"/>
              </a:lnSpc>
              <a:buFontTx/>
              <a:buNone/>
            </a:pPr>
            <a:r>
              <a:rPr lang="en-US" altLang="en-US" sz="1400" smtClean="0"/>
              <a:t>VERSION     </a:t>
            </a:r>
            <a:r>
              <a:rPr lang="tr-TR" altLang="en-US" sz="1400" smtClean="0"/>
              <a:t>	</a:t>
            </a:r>
            <a:r>
              <a:rPr lang="en-US" altLang="en-US" sz="1400" smtClean="0"/>
              <a:t>NP_776342.1  GI:27819608</a:t>
            </a:r>
            <a:endParaRPr lang="tr-TR" altLang="en-US" sz="1400" smtClean="0"/>
          </a:p>
          <a:p>
            <a:pPr>
              <a:lnSpc>
                <a:spcPct val="80000"/>
              </a:lnSpc>
              <a:buFontTx/>
              <a:buNone/>
            </a:pPr>
            <a:r>
              <a:rPr lang="en-US" altLang="en-US" sz="1400" smtClean="0"/>
              <a:t>DBSOURCE    </a:t>
            </a:r>
            <a:r>
              <a:rPr lang="tr-TR" altLang="en-US" sz="1400" smtClean="0"/>
              <a:t>	</a:t>
            </a:r>
            <a:r>
              <a:rPr lang="en-US" altLang="en-US" sz="1400" smtClean="0"/>
              <a:t>REFSEQ: accession </a:t>
            </a:r>
            <a:r>
              <a:rPr lang="en-US" altLang="en-US" sz="1400" smtClean="0">
                <a:hlinkClick r:id="rId2"/>
              </a:rPr>
              <a:t>NM_173917.1</a:t>
            </a:r>
            <a:endParaRPr lang="tr-TR" altLang="en-US" sz="1400" smtClean="0"/>
          </a:p>
          <a:p>
            <a:pPr>
              <a:lnSpc>
                <a:spcPct val="80000"/>
              </a:lnSpc>
              <a:buFontTx/>
              <a:buNone/>
            </a:pPr>
            <a:r>
              <a:rPr lang="en-US" altLang="en-US" sz="1400" smtClean="0"/>
              <a:t>KEYWORDS    </a:t>
            </a:r>
            <a:r>
              <a:rPr lang="tr-TR" altLang="en-US" sz="1400" smtClean="0"/>
              <a:t>	</a:t>
            </a:r>
            <a:r>
              <a:rPr lang="en-US" altLang="en-US" sz="1400" smtClean="0"/>
              <a:t>.</a:t>
            </a:r>
            <a:endParaRPr lang="tr-TR" altLang="en-US" sz="1400" smtClean="0"/>
          </a:p>
          <a:p>
            <a:pPr>
              <a:lnSpc>
                <a:spcPct val="80000"/>
              </a:lnSpc>
              <a:buFontTx/>
              <a:buNone/>
            </a:pPr>
            <a:r>
              <a:rPr lang="en-US" altLang="en-US" sz="1400" smtClean="0"/>
              <a:t>SOURCE     </a:t>
            </a:r>
            <a:r>
              <a:rPr lang="tr-TR" altLang="en-US" sz="1400" smtClean="0"/>
              <a:t>	</a:t>
            </a:r>
            <a:r>
              <a:rPr lang="en-US" altLang="en-US" sz="1400" smtClean="0"/>
              <a:t> Bos taurus (cow)  </a:t>
            </a:r>
            <a:endParaRPr lang="tr-TR" altLang="en-US" sz="1400" smtClean="0"/>
          </a:p>
          <a:p>
            <a:pPr>
              <a:lnSpc>
                <a:spcPct val="80000"/>
              </a:lnSpc>
              <a:buFontTx/>
              <a:buNone/>
            </a:pPr>
            <a:r>
              <a:rPr lang="en-US" altLang="en-US" sz="1400" smtClean="0"/>
              <a:t>ORGANISM  </a:t>
            </a:r>
            <a:r>
              <a:rPr lang="tr-TR" altLang="en-US" sz="1400" smtClean="0"/>
              <a:t>	</a:t>
            </a:r>
            <a:r>
              <a:rPr lang="en-US" altLang="en-US" sz="1400" smtClean="0">
                <a:hlinkClick r:id="rId3"/>
              </a:rPr>
              <a:t>Bos taurus</a:t>
            </a:r>
            <a:r>
              <a:rPr lang="en-US" altLang="en-US" sz="1400" smtClean="0"/>
              <a:t>            Eukaryota; Metazoa; Chordata; Craniata; </a:t>
            </a:r>
            <a:r>
              <a:rPr lang="tr-TR" altLang="en-US" sz="1400" smtClean="0"/>
              <a:t>			</a:t>
            </a:r>
            <a:r>
              <a:rPr lang="en-US" altLang="en-US" sz="1400" smtClean="0"/>
              <a:t>Vertebrata; Euteleostomi; Mammalia; Eutheria; </a:t>
            </a:r>
            <a:r>
              <a:rPr lang="tr-TR" altLang="en-US" sz="1400" smtClean="0"/>
              <a:t>	</a:t>
            </a:r>
            <a:r>
              <a:rPr lang="en-US" altLang="en-US" sz="1400" smtClean="0"/>
              <a:t>Cetartiodactyla; </a:t>
            </a:r>
            <a:r>
              <a:rPr lang="tr-TR" altLang="en-US" sz="1400" smtClean="0"/>
              <a:t>		</a:t>
            </a:r>
            <a:r>
              <a:rPr lang="en-US" altLang="en-US" sz="1400" smtClean="0"/>
              <a:t>Ruminantia; Pecora; Bovoidea;            Bovidae; </a:t>
            </a:r>
            <a:r>
              <a:rPr lang="tr-TR" altLang="en-US" sz="1400" smtClean="0"/>
              <a:t>		</a:t>
            </a:r>
            <a:r>
              <a:rPr lang="en-US" altLang="en-US" sz="1400" smtClean="0"/>
              <a:t>Bovinae; </a:t>
            </a:r>
            <a:r>
              <a:rPr lang="tr-TR" altLang="en-US" sz="1400" smtClean="0"/>
              <a:t>		</a:t>
            </a:r>
            <a:r>
              <a:rPr lang="en-US" altLang="en-US" sz="1400" smtClean="0"/>
              <a:t>Bos.</a:t>
            </a:r>
            <a:endParaRPr lang="tr-TR" altLang="en-US" sz="1400" smtClean="0"/>
          </a:p>
          <a:p>
            <a:pPr>
              <a:lnSpc>
                <a:spcPct val="80000"/>
              </a:lnSpc>
              <a:buFontTx/>
              <a:buNone/>
            </a:pPr>
            <a:r>
              <a:rPr lang="en-US" altLang="en-US" sz="1400" smtClean="0"/>
              <a:t>REFERENCE   </a:t>
            </a:r>
            <a:r>
              <a:rPr lang="tr-TR" altLang="en-US" sz="1400" smtClean="0"/>
              <a:t>	</a:t>
            </a:r>
            <a:r>
              <a:rPr lang="en-US" altLang="en-US" sz="1400" smtClean="0"/>
              <a:t>1  (residues 1 to 145)  </a:t>
            </a:r>
            <a:endParaRPr lang="tr-TR" altLang="en-US" sz="1400" smtClean="0"/>
          </a:p>
          <a:p>
            <a:pPr>
              <a:lnSpc>
                <a:spcPct val="80000"/>
              </a:lnSpc>
              <a:buFontTx/>
              <a:buNone/>
            </a:pPr>
            <a:r>
              <a:rPr lang="en-US" altLang="en-US" sz="1400" smtClean="0"/>
              <a:t>AUTHORS   </a:t>
            </a:r>
            <a:r>
              <a:rPr lang="tr-TR" altLang="en-US" sz="1400" smtClean="0"/>
              <a:t>	</a:t>
            </a:r>
            <a:r>
              <a:rPr lang="en-US" altLang="en-US" sz="1400" smtClean="0"/>
              <a:t>Duncan,C.H.  </a:t>
            </a:r>
            <a:endParaRPr lang="tr-TR" altLang="en-US" sz="1400" smtClean="0"/>
          </a:p>
          <a:p>
            <a:pPr>
              <a:lnSpc>
                <a:spcPct val="80000"/>
              </a:lnSpc>
              <a:buFontTx/>
              <a:buNone/>
            </a:pPr>
            <a:r>
              <a:rPr lang="en-US" altLang="en-US" sz="1400" smtClean="0"/>
              <a:t>JOURNAL   </a:t>
            </a:r>
            <a:r>
              <a:rPr lang="tr-TR" altLang="en-US" sz="1400" smtClean="0"/>
              <a:t>	</a:t>
            </a:r>
            <a:r>
              <a:rPr lang="en-US" altLang="en-US" sz="1400" smtClean="0"/>
              <a:t>Unpublished (1991)</a:t>
            </a:r>
            <a:endParaRPr lang="tr-TR" altLang="en-US" sz="1400" smtClean="0"/>
          </a:p>
          <a:p>
            <a:pPr>
              <a:lnSpc>
                <a:spcPct val="80000"/>
              </a:lnSpc>
              <a:buFontTx/>
              <a:buNone/>
            </a:pPr>
            <a:r>
              <a:rPr lang="en-US" altLang="en-US" sz="1400" smtClean="0"/>
              <a:t>COMMENT     </a:t>
            </a:r>
            <a:r>
              <a:rPr lang="tr-TR" altLang="en-US" sz="1400" smtClean="0"/>
              <a:t>	</a:t>
            </a:r>
            <a:r>
              <a:rPr lang="en-US" altLang="en-US" sz="1400" smtClean="0"/>
              <a:t>PROVISIONAL </a:t>
            </a:r>
            <a:r>
              <a:rPr lang="en-US" altLang="en-US" sz="1400" smtClean="0">
                <a:hlinkClick r:id="rId4"/>
              </a:rPr>
              <a:t>REFSEQ</a:t>
            </a:r>
            <a:r>
              <a:rPr lang="en-US" altLang="en-US" sz="1400" smtClean="0"/>
              <a:t>: This record has not yet been subject to </a:t>
            </a:r>
            <a:r>
              <a:rPr lang="tr-TR" altLang="en-US" sz="1400" smtClean="0"/>
              <a:t>	</a:t>
            </a:r>
            <a:r>
              <a:rPr lang="en-US" altLang="en-US" sz="1400" smtClean="0"/>
              <a:t>final            </a:t>
            </a:r>
            <a:r>
              <a:rPr lang="tr-TR" altLang="en-US" sz="1400" smtClean="0"/>
              <a:t>		</a:t>
            </a:r>
            <a:r>
              <a:rPr lang="en-US" altLang="en-US" sz="1400" smtClean="0"/>
              <a:t>NCBI review. The reference sequence was derived from </a:t>
            </a:r>
            <a:r>
              <a:rPr lang="en-US" altLang="en-US" sz="1400" smtClean="0">
                <a:hlinkClick r:id="rId5"/>
              </a:rPr>
              <a:t>M63453.1</a:t>
            </a:r>
            <a:r>
              <a:rPr lang="en-US" altLang="en-US" sz="1400" smtClean="0"/>
              <a:t>.</a:t>
            </a:r>
            <a:endParaRPr lang="tr-TR" altLang="en-US" sz="1400" smtClean="0"/>
          </a:p>
          <a:p>
            <a:pPr>
              <a:lnSpc>
                <a:spcPct val="80000"/>
              </a:lnSpc>
              <a:buFontTx/>
              <a:buNone/>
            </a:pPr>
            <a:r>
              <a:rPr lang="en-US" altLang="en-US" sz="1400" smtClean="0"/>
              <a:t>FEATURES            </a:t>
            </a:r>
            <a:r>
              <a:rPr lang="tr-TR" altLang="en-US" sz="1400" smtClean="0"/>
              <a:t>	</a:t>
            </a:r>
            <a:r>
              <a:rPr lang="en-US" altLang="en-US" sz="1400" smtClean="0"/>
              <a:t>Location/Qualifiers     source          1..145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1459">
                                            <p:txEl>
                                              <p:pRg st="0" end="0"/>
                                            </p:txEl>
                                          </p:spTgt>
                                        </p:tgtEl>
                                        <p:attrNameLst>
                                          <p:attrName>style.visibility</p:attrName>
                                        </p:attrNameLst>
                                      </p:cBhvr>
                                      <p:to>
                                        <p:strVal val="visible"/>
                                      </p:to>
                                    </p:set>
                                    <p:animEffect transition="in" filter="dissolve">
                                      <p:cBhvr>
                                        <p:cTn id="7" dur="500"/>
                                        <p:tgtEl>
                                          <p:spTgt spid="1171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1459">
                                            <p:txEl>
                                              <p:pRg st="1" end="1"/>
                                            </p:txEl>
                                          </p:spTgt>
                                        </p:tgtEl>
                                        <p:attrNameLst>
                                          <p:attrName>style.visibility</p:attrName>
                                        </p:attrNameLst>
                                      </p:cBhvr>
                                      <p:to>
                                        <p:strVal val="visible"/>
                                      </p:to>
                                    </p:set>
                                    <p:animEffect transition="in" filter="dissolve">
                                      <p:cBhvr>
                                        <p:cTn id="12" dur="500"/>
                                        <p:tgtEl>
                                          <p:spTgt spid="1171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71459">
                                            <p:txEl>
                                              <p:pRg st="2" end="2"/>
                                            </p:txEl>
                                          </p:spTgt>
                                        </p:tgtEl>
                                        <p:attrNameLst>
                                          <p:attrName>style.visibility</p:attrName>
                                        </p:attrNameLst>
                                      </p:cBhvr>
                                      <p:to>
                                        <p:strVal val="visible"/>
                                      </p:to>
                                    </p:set>
                                    <p:animEffect transition="in" filter="dissolve">
                                      <p:cBhvr>
                                        <p:cTn id="17" dur="500"/>
                                        <p:tgtEl>
                                          <p:spTgt spid="1171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71459">
                                            <p:txEl>
                                              <p:pRg st="3" end="3"/>
                                            </p:txEl>
                                          </p:spTgt>
                                        </p:tgtEl>
                                        <p:attrNameLst>
                                          <p:attrName>style.visibility</p:attrName>
                                        </p:attrNameLst>
                                      </p:cBhvr>
                                      <p:to>
                                        <p:strVal val="visible"/>
                                      </p:to>
                                    </p:set>
                                    <p:animEffect transition="in" filter="dissolve">
                                      <p:cBhvr>
                                        <p:cTn id="22" dur="500"/>
                                        <p:tgtEl>
                                          <p:spTgt spid="1171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71459">
                                            <p:txEl>
                                              <p:pRg st="4" end="4"/>
                                            </p:txEl>
                                          </p:spTgt>
                                        </p:tgtEl>
                                        <p:attrNameLst>
                                          <p:attrName>style.visibility</p:attrName>
                                        </p:attrNameLst>
                                      </p:cBhvr>
                                      <p:to>
                                        <p:strVal val="visible"/>
                                      </p:to>
                                    </p:set>
                                    <p:animEffect transition="in" filter="dissolve">
                                      <p:cBhvr>
                                        <p:cTn id="27" dur="500"/>
                                        <p:tgtEl>
                                          <p:spTgt spid="1171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71459">
                                            <p:txEl>
                                              <p:pRg st="5" end="5"/>
                                            </p:txEl>
                                          </p:spTgt>
                                        </p:tgtEl>
                                        <p:attrNameLst>
                                          <p:attrName>style.visibility</p:attrName>
                                        </p:attrNameLst>
                                      </p:cBhvr>
                                      <p:to>
                                        <p:strVal val="visible"/>
                                      </p:to>
                                    </p:set>
                                    <p:animEffect transition="in" filter="dissolve">
                                      <p:cBhvr>
                                        <p:cTn id="32" dur="500"/>
                                        <p:tgtEl>
                                          <p:spTgt spid="11714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71459">
                                            <p:txEl>
                                              <p:pRg st="6" end="6"/>
                                            </p:txEl>
                                          </p:spTgt>
                                        </p:tgtEl>
                                        <p:attrNameLst>
                                          <p:attrName>style.visibility</p:attrName>
                                        </p:attrNameLst>
                                      </p:cBhvr>
                                      <p:to>
                                        <p:strVal val="visible"/>
                                      </p:to>
                                    </p:set>
                                    <p:animEffect transition="in" filter="dissolve">
                                      <p:cBhvr>
                                        <p:cTn id="37" dur="500"/>
                                        <p:tgtEl>
                                          <p:spTgt spid="11714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71459">
                                            <p:txEl>
                                              <p:pRg st="7" end="7"/>
                                            </p:txEl>
                                          </p:spTgt>
                                        </p:tgtEl>
                                        <p:attrNameLst>
                                          <p:attrName>style.visibility</p:attrName>
                                        </p:attrNameLst>
                                      </p:cBhvr>
                                      <p:to>
                                        <p:strVal val="visible"/>
                                      </p:to>
                                    </p:set>
                                    <p:animEffect transition="in" filter="dissolve">
                                      <p:cBhvr>
                                        <p:cTn id="42" dur="500"/>
                                        <p:tgtEl>
                                          <p:spTgt spid="117145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71459">
                                            <p:txEl>
                                              <p:pRg st="8" end="8"/>
                                            </p:txEl>
                                          </p:spTgt>
                                        </p:tgtEl>
                                        <p:attrNameLst>
                                          <p:attrName>style.visibility</p:attrName>
                                        </p:attrNameLst>
                                      </p:cBhvr>
                                      <p:to>
                                        <p:strVal val="visible"/>
                                      </p:to>
                                    </p:set>
                                    <p:animEffect transition="in" filter="dissolve">
                                      <p:cBhvr>
                                        <p:cTn id="47" dur="500"/>
                                        <p:tgtEl>
                                          <p:spTgt spid="117145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171459">
                                            <p:txEl>
                                              <p:pRg st="9" end="9"/>
                                            </p:txEl>
                                          </p:spTgt>
                                        </p:tgtEl>
                                        <p:attrNameLst>
                                          <p:attrName>style.visibility</p:attrName>
                                        </p:attrNameLst>
                                      </p:cBhvr>
                                      <p:to>
                                        <p:strVal val="visible"/>
                                      </p:to>
                                    </p:set>
                                    <p:animEffect transition="in" filter="dissolve">
                                      <p:cBhvr>
                                        <p:cTn id="52" dur="500"/>
                                        <p:tgtEl>
                                          <p:spTgt spid="117145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171459">
                                            <p:txEl>
                                              <p:pRg st="10" end="10"/>
                                            </p:txEl>
                                          </p:spTgt>
                                        </p:tgtEl>
                                        <p:attrNameLst>
                                          <p:attrName>style.visibility</p:attrName>
                                        </p:attrNameLst>
                                      </p:cBhvr>
                                      <p:to>
                                        <p:strVal val="visible"/>
                                      </p:to>
                                    </p:set>
                                    <p:animEffect transition="in" filter="dissolve">
                                      <p:cBhvr>
                                        <p:cTn id="57" dur="500"/>
                                        <p:tgtEl>
                                          <p:spTgt spid="1171459">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171459">
                                            <p:txEl>
                                              <p:pRg st="11" end="11"/>
                                            </p:txEl>
                                          </p:spTgt>
                                        </p:tgtEl>
                                        <p:attrNameLst>
                                          <p:attrName>style.visibility</p:attrName>
                                        </p:attrNameLst>
                                      </p:cBhvr>
                                      <p:to>
                                        <p:strVal val="visible"/>
                                      </p:to>
                                    </p:set>
                                    <p:animEffect transition="in" filter="dissolve">
                                      <p:cBhvr>
                                        <p:cTn id="62" dur="500"/>
                                        <p:tgtEl>
                                          <p:spTgt spid="1171459">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171459">
                                            <p:txEl>
                                              <p:pRg st="12" end="12"/>
                                            </p:txEl>
                                          </p:spTgt>
                                        </p:tgtEl>
                                        <p:attrNameLst>
                                          <p:attrName>style.visibility</p:attrName>
                                        </p:attrNameLst>
                                      </p:cBhvr>
                                      <p:to>
                                        <p:strVal val="visible"/>
                                      </p:to>
                                    </p:set>
                                    <p:animEffect transition="in" filter="dissolve">
                                      <p:cBhvr>
                                        <p:cTn id="67" dur="500"/>
                                        <p:tgtEl>
                                          <p:spTgt spid="117145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1459" grpId="0" build="p"/>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19FB19A0-8108-477A-9AEB-3A21F9458F69}" type="slidenum">
              <a:rPr kumimoji="0" lang="en-US" altLang="en-US" sz="1200" smtClean="0"/>
              <a:pPr>
                <a:spcBef>
                  <a:spcPct val="50000"/>
                </a:spcBef>
                <a:buFontTx/>
                <a:buNone/>
              </a:pPr>
              <a:t>81</a:t>
            </a:fld>
            <a:endParaRPr kumimoji="0" lang="en-US" altLang="en-US" sz="1200" smtClean="0"/>
          </a:p>
        </p:txBody>
      </p:sp>
      <p:sp>
        <p:nvSpPr>
          <p:cNvPr id="1172482" name="Rectangle 2"/>
          <p:cNvSpPr>
            <a:spLocks noGrp="1" noChangeArrowheads="1"/>
          </p:cNvSpPr>
          <p:nvPr>
            <p:ph type="title"/>
          </p:nvPr>
        </p:nvSpPr>
        <p:spPr/>
        <p:txBody>
          <a:bodyPr/>
          <a:lstStyle/>
          <a:p>
            <a:r>
              <a:rPr lang="en-US" altLang="en-US" smtClean="0"/>
              <a:t>ASN.1</a:t>
            </a:r>
          </a:p>
        </p:txBody>
      </p:sp>
      <p:sp>
        <p:nvSpPr>
          <p:cNvPr id="1172483" name="Rectangle 3"/>
          <p:cNvSpPr>
            <a:spLocks noGrp="1" noChangeArrowheads="1"/>
          </p:cNvSpPr>
          <p:nvPr>
            <p:ph type="body" idx="1"/>
          </p:nvPr>
        </p:nvSpPr>
        <p:spPr/>
        <p:txBody>
          <a:bodyPr/>
          <a:lstStyle/>
          <a:p>
            <a:pPr>
              <a:lnSpc>
                <a:spcPct val="90000"/>
              </a:lnSpc>
            </a:pPr>
            <a:r>
              <a:rPr lang="en-US" altLang="en-US" sz="2800" dirty="0" smtClean="0">
                <a:ea typeface="Arial Unicode MS" panose="020B0604020202020204" pitchFamily="34" charset="-128"/>
                <a:cs typeface="Arial Unicode MS" panose="020B0604020202020204" pitchFamily="34" charset="-128"/>
              </a:rPr>
              <a:t>Abstract Syntax Notation (ASN.1): </a:t>
            </a:r>
            <a:endParaRPr lang="tr-TR" altLang="en-US" sz="2800" dirty="0" smtClean="0">
              <a:ea typeface="Arial Unicode MS" panose="020B0604020202020204" pitchFamily="34" charset="-128"/>
              <a:cs typeface="Arial Unicode MS" panose="020B0604020202020204" pitchFamily="34" charset="-128"/>
            </a:endParaRPr>
          </a:p>
          <a:p>
            <a:pPr lvl="1">
              <a:lnSpc>
                <a:spcPct val="90000"/>
              </a:lnSpc>
            </a:pPr>
            <a:r>
              <a:rPr lang="en-US" altLang="en-US" sz="2400" dirty="0" smtClean="0">
                <a:ea typeface="Arial Unicode MS" panose="020B0604020202020204" pitchFamily="34" charset="-128"/>
                <a:cs typeface="Arial Unicode MS" panose="020B0604020202020204" pitchFamily="34" charset="-128"/>
              </a:rPr>
              <a:t>formal description language developed to encode various data to be easily connected across computer systems </a:t>
            </a:r>
          </a:p>
          <a:p>
            <a:pPr>
              <a:lnSpc>
                <a:spcPct val="90000"/>
              </a:lnSpc>
            </a:pPr>
            <a:endParaRPr lang="en-US" altLang="en-US" sz="2800" dirty="0" smtClean="0">
              <a:ea typeface="Arial Unicode MS" panose="020B0604020202020204" pitchFamily="34" charset="-128"/>
              <a:cs typeface="Arial Unicode MS" panose="020B0604020202020204" pitchFamily="34" charset="-128"/>
            </a:endParaRPr>
          </a:p>
          <a:p>
            <a:pPr>
              <a:lnSpc>
                <a:spcPct val="90000"/>
              </a:lnSpc>
            </a:pPr>
            <a:r>
              <a:rPr lang="en-US" altLang="en-US" sz="2800" dirty="0" smtClean="0">
                <a:ea typeface="Arial Unicode MS" panose="020B0604020202020204" pitchFamily="34" charset="-128"/>
                <a:cs typeface="Arial Unicode MS" panose="020B0604020202020204" pitchFamily="34" charset="-128"/>
              </a:rPr>
              <a:t>ASN.1 is highly structured and detailed</a:t>
            </a:r>
          </a:p>
          <a:p>
            <a:pPr>
              <a:lnSpc>
                <a:spcPct val="90000"/>
              </a:lnSpc>
            </a:pPr>
            <a:endParaRPr lang="en-US" altLang="en-US" sz="2800" dirty="0" smtClean="0">
              <a:ea typeface="Arial Unicode MS" panose="020B0604020202020204" pitchFamily="34" charset="-128"/>
              <a:cs typeface="Arial Unicode MS" panose="020B0604020202020204" pitchFamily="34" charset="-128"/>
            </a:endParaRPr>
          </a:p>
          <a:p>
            <a:pPr>
              <a:lnSpc>
                <a:spcPct val="90000"/>
              </a:lnSpc>
            </a:pPr>
            <a:r>
              <a:rPr lang="en-US" altLang="en-US" sz="2800" dirty="0" smtClean="0">
                <a:ea typeface="Arial Unicode MS" panose="020B0604020202020204" pitchFamily="34" charset="-128"/>
                <a:cs typeface="Arial Unicode MS" panose="020B0604020202020204" pitchFamily="34" charset="-128"/>
              </a:rPr>
              <a:t>ASN.1 format contains all of the other information found in other formats</a:t>
            </a:r>
          </a:p>
          <a:p>
            <a:pPr>
              <a:lnSpc>
                <a:spcPct val="90000"/>
              </a:lnSpc>
            </a:pPr>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2483">
                                            <p:txEl>
                                              <p:pRg st="0" end="0"/>
                                            </p:txEl>
                                          </p:spTgt>
                                        </p:tgtEl>
                                        <p:attrNameLst>
                                          <p:attrName>style.visibility</p:attrName>
                                        </p:attrNameLst>
                                      </p:cBhvr>
                                      <p:to>
                                        <p:strVal val="visible"/>
                                      </p:to>
                                    </p:set>
                                    <p:animEffect transition="in" filter="dissolve">
                                      <p:cBhvr>
                                        <p:cTn id="7" dur="500"/>
                                        <p:tgtEl>
                                          <p:spTgt spid="1172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2483">
                                            <p:txEl>
                                              <p:pRg st="1" end="1"/>
                                            </p:txEl>
                                          </p:spTgt>
                                        </p:tgtEl>
                                        <p:attrNameLst>
                                          <p:attrName>style.visibility</p:attrName>
                                        </p:attrNameLst>
                                      </p:cBhvr>
                                      <p:to>
                                        <p:strVal val="visible"/>
                                      </p:to>
                                    </p:set>
                                    <p:animEffect transition="in" filter="dissolve">
                                      <p:cBhvr>
                                        <p:cTn id="12" dur="500"/>
                                        <p:tgtEl>
                                          <p:spTgt spid="1172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72483">
                                            <p:txEl>
                                              <p:pRg st="3" end="3"/>
                                            </p:txEl>
                                          </p:spTgt>
                                        </p:tgtEl>
                                        <p:attrNameLst>
                                          <p:attrName>style.visibility</p:attrName>
                                        </p:attrNameLst>
                                      </p:cBhvr>
                                      <p:to>
                                        <p:strVal val="visible"/>
                                      </p:to>
                                    </p:set>
                                    <p:animEffect transition="in" filter="dissolve">
                                      <p:cBhvr>
                                        <p:cTn id="17" dur="500"/>
                                        <p:tgtEl>
                                          <p:spTgt spid="11724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72483">
                                            <p:txEl>
                                              <p:pRg st="5" end="5"/>
                                            </p:txEl>
                                          </p:spTgt>
                                        </p:tgtEl>
                                        <p:attrNameLst>
                                          <p:attrName>style.visibility</p:attrName>
                                        </p:attrNameLst>
                                      </p:cBhvr>
                                      <p:to>
                                        <p:strVal val="visible"/>
                                      </p:to>
                                    </p:set>
                                    <p:animEffect transition="in" filter="dissolve">
                                      <p:cBhvr>
                                        <p:cTn id="22" dur="500"/>
                                        <p:tgtEl>
                                          <p:spTgt spid="1172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48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rgbClr val="FF3300"/>
                </a:solidFill>
                <a:latin typeface="Times New Roman" panose="02020603050405020304" pitchFamily="18" charset="0"/>
              </a:defRPr>
            </a:lvl2pPr>
            <a:lvl3pPr marL="1143000" indent="-228600">
              <a:spcBef>
                <a:spcPct val="20000"/>
              </a:spcBef>
              <a:buChar char="•"/>
              <a:defRPr kumimoji="1" sz="2400">
                <a:solidFill>
                  <a:schemeClr val="accent2"/>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50000"/>
              </a:spcBef>
              <a:buFontTx/>
              <a:buNone/>
            </a:pPr>
            <a:fld id="{3ACD9966-F843-42F1-9DA2-2887069AA2BB}" type="slidenum">
              <a:rPr kumimoji="0" lang="en-US" altLang="en-US" sz="1200" smtClean="0"/>
              <a:pPr>
                <a:spcBef>
                  <a:spcPct val="50000"/>
                </a:spcBef>
                <a:buFontTx/>
                <a:buNone/>
              </a:pPr>
              <a:t>9</a:t>
            </a:fld>
            <a:endParaRPr kumimoji="0" lang="en-US" altLang="en-US" sz="1200" smtClean="0"/>
          </a:p>
        </p:txBody>
      </p:sp>
      <p:sp>
        <p:nvSpPr>
          <p:cNvPr id="1105922" name="Rectangle 2"/>
          <p:cNvSpPr>
            <a:spLocks noGrp="1" noChangeArrowheads="1"/>
          </p:cNvSpPr>
          <p:nvPr>
            <p:ph type="title"/>
          </p:nvPr>
        </p:nvSpPr>
        <p:spPr/>
        <p:txBody>
          <a:bodyPr/>
          <a:lstStyle/>
          <a:p>
            <a:r>
              <a:rPr lang="en-US" altLang="en-US" smtClean="0"/>
              <a:t>Shannon Entropy</a:t>
            </a:r>
          </a:p>
        </p:txBody>
      </p:sp>
      <p:sp>
        <p:nvSpPr>
          <p:cNvPr id="1105923" name="Rectangle 3"/>
          <p:cNvSpPr>
            <a:spLocks noGrp="1" noChangeArrowheads="1"/>
          </p:cNvSpPr>
          <p:nvPr>
            <p:ph type="body" idx="1"/>
          </p:nvPr>
        </p:nvSpPr>
        <p:spPr/>
        <p:txBody>
          <a:bodyPr/>
          <a:lstStyle/>
          <a:p>
            <a:pPr>
              <a:lnSpc>
                <a:spcPct val="90000"/>
              </a:lnSpc>
            </a:pPr>
            <a:r>
              <a:rPr lang="en-US" altLang="en-US" dirty="0" smtClean="0"/>
              <a:t>One method to calculate the observed column variation given the expected variation in the evolutionary model is to use an information measure known as </a:t>
            </a:r>
            <a:r>
              <a:rPr lang="en-US" altLang="en-US" dirty="0" smtClean="0">
                <a:solidFill>
                  <a:schemeClr val="accent1">
                    <a:lumMod val="75000"/>
                  </a:schemeClr>
                </a:solidFill>
              </a:rPr>
              <a:t>entropy</a:t>
            </a:r>
            <a:r>
              <a:rPr lang="en-US" altLang="en-US" dirty="0" smtClean="0"/>
              <a:t>. </a:t>
            </a:r>
            <a:endParaRPr lang="tr-TR" altLang="en-US" dirty="0" smtClean="0"/>
          </a:p>
          <a:p>
            <a:pPr lvl="1">
              <a:lnSpc>
                <a:spcPct val="90000"/>
              </a:lnSpc>
            </a:pPr>
            <a:r>
              <a:rPr lang="tr-TR" altLang="en-US" dirty="0" err="1" smtClean="0">
                <a:solidFill>
                  <a:schemeClr val="accent1"/>
                </a:solidFill>
              </a:rPr>
              <a:t>Entropy</a:t>
            </a:r>
            <a:r>
              <a:rPr lang="tr-TR" altLang="en-US" dirty="0" smtClean="0"/>
              <a:t> is </a:t>
            </a:r>
            <a:r>
              <a:rPr lang="tr-TR" altLang="en-US" dirty="0" err="1" smtClean="0"/>
              <a:t>the</a:t>
            </a:r>
            <a:r>
              <a:rPr lang="tr-TR" altLang="en-US" dirty="0" smtClean="0"/>
              <a:t> </a:t>
            </a:r>
            <a:r>
              <a:rPr lang="tr-TR" altLang="en-US" dirty="0" err="1" smtClean="0"/>
              <a:t>amount</a:t>
            </a:r>
            <a:r>
              <a:rPr lang="tr-TR" altLang="en-US" dirty="0" smtClean="0"/>
              <a:t> of </a:t>
            </a:r>
            <a:r>
              <a:rPr lang="tr-TR" altLang="en-US" dirty="0" err="1" smtClean="0"/>
              <a:t>information</a:t>
            </a:r>
            <a:r>
              <a:rPr lang="tr-TR" altLang="en-US" dirty="0" smtClean="0"/>
              <a:t> of </a:t>
            </a:r>
            <a:r>
              <a:rPr lang="tr-TR" altLang="en-US" dirty="0" err="1" smtClean="0"/>
              <a:t>the</a:t>
            </a:r>
            <a:r>
              <a:rPr lang="tr-TR" altLang="en-US" dirty="0" smtClean="0"/>
              <a:t> </a:t>
            </a:r>
            <a:r>
              <a:rPr lang="tr-TR" altLang="en-US" dirty="0" err="1" smtClean="0"/>
              <a:t>observed</a:t>
            </a:r>
            <a:r>
              <a:rPr lang="tr-TR" altLang="en-US" dirty="0" smtClean="0"/>
              <a:t> </a:t>
            </a:r>
            <a:r>
              <a:rPr lang="tr-TR" altLang="en-US" dirty="0" err="1" smtClean="0"/>
              <a:t>column</a:t>
            </a:r>
            <a:r>
              <a:rPr lang="tr-TR" altLang="en-US" dirty="0" smtClean="0"/>
              <a:t> </a:t>
            </a:r>
            <a:r>
              <a:rPr lang="tr-TR" altLang="en-US" dirty="0" err="1" smtClean="0"/>
              <a:t>variation</a:t>
            </a:r>
            <a:r>
              <a:rPr lang="tr-TR" altLang="en-US" dirty="0" smtClean="0"/>
              <a:t> </a:t>
            </a:r>
            <a:r>
              <a:rPr lang="tr-TR" altLang="en-US" dirty="0" err="1" smtClean="0"/>
              <a:t>if</a:t>
            </a:r>
            <a:r>
              <a:rPr lang="tr-TR" altLang="en-US" dirty="0" smtClean="0"/>
              <a:t> </a:t>
            </a:r>
            <a:r>
              <a:rPr lang="tr-TR" altLang="en-US" dirty="0" err="1" smtClean="0"/>
              <a:t>expected</a:t>
            </a:r>
            <a:r>
              <a:rPr lang="tr-TR" altLang="en-US" dirty="0" smtClean="0"/>
              <a:t> </a:t>
            </a:r>
            <a:r>
              <a:rPr lang="tr-TR" altLang="en-US" dirty="0" err="1" smtClean="0"/>
              <a:t>variation</a:t>
            </a:r>
            <a:r>
              <a:rPr lang="tr-TR" altLang="en-US" dirty="0" smtClean="0"/>
              <a:t> in </a:t>
            </a:r>
            <a:r>
              <a:rPr lang="tr-TR" altLang="en-US" dirty="0" err="1" smtClean="0"/>
              <a:t>the</a:t>
            </a:r>
            <a:r>
              <a:rPr lang="tr-TR" altLang="en-US" dirty="0" smtClean="0"/>
              <a:t> </a:t>
            </a:r>
            <a:r>
              <a:rPr lang="tr-TR" altLang="en-US" dirty="0" err="1" smtClean="0"/>
              <a:t>evolutionary</a:t>
            </a:r>
            <a:r>
              <a:rPr lang="tr-TR" altLang="en-US" dirty="0" smtClean="0"/>
              <a:t> model is </a:t>
            </a:r>
            <a:r>
              <a:rPr lang="tr-TR" altLang="en-US" dirty="0" err="1" smtClean="0"/>
              <a:t>known</a:t>
            </a:r>
            <a:r>
              <a:rPr lang="en-US" altLang="en-US" dirty="0" smtClean="0"/>
              <a:t> </a:t>
            </a:r>
            <a:endParaRPr lang="tr-TR" altLang="en-US" dirty="0" smtClean="0"/>
          </a:p>
          <a:p>
            <a:pPr>
              <a:lnSpc>
                <a:spcPct val="90000"/>
              </a:lnSpc>
              <a:buFontTx/>
              <a:buNone/>
            </a:pPr>
            <a:endParaRPr lang="tr-TR" altLang="en-US" dirty="0" smtClean="0"/>
          </a:p>
          <a:p>
            <a:pPr>
              <a:lnSpc>
                <a:spcPct val="90000"/>
              </a:lnSpc>
            </a:pPr>
            <a:r>
              <a:rPr lang="en-US" altLang="en-US" dirty="0" smtClean="0"/>
              <a:t>The smaller the entropy, the more conserved a column is.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5923">
                                            <p:txEl>
                                              <p:pRg st="0" end="0"/>
                                            </p:txEl>
                                          </p:spTgt>
                                        </p:tgtEl>
                                        <p:attrNameLst>
                                          <p:attrName>style.visibility</p:attrName>
                                        </p:attrNameLst>
                                      </p:cBhvr>
                                      <p:to>
                                        <p:strVal val="visible"/>
                                      </p:to>
                                    </p:set>
                                    <p:animEffect transition="in" filter="dissolve">
                                      <p:cBhvr>
                                        <p:cTn id="7" dur="500"/>
                                        <p:tgtEl>
                                          <p:spTgt spid="1105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05923">
                                            <p:txEl>
                                              <p:pRg st="1" end="1"/>
                                            </p:txEl>
                                          </p:spTgt>
                                        </p:tgtEl>
                                        <p:attrNameLst>
                                          <p:attrName>style.visibility</p:attrName>
                                        </p:attrNameLst>
                                      </p:cBhvr>
                                      <p:to>
                                        <p:strVal val="visible"/>
                                      </p:to>
                                    </p:set>
                                    <p:animEffect transition="in" filter="dissolve">
                                      <p:cBhvr>
                                        <p:cTn id="12" dur="500"/>
                                        <p:tgtEl>
                                          <p:spTgt spid="11059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05923">
                                            <p:txEl>
                                              <p:pRg st="3" end="3"/>
                                            </p:txEl>
                                          </p:spTgt>
                                        </p:tgtEl>
                                        <p:attrNameLst>
                                          <p:attrName>style.visibility</p:attrName>
                                        </p:attrNameLst>
                                      </p:cBhvr>
                                      <p:to>
                                        <p:strVal val="visible"/>
                                      </p:to>
                                    </p:set>
                                    <p:animEffect transition="in" filter="dissolve">
                                      <p:cBhvr>
                                        <p:cTn id="17" dur="500"/>
                                        <p:tgtEl>
                                          <p:spTgt spid="1105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23" grpId="0" build="p"/>
    </p:bldLst>
  </p:timing>
</p:sld>
</file>

<file path=ppt/theme/theme1.xml><?xml version="1.0" encoding="utf-8"?>
<a:theme xmlns:a="http://schemas.openxmlformats.org/drawingml/2006/main" name="Bahcesehir master slide">
  <a:themeElements>
    <a:clrScheme name="Bahcesehir master slid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Bahcesehir master slid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bg2"/>
            </a:solidFill>
            <a:effectLst/>
            <a:latin typeface="Arial" charset="0"/>
          </a:defRPr>
        </a:defPPr>
      </a:lstStyle>
    </a:lnDef>
  </a:objectDefaults>
  <a:extraClrSchemeLst>
    <a:extraClrScheme>
      <a:clrScheme name="Bahcesehir master slide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Bahcesehir master slide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Bahcesehir master slid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4433</TotalTime>
  <Words>6114</Words>
  <Application>Microsoft Office PowerPoint</Application>
  <PresentationFormat>Letter Paper (8.5x11 in)</PresentationFormat>
  <Paragraphs>1398</Paragraphs>
  <Slides>81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81</vt:i4>
      </vt:variant>
    </vt:vector>
  </HeadingPairs>
  <TitlesOfParts>
    <vt:vector size="90" baseType="lpstr">
      <vt:lpstr>Arial Unicode MS</vt:lpstr>
      <vt:lpstr>Arial</vt:lpstr>
      <vt:lpstr>Courier</vt:lpstr>
      <vt:lpstr>Courier New</vt:lpstr>
      <vt:lpstr>Courier-Bold</vt:lpstr>
      <vt:lpstr>Times New Roman</vt:lpstr>
      <vt:lpstr>Bahcesehir master slide</vt:lpstr>
      <vt:lpstr>Microsoft Equation 3.0</vt:lpstr>
      <vt:lpstr>Equation</vt:lpstr>
      <vt:lpstr>Introduction to Bioinformatics</vt:lpstr>
      <vt:lpstr>Localized Alignments</vt:lpstr>
      <vt:lpstr>Approaches to Local Alignment</vt:lpstr>
      <vt:lpstr>Profile Analysis…</vt:lpstr>
      <vt:lpstr>…Profile Analysis</vt:lpstr>
      <vt:lpstr>Profile Searches</vt:lpstr>
      <vt:lpstr>Drawback to Profiles</vt:lpstr>
      <vt:lpstr>Calculating Profiles</vt:lpstr>
      <vt:lpstr>Shannon Entropy</vt:lpstr>
      <vt:lpstr>Entropy…</vt:lpstr>
      <vt:lpstr>…Entropy…</vt:lpstr>
      <vt:lpstr>…Entropy…</vt:lpstr>
      <vt:lpstr>…Entropy</vt:lpstr>
      <vt:lpstr>Log-odds score…</vt:lpstr>
      <vt:lpstr>…Log-odds score</vt:lpstr>
      <vt:lpstr>BLOCK Analysis…</vt:lpstr>
      <vt:lpstr>…BLOCK  Analysis…</vt:lpstr>
      <vt:lpstr>…BLOCK  Analysis</vt:lpstr>
      <vt:lpstr>BLOCKS Programs</vt:lpstr>
      <vt:lpstr>Example…</vt:lpstr>
      <vt:lpstr>…Example…</vt:lpstr>
      <vt:lpstr>…Example…</vt:lpstr>
      <vt:lpstr>…Example…</vt:lpstr>
      <vt:lpstr>…Example</vt:lpstr>
      <vt:lpstr>Statistical Methods for Aiding Alignments</vt:lpstr>
      <vt:lpstr>Expectation-Maximization…</vt:lpstr>
      <vt:lpstr>…Expectation-Maximization…</vt:lpstr>
      <vt:lpstr>…Expectation-Maximization</vt:lpstr>
      <vt:lpstr>Example of EM - initial alignment…</vt:lpstr>
      <vt:lpstr>…Example of EM - Residue Counts…</vt:lpstr>
      <vt:lpstr>…Example of EM - Residue Frequencies…</vt:lpstr>
      <vt:lpstr>…Example of EM - Residue Frequencies…</vt:lpstr>
      <vt:lpstr>…Example of EM - Maximization Step…</vt:lpstr>
      <vt:lpstr>…Example of EM - Residue Frequencies…</vt:lpstr>
      <vt:lpstr>…Example of EM - Maximization Step…</vt:lpstr>
      <vt:lpstr>PowerPoint Presentation</vt:lpstr>
      <vt:lpstr>…Example of EM - Maximization Step…</vt:lpstr>
      <vt:lpstr>…Example of EM - Maximization Step</vt:lpstr>
      <vt:lpstr>Available E-M Programs</vt:lpstr>
      <vt:lpstr>The MEME Suite</vt:lpstr>
      <vt:lpstr>MEME Software</vt:lpstr>
      <vt:lpstr>MEME Software</vt:lpstr>
      <vt:lpstr>Gibbs Sampling…</vt:lpstr>
      <vt:lpstr>…Gibbs Sampling…</vt:lpstr>
      <vt:lpstr>…Gibbs Sampling</vt:lpstr>
      <vt:lpstr>Hidden Markov Models…</vt:lpstr>
      <vt:lpstr>…Hidden Markov Models…</vt:lpstr>
      <vt:lpstr>…Hidden Markov Models</vt:lpstr>
      <vt:lpstr>Markov Chain</vt:lpstr>
      <vt:lpstr>Markov Chain</vt:lpstr>
      <vt:lpstr>Markov Chain</vt:lpstr>
      <vt:lpstr>Markov Chain</vt:lpstr>
      <vt:lpstr>Markov Chain</vt:lpstr>
      <vt:lpstr>Markov Chain</vt:lpstr>
      <vt:lpstr>Markov Chain</vt:lpstr>
      <vt:lpstr>Markov Chain</vt:lpstr>
      <vt:lpstr>Markov Chain</vt:lpstr>
      <vt:lpstr>Markov Chain</vt:lpstr>
      <vt:lpstr>Using Markov models for discrimination</vt:lpstr>
      <vt:lpstr>Using Markov models for discrimination</vt:lpstr>
      <vt:lpstr>Position Specific Scoring Matrix (PSSM)</vt:lpstr>
      <vt:lpstr>Pseudocounts…</vt:lpstr>
      <vt:lpstr>…Pseudocounts</vt:lpstr>
      <vt:lpstr>Searching PSSMs</vt:lpstr>
      <vt:lpstr>Information in PSSMs</vt:lpstr>
      <vt:lpstr>Measure of Uncertainty</vt:lpstr>
      <vt:lpstr>Relative Entropy</vt:lpstr>
      <vt:lpstr>Sequence Logos…</vt:lpstr>
      <vt:lpstr>…Sequence Logos…</vt:lpstr>
      <vt:lpstr>…Sequence Logos…</vt:lpstr>
      <vt:lpstr>…Sequence Logos</vt:lpstr>
      <vt:lpstr>Sequence Editors</vt:lpstr>
      <vt:lpstr>Sequence File Formats</vt:lpstr>
      <vt:lpstr>Standard Codes (IUPAC)</vt:lpstr>
      <vt:lpstr>Standard IUPAC Codes</vt:lpstr>
      <vt:lpstr>Fasta File Format</vt:lpstr>
      <vt:lpstr>Fasta File Format</vt:lpstr>
      <vt:lpstr>Fasta File Format</vt:lpstr>
      <vt:lpstr>GenBank</vt:lpstr>
      <vt:lpstr>GenBank Record</vt:lpstr>
      <vt:lpstr>ASN.1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Bioinformatics</dc:title>
  <dc:creator>N AYDIN</dc:creator>
  <cp:lastModifiedBy>NAYDIN</cp:lastModifiedBy>
  <cp:revision>263</cp:revision>
  <dcterms:created xsi:type="dcterms:W3CDTF">2004-11-05T11:30:37Z</dcterms:created>
  <dcterms:modified xsi:type="dcterms:W3CDTF">2020-04-10T13:38:29Z</dcterms:modified>
</cp:coreProperties>
</file>