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1"/>
  </p:notesMasterIdLst>
  <p:handoutMasterIdLst>
    <p:handoutMasterId r:id="rId152"/>
  </p:handoutMasterIdLst>
  <p:sldIdLst>
    <p:sldId id="256" r:id="rId2"/>
    <p:sldId id="359" r:id="rId3"/>
    <p:sldId id="360" r:id="rId4"/>
    <p:sldId id="257" r:id="rId5"/>
    <p:sldId id="258" r:id="rId6"/>
    <p:sldId id="259" r:id="rId7"/>
    <p:sldId id="260" r:id="rId8"/>
    <p:sldId id="385" r:id="rId9"/>
    <p:sldId id="386" r:id="rId10"/>
    <p:sldId id="363" r:id="rId11"/>
    <p:sldId id="366" r:id="rId12"/>
    <p:sldId id="365" r:id="rId13"/>
    <p:sldId id="361" r:id="rId14"/>
    <p:sldId id="362" r:id="rId15"/>
    <p:sldId id="261" r:id="rId16"/>
    <p:sldId id="262" r:id="rId17"/>
    <p:sldId id="263" r:id="rId18"/>
    <p:sldId id="264" r:id="rId19"/>
    <p:sldId id="265" r:id="rId20"/>
    <p:sldId id="266" r:id="rId21"/>
    <p:sldId id="267" r:id="rId22"/>
    <p:sldId id="268" r:id="rId23"/>
    <p:sldId id="367" r:id="rId24"/>
    <p:sldId id="269" r:id="rId25"/>
    <p:sldId id="401" r:id="rId26"/>
    <p:sldId id="416" r:id="rId27"/>
    <p:sldId id="417" r:id="rId28"/>
    <p:sldId id="420" r:id="rId29"/>
    <p:sldId id="421" r:id="rId30"/>
    <p:sldId id="418" r:id="rId31"/>
    <p:sldId id="422" r:id="rId32"/>
    <p:sldId id="423" r:id="rId33"/>
    <p:sldId id="419" r:id="rId34"/>
    <p:sldId id="412" r:id="rId35"/>
    <p:sldId id="368" r:id="rId36"/>
    <p:sldId id="369" r:id="rId37"/>
    <p:sldId id="271" r:id="rId38"/>
    <p:sldId id="277" r:id="rId39"/>
    <p:sldId id="278" r:id="rId40"/>
    <p:sldId id="414" r:id="rId41"/>
    <p:sldId id="279" r:id="rId42"/>
    <p:sldId id="280" r:id="rId43"/>
    <p:sldId id="281" r:id="rId44"/>
    <p:sldId id="375" r:id="rId45"/>
    <p:sldId id="283" r:id="rId46"/>
    <p:sldId id="415" r:id="rId47"/>
    <p:sldId id="377" r:id="rId48"/>
    <p:sldId id="284"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 id="297" r:id="rId62"/>
    <p:sldId id="298" r:id="rId63"/>
    <p:sldId id="299" r:id="rId64"/>
    <p:sldId id="300" r:id="rId65"/>
    <p:sldId id="424" r:id="rId66"/>
    <p:sldId id="301" r:id="rId67"/>
    <p:sldId id="302" r:id="rId68"/>
    <p:sldId id="303" r:id="rId69"/>
    <p:sldId id="304" r:id="rId70"/>
    <p:sldId id="305" r:id="rId71"/>
    <p:sldId id="306" r:id="rId72"/>
    <p:sldId id="307" r:id="rId73"/>
    <p:sldId id="308" r:id="rId74"/>
    <p:sldId id="309" r:id="rId75"/>
    <p:sldId id="310" r:id="rId76"/>
    <p:sldId id="311" r:id="rId77"/>
    <p:sldId id="312" r:id="rId78"/>
    <p:sldId id="313" r:id="rId79"/>
    <p:sldId id="314" r:id="rId80"/>
    <p:sldId id="402" r:id="rId81"/>
    <p:sldId id="404" r:id="rId82"/>
    <p:sldId id="405" r:id="rId83"/>
    <p:sldId id="406" r:id="rId84"/>
    <p:sldId id="407" r:id="rId85"/>
    <p:sldId id="408" r:id="rId86"/>
    <p:sldId id="409" r:id="rId87"/>
    <p:sldId id="410" r:id="rId88"/>
    <p:sldId id="315" r:id="rId89"/>
    <p:sldId id="388" r:id="rId90"/>
    <p:sldId id="389" r:id="rId91"/>
    <p:sldId id="390" r:id="rId92"/>
    <p:sldId id="391" r:id="rId93"/>
    <p:sldId id="392" r:id="rId94"/>
    <p:sldId id="393" r:id="rId95"/>
    <p:sldId id="394" r:id="rId96"/>
    <p:sldId id="395" r:id="rId97"/>
    <p:sldId id="396" r:id="rId98"/>
    <p:sldId id="397" r:id="rId99"/>
    <p:sldId id="398" r:id="rId100"/>
    <p:sldId id="399" r:id="rId101"/>
    <p:sldId id="400" r:id="rId102"/>
    <p:sldId id="378" r:id="rId103"/>
    <p:sldId id="379" r:id="rId104"/>
    <p:sldId id="380" r:id="rId105"/>
    <p:sldId id="381" r:id="rId106"/>
    <p:sldId id="382" r:id="rId107"/>
    <p:sldId id="383" r:id="rId108"/>
    <p:sldId id="316" r:id="rId109"/>
    <p:sldId id="317" r:id="rId110"/>
    <p:sldId id="318" r:id="rId111"/>
    <p:sldId id="319" r:id="rId112"/>
    <p:sldId id="320" r:id="rId113"/>
    <p:sldId id="321" r:id="rId114"/>
    <p:sldId id="322" r:id="rId115"/>
    <p:sldId id="323" r:id="rId116"/>
    <p:sldId id="324" r:id="rId117"/>
    <p:sldId id="325" r:id="rId118"/>
    <p:sldId id="326" r:id="rId119"/>
    <p:sldId id="327" r:id="rId120"/>
    <p:sldId id="328" r:id="rId121"/>
    <p:sldId id="329" r:id="rId122"/>
    <p:sldId id="330" r:id="rId123"/>
    <p:sldId id="331" r:id="rId124"/>
    <p:sldId id="332" r:id="rId125"/>
    <p:sldId id="333" r:id="rId126"/>
    <p:sldId id="334" r:id="rId127"/>
    <p:sldId id="335" r:id="rId128"/>
    <p:sldId id="336" r:id="rId129"/>
    <p:sldId id="337" r:id="rId130"/>
    <p:sldId id="338" r:id="rId131"/>
    <p:sldId id="339" r:id="rId132"/>
    <p:sldId id="340" r:id="rId133"/>
    <p:sldId id="341" r:id="rId134"/>
    <p:sldId id="342" r:id="rId135"/>
    <p:sldId id="343" r:id="rId136"/>
    <p:sldId id="344" r:id="rId137"/>
    <p:sldId id="357" r:id="rId138"/>
    <p:sldId id="345" r:id="rId139"/>
    <p:sldId id="346" r:id="rId140"/>
    <p:sldId id="347" r:id="rId141"/>
    <p:sldId id="348" r:id="rId142"/>
    <p:sldId id="349" r:id="rId143"/>
    <p:sldId id="350" r:id="rId144"/>
    <p:sldId id="351" r:id="rId145"/>
    <p:sldId id="352" r:id="rId146"/>
    <p:sldId id="353" r:id="rId147"/>
    <p:sldId id="354" r:id="rId148"/>
    <p:sldId id="355" r:id="rId149"/>
    <p:sldId id="356" r:id="rId150"/>
  </p:sldIdLst>
  <p:sldSz cx="9144000" cy="6858000" type="letter"/>
  <p:notesSz cx="7099300" cy="10234613"/>
  <p:defaultTextStyle>
    <a:defPPr>
      <a:defRPr lang="tr-TR"/>
    </a:defPPr>
    <a:lvl1pPr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5pPr>
    <a:lvl6pPr marL="2286000" algn="l" defTabSz="914400" rtl="0" eaLnBrk="1" latinLnBrk="0" hangingPunct="1">
      <a:defRPr kern="1200">
        <a:solidFill>
          <a:schemeClr val="bg2"/>
        </a:solidFill>
        <a:latin typeface="Arial" panose="020B0604020202020204" pitchFamily="34" charset="0"/>
        <a:ea typeface="+mn-ea"/>
        <a:cs typeface="+mn-cs"/>
      </a:defRPr>
    </a:lvl6pPr>
    <a:lvl7pPr marL="2743200" algn="l" defTabSz="914400" rtl="0" eaLnBrk="1" latinLnBrk="0" hangingPunct="1">
      <a:defRPr kern="1200">
        <a:solidFill>
          <a:schemeClr val="bg2"/>
        </a:solidFill>
        <a:latin typeface="Arial" panose="020B0604020202020204" pitchFamily="34" charset="0"/>
        <a:ea typeface="+mn-ea"/>
        <a:cs typeface="+mn-cs"/>
      </a:defRPr>
    </a:lvl7pPr>
    <a:lvl8pPr marL="3200400" algn="l" defTabSz="914400" rtl="0" eaLnBrk="1" latinLnBrk="0" hangingPunct="1">
      <a:defRPr kern="1200">
        <a:solidFill>
          <a:schemeClr val="bg2"/>
        </a:solidFill>
        <a:latin typeface="Arial" panose="020B0604020202020204" pitchFamily="34" charset="0"/>
        <a:ea typeface="+mn-ea"/>
        <a:cs typeface="+mn-cs"/>
      </a:defRPr>
    </a:lvl8pPr>
    <a:lvl9pPr marL="3657600" algn="l" defTabSz="914400" rtl="0" eaLnBrk="1" latinLnBrk="0" hangingPunct="1">
      <a:defRPr kern="1200">
        <a:solidFill>
          <a:schemeClr val="bg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FF99"/>
    <a:srgbClr val="00CCFF"/>
    <a:srgbClr val="00FF00"/>
    <a:srgbClr val="996633"/>
    <a:srgbClr val="FF3300"/>
    <a:srgbClr val="CC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737" autoAdjust="0"/>
  </p:normalViewPr>
  <p:slideViewPr>
    <p:cSldViewPr>
      <p:cViewPr varScale="1">
        <p:scale>
          <a:sx n="106" d="100"/>
          <a:sy n="106" d="100"/>
        </p:scale>
        <p:origin x="1656"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777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242" tIns="47621" rIns="95242" bIns="47621" numCol="1" anchor="t" anchorCtr="0" compatLnSpc="1">
            <a:prstTxWarp prst="textNoShape">
              <a:avLst/>
            </a:prstTxWarp>
          </a:bodyPr>
          <a:lstStyle>
            <a:lvl1pPr algn="l" defTabSz="952500" eaLnBrk="1" hangingPunct="1">
              <a:defRPr sz="1300">
                <a:solidFill>
                  <a:schemeClr val="tx1"/>
                </a:solidFill>
                <a:latin typeface="Arial" charset="0"/>
              </a:defRPr>
            </a:lvl1pPr>
          </a:lstStyle>
          <a:p>
            <a:pPr>
              <a:defRPr/>
            </a:pPr>
            <a:endParaRPr lang="en-US"/>
          </a:p>
        </p:txBody>
      </p:sp>
      <p:sp>
        <p:nvSpPr>
          <p:cNvPr id="6041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5242" tIns="47621" rIns="95242" bIns="47621" numCol="1" anchor="t" anchorCtr="0" compatLnSpc="1">
            <a:prstTxWarp prst="textNoShape">
              <a:avLst/>
            </a:prstTxWarp>
          </a:bodyPr>
          <a:lstStyle>
            <a:lvl1pPr algn="r" defTabSz="952500" eaLnBrk="1" hangingPunct="1">
              <a:defRPr sz="1300">
                <a:solidFill>
                  <a:schemeClr val="tx1"/>
                </a:solidFill>
                <a:latin typeface="Arial" charset="0"/>
              </a:defRPr>
            </a:lvl1pPr>
          </a:lstStyle>
          <a:p>
            <a:pPr>
              <a:defRPr/>
            </a:pPr>
            <a:endParaRPr lang="en-US"/>
          </a:p>
        </p:txBody>
      </p:sp>
      <p:sp>
        <p:nvSpPr>
          <p:cNvPr id="60420"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5242" tIns="47621" rIns="95242" bIns="47621" numCol="1" anchor="b" anchorCtr="0" compatLnSpc="1">
            <a:prstTxWarp prst="textNoShape">
              <a:avLst/>
            </a:prstTxWarp>
          </a:bodyPr>
          <a:lstStyle>
            <a:lvl1pPr algn="l" defTabSz="952500" eaLnBrk="1" hangingPunct="1">
              <a:defRPr sz="1300">
                <a:solidFill>
                  <a:schemeClr val="tx1"/>
                </a:solidFill>
                <a:latin typeface="Arial" charset="0"/>
              </a:defRPr>
            </a:lvl1pPr>
          </a:lstStyle>
          <a:p>
            <a:pPr>
              <a:defRPr/>
            </a:pPr>
            <a:r>
              <a:rPr lang="en-US"/>
              <a:t>Copyright 2000 N. AYDIN. All rights reserved.</a:t>
            </a:r>
          </a:p>
        </p:txBody>
      </p:sp>
      <p:sp>
        <p:nvSpPr>
          <p:cNvPr id="60421"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5242" tIns="47621" rIns="95242" bIns="47621" numCol="1" anchor="b" anchorCtr="0" compatLnSpc="1">
            <a:prstTxWarp prst="textNoShape">
              <a:avLst/>
            </a:prstTxWarp>
          </a:bodyPr>
          <a:lstStyle>
            <a:lvl1pPr algn="r" defTabSz="952500" eaLnBrk="1" hangingPunct="1">
              <a:defRPr sz="1300">
                <a:solidFill>
                  <a:schemeClr val="tx1"/>
                </a:solidFill>
              </a:defRPr>
            </a:lvl1pPr>
          </a:lstStyle>
          <a:p>
            <a:pPr>
              <a:defRPr/>
            </a:pPr>
            <a:fld id="{06F75E4D-769A-45A4-BCA1-15042FCCADD7}" type="slidenum">
              <a:rPr lang="en-US" altLang="tr-TR"/>
              <a:pPr>
                <a:defRPr/>
              </a:pPr>
              <a:t>‹#›</a:t>
            </a:fld>
            <a:endParaRPr lang="en-US" altLang="tr-TR"/>
          </a:p>
        </p:txBody>
      </p:sp>
    </p:spTree>
    <p:extLst>
      <p:ext uri="{BB962C8B-B14F-4D97-AF65-F5344CB8AC3E}">
        <p14:creationId xmlns:p14="http://schemas.microsoft.com/office/powerpoint/2010/main" val="283206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242" tIns="47621" rIns="95242" bIns="47621" numCol="1" anchor="t" anchorCtr="0" compatLnSpc="1">
            <a:prstTxWarp prst="textNoShape">
              <a:avLst/>
            </a:prstTxWarp>
          </a:bodyPr>
          <a:lstStyle>
            <a:lvl1pPr algn="l" defTabSz="952500" eaLnBrk="0" hangingPunct="0">
              <a:defRPr sz="1300">
                <a:solidFill>
                  <a:schemeClr val="tx1"/>
                </a:solidFill>
                <a:latin typeface="Arial" charset="0"/>
              </a:defRPr>
            </a:lvl1pPr>
          </a:lstStyle>
          <a:p>
            <a:pPr>
              <a:defRPr/>
            </a:pPr>
            <a:endParaRPr lang="tr-TR"/>
          </a:p>
        </p:txBody>
      </p:sp>
      <p:sp>
        <p:nvSpPr>
          <p:cNvPr id="4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5242" tIns="47621" rIns="95242" bIns="47621" numCol="1" anchor="t" anchorCtr="0" compatLnSpc="1">
            <a:prstTxWarp prst="textNoShape">
              <a:avLst/>
            </a:prstTxWarp>
          </a:bodyPr>
          <a:lstStyle>
            <a:lvl1pPr algn="r" defTabSz="952500" eaLnBrk="0" hangingPunct="0">
              <a:defRPr sz="1300">
                <a:solidFill>
                  <a:schemeClr val="tx1"/>
                </a:solidFill>
                <a:latin typeface="Arial" charset="0"/>
              </a:defRPr>
            </a:lvl1pPr>
          </a:lstStyle>
          <a:p>
            <a:pPr>
              <a:defRPr/>
            </a:pPr>
            <a:endParaRPr lang="tr-TR"/>
          </a:p>
        </p:txBody>
      </p:sp>
      <p:sp>
        <p:nvSpPr>
          <p:cNvPr id="1536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613" y="4860925"/>
            <a:ext cx="5680075" cy="4606925"/>
          </a:xfrm>
          <a:prstGeom prst="rect">
            <a:avLst/>
          </a:prstGeom>
          <a:noFill/>
          <a:ln w="9525">
            <a:noFill/>
            <a:miter lim="800000"/>
            <a:headEnd/>
            <a:tailEnd/>
          </a:ln>
          <a:effectLst/>
        </p:spPr>
        <p:txBody>
          <a:bodyPr vert="horz" wrap="square" lIns="95242" tIns="47621" rIns="95242" bIns="47621" numCol="1" anchor="t" anchorCtr="0" compatLnSpc="1">
            <a:prstTxWarp prst="textNoShape">
              <a:avLst/>
            </a:prstTxWarp>
          </a:bodyPr>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p>
        </p:txBody>
      </p:sp>
      <p:sp>
        <p:nvSpPr>
          <p:cNvPr id="4102"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5242" tIns="47621" rIns="95242" bIns="47621" numCol="1" anchor="b" anchorCtr="0" compatLnSpc="1">
            <a:prstTxWarp prst="textNoShape">
              <a:avLst/>
            </a:prstTxWarp>
          </a:bodyPr>
          <a:lstStyle>
            <a:lvl1pPr algn="l" defTabSz="952500" eaLnBrk="0" hangingPunct="0">
              <a:defRPr sz="1300">
                <a:solidFill>
                  <a:schemeClr val="tx1"/>
                </a:solidFill>
                <a:latin typeface="Arial" charset="0"/>
              </a:defRPr>
            </a:lvl1pPr>
          </a:lstStyle>
          <a:p>
            <a:pPr>
              <a:defRPr/>
            </a:pPr>
            <a:r>
              <a:rPr lang="tr-TR"/>
              <a:t>Copyright 2000 N. AYDIN. All rights reserved.</a:t>
            </a:r>
          </a:p>
        </p:txBody>
      </p:sp>
      <p:sp>
        <p:nvSpPr>
          <p:cNvPr id="4103"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5242" tIns="47621" rIns="95242" bIns="47621" numCol="1" anchor="b" anchorCtr="0" compatLnSpc="1">
            <a:prstTxWarp prst="textNoShape">
              <a:avLst/>
            </a:prstTxWarp>
          </a:bodyPr>
          <a:lstStyle>
            <a:lvl1pPr algn="r" defTabSz="952500" eaLnBrk="0" hangingPunct="0">
              <a:defRPr sz="1300">
                <a:solidFill>
                  <a:schemeClr val="tx1"/>
                </a:solidFill>
              </a:defRPr>
            </a:lvl1pPr>
          </a:lstStyle>
          <a:p>
            <a:pPr>
              <a:defRPr/>
            </a:pPr>
            <a:fld id="{074D946A-6C49-4861-928C-9D91573101FE}" type="slidenum">
              <a:rPr lang="tr-TR" altLang="tr-TR"/>
              <a:pPr>
                <a:defRPr/>
              </a:pPr>
              <a:t>‹#›</a:t>
            </a:fld>
            <a:endParaRPr lang="tr-TR" altLang="tr-TR"/>
          </a:p>
        </p:txBody>
      </p:sp>
    </p:spTree>
    <p:extLst>
      <p:ext uri="{BB962C8B-B14F-4D97-AF65-F5344CB8AC3E}">
        <p14:creationId xmlns:p14="http://schemas.microsoft.com/office/powerpoint/2010/main" val="2360356407"/>
      </p:ext>
    </p:extLst>
  </p:cSld>
  <p:clrMap bg1="lt1" tx1="dk1" bg2="lt2" tx2="dk2" accent1="accent1" accent2="accent2" accent3="accent3" accent4="accent4" accent5="accent5" accent6="accent6" hlink="hlink" folHlink="folHlink"/>
  <p:hf hdr="0" dt="0"/>
  <p:notesStyle>
    <a:lvl1pPr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l">
              <a:spcBef>
                <a:spcPct val="0"/>
              </a:spcBef>
            </a:pPr>
            <a:r>
              <a:rPr kumimoji="0" lang="tr-TR" altLang="tr-TR" sz="1300" smtClean="0">
                <a:latin typeface="Arial" panose="020B0604020202020204" pitchFamily="34" charset="0"/>
              </a:rPr>
              <a:t>Copyright 2000 N. AYDIN. All rights reserved.</a:t>
            </a:r>
          </a:p>
        </p:txBody>
      </p:sp>
      <p:sp>
        <p:nvSpPr>
          <p:cNvPr id="18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6C3E2437-219F-4633-874F-11E3710A5B7C}" type="slidenum">
              <a:rPr kumimoji="0" lang="tr-TR" altLang="tr-TR" sz="1300" smtClean="0">
                <a:latin typeface="Arial" panose="020B0604020202020204" pitchFamily="34" charset="0"/>
              </a:rPr>
              <a:pPr algn="r">
                <a:spcBef>
                  <a:spcPct val="0"/>
                </a:spcBef>
              </a:pPr>
              <a:t>1</a:t>
            </a:fld>
            <a:endParaRPr kumimoji="0" lang="tr-TR" altLang="tr-TR" sz="1300" smtClean="0">
              <a:latin typeface="Arial" panose="020B0604020202020204" pitchFamily="34" charset="0"/>
            </a:endParaRPr>
          </a:p>
        </p:txBody>
      </p:sp>
      <p:sp>
        <p:nvSpPr>
          <p:cNvPr id="18436" name="Rectangle 2"/>
          <p:cNvSpPr>
            <a:spLocks noGrp="1" noRot="1" noChangeAspect="1" noChangeArrowheads="1" noTextEdit="1"/>
          </p:cNvSpPr>
          <p:nvPr>
            <p:ph type="sldImg"/>
          </p:nvPr>
        </p:nvSpPr>
        <p:spPr>
          <a:xfrm>
            <a:off x="1001713" y="774700"/>
            <a:ext cx="5097462" cy="3822700"/>
          </a:xfrm>
          <a:ln/>
        </p:spPr>
      </p:sp>
      <p:sp>
        <p:nvSpPr>
          <p:cNvPr id="18437" name="Rectangle 3"/>
          <p:cNvSpPr>
            <a:spLocks noGrp="1" noChangeArrowheads="1"/>
          </p:cNvSpPr>
          <p:nvPr>
            <p:ph type="body" idx="1"/>
          </p:nvPr>
        </p:nvSpPr>
        <p:spPr>
          <a:xfrm>
            <a:off x="942975" y="4859338"/>
            <a:ext cx="5211763"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26" tIns="48062" rIns="96126" bIns="48062"/>
          <a:lstStyle/>
          <a:p>
            <a:pPr eaLnBrk="1" hangingPunct="1"/>
            <a:endParaRPr lang="en-US" altLang="tr-TR" smtClean="0"/>
          </a:p>
        </p:txBody>
      </p:sp>
    </p:spTree>
    <p:extLst>
      <p:ext uri="{BB962C8B-B14F-4D97-AF65-F5344CB8AC3E}">
        <p14:creationId xmlns:p14="http://schemas.microsoft.com/office/powerpoint/2010/main" val="1923005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bg2"/>
                </a:solidFill>
                <a:latin typeface="Arial" panose="020B0604020202020204" pitchFamily="34" charset="0"/>
              </a:defRPr>
            </a:lvl1pPr>
            <a:lvl2pPr marL="742950" indent="-285750" defTabSz="950913">
              <a:defRPr>
                <a:solidFill>
                  <a:schemeClr val="bg2"/>
                </a:solidFill>
                <a:latin typeface="Arial" panose="020B0604020202020204" pitchFamily="34" charset="0"/>
              </a:defRPr>
            </a:lvl2pPr>
            <a:lvl3pPr marL="1143000" indent="-228600" defTabSz="950913">
              <a:defRPr>
                <a:solidFill>
                  <a:schemeClr val="bg2"/>
                </a:solidFill>
                <a:latin typeface="Arial" panose="020B0604020202020204" pitchFamily="34" charset="0"/>
              </a:defRPr>
            </a:lvl3pPr>
            <a:lvl4pPr marL="1600200" indent="-228600" defTabSz="950913">
              <a:defRPr>
                <a:solidFill>
                  <a:schemeClr val="bg2"/>
                </a:solidFill>
                <a:latin typeface="Arial" panose="020B0604020202020204" pitchFamily="34" charset="0"/>
              </a:defRPr>
            </a:lvl4pPr>
            <a:lvl5pPr marL="2057400" indent="-228600" defTabSz="950913">
              <a:defRPr>
                <a:solidFill>
                  <a:schemeClr val="bg2"/>
                </a:solidFill>
                <a:latin typeface="Arial" panose="020B0604020202020204" pitchFamily="34" charset="0"/>
              </a:defRPr>
            </a:lvl5pPr>
            <a:lvl6pPr marL="2514600" indent="-228600" defTabSz="950913" eaLnBrk="0" fontAlgn="base" hangingPunct="0">
              <a:spcBef>
                <a:spcPct val="0"/>
              </a:spcBef>
              <a:spcAft>
                <a:spcPct val="0"/>
              </a:spcAft>
              <a:defRPr>
                <a:solidFill>
                  <a:schemeClr val="bg2"/>
                </a:solidFill>
                <a:latin typeface="Arial" panose="020B0604020202020204" pitchFamily="34" charset="0"/>
              </a:defRPr>
            </a:lvl6pPr>
            <a:lvl7pPr marL="2971800" indent="-228600" defTabSz="950913" eaLnBrk="0" fontAlgn="base" hangingPunct="0">
              <a:spcBef>
                <a:spcPct val="0"/>
              </a:spcBef>
              <a:spcAft>
                <a:spcPct val="0"/>
              </a:spcAft>
              <a:defRPr>
                <a:solidFill>
                  <a:schemeClr val="bg2"/>
                </a:solidFill>
                <a:latin typeface="Arial" panose="020B0604020202020204" pitchFamily="34" charset="0"/>
              </a:defRPr>
            </a:lvl7pPr>
            <a:lvl8pPr marL="3429000" indent="-228600" defTabSz="950913" eaLnBrk="0" fontAlgn="base" hangingPunct="0">
              <a:spcBef>
                <a:spcPct val="0"/>
              </a:spcBef>
              <a:spcAft>
                <a:spcPct val="0"/>
              </a:spcAft>
              <a:defRPr>
                <a:solidFill>
                  <a:schemeClr val="bg2"/>
                </a:solidFill>
                <a:latin typeface="Arial" panose="020B0604020202020204" pitchFamily="34" charset="0"/>
              </a:defRPr>
            </a:lvl8pPr>
            <a:lvl9pPr marL="3886200" indent="-228600" defTabSz="950913" eaLnBrk="0" fontAlgn="base" hangingPunct="0">
              <a:spcBef>
                <a:spcPct val="0"/>
              </a:spcBef>
              <a:spcAft>
                <a:spcPct val="0"/>
              </a:spcAft>
              <a:defRPr>
                <a:solidFill>
                  <a:schemeClr val="bg2"/>
                </a:solidFill>
                <a:latin typeface="Arial" panose="020B0604020202020204" pitchFamily="34" charset="0"/>
              </a:defRPr>
            </a:lvl9pPr>
          </a:lstStyle>
          <a:p>
            <a:fld id="{AC1028CA-393D-4CC0-99D1-392FB93DB7A5}" type="slidenum">
              <a:rPr lang="he-IL" altLang="tr-TR" smtClean="0">
                <a:solidFill>
                  <a:schemeClr val="tx1"/>
                </a:solidFill>
              </a:rPr>
              <a:pPr/>
              <a:t>85</a:t>
            </a:fld>
            <a:endParaRPr lang="en-US" altLang="tr-TR" smtClean="0">
              <a:solidFill>
                <a:schemeClr val="tx1"/>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1608832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bg2"/>
                </a:solidFill>
                <a:latin typeface="Arial" panose="020B0604020202020204" pitchFamily="34" charset="0"/>
              </a:defRPr>
            </a:lvl1pPr>
            <a:lvl2pPr marL="742950" indent="-285750" defTabSz="950913">
              <a:defRPr>
                <a:solidFill>
                  <a:schemeClr val="bg2"/>
                </a:solidFill>
                <a:latin typeface="Arial" panose="020B0604020202020204" pitchFamily="34" charset="0"/>
              </a:defRPr>
            </a:lvl2pPr>
            <a:lvl3pPr marL="1143000" indent="-228600" defTabSz="950913">
              <a:defRPr>
                <a:solidFill>
                  <a:schemeClr val="bg2"/>
                </a:solidFill>
                <a:latin typeface="Arial" panose="020B0604020202020204" pitchFamily="34" charset="0"/>
              </a:defRPr>
            </a:lvl3pPr>
            <a:lvl4pPr marL="1600200" indent="-228600" defTabSz="950913">
              <a:defRPr>
                <a:solidFill>
                  <a:schemeClr val="bg2"/>
                </a:solidFill>
                <a:latin typeface="Arial" panose="020B0604020202020204" pitchFamily="34" charset="0"/>
              </a:defRPr>
            </a:lvl4pPr>
            <a:lvl5pPr marL="2057400" indent="-228600" defTabSz="950913">
              <a:defRPr>
                <a:solidFill>
                  <a:schemeClr val="bg2"/>
                </a:solidFill>
                <a:latin typeface="Arial" panose="020B0604020202020204" pitchFamily="34" charset="0"/>
              </a:defRPr>
            </a:lvl5pPr>
            <a:lvl6pPr marL="2514600" indent="-228600" defTabSz="950913" eaLnBrk="0" fontAlgn="base" hangingPunct="0">
              <a:spcBef>
                <a:spcPct val="0"/>
              </a:spcBef>
              <a:spcAft>
                <a:spcPct val="0"/>
              </a:spcAft>
              <a:defRPr>
                <a:solidFill>
                  <a:schemeClr val="bg2"/>
                </a:solidFill>
                <a:latin typeface="Arial" panose="020B0604020202020204" pitchFamily="34" charset="0"/>
              </a:defRPr>
            </a:lvl6pPr>
            <a:lvl7pPr marL="2971800" indent="-228600" defTabSz="950913" eaLnBrk="0" fontAlgn="base" hangingPunct="0">
              <a:spcBef>
                <a:spcPct val="0"/>
              </a:spcBef>
              <a:spcAft>
                <a:spcPct val="0"/>
              </a:spcAft>
              <a:defRPr>
                <a:solidFill>
                  <a:schemeClr val="bg2"/>
                </a:solidFill>
                <a:latin typeface="Arial" panose="020B0604020202020204" pitchFamily="34" charset="0"/>
              </a:defRPr>
            </a:lvl7pPr>
            <a:lvl8pPr marL="3429000" indent="-228600" defTabSz="950913" eaLnBrk="0" fontAlgn="base" hangingPunct="0">
              <a:spcBef>
                <a:spcPct val="0"/>
              </a:spcBef>
              <a:spcAft>
                <a:spcPct val="0"/>
              </a:spcAft>
              <a:defRPr>
                <a:solidFill>
                  <a:schemeClr val="bg2"/>
                </a:solidFill>
                <a:latin typeface="Arial" panose="020B0604020202020204" pitchFamily="34" charset="0"/>
              </a:defRPr>
            </a:lvl8pPr>
            <a:lvl9pPr marL="3886200" indent="-228600" defTabSz="950913" eaLnBrk="0" fontAlgn="base" hangingPunct="0">
              <a:spcBef>
                <a:spcPct val="0"/>
              </a:spcBef>
              <a:spcAft>
                <a:spcPct val="0"/>
              </a:spcAft>
              <a:defRPr>
                <a:solidFill>
                  <a:schemeClr val="bg2"/>
                </a:solidFill>
                <a:latin typeface="Arial" panose="020B0604020202020204" pitchFamily="34" charset="0"/>
              </a:defRPr>
            </a:lvl9pPr>
          </a:lstStyle>
          <a:p>
            <a:fld id="{80E7BD79-EEB7-4876-9361-B1D65BFE5BE1}" type="slidenum">
              <a:rPr lang="he-IL" altLang="tr-TR" smtClean="0">
                <a:solidFill>
                  <a:schemeClr val="tx1"/>
                </a:solidFill>
              </a:rPr>
              <a:pPr/>
              <a:t>86</a:t>
            </a:fld>
            <a:endParaRPr lang="en-US" altLang="tr-TR" smtClean="0">
              <a:solidFill>
                <a:schemeClr val="tx1"/>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216947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bg2"/>
                </a:solidFill>
                <a:latin typeface="Arial" panose="020B0604020202020204" pitchFamily="34" charset="0"/>
              </a:defRPr>
            </a:lvl1pPr>
            <a:lvl2pPr marL="742950" indent="-285750" defTabSz="950913">
              <a:defRPr>
                <a:solidFill>
                  <a:schemeClr val="bg2"/>
                </a:solidFill>
                <a:latin typeface="Arial" panose="020B0604020202020204" pitchFamily="34" charset="0"/>
              </a:defRPr>
            </a:lvl2pPr>
            <a:lvl3pPr marL="1143000" indent="-228600" defTabSz="950913">
              <a:defRPr>
                <a:solidFill>
                  <a:schemeClr val="bg2"/>
                </a:solidFill>
                <a:latin typeface="Arial" panose="020B0604020202020204" pitchFamily="34" charset="0"/>
              </a:defRPr>
            </a:lvl3pPr>
            <a:lvl4pPr marL="1600200" indent="-228600" defTabSz="950913">
              <a:defRPr>
                <a:solidFill>
                  <a:schemeClr val="bg2"/>
                </a:solidFill>
                <a:latin typeface="Arial" panose="020B0604020202020204" pitchFamily="34" charset="0"/>
              </a:defRPr>
            </a:lvl4pPr>
            <a:lvl5pPr marL="2057400" indent="-228600" defTabSz="950913">
              <a:defRPr>
                <a:solidFill>
                  <a:schemeClr val="bg2"/>
                </a:solidFill>
                <a:latin typeface="Arial" panose="020B0604020202020204" pitchFamily="34" charset="0"/>
              </a:defRPr>
            </a:lvl5pPr>
            <a:lvl6pPr marL="2514600" indent="-228600" defTabSz="950913" eaLnBrk="0" fontAlgn="base" hangingPunct="0">
              <a:spcBef>
                <a:spcPct val="0"/>
              </a:spcBef>
              <a:spcAft>
                <a:spcPct val="0"/>
              </a:spcAft>
              <a:defRPr>
                <a:solidFill>
                  <a:schemeClr val="bg2"/>
                </a:solidFill>
                <a:latin typeface="Arial" panose="020B0604020202020204" pitchFamily="34" charset="0"/>
              </a:defRPr>
            </a:lvl6pPr>
            <a:lvl7pPr marL="2971800" indent="-228600" defTabSz="950913" eaLnBrk="0" fontAlgn="base" hangingPunct="0">
              <a:spcBef>
                <a:spcPct val="0"/>
              </a:spcBef>
              <a:spcAft>
                <a:spcPct val="0"/>
              </a:spcAft>
              <a:defRPr>
                <a:solidFill>
                  <a:schemeClr val="bg2"/>
                </a:solidFill>
                <a:latin typeface="Arial" panose="020B0604020202020204" pitchFamily="34" charset="0"/>
              </a:defRPr>
            </a:lvl7pPr>
            <a:lvl8pPr marL="3429000" indent="-228600" defTabSz="950913" eaLnBrk="0" fontAlgn="base" hangingPunct="0">
              <a:spcBef>
                <a:spcPct val="0"/>
              </a:spcBef>
              <a:spcAft>
                <a:spcPct val="0"/>
              </a:spcAft>
              <a:defRPr>
                <a:solidFill>
                  <a:schemeClr val="bg2"/>
                </a:solidFill>
                <a:latin typeface="Arial" panose="020B0604020202020204" pitchFamily="34" charset="0"/>
              </a:defRPr>
            </a:lvl8pPr>
            <a:lvl9pPr marL="3886200" indent="-228600" defTabSz="950913" eaLnBrk="0" fontAlgn="base" hangingPunct="0">
              <a:spcBef>
                <a:spcPct val="0"/>
              </a:spcBef>
              <a:spcAft>
                <a:spcPct val="0"/>
              </a:spcAft>
              <a:defRPr>
                <a:solidFill>
                  <a:schemeClr val="bg2"/>
                </a:solidFill>
                <a:latin typeface="Arial" panose="020B0604020202020204" pitchFamily="34" charset="0"/>
              </a:defRPr>
            </a:lvl9pPr>
          </a:lstStyle>
          <a:p>
            <a:fld id="{86AA7B78-1086-4C67-B6AC-514C9A0C834A}" type="slidenum">
              <a:rPr lang="he-IL" altLang="tr-TR" smtClean="0">
                <a:solidFill>
                  <a:schemeClr val="tx1"/>
                </a:solidFill>
              </a:rPr>
              <a:pPr/>
              <a:t>87</a:t>
            </a:fld>
            <a:endParaRPr lang="en-US" altLang="tr-TR" smtClean="0">
              <a:solidFill>
                <a:schemeClr val="tx1"/>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408497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986FFB82-672F-479B-A671-910C642FB890}" type="slidenum">
              <a:rPr kumimoji="0" lang="en-US" altLang="tr-TR" sz="1300" smtClean="0">
                <a:latin typeface="Arial" panose="020B0604020202020204" pitchFamily="34" charset="0"/>
              </a:rPr>
              <a:pPr algn="r">
                <a:spcBef>
                  <a:spcPct val="0"/>
                </a:spcBef>
              </a:pPr>
              <a:t>89</a:t>
            </a:fld>
            <a:endParaRPr kumimoji="0" lang="en-US" altLang="tr-TR" sz="1300" smtClean="0">
              <a:latin typeface="Arial" panose="020B0604020202020204"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52455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4BE74891-0E4F-49C3-B4AF-3E97FB24E4BE}" type="slidenum">
              <a:rPr kumimoji="0" lang="en-US" altLang="tr-TR" sz="1300" smtClean="0">
                <a:latin typeface="Arial" panose="020B0604020202020204" pitchFamily="34" charset="0"/>
              </a:rPr>
              <a:pPr algn="r">
                <a:spcBef>
                  <a:spcPct val="0"/>
                </a:spcBef>
              </a:pPr>
              <a:t>90</a:t>
            </a:fld>
            <a:endParaRPr kumimoji="0" lang="en-US" altLang="tr-TR" sz="1300" smtClean="0">
              <a:latin typeface="Arial" panose="020B0604020202020204"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1660598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802AC994-FA82-483B-B4FE-BAF3FB19EEA7}" type="slidenum">
              <a:rPr kumimoji="0" lang="en-US" altLang="tr-TR" sz="1300" smtClean="0">
                <a:latin typeface="Arial" panose="020B0604020202020204" pitchFamily="34" charset="0"/>
              </a:rPr>
              <a:pPr algn="r">
                <a:spcBef>
                  <a:spcPct val="0"/>
                </a:spcBef>
              </a:pPr>
              <a:t>91</a:t>
            </a:fld>
            <a:endParaRPr kumimoji="0" lang="en-US" altLang="tr-TR" sz="1300" smtClean="0">
              <a:latin typeface="Arial" panose="020B0604020202020204"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1338221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E24E1B17-D918-4F66-A99E-C6F96E261698}" type="slidenum">
              <a:rPr kumimoji="0" lang="en-US" altLang="tr-TR" sz="1300" smtClean="0">
                <a:latin typeface="Arial" panose="020B0604020202020204" pitchFamily="34" charset="0"/>
              </a:rPr>
              <a:pPr algn="r">
                <a:spcBef>
                  <a:spcPct val="0"/>
                </a:spcBef>
              </a:pPr>
              <a:t>92</a:t>
            </a:fld>
            <a:endParaRPr kumimoji="0" lang="en-US" altLang="tr-TR" sz="1300" smtClean="0">
              <a:latin typeface="Arial" panose="020B0604020202020204"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589003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5F4F6EFE-8012-4884-9C28-5B614CA31813}" type="slidenum">
              <a:rPr kumimoji="0" lang="en-US" altLang="tr-TR" sz="1300" smtClean="0">
                <a:latin typeface="Arial" panose="020B0604020202020204" pitchFamily="34" charset="0"/>
              </a:rPr>
              <a:pPr algn="r">
                <a:spcBef>
                  <a:spcPct val="0"/>
                </a:spcBef>
              </a:pPr>
              <a:t>93</a:t>
            </a:fld>
            <a:endParaRPr kumimoji="0" lang="en-US" altLang="tr-TR" sz="1300" smtClean="0">
              <a:latin typeface="Arial" panose="020B0604020202020204"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3070589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96B1596C-0E59-41F3-9A13-362C264ACFBC}" type="slidenum">
              <a:rPr kumimoji="0" lang="en-US" altLang="tr-TR" sz="1300" smtClean="0">
                <a:latin typeface="Arial" panose="020B0604020202020204" pitchFamily="34" charset="0"/>
              </a:rPr>
              <a:pPr algn="r">
                <a:spcBef>
                  <a:spcPct val="0"/>
                </a:spcBef>
              </a:pPr>
              <a:t>94</a:t>
            </a:fld>
            <a:endParaRPr kumimoji="0" lang="en-US" altLang="tr-TR" sz="1300" smtClean="0">
              <a:latin typeface="Arial" panose="020B0604020202020204"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2260482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B20E1060-578B-40B3-852F-848DBE99AABF}" type="slidenum">
              <a:rPr kumimoji="0" lang="en-US" altLang="tr-TR" sz="1300" smtClean="0">
                <a:latin typeface="Arial" panose="020B0604020202020204" pitchFamily="34" charset="0"/>
              </a:rPr>
              <a:pPr algn="r">
                <a:spcBef>
                  <a:spcPct val="0"/>
                </a:spcBef>
              </a:pPr>
              <a:t>95</a:t>
            </a:fld>
            <a:endParaRPr kumimoji="0" lang="en-US" altLang="tr-TR" sz="1300" smtClean="0">
              <a:latin typeface="Arial" panose="020B0604020202020204"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1704217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l">
              <a:spcBef>
                <a:spcPct val="0"/>
              </a:spcBef>
            </a:pPr>
            <a:r>
              <a:rPr kumimoji="0" lang="tr-TR" altLang="tr-TR" sz="1300" smtClean="0">
                <a:latin typeface="Arial" panose="020B0604020202020204" pitchFamily="34" charset="0"/>
              </a:rPr>
              <a:t>Copyright 2000 N. AYDIN. All rights reserved.</a:t>
            </a:r>
          </a:p>
        </p:txBody>
      </p:sp>
      <p:sp>
        <p:nvSpPr>
          <p:cNvPr id="215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51540CA3-A651-416C-8B15-8389644B1A67}" type="slidenum">
              <a:rPr kumimoji="0" lang="tr-TR" altLang="tr-TR" sz="1300" smtClean="0">
                <a:latin typeface="Arial" panose="020B0604020202020204" pitchFamily="34" charset="0"/>
              </a:rPr>
              <a:pPr algn="r">
                <a:spcBef>
                  <a:spcPct val="0"/>
                </a:spcBef>
              </a:pPr>
              <a:t>3</a:t>
            </a:fld>
            <a:endParaRPr kumimoji="0" lang="tr-TR" altLang="tr-TR" sz="1300" smtClean="0">
              <a:latin typeface="Arial" panose="020B0604020202020204" pitchFamily="34" charset="0"/>
            </a:endParaRPr>
          </a:p>
        </p:txBody>
      </p:sp>
      <p:sp>
        <p:nvSpPr>
          <p:cNvPr id="21508" name="Rectangle 2"/>
          <p:cNvSpPr>
            <a:spLocks noGrp="1" noRot="1" noChangeAspect="1" noChangeArrowheads="1" noTextEdit="1"/>
          </p:cNvSpPr>
          <p:nvPr>
            <p:ph type="sldImg"/>
          </p:nvPr>
        </p:nvSpPr>
        <p:spPr>
          <a:xfrm>
            <a:off x="993775" y="769938"/>
            <a:ext cx="5113338" cy="3835400"/>
          </a:xfrm>
          <a:ln/>
        </p:spPr>
      </p:sp>
      <p:sp>
        <p:nvSpPr>
          <p:cNvPr id="21509" name="Rectangle 3"/>
          <p:cNvSpPr>
            <a:spLocks noGrp="1" noChangeArrowheads="1"/>
          </p:cNvSpPr>
          <p:nvPr>
            <p:ph type="body" idx="1"/>
          </p:nvPr>
        </p:nvSpPr>
        <p:spPr>
          <a:xfrm>
            <a:off x="709613" y="4860925"/>
            <a:ext cx="5680075"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tr-TR" smtClean="0"/>
          </a:p>
        </p:txBody>
      </p:sp>
    </p:spTree>
    <p:extLst>
      <p:ext uri="{BB962C8B-B14F-4D97-AF65-F5344CB8AC3E}">
        <p14:creationId xmlns:p14="http://schemas.microsoft.com/office/powerpoint/2010/main" val="254932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9531A9B5-CEA0-4AF3-AE30-090C54BFF0D1}" type="slidenum">
              <a:rPr kumimoji="0" lang="en-US" altLang="tr-TR" sz="1300" smtClean="0">
                <a:latin typeface="Arial" panose="020B0604020202020204" pitchFamily="34" charset="0"/>
              </a:rPr>
              <a:pPr algn="r">
                <a:spcBef>
                  <a:spcPct val="0"/>
                </a:spcBef>
              </a:pPr>
              <a:t>96</a:t>
            </a:fld>
            <a:endParaRPr kumimoji="0" lang="en-US" altLang="tr-TR" sz="1300" smtClean="0">
              <a:latin typeface="Arial" panose="020B0604020202020204"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2852971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BB9C87CC-37C4-40F2-871E-91A27C6C42FC}" type="slidenum">
              <a:rPr kumimoji="0" lang="en-US" altLang="tr-TR" sz="1300" smtClean="0">
                <a:latin typeface="Arial" panose="020B0604020202020204" pitchFamily="34" charset="0"/>
              </a:rPr>
              <a:pPr algn="r">
                <a:spcBef>
                  <a:spcPct val="0"/>
                </a:spcBef>
              </a:pPr>
              <a:t>97</a:t>
            </a:fld>
            <a:endParaRPr kumimoji="0" lang="en-US" altLang="tr-TR" sz="1300" smtClean="0">
              <a:latin typeface="Arial" panose="020B0604020202020204"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1459003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E1CE4765-3CC9-4F55-B87E-026B121CBF6C}" type="slidenum">
              <a:rPr kumimoji="0" lang="en-US" altLang="tr-TR" sz="1300" smtClean="0">
                <a:latin typeface="Arial" panose="020B0604020202020204" pitchFamily="34" charset="0"/>
              </a:rPr>
              <a:pPr algn="r">
                <a:spcBef>
                  <a:spcPct val="0"/>
                </a:spcBef>
              </a:pPr>
              <a:t>98</a:t>
            </a:fld>
            <a:endParaRPr kumimoji="0" lang="en-US" altLang="tr-TR" sz="1300" smtClean="0">
              <a:latin typeface="Arial" panose="020B0604020202020204"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2678850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A3FFCF97-CBD6-4539-984F-1334A4BDD55A}" type="slidenum">
              <a:rPr kumimoji="0" lang="en-US" altLang="tr-TR" sz="1300" smtClean="0">
                <a:latin typeface="Arial" panose="020B0604020202020204" pitchFamily="34" charset="0"/>
              </a:rPr>
              <a:pPr algn="r">
                <a:spcBef>
                  <a:spcPct val="0"/>
                </a:spcBef>
              </a:pPr>
              <a:t>99</a:t>
            </a:fld>
            <a:endParaRPr kumimoji="0" lang="en-US" altLang="tr-TR" sz="1300" smtClean="0">
              <a:latin typeface="Arial" panose="020B0604020202020204"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1509031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266CE394-0F11-42DB-9879-47286D13C6E7}" type="slidenum">
              <a:rPr kumimoji="0" lang="en-US" altLang="tr-TR" sz="1300" smtClean="0">
                <a:latin typeface="Arial" panose="020B0604020202020204" pitchFamily="34" charset="0"/>
              </a:rPr>
              <a:pPr algn="r">
                <a:spcBef>
                  <a:spcPct val="0"/>
                </a:spcBef>
              </a:pPr>
              <a:t>100</a:t>
            </a:fld>
            <a:endParaRPr kumimoji="0" lang="en-US" altLang="tr-TR" sz="1300" smtClean="0">
              <a:latin typeface="Arial" panose="020B0604020202020204"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336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685B14D3-4F73-4822-A3BF-D053C8FC8765}" type="slidenum">
              <a:rPr kumimoji="0" lang="en-US" altLang="tr-TR" sz="1300" smtClean="0">
                <a:latin typeface="Arial" panose="020B0604020202020204" pitchFamily="34" charset="0"/>
              </a:rPr>
              <a:pPr algn="r">
                <a:spcBef>
                  <a:spcPct val="0"/>
                </a:spcBef>
              </a:pPr>
              <a:t>101</a:t>
            </a:fld>
            <a:endParaRPr kumimoji="0" lang="en-US" altLang="tr-TR" sz="1300" smtClean="0">
              <a:latin typeface="Arial" panose="020B0604020202020204"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163784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6779FBEF-E0F4-4492-B459-EF04F988426C}" type="slidenum">
              <a:rPr kumimoji="0" lang="en-US" altLang="tr-TR" sz="1300" smtClean="0">
                <a:latin typeface="Arial" panose="020B0604020202020204" pitchFamily="34" charset="0"/>
              </a:rPr>
              <a:pPr algn="r">
                <a:spcBef>
                  <a:spcPct val="0"/>
                </a:spcBef>
              </a:pPr>
              <a:t>8</a:t>
            </a:fld>
            <a:endParaRPr kumimoji="0" lang="en-US" altLang="tr-TR" sz="1300" smtClean="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375290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18AF5420-8472-48DC-9AFF-A670D9059E36}" type="slidenum">
              <a:rPr kumimoji="0" lang="en-US" altLang="tr-TR" sz="1300" smtClean="0">
                <a:latin typeface="Arial" panose="020B0604020202020204" pitchFamily="34" charset="0"/>
              </a:rPr>
              <a:pPr algn="r">
                <a:spcBef>
                  <a:spcPct val="0"/>
                </a:spcBef>
              </a:pPr>
              <a:t>9</a:t>
            </a:fld>
            <a:endParaRPr kumimoji="0" lang="en-US" altLang="tr-TR" sz="1300" smtClean="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216304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l">
              <a:spcBef>
                <a:spcPct val="0"/>
              </a:spcBef>
            </a:pPr>
            <a:r>
              <a:rPr kumimoji="0" lang="tr-TR" altLang="tr-TR" sz="1300" smtClean="0">
                <a:latin typeface="Arial" panose="020B0604020202020204" pitchFamily="34" charset="0"/>
              </a:rPr>
              <a:t>Copyright 2000 N. AYDIN. All rights reserved.</a:t>
            </a:r>
          </a:p>
        </p:txBody>
      </p:sp>
      <p:sp>
        <p:nvSpPr>
          <p:cNvPr id="471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952500">
              <a:spcBef>
                <a:spcPct val="30000"/>
              </a:spcBef>
              <a:defRPr kumimoji="1" sz="1200">
                <a:solidFill>
                  <a:schemeClr val="tx1"/>
                </a:solidFill>
                <a:latin typeface="Times New Roman" panose="02020603050405020304" pitchFamily="18" charset="0"/>
              </a:defRPr>
            </a:lvl1pPr>
            <a:lvl2pPr marL="742950" indent="-285750" algn="just" defTabSz="952500">
              <a:spcBef>
                <a:spcPct val="30000"/>
              </a:spcBef>
              <a:defRPr kumimoji="1" sz="1200">
                <a:solidFill>
                  <a:schemeClr val="tx1"/>
                </a:solidFill>
                <a:latin typeface="Times New Roman" panose="02020603050405020304" pitchFamily="18" charset="0"/>
              </a:defRPr>
            </a:lvl2pPr>
            <a:lvl3pPr marL="1143000" indent="-228600" algn="just" defTabSz="952500">
              <a:spcBef>
                <a:spcPct val="30000"/>
              </a:spcBef>
              <a:defRPr kumimoji="1" sz="1200">
                <a:solidFill>
                  <a:schemeClr val="tx1"/>
                </a:solidFill>
                <a:latin typeface="Times New Roman" panose="02020603050405020304" pitchFamily="18" charset="0"/>
              </a:defRPr>
            </a:lvl3pPr>
            <a:lvl4pPr marL="1600200" indent="-228600" algn="just" defTabSz="952500">
              <a:spcBef>
                <a:spcPct val="30000"/>
              </a:spcBef>
              <a:defRPr kumimoji="1" sz="1200">
                <a:solidFill>
                  <a:schemeClr val="tx1"/>
                </a:solidFill>
                <a:latin typeface="Times New Roman" panose="02020603050405020304" pitchFamily="18" charset="0"/>
              </a:defRPr>
            </a:lvl4pPr>
            <a:lvl5pPr marL="2057400" indent="-228600" algn="just" defTabSz="952500">
              <a:spcBef>
                <a:spcPct val="30000"/>
              </a:spcBef>
              <a:defRPr kumimoji="1" sz="1200">
                <a:solidFill>
                  <a:schemeClr val="tx1"/>
                </a:solidFill>
                <a:latin typeface="Times New Roman" panose="02020603050405020304" pitchFamily="18" charset="0"/>
              </a:defRPr>
            </a:lvl5pPr>
            <a:lvl6pPr marL="25146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525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7610C9BC-1577-47E6-AFEE-45B1F21D9162}" type="slidenum">
              <a:rPr kumimoji="0" lang="tr-TR" altLang="tr-TR" sz="1300" smtClean="0">
                <a:latin typeface="Arial" panose="020B0604020202020204" pitchFamily="34" charset="0"/>
              </a:rPr>
              <a:pPr algn="r">
                <a:spcBef>
                  <a:spcPct val="0"/>
                </a:spcBef>
              </a:pPr>
              <a:t>23</a:t>
            </a:fld>
            <a:endParaRPr kumimoji="0" lang="tr-TR" altLang="tr-TR" sz="1300" smtClean="0">
              <a:latin typeface="Arial" panose="020B0604020202020204" pitchFamily="34" charset="0"/>
            </a:endParaRPr>
          </a:p>
        </p:txBody>
      </p:sp>
      <p:sp>
        <p:nvSpPr>
          <p:cNvPr id="47108" name="Rectangle 2"/>
          <p:cNvSpPr>
            <a:spLocks noGrp="1" noRot="1" noChangeAspect="1" noChangeArrowheads="1" noTextEdit="1"/>
          </p:cNvSpPr>
          <p:nvPr>
            <p:ph type="sldImg"/>
          </p:nvPr>
        </p:nvSpPr>
        <p:spPr>
          <a:xfrm>
            <a:off x="993775" y="769938"/>
            <a:ext cx="5113338" cy="3835400"/>
          </a:xfrm>
          <a:ln/>
        </p:spPr>
      </p:sp>
      <p:sp>
        <p:nvSpPr>
          <p:cNvPr id="47109" name="Rectangle 3"/>
          <p:cNvSpPr>
            <a:spLocks noGrp="1" noChangeArrowheads="1"/>
          </p:cNvSpPr>
          <p:nvPr>
            <p:ph type="body" idx="1"/>
          </p:nvPr>
        </p:nvSpPr>
        <p:spPr>
          <a:xfrm>
            <a:off x="709613" y="4860925"/>
            <a:ext cx="5680075"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tr-TR" smtClean="0"/>
          </a:p>
        </p:txBody>
      </p:sp>
    </p:spTree>
    <p:extLst>
      <p:ext uri="{BB962C8B-B14F-4D97-AF65-F5344CB8AC3E}">
        <p14:creationId xmlns:p14="http://schemas.microsoft.com/office/powerpoint/2010/main" val="2214407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bg2"/>
                </a:solidFill>
                <a:latin typeface="Arial" panose="020B0604020202020204" pitchFamily="34" charset="0"/>
              </a:defRPr>
            </a:lvl1pPr>
            <a:lvl2pPr marL="742950" indent="-285750" defTabSz="950913">
              <a:defRPr>
                <a:solidFill>
                  <a:schemeClr val="bg2"/>
                </a:solidFill>
                <a:latin typeface="Arial" panose="020B0604020202020204" pitchFamily="34" charset="0"/>
              </a:defRPr>
            </a:lvl2pPr>
            <a:lvl3pPr marL="1143000" indent="-228600" defTabSz="950913">
              <a:defRPr>
                <a:solidFill>
                  <a:schemeClr val="bg2"/>
                </a:solidFill>
                <a:latin typeface="Arial" panose="020B0604020202020204" pitchFamily="34" charset="0"/>
              </a:defRPr>
            </a:lvl3pPr>
            <a:lvl4pPr marL="1600200" indent="-228600" defTabSz="950913">
              <a:defRPr>
                <a:solidFill>
                  <a:schemeClr val="bg2"/>
                </a:solidFill>
                <a:latin typeface="Arial" panose="020B0604020202020204" pitchFamily="34" charset="0"/>
              </a:defRPr>
            </a:lvl4pPr>
            <a:lvl5pPr marL="2057400" indent="-228600" defTabSz="950913">
              <a:defRPr>
                <a:solidFill>
                  <a:schemeClr val="bg2"/>
                </a:solidFill>
                <a:latin typeface="Arial" panose="020B0604020202020204" pitchFamily="34" charset="0"/>
              </a:defRPr>
            </a:lvl5pPr>
            <a:lvl6pPr marL="2514600" indent="-228600" defTabSz="950913" eaLnBrk="0" fontAlgn="base" hangingPunct="0">
              <a:spcBef>
                <a:spcPct val="0"/>
              </a:spcBef>
              <a:spcAft>
                <a:spcPct val="0"/>
              </a:spcAft>
              <a:defRPr>
                <a:solidFill>
                  <a:schemeClr val="bg2"/>
                </a:solidFill>
                <a:latin typeface="Arial" panose="020B0604020202020204" pitchFamily="34" charset="0"/>
              </a:defRPr>
            </a:lvl6pPr>
            <a:lvl7pPr marL="2971800" indent="-228600" defTabSz="950913" eaLnBrk="0" fontAlgn="base" hangingPunct="0">
              <a:spcBef>
                <a:spcPct val="0"/>
              </a:spcBef>
              <a:spcAft>
                <a:spcPct val="0"/>
              </a:spcAft>
              <a:defRPr>
                <a:solidFill>
                  <a:schemeClr val="bg2"/>
                </a:solidFill>
                <a:latin typeface="Arial" panose="020B0604020202020204" pitchFamily="34" charset="0"/>
              </a:defRPr>
            </a:lvl7pPr>
            <a:lvl8pPr marL="3429000" indent="-228600" defTabSz="950913" eaLnBrk="0" fontAlgn="base" hangingPunct="0">
              <a:spcBef>
                <a:spcPct val="0"/>
              </a:spcBef>
              <a:spcAft>
                <a:spcPct val="0"/>
              </a:spcAft>
              <a:defRPr>
                <a:solidFill>
                  <a:schemeClr val="bg2"/>
                </a:solidFill>
                <a:latin typeface="Arial" panose="020B0604020202020204" pitchFamily="34" charset="0"/>
              </a:defRPr>
            </a:lvl8pPr>
            <a:lvl9pPr marL="3886200" indent="-228600" defTabSz="950913" eaLnBrk="0" fontAlgn="base" hangingPunct="0">
              <a:spcBef>
                <a:spcPct val="0"/>
              </a:spcBef>
              <a:spcAft>
                <a:spcPct val="0"/>
              </a:spcAft>
              <a:defRPr>
                <a:solidFill>
                  <a:schemeClr val="bg2"/>
                </a:solidFill>
                <a:latin typeface="Arial" panose="020B0604020202020204" pitchFamily="34" charset="0"/>
              </a:defRPr>
            </a:lvl9pPr>
          </a:lstStyle>
          <a:p>
            <a:fld id="{F275E13D-0A2B-4916-8EAA-7541D03958CE}" type="slidenum">
              <a:rPr lang="he-IL" altLang="tr-TR" smtClean="0">
                <a:solidFill>
                  <a:schemeClr val="tx1"/>
                </a:solidFill>
              </a:rPr>
              <a:pPr/>
              <a:t>81</a:t>
            </a:fld>
            <a:endParaRPr lang="en-US" altLang="tr-TR" smtClean="0">
              <a:solidFill>
                <a:schemeClr val="tx1"/>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746141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bg2"/>
                </a:solidFill>
                <a:latin typeface="Arial" panose="020B0604020202020204" pitchFamily="34" charset="0"/>
              </a:defRPr>
            </a:lvl1pPr>
            <a:lvl2pPr marL="742950" indent="-285750" defTabSz="950913">
              <a:defRPr>
                <a:solidFill>
                  <a:schemeClr val="bg2"/>
                </a:solidFill>
                <a:latin typeface="Arial" panose="020B0604020202020204" pitchFamily="34" charset="0"/>
              </a:defRPr>
            </a:lvl2pPr>
            <a:lvl3pPr marL="1143000" indent="-228600" defTabSz="950913">
              <a:defRPr>
                <a:solidFill>
                  <a:schemeClr val="bg2"/>
                </a:solidFill>
                <a:latin typeface="Arial" panose="020B0604020202020204" pitchFamily="34" charset="0"/>
              </a:defRPr>
            </a:lvl3pPr>
            <a:lvl4pPr marL="1600200" indent="-228600" defTabSz="950913">
              <a:defRPr>
                <a:solidFill>
                  <a:schemeClr val="bg2"/>
                </a:solidFill>
                <a:latin typeface="Arial" panose="020B0604020202020204" pitchFamily="34" charset="0"/>
              </a:defRPr>
            </a:lvl4pPr>
            <a:lvl5pPr marL="2057400" indent="-228600" defTabSz="950913">
              <a:defRPr>
                <a:solidFill>
                  <a:schemeClr val="bg2"/>
                </a:solidFill>
                <a:latin typeface="Arial" panose="020B0604020202020204" pitchFamily="34" charset="0"/>
              </a:defRPr>
            </a:lvl5pPr>
            <a:lvl6pPr marL="2514600" indent="-228600" defTabSz="950913" eaLnBrk="0" fontAlgn="base" hangingPunct="0">
              <a:spcBef>
                <a:spcPct val="0"/>
              </a:spcBef>
              <a:spcAft>
                <a:spcPct val="0"/>
              </a:spcAft>
              <a:defRPr>
                <a:solidFill>
                  <a:schemeClr val="bg2"/>
                </a:solidFill>
                <a:latin typeface="Arial" panose="020B0604020202020204" pitchFamily="34" charset="0"/>
              </a:defRPr>
            </a:lvl6pPr>
            <a:lvl7pPr marL="2971800" indent="-228600" defTabSz="950913" eaLnBrk="0" fontAlgn="base" hangingPunct="0">
              <a:spcBef>
                <a:spcPct val="0"/>
              </a:spcBef>
              <a:spcAft>
                <a:spcPct val="0"/>
              </a:spcAft>
              <a:defRPr>
                <a:solidFill>
                  <a:schemeClr val="bg2"/>
                </a:solidFill>
                <a:latin typeface="Arial" panose="020B0604020202020204" pitchFamily="34" charset="0"/>
              </a:defRPr>
            </a:lvl7pPr>
            <a:lvl8pPr marL="3429000" indent="-228600" defTabSz="950913" eaLnBrk="0" fontAlgn="base" hangingPunct="0">
              <a:spcBef>
                <a:spcPct val="0"/>
              </a:spcBef>
              <a:spcAft>
                <a:spcPct val="0"/>
              </a:spcAft>
              <a:defRPr>
                <a:solidFill>
                  <a:schemeClr val="bg2"/>
                </a:solidFill>
                <a:latin typeface="Arial" panose="020B0604020202020204" pitchFamily="34" charset="0"/>
              </a:defRPr>
            </a:lvl8pPr>
            <a:lvl9pPr marL="3886200" indent="-228600" defTabSz="950913" eaLnBrk="0" fontAlgn="base" hangingPunct="0">
              <a:spcBef>
                <a:spcPct val="0"/>
              </a:spcBef>
              <a:spcAft>
                <a:spcPct val="0"/>
              </a:spcAft>
              <a:defRPr>
                <a:solidFill>
                  <a:schemeClr val="bg2"/>
                </a:solidFill>
                <a:latin typeface="Arial" panose="020B0604020202020204" pitchFamily="34" charset="0"/>
              </a:defRPr>
            </a:lvl9pPr>
          </a:lstStyle>
          <a:p>
            <a:fld id="{F344C2A5-DD10-40DC-9F5B-B1F1B41E8F96}" type="slidenum">
              <a:rPr lang="he-IL" altLang="tr-TR" smtClean="0">
                <a:solidFill>
                  <a:schemeClr val="tx1"/>
                </a:solidFill>
              </a:rPr>
              <a:pPr/>
              <a:t>82</a:t>
            </a:fld>
            <a:endParaRPr lang="en-US" altLang="tr-TR" smtClean="0">
              <a:solidFill>
                <a:schemeClr val="tx1"/>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87563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bg2"/>
                </a:solidFill>
                <a:latin typeface="Arial" panose="020B0604020202020204" pitchFamily="34" charset="0"/>
              </a:defRPr>
            </a:lvl1pPr>
            <a:lvl2pPr marL="742950" indent="-285750" defTabSz="950913">
              <a:defRPr>
                <a:solidFill>
                  <a:schemeClr val="bg2"/>
                </a:solidFill>
                <a:latin typeface="Arial" panose="020B0604020202020204" pitchFamily="34" charset="0"/>
              </a:defRPr>
            </a:lvl2pPr>
            <a:lvl3pPr marL="1143000" indent="-228600" defTabSz="950913">
              <a:defRPr>
                <a:solidFill>
                  <a:schemeClr val="bg2"/>
                </a:solidFill>
                <a:latin typeface="Arial" panose="020B0604020202020204" pitchFamily="34" charset="0"/>
              </a:defRPr>
            </a:lvl3pPr>
            <a:lvl4pPr marL="1600200" indent="-228600" defTabSz="950913">
              <a:defRPr>
                <a:solidFill>
                  <a:schemeClr val="bg2"/>
                </a:solidFill>
                <a:latin typeface="Arial" panose="020B0604020202020204" pitchFamily="34" charset="0"/>
              </a:defRPr>
            </a:lvl4pPr>
            <a:lvl5pPr marL="2057400" indent="-228600" defTabSz="950913">
              <a:defRPr>
                <a:solidFill>
                  <a:schemeClr val="bg2"/>
                </a:solidFill>
                <a:latin typeface="Arial" panose="020B0604020202020204" pitchFamily="34" charset="0"/>
              </a:defRPr>
            </a:lvl5pPr>
            <a:lvl6pPr marL="2514600" indent="-228600" defTabSz="950913" eaLnBrk="0" fontAlgn="base" hangingPunct="0">
              <a:spcBef>
                <a:spcPct val="0"/>
              </a:spcBef>
              <a:spcAft>
                <a:spcPct val="0"/>
              </a:spcAft>
              <a:defRPr>
                <a:solidFill>
                  <a:schemeClr val="bg2"/>
                </a:solidFill>
                <a:latin typeface="Arial" panose="020B0604020202020204" pitchFamily="34" charset="0"/>
              </a:defRPr>
            </a:lvl6pPr>
            <a:lvl7pPr marL="2971800" indent="-228600" defTabSz="950913" eaLnBrk="0" fontAlgn="base" hangingPunct="0">
              <a:spcBef>
                <a:spcPct val="0"/>
              </a:spcBef>
              <a:spcAft>
                <a:spcPct val="0"/>
              </a:spcAft>
              <a:defRPr>
                <a:solidFill>
                  <a:schemeClr val="bg2"/>
                </a:solidFill>
                <a:latin typeface="Arial" panose="020B0604020202020204" pitchFamily="34" charset="0"/>
              </a:defRPr>
            </a:lvl7pPr>
            <a:lvl8pPr marL="3429000" indent="-228600" defTabSz="950913" eaLnBrk="0" fontAlgn="base" hangingPunct="0">
              <a:spcBef>
                <a:spcPct val="0"/>
              </a:spcBef>
              <a:spcAft>
                <a:spcPct val="0"/>
              </a:spcAft>
              <a:defRPr>
                <a:solidFill>
                  <a:schemeClr val="bg2"/>
                </a:solidFill>
                <a:latin typeface="Arial" panose="020B0604020202020204" pitchFamily="34" charset="0"/>
              </a:defRPr>
            </a:lvl8pPr>
            <a:lvl9pPr marL="3886200" indent="-228600" defTabSz="950913" eaLnBrk="0" fontAlgn="base" hangingPunct="0">
              <a:spcBef>
                <a:spcPct val="0"/>
              </a:spcBef>
              <a:spcAft>
                <a:spcPct val="0"/>
              </a:spcAft>
              <a:defRPr>
                <a:solidFill>
                  <a:schemeClr val="bg2"/>
                </a:solidFill>
                <a:latin typeface="Arial" panose="020B0604020202020204" pitchFamily="34" charset="0"/>
              </a:defRPr>
            </a:lvl9pPr>
          </a:lstStyle>
          <a:p>
            <a:fld id="{24EF284D-BC2B-4CAC-B438-CCEFEABF935C}" type="slidenum">
              <a:rPr lang="he-IL" altLang="tr-TR" smtClean="0">
                <a:solidFill>
                  <a:schemeClr val="tx1"/>
                </a:solidFill>
              </a:rPr>
              <a:pPr/>
              <a:t>83</a:t>
            </a:fld>
            <a:endParaRPr lang="en-US" altLang="tr-TR" smtClean="0">
              <a:solidFill>
                <a:schemeClr val="tx1"/>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2431327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bg2"/>
                </a:solidFill>
                <a:latin typeface="Arial" panose="020B0604020202020204" pitchFamily="34" charset="0"/>
              </a:defRPr>
            </a:lvl1pPr>
            <a:lvl2pPr marL="742950" indent="-285750" defTabSz="950913">
              <a:defRPr>
                <a:solidFill>
                  <a:schemeClr val="bg2"/>
                </a:solidFill>
                <a:latin typeface="Arial" panose="020B0604020202020204" pitchFamily="34" charset="0"/>
              </a:defRPr>
            </a:lvl2pPr>
            <a:lvl3pPr marL="1143000" indent="-228600" defTabSz="950913">
              <a:defRPr>
                <a:solidFill>
                  <a:schemeClr val="bg2"/>
                </a:solidFill>
                <a:latin typeface="Arial" panose="020B0604020202020204" pitchFamily="34" charset="0"/>
              </a:defRPr>
            </a:lvl3pPr>
            <a:lvl4pPr marL="1600200" indent="-228600" defTabSz="950913">
              <a:defRPr>
                <a:solidFill>
                  <a:schemeClr val="bg2"/>
                </a:solidFill>
                <a:latin typeface="Arial" panose="020B0604020202020204" pitchFamily="34" charset="0"/>
              </a:defRPr>
            </a:lvl4pPr>
            <a:lvl5pPr marL="2057400" indent="-228600" defTabSz="950913">
              <a:defRPr>
                <a:solidFill>
                  <a:schemeClr val="bg2"/>
                </a:solidFill>
                <a:latin typeface="Arial" panose="020B0604020202020204" pitchFamily="34" charset="0"/>
              </a:defRPr>
            </a:lvl5pPr>
            <a:lvl6pPr marL="2514600" indent="-228600" defTabSz="950913" eaLnBrk="0" fontAlgn="base" hangingPunct="0">
              <a:spcBef>
                <a:spcPct val="0"/>
              </a:spcBef>
              <a:spcAft>
                <a:spcPct val="0"/>
              </a:spcAft>
              <a:defRPr>
                <a:solidFill>
                  <a:schemeClr val="bg2"/>
                </a:solidFill>
                <a:latin typeface="Arial" panose="020B0604020202020204" pitchFamily="34" charset="0"/>
              </a:defRPr>
            </a:lvl6pPr>
            <a:lvl7pPr marL="2971800" indent="-228600" defTabSz="950913" eaLnBrk="0" fontAlgn="base" hangingPunct="0">
              <a:spcBef>
                <a:spcPct val="0"/>
              </a:spcBef>
              <a:spcAft>
                <a:spcPct val="0"/>
              </a:spcAft>
              <a:defRPr>
                <a:solidFill>
                  <a:schemeClr val="bg2"/>
                </a:solidFill>
                <a:latin typeface="Arial" panose="020B0604020202020204" pitchFamily="34" charset="0"/>
              </a:defRPr>
            </a:lvl7pPr>
            <a:lvl8pPr marL="3429000" indent="-228600" defTabSz="950913" eaLnBrk="0" fontAlgn="base" hangingPunct="0">
              <a:spcBef>
                <a:spcPct val="0"/>
              </a:spcBef>
              <a:spcAft>
                <a:spcPct val="0"/>
              </a:spcAft>
              <a:defRPr>
                <a:solidFill>
                  <a:schemeClr val="bg2"/>
                </a:solidFill>
                <a:latin typeface="Arial" panose="020B0604020202020204" pitchFamily="34" charset="0"/>
              </a:defRPr>
            </a:lvl8pPr>
            <a:lvl9pPr marL="3886200" indent="-228600" defTabSz="950913" eaLnBrk="0" fontAlgn="base" hangingPunct="0">
              <a:spcBef>
                <a:spcPct val="0"/>
              </a:spcBef>
              <a:spcAft>
                <a:spcPct val="0"/>
              </a:spcAft>
              <a:defRPr>
                <a:solidFill>
                  <a:schemeClr val="bg2"/>
                </a:solidFill>
                <a:latin typeface="Arial" panose="020B0604020202020204" pitchFamily="34" charset="0"/>
              </a:defRPr>
            </a:lvl9pPr>
          </a:lstStyle>
          <a:p>
            <a:fld id="{44FAB77E-5E01-46F5-8122-5106BE2C2002}" type="slidenum">
              <a:rPr lang="he-IL" altLang="tr-TR" smtClean="0">
                <a:solidFill>
                  <a:schemeClr val="tx1"/>
                </a:solidFill>
              </a:rPr>
              <a:pPr/>
              <a:t>84</a:t>
            </a:fld>
            <a:endParaRPr lang="en-US" altLang="tr-TR" smtClean="0">
              <a:solidFill>
                <a:schemeClr val="tx1"/>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smtClean="0"/>
          </a:p>
        </p:txBody>
      </p:sp>
    </p:spTree>
    <p:extLst>
      <p:ext uri="{BB962C8B-B14F-4D97-AF65-F5344CB8AC3E}">
        <p14:creationId xmlns:p14="http://schemas.microsoft.com/office/powerpoint/2010/main" val="314285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0ABE0B34-F590-418F-AC79-9DD27909272A}" type="slidenum">
              <a:rPr lang="en-US" altLang="tr-TR"/>
              <a:pPr>
                <a:defRPr/>
              </a:pPr>
              <a:t>‹#›</a:t>
            </a:fld>
            <a:endParaRPr lang="en-US" altLang="tr-TR"/>
          </a:p>
        </p:txBody>
      </p:sp>
    </p:spTree>
    <p:extLst>
      <p:ext uri="{BB962C8B-B14F-4D97-AF65-F5344CB8AC3E}">
        <p14:creationId xmlns:p14="http://schemas.microsoft.com/office/powerpoint/2010/main" val="217974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CD7CC6C3-AB42-4D5B-A81C-A8C163778F9B}" type="slidenum">
              <a:rPr lang="en-US" altLang="tr-TR"/>
              <a:pPr>
                <a:defRPr/>
              </a:pPr>
              <a:t>‹#›</a:t>
            </a:fld>
            <a:endParaRPr lang="en-US" altLang="tr-TR"/>
          </a:p>
        </p:txBody>
      </p:sp>
    </p:spTree>
    <p:extLst>
      <p:ext uri="{BB962C8B-B14F-4D97-AF65-F5344CB8AC3E}">
        <p14:creationId xmlns:p14="http://schemas.microsoft.com/office/powerpoint/2010/main" val="294918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03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03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473807D3-5072-4165-91B8-05D17F873ACD}" type="slidenum">
              <a:rPr lang="en-US" altLang="tr-TR"/>
              <a:pPr>
                <a:defRPr/>
              </a:pPr>
              <a:t>‹#›</a:t>
            </a:fld>
            <a:endParaRPr lang="en-US" altLang="tr-TR"/>
          </a:p>
        </p:txBody>
      </p:sp>
    </p:spTree>
    <p:extLst>
      <p:ext uri="{BB962C8B-B14F-4D97-AF65-F5344CB8AC3E}">
        <p14:creationId xmlns:p14="http://schemas.microsoft.com/office/powerpoint/2010/main" val="1703532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51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95288" y="1125538"/>
            <a:ext cx="8280400" cy="4978400"/>
          </a:xfrm>
        </p:spPr>
        <p:txBody>
          <a:bodyPr/>
          <a:lstStyle/>
          <a:p>
            <a:pPr lvl="0"/>
            <a:endParaRPr lang="en-US" noProof="0" smtClean="0"/>
          </a:p>
        </p:txBody>
      </p:sp>
      <p:sp>
        <p:nvSpPr>
          <p:cNvPr id="4" name="Slide Number Placeholder 3"/>
          <p:cNvSpPr>
            <a:spLocks noGrp="1"/>
          </p:cNvSpPr>
          <p:nvPr>
            <p:ph type="sldNum" sz="quarter" idx="10"/>
          </p:nvPr>
        </p:nvSpPr>
        <p:spPr/>
        <p:txBody>
          <a:bodyPr/>
          <a:lstStyle>
            <a:lvl1pPr>
              <a:defRPr/>
            </a:lvl1pPr>
          </a:lstStyle>
          <a:p>
            <a:pPr>
              <a:defRPr/>
            </a:pPr>
            <a:fld id="{7F9FDD89-0339-4F7E-B538-33F0AEF8573C}" type="slidenum">
              <a:rPr lang="en-US" altLang="tr-TR"/>
              <a:pPr>
                <a:defRPr/>
              </a:pPr>
              <a:t>‹#›</a:t>
            </a:fld>
            <a:endParaRPr lang="en-US" altLang="tr-TR"/>
          </a:p>
        </p:txBody>
      </p:sp>
    </p:spTree>
    <p:extLst>
      <p:ext uri="{BB962C8B-B14F-4D97-AF65-F5344CB8AC3E}">
        <p14:creationId xmlns:p14="http://schemas.microsoft.com/office/powerpoint/2010/main" val="4022752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5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5288" y="1125538"/>
            <a:ext cx="4064000" cy="497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125538"/>
            <a:ext cx="4064000" cy="497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AB4889AF-34ED-49D9-B72B-DB622D56E987}" type="slidenum">
              <a:rPr lang="en-US" altLang="tr-TR"/>
              <a:pPr>
                <a:defRPr/>
              </a:pPr>
              <a:t>‹#›</a:t>
            </a:fld>
            <a:endParaRPr lang="en-US" altLang="tr-TR"/>
          </a:p>
        </p:txBody>
      </p:sp>
    </p:spTree>
    <p:extLst>
      <p:ext uri="{BB962C8B-B14F-4D97-AF65-F5344CB8AC3E}">
        <p14:creationId xmlns:p14="http://schemas.microsoft.com/office/powerpoint/2010/main" val="318038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B98B35C8-F7BD-424A-BDE5-600BB2255F75}" type="slidenum">
              <a:rPr lang="en-US" altLang="tr-TR"/>
              <a:pPr>
                <a:defRPr/>
              </a:pPr>
              <a:t>‹#›</a:t>
            </a:fld>
            <a:endParaRPr lang="en-US" altLang="tr-TR"/>
          </a:p>
        </p:txBody>
      </p:sp>
    </p:spTree>
    <p:extLst>
      <p:ext uri="{BB962C8B-B14F-4D97-AF65-F5344CB8AC3E}">
        <p14:creationId xmlns:p14="http://schemas.microsoft.com/office/powerpoint/2010/main" val="316222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3AB7A17E-B8CD-4705-9810-1F96D5A32B85}" type="slidenum">
              <a:rPr lang="en-US" altLang="tr-TR"/>
              <a:pPr>
                <a:defRPr/>
              </a:pPr>
              <a:t>‹#›</a:t>
            </a:fld>
            <a:endParaRPr lang="en-US" altLang="tr-TR"/>
          </a:p>
        </p:txBody>
      </p:sp>
    </p:spTree>
    <p:extLst>
      <p:ext uri="{BB962C8B-B14F-4D97-AF65-F5344CB8AC3E}">
        <p14:creationId xmlns:p14="http://schemas.microsoft.com/office/powerpoint/2010/main" val="419270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125538"/>
            <a:ext cx="40640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125538"/>
            <a:ext cx="40640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7E875256-65CE-4ABA-85B4-18F40557678C}" type="slidenum">
              <a:rPr lang="en-US" altLang="tr-TR"/>
              <a:pPr>
                <a:defRPr/>
              </a:pPr>
              <a:t>‹#›</a:t>
            </a:fld>
            <a:endParaRPr lang="en-US" altLang="tr-TR"/>
          </a:p>
        </p:txBody>
      </p:sp>
    </p:spTree>
    <p:extLst>
      <p:ext uri="{BB962C8B-B14F-4D97-AF65-F5344CB8AC3E}">
        <p14:creationId xmlns:p14="http://schemas.microsoft.com/office/powerpoint/2010/main" val="102302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FB7F5D2B-E36B-40BE-8ADE-C23D06AAAFF8}" type="slidenum">
              <a:rPr lang="en-US" altLang="tr-TR"/>
              <a:pPr>
                <a:defRPr/>
              </a:pPr>
              <a:t>‹#›</a:t>
            </a:fld>
            <a:endParaRPr lang="en-US" altLang="tr-TR"/>
          </a:p>
        </p:txBody>
      </p:sp>
    </p:spTree>
    <p:extLst>
      <p:ext uri="{BB962C8B-B14F-4D97-AF65-F5344CB8AC3E}">
        <p14:creationId xmlns:p14="http://schemas.microsoft.com/office/powerpoint/2010/main" val="383763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04848AB2-C991-41B8-B930-4F1DB5670306}" type="slidenum">
              <a:rPr lang="en-US" altLang="tr-TR"/>
              <a:pPr>
                <a:defRPr/>
              </a:pPr>
              <a:t>‹#›</a:t>
            </a:fld>
            <a:endParaRPr lang="en-US" altLang="tr-TR"/>
          </a:p>
        </p:txBody>
      </p:sp>
    </p:spTree>
    <p:extLst>
      <p:ext uri="{BB962C8B-B14F-4D97-AF65-F5344CB8AC3E}">
        <p14:creationId xmlns:p14="http://schemas.microsoft.com/office/powerpoint/2010/main" val="112379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8A786A12-B200-4368-8AF9-CE96707CA9B9}" type="slidenum">
              <a:rPr lang="en-US" altLang="tr-TR"/>
              <a:pPr>
                <a:defRPr/>
              </a:pPr>
              <a:t>‹#›</a:t>
            </a:fld>
            <a:endParaRPr lang="en-US" altLang="tr-TR"/>
          </a:p>
        </p:txBody>
      </p:sp>
    </p:spTree>
    <p:extLst>
      <p:ext uri="{BB962C8B-B14F-4D97-AF65-F5344CB8AC3E}">
        <p14:creationId xmlns:p14="http://schemas.microsoft.com/office/powerpoint/2010/main" val="2251122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750FECB-AE85-43C9-8D6C-F1D888935D0E}" type="slidenum">
              <a:rPr lang="en-US" altLang="tr-TR"/>
              <a:pPr>
                <a:defRPr/>
              </a:pPr>
              <a:t>‹#›</a:t>
            </a:fld>
            <a:endParaRPr lang="en-US" altLang="tr-TR"/>
          </a:p>
        </p:txBody>
      </p:sp>
    </p:spTree>
    <p:extLst>
      <p:ext uri="{BB962C8B-B14F-4D97-AF65-F5344CB8AC3E}">
        <p14:creationId xmlns:p14="http://schemas.microsoft.com/office/powerpoint/2010/main" val="199255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2EA1B263-ABF7-4537-A90A-135E135FD4CB}" type="slidenum">
              <a:rPr lang="en-US" altLang="tr-TR"/>
              <a:pPr>
                <a:defRPr/>
              </a:pPr>
              <a:t>‹#›</a:t>
            </a:fld>
            <a:endParaRPr lang="en-US" altLang="tr-TR"/>
          </a:p>
        </p:txBody>
      </p:sp>
    </p:spTree>
    <p:extLst>
      <p:ext uri="{BB962C8B-B14F-4D97-AF65-F5344CB8AC3E}">
        <p14:creationId xmlns:p14="http://schemas.microsoft.com/office/powerpoint/2010/main" val="302419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body" idx="1"/>
          </p:nvPr>
        </p:nvSpPr>
        <p:spPr bwMode="auto">
          <a:xfrm>
            <a:off x="395288" y="1125538"/>
            <a:ext cx="82804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p>
        </p:txBody>
      </p:sp>
      <p:sp>
        <p:nvSpPr>
          <p:cNvPr id="1036" name="Rectangle 12"/>
          <p:cNvSpPr>
            <a:spLocks noGrp="1" noChangeArrowheads="1"/>
          </p:cNvSpPr>
          <p:nvPr>
            <p:ph type="sldNum" sz="quarter" idx="4"/>
          </p:nvPr>
        </p:nvSpPr>
        <p:spPr bwMode="auto">
          <a:xfrm>
            <a:off x="7239000" y="6524625"/>
            <a:ext cx="1905000" cy="33337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1200">
                <a:solidFill>
                  <a:schemeClr val="tx1"/>
                </a:solidFill>
                <a:latin typeface="Times New Roman" panose="02020603050405020304" pitchFamily="18" charset="0"/>
              </a:defRPr>
            </a:lvl1pPr>
          </a:lstStyle>
          <a:p>
            <a:pPr>
              <a:defRPr/>
            </a:pPr>
            <a:fld id="{C79A1DE1-8C7E-4077-92EA-B43092A18D3C}" type="slidenum">
              <a:rPr lang="en-US" altLang="tr-TR"/>
              <a:pPr>
                <a:defRPr/>
              </a:pPr>
              <a:t>‹#›</a:t>
            </a:fld>
            <a:endParaRPr lang="en-US" altLang="tr-TR"/>
          </a:p>
        </p:txBody>
      </p:sp>
      <p:sp>
        <p:nvSpPr>
          <p:cNvPr id="1028" name="Rectangle 13"/>
          <p:cNvSpPr>
            <a:spLocks noGrp="1" noChangeArrowheads="1"/>
          </p:cNvSpPr>
          <p:nvPr>
            <p:ph type="title"/>
          </p:nvPr>
        </p:nvSpPr>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tr-TR" smtClean="0"/>
              <a:t>Click to edit Master title style</a:t>
            </a:r>
          </a:p>
        </p:txBody>
      </p:sp>
      <p:sp>
        <p:nvSpPr>
          <p:cNvPr id="1038" name="Rectangle 14"/>
          <p:cNvSpPr>
            <a:spLocks noGrp="1" noChangeArrowheads="1"/>
          </p:cNvSpPr>
          <p:nvPr>
            <p:ph type="ftr" sz="quarter" idx="3"/>
          </p:nvPr>
        </p:nvSpPr>
        <p:spPr bwMode="auto">
          <a:xfrm>
            <a:off x="0" y="6497638"/>
            <a:ext cx="91440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20000"/>
              </a:spcBef>
              <a:defRPr kumimoji="1" sz="1000">
                <a:solidFill>
                  <a:schemeClr val="tx1"/>
                </a:solidFill>
                <a:latin typeface="+mn-lt"/>
              </a:defRPr>
            </a:lvl1pPr>
          </a:lstStyle>
          <a:p>
            <a:pPr>
              <a:defRPr/>
            </a:pPr>
            <a:endParaRPr lang="tr-TR"/>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3600" b="1">
          <a:solidFill>
            <a:schemeClr val="tx2"/>
          </a:solidFill>
          <a:latin typeface="+mj-lt"/>
          <a:ea typeface="+mj-ea"/>
          <a:cs typeface="+mj-cs"/>
        </a:defRPr>
      </a:lvl1pPr>
      <a:lvl2pPr algn="ctr" rtl="0" eaLnBrk="0" fontAlgn="base" hangingPunct="0">
        <a:spcBef>
          <a:spcPct val="0"/>
        </a:spcBef>
        <a:spcAft>
          <a:spcPct val="0"/>
        </a:spcAft>
        <a:defRPr kumimoji="1" sz="3600" b="1">
          <a:solidFill>
            <a:schemeClr val="tx2"/>
          </a:solidFill>
          <a:latin typeface="Times New Roman" pitchFamily="18" charset="0"/>
        </a:defRPr>
      </a:lvl2pPr>
      <a:lvl3pPr algn="ctr" rtl="0" eaLnBrk="0" fontAlgn="base" hangingPunct="0">
        <a:spcBef>
          <a:spcPct val="0"/>
        </a:spcBef>
        <a:spcAft>
          <a:spcPct val="0"/>
        </a:spcAft>
        <a:defRPr kumimoji="1" sz="3600" b="1">
          <a:solidFill>
            <a:schemeClr val="tx2"/>
          </a:solidFill>
          <a:latin typeface="Times New Roman" pitchFamily="18" charset="0"/>
        </a:defRPr>
      </a:lvl3pPr>
      <a:lvl4pPr algn="ctr" rtl="0" eaLnBrk="0" fontAlgn="base" hangingPunct="0">
        <a:spcBef>
          <a:spcPct val="0"/>
        </a:spcBef>
        <a:spcAft>
          <a:spcPct val="0"/>
        </a:spcAft>
        <a:defRPr kumimoji="1" sz="3600" b="1">
          <a:solidFill>
            <a:schemeClr val="tx2"/>
          </a:solidFill>
          <a:latin typeface="Times New Roman" pitchFamily="18" charset="0"/>
        </a:defRPr>
      </a:lvl4pPr>
      <a:lvl5pPr algn="ctr" rtl="0" eaLnBrk="0" fontAlgn="base" hangingPunct="0">
        <a:spcBef>
          <a:spcPct val="0"/>
        </a:spcBef>
        <a:spcAft>
          <a:spcPct val="0"/>
        </a:spcAft>
        <a:defRPr kumimoji="1" sz="3600" b="1">
          <a:solidFill>
            <a:schemeClr val="tx2"/>
          </a:solidFill>
          <a:latin typeface="Times New Roman" pitchFamily="18" charset="0"/>
        </a:defRPr>
      </a:lvl5pPr>
      <a:lvl6pPr marL="457200" algn="ctr" rtl="0" fontAlgn="base">
        <a:spcBef>
          <a:spcPct val="0"/>
        </a:spcBef>
        <a:spcAft>
          <a:spcPct val="0"/>
        </a:spcAft>
        <a:defRPr kumimoji="1" sz="3600" b="1">
          <a:solidFill>
            <a:schemeClr val="tx2"/>
          </a:solidFill>
          <a:latin typeface="Times New Roman" pitchFamily="18" charset="0"/>
        </a:defRPr>
      </a:lvl6pPr>
      <a:lvl7pPr marL="914400" algn="ctr" rtl="0" fontAlgn="base">
        <a:spcBef>
          <a:spcPct val="0"/>
        </a:spcBef>
        <a:spcAft>
          <a:spcPct val="0"/>
        </a:spcAft>
        <a:defRPr kumimoji="1" sz="3600" b="1">
          <a:solidFill>
            <a:schemeClr val="tx2"/>
          </a:solidFill>
          <a:latin typeface="Times New Roman" pitchFamily="18" charset="0"/>
        </a:defRPr>
      </a:lvl7pPr>
      <a:lvl8pPr marL="1371600" algn="ctr" rtl="0" fontAlgn="base">
        <a:spcBef>
          <a:spcPct val="0"/>
        </a:spcBef>
        <a:spcAft>
          <a:spcPct val="0"/>
        </a:spcAft>
        <a:defRPr kumimoji="1" sz="3600" b="1">
          <a:solidFill>
            <a:schemeClr val="tx2"/>
          </a:solidFill>
          <a:latin typeface="Times New Roman" pitchFamily="18" charset="0"/>
        </a:defRPr>
      </a:lvl8pPr>
      <a:lvl9pPr marL="1828800" algn="ctr" rtl="0" fontAlgn="base">
        <a:spcBef>
          <a:spcPct val="0"/>
        </a:spcBef>
        <a:spcAft>
          <a:spcPct val="0"/>
        </a:spcAft>
        <a:defRPr kumimoji="1" sz="36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rgbClr val="FF3300"/>
          </a:solidFill>
          <a:latin typeface="+mn-lt"/>
        </a:defRPr>
      </a:lvl2pPr>
      <a:lvl3pPr marL="1143000" indent="-228600" algn="l" rtl="0" eaLnBrk="0" fontAlgn="base" hangingPunct="0">
        <a:spcBef>
          <a:spcPct val="20000"/>
        </a:spcBef>
        <a:spcAft>
          <a:spcPct val="0"/>
        </a:spcAft>
        <a:buChar char="•"/>
        <a:defRPr kumimoji="1" sz="2400">
          <a:solidFill>
            <a:schemeClr val="accent2"/>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ydin@bahcesehir.edu.t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http://www.blc.arizona.edu/courses/bioinformatics/dayhoff.gif"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http://www.cs.man.ac.uk/~jowh6/phase/img20.png" TargetMode="External"/><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http://www.cs.man.ac.uk/~jowh6/phase/img19.png" TargetMode="External"/><Relationship Id="rId4" Type="http://schemas.openxmlformats.org/officeDocument/2006/relationships/image" Target="../media/image54.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mathworld.wolfram.com/GumbelDistribution.html" TargetMode="External"/><Relationship Id="rId2" Type="http://schemas.openxmlformats.org/officeDocument/2006/relationships/hyperlink" Target="http://roso.epfl.ch/mbi/papers/discretechoice/node11.html" TargetMode="Externa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hyperlink" Target="http://en.wikipedia.org/wiki/Generalized_extreme_value_distribution" TargetMode="Externa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http://www.ncbi.nlm.nih.gov/BLAST/tutorial/GIFS/(2).gif" TargetMode="External"/><Relationship Id="rId2" Type="http://schemas.openxmlformats.org/officeDocument/2006/relationships/image" Target="../media/image56.gif"/><Relationship Id="rId1" Type="http://schemas.openxmlformats.org/officeDocument/2006/relationships/slideLayout" Target="../slideLayouts/slideLayout2.xml"/><Relationship Id="rId5" Type="http://schemas.openxmlformats.org/officeDocument/2006/relationships/image" Target="http://www.ncbi.nlm.nih.gov/BLAST/tutorial/GIFS/(3).gif" TargetMode="External"/><Relationship Id="rId4" Type="http://schemas.openxmlformats.org/officeDocument/2006/relationships/image" Target="../media/image5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8.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oleObject2.bin"/><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bioinfo.pbi.nrc.ca:8090/EMBOSS/runs/filejKtqWM/dotmatcher.1.png"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bioinfo.pbi.nrc.ca:8090/EMBOSS/runs/fileZr0f9M/dottup.1.png" TargetMode="Externa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www.ncbi.nlm.nih.gov/Education/BLASTinfo/orthologs3.gif"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5.emf"/><Relationship Id="rId4" Type="http://schemas.openxmlformats.org/officeDocument/2006/relationships/oleObject" Target="../embeddings/Microsoft_Word_97_-_2003_Document1.doc"/></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46.emf"/><Relationship Id="rId4" Type="http://schemas.openxmlformats.org/officeDocument/2006/relationships/oleObject" Target="../embeddings/Microsoft_Word_97_-_2003_Document2.doc"/></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47.emf"/><Relationship Id="rId4" Type="http://schemas.openxmlformats.org/officeDocument/2006/relationships/oleObject" Target="../embeddings/Microsoft_Word_97_-_2003_Document3.doc"/></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8.png"/><Relationship Id="rId4" Type="http://schemas.openxmlformats.org/officeDocument/2006/relationships/oleObject" Target="../embeddings/oleObject3.bin"/></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p:txBody>
          <a:bodyPr/>
          <a:lstStyle/>
          <a:p>
            <a:pPr algn="ctr" eaLnBrk="1" hangingPunct="1">
              <a:buFontTx/>
              <a:buNone/>
            </a:pPr>
            <a:endParaRPr lang="tr-TR" altLang="tr-TR" dirty="0" smtClean="0"/>
          </a:p>
          <a:p>
            <a:pPr algn="ctr" eaLnBrk="1" hangingPunct="1">
              <a:buFontTx/>
              <a:buNone/>
            </a:pPr>
            <a:endParaRPr lang="tr-TR" altLang="tr-TR" dirty="0" smtClean="0"/>
          </a:p>
          <a:p>
            <a:pPr algn="ctr" eaLnBrk="1" hangingPunct="1">
              <a:buFontTx/>
              <a:buNone/>
            </a:pPr>
            <a:r>
              <a:rPr lang="en-US" altLang="tr-TR" sz="4400" b="1" dirty="0" smtClean="0"/>
              <a:t>Pairwise Sequence Alignment</a:t>
            </a:r>
            <a:endParaRPr lang="tr-TR" altLang="tr-TR" dirty="0" smtClean="0"/>
          </a:p>
          <a:p>
            <a:pPr algn="ctr" eaLnBrk="1" hangingPunct="1">
              <a:buFontTx/>
              <a:buNone/>
            </a:pPr>
            <a:r>
              <a:rPr lang="tr-TR" altLang="tr-TR" dirty="0" smtClean="0"/>
              <a:t>Prof. </a:t>
            </a:r>
            <a:r>
              <a:rPr lang="en-US" altLang="tr-TR" dirty="0" smtClean="0"/>
              <a:t>Dr. </a:t>
            </a:r>
            <a:r>
              <a:rPr lang="tr-TR" altLang="tr-TR" dirty="0" smtClean="0"/>
              <a:t>Nizamettin AYDIN</a:t>
            </a:r>
            <a:endParaRPr lang="en-US" altLang="tr-TR" dirty="0" smtClean="0"/>
          </a:p>
          <a:p>
            <a:pPr algn="ctr" eaLnBrk="1" hangingPunct="1"/>
            <a:endParaRPr lang="en-US" altLang="tr-TR" dirty="0" smtClean="0"/>
          </a:p>
          <a:p>
            <a:pPr algn="ctr" eaLnBrk="1" hangingPunct="1">
              <a:buFontTx/>
              <a:buNone/>
            </a:pPr>
            <a:r>
              <a:rPr lang="tr-TR" altLang="tr-TR" dirty="0" smtClean="0">
                <a:hlinkClick r:id="rId3"/>
              </a:rPr>
              <a:t>naydin</a:t>
            </a:r>
            <a:r>
              <a:rPr lang="en-US" altLang="tr-TR" dirty="0" smtClean="0">
                <a:hlinkClick r:id="rId3"/>
              </a:rPr>
              <a:t>@</a:t>
            </a:r>
            <a:r>
              <a:rPr lang="en-US" altLang="tr-TR" dirty="0" err="1" smtClean="0">
                <a:hlinkClick r:id="rId3"/>
              </a:rPr>
              <a:t>yildiz</a:t>
            </a:r>
            <a:r>
              <a:rPr lang="tr-TR" altLang="tr-TR" dirty="0" smtClean="0">
                <a:hlinkClick r:id="rId3"/>
              </a:rPr>
              <a:t>.edu.tr</a:t>
            </a:r>
            <a:endParaRPr lang="tr-TR" altLang="tr-TR" dirty="0" smtClean="0"/>
          </a:p>
          <a:p>
            <a:pPr algn="ctr" eaLnBrk="1" hangingPunct="1">
              <a:buNone/>
            </a:pPr>
            <a:r>
              <a:rPr lang="tr-TR" altLang="tr-TR" dirty="0">
                <a:solidFill>
                  <a:srgbClr val="0000FF"/>
                </a:solidFill>
                <a:cs typeface="Times New Roman" panose="02020603050405020304" pitchFamily="18" charset="0"/>
              </a:rPr>
              <a:t>http://</a:t>
            </a:r>
            <a:r>
              <a:rPr lang="en-GB" altLang="tr-TR" dirty="0">
                <a:solidFill>
                  <a:srgbClr val="0000FF"/>
                </a:solidFill>
                <a:cs typeface="Times New Roman" panose="02020603050405020304" pitchFamily="18" charset="0"/>
              </a:rPr>
              <a:t>www</a:t>
            </a:r>
            <a:r>
              <a:rPr lang="tr-TR" altLang="tr-TR" dirty="0">
                <a:solidFill>
                  <a:srgbClr val="0000FF"/>
                </a:solidFill>
                <a:cs typeface="Times New Roman" panose="02020603050405020304" pitchFamily="18" charset="0"/>
              </a:rPr>
              <a:t>3</a:t>
            </a:r>
            <a:r>
              <a:rPr lang="en-GB" altLang="tr-TR" dirty="0">
                <a:solidFill>
                  <a:srgbClr val="0000FF"/>
                </a:solidFill>
                <a:cs typeface="Times New Roman" panose="02020603050405020304" pitchFamily="18" charset="0"/>
              </a:rPr>
              <a:t>.</a:t>
            </a:r>
            <a:r>
              <a:rPr lang="en-GB" altLang="tr-TR" dirty="0" err="1">
                <a:solidFill>
                  <a:srgbClr val="0000FF"/>
                </a:solidFill>
                <a:cs typeface="Times New Roman" panose="02020603050405020304" pitchFamily="18" charset="0"/>
              </a:rPr>
              <a:t>yildiz</a:t>
            </a:r>
            <a:r>
              <a:rPr lang="tr-TR" altLang="tr-TR" dirty="0">
                <a:solidFill>
                  <a:srgbClr val="0000FF"/>
                </a:solidFill>
                <a:cs typeface="Times New Roman" panose="02020603050405020304" pitchFamily="18" charset="0"/>
              </a:rPr>
              <a:t>.edu.tr/~naydin</a:t>
            </a:r>
            <a:endParaRPr lang="en-US" altLang="tr-TR">
              <a:solidFill>
                <a:srgbClr val="0000FF"/>
              </a:solidFill>
              <a:cs typeface="Times New Roman" panose="02020603050405020304" pitchFamily="18" charset="0"/>
            </a:endParaRPr>
          </a:p>
          <a:p>
            <a:pPr algn="ctr" eaLnBrk="1" hangingPunct="1">
              <a:buFontTx/>
              <a:buNone/>
            </a:pPr>
            <a:endParaRPr lang="en-US" altLang="tr-TR" smtClean="0"/>
          </a:p>
          <a:p>
            <a:pPr eaLnBrk="1" hangingPunct="1"/>
            <a:endParaRPr lang="en-US" altLang="tr-TR" dirty="0" smtClean="0"/>
          </a:p>
        </p:txBody>
      </p:sp>
      <p:sp>
        <p:nvSpPr>
          <p:cNvPr id="17411" name="Rectangle 3"/>
          <p:cNvSpPr>
            <a:spLocks noGrp="1" noChangeArrowheads="1"/>
          </p:cNvSpPr>
          <p:nvPr>
            <p:ph type="title"/>
          </p:nvPr>
        </p:nvSpPr>
        <p:spPr/>
        <p:txBody>
          <a:bodyPr/>
          <a:lstStyle/>
          <a:p>
            <a:pPr eaLnBrk="1" hangingPunct="1"/>
            <a:r>
              <a:rPr lang="en-US" altLang="tr-TR" sz="3200" smtClean="0"/>
              <a:t>Introduction to </a:t>
            </a:r>
            <a:r>
              <a:rPr lang="tr-TR" altLang="tr-TR" sz="3200" smtClean="0"/>
              <a:t>Bioinformatics</a:t>
            </a:r>
            <a:endParaRPr lang="en-US" altLang="tr-TR" sz="3200" b="0" smtClean="0"/>
          </a:p>
        </p:txBody>
      </p:sp>
      <p:sp>
        <p:nvSpPr>
          <p:cNvPr id="1741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6E4DAA2A-6B4C-4A46-B426-778991F7B70E}" type="slidenum">
              <a:rPr kumimoji="0" lang="en-US" altLang="tr-TR" sz="1200" smtClean="0"/>
              <a:pPr>
                <a:spcBef>
                  <a:spcPct val="50000"/>
                </a:spcBef>
                <a:buFontTx/>
                <a:buNone/>
              </a:pPr>
              <a:t>1</a:t>
            </a:fld>
            <a:endParaRPr kumimoji="0" lang="en-US" altLang="tr-TR" sz="12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altLang="tr-TR" smtClean="0"/>
              <a:t>Sequence Alignment</a:t>
            </a:r>
          </a:p>
        </p:txBody>
      </p:sp>
      <p:sp>
        <p:nvSpPr>
          <p:cNvPr id="869379" name="Rectangle 3"/>
          <p:cNvSpPr>
            <a:spLocks noGrp="1" noChangeArrowheads="1"/>
          </p:cNvSpPr>
          <p:nvPr>
            <p:ph type="body" idx="1"/>
          </p:nvPr>
        </p:nvSpPr>
        <p:spPr/>
        <p:txBody>
          <a:bodyPr/>
          <a:lstStyle/>
          <a:p>
            <a:pPr eaLnBrk="1" hangingPunct="1">
              <a:lnSpc>
                <a:spcPct val="80000"/>
              </a:lnSpc>
              <a:buFontTx/>
              <a:buNone/>
            </a:pPr>
            <a:r>
              <a:rPr lang="en-GB" altLang="tr-TR" b="1" dirty="0" smtClean="0"/>
              <a:t>The concept</a:t>
            </a:r>
            <a:endParaRPr lang="tr-TR" altLang="tr-TR" b="1" dirty="0" smtClean="0"/>
          </a:p>
          <a:p>
            <a:pPr eaLnBrk="1" hangingPunct="1">
              <a:lnSpc>
                <a:spcPct val="80000"/>
              </a:lnSpc>
              <a:buFontTx/>
              <a:buNone/>
            </a:pPr>
            <a:r>
              <a:rPr lang="en-GB" altLang="tr-TR" dirty="0" smtClean="0"/>
              <a:t> </a:t>
            </a:r>
          </a:p>
          <a:p>
            <a:pPr eaLnBrk="1" hangingPunct="1">
              <a:lnSpc>
                <a:spcPct val="80000"/>
              </a:lnSpc>
            </a:pPr>
            <a:r>
              <a:rPr lang="en-GB" altLang="tr-TR" dirty="0" smtClean="0"/>
              <a:t>An alignment is a mutual arrangement of </a:t>
            </a:r>
            <a:r>
              <a:rPr lang="en-GB" altLang="tr-TR" dirty="0" smtClean="0">
                <a:solidFill>
                  <a:schemeClr val="accent1"/>
                </a:solidFill>
              </a:rPr>
              <a:t>two sequences</a:t>
            </a:r>
            <a:r>
              <a:rPr lang="en-GB" altLang="tr-TR" dirty="0" smtClean="0"/>
              <a:t>. </a:t>
            </a:r>
            <a:endParaRPr lang="tr-TR" altLang="tr-TR" dirty="0" smtClean="0"/>
          </a:p>
          <a:p>
            <a:pPr lvl="1" eaLnBrk="1" hangingPunct="1">
              <a:lnSpc>
                <a:spcPct val="80000"/>
              </a:lnSpc>
            </a:pPr>
            <a:r>
              <a:rPr lang="tr-TR" altLang="tr-TR" dirty="0" err="1" smtClean="0"/>
              <a:t>Pairwise</a:t>
            </a:r>
            <a:r>
              <a:rPr lang="tr-TR" altLang="tr-TR" dirty="0" smtClean="0"/>
              <a:t> </a:t>
            </a:r>
            <a:r>
              <a:rPr lang="tr-TR" altLang="tr-TR" dirty="0" err="1" smtClean="0"/>
              <a:t>sequence</a:t>
            </a:r>
            <a:r>
              <a:rPr lang="tr-TR" altLang="tr-TR" dirty="0" smtClean="0"/>
              <a:t> </a:t>
            </a:r>
            <a:r>
              <a:rPr lang="tr-TR" altLang="tr-TR" dirty="0" err="1" smtClean="0"/>
              <a:t>alignment</a:t>
            </a:r>
            <a:endParaRPr lang="en-GB" altLang="tr-TR" dirty="0" smtClean="0"/>
          </a:p>
          <a:p>
            <a:pPr eaLnBrk="1" hangingPunct="1">
              <a:lnSpc>
                <a:spcPct val="80000"/>
              </a:lnSpc>
            </a:pPr>
            <a:r>
              <a:rPr lang="en-GB" altLang="tr-TR" dirty="0" smtClean="0"/>
              <a:t>It exhibits where the two sequences are similar, and where they differ. </a:t>
            </a:r>
          </a:p>
          <a:p>
            <a:pPr eaLnBrk="1" hangingPunct="1">
              <a:lnSpc>
                <a:spcPct val="80000"/>
              </a:lnSpc>
            </a:pPr>
            <a:r>
              <a:rPr lang="en-GB" altLang="tr-TR" dirty="0" smtClean="0"/>
              <a:t>An </a:t>
            </a:r>
            <a:r>
              <a:rPr lang="en-GB" altLang="tr-TR" dirty="0" smtClean="0">
                <a:solidFill>
                  <a:schemeClr val="accent1"/>
                </a:solidFill>
              </a:rPr>
              <a:t>optimal</a:t>
            </a:r>
            <a:r>
              <a:rPr lang="en-GB" altLang="tr-TR" dirty="0" smtClean="0"/>
              <a:t> alignment is one that exhibits the most correspondences, and the least differences. </a:t>
            </a:r>
          </a:p>
          <a:p>
            <a:pPr eaLnBrk="1" hangingPunct="1">
              <a:lnSpc>
                <a:spcPct val="80000"/>
              </a:lnSpc>
            </a:pPr>
            <a:r>
              <a:rPr lang="tr-TR" altLang="tr-TR" dirty="0" smtClean="0"/>
              <a:t>S</a:t>
            </a:r>
            <a:r>
              <a:rPr lang="en-GB" altLang="tr-TR" dirty="0" err="1" smtClean="0"/>
              <a:t>equences</a:t>
            </a:r>
            <a:r>
              <a:rPr lang="en-GB" altLang="tr-TR" dirty="0" smtClean="0"/>
              <a:t> that are similar probably have the same function </a:t>
            </a:r>
          </a:p>
          <a:p>
            <a:pPr eaLnBrk="1" hangingPunct="1">
              <a:lnSpc>
                <a:spcPct val="80000"/>
              </a:lnSpc>
            </a:pPr>
            <a:endParaRPr lang="en-GB" altLang="tr-TR" dirty="0" smtClean="0"/>
          </a:p>
        </p:txBody>
      </p:sp>
      <p:sp>
        <p:nvSpPr>
          <p:cNvPr id="3277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E0BAEE3-E37C-4AF9-8FF5-46750AE66AE6}" type="slidenum">
              <a:rPr kumimoji="0" lang="en-US" altLang="tr-TR" sz="1200" smtClean="0"/>
              <a:pPr>
                <a:spcBef>
                  <a:spcPct val="50000"/>
                </a:spcBef>
                <a:buFontTx/>
                <a:buNone/>
              </a:pPr>
              <a:t>10</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9379">
                                            <p:txEl>
                                              <p:pRg st="0" end="0"/>
                                            </p:txEl>
                                          </p:spTgt>
                                        </p:tgtEl>
                                        <p:attrNameLst>
                                          <p:attrName>style.visibility</p:attrName>
                                        </p:attrNameLst>
                                      </p:cBhvr>
                                      <p:to>
                                        <p:strVal val="visible"/>
                                      </p:to>
                                    </p:set>
                                    <p:animEffect transition="in" filter="dissolve">
                                      <p:cBhvr>
                                        <p:cTn id="7" dur="500"/>
                                        <p:tgtEl>
                                          <p:spTgt spid="869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9379">
                                            <p:txEl>
                                              <p:pRg st="2" end="2"/>
                                            </p:txEl>
                                          </p:spTgt>
                                        </p:tgtEl>
                                        <p:attrNameLst>
                                          <p:attrName>style.visibility</p:attrName>
                                        </p:attrNameLst>
                                      </p:cBhvr>
                                      <p:to>
                                        <p:strVal val="visible"/>
                                      </p:to>
                                    </p:set>
                                    <p:animEffect transition="in" filter="dissolve">
                                      <p:cBhvr>
                                        <p:cTn id="12" dur="500"/>
                                        <p:tgtEl>
                                          <p:spTgt spid="8693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69379">
                                            <p:txEl>
                                              <p:pRg st="3" end="3"/>
                                            </p:txEl>
                                          </p:spTgt>
                                        </p:tgtEl>
                                        <p:attrNameLst>
                                          <p:attrName>style.visibility</p:attrName>
                                        </p:attrNameLst>
                                      </p:cBhvr>
                                      <p:to>
                                        <p:strVal val="visible"/>
                                      </p:to>
                                    </p:set>
                                    <p:animEffect transition="in" filter="dissolve">
                                      <p:cBhvr>
                                        <p:cTn id="17" dur="500"/>
                                        <p:tgtEl>
                                          <p:spTgt spid="8693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69379">
                                            <p:txEl>
                                              <p:pRg st="4" end="4"/>
                                            </p:txEl>
                                          </p:spTgt>
                                        </p:tgtEl>
                                        <p:attrNameLst>
                                          <p:attrName>style.visibility</p:attrName>
                                        </p:attrNameLst>
                                      </p:cBhvr>
                                      <p:to>
                                        <p:strVal val="visible"/>
                                      </p:to>
                                    </p:set>
                                    <p:animEffect transition="in" filter="dissolve">
                                      <p:cBhvr>
                                        <p:cTn id="22" dur="500"/>
                                        <p:tgtEl>
                                          <p:spTgt spid="86937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69379">
                                            <p:txEl>
                                              <p:pRg st="5" end="5"/>
                                            </p:txEl>
                                          </p:spTgt>
                                        </p:tgtEl>
                                        <p:attrNameLst>
                                          <p:attrName>style.visibility</p:attrName>
                                        </p:attrNameLst>
                                      </p:cBhvr>
                                      <p:to>
                                        <p:strVal val="visible"/>
                                      </p:to>
                                    </p:set>
                                    <p:animEffect transition="in" filter="dissolve">
                                      <p:cBhvr>
                                        <p:cTn id="27" dur="500"/>
                                        <p:tgtEl>
                                          <p:spTgt spid="86937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69379">
                                            <p:txEl>
                                              <p:pRg st="6" end="6"/>
                                            </p:txEl>
                                          </p:spTgt>
                                        </p:tgtEl>
                                        <p:attrNameLst>
                                          <p:attrName>style.visibility</p:attrName>
                                        </p:attrNameLst>
                                      </p:cBhvr>
                                      <p:to>
                                        <p:strVal val="visible"/>
                                      </p:to>
                                    </p:set>
                                    <p:animEffect transition="in" filter="dissolve">
                                      <p:cBhvr>
                                        <p:cTn id="32" dur="500"/>
                                        <p:tgtEl>
                                          <p:spTgt spid="8693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379"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990600" y="295275"/>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r>
              <a:rPr kumimoji="0" lang="en-US" altLang="tr-TR" sz="4000">
                <a:solidFill>
                  <a:schemeClr val="hlink"/>
                </a:solidFill>
                <a:latin typeface="Comic Sans MS" panose="030F0702030302020204" pitchFamily="66" charset="0"/>
              </a:rPr>
              <a:t>BLOSUM </a:t>
            </a:r>
          </a:p>
          <a:p>
            <a:pPr algn="ctr" eaLnBrk="1" hangingPunct="1">
              <a:spcBef>
                <a:spcPct val="0"/>
              </a:spcBef>
              <a:buFontTx/>
              <a:buNone/>
            </a:pPr>
            <a:r>
              <a:rPr kumimoji="0" lang="en-US" altLang="tr-TR" sz="4000">
                <a:solidFill>
                  <a:schemeClr val="hlink"/>
                </a:solidFill>
                <a:latin typeface="Comic Sans MS" panose="030F0702030302020204" pitchFamily="66" charset="0"/>
              </a:rPr>
              <a:t>(</a:t>
            </a:r>
            <a:r>
              <a:rPr kumimoji="0" lang="en-US" altLang="tr-TR" sz="4000">
                <a:solidFill>
                  <a:schemeClr val="accent2"/>
                </a:solidFill>
                <a:latin typeface="Comic Sans MS" panose="030F0702030302020204" pitchFamily="66" charset="0"/>
              </a:rPr>
              <a:t>Blo</a:t>
            </a:r>
            <a:r>
              <a:rPr kumimoji="0" lang="en-US" altLang="tr-TR" sz="4000">
                <a:solidFill>
                  <a:schemeClr val="hlink"/>
                </a:solidFill>
                <a:latin typeface="Comic Sans MS" panose="030F0702030302020204" pitchFamily="66" charset="0"/>
              </a:rPr>
              <a:t>cks </a:t>
            </a:r>
            <a:r>
              <a:rPr kumimoji="0" lang="en-US" altLang="tr-TR" sz="4000">
                <a:solidFill>
                  <a:schemeClr val="accent2"/>
                </a:solidFill>
                <a:latin typeface="Comic Sans MS" panose="030F0702030302020204" pitchFamily="66" charset="0"/>
              </a:rPr>
              <a:t>Su</a:t>
            </a:r>
            <a:r>
              <a:rPr kumimoji="0" lang="en-US" altLang="tr-TR" sz="4000">
                <a:solidFill>
                  <a:schemeClr val="hlink"/>
                </a:solidFill>
                <a:latin typeface="Comic Sans MS" panose="030F0702030302020204" pitchFamily="66" charset="0"/>
              </a:rPr>
              <a:t>bstitution </a:t>
            </a:r>
            <a:r>
              <a:rPr kumimoji="0" lang="en-US" altLang="tr-TR" sz="4000">
                <a:solidFill>
                  <a:schemeClr val="accent2"/>
                </a:solidFill>
                <a:latin typeface="Comic Sans MS" panose="030F0702030302020204" pitchFamily="66" charset="0"/>
              </a:rPr>
              <a:t>M</a:t>
            </a:r>
            <a:r>
              <a:rPr kumimoji="0" lang="en-US" altLang="tr-TR" sz="4000">
                <a:solidFill>
                  <a:schemeClr val="hlink"/>
                </a:solidFill>
                <a:latin typeface="Comic Sans MS" panose="030F0702030302020204" pitchFamily="66" charset="0"/>
              </a:rPr>
              <a:t>atrix)</a:t>
            </a:r>
          </a:p>
        </p:txBody>
      </p:sp>
      <p:sp>
        <p:nvSpPr>
          <p:cNvPr id="144387" name="Arc 3"/>
          <p:cNvSpPr>
            <a:spLocks/>
          </p:cNvSpPr>
          <p:nvPr/>
        </p:nvSpPr>
        <p:spPr bwMode="auto">
          <a:xfrm>
            <a:off x="3074988" y="1463675"/>
            <a:ext cx="5283200" cy="109538"/>
          </a:xfrm>
          <a:custGeom>
            <a:avLst/>
            <a:gdLst>
              <a:gd name="T0" fmla="*/ 2147483646 w 43200"/>
              <a:gd name="T1" fmla="*/ 2147483646 h 43200"/>
              <a:gd name="T2" fmla="*/ 2147483646 w 43200"/>
              <a:gd name="T3" fmla="*/ 2147483646 h 43200"/>
              <a:gd name="T4" fmla="*/ 2147483646 w 43200"/>
              <a:gd name="T5" fmla="*/ 214748364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9" y="20974"/>
                </a:moveTo>
              </a:path>
              <a:path w="43200" h="43200" stroke="0" extrusionOk="0">
                <a:moveTo>
                  <a:pt x="9" y="20974"/>
                </a:moveTo>
                <a:lnTo>
                  <a:pt x="21600" y="21600"/>
                </a:lnTo>
                <a:lnTo>
                  <a:pt x="9" y="20974"/>
                </a:lnTo>
                <a:close/>
              </a:path>
            </a:pathLst>
          </a:custGeom>
          <a:gradFill rotWithShape="0">
            <a:gsLst>
              <a:gs pos="0">
                <a:srgbClr val="FFFF00"/>
              </a:gs>
              <a:gs pos="100000">
                <a:schemeClr val="bg1"/>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tr-TR"/>
          </a:p>
        </p:txBody>
      </p:sp>
      <p:sp>
        <p:nvSpPr>
          <p:cNvPr id="144388" name="Rectangle 4"/>
          <p:cNvSpPr>
            <a:spLocks noChangeArrowheads="1"/>
          </p:cNvSpPr>
          <p:nvPr/>
        </p:nvSpPr>
        <p:spPr bwMode="auto">
          <a:xfrm>
            <a:off x="6559550" y="152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endParaRPr kumimoji="0" lang="de-DE" altLang="tr-TR" sz="1800">
              <a:solidFill>
                <a:schemeClr val="bg2"/>
              </a:solidFill>
              <a:latin typeface="Arial" panose="020B0604020202020204" pitchFamily="34" charset="0"/>
            </a:endParaRPr>
          </a:p>
        </p:txBody>
      </p:sp>
      <p:sp>
        <p:nvSpPr>
          <p:cNvPr id="144389" name="Text Box 5"/>
          <p:cNvSpPr txBox="1">
            <a:spLocks noChangeArrowheads="1"/>
          </p:cNvSpPr>
          <p:nvPr/>
        </p:nvSpPr>
        <p:spPr bwMode="auto">
          <a:xfrm>
            <a:off x="677863" y="19796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endParaRPr kumimoji="0" lang="de-DE" altLang="tr-TR" sz="1800">
              <a:solidFill>
                <a:schemeClr val="bg2"/>
              </a:solidFill>
              <a:latin typeface="Arial" panose="020B0604020202020204" pitchFamily="34" charset="0"/>
            </a:endParaRPr>
          </a:p>
        </p:txBody>
      </p:sp>
      <p:sp>
        <p:nvSpPr>
          <p:cNvPr id="144390" name="Text Box 6"/>
          <p:cNvSpPr txBox="1">
            <a:spLocks noChangeArrowheads="1"/>
          </p:cNvSpPr>
          <p:nvPr/>
        </p:nvSpPr>
        <p:spPr bwMode="auto">
          <a:xfrm>
            <a:off x="214313" y="1857375"/>
            <a:ext cx="86391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Clr>
                <a:schemeClr val="hlink"/>
              </a:buClr>
              <a:buSzPct val="150000"/>
            </a:pPr>
            <a:r>
              <a:rPr kumimoji="0" lang="en-US" altLang="tr-TR" sz="1800">
                <a:latin typeface="Comic Sans MS" panose="030F0702030302020204" pitchFamily="66" charset="0"/>
              </a:rPr>
              <a:t>Sequences within blocks are clustered according to their level of identity.</a:t>
            </a:r>
          </a:p>
          <a:p>
            <a:pPr>
              <a:spcBef>
                <a:spcPct val="0"/>
              </a:spcBef>
              <a:buClr>
                <a:schemeClr val="hlink"/>
              </a:buClr>
              <a:buSzPct val="150000"/>
            </a:pPr>
            <a:endParaRPr kumimoji="0" lang="en-US" altLang="tr-TR" sz="1800">
              <a:latin typeface="Comic Sans MS" panose="030F0702030302020204" pitchFamily="66" charset="0"/>
            </a:endParaRPr>
          </a:p>
          <a:p>
            <a:pPr>
              <a:spcBef>
                <a:spcPct val="0"/>
              </a:spcBef>
              <a:buClr>
                <a:schemeClr val="hlink"/>
              </a:buClr>
              <a:buSzPct val="150000"/>
            </a:pPr>
            <a:r>
              <a:rPr kumimoji="0" lang="en-US" altLang="tr-TR" sz="1800">
                <a:latin typeface="Comic Sans MS" panose="030F0702030302020204" pitchFamily="66" charset="0"/>
              </a:rPr>
              <a:t> Clusters are counted as a single sequence.</a:t>
            </a:r>
          </a:p>
          <a:p>
            <a:pPr>
              <a:spcBef>
                <a:spcPct val="0"/>
              </a:spcBef>
              <a:buClr>
                <a:schemeClr val="hlink"/>
              </a:buClr>
              <a:buSzPct val="150000"/>
              <a:buFontTx/>
              <a:buNone/>
            </a:pPr>
            <a:r>
              <a:rPr kumimoji="0" lang="en-US" altLang="tr-TR" sz="1800">
                <a:latin typeface="Comic Sans MS" panose="030F0702030302020204" pitchFamily="66" charset="0"/>
              </a:rPr>
              <a:t> </a:t>
            </a:r>
          </a:p>
          <a:p>
            <a:pPr>
              <a:spcBef>
                <a:spcPct val="0"/>
              </a:spcBef>
              <a:buClr>
                <a:schemeClr val="hlink"/>
              </a:buClr>
              <a:buSzPct val="150000"/>
            </a:pPr>
            <a:r>
              <a:rPr kumimoji="0" lang="en-US" altLang="tr-TR" sz="1800">
                <a:latin typeface="Comic Sans MS" panose="030F0702030302020204" pitchFamily="66" charset="0"/>
              </a:rPr>
              <a:t>Different BLOSUM matrices differ in the percentage of sequence identity  used in clustering.</a:t>
            </a:r>
          </a:p>
          <a:p>
            <a:pPr>
              <a:spcBef>
                <a:spcPct val="0"/>
              </a:spcBef>
              <a:buClr>
                <a:schemeClr val="hlink"/>
              </a:buClr>
              <a:buSzPct val="150000"/>
            </a:pPr>
            <a:endParaRPr kumimoji="0" lang="en-US" altLang="tr-TR" sz="1800">
              <a:latin typeface="Comic Sans MS" panose="030F0702030302020204" pitchFamily="66" charset="0"/>
            </a:endParaRPr>
          </a:p>
          <a:p>
            <a:pPr>
              <a:spcBef>
                <a:spcPct val="0"/>
              </a:spcBef>
              <a:buClr>
                <a:schemeClr val="hlink"/>
              </a:buClr>
              <a:buSzPct val="150000"/>
            </a:pPr>
            <a:r>
              <a:rPr kumimoji="0" lang="en-US" altLang="tr-TR" sz="1800">
                <a:latin typeface="Comic Sans MS" panose="030F0702030302020204" pitchFamily="66" charset="0"/>
              </a:rPr>
              <a:t>The number in the matrix name (e.g. 62 in BLOSUM62) refers to the   percentage of sequence identity used to build the matrix.</a:t>
            </a:r>
          </a:p>
          <a:p>
            <a:pPr>
              <a:spcBef>
                <a:spcPct val="0"/>
              </a:spcBef>
              <a:buClr>
                <a:schemeClr val="hlink"/>
              </a:buClr>
              <a:buSzPct val="150000"/>
              <a:buFontTx/>
              <a:buNone/>
            </a:pPr>
            <a:r>
              <a:rPr kumimoji="0" lang="en-US" altLang="tr-TR" sz="1800">
                <a:latin typeface="Comic Sans MS" panose="030F0702030302020204" pitchFamily="66" charset="0"/>
              </a:rPr>
              <a:t> </a:t>
            </a:r>
          </a:p>
          <a:p>
            <a:pPr>
              <a:spcBef>
                <a:spcPct val="0"/>
              </a:spcBef>
              <a:buClr>
                <a:schemeClr val="hlink"/>
              </a:buClr>
              <a:buSzPct val="150000"/>
            </a:pPr>
            <a:r>
              <a:rPr kumimoji="0" lang="en-US" altLang="tr-TR" sz="1800">
                <a:latin typeface="Comic Sans MS" panose="030F0702030302020204" pitchFamily="66" charset="0"/>
              </a:rPr>
              <a:t>Greater numbers mean smaller</a:t>
            </a:r>
            <a:r>
              <a:rPr kumimoji="0" lang="en-US" altLang="tr-TR" sz="1800">
                <a:latin typeface="Arial" panose="020B0604020202020204" pitchFamily="34" charset="0"/>
              </a:rPr>
              <a:t> evolutionary distance.</a:t>
            </a:r>
          </a:p>
        </p:txBody>
      </p:sp>
      <p:sp>
        <p:nvSpPr>
          <p:cNvPr id="144391" name="Slide Number Placeholder 6"/>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3B2B75A-6974-4561-BD2E-509B3250E547}" type="slidenum">
              <a:rPr kumimoji="0" lang="en-US" altLang="tr-TR" sz="1200" smtClean="0"/>
              <a:pPr>
                <a:spcBef>
                  <a:spcPct val="50000"/>
                </a:spcBef>
                <a:buFontTx/>
                <a:buNone/>
              </a:pPr>
              <a:t>100</a:t>
            </a:fld>
            <a:endParaRPr kumimoji="0" lang="en-US" altLang="tr-TR" sz="1200" smtClean="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5334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r>
              <a:rPr kumimoji="0" lang="en-US" altLang="tr-TR" sz="3600">
                <a:solidFill>
                  <a:schemeClr val="hlink"/>
                </a:solidFill>
                <a:latin typeface="Comic Sans MS" panose="030F0702030302020204" pitchFamily="66" charset="0"/>
              </a:rPr>
              <a:t>TIPS on choosing a scoring matrix</a:t>
            </a:r>
          </a:p>
        </p:txBody>
      </p:sp>
      <p:sp>
        <p:nvSpPr>
          <p:cNvPr id="146435" name="Arc 3"/>
          <p:cNvSpPr>
            <a:spLocks/>
          </p:cNvSpPr>
          <p:nvPr/>
        </p:nvSpPr>
        <p:spPr bwMode="auto">
          <a:xfrm>
            <a:off x="3074988" y="1463675"/>
            <a:ext cx="5283200" cy="109538"/>
          </a:xfrm>
          <a:custGeom>
            <a:avLst/>
            <a:gdLst>
              <a:gd name="T0" fmla="*/ 2147483646 w 43200"/>
              <a:gd name="T1" fmla="*/ 2147483646 h 43200"/>
              <a:gd name="T2" fmla="*/ 2147483646 w 43200"/>
              <a:gd name="T3" fmla="*/ 2147483646 h 43200"/>
              <a:gd name="T4" fmla="*/ 2147483646 w 43200"/>
              <a:gd name="T5" fmla="*/ 214748364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9" y="20974"/>
                </a:moveTo>
              </a:path>
              <a:path w="43200" h="43200" stroke="0" extrusionOk="0">
                <a:moveTo>
                  <a:pt x="9" y="20974"/>
                </a:moveTo>
                <a:lnTo>
                  <a:pt x="21600" y="21600"/>
                </a:lnTo>
                <a:lnTo>
                  <a:pt x="9" y="20974"/>
                </a:lnTo>
                <a:close/>
              </a:path>
            </a:pathLst>
          </a:custGeom>
          <a:gradFill rotWithShape="0">
            <a:gsLst>
              <a:gs pos="0">
                <a:srgbClr val="FFFF00"/>
              </a:gs>
              <a:gs pos="100000">
                <a:schemeClr val="bg1"/>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tr-TR"/>
          </a:p>
        </p:txBody>
      </p:sp>
      <p:sp>
        <p:nvSpPr>
          <p:cNvPr id="146436" name="Rectangle 4"/>
          <p:cNvSpPr>
            <a:spLocks noChangeArrowheads="1"/>
          </p:cNvSpPr>
          <p:nvPr/>
        </p:nvSpPr>
        <p:spPr bwMode="auto">
          <a:xfrm>
            <a:off x="6559550" y="152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endParaRPr kumimoji="0" lang="de-DE" altLang="tr-TR" sz="1800">
              <a:solidFill>
                <a:schemeClr val="bg2"/>
              </a:solidFill>
              <a:latin typeface="Arial" panose="020B0604020202020204" pitchFamily="34" charset="0"/>
            </a:endParaRPr>
          </a:p>
        </p:txBody>
      </p:sp>
      <p:sp>
        <p:nvSpPr>
          <p:cNvPr id="146437" name="Text Box 5"/>
          <p:cNvSpPr txBox="1">
            <a:spLocks noChangeArrowheads="1"/>
          </p:cNvSpPr>
          <p:nvPr/>
        </p:nvSpPr>
        <p:spPr bwMode="auto">
          <a:xfrm>
            <a:off x="677863" y="19796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endParaRPr kumimoji="0" lang="de-DE" altLang="tr-TR" sz="1800">
              <a:solidFill>
                <a:schemeClr val="bg2"/>
              </a:solidFill>
              <a:latin typeface="Arial" panose="020B0604020202020204" pitchFamily="34" charset="0"/>
            </a:endParaRPr>
          </a:p>
        </p:txBody>
      </p:sp>
      <p:sp>
        <p:nvSpPr>
          <p:cNvPr id="146438" name="Text Box 6"/>
          <p:cNvSpPr txBox="1">
            <a:spLocks noChangeArrowheads="1"/>
          </p:cNvSpPr>
          <p:nvPr/>
        </p:nvSpPr>
        <p:spPr bwMode="auto">
          <a:xfrm>
            <a:off x="304800" y="1600200"/>
            <a:ext cx="801211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a:spcBef>
                <a:spcPct val="20000"/>
              </a:spcBef>
              <a:buChar char="•"/>
              <a:defRPr kumimoji="1" sz="3200">
                <a:solidFill>
                  <a:schemeClr val="tx1"/>
                </a:solidFill>
                <a:latin typeface="Times New Roman" panose="02020603050405020304" pitchFamily="18" charset="0"/>
              </a:defRPr>
            </a:lvl1pPr>
            <a:lvl2pPr marL="685800" indent="-22860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Clr>
                <a:schemeClr val="hlink"/>
              </a:buClr>
              <a:buSzPct val="150000"/>
            </a:pPr>
            <a:r>
              <a:rPr kumimoji="0" lang="en-US" altLang="tr-TR" sz="2400">
                <a:latin typeface="Comic Sans MS" panose="030F0702030302020204" pitchFamily="66" charset="0"/>
              </a:rPr>
              <a:t>Generally, BLOSUM matrices perform better than PAM matrices   for local similarity searches (Henikoff &amp; Henikoff, 1993).</a:t>
            </a:r>
            <a:br>
              <a:rPr kumimoji="0" lang="en-US" altLang="tr-TR" sz="2400">
                <a:latin typeface="Comic Sans MS" panose="030F0702030302020204" pitchFamily="66" charset="0"/>
              </a:rPr>
            </a:br>
            <a:endParaRPr kumimoji="0" lang="en-US" altLang="tr-TR" sz="2400">
              <a:latin typeface="Comic Sans MS" panose="030F0702030302020204" pitchFamily="66" charset="0"/>
            </a:endParaRPr>
          </a:p>
          <a:p>
            <a:pPr>
              <a:spcBef>
                <a:spcPct val="0"/>
              </a:spcBef>
              <a:buClr>
                <a:schemeClr val="hlink"/>
              </a:buClr>
              <a:buSzPct val="150000"/>
            </a:pPr>
            <a:r>
              <a:rPr kumimoji="0" lang="en-US" altLang="tr-TR" sz="2400">
                <a:latin typeface="Comic Sans MS" panose="030F0702030302020204" pitchFamily="66" charset="0"/>
              </a:rPr>
              <a:t>When comparing </a:t>
            </a:r>
            <a:r>
              <a:rPr kumimoji="0" lang="en-US" altLang="tr-TR" sz="2400">
                <a:solidFill>
                  <a:srgbClr val="FF0000"/>
                </a:solidFill>
                <a:latin typeface="Comic Sans MS" panose="030F0702030302020204" pitchFamily="66" charset="0"/>
              </a:rPr>
              <a:t>closely related</a:t>
            </a:r>
            <a:r>
              <a:rPr kumimoji="0" lang="en-US" altLang="tr-TR" sz="2400">
                <a:solidFill>
                  <a:schemeClr val="bg2"/>
                </a:solidFill>
                <a:latin typeface="Comic Sans MS" panose="030F0702030302020204" pitchFamily="66" charset="0"/>
              </a:rPr>
              <a:t> </a:t>
            </a:r>
            <a:r>
              <a:rPr kumimoji="0" lang="en-US" altLang="tr-TR" sz="2400">
                <a:latin typeface="Comic Sans MS" panose="030F0702030302020204" pitchFamily="66" charset="0"/>
              </a:rPr>
              <a:t>proteins one should use </a:t>
            </a:r>
            <a:r>
              <a:rPr kumimoji="0" lang="en-US" altLang="tr-TR" sz="2400">
                <a:solidFill>
                  <a:srgbClr val="FF0000"/>
                </a:solidFill>
                <a:latin typeface="Comic Sans MS" panose="030F0702030302020204" pitchFamily="66" charset="0"/>
              </a:rPr>
              <a:t>lower PAM</a:t>
            </a:r>
            <a:r>
              <a:rPr kumimoji="0" lang="en-US" altLang="tr-TR" sz="2400">
                <a:solidFill>
                  <a:schemeClr val="bg2"/>
                </a:solidFill>
                <a:latin typeface="Comic Sans MS" panose="030F0702030302020204" pitchFamily="66" charset="0"/>
              </a:rPr>
              <a:t> </a:t>
            </a:r>
            <a:r>
              <a:rPr kumimoji="0" lang="en-US" altLang="tr-TR" sz="2400">
                <a:solidFill>
                  <a:srgbClr val="FF0000"/>
                </a:solidFill>
                <a:latin typeface="Comic Sans MS" panose="030F0702030302020204" pitchFamily="66" charset="0"/>
              </a:rPr>
              <a:t>or higher BLOSUM</a:t>
            </a:r>
            <a:r>
              <a:rPr kumimoji="0" lang="en-US" altLang="tr-TR" sz="2400">
                <a:solidFill>
                  <a:schemeClr val="bg2"/>
                </a:solidFill>
                <a:latin typeface="Comic Sans MS" panose="030F0702030302020204" pitchFamily="66" charset="0"/>
              </a:rPr>
              <a:t> </a:t>
            </a:r>
            <a:r>
              <a:rPr kumimoji="0" lang="en-US" altLang="tr-TR" sz="2400">
                <a:latin typeface="Comic Sans MS" panose="030F0702030302020204" pitchFamily="66" charset="0"/>
              </a:rPr>
              <a:t>matrices, </a:t>
            </a:r>
          </a:p>
          <a:p>
            <a:pPr>
              <a:spcBef>
                <a:spcPct val="0"/>
              </a:spcBef>
              <a:buClr>
                <a:schemeClr val="hlink"/>
              </a:buClr>
              <a:buSzPct val="150000"/>
            </a:pPr>
            <a:r>
              <a:rPr kumimoji="0" lang="en-US" altLang="tr-TR" sz="2400">
                <a:latin typeface="Comic Sans MS" panose="030F0702030302020204" pitchFamily="66" charset="0"/>
              </a:rPr>
              <a:t>For </a:t>
            </a:r>
            <a:r>
              <a:rPr kumimoji="0" lang="en-US" altLang="tr-TR" sz="2400">
                <a:solidFill>
                  <a:schemeClr val="accent2"/>
                </a:solidFill>
                <a:latin typeface="Comic Sans MS" panose="030F0702030302020204" pitchFamily="66" charset="0"/>
              </a:rPr>
              <a:t>distantly related</a:t>
            </a:r>
            <a:r>
              <a:rPr kumimoji="0" lang="en-US" altLang="tr-TR" sz="2400">
                <a:solidFill>
                  <a:schemeClr val="bg2"/>
                </a:solidFill>
                <a:latin typeface="Comic Sans MS" panose="030F0702030302020204" pitchFamily="66" charset="0"/>
              </a:rPr>
              <a:t> </a:t>
            </a:r>
            <a:r>
              <a:rPr kumimoji="0" lang="en-US" altLang="tr-TR" sz="2400">
                <a:latin typeface="Comic Sans MS" panose="030F0702030302020204" pitchFamily="66" charset="0"/>
              </a:rPr>
              <a:t>proteins</a:t>
            </a:r>
            <a:r>
              <a:rPr kumimoji="0" lang="en-US" altLang="tr-TR" sz="2400">
                <a:solidFill>
                  <a:schemeClr val="bg2"/>
                </a:solidFill>
                <a:latin typeface="Comic Sans MS" panose="030F0702030302020204" pitchFamily="66" charset="0"/>
              </a:rPr>
              <a:t>  </a:t>
            </a:r>
            <a:r>
              <a:rPr kumimoji="0" lang="en-US" altLang="tr-TR" sz="2400">
                <a:solidFill>
                  <a:schemeClr val="accent2"/>
                </a:solidFill>
                <a:latin typeface="Comic Sans MS" panose="030F0702030302020204" pitchFamily="66" charset="0"/>
              </a:rPr>
              <a:t>higher PAM or lower BLOSUM</a:t>
            </a:r>
            <a:r>
              <a:rPr kumimoji="0" lang="en-US" altLang="tr-TR" sz="2400">
                <a:solidFill>
                  <a:schemeClr val="bg2"/>
                </a:solidFill>
                <a:latin typeface="Comic Sans MS" panose="030F0702030302020204" pitchFamily="66" charset="0"/>
              </a:rPr>
              <a:t> </a:t>
            </a:r>
            <a:r>
              <a:rPr kumimoji="0" lang="en-US" altLang="tr-TR" sz="2400">
                <a:latin typeface="Comic Sans MS" panose="030F0702030302020204" pitchFamily="66" charset="0"/>
              </a:rPr>
              <a:t>matrices.</a:t>
            </a:r>
          </a:p>
          <a:p>
            <a:pPr lvl="1">
              <a:spcBef>
                <a:spcPct val="0"/>
              </a:spcBef>
              <a:buClr>
                <a:schemeClr val="hlink"/>
              </a:buClr>
              <a:buSzPct val="150000"/>
              <a:buFontTx/>
              <a:buChar char="•"/>
            </a:pPr>
            <a:endParaRPr kumimoji="0" lang="en-US" altLang="tr-TR" sz="2400">
              <a:solidFill>
                <a:schemeClr val="bg2"/>
              </a:solidFill>
              <a:latin typeface="Comic Sans MS" panose="030F0702030302020204" pitchFamily="66" charset="0"/>
            </a:endParaRPr>
          </a:p>
          <a:p>
            <a:pPr>
              <a:spcBef>
                <a:spcPct val="0"/>
              </a:spcBef>
              <a:buClr>
                <a:schemeClr val="hlink"/>
              </a:buClr>
              <a:buSzPct val="150000"/>
            </a:pPr>
            <a:r>
              <a:rPr kumimoji="0" lang="en-US" altLang="tr-TR" sz="2400">
                <a:latin typeface="Comic Sans MS" panose="030F0702030302020204" pitchFamily="66" charset="0"/>
              </a:rPr>
              <a:t>For database searching the commonly used matrix is BLOSUM62.</a:t>
            </a:r>
          </a:p>
        </p:txBody>
      </p:sp>
      <p:sp>
        <p:nvSpPr>
          <p:cNvPr id="146439" name="Slide Number Placeholder 6"/>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CA2CF12-E038-48A0-AD06-D02E349F2ECB}" type="slidenum">
              <a:rPr kumimoji="0" lang="en-US" altLang="tr-TR" sz="1200" smtClean="0"/>
              <a:pPr>
                <a:spcBef>
                  <a:spcPct val="50000"/>
                </a:spcBef>
                <a:buFontTx/>
                <a:buNone/>
              </a:pPr>
              <a:t>101</a:t>
            </a:fld>
            <a:endParaRPr kumimoji="0" lang="en-US" altLang="tr-TR" sz="1200" smtClean="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GB" altLang="tr-TR" smtClean="0"/>
              <a:t>Nucleic Acid Scoring Scheme</a:t>
            </a:r>
          </a:p>
        </p:txBody>
      </p:sp>
      <p:sp>
        <p:nvSpPr>
          <p:cNvPr id="148483" name="Rectangle 3"/>
          <p:cNvSpPr>
            <a:spLocks noGrp="1" noChangeArrowheads="1"/>
          </p:cNvSpPr>
          <p:nvPr>
            <p:ph type="body" idx="1"/>
          </p:nvPr>
        </p:nvSpPr>
        <p:spPr>
          <a:xfrm>
            <a:off x="250825" y="954088"/>
            <a:ext cx="8642350" cy="3357562"/>
          </a:xfrm>
        </p:spPr>
        <p:txBody>
          <a:bodyPr/>
          <a:lstStyle/>
          <a:p>
            <a:pPr eaLnBrk="1" hangingPunct="1"/>
            <a:r>
              <a:rPr lang="en-GB" altLang="tr-TR" sz="2400" smtClean="0"/>
              <a:t>Transition mutation (more common)</a:t>
            </a:r>
          </a:p>
          <a:p>
            <a:pPr lvl="1" eaLnBrk="1" hangingPunct="1"/>
            <a:r>
              <a:rPr lang="en-GB" altLang="tr-TR" sz="2000" smtClean="0"/>
              <a:t>purine		purine			A	G</a:t>
            </a:r>
          </a:p>
          <a:p>
            <a:pPr lvl="1" eaLnBrk="1" hangingPunct="1"/>
            <a:r>
              <a:rPr lang="en-GB" altLang="tr-TR" sz="2000" smtClean="0"/>
              <a:t>pyrimidine 	pyrimidine		T	C</a:t>
            </a:r>
          </a:p>
          <a:p>
            <a:pPr lvl="1" eaLnBrk="1" hangingPunct="1">
              <a:buFontTx/>
              <a:buNone/>
            </a:pPr>
            <a:endParaRPr lang="en-GB" altLang="tr-TR" sz="2000" smtClean="0"/>
          </a:p>
          <a:p>
            <a:pPr eaLnBrk="1" hangingPunct="1"/>
            <a:r>
              <a:rPr lang="en-GB" altLang="tr-TR" sz="2400" smtClean="0"/>
              <a:t>Transversion mutation</a:t>
            </a:r>
          </a:p>
          <a:p>
            <a:pPr lvl="1" eaLnBrk="1" hangingPunct="1"/>
            <a:r>
              <a:rPr lang="en-GB" altLang="tr-TR" sz="2000" smtClean="0"/>
              <a:t>purine 		pyrimidine		A, G		T, C</a:t>
            </a:r>
          </a:p>
        </p:txBody>
      </p:sp>
      <p:sp>
        <p:nvSpPr>
          <p:cNvPr id="148484" name="AutoShape 4"/>
          <p:cNvSpPr>
            <a:spLocks noChangeArrowheads="1"/>
          </p:cNvSpPr>
          <p:nvPr/>
        </p:nvSpPr>
        <p:spPr bwMode="auto">
          <a:xfrm>
            <a:off x="2051050" y="1493838"/>
            <a:ext cx="630238" cy="179387"/>
          </a:xfrm>
          <a:prstGeom prst="leftRightArrow">
            <a:avLst>
              <a:gd name="adj1" fmla="val 50000"/>
              <a:gd name="adj2" fmla="val 70266"/>
            </a:avLst>
          </a:prstGeom>
          <a:solidFill>
            <a:schemeClr val="tx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48485" name="AutoShape 5"/>
          <p:cNvSpPr>
            <a:spLocks noChangeArrowheads="1"/>
          </p:cNvSpPr>
          <p:nvPr/>
        </p:nvSpPr>
        <p:spPr bwMode="auto">
          <a:xfrm>
            <a:off x="6057900" y="1493838"/>
            <a:ext cx="630238" cy="179387"/>
          </a:xfrm>
          <a:prstGeom prst="leftRightArrow">
            <a:avLst>
              <a:gd name="adj1" fmla="val 50000"/>
              <a:gd name="adj2" fmla="val 70266"/>
            </a:avLst>
          </a:prstGeom>
          <a:solidFill>
            <a:schemeClr val="tx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48486" name="AutoShape 6"/>
          <p:cNvSpPr>
            <a:spLocks noChangeArrowheads="1"/>
          </p:cNvSpPr>
          <p:nvPr/>
        </p:nvSpPr>
        <p:spPr bwMode="auto">
          <a:xfrm>
            <a:off x="2366963" y="1898650"/>
            <a:ext cx="630237" cy="179388"/>
          </a:xfrm>
          <a:prstGeom prst="leftRightArrow">
            <a:avLst>
              <a:gd name="adj1" fmla="val 50000"/>
              <a:gd name="adj2" fmla="val 70265"/>
            </a:avLst>
          </a:prstGeom>
          <a:solidFill>
            <a:schemeClr val="tx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48487" name="AutoShape 7"/>
          <p:cNvSpPr>
            <a:spLocks noChangeArrowheads="1"/>
          </p:cNvSpPr>
          <p:nvPr/>
        </p:nvSpPr>
        <p:spPr bwMode="auto">
          <a:xfrm>
            <a:off x="6102350" y="1854200"/>
            <a:ext cx="630238" cy="179388"/>
          </a:xfrm>
          <a:prstGeom prst="leftRightArrow">
            <a:avLst>
              <a:gd name="adj1" fmla="val 50000"/>
              <a:gd name="adj2" fmla="val 70265"/>
            </a:avLst>
          </a:prstGeom>
          <a:solidFill>
            <a:schemeClr val="tx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48488" name="AutoShape 8"/>
          <p:cNvSpPr>
            <a:spLocks noChangeArrowheads="1"/>
          </p:cNvSpPr>
          <p:nvPr/>
        </p:nvSpPr>
        <p:spPr bwMode="auto">
          <a:xfrm>
            <a:off x="2097088" y="3068638"/>
            <a:ext cx="630237" cy="179387"/>
          </a:xfrm>
          <a:prstGeom prst="leftRightArrow">
            <a:avLst>
              <a:gd name="adj1" fmla="val 50000"/>
              <a:gd name="adj2" fmla="val 70266"/>
            </a:avLst>
          </a:prstGeom>
          <a:solidFill>
            <a:schemeClr val="tx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48489" name="AutoShape 9"/>
          <p:cNvSpPr>
            <a:spLocks noChangeArrowheads="1"/>
          </p:cNvSpPr>
          <p:nvPr/>
        </p:nvSpPr>
        <p:spPr bwMode="auto">
          <a:xfrm>
            <a:off x="6642100" y="3024188"/>
            <a:ext cx="630238" cy="179387"/>
          </a:xfrm>
          <a:prstGeom prst="leftRightArrow">
            <a:avLst>
              <a:gd name="adj1" fmla="val 50000"/>
              <a:gd name="adj2" fmla="val 70266"/>
            </a:avLst>
          </a:prstGeom>
          <a:solidFill>
            <a:schemeClr val="tx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graphicFrame>
        <p:nvGraphicFramePr>
          <p:cNvPr id="885770" name="Group 10"/>
          <p:cNvGraphicFramePr>
            <a:graphicFrameLocks noGrp="1"/>
          </p:cNvGraphicFramePr>
          <p:nvPr/>
        </p:nvGraphicFramePr>
        <p:xfrm>
          <a:off x="2636838" y="3698875"/>
          <a:ext cx="3152775" cy="2590800"/>
        </p:xfrm>
        <a:graphic>
          <a:graphicData uri="http://schemas.openxmlformats.org/drawingml/2006/table">
            <a:tbl>
              <a:tblPr/>
              <a:tblGrid>
                <a:gridCol w="631825"/>
                <a:gridCol w="628650"/>
                <a:gridCol w="631825"/>
                <a:gridCol w="628650"/>
                <a:gridCol w="631825"/>
              </a:tblGrid>
              <a:tr h="515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GB"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1" i="0" u="none" strike="noStrike" cap="none" normalizeH="0" baseline="0" smtClean="0">
                          <a:ln>
                            <a:noFill/>
                          </a:ln>
                          <a:solidFill>
                            <a:schemeClr val="tx1"/>
                          </a:solidFill>
                          <a:effectLst/>
                          <a:latin typeface="Times New Roman" pitchFamily="18" charset="0"/>
                        </a:rPr>
                        <a:t>A</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0CFC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1" i="0" u="none" strike="noStrike" cap="none" normalizeH="0" baseline="0" smtClean="0">
                          <a:ln>
                            <a:noFill/>
                          </a:ln>
                          <a:solidFill>
                            <a:schemeClr val="tx1"/>
                          </a:solidFill>
                          <a:effectLst/>
                          <a:latin typeface="Times New Roman" pitchFamily="18" charset="0"/>
                        </a:rPr>
                        <a:t>G</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0CFC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1" i="0" u="none" strike="noStrike" cap="none" normalizeH="0" baseline="0" smtClean="0">
                          <a:ln>
                            <a:noFill/>
                          </a:ln>
                          <a:solidFill>
                            <a:schemeClr val="tx1"/>
                          </a:solidFill>
                          <a:effectLst/>
                          <a:latin typeface="Times New Roman" pitchFamily="18" charset="0"/>
                        </a:rPr>
                        <a:t>T</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0CFC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1" i="0" u="none" strike="noStrike" cap="none" normalizeH="0" baseline="0" smtClean="0">
                          <a:ln>
                            <a:noFill/>
                          </a:ln>
                          <a:solidFill>
                            <a:schemeClr val="tx1"/>
                          </a:solidFill>
                          <a:effectLst/>
                          <a:latin typeface="Times New Roman" pitchFamily="18" charset="0"/>
                        </a:rPr>
                        <a:t>C</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0CFCE"/>
                    </a:solidFill>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1" i="0" u="none" strike="noStrike" cap="none" normalizeH="0" baseline="0" smtClean="0">
                          <a:ln>
                            <a:noFill/>
                          </a:ln>
                          <a:solidFill>
                            <a:schemeClr val="tx1"/>
                          </a:solidFill>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0CFC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0" i="0" u="none" strike="noStrike" cap="none" normalizeH="0" baseline="0" smtClean="0">
                          <a:ln>
                            <a:noFill/>
                          </a:ln>
                          <a:solidFill>
                            <a:schemeClr val="tx1"/>
                          </a:solidFill>
                          <a:effectLst/>
                          <a:latin typeface="Times New Roman" pitchFamily="18" charset="0"/>
                        </a:rPr>
                        <a:t>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0" i="0" u="none" strike="noStrike" cap="none" normalizeH="0" baseline="0" smtClean="0">
                          <a:ln>
                            <a:noFill/>
                          </a:ln>
                          <a:solidFill>
                            <a:schemeClr val="tx1"/>
                          </a:solidFill>
                          <a:effectLst/>
                          <a:latin typeface="Times New Roman" pitchFamily="18" charset="0"/>
                        </a:rPr>
                        <a:t>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0" i="0" u="none" strike="noStrike" cap="none" normalizeH="0" baseline="0" smtClean="0">
                          <a:ln>
                            <a:noFill/>
                          </a:ln>
                          <a:solidFill>
                            <a:schemeClr val="tx1"/>
                          </a:solidFill>
                          <a:effectLst/>
                          <a:latin typeface="Times New Roman" pitchFamily="18" charset="0"/>
                        </a:rPr>
                        <a:t>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0" i="0" u="none" strike="noStrike" cap="none" normalizeH="0" baseline="0" smtClean="0">
                          <a:ln>
                            <a:noFill/>
                          </a:ln>
                          <a:solidFill>
                            <a:schemeClr val="tx1"/>
                          </a:solidFill>
                          <a:effectLst/>
                          <a:latin typeface="Times New Roman" pitchFamily="18" charset="0"/>
                        </a:rPr>
                        <a:t>5</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1" i="0" u="none" strike="noStrike" cap="none" normalizeH="0" baseline="0" smtClean="0">
                          <a:ln>
                            <a:noFill/>
                          </a:ln>
                          <a:solidFill>
                            <a:schemeClr val="tx1"/>
                          </a:solidFill>
                          <a:effectLst/>
                          <a:latin typeface="Times New Roman" pitchFamily="18" charset="0"/>
                        </a:rPr>
                        <a:t>G</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0CFC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0" i="0" u="none" strike="noStrike" cap="none" normalizeH="0" baseline="0" smtClean="0">
                          <a:ln>
                            <a:noFill/>
                          </a:ln>
                          <a:solidFill>
                            <a:schemeClr val="tx1"/>
                          </a:solidFill>
                          <a:effectLst/>
                          <a:latin typeface="Times New Roman" pitchFamily="18" charset="0"/>
                        </a:rPr>
                        <a:t>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0" i="0" u="none" strike="noStrike" cap="none" normalizeH="0" baseline="0" smtClean="0">
                          <a:ln>
                            <a:noFill/>
                          </a:ln>
                          <a:solidFill>
                            <a:schemeClr val="tx1"/>
                          </a:solidFill>
                          <a:effectLst/>
                          <a:latin typeface="Times New Roman" pitchFamily="18" charset="0"/>
                        </a:rPr>
                        <a:t>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0" i="0" u="none" strike="noStrike" cap="none" normalizeH="0" baseline="0" smtClean="0">
                          <a:ln>
                            <a:noFill/>
                          </a:ln>
                          <a:solidFill>
                            <a:schemeClr val="tx1"/>
                          </a:solidFill>
                          <a:effectLst/>
                          <a:latin typeface="Times New Roman" pitchFamily="18" charset="0"/>
                        </a:rPr>
                        <a:t>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0" i="0" u="none" strike="noStrike" cap="none" normalizeH="0" baseline="0" smtClean="0">
                          <a:ln>
                            <a:noFill/>
                          </a:ln>
                          <a:solidFill>
                            <a:schemeClr val="tx1"/>
                          </a:solidFill>
                          <a:effectLst/>
                          <a:latin typeface="Times New Roman" pitchFamily="18" charset="0"/>
                        </a:rPr>
                        <a:t>5</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1" i="0" u="none" strike="noStrike" cap="none" normalizeH="0" baseline="0" smtClean="0">
                          <a:ln>
                            <a:noFill/>
                          </a:ln>
                          <a:solidFill>
                            <a:schemeClr val="tx1"/>
                          </a:solidFill>
                          <a:effectLst/>
                          <a:latin typeface="Times New Roman" pitchFamily="18" charset="0"/>
                        </a:rPr>
                        <a:t>T</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0CFC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0" i="0" u="none" strike="noStrike" cap="none" normalizeH="0" baseline="0" smtClean="0">
                          <a:ln>
                            <a:noFill/>
                          </a:ln>
                          <a:solidFill>
                            <a:schemeClr val="tx1"/>
                          </a:solidFill>
                          <a:effectLst/>
                          <a:latin typeface="Times New Roman" pitchFamily="18" charset="0"/>
                        </a:rPr>
                        <a:t>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0" i="0" u="none" strike="noStrike" cap="none" normalizeH="0" baseline="0" smtClean="0">
                          <a:ln>
                            <a:noFill/>
                          </a:ln>
                          <a:solidFill>
                            <a:schemeClr val="tx1"/>
                          </a:solidFill>
                          <a:effectLst/>
                          <a:latin typeface="Times New Roman" pitchFamily="18" charset="0"/>
                        </a:rPr>
                        <a:t>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0" i="0" u="none" strike="noStrike" cap="none" normalizeH="0" baseline="0" smtClean="0">
                          <a:ln>
                            <a:noFill/>
                          </a:ln>
                          <a:solidFill>
                            <a:schemeClr val="tx1"/>
                          </a:solidFill>
                          <a:effectLst/>
                          <a:latin typeface="Times New Roman" pitchFamily="18" charset="0"/>
                        </a:rPr>
                        <a:t>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0" i="0" u="none" strike="noStrike" cap="none" normalizeH="0" baseline="0" smtClean="0">
                          <a:ln>
                            <a:noFill/>
                          </a:ln>
                          <a:solidFill>
                            <a:schemeClr val="tx1"/>
                          </a:solidFill>
                          <a:effectLst/>
                          <a:latin typeface="Times New Roman" pitchFamily="18" charset="0"/>
                        </a:rPr>
                        <a:t>10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1" i="0" u="none" strike="noStrike" cap="none" normalizeH="0" baseline="0" smtClean="0">
                          <a:ln>
                            <a:noFill/>
                          </a:ln>
                          <a:solidFill>
                            <a:schemeClr val="tx1"/>
                          </a:solidFill>
                          <a:effectLst/>
                          <a:latin typeface="Times New Roman" pitchFamily="18" charset="0"/>
                        </a:rPr>
                        <a:t>C</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D0CFC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0" i="0" u="none" strike="noStrike" cap="none" normalizeH="0" baseline="0" smtClean="0">
                          <a:ln>
                            <a:noFill/>
                          </a:ln>
                          <a:solidFill>
                            <a:schemeClr val="tx1"/>
                          </a:solidFill>
                          <a:effectLst/>
                          <a:latin typeface="Times New Roman" pitchFamily="18" charset="0"/>
                        </a:rPr>
                        <a:t>5</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0" i="0" u="none" strike="noStrike" cap="none" normalizeH="0" baseline="0" smtClean="0">
                          <a:ln>
                            <a:noFill/>
                          </a:ln>
                          <a:solidFill>
                            <a:schemeClr val="tx1"/>
                          </a:solidFill>
                          <a:effectLst/>
                          <a:latin typeface="Times New Roman" pitchFamily="18" charset="0"/>
                        </a:rPr>
                        <a:t>5</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0" i="0" u="none" strike="noStrike" cap="none" normalizeH="0" baseline="0" smtClean="0">
                          <a:ln>
                            <a:noFill/>
                          </a:ln>
                          <a:solidFill>
                            <a:schemeClr val="tx1"/>
                          </a:solidFill>
                          <a:effectLst/>
                          <a:latin typeface="Times New Roman" pitchFamily="18" charset="0"/>
                        </a:rPr>
                        <a:t>10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sz="2800" b="0" i="0" u="none" strike="noStrike" cap="none" normalizeH="0" baseline="0" dirty="0" smtClean="0">
                          <a:ln>
                            <a:noFill/>
                          </a:ln>
                          <a:solidFill>
                            <a:schemeClr val="tx1"/>
                          </a:solidFill>
                          <a:effectLst/>
                          <a:latin typeface="Times New Roman" pitchFamily="18" charset="0"/>
                        </a:rPr>
                        <a:t>20</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8520" name="Slide Number Placeholder 1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451F870-BB9B-42F5-B3EA-2230ADB62850}" type="slidenum">
              <a:rPr kumimoji="0" lang="en-US" altLang="tr-TR" sz="1200" smtClean="0"/>
              <a:pPr>
                <a:spcBef>
                  <a:spcPct val="50000"/>
                </a:spcBef>
                <a:buFontTx/>
                <a:buNone/>
              </a:pPr>
              <a:t>102</a:t>
            </a:fld>
            <a:endParaRPr kumimoji="0" lang="en-US" altLang="tr-TR" sz="120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250825" y="998538"/>
            <a:ext cx="8893175"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defRPr>
            </a:lvl1pPr>
            <a:lvl2pPr marL="914400" indent="-45720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50000"/>
              </a:spcBef>
              <a:buFontTx/>
              <a:buNone/>
            </a:pPr>
            <a:r>
              <a:rPr kumimoji="0" lang="en-GB" altLang="tr-TR" sz="2800">
                <a:solidFill>
                  <a:srgbClr val="660033"/>
                </a:solidFill>
                <a:latin typeface="Arial" panose="020B0604020202020204" pitchFamily="34" charset="0"/>
              </a:rPr>
              <a:t>Amino acids are </a:t>
            </a:r>
            <a:r>
              <a:rPr kumimoji="0" lang="en-GB" altLang="tr-TR" sz="2800" b="1">
                <a:solidFill>
                  <a:srgbClr val="660033"/>
                </a:solidFill>
                <a:latin typeface="Arial" panose="020B0604020202020204" pitchFamily="34" charset="0"/>
              </a:rPr>
              <a:t>not </a:t>
            </a:r>
            <a:r>
              <a:rPr kumimoji="0" lang="en-GB" altLang="tr-TR" sz="2800">
                <a:solidFill>
                  <a:srgbClr val="660033"/>
                </a:solidFill>
                <a:latin typeface="Arial" panose="020B0604020202020204" pitchFamily="34" charset="0"/>
              </a:rPr>
              <a:t>equal:</a:t>
            </a:r>
          </a:p>
          <a:p>
            <a:pPr eaLnBrk="1" hangingPunct="1">
              <a:spcBef>
                <a:spcPct val="50000"/>
              </a:spcBef>
              <a:buFontTx/>
              <a:buAutoNum type="arabicPeriod"/>
            </a:pPr>
            <a:r>
              <a:rPr kumimoji="0" lang="en-GB" altLang="tr-TR" sz="2800">
                <a:solidFill>
                  <a:srgbClr val="660033"/>
                </a:solidFill>
                <a:latin typeface="Arial" panose="020B0604020202020204" pitchFamily="34" charset="0"/>
              </a:rPr>
              <a:t>Some are easily substituted</a:t>
            </a:r>
            <a:r>
              <a:rPr kumimoji="0" lang="en-US" altLang="tr-TR" sz="2800">
                <a:solidFill>
                  <a:srgbClr val="660033"/>
                </a:solidFill>
                <a:latin typeface="Arial" panose="020B0604020202020204" pitchFamily="34" charset="0"/>
              </a:rPr>
              <a:t> because they have </a:t>
            </a:r>
            <a:r>
              <a:rPr kumimoji="0" lang="en-GB" altLang="tr-TR" sz="2800">
                <a:solidFill>
                  <a:srgbClr val="660033"/>
                </a:solidFill>
                <a:latin typeface="Arial" panose="020B0604020202020204" pitchFamily="34" charset="0"/>
              </a:rPr>
              <a:t>similar</a:t>
            </a:r>
            <a:r>
              <a:rPr kumimoji="0" lang="en-US" altLang="tr-TR" sz="2800">
                <a:solidFill>
                  <a:srgbClr val="660033"/>
                </a:solidFill>
                <a:latin typeface="Arial" panose="020B0604020202020204" pitchFamily="34" charset="0"/>
              </a:rPr>
              <a:t>:</a:t>
            </a:r>
          </a:p>
          <a:p>
            <a:pPr lvl="1" eaLnBrk="1" hangingPunct="1">
              <a:spcBef>
                <a:spcPct val="50000"/>
              </a:spcBef>
              <a:buFontTx/>
              <a:buChar char="•"/>
            </a:pPr>
            <a:r>
              <a:rPr kumimoji="0" lang="en-US" altLang="tr-TR">
                <a:solidFill>
                  <a:srgbClr val="660033"/>
                </a:solidFill>
                <a:latin typeface="Arial" panose="020B0604020202020204" pitchFamily="34" charset="0"/>
              </a:rPr>
              <a:t>physico-</a:t>
            </a:r>
            <a:r>
              <a:rPr kumimoji="0" lang="en-GB" altLang="tr-TR">
                <a:solidFill>
                  <a:srgbClr val="660033"/>
                </a:solidFill>
                <a:latin typeface="Arial" panose="020B0604020202020204" pitchFamily="34" charset="0"/>
              </a:rPr>
              <a:t>chemical properties</a:t>
            </a:r>
          </a:p>
          <a:p>
            <a:pPr lvl="1" eaLnBrk="1" hangingPunct="1">
              <a:spcBef>
                <a:spcPct val="50000"/>
              </a:spcBef>
              <a:buFontTx/>
              <a:buChar char="•"/>
            </a:pPr>
            <a:r>
              <a:rPr kumimoji="0" lang="en-GB" altLang="tr-TR">
                <a:solidFill>
                  <a:srgbClr val="660033"/>
                </a:solidFill>
                <a:latin typeface="Arial" panose="020B0604020202020204" pitchFamily="34" charset="0"/>
              </a:rPr>
              <a:t>structure</a:t>
            </a:r>
          </a:p>
          <a:p>
            <a:pPr eaLnBrk="1" hangingPunct="1">
              <a:spcBef>
                <a:spcPct val="50000"/>
              </a:spcBef>
              <a:buFontTx/>
              <a:buAutoNum type="arabicPeriod"/>
            </a:pPr>
            <a:r>
              <a:rPr kumimoji="0" lang="en-GB" altLang="tr-TR" sz="2800">
                <a:solidFill>
                  <a:srgbClr val="660033"/>
                </a:solidFill>
                <a:latin typeface="Arial" panose="020B0604020202020204" pitchFamily="34" charset="0"/>
              </a:rPr>
              <a:t>Some mutations </a:t>
            </a:r>
            <a:r>
              <a:rPr kumimoji="0" lang="en-US" altLang="tr-TR" sz="2800">
                <a:solidFill>
                  <a:srgbClr val="660033"/>
                </a:solidFill>
                <a:latin typeface="Arial" panose="020B0604020202020204" pitchFamily="34" charset="0"/>
              </a:rPr>
              <a:t>between amino acids </a:t>
            </a:r>
            <a:r>
              <a:rPr kumimoji="0" lang="en-GB" altLang="tr-TR" sz="2800">
                <a:solidFill>
                  <a:srgbClr val="660033"/>
                </a:solidFill>
                <a:latin typeface="Arial" panose="020B0604020202020204" pitchFamily="34" charset="0"/>
              </a:rPr>
              <a:t>occur more often due to</a:t>
            </a:r>
            <a:r>
              <a:rPr kumimoji="0" lang="en-US" altLang="tr-TR" sz="2800">
                <a:solidFill>
                  <a:srgbClr val="660033"/>
                </a:solidFill>
                <a:latin typeface="Arial" panose="020B0604020202020204" pitchFamily="34" charset="0"/>
              </a:rPr>
              <a:t> </a:t>
            </a:r>
            <a:r>
              <a:rPr kumimoji="0" lang="en-GB" altLang="tr-TR" sz="2800">
                <a:solidFill>
                  <a:srgbClr val="660033"/>
                </a:solidFill>
                <a:latin typeface="Arial" panose="020B0604020202020204" pitchFamily="34" charset="0"/>
              </a:rPr>
              <a:t>similar codons</a:t>
            </a:r>
          </a:p>
          <a:p>
            <a:pPr eaLnBrk="1" hangingPunct="1">
              <a:spcBef>
                <a:spcPct val="50000"/>
              </a:spcBef>
              <a:buFontTx/>
              <a:buNone/>
            </a:pPr>
            <a:r>
              <a:rPr kumimoji="0" lang="en-GB" altLang="tr-TR" sz="2800">
                <a:solidFill>
                  <a:srgbClr val="FF0000"/>
                </a:solidFill>
                <a:latin typeface="Arial" panose="020B0604020202020204" pitchFamily="34" charset="0"/>
              </a:rPr>
              <a:t>The two above </a:t>
            </a:r>
            <a:r>
              <a:rPr kumimoji="0" lang="en-US" altLang="tr-TR" sz="2800">
                <a:solidFill>
                  <a:srgbClr val="FF0000"/>
                </a:solidFill>
                <a:latin typeface="Arial" panose="020B0604020202020204" pitchFamily="34" charset="0"/>
              </a:rPr>
              <a:t>observations </a:t>
            </a:r>
            <a:r>
              <a:rPr kumimoji="0" lang="en-GB" altLang="tr-TR" sz="2800">
                <a:solidFill>
                  <a:srgbClr val="FF0000"/>
                </a:solidFill>
                <a:latin typeface="Arial" panose="020B0604020202020204" pitchFamily="34" charset="0"/>
              </a:rPr>
              <a:t>give us </a:t>
            </a:r>
            <a:r>
              <a:rPr kumimoji="0" lang="en-US" altLang="tr-TR" sz="2800">
                <a:solidFill>
                  <a:srgbClr val="FF0000"/>
                </a:solidFill>
                <a:latin typeface="Arial" panose="020B0604020202020204" pitchFamily="34" charset="0"/>
              </a:rPr>
              <a:t>ways to define </a:t>
            </a:r>
            <a:r>
              <a:rPr kumimoji="0" lang="en-GB" altLang="tr-TR" sz="2800" i="1">
                <a:solidFill>
                  <a:srgbClr val="FF0000"/>
                </a:solidFill>
                <a:latin typeface="Arial" panose="020B0604020202020204" pitchFamily="34" charset="0"/>
              </a:rPr>
              <a:t>substitution</a:t>
            </a:r>
            <a:r>
              <a:rPr kumimoji="0" lang="en-US" altLang="tr-TR" sz="2800" i="1">
                <a:solidFill>
                  <a:srgbClr val="FF0000"/>
                </a:solidFill>
                <a:latin typeface="Arial" panose="020B0604020202020204" pitchFamily="34" charset="0"/>
              </a:rPr>
              <a:t> </a:t>
            </a:r>
            <a:r>
              <a:rPr kumimoji="0" lang="en-GB" altLang="tr-TR" sz="2800" i="1">
                <a:solidFill>
                  <a:srgbClr val="FF0000"/>
                </a:solidFill>
                <a:latin typeface="Arial" panose="020B0604020202020204" pitchFamily="34" charset="0"/>
              </a:rPr>
              <a:t>matrices</a:t>
            </a:r>
          </a:p>
        </p:txBody>
      </p:sp>
      <p:sp>
        <p:nvSpPr>
          <p:cNvPr id="149507" name="Rectangle 3"/>
          <p:cNvSpPr>
            <a:spLocks noChangeArrowheads="1"/>
          </p:cNvSpPr>
          <p:nvPr/>
        </p:nvSpPr>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r>
              <a:rPr lang="en-US" altLang="tr-TR" sz="3600" b="1">
                <a:solidFill>
                  <a:schemeClr val="tx2"/>
                </a:solidFill>
              </a:rPr>
              <a:t>Amino acid exchange matrices</a:t>
            </a:r>
          </a:p>
        </p:txBody>
      </p:sp>
      <p:sp>
        <p:nvSpPr>
          <p:cNvPr id="14950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C215418-0D13-4638-BA70-7E1CEAB14BF9}" type="slidenum">
              <a:rPr kumimoji="0" lang="en-US" altLang="tr-TR" sz="1200" smtClean="0"/>
              <a:pPr>
                <a:spcBef>
                  <a:spcPct val="50000"/>
                </a:spcBef>
                <a:buFontTx/>
                <a:buNone/>
              </a:pPr>
              <a:t>103</a:t>
            </a:fld>
            <a:endParaRPr kumimoji="0" lang="en-US" altLang="tr-TR" sz="120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GB" altLang="tr-TR" smtClean="0"/>
              <a:t>Properties of Amino Acids</a:t>
            </a:r>
          </a:p>
        </p:txBody>
      </p:sp>
      <p:sp>
        <p:nvSpPr>
          <p:cNvPr id="150531" name="Text Box 3"/>
          <p:cNvSpPr txBox="1">
            <a:spLocks noChangeArrowheads="1"/>
          </p:cNvSpPr>
          <p:nvPr/>
        </p:nvSpPr>
        <p:spPr bwMode="auto">
          <a:xfrm>
            <a:off x="341313" y="1223963"/>
            <a:ext cx="233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GB" altLang="tr-TR" sz="1800" b="1" i="1">
                <a:solidFill>
                  <a:srgbClr val="660033"/>
                </a:solidFill>
                <a:latin typeface="Arial" panose="020B0604020202020204" pitchFamily="34" charset="0"/>
              </a:rPr>
              <a:t>Sequence similarity</a:t>
            </a:r>
          </a:p>
        </p:txBody>
      </p:sp>
      <p:sp>
        <p:nvSpPr>
          <p:cNvPr id="150532" name="Text Box 4"/>
          <p:cNvSpPr txBox="1">
            <a:spLocks noChangeArrowheads="1"/>
          </p:cNvSpPr>
          <p:nvPr/>
        </p:nvSpPr>
        <p:spPr bwMode="auto">
          <a:xfrm>
            <a:off x="561975" y="1592263"/>
            <a:ext cx="4835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pPr>
            <a:r>
              <a:rPr kumimoji="0" lang="en-GB" altLang="tr-TR" sz="1800">
                <a:solidFill>
                  <a:srgbClr val="333366"/>
                </a:solidFill>
                <a:latin typeface="Arial" panose="020B0604020202020204" pitchFamily="34" charset="0"/>
              </a:rPr>
              <a:t> substitutions with similar chemical properties</a:t>
            </a:r>
          </a:p>
        </p:txBody>
      </p:sp>
      <p:pic>
        <p:nvPicPr>
          <p:cNvPr id="150533" name="Picture 5" descr="aa_proper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1998663"/>
            <a:ext cx="8167687"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4" name="Slide Number Placeholder 6"/>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684F720-03D5-4E0C-9481-97A3718E4610}" type="slidenum">
              <a:rPr kumimoji="0" lang="en-US" altLang="tr-TR" sz="1200" smtClean="0"/>
              <a:pPr>
                <a:spcBef>
                  <a:spcPct val="50000"/>
                </a:spcBef>
                <a:buFontTx/>
                <a:buNone/>
              </a:pPr>
              <a:t>104</a:t>
            </a:fld>
            <a:endParaRPr kumimoji="0" lang="en-US" altLang="tr-TR" sz="120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GB" altLang="tr-TR" smtClean="0"/>
              <a:t>Scoring Matrices</a:t>
            </a:r>
          </a:p>
        </p:txBody>
      </p:sp>
      <p:sp>
        <p:nvSpPr>
          <p:cNvPr id="151555" name="Rectangle 3"/>
          <p:cNvSpPr>
            <a:spLocks noGrp="1" noChangeArrowheads="1"/>
          </p:cNvSpPr>
          <p:nvPr>
            <p:ph type="body" sz="half" idx="1"/>
          </p:nvPr>
        </p:nvSpPr>
        <p:spPr>
          <a:xfrm>
            <a:off x="206375" y="1673225"/>
            <a:ext cx="3106738" cy="3886200"/>
          </a:xfrm>
        </p:spPr>
        <p:txBody>
          <a:bodyPr/>
          <a:lstStyle/>
          <a:p>
            <a:pPr marL="533400" indent="-533400" eaLnBrk="1" hangingPunct="1">
              <a:spcBef>
                <a:spcPct val="0"/>
              </a:spcBef>
            </a:pPr>
            <a:r>
              <a:rPr lang="en-GB" altLang="tr-TR" sz="1600" smtClean="0"/>
              <a:t>table of values that describe  the probability of a residue pair occurring in an alignment</a:t>
            </a:r>
          </a:p>
          <a:p>
            <a:pPr marL="533400" indent="-533400" eaLnBrk="1" hangingPunct="1">
              <a:spcBef>
                <a:spcPct val="0"/>
              </a:spcBef>
              <a:buFontTx/>
              <a:buNone/>
            </a:pPr>
            <a:endParaRPr lang="en-GB" altLang="tr-TR" sz="1600" smtClean="0"/>
          </a:p>
          <a:p>
            <a:pPr marL="533400" indent="-533400" eaLnBrk="1" hangingPunct="1">
              <a:spcBef>
                <a:spcPct val="0"/>
              </a:spcBef>
            </a:pPr>
            <a:r>
              <a:rPr lang="en-GB" altLang="tr-TR" sz="1600" smtClean="0"/>
              <a:t>the values are logarithms of ratios of two probabilities</a:t>
            </a:r>
          </a:p>
          <a:p>
            <a:pPr marL="533400" indent="-533400" eaLnBrk="1" hangingPunct="1">
              <a:spcBef>
                <a:spcPct val="0"/>
              </a:spcBef>
              <a:buFontTx/>
              <a:buNone/>
            </a:pPr>
            <a:endParaRPr lang="en-GB" altLang="tr-TR" sz="1600" smtClean="0"/>
          </a:p>
          <a:p>
            <a:pPr marL="914400" lvl="1" indent="-457200" eaLnBrk="1" hangingPunct="1">
              <a:spcBef>
                <a:spcPct val="0"/>
              </a:spcBef>
              <a:buFontTx/>
              <a:buAutoNum type="arabicPeriod"/>
            </a:pPr>
            <a:r>
              <a:rPr lang="en-GB" altLang="tr-TR" sz="1400" smtClean="0"/>
              <a:t>probability of random occurrence of an amino acid (diagonal) </a:t>
            </a:r>
          </a:p>
          <a:p>
            <a:pPr marL="914400" lvl="1" indent="-457200" eaLnBrk="1" hangingPunct="1">
              <a:spcBef>
                <a:spcPct val="0"/>
              </a:spcBef>
              <a:buFontTx/>
              <a:buAutoNum type="arabicPeriod"/>
            </a:pPr>
            <a:r>
              <a:rPr lang="en-GB" altLang="tr-TR" sz="1400" smtClean="0"/>
              <a:t>probability of meaningful occurrence of a pair of residues</a:t>
            </a:r>
          </a:p>
          <a:p>
            <a:pPr marL="533400" indent="-533400" eaLnBrk="1" hangingPunct="1"/>
            <a:endParaRPr lang="en-GB" altLang="tr-TR" sz="1600" smtClean="0"/>
          </a:p>
        </p:txBody>
      </p:sp>
      <p:pic>
        <p:nvPicPr>
          <p:cNvPr id="151556" name="Picture 4" descr="blosum6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5414" t="4593" r="2953" b="6561"/>
          <a:stretch>
            <a:fillRect/>
          </a:stretch>
        </p:blipFill>
        <p:spPr>
          <a:xfrm>
            <a:off x="3311525" y="1538288"/>
            <a:ext cx="5616575" cy="4211637"/>
          </a:xfrm>
          <a:noFill/>
        </p:spPr>
      </p:pic>
      <p:sp>
        <p:nvSpPr>
          <p:cNvPr id="151557"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14CB16F-019A-4B4D-8CC8-916E38484980}" type="slidenum">
              <a:rPr kumimoji="0" lang="en-US" altLang="tr-TR" sz="1200" smtClean="0"/>
              <a:pPr>
                <a:spcBef>
                  <a:spcPct val="50000"/>
                </a:spcBef>
                <a:buFontTx/>
                <a:buNone/>
              </a:pPr>
              <a:t>105</a:t>
            </a:fld>
            <a:endParaRPr kumimoji="0" lang="en-US" altLang="tr-TR" sz="120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GB" altLang="tr-TR" smtClean="0"/>
              <a:t>Scoring Matrices</a:t>
            </a:r>
          </a:p>
        </p:txBody>
      </p:sp>
      <p:sp>
        <p:nvSpPr>
          <p:cNvPr id="152579" name="Rectangle 3"/>
          <p:cNvSpPr>
            <a:spLocks noGrp="1" noChangeArrowheads="1"/>
          </p:cNvSpPr>
          <p:nvPr>
            <p:ph type="body" idx="1"/>
          </p:nvPr>
        </p:nvSpPr>
        <p:spPr>
          <a:xfrm>
            <a:off x="457200" y="1647825"/>
            <a:ext cx="8229600" cy="4471988"/>
          </a:xfrm>
        </p:spPr>
        <p:txBody>
          <a:bodyPr/>
          <a:lstStyle/>
          <a:p>
            <a:pPr eaLnBrk="1" hangingPunct="1">
              <a:lnSpc>
                <a:spcPct val="80000"/>
              </a:lnSpc>
            </a:pPr>
            <a:r>
              <a:rPr lang="en-GB" altLang="tr-TR" sz="1600" b="1" smtClean="0"/>
              <a:t>PAM </a:t>
            </a:r>
            <a:r>
              <a:rPr lang="en-GB" altLang="tr-TR" sz="1600" smtClean="0"/>
              <a:t>(Percent Accepted Mutation) </a:t>
            </a:r>
            <a:r>
              <a:rPr lang="en-GB" altLang="tr-TR" sz="1600" b="1" smtClean="0"/>
              <a:t>/ MDM </a:t>
            </a:r>
            <a:r>
              <a:rPr lang="en-GB" altLang="tr-TR" sz="1600" smtClean="0"/>
              <a:t>(Mutation Data Matrix )</a:t>
            </a:r>
            <a:r>
              <a:rPr lang="en-GB" altLang="tr-TR" sz="1600" b="1" smtClean="0"/>
              <a:t> / Dayhoff</a:t>
            </a:r>
          </a:p>
          <a:p>
            <a:pPr lvl="1" eaLnBrk="1" hangingPunct="1">
              <a:lnSpc>
                <a:spcPct val="80000"/>
              </a:lnSpc>
            </a:pPr>
            <a:r>
              <a:rPr lang="en-GB" altLang="tr-TR" sz="1400" smtClean="0"/>
              <a:t>Derived from </a:t>
            </a:r>
            <a:r>
              <a:rPr lang="en-GB" altLang="tr-TR" sz="1400" i="1" smtClean="0"/>
              <a:t>global</a:t>
            </a:r>
            <a:r>
              <a:rPr lang="en-GB" altLang="tr-TR" sz="1400" smtClean="0"/>
              <a:t> alignments of </a:t>
            </a:r>
            <a:r>
              <a:rPr lang="en-GB" altLang="tr-TR" sz="1400" i="1" smtClean="0"/>
              <a:t>closely</a:t>
            </a:r>
            <a:r>
              <a:rPr lang="en-GB" altLang="tr-TR" sz="1400" smtClean="0"/>
              <a:t> related sequences. </a:t>
            </a:r>
          </a:p>
          <a:p>
            <a:pPr lvl="1" eaLnBrk="1" hangingPunct="1">
              <a:lnSpc>
                <a:spcPct val="80000"/>
              </a:lnSpc>
            </a:pPr>
            <a:r>
              <a:rPr lang="en-GB" altLang="tr-TR" sz="1400" smtClean="0"/>
              <a:t>Matrices for greater evolutionary distances are extrapolated from those for lesser ones. </a:t>
            </a:r>
          </a:p>
          <a:p>
            <a:pPr lvl="1" eaLnBrk="1" hangingPunct="1">
              <a:lnSpc>
                <a:spcPct val="80000"/>
              </a:lnSpc>
            </a:pPr>
            <a:r>
              <a:rPr lang="en-GB" altLang="tr-TR" sz="1400" smtClean="0"/>
              <a:t>The number with the matrix (PAM40, PAM100) refers to the evolutionary distance; greater numbers are greater distances. </a:t>
            </a:r>
          </a:p>
          <a:p>
            <a:pPr lvl="1" eaLnBrk="1" hangingPunct="1">
              <a:lnSpc>
                <a:spcPct val="80000"/>
              </a:lnSpc>
            </a:pPr>
            <a:r>
              <a:rPr lang="en-GB" altLang="tr-TR" sz="1400" smtClean="0"/>
              <a:t>PAM-1 corresponds to about 1 million years of evolution</a:t>
            </a:r>
          </a:p>
          <a:p>
            <a:pPr lvl="1" eaLnBrk="1" hangingPunct="1">
              <a:lnSpc>
                <a:spcPct val="80000"/>
              </a:lnSpc>
            </a:pPr>
            <a:r>
              <a:rPr lang="en-US" altLang="tr-TR" sz="1400" smtClean="0"/>
              <a:t>for distant (global) alignments, Blosum50, Gonnet, or (still) PAM250</a:t>
            </a:r>
            <a:endParaRPr lang="en-GB" altLang="tr-TR" sz="1400" smtClean="0"/>
          </a:p>
          <a:p>
            <a:pPr lvl="1" eaLnBrk="1" hangingPunct="1">
              <a:lnSpc>
                <a:spcPct val="80000"/>
              </a:lnSpc>
              <a:buFontTx/>
              <a:buNone/>
            </a:pPr>
            <a:endParaRPr lang="en-GB" altLang="tr-TR" sz="1400" smtClean="0"/>
          </a:p>
          <a:p>
            <a:pPr eaLnBrk="1" hangingPunct="1">
              <a:lnSpc>
                <a:spcPct val="80000"/>
              </a:lnSpc>
            </a:pPr>
            <a:r>
              <a:rPr lang="en-GB" altLang="tr-TR" sz="1600" b="1" smtClean="0"/>
              <a:t>BLOSUM </a:t>
            </a:r>
            <a:r>
              <a:rPr lang="en-GB" altLang="tr-TR" sz="1600" smtClean="0"/>
              <a:t>(</a:t>
            </a:r>
            <a:r>
              <a:rPr lang="de-DE" altLang="tr-TR" sz="1600" smtClean="0"/>
              <a:t>Blocks Substitution Matrix)</a:t>
            </a:r>
            <a:endParaRPr lang="en-GB" altLang="tr-TR" sz="1600" smtClean="0"/>
          </a:p>
          <a:p>
            <a:pPr lvl="1" eaLnBrk="1" hangingPunct="1">
              <a:lnSpc>
                <a:spcPct val="80000"/>
              </a:lnSpc>
            </a:pPr>
            <a:r>
              <a:rPr lang="en-GB" altLang="tr-TR" sz="1400" smtClean="0"/>
              <a:t>Derived from </a:t>
            </a:r>
            <a:r>
              <a:rPr lang="en-GB" altLang="tr-TR" sz="1400" i="1" smtClean="0"/>
              <a:t>local, ungapped alignments of distantly related sequences </a:t>
            </a:r>
            <a:endParaRPr lang="en-GB" altLang="tr-TR" sz="1400" smtClean="0"/>
          </a:p>
          <a:p>
            <a:pPr lvl="1" eaLnBrk="1" hangingPunct="1">
              <a:lnSpc>
                <a:spcPct val="80000"/>
              </a:lnSpc>
            </a:pPr>
            <a:r>
              <a:rPr lang="en-GB" altLang="tr-TR" sz="1400" i="1" smtClean="0"/>
              <a:t>All matrices are directly calculated; no extrapolations are used </a:t>
            </a:r>
            <a:endParaRPr lang="en-GB" altLang="tr-TR" sz="1400" smtClean="0"/>
          </a:p>
          <a:p>
            <a:pPr lvl="1" eaLnBrk="1" hangingPunct="1">
              <a:lnSpc>
                <a:spcPct val="80000"/>
              </a:lnSpc>
            </a:pPr>
            <a:r>
              <a:rPr lang="en-GB" altLang="tr-TR" sz="1400" i="1" smtClean="0"/>
              <a:t>The number after the matrix (BLOSUM62) refers to the minimum percent identity of the blocks used to construct the matrix; greater numbers are lesser distances. </a:t>
            </a:r>
            <a:endParaRPr lang="en-GB" altLang="tr-TR" sz="1400" smtClean="0"/>
          </a:p>
          <a:p>
            <a:pPr lvl="1" eaLnBrk="1" hangingPunct="1">
              <a:lnSpc>
                <a:spcPct val="80000"/>
              </a:lnSpc>
            </a:pPr>
            <a:r>
              <a:rPr lang="en-GB" altLang="tr-TR" sz="1400" i="1" smtClean="0"/>
              <a:t>The BLOSUM series of matrices generally perform better than PAM matrices for local similarity searches.</a:t>
            </a:r>
            <a:r>
              <a:rPr lang="en-GB" altLang="tr-TR" sz="1400" smtClean="0"/>
              <a:t> </a:t>
            </a:r>
          </a:p>
          <a:p>
            <a:pPr lvl="1" eaLnBrk="1" hangingPunct="1">
              <a:lnSpc>
                <a:spcPct val="80000"/>
              </a:lnSpc>
            </a:pPr>
            <a:r>
              <a:rPr lang="en-US" altLang="tr-TR" sz="1400" smtClean="0"/>
              <a:t>For local alignment, Blosum 62 is often superior</a:t>
            </a:r>
            <a:endParaRPr lang="en-GB" altLang="tr-TR" sz="1400" smtClean="0"/>
          </a:p>
          <a:p>
            <a:pPr lvl="1" eaLnBrk="1" hangingPunct="1">
              <a:lnSpc>
                <a:spcPct val="80000"/>
              </a:lnSpc>
              <a:buFontTx/>
              <a:buNone/>
            </a:pPr>
            <a:endParaRPr lang="en-GB" altLang="tr-TR" sz="1400" b="1" smtClean="0"/>
          </a:p>
          <a:p>
            <a:pPr eaLnBrk="1" hangingPunct="1">
              <a:lnSpc>
                <a:spcPct val="80000"/>
              </a:lnSpc>
            </a:pPr>
            <a:r>
              <a:rPr lang="en-GB" altLang="tr-TR" sz="1600" b="1" i="1" smtClean="0"/>
              <a:t>Structure-based matrices</a:t>
            </a:r>
          </a:p>
          <a:p>
            <a:pPr eaLnBrk="1" hangingPunct="1">
              <a:lnSpc>
                <a:spcPct val="80000"/>
              </a:lnSpc>
              <a:buFontTx/>
              <a:buNone/>
            </a:pPr>
            <a:endParaRPr lang="en-GB" altLang="tr-TR" sz="1600" b="1" smtClean="0"/>
          </a:p>
          <a:p>
            <a:pPr eaLnBrk="1" hangingPunct="1">
              <a:lnSpc>
                <a:spcPct val="80000"/>
              </a:lnSpc>
            </a:pPr>
            <a:r>
              <a:rPr lang="en-GB" altLang="tr-TR" sz="1600" b="1" i="1" smtClean="0"/>
              <a:t>Specialized Matrices</a:t>
            </a:r>
          </a:p>
        </p:txBody>
      </p:sp>
      <p:sp>
        <p:nvSpPr>
          <p:cNvPr id="152580" name="Text Box 4"/>
          <p:cNvSpPr txBox="1">
            <a:spLocks noChangeArrowheads="1"/>
          </p:cNvSpPr>
          <p:nvPr/>
        </p:nvSpPr>
        <p:spPr bwMode="auto">
          <a:xfrm>
            <a:off x="395288" y="1223963"/>
            <a:ext cx="2263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GB" altLang="tr-TR" sz="1600" b="1">
                <a:solidFill>
                  <a:srgbClr val="660033"/>
                </a:solidFill>
                <a:latin typeface="Arial" panose="020B0604020202020204" pitchFamily="34" charset="0"/>
              </a:rPr>
              <a:t>Widely used matrices</a:t>
            </a:r>
          </a:p>
          <a:p>
            <a:pPr eaLnBrk="1" hangingPunct="1">
              <a:spcBef>
                <a:spcPct val="0"/>
              </a:spcBef>
              <a:buFontTx/>
              <a:buNone/>
            </a:pPr>
            <a:endParaRPr kumimoji="0" lang="en-GB" altLang="tr-TR" sz="1600">
              <a:solidFill>
                <a:srgbClr val="333366"/>
              </a:solidFill>
              <a:latin typeface="Arial" panose="020B0604020202020204" pitchFamily="34" charset="0"/>
            </a:endParaRPr>
          </a:p>
        </p:txBody>
      </p:sp>
      <p:sp>
        <p:nvSpPr>
          <p:cNvPr id="152581"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10E55913-FE99-4498-BF18-89EE376865B8}" type="slidenum">
              <a:rPr kumimoji="0" lang="en-US" altLang="tr-TR" sz="1200" smtClean="0"/>
              <a:pPr>
                <a:spcBef>
                  <a:spcPct val="50000"/>
                </a:spcBef>
                <a:buFontTx/>
                <a:buNone/>
              </a:pPr>
              <a:t>106</a:t>
            </a:fld>
            <a:endParaRPr kumimoji="0" lang="en-US" altLang="tr-TR" sz="120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GB" altLang="tr-TR" smtClean="0"/>
              <a:t>Scoring Matrices</a:t>
            </a:r>
          </a:p>
        </p:txBody>
      </p:sp>
      <p:pic>
        <p:nvPicPr>
          <p:cNvPr id="153603" name="Picture 3" descr="Matr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3563938"/>
            <a:ext cx="7966075"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Rectangle 4"/>
          <p:cNvSpPr>
            <a:spLocks noChangeArrowheads="1"/>
          </p:cNvSpPr>
          <p:nvPr/>
        </p:nvSpPr>
        <p:spPr bwMode="auto">
          <a:xfrm>
            <a:off x="341313" y="1493838"/>
            <a:ext cx="8550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pPr>
            <a:r>
              <a:rPr kumimoji="0" lang="en-GB" altLang="tr-TR" sz="1800">
                <a:solidFill>
                  <a:srgbClr val="333366"/>
                </a:solidFill>
                <a:latin typeface="Arial" panose="020B0604020202020204" pitchFamily="34" charset="0"/>
              </a:rPr>
              <a:t>BLOSUM matrices with higher numbers and PAM matrices with low numbers are designed for comparisons of closely related sequences. </a:t>
            </a:r>
          </a:p>
          <a:p>
            <a:pPr eaLnBrk="1" hangingPunct="1">
              <a:spcBef>
                <a:spcPct val="0"/>
              </a:spcBef>
            </a:pPr>
            <a:r>
              <a:rPr kumimoji="0" lang="en-GB" altLang="tr-TR" sz="1800">
                <a:solidFill>
                  <a:srgbClr val="333366"/>
                </a:solidFill>
                <a:latin typeface="Arial" panose="020B0604020202020204" pitchFamily="34" charset="0"/>
              </a:rPr>
              <a:t>BLOSUM matrices with low numbers and PAM matrices with high numbers are designed for comparisons of distantly related proteins. </a:t>
            </a:r>
          </a:p>
        </p:txBody>
      </p:sp>
      <p:sp>
        <p:nvSpPr>
          <p:cNvPr id="153605" name="Rectangle 5"/>
          <p:cNvSpPr>
            <a:spLocks noChangeArrowheads="1"/>
          </p:cNvSpPr>
          <p:nvPr/>
        </p:nvSpPr>
        <p:spPr bwMode="auto">
          <a:xfrm>
            <a:off x="296863" y="954088"/>
            <a:ext cx="739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GB" altLang="tr-TR" sz="1800" b="1">
                <a:solidFill>
                  <a:srgbClr val="660033"/>
                </a:solidFill>
                <a:latin typeface="Arial" panose="020B0604020202020204" pitchFamily="34" charset="0"/>
              </a:rPr>
              <a:t>The relationship between BLOSUM and PAM substitution matrices</a:t>
            </a:r>
          </a:p>
        </p:txBody>
      </p:sp>
      <p:sp>
        <p:nvSpPr>
          <p:cNvPr id="153606" name="Rectangle 6"/>
          <p:cNvSpPr>
            <a:spLocks noChangeArrowheads="1"/>
          </p:cNvSpPr>
          <p:nvPr/>
        </p:nvSpPr>
        <p:spPr bwMode="auto">
          <a:xfrm>
            <a:off x="881063" y="5499100"/>
            <a:ext cx="666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GB" altLang="tr-TR" sz="1800">
                <a:solidFill>
                  <a:srgbClr val="660033"/>
                </a:solidFill>
                <a:latin typeface="Arial" panose="020B0604020202020204" pitchFamily="34" charset="0"/>
              </a:rPr>
              <a:t>http://www.ncbi.nlm.nih.gov/Education/BLASTinfo/Scoring2.html</a:t>
            </a:r>
          </a:p>
        </p:txBody>
      </p:sp>
      <p:sp>
        <p:nvSpPr>
          <p:cNvPr id="153607" name="Slide Number Placeholder 7"/>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D181A3BF-EFC1-4284-AB5F-AF7F6DCCE5C2}" type="slidenum">
              <a:rPr kumimoji="0" lang="en-US" altLang="tr-TR" sz="1200" smtClean="0"/>
              <a:pPr>
                <a:spcBef>
                  <a:spcPct val="50000"/>
                </a:spcBef>
                <a:buFontTx/>
                <a:buNone/>
              </a:pPr>
              <a:t>107</a:t>
            </a:fld>
            <a:endParaRPr kumimoji="0" lang="en-US" altLang="tr-TR" sz="120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p:txBody>
          <a:bodyPr/>
          <a:lstStyle/>
          <a:p>
            <a:pPr eaLnBrk="1" hangingPunct="1"/>
            <a:r>
              <a:rPr lang="en-US" altLang="tr-TR" sz="2000" smtClean="0"/>
              <a:t>Percent Accepted Mutation (PAM or</a:t>
            </a:r>
            <a:r>
              <a:rPr lang="tr-TR" altLang="tr-TR" sz="2000" smtClean="0"/>
              <a:t> </a:t>
            </a:r>
            <a:r>
              <a:rPr lang="en-US" altLang="tr-TR" sz="2000" smtClean="0"/>
              <a:t>Dayhoff) Matrices</a:t>
            </a:r>
          </a:p>
        </p:txBody>
      </p:sp>
      <p:sp>
        <p:nvSpPr>
          <p:cNvPr id="819203" name="Rectangle 3"/>
          <p:cNvSpPr>
            <a:spLocks noGrp="1" noChangeArrowheads="1"/>
          </p:cNvSpPr>
          <p:nvPr>
            <p:ph type="body" idx="1"/>
          </p:nvPr>
        </p:nvSpPr>
        <p:spPr/>
        <p:txBody>
          <a:bodyPr/>
          <a:lstStyle/>
          <a:p>
            <a:pPr eaLnBrk="1" hangingPunct="1">
              <a:lnSpc>
                <a:spcPct val="90000"/>
              </a:lnSpc>
            </a:pPr>
            <a:r>
              <a:rPr lang="en-US" altLang="tr-TR" sz="2800" smtClean="0"/>
              <a:t>Studied by Margaret Dayhoff</a:t>
            </a:r>
          </a:p>
          <a:p>
            <a:pPr eaLnBrk="1" hangingPunct="1">
              <a:lnSpc>
                <a:spcPct val="90000"/>
              </a:lnSpc>
            </a:pPr>
            <a:r>
              <a:rPr lang="en-US" altLang="tr-TR" sz="2800" smtClean="0"/>
              <a:t>Amino acid substitutions </a:t>
            </a:r>
          </a:p>
          <a:p>
            <a:pPr lvl="1" eaLnBrk="1" hangingPunct="1">
              <a:lnSpc>
                <a:spcPct val="90000"/>
              </a:lnSpc>
            </a:pPr>
            <a:r>
              <a:rPr lang="en-US" altLang="tr-TR" sz="2400" smtClean="0"/>
              <a:t>Alignment of common protein sequences</a:t>
            </a:r>
          </a:p>
          <a:p>
            <a:pPr lvl="1" eaLnBrk="1" hangingPunct="1">
              <a:lnSpc>
                <a:spcPct val="90000"/>
              </a:lnSpc>
            </a:pPr>
            <a:r>
              <a:rPr lang="en-US" altLang="tr-TR" sz="2400" smtClean="0"/>
              <a:t>1572 amino acid substitutions</a:t>
            </a:r>
          </a:p>
          <a:p>
            <a:pPr lvl="1" eaLnBrk="1" hangingPunct="1">
              <a:lnSpc>
                <a:spcPct val="90000"/>
              </a:lnSpc>
            </a:pPr>
            <a:r>
              <a:rPr lang="en-US" altLang="tr-TR" sz="2400" smtClean="0"/>
              <a:t>71 groups of protein, 85% similar</a:t>
            </a:r>
          </a:p>
          <a:p>
            <a:pPr eaLnBrk="1" hangingPunct="1">
              <a:lnSpc>
                <a:spcPct val="90000"/>
              </a:lnSpc>
            </a:pPr>
            <a:r>
              <a:rPr lang="en-US" altLang="tr-TR" sz="2800" smtClean="0"/>
              <a:t>“Accepted” mutations – do not negatively affect a protein’s fitness</a:t>
            </a:r>
          </a:p>
          <a:p>
            <a:pPr eaLnBrk="1" hangingPunct="1">
              <a:lnSpc>
                <a:spcPct val="90000"/>
              </a:lnSpc>
            </a:pPr>
            <a:r>
              <a:rPr lang="en-US" altLang="tr-TR" sz="2800" smtClean="0"/>
              <a:t>Similar sequences organized into phylogenetic trees</a:t>
            </a:r>
          </a:p>
          <a:p>
            <a:pPr eaLnBrk="1" hangingPunct="1">
              <a:lnSpc>
                <a:spcPct val="90000"/>
              </a:lnSpc>
            </a:pPr>
            <a:r>
              <a:rPr lang="en-US" altLang="tr-TR" sz="2800" smtClean="0"/>
              <a:t>Number of amino acid changes counted</a:t>
            </a:r>
          </a:p>
          <a:p>
            <a:pPr eaLnBrk="1" hangingPunct="1">
              <a:lnSpc>
                <a:spcPct val="90000"/>
              </a:lnSpc>
            </a:pPr>
            <a:r>
              <a:rPr lang="en-US" altLang="tr-TR" sz="2800" smtClean="0"/>
              <a:t>Relative mutabilities evaluated</a:t>
            </a:r>
          </a:p>
          <a:p>
            <a:pPr eaLnBrk="1" hangingPunct="1">
              <a:lnSpc>
                <a:spcPct val="90000"/>
              </a:lnSpc>
            </a:pPr>
            <a:r>
              <a:rPr lang="en-US" altLang="tr-TR" sz="2800" smtClean="0"/>
              <a:t>20 x 20 amino acid substitution matrix calculated</a:t>
            </a:r>
          </a:p>
          <a:p>
            <a:pPr eaLnBrk="1" hangingPunct="1">
              <a:lnSpc>
                <a:spcPct val="90000"/>
              </a:lnSpc>
              <a:buFontTx/>
              <a:buNone/>
            </a:pPr>
            <a:endParaRPr lang="en-US" altLang="tr-TR" sz="2800" smtClean="0"/>
          </a:p>
        </p:txBody>
      </p:sp>
      <p:sp>
        <p:nvSpPr>
          <p:cNvPr id="15462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7BFB18A-5FE7-446B-BBC9-11CCEE55157B}" type="slidenum">
              <a:rPr kumimoji="0" lang="en-US" altLang="tr-TR" sz="1200" smtClean="0"/>
              <a:pPr>
                <a:spcBef>
                  <a:spcPct val="50000"/>
                </a:spcBef>
                <a:buFontTx/>
                <a:buNone/>
              </a:pPr>
              <a:t>108</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202"/>
                                        </p:tgtEl>
                                        <p:attrNameLst>
                                          <p:attrName>style.visibility</p:attrName>
                                        </p:attrNameLst>
                                      </p:cBhvr>
                                      <p:to>
                                        <p:strVal val="visible"/>
                                      </p:to>
                                    </p:set>
                                    <p:animEffect transition="in" filter="dissolve">
                                      <p:cBhvr>
                                        <p:cTn id="7" dur="500"/>
                                        <p:tgtEl>
                                          <p:spTgt spid="819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203">
                                            <p:txEl>
                                              <p:pRg st="0" end="0"/>
                                            </p:txEl>
                                          </p:spTgt>
                                        </p:tgtEl>
                                        <p:attrNameLst>
                                          <p:attrName>style.visibility</p:attrName>
                                        </p:attrNameLst>
                                      </p:cBhvr>
                                      <p:to>
                                        <p:strVal val="visible"/>
                                      </p:to>
                                    </p:set>
                                    <p:animEffect transition="in" filter="dissolve">
                                      <p:cBhvr>
                                        <p:cTn id="12" dur="500"/>
                                        <p:tgtEl>
                                          <p:spTgt spid="8192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203">
                                            <p:txEl>
                                              <p:pRg st="1" end="1"/>
                                            </p:txEl>
                                          </p:spTgt>
                                        </p:tgtEl>
                                        <p:attrNameLst>
                                          <p:attrName>style.visibility</p:attrName>
                                        </p:attrNameLst>
                                      </p:cBhvr>
                                      <p:to>
                                        <p:strVal val="visible"/>
                                      </p:to>
                                    </p:set>
                                    <p:animEffect transition="in" filter="dissolve">
                                      <p:cBhvr>
                                        <p:cTn id="17" dur="500"/>
                                        <p:tgtEl>
                                          <p:spTgt spid="8192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203">
                                            <p:txEl>
                                              <p:pRg st="2" end="2"/>
                                            </p:txEl>
                                          </p:spTgt>
                                        </p:tgtEl>
                                        <p:attrNameLst>
                                          <p:attrName>style.visibility</p:attrName>
                                        </p:attrNameLst>
                                      </p:cBhvr>
                                      <p:to>
                                        <p:strVal val="visible"/>
                                      </p:to>
                                    </p:set>
                                    <p:animEffect transition="in" filter="dissolve">
                                      <p:cBhvr>
                                        <p:cTn id="22" dur="500"/>
                                        <p:tgtEl>
                                          <p:spTgt spid="8192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203">
                                            <p:txEl>
                                              <p:pRg st="3" end="3"/>
                                            </p:txEl>
                                          </p:spTgt>
                                        </p:tgtEl>
                                        <p:attrNameLst>
                                          <p:attrName>style.visibility</p:attrName>
                                        </p:attrNameLst>
                                      </p:cBhvr>
                                      <p:to>
                                        <p:strVal val="visible"/>
                                      </p:to>
                                    </p:set>
                                    <p:animEffect transition="in" filter="dissolve">
                                      <p:cBhvr>
                                        <p:cTn id="27" dur="500"/>
                                        <p:tgtEl>
                                          <p:spTgt spid="81920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19203">
                                            <p:txEl>
                                              <p:pRg st="4" end="4"/>
                                            </p:txEl>
                                          </p:spTgt>
                                        </p:tgtEl>
                                        <p:attrNameLst>
                                          <p:attrName>style.visibility</p:attrName>
                                        </p:attrNameLst>
                                      </p:cBhvr>
                                      <p:to>
                                        <p:strVal val="visible"/>
                                      </p:to>
                                    </p:set>
                                    <p:animEffect transition="in" filter="dissolve">
                                      <p:cBhvr>
                                        <p:cTn id="32" dur="500"/>
                                        <p:tgtEl>
                                          <p:spTgt spid="81920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19203">
                                            <p:txEl>
                                              <p:pRg st="5" end="5"/>
                                            </p:txEl>
                                          </p:spTgt>
                                        </p:tgtEl>
                                        <p:attrNameLst>
                                          <p:attrName>style.visibility</p:attrName>
                                        </p:attrNameLst>
                                      </p:cBhvr>
                                      <p:to>
                                        <p:strVal val="visible"/>
                                      </p:to>
                                    </p:set>
                                    <p:animEffect transition="in" filter="dissolve">
                                      <p:cBhvr>
                                        <p:cTn id="37" dur="500"/>
                                        <p:tgtEl>
                                          <p:spTgt spid="81920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19203">
                                            <p:txEl>
                                              <p:pRg st="6" end="6"/>
                                            </p:txEl>
                                          </p:spTgt>
                                        </p:tgtEl>
                                        <p:attrNameLst>
                                          <p:attrName>style.visibility</p:attrName>
                                        </p:attrNameLst>
                                      </p:cBhvr>
                                      <p:to>
                                        <p:strVal val="visible"/>
                                      </p:to>
                                    </p:set>
                                    <p:animEffect transition="in" filter="dissolve">
                                      <p:cBhvr>
                                        <p:cTn id="42" dur="500"/>
                                        <p:tgtEl>
                                          <p:spTgt spid="81920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19203">
                                            <p:txEl>
                                              <p:pRg st="7" end="7"/>
                                            </p:txEl>
                                          </p:spTgt>
                                        </p:tgtEl>
                                        <p:attrNameLst>
                                          <p:attrName>style.visibility</p:attrName>
                                        </p:attrNameLst>
                                      </p:cBhvr>
                                      <p:to>
                                        <p:strVal val="visible"/>
                                      </p:to>
                                    </p:set>
                                    <p:animEffect transition="in" filter="dissolve">
                                      <p:cBhvr>
                                        <p:cTn id="47" dur="500"/>
                                        <p:tgtEl>
                                          <p:spTgt spid="81920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19203">
                                            <p:txEl>
                                              <p:pRg st="8" end="8"/>
                                            </p:txEl>
                                          </p:spTgt>
                                        </p:tgtEl>
                                        <p:attrNameLst>
                                          <p:attrName>style.visibility</p:attrName>
                                        </p:attrNameLst>
                                      </p:cBhvr>
                                      <p:to>
                                        <p:strVal val="visible"/>
                                      </p:to>
                                    </p:set>
                                    <p:animEffect transition="in" filter="dissolve">
                                      <p:cBhvr>
                                        <p:cTn id="52" dur="500"/>
                                        <p:tgtEl>
                                          <p:spTgt spid="819203">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19203">
                                            <p:txEl>
                                              <p:pRg st="9" end="9"/>
                                            </p:txEl>
                                          </p:spTgt>
                                        </p:tgtEl>
                                        <p:attrNameLst>
                                          <p:attrName>style.visibility</p:attrName>
                                        </p:attrNameLst>
                                      </p:cBhvr>
                                      <p:to>
                                        <p:strVal val="visible"/>
                                      </p:to>
                                    </p:set>
                                    <p:animEffect transition="in" filter="dissolve">
                                      <p:cBhvr>
                                        <p:cTn id="57" dur="500"/>
                                        <p:tgtEl>
                                          <p:spTgt spid="8192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02" grpId="0"/>
      <p:bldP spid="819203" grpId="0" build="p"/>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p:txBody>
          <a:bodyPr/>
          <a:lstStyle/>
          <a:p>
            <a:pPr eaLnBrk="1" hangingPunct="1"/>
            <a:r>
              <a:rPr lang="en-US" altLang="tr-TR" sz="2000" smtClean="0"/>
              <a:t>Percent Accepted Mutation (PAM or Dayhoff) Matrices</a:t>
            </a:r>
          </a:p>
        </p:txBody>
      </p:sp>
      <p:sp>
        <p:nvSpPr>
          <p:cNvPr id="820227" name="Rectangle 3"/>
          <p:cNvSpPr>
            <a:spLocks noGrp="1" noChangeArrowheads="1"/>
          </p:cNvSpPr>
          <p:nvPr>
            <p:ph type="body" idx="1"/>
          </p:nvPr>
        </p:nvSpPr>
        <p:spPr/>
        <p:txBody>
          <a:bodyPr/>
          <a:lstStyle/>
          <a:p>
            <a:pPr eaLnBrk="1" hangingPunct="1"/>
            <a:r>
              <a:rPr lang="en-US" altLang="tr-TR" sz="2400" smtClean="0"/>
              <a:t>PAM 1: 1 accepted mutation event per 100 amino acids; PAM 250: 250 mutation events per 100 …</a:t>
            </a:r>
          </a:p>
          <a:p>
            <a:pPr eaLnBrk="1" hangingPunct="1"/>
            <a:endParaRPr lang="en-US" altLang="tr-TR" sz="2400" smtClean="0"/>
          </a:p>
          <a:p>
            <a:pPr eaLnBrk="1" hangingPunct="1"/>
            <a:r>
              <a:rPr lang="en-US" altLang="tr-TR" sz="2400" smtClean="0"/>
              <a:t>PAM 1 matrix can be multiplied by itself N times to give transition matrices for sequences that have undergone N mutations</a:t>
            </a:r>
          </a:p>
          <a:p>
            <a:pPr eaLnBrk="1" hangingPunct="1"/>
            <a:endParaRPr lang="en-US" altLang="tr-TR" sz="2400" smtClean="0"/>
          </a:p>
          <a:p>
            <a:pPr eaLnBrk="1" hangingPunct="1"/>
            <a:r>
              <a:rPr lang="en-US" altLang="tr-TR" sz="2400" smtClean="0"/>
              <a:t>PAM 250: 20% similar; PAM 120: 40%; PAM 80: 50%; PAM 60: 60%</a:t>
            </a:r>
          </a:p>
          <a:p>
            <a:pPr eaLnBrk="1" hangingPunct="1"/>
            <a:endParaRPr lang="en-US" altLang="tr-TR" smtClean="0"/>
          </a:p>
          <a:p>
            <a:pPr eaLnBrk="1" hangingPunct="1">
              <a:buFontTx/>
              <a:buNone/>
            </a:pPr>
            <a:endParaRPr lang="en-US" altLang="tr-TR" smtClean="0"/>
          </a:p>
        </p:txBody>
      </p:sp>
      <p:sp>
        <p:nvSpPr>
          <p:cNvPr id="15565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532D428-DDF4-4C6B-9A6E-C52EF30D2281}" type="slidenum">
              <a:rPr kumimoji="0" lang="en-US" altLang="tr-TR" sz="1200" smtClean="0"/>
              <a:pPr>
                <a:spcBef>
                  <a:spcPct val="50000"/>
                </a:spcBef>
                <a:buFontTx/>
                <a:buNone/>
              </a:pPr>
              <a:t>109</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20226"/>
                                        </p:tgtEl>
                                        <p:attrNameLst>
                                          <p:attrName>style.visibility</p:attrName>
                                        </p:attrNameLst>
                                      </p:cBhvr>
                                      <p:to>
                                        <p:strVal val="visible"/>
                                      </p:to>
                                    </p:set>
                                    <p:animEffect transition="in" filter="dissolve">
                                      <p:cBhvr>
                                        <p:cTn id="7" dur="500"/>
                                        <p:tgtEl>
                                          <p:spTgt spid="820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0227">
                                            <p:txEl>
                                              <p:pRg st="0" end="0"/>
                                            </p:txEl>
                                          </p:spTgt>
                                        </p:tgtEl>
                                        <p:attrNameLst>
                                          <p:attrName>style.visibility</p:attrName>
                                        </p:attrNameLst>
                                      </p:cBhvr>
                                      <p:to>
                                        <p:strVal val="visible"/>
                                      </p:to>
                                    </p:set>
                                    <p:animEffect transition="in" filter="dissolve">
                                      <p:cBhvr>
                                        <p:cTn id="12" dur="500"/>
                                        <p:tgtEl>
                                          <p:spTgt spid="8202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0227">
                                            <p:txEl>
                                              <p:pRg st="2" end="2"/>
                                            </p:txEl>
                                          </p:spTgt>
                                        </p:tgtEl>
                                        <p:attrNameLst>
                                          <p:attrName>style.visibility</p:attrName>
                                        </p:attrNameLst>
                                      </p:cBhvr>
                                      <p:to>
                                        <p:strVal val="visible"/>
                                      </p:to>
                                    </p:set>
                                    <p:animEffect transition="in" filter="dissolve">
                                      <p:cBhvr>
                                        <p:cTn id="17" dur="500"/>
                                        <p:tgtEl>
                                          <p:spTgt spid="820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0227">
                                            <p:txEl>
                                              <p:pRg st="4" end="4"/>
                                            </p:txEl>
                                          </p:spTgt>
                                        </p:tgtEl>
                                        <p:attrNameLst>
                                          <p:attrName>style.visibility</p:attrName>
                                        </p:attrNameLst>
                                      </p:cBhvr>
                                      <p:to>
                                        <p:strVal val="visible"/>
                                      </p:to>
                                    </p:set>
                                    <p:animEffect transition="in" filter="dissolve">
                                      <p:cBhvr>
                                        <p:cTn id="22" dur="500"/>
                                        <p:tgtEl>
                                          <p:spTgt spid="820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6" grpId="0"/>
      <p:bldP spid="8202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altLang="tr-TR" smtClean="0"/>
              <a:t>Sequence Alignment</a:t>
            </a:r>
            <a:endParaRPr lang="tr-TR" altLang="tr-TR" smtClean="0"/>
          </a:p>
        </p:txBody>
      </p:sp>
      <p:sp>
        <p:nvSpPr>
          <p:cNvPr id="872451" name="Rectangle 3"/>
          <p:cNvSpPr>
            <a:spLocks noGrp="1" noChangeArrowheads="1"/>
          </p:cNvSpPr>
          <p:nvPr>
            <p:ph type="body" idx="1"/>
          </p:nvPr>
        </p:nvSpPr>
        <p:spPr/>
        <p:txBody>
          <a:bodyPr/>
          <a:lstStyle/>
          <a:p>
            <a:pPr eaLnBrk="1" hangingPunct="1">
              <a:lnSpc>
                <a:spcPct val="80000"/>
              </a:lnSpc>
              <a:buFontTx/>
              <a:buNone/>
            </a:pPr>
            <a:r>
              <a:rPr kumimoji="0" lang="en-GB" altLang="tr-TR" sz="2800" b="1" dirty="0" smtClean="0">
                <a:solidFill>
                  <a:srgbClr val="333366"/>
                </a:solidFill>
              </a:rPr>
              <a:t>Terms of sequence comparison</a:t>
            </a:r>
            <a:endParaRPr kumimoji="0" lang="tr-TR" altLang="tr-TR" sz="2800" b="1" dirty="0" smtClean="0">
              <a:solidFill>
                <a:srgbClr val="333366"/>
              </a:solidFill>
            </a:endParaRPr>
          </a:p>
          <a:p>
            <a:pPr eaLnBrk="1" hangingPunct="1">
              <a:lnSpc>
                <a:spcPct val="80000"/>
              </a:lnSpc>
              <a:buFontTx/>
              <a:buNone/>
            </a:pPr>
            <a:endParaRPr kumimoji="0" lang="tr-TR" altLang="tr-TR" sz="2800" b="1" dirty="0" smtClean="0">
              <a:solidFill>
                <a:srgbClr val="333366"/>
              </a:solidFill>
            </a:endParaRPr>
          </a:p>
          <a:p>
            <a:pPr>
              <a:lnSpc>
                <a:spcPct val="80000"/>
              </a:lnSpc>
              <a:defRPr/>
            </a:pPr>
            <a:r>
              <a:rPr lang="en-GB" altLang="tr-TR" dirty="0"/>
              <a:t>Sequence </a:t>
            </a:r>
            <a:r>
              <a:rPr lang="en-GB" altLang="tr-TR" dirty="0" smtClean="0"/>
              <a:t>identity</a:t>
            </a:r>
            <a:endParaRPr lang="tr-TR" altLang="tr-TR" dirty="0" smtClean="0"/>
          </a:p>
          <a:p>
            <a:pPr lvl="1">
              <a:lnSpc>
                <a:spcPct val="80000"/>
              </a:lnSpc>
              <a:defRPr/>
            </a:pPr>
            <a:r>
              <a:rPr lang="en-GB" altLang="tr-TR" dirty="0" smtClean="0"/>
              <a:t>exactly </a:t>
            </a:r>
            <a:r>
              <a:rPr lang="en-GB" altLang="tr-TR" dirty="0"/>
              <a:t>the same Amino Acid or Nucleotide in the same position</a:t>
            </a:r>
          </a:p>
          <a:p>
            <a:pPr>
              <a:lnSpc>
                <a:spcPct val="80000"/>
              </a:lnSpc>
              <a:defRPr/>
            </a:pPr>
            <a:r>
              <a:rPr lang="en-GB" altLang="tr-TR" dirty="0"/>
              <a:t>Sequence </a:t>
            </a:r>
            <a:r>
              <a:rPr lang="en-GB" altLang="tr-TR" dirty="0" smtClean="0"/>
              <a:t>similarity</a:t>
            </a:r>
            <a:endParaRPr lang="tr-TR" altLang="tr-TR" dirty="0" smtClean="0"/>
          </a:p>
          <a:p>
            <a:pPr lvl="1">
              <a:lnSpc>
                <a:spcPct val="80000"/>
              </a:lnSpc>
              <a:defRPr/>
            </a:pPr>
            <a:r>
              <a:rPr lang="en-GB" altLang="tr-TR" dirty="0" smtClean="0"/>
              <a:t>substitutions </a:t>
            </a:r>
            <a:r>
              <a:rPr lang="en-GB" altLang="tr-TR" dirty="0"/>
              <a:t>with similar chemical properties</a:t>
            </a:r>
          </a:p>
          <a:p>
            <a:pPr>
              <a:lnSpc>
                <a:spcPct val="80000"/>
              </a:lnSpc>
              <a:defRPr/>
            </a:pPr>
            <a:r>
              <a:rPr lang="en-GB" altLang="tr-TR" dirty="0"/>
              <a:t>Sequence </a:t>
            </a:r>
            <a:r>
              <a:rPr lang="en-GB" altLang="tr-TR" dirty="0" smtClean="0"/>
              <a:t>homology</a:t>
            </a:r>
            <a:endParaRPr lang="tr-TR" altLang="tr-TR" dirty="0" smtClean="0"/>
          </a:p>
          <a:p>
            <a:pPr lvl="1">
              <a:lnSpc>
                <a:spcPct val="80000"/>
              </a:lnSpc>
              <a:defRPr/>
            </a:pPr>
            <a:r>
              <a:rPr lang="en-GB" altLang="tr-TR" dirty="0" smtClean="0"/>
              <a:t>general </a:t>
            </a:r>
            <a:r>
              <a:rPr lang="en-GB" altLang="tr-TR" dirty="0"/>
              <a:t>term that indicates evolutionary relatedness among sequences</a:t>
            </a:r>
            <a:endParaRPr lang="tr-TR" altLang="tr-TR" dirty="0"/>
          </a:p>
          <a:p>
            <a:pPr lvl="1">
              <a:lnSpc>
                <a:spcPct val="80000"/>
              </a:lnSpc>
              <a:defRPr/>
            </a:pPr>
            <a:r>
              <a:rPr lang="en-GB" altLang="tr-TR" dirty="0"/>
              <a:t>sequences are homologous if they are derived from a common ancestral</a:t>
            </a:r>
            <a:r>
              <a:rPr lang="tr-TR" altLang="tr-TR" dirty="0"/>
              <a:t> </a:t>
            </a:r>
            <a:r>
              <a:rPr lang="en-GB" altLang="tr-TR" dirty="0" smtClean="0"/>
              <a:t>sequence</a:t>
            </a:r>
            <a:endParaRPr lang="tr-TR" altLang="tr-TR" dirty="0"/>
          </a:p>
        </p:txBody>
      </p:sp>
      <p:sp>
        <p:nvSpPr>
          <p:cNvPr id="3379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943A6AD-5A1C-4E05-A135-A225FAAF97B8}" type="slidenum">
              <a:rPr kumimoji="0" lang="en-US" altLang="tr-TR" sz="1200" smtClean="0"/>
              <a:pPr>
                <a:spcBef>
                  <a:spcPct val="50000"/>
                </a:spcBef>
                <a:buFontTx/>
                <a:buNone/>
              </a:pPr>
              <a:t>11</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2451">
                                            <p:txEl>
                                              <p:pRg st="0" end="0"/>
                                            </p:txEl>
                                          </p:spTgt>
                                        </p:tgtEl>
                                        <p:attrNameLst>
                                          <p:attrName>style.visibility</p:attrName>
                                        </p:attrNameLst>
                                      </p:cBhvr>
                                      <p:to>
                                        <p:strVal val="visible"/>
                                      </p:to>
                                    </p:set>
                                    <p:animEffect transition="in" filter="dissolve">
                                      <p:cBhvr>
                                        <p:cTn id="7" dur="500"/>
                                        <p:tgtEl>
                                          <p:spTgt spid="872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2451">
                                            <p:txEl>
                                              <p:pRg st="2" end="2"/>
                                            </p:txEl>
                                          </p:spTgt>
                                        </p:tgtEl>
                                        <p:attrNameLst>
                                          <p:attrName>style.visibility</p:attrName>
                                        </p:attrNameLst>
                                      </p:cBhvr>
                                      <p:to>
                                        <p:strVal val="visible"/>
                                      </p:to>
                                    </p:set>
                                    <p:animEffect transition="in" filter="dissolve">
                                      <p:cBhvr>
                                        <p:cTn id="12" dur="500"/>
                                        <p:tgtEl>
                                          <p:spTgt spid="8724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72451">
                                            <p:txEl>
                                              <p:pRg st="3" end="3"/>
                                            </p:txEl>
                                          </p:spTgt>
                                        </p:tgtEl>
                                        <p:attrNameLst>
                                          <p:attrName>style.visibility</p:attrName>
                                        </p:attrNameLst>
                                      </p:cBhvr>
                                      <p:to>
                                        <p:strVal val="visible"/>
                                      </p:to>
                                    </p:set>
                                    <p:animEffect transition="in" filter="dissolve">
                                      <p:cBhvr>
                                        <p:cTn id="17" dur="500"/>
                                        <p:tgtEl>
                                          <p:spTgt spid="8724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2451">
                                            <p:txEl>
                                              <p:pRg st="4" end="4"/>
                                            </p:txEl>
                                          </p:spTgt>
                                        </p:tgtEl>
                                        <p:attrNameLst>
                                          <p:attrName>style.visibility</p:attrName>
                                        </p:attrNameLst>
                                      </p:cBhvr>
                                      <p:to>
                                        <p:strVal val="visible"/>
                                      </p:to>
                                    </p:set>
                                    <p:animEffect transition="in" filter="dissolve">
                                      <p:cBhvr>
                                        <p:cTn id="22" dur="500"/>
                                        <p:tgtEl>
                                          <p:spTgt spid="8724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72451">
                                            <p:txEl>
                                              <p:pRg st="5" end="5"/>
                                            </p:txEl>
                                          </p:spTgt>
                                        </p:tgtEl>
                                        <p:attrNameLst>
                                          <p:attrName>style.visibility</p:attrName>
                                        </p:attrNameLst>
                                      </p:cBhvr>
                                      <p:to>
                                        <p:strVal val="visible"/>
                                      </p:to>
                                    </p:set>
                                    <p:animEffect transition="in" filter="dissolve">
                                      <p:cBhvr>
                                        <p:cTn id="27" dur="500"/>
                                        <p:tgtEl>
                                          <p:spTgt spid="87245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72451">
                                            <p:txEl>
                                              <p:pRg st="6" end="6"/>
                                            </p:txEl>
                                          </p:spTgt>
                                        </p:tgtEl>
                                        <p:attrNameLst>
                                          <p:attrName>style.visibility</p:attrName>
                                        </p:attrNameLst>
                                      </p:cBhvr>
                                      <p:to>
                                        <p:strVal val="visible"/>
                                      </p:to>
                                    </p:set>
                                    <p:animEffect transition="in" filter="dissolve">
                                      <p:cBhvr>
                                        <p:cTn id="32" dur="500"/>
                                        <p:tgtEl>
                                          <p:spTgt spid="87245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72451">
                                            <p:txEl>
                                              <p:pRg st="7" end="7"/>
                                            </p:txEl>
                                          </p:spTgt>
                                        </p:tgtEl>
                                        <p:attrNameLst>
                                          <p:attrName>style.visibility</p:attrName>
                                        </p:attrNameLst>
                                      </p:cBhvr>
                                      <p:to>
                                        <p:strVal val="visible"/>
                                      </p:to>
                                    </p:set>
                                    <p:animEffect transition="in" filter="dissolve">
                                      <p:cBhvr>
                                        <p:cTn id="37" dur="500"/>
                                        <p:tgtEl>
                                          <p:spTgt spid="87245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72451">
                                            <p:txEl>
                                              <p:pRg st="8" end="8"/>
                                            </p:txEl>
                                          </p:spTgt>
                                        </p:tgtEl>
                                        <p:attrNameLst>
                                          <p:attrName>style.visibility</p:attrName>
                                        </p:attrNameLst>
                                      </p:cBhvr>
                                      <p:to>
                                        <p:strVal val="visible"/>
                                      </p:to>
                                    </p:set>
                                    <p:animEffect transition="in" filter="dissolve">
                                      <p:cBhvr>
                                        <p:cTn id="42" dur="500"/>
                                        <p:tgtEl>
                                          <p:spTgt spid="8724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51" grpId="0" build="p"/>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p:txBody>
          <a:bodyPr/>
          <a:lstStyle/>
          <a:p>
            <a:pPr eaLnBrk="1" hangingPunct="1"/>
            <a:r>
              <a:rPr lang="en-US" altLang="tr-TR" smtClean="0"/>
              <a:t>PAM1 matrix</a:t>
            </a:r>
          </a:p>
        </p:txBody>
      </p:sp>
      <p:sp>
        <p:nvSpPr>
          <p:cNvPr id="821251" name="Rectangle 3"/>
          <p:cNvSpPr>
            <a:spLocks noGrp="1" noChangeArrowheads="1"/>
          </p:cNvSpPr>
          <p:nvPr>
            <p:ph type="body" idx="1"/>
          </p:nvPr>
        </p:nvSpPr>
        <p:spPr>
          <a:xfrm>
            <a:off x="228600" y="1052513"/>
            <a:ext cx="8915400" cy="4114800"/>
          </a:xfrm>
        </p:spPr>
        <p:txBody>
          <a:bodyPr/>
          <a:lstStyle/>
          <a:p>
            <a:pPr algn="ctr" eaLnBrk="1" hangingPunct="1">
              <a:lnSpc>
                <a:spcPct val="90000"/>
              </a:lnSpc>
              <a:buFontTx/>
              <a:buNone/>
            </a:pPr>
            <a:r>
              <a:rPr lang="en-US" altLang="tr-TR" sz="2000" b="1" smtClean="0">
                <a:solidFill>
                  <a:schemeClr val="accent1"/>
                </a:solidFill>
                <a:cs typeface="Times New Roman" panose="02020603050405020304" pitchFamily="18" charset="0"/>
              </a:rPr>
              <a:t>normalized probabilities multiplied by 10000</a:t>
            </a:r>
          </a:p>
          <a:p>
            <a:pPr eaLnBrk="1" hangingPunct="1">
              <a:lnSpc>
                <a:spcPct val="90000"/>
              </a:lnSpc>
              <a:buFontTx/>
              <a:buNone/>
            </a:pPr>
            <a:r>
              <a:rPr lang="en-US" altLang="tr-TR" sz="1100" smtClean="0">
                <a:latin typeface="Courier" pitchFamily="49" charset="0"/>
                <a:cs typeface="Courier New" panose="02070309020205020404" pitchFamily="49" charset="0"/>
              </a:rPr>
              <a:t>   </a:t>
            </a:r>
          </a:p>
          <a:p>
            <a:pPr eaLnBrk="1" hangingPunct="1">
              <a:lnSpc>
                <a:spcPct val="90000"/>
              </a:lnSpc>
              <a:buFontTx/>
              <a:buNone/>
            </a:pPr>
            <a:endParaRPr lang="en-US" altLang="tr-TR" sz="1100" smtClean="0">
              <a:latin typeface="Courier" pitchFamily="49" charset="0"/>
              <a:cs typeface="Courier New" panose="02070309020205020404" pitchFamily="49" charset="0"/>
            </a:endParaRPr>
          </a:p>
          <a:p>
            <a:pPr eaLnBrk="1" hangingPunct="1">
              <a:lnSpc>
                <a:spcPct val="90000"/>
              </a:lnSpc>
              <a:buFontTx/>
              <a:buNone/>
            </a:pPr>
            <a:r>
              <a:rPr lang="en-US" altLang="tr-TR" sz="1100" smtClean="0">
                <a:latin typeface="Courier" pitchFamily="49" charset="0"/>
                <a:cs typeface="Courier New" panose="02070309020205020404" pitchFamily="49" charset="0"/>
              </a:rPr>
              <a:t>   </a:t>
            </a:r>
            <a:r>
              <a:rPr lang="en-US" altLang="tr-TR" sz="1100" b="1" smtClean="0">
                <a:latin typeface="Courier" pitchFamily="49" charset="0"/>
                <a:cs typeface="Courier New" panose="02070309020205020404" pitchFamily="49" charset="0"/>
              </a:rPr>
              <a:t>Ala  Arg  Asn  Asp  Cys  Gln  Glu  Gly  His  Ile  Leu  Lys  Met  Phe  Pro  Ser  Thr  Trp  Tyr  Val           </a:t>
            </a:r>
          </a:p>
          <a:p>
            <a:pPr eaLnBrk="1" hangingPunct="1">
              <a:lnSpc>
                <a:spcPct val="90000"/>
              </a:lnSpc>
              <a:buFontTx/>
              <a:buNone/>
            </a:pPr>
            <a:r>
              <a:rPr lang="en-US" altLang="tr-TR" sz="1100" b="1" smtClean="0">
                <a:latin typeface="Courier" pitchFamily="49" charset="0"/>
                <a:cs typeface="Courier New" panose="02070309020205020404" pitchFamily="49" charset="0"/>
              </a:rPr>
              <a:t>     A    R    N    D    C    Q    E    G    H    I    L    K    M    F    P    S    T    W    Y    V </a:t>
            </a:r>
          </a:p>
          <a:p>
            <a:pPr eaLnBrk="1" hangingPunct="1">
              <a:lnSpc>
                <a:spcPct val="90000"/>
              </a:lnSpc>
              <a:buFontTx/>
              <a:buNone/>
            </a:pPr>
            <a:r>
              <a:rPr lang="en-US" altLang="tr-TR" sz="1100" b="1" smtClean="0">
                <a:latin typeface="Courier" pitchFamily="49" charset="0"/>
                <a:cs typeface="Courier New" panose="02070309020205020404" pitchFamily="49" charset="0"/>
              </a:rPr>
              <a:t>A 9867    2    9   10    3    8   17   21    2    6    4    2    6    2   22   35   32    0    2   18    </a:t>
            </a:r>
          </a:p>
          <a:p>
            <a:pPr eaLnBrk="1" hangingPunct="1">
              <a:lnSpc>
                <a:spcPct val="90000"/>
              </a:lnSpc>
              <a:buFontTx/>
              <a:buNone/>
            </a:pPr>
            <a:r>
              <a:rPr lang="en-US" altLang="tr-TR" sz="1100" b="1" smtClean="0">
                <a:latin typeface="Courier" pitchFamily="49" charset="0"/>
                <a:cs typeface="Courier New" panose="02070309020205020404" pitchFamily="49" charset="0"/>
              </a:rPr>
              <a:t>R    1 9913    1    0    1   10    0    0   10    3    1   19    4    1    4    6    1    8    0    1 </a:t>
            </a:r>
          </a:p>
          <a:p>
            <a:pPr eaLnBrk="1" hangingPunct="1">
              <a:lnSpc>
                <a:spcPct val="90000"/>
              </a:lnSpc>
              <a:buFontTx/>
              <a:buNone/>
            </a:pPr>
            <a:r>
              <a:rPr lang="en-US" altLang="tr-TR" sz="1100" b="1" smtClean="0">
                <a:latin typeface="Courier" pitchFamily="49" charset="0"/>
                <a:cs typeface="Courier New" panose="02070309020205020404" pitchFamily="49" charset="0"/>
              </a:rPr>
              <a:t>N    4    1 9822   36    0    4    6    6   21    3    1   13    0    1    2   20    9    1    4    1 </a:t>
            </a:r>
          </a:p>
          <a:p>
            <a:pPr eaLnBrk="1" hangingPunct="1">
              <a:lnSpc>
                <a:spcPct val="90000"/>
              </a:lnSpc>
              <a:buFontTx/>
              <a:buNone/>
            </a:pPr>
            <a:r>
              <a:rPr lang="en-US" altLang="tr-TR" sz="1100" b="1" smtClean="0">
                <a:latin typeface="Courier" pitchFamily="49" charset="0"/>
                <a:cs typeface="Courier New" panose="02070309020205020404" pitchFamily="49" charset="0"/>
              </a:rPr>
              <a:t>D    6    0   42 9859    0    6   53    6    4    1    0    3    0    0    1    5    3    0    0    1 </a:t>
            </a:r>
          </a:p>
          <a:p>
            <a:pPr eaLnBrk="1" hangingPunct="1">
              <a:lnSpc>
                <a:spcPct val="90000"/>
              </a:lnSpc>
              <a:buFontTx/>
              <a:buNone/>
            </a:pPr>
            <a:r>
              <a:rPr lang="en-US" altLang="tr-TR" sz="1100" b="1" smtClean="0">
                <a:latin typeface="Courier" pitchFamily="49" charset="0"/>
                <a:cs typeface="Courier New" panose="02070309020205020404" pitchFamily="49" charset="0"/>
              </a:rPr>
              <a:t>C    1    1    0    0 9973    0    0    0    1    1    0    0    0    0    1    5    1    0    3    2 </a:t>
            </a:r>
          </a:p>
          <a:p>
            <a:pPr eaLnBrk="1" hangingPunct="1">
              <a:lnSpc>
                <a:spcPct val="90000"/>
              </a:lnSpc>
              <a:buFontTx/>
              <a:buNone/>
            </a:pPr>
            <a:r>
              <a:rPr lang="en-US" altLang="tr-TR" sz="1100" b="1" smtClean="0">
                <a:latin typeface="Courier" pitchFamily="49" charset="0"/>
                <a:cs typeface="Courier New" panose="02070309020205020404" pitchFamily="49" charset="0"/>
              </a:rPr>
              <a:t>Q    3    9    4    5    0 9876   27    1   23    1    3    6    4    0    6    2    2    0    0    1 </a:t>
            </a:r>
          </a:p>
          <a:p>
            <a:pPr eaLnBrk="1" hangingPunct="1">
              <a:lnSpc>
                <a:spcPct val="90000"/>
              </a:lnSpc>
              <a:buFontTx/>
              <a:buNone/>
            </a:pPr>
            <a:r>
              <a:rPr lang="en-US" altLang="tr-TR" sz="1100" b="1" smtClean="0">
                <a:latin typeface="Courier" pitchFamily="49" charset="0"/>
                <a:cs typeface="Courier New" panose="02070309020205020404" pitchFamily="49" charset="0"/>
              </a:rPr>
              <a:t>E   10    0    7   56    0   35 9865    4    2    3    1    4    1    0    3    4    2    0    1    2 </a:t>
            </a:r>
          </a:p>
          <a:p>
            <a:pPr eaLnBrk="1" hangingPunct="1">
              <a:lnSpc>
                <a:spcPct val="90000"/>
              </a:lnSpc>
              <a:buFontTx/>
              <a:buNone/>
            </a:pPr>
            <a:r>
              <a:rPr lang="en-US" altLang="tr-TR" sz="1100" b="1" smtClean="0">
                <a:latin typeface="Courier" pitchFamily="49" charset="0"/>
                <a:cs typeface="Courier New" panose="02070309020205020404" pitchFamily="49" charset="0"/>
              </a:rPr>
              <a:t>G   21    1   12   11    1    3    7 9935    1    0    1    2    1    1    3   21    3    0    0    5 </a:t>
            </a:r>
          </a:p>
          <a:p>
            <a:pPr eaLnBrk="1" hangingPunct="1">
              <a:lnSpc>
                <a:spcPct val="90000"/>
              </a:lnSpc>
              <a:buFontTx/>
              <a:buNone/>
            </a:pPr>
            <a:r>
              <a:rPr lang="en-US" altLang="tr-TR" sz="1100" b="1" smtClean="0">
                <a:latin typeface="Courier" pitchFamily="49" charset="0"/>
                <a:cs typeface="Courier New" panose="02070309020205020404" pitchFamily="49" charset="0"/>
              </a:rPr>
              <a:t>H    1    8   18    3    1   20    1    0 9912    0    1    1    0    2    3    1    1    1    4    1 </a:t>
            </a:r>
          </a:p>
          <a:p>
            <a:pPr eaLnBrk="1" hangingPunct="1">
              <a:lnSpc>
                <a:spcPct val="90000"/>
              </a:lnSpc>
              <a:buFontTx/>
              <a:buNone/>
            </a:pPr>
            <a:r>
              <a:rPr lang="en-US" altLang="tr-TR" sz="1100" b="1" smtClean="0">
                <a:latin typeface="Courier" pitchFamily="49" charset="0"/>
                <a:cs typeface="Courier New" panose="02070309020205020404" pitchFamily="49" charset="0"/>
              </a:rPr>
              <a:t>I    2    2    3    1    2    1    2    0    0 9872    9    2   12    7    0    1    7    0    1   33</a:t>
            </a:r>
          </a:p>
          <a:p>
            <a:pPr eaLnBrk="1" hangingPunct="1">
              <a:lnSpc>
                <a:spcPct val="90000"/>
              </a:lnSpc>
              <a:buFontTx/>
              <a:buNone/>
            </a:pPr>
            <a:r>
              <a:rPr lang="en-US" altLang="tr-TR" sz="1100" b="1" smtClean="0">
                <a:latin typeface="Courier" pitchFamily="49" charset="0"/>
                <a:cs typeface="Courier New" panose="02070309020205020404" pitchFamily="49" charset="0"/>
              </a:rPr>
              <a:t>L    3    1    3    0    0    6    1    1    4   22 9947    2   45   13    3    1    3    4    2   15   </a:t>
            </a:r>
          </a:p>
          <a:p>
            <a:pPr eaLnBrk="1" hangingPunct="1">
              <a:lnSpc>
                <a:spcPct val="90000"/>
              </a:lnSpc>
              <a:buFontTx/>
              <a:buNone/>
            </a:pPr>
            <a:r>
              <a:rPr lang="en-US" altLang="tr-TR" sz="1100" b="1" smtClean="0">
                <a:latin typeface="Courier" pitchFamily="49" charset="0"/>
                <a:cs typeface="Courier New" panose="02070309020205020404" pitchFamily="49" charset="0"/>
              </a:rPr>
              <a:t>K    2   37   25    6    0   12    7    2    2    4    1 9926   20    0    3    8   11    0    1    1</a:t>
            </a:r>
          </a:p>
          <a:p>
            <a:pPr eaLnBrk="1" hangingPunct="1">
              <a:lnSpc>
                <a:spcPct val="90000"/>
              </a:lnSpc>
              <a:buFontTx/>
              <a:buNone/>
            </a:pPr>
            <a:r>
              <a:rPr lang="en-US" altLang="tr-TR" sz="1100" b="1" smtClean="0">
                <a:latin typeface="Courier" pitchFamily="49" charset="0"/>
                <a:cs typeface="Courier New" panose="02070309020205020404" pitchFamily="49" charset="0"/>
              </a:rPr>
              <a:t>M    1    1    0    0    0    2    0    0    0    5    8    4 9874    1    0    1    2    0    0    4 </a:t>
            </a:r>
          </a:p>
          <a:p>
            <a:pPr eaLnBrk="1" hangingPunct="1">
              <a:lnSpc>
                <a:spcPct val="90000"/>
              </a:lnSpc>
              <a:buFontTx/>
              <a:buNone/>
            </a:pPr>
            <a:r>
              <a:rPr lang="en-US" altLang="tr-TR" sz="1100" b="1" smtClean="0">
                <a:latin typeface="Courier" pitchFamily="49" charset="0"/>
                <a:cs typeface="Courier New" panose="02070309020205020404" pitchFamily="49" charset="0"/>
              </a:rPr>
              <a:t>F    1    1    1    0    0    0    0    1    2    8    6    0    4 9946    0    2    1    3   28    0 </a:t>
            </a:r>
          </a:p>
          <a:p>
            <a:pPr eaLnBrk="1" hangingPunct="1">
              <a:lnSpc>
                <a:spcPct val="90000"/>
              </a:lnSpc>
              <a:buFontTx/>
              <a:buNone/>
            </a:pPr>
            <a:r>
              <a:rPr lang="en-US" altLang="tr-TR" sz="1100" b="1" smtClean="0">
                <a:latin typeface="Courier" pitchFamily="49" charset="0"/>
                <a:cs typeface="Courier New" panose="02070309020205020404" pitchFamily="49" charset="0"/>
              </a:rPr>
              <a:t>P   13    5    2    1    1    8    3    2    5    1    2    2    1    1 9926   12    4    0    0    2    </a:t>
            </a:r>
          </a:p>
          <a:p>
            <a:pPr eaLnBrk="1" hangingPunct="1">
              <a:lnSpc>
                <a:spcPct val="90000"/>
              </a:lnSpc>
              <a:buFontTx/>
              <a:buNone/>
            </a:pPr>
            <a:r>
              <a:rPr lang="en-US" altLang="tr-TR" sz="1100" b="1" smtClean="0">
                <a:latin typeface="Courier" pitchFamily="49" charset="0"/>
                <a:cs typeface="Courier New" panose="02070309020205020404" pitchFamily="49" charset="0"/>
              </a:rPr>
              <a:t>S   28   11   34    7   11    4    6   16    2    2    1    7    4    3   17 9840   38    5    2    2 </a:t>
            </a:r>
          </a:p>
          <a:p>
            <a:pPr eaLnBrk="1" hangingPunct="1">
              <a:lnSpc>
                <a:spcPct val="90000"/>
              </a:lnSpc>
              <a:buFontTx/>
              <a:buNone/>
            </a:pPr>
            <a:r>
              <a:rPr lang="en-US" altLang="tr-TR" sz="1100" b="1" smtClean="0">
                <a:latin typeface="Courier" pitchFamily="49" charset="0"/>
                <a:cs typeface="Courier New" panose="02070309020205020404" pitchFamily="49" charset="0"/>
              </a:rPr>
              <a:t>T   22    2   13    4    1    3    2    2    1   11    2    8    6    1    5   32 9871    0    2    9 </a:t>
            </a:r>
          </a:p>
          <a:p>
            <a:pPr eaLnBrk="1" hangingPunct="1">
              <a:lnSpc>
                <a:spcPct val="90000"/>
              </a:lnSpc>
              <a:buFontTx/>
              <a:buNone/>
            </a:pPr>
            <a:r>
              <a:rPr lang="en-US" altLang="tr-TR" sz="1100" b="1" smtClean="0">
                <a:latin typeface="Courier" pitchFamily="49" charset="0"/>
                <a:cs typeface="Courier New" panose="02070309020205020404" pitchFamily="49" charset="0"/>
              </a:rPr>
              <a:t>W    0    2    0    0    0    0    0    0    0    0    0    0    0    1    0    1    0 9976    1    0   </a:t>
            </a:r>
          </a:p>
          <a:p>
            <a:pPr eaLnBrk="1" hangingPunct="1">
              <a:lnSpc>
                <a:spcPct val="90000"/>
              </a:lnSpc>
              <a:buFontTx/>
              <a:buNone/>
            </a:pPr>
            <a:r>
              <a:rPr lang="en-US" altLang="tr-TR" sz="1100" b="1" smtClean="0">
                <a:latin typeface="Courier" pitchFamily="49" charset="0"/>
                <a:cs typeface="Courier New" panose="02070309020205020404" pitchFamily="49" charset="0"/>
              </a:rPr>
              <a:t>Y    1    0    3    0    3    0    1    0    4    1    1    0    0   21    0    1    1    2 9945    1      </a:t>
            </a:r>
          </a:p>
          <a:p>
            <a:pPr eaLnBrk="1" hangingPunct="1">
              <a:lnSpc>
                <a:spcPct val="90000"/>
              </a:lnSpc>
              <a:buFontTx/>
              <a:buNone/>
            </a:pPr>
            <a:r>
              <a:rPr lang="en-US" altLang="tr-TR" sz="1100" b="1" smtClean="0">
                <a:latin typeface="Courier" pitchFamily="49" charset="0"/>
                <a:cs typeface="Courier New" panose="02070309020205020404" pitchFamily="49" charset="0"/>
              </a:rPr>
              <a:t>V   13    2    1    1    3    2    2    3    3   57   11    1   17    1    3    2   10    0    2 9901</a:t>
            </a:r>
            <a:r>
              <a:rPr lang="en-US" altLang="tr-TR" sz="1100" b="1" smtClean="0"/>
              <a:t> </a:t>
            </a:r>
          </a:p>
        </p:txBody>
      </p:sp>
      <p:sp>
        <p:nvSpPr>
          <p:cNvPr id="15667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C644185-D32D-47DE-A4AE-78C3BE3D87A6}" type="slidenum">
              <a:rPr kumimoji="0" lang="en-US" altLang="tr-TR" sz="1200" smtClean="0"/>
              <a:pPr>
                <a:spcBef>
                  <a:spcPct val="50000"/>
                </a:spcBef>
                <a:buFontTx/>
                <a:buNone/>
              </a:pPr>
              <a:t>110</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21250"/>
                                        </p:tgtEl>
                                        <p:attrNameLst>
                                          <p:attrName>style.visibility</p:attrName>
                                        </p:attrNameLst>
                                      </p:cBhvr>
                                      <p:to>
                                        <p:strVal val="visible"/>
                                      </p:to>
                                    </p:set>
                                    <p:animEffect transition="in" filter="dissolve">
                                      <p:cBhvr>
                                        <p:cTn id="7" dur="500"/>
                                        <p:tgtEl>
                                          <p:spTgt spid="821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1251">
                                            <p:txEl>
                                              <p:pRg st="0" end="0"/>
                                            </p:txEl>
                                          </p:spTgt>
                                        </p:tgtEl>
                                        <p:attrNameLst>
                                          <p:attrName>style.visibility</p:attrName>
                                        </p:attrNameLst>
                                      </p:cBhvr>
                                      <p:to>
                                        <p:strVal val="visible"/>
                                      </p:to>
                                    </p:set>
                                    <p:animEffect transition="in" filter="dissolve">
                                      <p:cBhvr>
                                        <p:cTn id="12" dur="500"/>
                                        <p:tgtEl>
                                          <p:spTgt spid="8212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1251">
                                            <p:txEl>
                                              <p:pRg st="3" end="3"/>
                                            </p:txEl>
                                          </p:spTgt>
                                        </p:tgtEl>
                                        <p:attrNameLst>
                                          <p:attrName>style.visibility</p:attrName>
                                        </p:attrNameLst>
                                      </p:cBhvr>
                                      <p:to>
                                        <p:strVal val="visible"/>
                                      </p:to>
                                    </p:set>
                                    <p:animEffect transition="in" filter="dissolve">
                                      <p:cBhvr>
                                        <p:cTn id="17" dur="500"/>
                                        <p:tgtEl>
                                          <p:spTgt spid="821251">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21251">
                                            <p:txEl>
                                              <p:pRg st="4" end="4"/>
                                            </p:txEl>
                                          </p:spTgt>
                                        </p:tgtEl>
                                        <p:attrNameLst>
                                          <p:attrName>style.visibility</p:attrName>
                                        </p:attrNameLst>
                                      </p:cBhvr>
                                      <p:to>
                                        <p:strVal val="visible"/>
                                      </p:to>
                                    </p:set>
                                    <p:animEffect transition="in" filter="dissolve">
                                      <p:cBhvr>
                                        <p:cTn id="20" dur="500"/>
                                        <p:tgtEl>
                                          <p:spTgt spid="821251">
                                            <p:txEl>
                                              <p:pRg st="4" end="4"/>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21251">
                                            <p:txEl>
                                              <p:pRg st="5" end="5"/>
                                            </p:txEl>
                                          </p:spTgt>
                                        </p:tgtEl>
                                        <p:attrNameLst>
                                          <p:attrName>style.visibility</p:attrName>
                                        </p:attrNameLst>
                                      </p:cBhvr>
                                      <p:to>
                                        <p:strVal val="visible"/>
                                      </p:to>
                                    </p:set>
                                    <p:animEffect transition="in" filter="dissolve">
                                      <p:cBhvr>
                                        <p:cTn id="23" dur="500"/>
                                        <p:tgtEl>
                                          <p:spTgt spid="821251">
                                            <p:txEl>
                                              <p:pRg st="5" end="5"/>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21251">
                                            <p:txEl>
                                              <p:pRg st="6" end="6"/>
                                            </p:txEl>
                                          </p:spTgt>
                                        </p:tgtEl>
                                        <p:attrNameLst>
                                          <p:attrName>style.visibility</p:attrName>
                                        </p:attrNameLst>
                                      </p:cBhvr>
                                      <p:to>
                                        <p:strVal val="visible"/>
                                      </p:to>
                                    </p:set>
                                    <p:animEffect transition="in" filter="dissolve">
                                      <p:cBhvr>
                                        <p:cTn id="26" dur="500"/>
                                        <p:tgtEl>
                                          <p:spTgt spid="821251">
                                            <p:txEl>
                                              <p:pRg st="6" end="6"/>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21251">
                                            <p:txEl>
                                              <p:pRg st="7" end="7"/>
                                            </p:txEl>
                                          </p:spTgt>
                                        </p:tgtEl>
                                        <p:attrNameLst>
                                          <p:attrName>style.visibility</p:attrName>
                                        </p:attrNameLst>
                                      </p:cBhvr>
                                      <p:to>
                                        <p:strVal val="visible"/>
                                      </p:to>
                                    </p:set>
                                    <p:animEffect transition="in" filter="dissolve">
                                      <p:cBhvr>
                                        <p:cTn id="29" dur="500"/>
                                        <p:tgtEl>
                                          <p:spTgt spid="821251">
                                            <p:txEl>
                                              <p:pRg st="7" end="7"/>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821251">
                                            <p:txEl>
                                              <p:pRg st="8" end="8"/>
                                            </p:txEl>
                                          </p:spTgt>
                                        </p:tgtEl>
                                        <p:attrNameLst>
                                          <p:attrName>style.visibility</p:attrName>
                                        </p:attrNameLst>
                                      </p:cBhvr>
                                      <p:to>
                                        <p:strVal val="visible"/>
                                      </p:to>
                                    </p:set>
                                    <p:animEffect transition="in" filter="dissolve">
                                      <p:cBhvr>
                                        <p:cTn id="32" dur="500"/>
                                        <p:tgtEl>
                                          <p:spTgt spid="821251">
                                            <p:txEl>
                                              <p:pRg st="8" end="8"/>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21251">
                                            <p:txEl>
                                              <p:pRg st="9" end="9"/>
                                            </p:txEl>
                                          </p:spTgt>
                                        </p:tgtEl>
                                        <p:attrNameLst>
                                          <p:attrName>style.visibility</p:attrName>
                                        </p:attrNameLst>
                                      </p:cBhvr>
                                      <p:to>
                                        <p:strVal val="visible"/>
                                      </p:to>
                                    </p:set>
                                    <p:animEffect transition="in" filter="dissolve">
                                      <p:cBhvr>
                                        <p:cTn id="35" dur="500"/>
                                        <p:tgtEl>
                                          <p:spTgt spid="821251">
                                            <p:txEl>
                                              <p:pRg st="9" end="9"/>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821251">
                                            <p:txEl>
                                              <p:pRg st="10" end="10"/>
                                            </p:txEl>
                                          </p:spTgt>
                                        </p:tgtEl>
                                        <p:attrNameLst>
                                          <p:attrName>style.visibility</p:attrName>
                                        </p:attrNameLst>
                                      </p:cBhvr>
                                      <p:to>
                                        <p:strVal val="visible"/>
                                      </p:to>
                                    </p:set>
                                    <p:animEffect transition="in" filter="dissolve">
                                      <p:cBhvr>
                                        <p:cTn id="38" dur="500"/>
                                        <p:tgtEl>
                                          <p:spTgt spid="821251">
                                            <p:txEl>
                                              <p:pRg st="10" end="10"/>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821251">
                                            <p:txEl>
                                              <p:pRg st="11" end="11"/>
                                            </p:txEl>
                                          </p:spTgt>
                                        </p:tgtEl>
                                        <p:attrNameLst>
                                          <p:attrName>style.visibility</p:attrName>
                                        </p:attrNameLst>
                                      </p:cBhvr>
                                      <p:to>
                                        <p:strVal val="visible"/>
                                      </p:to>
                                    </p:set>
                                    <p:animEffect transition="in" filter="dissolve">
                                      <p:cBhvr>
                                        <p:cTn id="41" dur="500"/>
                                        <p:tgtEl>
                                          <p:spTgt spid="821251">
                                            <p:txEl>
                                              <p:pRg st="11" end="11"/>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821251">
                                            <p:txEl>
                                              <p:pRg st="12" end="12"/>
                                            </p:txEl>
                                          </p:spTgt>
                                        </p:tgtEl>
                                        <p:attrNameLst>
                                          <p:attrName>style.visibility</p:attrName>
                                        </p:attrNameLst>
                                      </p:cBhvr>
                                      <p:to>
                                        <p:strVal val="visible"/>
                                      </p:to>
                                    </p:set>
                                    <p:animEffect transition="in" filter="dissolve">
                                      <p:cBhvr>
                                        <p:cTn id="44" dur="500"/>
                                        <p:tgtEl>
                                          <p:spTgt spid="821251">
                                            <p:txEl>
                                              <p:pRg st="12" end="12"/>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821251">
                                            <p:txEl>
                                              <p:pRg st="13" end="13"/>
                                            </p:txEl>
                                          </p:spTgt>
                                        </p:tgtEl>
                                        <p:attrNameLst>
                                          <p:attrName>style.visibility</p:attrName>
                                        </p:attrNameLst>
                                      </p:cBhvr>
                                      <p:to>
                                        <p:strVal val="visible"/>
                                      </p:to>
                                    </p:set>
                                    <p:animEffect transition="in" filter="dissolve">
                                      <p:cBhvr>
                                        <p:cTn id="47" dur="500"/>
                                        <p:tgtEl>
                                          <p:spTgt spid="821251">
                                            <p:txEl>
                                              <p:pRg st="13" end="13"/>
                                            </p:txEl>
                                          </p:spTgt>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821251">
                                            <p:txEl>
                                              <p:pRg st="14" end="14"/>
                                            </p:txEl>
                                          </p:spTgt>
                                        </p:tgtEl>
                                        <p:attrNameLst>
                                          <p:attrName>style.visibility</p:attrName>
                                        </p:attrNameLst>
                                      </p:cBhvr>
                                      <p:to>
                                        <p:strVal val="visible"/>
                                      </p:to>
                                    </p:set>
                                    <p:animEffect transition="in" filter="dissolve">
                                      <p:cBhvr>
                                        <p:cTn id="50" dur="500"/>
                                        <p:tgtEl>
                                          <p:spTgt spid="821251">
                                            <p:txEl>
                                              <p:pRg st="14" end="14"/>
                                            </p:txEl>
                                          </p:spTgt>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821251">
                                            <p:txEl>
                                              <p:pRg st="15" end="15"/>
                                            </p:txEl>
                                          </p:spTgt>
                                        </p:tgtEl>
                                        <p:attrNameLst>
                                          <p:attrName>style.visibility</p:attrName>
                                        </p:attrNameLst>
                                      </p:cBhvr>
                                      <p:to>
                                        <p:strVal val="visible"/>
                                      </p:to>
                                    </p:set>
                                    <p:animEffect transition="in" filter="dissolve">
                                      <p:cBhvr>
                                        <p:cTn id="53" dur="500"/>
                                        <p:tgtEl>
                                          <p:spTgt spid="821251">
                                            <p:txEl>
                                              <p:pRg st="15" end="15"/>
                                            </p:txEl>
                                          </p:spTgt>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821251">
                                            <p:txEl>
                                              <p:pRg st="16" end="16"/>
                                            </p:txEl>
                                          </p:spTgt>
                                        </p:tgtEl>
                                        <p:attrNameLst>
                                          <p:attrName>style.visibility</p:attrName>
                                        </p:attrNameLst>
                                      </p:cBhvr>
                                      <p:to>
                                        <p:strVal val="visible"/>
                                      </p:to>
                                    </p:set>
                                    <p:animEffect transition="in" filter="dissolve">
                                      <p:cBhvr>
                                        <p:cTn id="56" dur="500"/>
                                        <p:tgtEl>
                                          <p:spTgt spid="821251">
                                            <p:txEl>
                                              <p:pRg st="16" end="16"/>
                                            </p:txEl>
                                          </p:spTgt>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821251">
                                            <p:txEl>
                                              <p:pRg st="17" end="17"/>
                                            </p:txEl>
                                          </p:spTgt>
                                        </p:tgtEl>
                                        <p:attrNameLst>
                                          <p:attrName>style.visibility</p:attrName>
                                        </p:attrNameLst>
                                      </p:cBhvr>
                                      <p:to>
                                        <p:strVal val="visible"/>
                                      </p:to>
                                    </p:set>
                                    <p:animEffect transition="in" filter="dissolve">
                                      <p:cBhvr>
                                        <p:cTn id="59" dur="500"/>
                                        <p:tgtEl>
                                          <p:spTgt spid="821251">
                                            <p:txEl>
                                              <p:pRg st="17" end="17"/>
                                            </p:txEl>
                                          </p:spTgt>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821251">
                                            <p:txEl>
                                              <p:pRg st="18" end="18"/>
                                            </p:txEl>
                                          </p:spTgt>
                                        </p:tgtEl>
                                        <p:attrNameLst>
                                          <p:attrName>style.visibility</p:attrName>
                                        </p:attrNameLst>
                                      </p:cBhvr>
                                      <p:to>
                                        <p:strVal val="visible"/>
                                      </p:to>
                                    </p:set>
                                    <p:animEffect transition="in" filter="dissolve">
                                      <p:cBhvr>
                                        <p:cTn id="62" dur="500"/>
                                        <p:tgtEl>
                                          <p:spTgt spid="821251">
                                            <p:txEl>
                                              <p:pRg st="18" end="18"/>
                                            </p:txEl>
                                          </p:spTgt>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821251">
                                            <p:txEl>
                                              <p:pRg st="19" end="19"/>
                                            </p:txEl>
                                          </p:spTgt>
                                        </p:tgtEl>
                                        <p:attrNameLst>
                                          <p:attrName>style.visibility</p:attrName>
                                        </p:attrNameLst>
                                      </p:cBhvr>
                                      <p:to>
                                        <p:strVal val="visible"/>
                                      </p:to>
                                    </p:set>
                                    <p:animEffect transition="in" filter="dissolve">
                                      <p:cBhvr>
                                        <p:cTn id="65" dur="500"/>
                                        <p:tgtEl>
                                          <p:spTgt spid="821251">
                                            <p:txEl>
                                              <p:pRg st="19" end="19"/>
                                            </p:txEl>
                                          </p:spTgt>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821251">
                                            <p:txEl>
                                              <p:pRg st="20" end="20"/>
                                            </p:txEl>
                                          </p:spTgt>
                                        </p:tgtEl>
                                        <p:attrNameLst>
                                          <p:attrName>style.visibility</p:attrName>
                                        </p:attrNameLst>
                                      </p:cBhvr>
                                      <p:to>
                                        <p:strVal val="visible"/>
                                      </p:to>
                                    </p:set>
                                    <p:animEffect transition="in" filter="dissolve">
                                      <p:cBhvr>
                                        <p:cTn id="68" dur="500"/>
                                        <p:tgtEl>
                                          <p:spTgt spid="821251">
                                            <p:txEl>
                                              <p:pRg st="20" end="20"/>
                                            </p:txEl>
                                          </p:spTgt>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821251">
                                            <p:txEl>
                                              <p:pRg st="21" end="21"/>
                                            </p:txEl>
                                          </p:spTgt>
                                        </p:tgtEl>
                                        <p:attrNameLst>
                                          <p:attrName>style.visibility</p:attrName>
                                        </p:attrNameLst>
                                      </p:cBhvr>
                                      <p:to>
                                        <p:strVal val="visible"/>
                                      </p:to>
                                    </p:set>
                                    <p:animEffect transition="in" filter="dissolve">
                                      <p:cBhvr>
                                        <p:cTn id="71" dur="500"/>
                                        <p:tgtEl>
                                          <p:spTgt spid="821251">
                                            <p:txEl>
                                              <p:pRg st="21" end="21"/>
                                            </p:txEl>
                                          </p:spTgt>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821251">
                                            <p:txEl>
                                              <p:pRg st="22" end="22"/>
                                            </p:txEl>
                                          </p:spTgt>
                                        </p:tgtEl>
                                        <p:attrNameLst>
                                          <p:attrName>style.visibility</p:attrName>
                                        </p:attrNameLst>
                                      </p:cBhvr>
                                      <p:to>
                                        <p:strVal val="visible"/>
                                      </p:to>
                                    </p:set>
                                    <p:animEffect transition="in" filter="dissolve">
                                      <p:cBhvr>
                                        <p:cTn id="74" dur="500"/>
                                        <p:tgtEl>
                                          <p:spTgt spid="821251">
                                            <p:txEl>
                                              <p:pRg st="22" end="22"/>
                                            </p:txEl>
                                          </p:spTgt>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821251">
                                            <p:txEl>
                                              <p:pRg st="23" end="23"/>
                                            </p:txEl>
                                          </p:spTgt>
                                        </p:tgtEl>
                                        <p:attrNameLst>
                                          <p:attrName>style.visibility</p:attrName>
                                        </p:attrNameLst>
                                      </p:cBhvr>
                                      <p:to>
                                        <p:strVal val="visible"/>
                                      </p:to>
                                    </p:set>
                                    <p:animEffect transition="in" filter="dissolve">
                                      <p:cBhvr>
                                        <p:cTn id="77" dur="500"/>
                                        <p:tgtEl>
                                          <p:spTgt spid="821251">
                                            <p:txEl>
                                              <p:pRg st="23" end="23"/>
                                            </p:txEl>
                                          </p:spTgt>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821251">
                                            <p:txEl>
                                              <p:pRg st="24" end="24"/>
                                            </p:txEl>
                                          </p:spTgt>
                                        </p:tgtEl>
                                        <p:attrNameLst>
                                          <p:attrName>style.visibility</p:attrName>
                                        </p:attrNameLst>
                                      </p:cBhvr>
                                      <p:to>
                                        <p:strVal val="visible"/>
                                      </p:to>
                                    </p:set>
                                    <p:animEffect transition="in" filter="dissolve">
                                      <p:cBhvr>
                                        <p:cTn id="80" dur="500"/>
                                        <p:tgtEl>
                                          <p:spTgt spid="821251">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0" grpId="0"/>
      <p:bldP spid="821251" grpId="0" build="p"/>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p:txBody>
          <a:bodyPr/>
          <a:lstStyle/>
          <a:p>
            <a:pPr eaLnBrk="1" hangingPunct="1"/>
            <a:r>
              <a:rPr lang="en-US" altLang="tr-TR" smtClean="0"/>
              <a:t>Log Odds Matrices</a:t>
            </a:r>
          </a:p>
        </p:txBody>
      </p:sp>
      <p:sp>
        <p:nvSpPr>
          <p:cNvPr id="822275" name="Rectangle 3"/>
          <p:cNvSpPr>
            <a:spLocks noGrp="1" noChangeArrowheads="1"/>
          </p:cNvSpPr>
          <p:nvPr>
            <p:ph type="body" idx="1"/>
          </p:nvPr>
        </p:nvSpPr>
        <p:spPr/>
        <p:txBody>
          <a:bodyPr/>
          <a:lstStyle/>
          <a:p>
            <a:pPr eaLnBrk="1" hangingPunct="1"/>
            <a:r>
              <a:rPr lang="en-US" altLang="tr-TR" smtClean="0"/>
              <a:t>PAM matrices converted to log-odds matrix</a:t>
            </a:r>
          </a:p>
          <a:p>
            <a:pPr lvl="1" eaLnBrk="1" hangingPunct="1"/>
            <a:r>
              <a:rPr lang="en-US" altLang="tr-TR" sz="2000" smtClean="0"/>
              <a:t>Calculate odds ratio for each substitution</a:t>
            </a:r>
          </a:p>
          <a:p>
            <a:pPr lvl="2" eaLnBrk="1" hangingPunct="1"/>
            <a:r>
              <a:rPr lang="en-US" altLang="tr-TR" sz="2000" smtClean="0"/>
              <a:t>Taking scores in previous matrix</a:t>
            </a:r>
          </a:p>
          <a:p>
            <a:pPr lvl="2" eaLnBrk="1" hangingPunct="1"/>
            <a:r>
              <a:rPr lang="en-US" altLang="tr-TR" sz="2000" smtClean="0"/>
              <a:t>Divide by frequency of amino acid</a:t>
            </a:r>
          </a:p>
          <a:p>
            <a:pPr lvl="1" eaLnBrk="1" hangingPunct="1"/>
            <a:r>
              <a:rPr lang="en-US" altLang="tr-TR" sz="2000" smtClean="0"/>
              <a:t>Convert ratio to log10 and multiply by 10</a:t>
            </a:r>
          </a:p>
          <a:p>
            <a:pPr lvl="1" eaLnBrk="1" hangingPunct="1"/>
            <a:r>
              <a:rPr lang="en-US" altLang="tr-TR" sz="2000" smtClean="0"/>
              <a:t>Take average of log odds ratio for converting A to B and converting B to A</a:t>
            </a:r>
          </a:p>
          <a:p>
            <a:pPr lvl="1" eaLnBrk="1" hangingPunct="1"/>
            <a:r>
              <a:rPr lang="en-US" altLang="tr-TR" sz="2000" smtClean="0"/>
              <a:t>Result: Symmetric matrix</a:t>
            </a:r>
          </a:p>
          <a:p>
            <a:pPr lvl="1" eaLnBrk="1" hangingPunct="1"/>
            <a:r>
              <a:rPr lang="en-US" altLang="tr-TR" sz="2000" smtClean="0"/>
              <a:t>EXAMPLE: Mount pp. 80-81</a:t>
            </a:r>
          </a:p>
          <a:p>
            <a:pPr lvl="1" eaLnBrk="1" hangingPunct="1"/>
            <a:endParaRPr lang="en-US" altLang="tr-TR" sz="2000" smtClean="0"/>
          </a:p>
        </p:txBody>
      </p:sp>
      <p:sp>
        <p:nvSpPr>
          <p:cNvPr id="15770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B38568D-E9A8-4041-A9A1-7659C083E7F2}" type="slidenum">
              <a:rPr kumimoji="0" lang="en-US" altLang="tr-TR" sz="1200" smtClean="0"/>
              <a:pPr>
                <a:spcBef>
                  <a:spcPct val="50000"/>
                </a:spcBef>
                <a:buFontTx/>
                <a:buNone/>
              </a:pPr>
              <a:t>111</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22274"/>
                                        </p:tgtEl>
                                        <p:attrNameLst>
                                          <p:attrName>style.visibility</p:attrName>
                                        </p:attrNameLst>
                                      </p:cBhvr>
                                      <p:to>
                                        <p:strVal val="visible"/>
                                      </p:to>
                                    </p:set>
                                    <p:animEffect transition="in" filter="dissolve">
                                      <p:cBhvr>
                                        <p:cTn id="7" dur="500"/>
                                        <p:tgtEl>
                                          <p:spTgt spid="822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2275">
                                            <p:txEl>
                                              <p:pRg st="0" end="0"/>
                                            </p:txEl>
                                          </p:spTgt>
                                        </p:tgtEl>
                                        <p:attrNameLst>
                                          <p:attrName>style.visibility</p:attrName>
                                        </p:attrNameLst>
                                      </p:cBhvr>
                                      <p:to>
                                        <p:strVal val="visible"/>
                                      </p:to>
                                    </p:set>
                                    <p:animEffect transition="in" filter="dissolve">
                                      <p:cBhvr>
                                        <p:cTn id="12" dur="500"/>
                                        <p:tgtEl>
                                          <p:spTgt spid="8222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2275">
                                            <p:txEl>
                                              <p:pRg st="1" end="1"/>
                                            </p:txEl>
                                          </p:spTgt>
                                        </p:tgtEl>
                                        <p:attrNameLst>
                                          <p:attrName>style.visibility</p:attrName>
                                        </p:attrNameLst>
                                      </p:cBhvr>
                                      <p:to>
                                        <p:strVal val="visible"/>
                                      </p:to>
                                    </p:set>
                                    <p:animEffect transition="in" filter="dissolve">
                                      <p:cBhvr>
                                        <p:cTn id="17" dur="500"/>
                                        <p:tgtEl>
                                          <p:spTgt spid="8222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2275">
                                            <p:txEl>
                                              <p:pRg st="2" end="2"/>
                                            </p:txEl>
                                          </p:spTgt>
                                        </p:tgtEl>
                                        <p:attrNameLst>
                                          <p:attrName>style.visibility</p:attrName>
                                        </p:attrNameLst>
                                      </p:cBhvr>
                                      <p:to>
                                        <p:strVal val="visible"/>
                                      </p:to>
                                    </p:set>
                                    <p:animEffect transition="in" filter="dissolve">
                                      <p:cBhvr>
                                        <p:cTn id="22" dur="500"/>
                                        <p:tgtEl>
                                          <p:spTgt spid="8222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2275">
                                            <p:txEl>
                                              <p:pRg st="3" end="3"/>
                                            </p:txEl>
                                          </p:spTgt>
                                        </p:tgtEl>
                                        <p:attrNameLst>
                                          <p:attrName>style.visibility</p:attrName>
                                        </p:attrNameLst>
                                      </p:cBhvr>
                                      <p:to>
                                        <p:strVal val="visible"/>
                                      </p:to>
                                    </p:set>
                                    <p:animEffect transition="in" filter="dissolve">
                                      <p:cBhvr>
                                        <p:cTn id="27" dur="500"/>
                                        <p:tgtEl>
                                          <p:spTgt spid="8222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22275">
                                            <p:txEl>
                                              <p:pRg st="4" end="4"/>
                                            </p:txEl>
                                          </p:spTgt>
                                        </p:tgtEl>
                                        <p:attrNameLst>
                                          <p:attrName>style.visibility</p:attrName>
                                        </p:attrNameLst>
                                      </p:cBhvr>
                                      <p:to>
                                        <p:strVal val="visible"/>
                                      </p:to>
                                    </p:set>
                                    <p:animEffect transition="in" filter="dissolve">
                                      <p:cBhvr>
                                        <p:cTn id="32" dur="500"/>
                                        <p:tgtEl>
                                          <p:spTgt spid="82227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22275">
                                            <p:txEl>
                                              <p:pRg st="5" end="5"/>
                                            </p:txEl>
                                          </p:spTgt>
                                        </p:tgtEl>
                                        <p:attrNameLst>
                                          <p:attrName>style.visibility</p:attrName>
                                        </p:attrNameLst>
                                      </p:cBhvr>
                                      <p:to>
                                        <p:strVal val="visible"/>
                                      </p:to>
                                    </p:set>
                                    <p:animEffect transition="in" filter="dissolve">
                                      <p:cBhvr>
                                        <p:cTn id="37" dur="500"/>
                                        <p:tgtEl>
                                          <p:spTgt spid="82227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22275">
                                            <p:txEl>
                                              <p:pRg st="6" end="6"/>
                                            </p:txEl>
                                          </p:spTgt>
                                        </p:tgtEl>
                                        <p:attrNameLst>
                                          <p:attrName>style.visibility</p:attrName>
                                        </p:attrNameLst>
                                      </p:cBhvr>
                                      <p:to>
                                        <p:strVal val="visible"/>
                                      </p:to>
                                    </p:set>
                                    <p:animEffect transition="in" filter="dissolve">
                                      <p:cBhvr>
                                        <p:cTn id="42" dur="500"/>
                                        <p:tgtEl>
                                          <p:spTgt spid="82227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22275">
                                            <p:txEl>
                                              <p:pRg st="7" end="7"/>
                                            </p:txEl>
                                          </p:spTgt>
                                        </p:tgtEl>
                                        <p:attrNameLst>
                                          <p:attrName>style.visibility</p:attrName>
                                        </p:attrNameLst>
                                      </p:cBhvr>
                                      <p:to>
                                        <p:strVal val="visible"/>
                                      </p:to>
                                    </p:set>
                                    <p:animEffect transition="in" filter="dissolve">
                                      <p:cBhvr>
                                        <p:cTn id="47" dur="500"/>
                                        <p:tgtEl>
                                          <p:spTgt spid="8222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4" grpId="0"/>
      <p:bldP spid="822275" grpId="0" build="p"/>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p:txBody>
          <a:bodyPr/>
          <a:lstStyle/>
          <a:p>
            <a:pPr eaLnBrk="1" hangingPunct="1"/>
            <a:r>
              <a:rPr lang="en-US" altLang="tr-TR" smtClean="0"/>
              <a:t>PAM250 Log odds matrix</a:t>
            </a:r>
          </a:p>
        </p:txBody>
      </p:sp>
      <p:sp>
        <p:nvSpPr>
          <p:cNvPr id="158723" name="Rectangle 3"/>
          <p:cNvSpPr>
            <a:spLocks noChangeArrowheads="1"/>
          </p:cNvSpPr>
          <p:nvPr/>
        </p:nvSpPr>
        <p:spPr bwMode="auto">
          <a:xfrm>
            <a:off x="2276475" y="1905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pic>
        <p:nvPicPr>
          <p:cNvPr id="823300" name="Picture 4" descr="http://www.blc.arizona.edu/courses/bioinformatics/dayhoff.gif"/>
          <p:cNvPicPr>
            <a:picLocks noChangeAspect="1" noChangeArrowheads="1"/>
          </p:cNvPicPr>
          <p:nvPr/>
        </p:nvPicPr>
        <p:blipFill>
          <a:blip r:embed="rId2" r:link="rId3">
            <a:extLst>
              <a:ext uri="{28A0092B-C50C-407E-A947-70E740481C1C}">
                <a14:useLocalDpi xmlns:a14="http://schemas.microsoft.com/office/drawing/2010/main" val="0"/>
              </a:ext>
            </a:extLst>
          </a:blip>
          <a:srcRect b="7195"/>
          <a:stretch>
            <a:fillRect/>
          </a:stretch>
        </p:blipFill>
        <p:spPr bwMode="auto">
          <a:xfrm>
            <a:off x="827088" y="1268413"/>
            <a:ext cx="7772400"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5"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27AB8A4-7709-48BF-9570-439D7FA32A4F}" type="slidenum">
              <a:rPr kumimoji="0" lang="en-US" altLang="tr-TR" sz="1200" smtClean="0"/>
              <a:pPr>
                <a:spcBef>
                  <a:spcPct val="50000"/>
                </a:spcBef>
                <a:buFontTx/>
                <a:buNone/>
              </a:pPr>
              <a:t>112</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23298"/>
                                        </p:tgtEl>
                                        <p:attrNameLst>
                                          <p:attrName>style.visibility</p:attrName>
                                        </p:attrNameLst>
                                      </p:cBhvr>
                                      <p:to>
                                        <p:strVal val="visible"/>
                                      </p:to>
                                    </p:set>
                                    <p:animEffect transition="in" filter="dissolve">
                                      <p:cBhvr>
                                        <p:cTn id="7" dur="500"/>
                                        <p:tgtEl>
                                          <p:spTgt spid="823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23300"/>
                                        </p:tgtEl>
                                        <p:attrNameLst>
                                          <p:attrName>style.visibility</p:attrName>
                                        </p:attrNameLst>
                                      </p:cBhvr>
                                      <p:to>
                                        <p:strVal val="visible"/>
                                      </p:to>
                                    </p:set>
                                    <p:animEffect transition="in" filter="dissolve">
                                      <p:cBhvr>
                                        <p:cTn id="12" dur="500"/>
                                        <p:tgtEl>
                                          <p:spTgt spid="823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298" grpId="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p:txBody>
          <a:bodyPr/>
          <a:lstStyle/>
          <a:p>
            <a:pPr eaLnBrk="1" hangingPunct="1"/>
            <a:r>
              <a:rPr lang="en-US" altLang="tr-TR" sz="2000" smtClean="0"/>
              <a:t>Blocks Amino Acid Substitution Matrices (BLOSUM)</a:t>
            </a:r>
          </a:p>
        </p:txBody>
      </p:sp>
      <p:sp>
        <p:nvSpPr>
          <p:cNvPr id="824323" name="Rectangle 3"/>
          <p:cNvSpPr>
            <a:spLocks noGrp="1" noChangeArrowheads="1"/>
          </p:cNvSpPr>
          <p:nvPr>
            <p:ph type="body" idx="1"/>
          </p:nvPr>
        </p:nvSpPr>
        <p:spPr/>
        <p:txBody>
          <a:bodyPr/>
          <a:lstStyle/>
          <a:p>
            <a:pPr eaLnBrk="1" hangingPunct="1"/>
            <a:r>
              <a:rPr lang="en-US" altLang="tr-TR" smtClean="0"/>
              <a:t>Larger set of sequences considered</a:t>
            </a:r>
          </a:p>
          <a:p>
            <a:pPr eaLnBrk="1" hangingPunct="1"/>
            <a:r>
              <a:rPr lang="en-US" altLang="tr-TR" smtClean="0"/>
              <a:t>Sequences organized into signature blocks</a:t>
            </a:r>
          </a:p>
          <a:p>
            <a:pPr eaLnBrk="1" hangingPunct="1"/>
            <a:r>
              <a:rPr lang="en-US" altLang="tr-TR" smtClean="0"/>
              <a:t>Consensus sequence formed</a:t>
            </a:r>
          </a:p>
          <a:p>
            <a:pPr lvl="1" eaLnBrk="1" hangingPunct="1"/>
            <a:r>
              <a:rPr lang="en-US" altLang="tr-TR" smtClean="0"/>
              <a:t>60% identical: BLOSUM 60</a:t>
            </a:r>
          </a:p>
          <a:p>
            <a:pPr lvl="1" eaLnBrk="1" hangingPunct="1"/>
            <a:r>
              <a:rPr lang="en-US" altLang="tr-TR" smtClean="0"/>
              <a:t>80% identical: BLOSUM 80</a:t>
            </a:r>
          </a:p>
          <a:p>
            <a:pPr lvl="1" eaLnBrk="1" hangingPunct="1"/>
            <a:endParaRPr lang="en-US" altLang="tr-TR" smtClean="0"/>
          </a:p>
        </p:txBody>
      </p:sp>
      <p:sp>
        <p:nvSpPr>
          <p:cNvPr id="15974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B43398C-2906-4916-929A-3ADCC2738A62}" type="slidenum">
              <a:rPr kumimoji="0" lang="en-US" altLang="tr-TR" sz="1200" smtClean="0"/>
              <a:pPr>
                <a:spcBef>
                  <a:spcPct val="50000"/>
                </a:spcBef>
                <a:buFontTx/>
                <a:buNone/>
              </a:pPr>
              <a:t>113</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24322"/>
                                        </p:tgtEl>
                                        <p:attrNameLst>
                                          <p:attrName>style.visibility</p:attrName>
                                        </p:attrNameLst>
                                      </p:cBhvr>
                                      <p:to>
                                        <p:strVal val="visible"/>
                                      </p:to>
                                    </p:set>
                                    <p:animEffect transition="in" filter="dissolve">
                                      <p:cBhvr>
                                        <p:cTn id="7" dur="500"/>
                                        <p:tgtEl>
                                          <p:spTgt spid="824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4323">
                                            <p:txEl>
                                              <p:pRg st="0" end="0"/>
                                            </p:txEl>
                                          </p:spTgt>
                                        </p:tgtEl>
                                        <p:attrNameLst>
                                          <p:attrName>style.visibility</p:attrName>
                                        </p:attrNameLst>
                                      </p:cBhvr>
                                      <p:to>
                                        <p:strVal val="visible"/>
                                      </p:to>
                                    </p:set>
                                    <p:animEffect transition="in" filter="dissolve">
                                      <p:cBhvr>
                                        <p:cTn id="12" dur="500"/>
                                        <p:tgtEl>
                                          <p:spTgt spid="8243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4323">
                                            <p:txEl>
                                              <p:pRg st="1" end="1"/>
                                            </p:txEl>
                                          </p:spTgt>
                                        </p:tgtEl>
                                        <p:attrNameLst>
                                          <p:attrName>style.visibility</p:attrName>
                                        </p:attrNameLst>
                                      </p:cBhvr>
                                      <p:to>
                                        <p:strVal val="visible"/>
                                      </p:to>
                                    </p:set>
                                    <p:animEffect transition="in" filter="dissolve">
                                      <p:cBhvr>
                                        <p:cTn id="17" dur="500"/>
                                        <p:tgtEl>
                                          <p:spTgt spid="8243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4323">
                                            <p:txEl>
                                              <p:pRg st="2" end="2"/>
                                            </p:txEl>
                                          </p:spTgt>
                                        </p:tgtEl>
                                        <p:attrNameLst>
                                          <p:attrName>style.visibility</p:attrName>
                                        </p:attrNameLst>
                                      </p:cBhvr>
                                      <p:to>
                                        <p:strVal val="visible"/>
                                      </p:to>
                                    </p:set>
                                    <p:animEffect transition="in" filter="dissolve">
                                      <p:cBhvr>
                                        <p:cTn id="22" dur="500"/>
                                        <p:tgtEl>
                                          <p:spTgt spid="8243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4323">
                                            <p:txEl>
                                              <p:pRg st="3" end="3"/>
                                            </p:txEl>
                                          </p:spTgt>
                                        </p:tgtEl>
                                        <p:attrNameLst>
                                          <p:attrName>style.visibility</p:attrName>
                                        </p:attrNameLst>
                                      </p:cBhvr>
                                      <p:to>
                                        <p:strVal val="visible"/>
                                      </p:to>
                                    </p:set>
                                    <p:animEffect transition="in" filter="dissolve">
                                      <p:cBhvr>
                                        <p:cTn id="27" dur="500"/>
                                        <p:tgtEl>
                                          <p:spTgt spid="8243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24323">
                                            <p:txEl>
                                              <p:pRg st="4" end="4"/>
                                            </p:txEl>
                                          </p:spTgt>
                                        </p:tgtEl>
                                        <p:attrNameLst>
                                          <p:attrName>style.visibility</p:attrName>
                                        </p:attrNameLst>
                                      </p:cBhvr>
                                      <p:to>
                                        <p:strVal val="visible"/>
                                      </p:to>
                                    </p:set>
                                    <p:animEffect transition="in" filter="dissolve">
                                      <p:cBhvr>
                                        <p:cTn id="32" dur="500"/>
                                        <p:tgtEl>
                                          <p:spTgt spid="824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2" grpId="0"/>
      <p:bldP spid="82432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altLang="tr-TR" smtClean="0"/>
              <a:t>DNA Mutations</a:t>
            </a:r>
          </a:p>
        </p:txBody>
      </p:sp>
      <p:grpSp>
        <p:nvGrpSpPr>
          <p:cNvPr id="160771" name="Group 3"/>
          <p:cNvGrpSpPr>
            <a:grpSpLocks/>
          </p:cNvGrpSpPr>
          <p:nvPr/>
        </p:nvGrpSpPr>
        <p:grpSpPr bwMode="auto">
          <a:xfrm>
            <a:off x="1692275" y="3284538"/>
            <a:ext cx="6551613" cy="2293937"/>
            <a:chOff x="1470" y="1268"/>
            <a:chExt cx="8250" cy="3592"/>
          </a:xfrm>
        </p:grpSpPr>
        <p:sp>
          <p:nvSpPr>
            <p:cNvPr id="160774" name="Oval 4"/>
            <p:cNvSpPr>
              <a:spLocks noChangeArrowheads="1"/>
            </p:cNvSpPr>
            <p:nvPr/>
          </p:nvSpPr>
          <p:spPr bwMode="auto">
            <a:xfrm>
              <a:off x="1620" y="1620"/>
              <a:ext cx="900" cy="900"/>
            </a:xfrm>
            <a:prstGeom prst="ellipse">
              <a:avLst/>
            </a:prstGeom>
            <a:solidFill>
              <a:schemeClr val="accent1"/>
            </a:solidFill>
            <a:ln w="9525">
              <a:solidFill>
                <a:schemeClr val="tx1"/>
              </a:solidFill>
              <a:round/>
              <a:headEnd/>
              <a:tailEnd/>
            </a:ln>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60775" name="Text Box 5"/>
            <p:cNvSpPr txBox="1">
              <a:spLocks noChangeArrowheads="1"/>
            </p:cNvSpPr>
            <p:nvPr/>
          </p:nvSpPr>
          <p:spPr bwMode="auto">
            <a:xfrm>
              <a:off x="1800" y="1800"/>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b="1">
                  <a:latin typeface="Arial" panose="020B0604020202020204" pitchFamily="34" charset="0"/>
                </a:rPr>
                <a:t>A</a:t>
              </a:r>
            </a:p>
          </p:txBody>
        </p:sp>
        <p:sp>
          <p:nvSpPr>
            <p:cNvPr id="160776" name="Oval 6"/>
            <p:cNvSpPr>
              <a:spLocks noChangeArrowheads="1"/>
            </p:cNvSpPr>
            <p:nvPr/>
          </p:nvSpPr>
          <p:spPr bwMode="auto">
            <a:xfrm>
              <a:off x="4500" y="1620"/>
              <a:ext cx="900" cy="900"/>
            </a:xfrm>
            <a:prstGeom prst="ellipse">
              <a:avLst/>
            </a:prstGeom>
            <a:solidFill>
              <a:schemeClr val="accent1"/>
            </a:solidFill>
            <a:ln w="9525">
              <a:solidFill>
                <a:schemeClr val="tx1"/>
              </a:solidFill>
              <a:round/>
              <a:headEnd/>
              <a:tailEnd/>
            </a:ln>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60777" name="Oval 7"/>
            <p:cNvSpPr>
              <a:spLocks noChangeArrowheads="1"/>
            </p:cNvSpPr>
            <p:nvPr/>
          </p:nvSpPr>
          <p:spPr bwMode="auto">
            <a:xfrm>
              <a:off x="1620" y="3960"/>
              <a:ext cx="900" cy="900"/>
            </a:xfrm>
            <a:prstGeom prst="ellipse">
              <a:avLst/>
            </a:prstGeom>
            <a:solidFill>
              <a:schemeClr val="accent1"/>
            </a:solidFill>
            <a:ln w="9525">
              <a:solidFill>
                <a:schemeClr val="tx1"/>
              </a:solidFill>
              <a:round/>
              <a:headEnd/>
              <a:tailEnd/>
            </a:ln>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60778" name="Oval 8"/>
            <p:cNvSpPr>
              <a:spLocks noChangeArrowheads="1"/>
            </p:cNvSpPr>
            <p:nvPr/>
          </p:nvSpPr>
          <p:spPr bwMode="auto">
            <a:xfrm>
              <a:off x="4500" y="3960"/>
              <a:ext cx="900" cy="900"/>
            </a:xfrm>
            <a:prstGeom prst="ellipse">
              <a:avLst/>
            </a:prstGeom>
            <a:solidFill>
              <a:schemeClr val="accent1"/>
            </a:solidFill>
            <a:ln w="9525">
              <a:solidFill>
                <a:schemeClr val="tx1"/>
              </a:solidFill>
              <a:round/>
              <a:headEnd/>
              <a:tailEnd/>
            </a:ln>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60779" name="Text Box 9"/>
            <p:cNvSpPr txBox="1">
              <a:spLocks noChangeArrowheads="1"/>
            </p:cNvSpPr>
            <p:nvPr/>
          </p:nvSpPr>
          <p:spPr bwMode="auto">
            <a:xfrm>
              <a:off x="1800" y="4140"/>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b="1">
                  <a:latin typeface="Arial" panose="020B0604020202020204" pitchFamily="34" charset="0"/>
                </a:rPr>
                <a:t>C</a:t>
              </a:r>
            </a:p>
          </p:txBody>
        </p:sp>
        <p:sp>
          <p:nvSpPr>
            <p:cNvPr id="160780" name="Text Box 10"/>
            <p:cNvSpPr txBox="1">
              <a:spLocks noChangeArrowheads="1"/>
            </p:cNvSpPr>
            <p:nvPr/>
          </p:nvSpPr>
          <p:spPr bwMode="auto">
            <a:xfrm>
              <a:off x="4680" y="1800"/>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b="1">
                  <a:latin typeface="Arial" panose="020B0604020202020204" pitchFamily="34" charset="0"/>
                </a:rPr>
                <a:t>G</a:t>
              </a:r>
            </a:p>
          </p:txBody>
        </p:sp>
        <p:sp>
          <p:nvSpPr>
            <p:cNvPr id="160781" name="Text Box 11"/>
            <p:cNvSpPr txBox="1">
              <a:spLocks noChangeArrowheads="1"/>
            </p:cNvSpPr>
            <p:nvPr/>
          </p:nvSpPr>
          <p:spPr bwMode="auto">
            <a:xfrm>
              <a:off x="4680" y="4140"/>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b="1">
                  <a:latin typeface="Arial" panose="020B0604020202020204" pitchFamily="34" charset="0"/>
                </a:rPr>
                <a:t>T</a:t>
              </a:r>
            </a:p>
          </p:txBody>
        </p:sp>
        <p:sp>
          <p:nvSpPr>
            <p:cNvPr id="160782" name="Freeform 12"/>
            <p:cNvSpPr>
              <a:spLocks/>
            </p:cNvSpPr>
            <p:nvPr/>
          </p:nvSpPr>
          <p:spPr bwMode="auto">
            <a:xfrm>
              <a:off x="2445" y="1268"/>
              <a:ext cx="2235" cy="577"/>
            </a:xfrm>
            <a:custGeom>
              <a:avLst/>
              <a:gdLst>
                <a:gd name="T0" fmla="*/ 0 w 2235"/>
                <a:gd name="T1" fmla="*/ 577 h 577"/>
                <a:gd name="T2" fmla="*/ 420 w 2235"/>
                <a:gd name="T3" fmla="*/ 172 h 577"/>
                <a:gd name="T4" fmla="*/ 1050 w 2235"/>
                <a:gd name="T5" fmla="*/ 7 h 577"/>
                <a:gd name="T6" fmla="*/ 1800 w 2235"/>
                <a:gd name="T7" fmla="*/ 127 h 577"/>
                <a:gd name="T8" fmla="*/ 2235 w 2235"/>
                <a:gd name="T9" fmla="*/ 472 h 577"/>
                <a:gd name="T10" fmla="*/ 0 60000 65536"/>
                <a:gd name="T11" fmla="*/ 0 60000 65536"/>
                <a:gd name="T12" fmla="*/ 0 60000 65536"/>
                <a:gd name="T13" fmla="*/ 0 60000 65536"/>
                <a:gd name="T14" fmla="*/ 0 60000 65536"/>
                <a:gd name="T15" fmla="*/ 0 w 2235"/>
                <a:gd name="T16" fmla="*/ 0 h 577"/>
                <a:gd name="T17" fmla="*/ 2235 w 2235"/>
                <a:gd name="T18" fmla="*/ 577 h 577"/>
              </a:gdLst>
              <a:ahLst/>
              <a:cxnLst>
                <a:cxn ang="T10">
                  <a:pos x="T0" y="T1"/>
                </a:cxn>
                <a:cxn ang="T11">
                  <a:pos x="T2" y="T3"/>
                </a:cxn>
                <a:cxn ang="T12">
                  <a:pos x="T4" y="T5"/>
                </a:cxn>
                <a:cxn ang="T13">
                  <a:pos x="T6" y="T7"/>
                </a:cxn>
                <a:cxn ang="T14">
                  <a:pos x="T8" y="T9"/>
                </a:cxn>
              </a:cxnLst>
              <a:rect l="T15" t="T16" r="T17" b="T18"/>
              <a:pathLst>
                <a:path w="2235" h="577">
                  <a:moveTo>
                    <a:pt x="0" y="577"/>
                  </a:moveTo>
                  <a:cubicBezTo>
                    <a:pt x="70" y="510"/>
                    <a:pt x="245" y="267"/>
                    <a:pt x="420" y="172"/>
                  </a:cubicBezTo>
                  <a:cubicBezTo>
                    <a:pt x="595" y="77"/>
                    <a:pt x="820" y="14"/>
                    <a:pt x="1050" y="7"/>
                  </a:cubicBezTo>
                  <a:cubicBezTo>
                    <a:pt x="1280" y="0"/>
                    <a:pt x="1603" y="50"/>
                    <a:pt x="1800" y="127"/>
                  </a:cubicBezTo>
                  <a:lnTo>
                    <a:pt x="2235" y="472"/>
                  </a:lnTo>
                </a:path>
              </a:pathLst>
            </a:custGeom>
            <a:noFill/>
            <a:ln w="25400" cap="flat" cmpd="sng">
              <a:solidFill>
                <a:srgbClr val="008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0783" name="Freeform 13"/>
            <p:cNvSpPr>
              <a:spLocks/>
            </p:cNvSpPr>
            <p:nvPr/>
          </p:nvSpPr>
          <p:spPr bwMode="auto">
            <a:xfrm>
              <a:off x="2550" y="2010"/>
              <a:ext cx="1950" cy="442"/>
            </a:xfrm>
            <a:custGeom>
              <a:avLst/>
              <a:gdLst>
                <a:gd name="T0" fmla="*/ 1950 w 1950"/>
                <a:gd name="T1" fmla="*/ 150 h 442"/>
                <a:gd name="T2" fmla="*/ 1680 w 1950"/>
                <a:gd name="T3" fmla="*/ 285 h 442"/>
                <a:gd name="T4" fmla="*/ 1320 w 1950"/>
                <a:gd name="T5" fmla="*/ 420 h 442"/>
                <a:gd name="T6" fmla="*/ 750 w 1950"/>
                <a:gd name="T7" fmla="*/ 420 h 442"/>
                <a:gd name="T8" fmla="*/ 300 w 1950"/>
                <a:gd name="T9" fmla="*/ 285 h 442"/>
                <a:gd name="T10" fmla="*/ 0 w 1950"/>
                <a:gd name="T11" fmla="*/ 0 h 442"/>
                <a:gd name="T12" fmla="*/ 0 60000 65536"/>
                <a:gd name="T13" fmla="*/ 0 60000 65536"/>
                <a:gd name="T14" fmla="*/ 0 60000 65536"/>
                <a:gd name="T15" fmla="*/ 0 60000 65536"/>
                <a:gd name="T16" fmla="*/ 0 60000 65536"/>
                <a:gd name="T17" fmla="*/ 0 60000 65536"/>
                <a:gd name="T18" fmla="*/ 0 w 1950"/>
                <a:gd name="T19" fmla="*/ 0 h 442"/>
                <a:gd name="T20" fmla="*/ 1950 w 1950"/>
                <a:gd name="T21" fmla="*/ 442 h 442"/>
              </a:gdLst>
              <a:ahLst/>
              <a:cxnLst>
                <a:cxn ang="T12">
                  <a:pos x="T0" y="T1"/>
                </a:cxn>
                <a:cxn ang="T13">
                  <a:pos x="T2" y="T3"/>
                </a:cxn>
                <a:cxn ang="T14">
                  <a:pos x="T4" y="T5"/>
                </a:cxn>
                <a:cxn ang="T15">
                  <a:pos x="T6" y="T7"/>
                </a:cxn>
                <a:cxn ang="T16">
                  <a:pos x="T8" y="T9"/>
                </a:cxn>
                <a:cxn ang="T17">
                  <a:pos x="T10" y="T11"/>
                </a:cxn>
              </a:cxnLst>
              <a:rect l="T18" t="T19" r="T20" b="T21"/>
              <a:pathLst>
                <a:path w="1950" h="442">
                  <a:moveTo>
                    <a:pt x="1950" y="150"/>
                  </a:moveTo>
                  <a:cubicBezTo>
                    <a:pt x="1905" y="173"/>
                    <a:pt x="1785" y="240"/>
                    <a:pt x="1680" y="285"/>
                  </a:cubicBezTo>
                  <a:cubicBezTo>
                    <a:pt x="1575" y="330"/>
                    <a:pt x="1475" y="398"/>
                    <a:pt x="1320" y="420"/>
                  </a:cubicBezTo>
                  <a:cubicBezTo>
                    <a:pt x="1165" y="442"/>
                    <a:pt x="920" y="442"/>
                    <a:pt x="750" y="420"/>
                  </a:cubicBezTo>
                  <a:cubicBezTo>
                    <a:pt x="580" y="398"/>
                    <a:pt x="425" y="355"/>
                    <a:pt x="300" y="285"/>
                  </a:cubicBezTo>
                  <a:lnTo>
                    <a:pt x="0" y="0"/>
                  </a:lnTo>
                </a:path>
              </a:pathLst>
            </a:custGeom>
            <a:noFill/>
            <a:ln w="25400" cap="flat" cmpd="sng">
              <a:solidFill>
                <a:srgbClr val="008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0784" name="Freeform 14"/>
            <p:cNvSpPr>
              <a:spLocks/>
            </p:cNvSpPr>
            <p:nvPr/>
          </p:nvSpPr>
          <p:spPr bwMode="auto">
            <a:xfrm>
              <a:off x="1470" y="2520"/>
              <a:ext cx="331" cy="1440"/>
            </a:xfrm>
            <a:custGeom>
              <a:avLst/>
              <a:gdLst>
                <a:gd name="T0" fmla="*/ 330 w 331"/>
                <a:gd name="T1" fmla="*/ 1440 h 1440"/>
                <a:gd name="T2" fmla="*/ 0 w 331"/>
                <a:gd name="T3" fmla="*/ 735 h 1440"/>
                <a:gd name="T4" fmla="*/ 331 w 331"/>
                <a:gd name="T5" fmla="*/ 0 h 1440"/>
                <a:gd name="T6" fmla="*/ 0 60000 65536"/>
                <a:gd name="T7" fmla="*/ 0 60000 65536"/>
                <a:gd name="T8" fmla="*/ 0 60000 65536"/>
                <a:gd name="T9" fmla="*/ 0 w 331"/>
                <a:gd name="T10" fmla="*/ 0 h 1440"/>
                <a:gd name="T11" fmla="*/ 331 w 331"/>
                <a:gd name="T12" fmla="*/ 1440 h 1440"/>
              </a:gdLst>
              <a:ahLst/>
              <a:cxnLst>
                <a:cxn ang="T6">
                  <a:pos x="T0" y="T1"/>
                </a:cxn>
                <a:cxn ang="T7">
                  <a:pos x="T2" y="T3"/>
                </a:cxn>
                <a:cxn ang="T8">
                  <a:pos x="T4" y="T5"/>
                </a:cxn>
              </a:cxnLst>
              <a:rect l="T9" t="T10" r="T11" b="T12"/>
              <a:pathLst>
                <a:path w="331" h="1440">
                  <a:moveTo>
                    <a:pt x="330" y="1440"/>
                  </a:moveTo>
                  <a:cubicBezTo>
                    <a:pt x="275" y="1323"/>
                    <a:pt x="0" y="975"/>
                    <a:pt x="0" y="735"/>
                  </a:cubicBezTo>
                  <a:cubicBezTo>
                    <a:pt x="0" y="495"/>
                    <a:pt x="262" y="153"/>
                    <a:pt x="331" y="0"/>
                  </a:cubicBezTo>
                </a:path>
              </a:pathLst>
            </a:custGeom>
            <a:noFill/>
            <a:ln w="9525" cap="flat" cmpd="sng">
              <a:solidFill>
                <a:srgbClr val="8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0785" name="Freeform 15"/>
            <p:cNvSpPr>
              <a:spLocks/>
            </p:cNvSpPr>
            <p:nvPr/>
          </p:nvSpPr>
          <p:spPr bwMode="auto">
            <a:xfrm>
              <a:off x="2160" y="2520"/>
              <a:ext cx="255" cy="1440"/>
            </a:xfrm>
            <a:custGeom>
              <a:avLst/>
              <a:gdLst>
                <a:gd name="T0" fmla="*/ 0 w 255"/>
                <a:gd name="T1" fmla="*/ 1440 h 1440"/>
                <a:gd name="T2" fmla="*/ 255 w 255"/>
                <a:gd name="T3" fmla="*/ 735 h 1440"/>
                <a:gd name="T4" fmla="*/ 1 w 255"/>
                <a:gd name="T5" fmla="*/ 0 h 1440"/>
                <a:gd name="T6" fmla="*/ 0 60000 65536"/>
                <a:gd name="T7" fmla="*/ 0 60000 65536"/>
                <a:gd name="T8" fmla="*/ 0 60000 65536"/>
                <a:gd name="T9" fmla="*/ 0 w 255"/>
                <a:gd name="T10" fmla="*/ 0 h 1440"/>
                <a:gd name="T11" fmla="*/ 255 w 255"/>
                <a:gd name="T12" fmla="*/ 1440 h 1440"/>
              </a:gdLst>
              <a:ahLst/>
              <a:cxnLst>
                <a:cxn ang="T6">
                  <a:pos x="T0" y="T1"/>
                </a:cxn>
                <a:cxn ang="T7">
                  <a:pos x="T2" y="T3"/>
                </a:cxn>
                <a:cxn ang="T8">
                  <a:pos x="T4" y="T5"/>
                </a:cxn>
              </a:cxnLst>
              <a:rect l="T9" t="T10" r="T11" b="T12"/>
              <a:pathLst>
                <a:path w="255" h="1440">
                  <a:moveTo>
                    <a:pt x="0" y="1440"/>
                  </a:moveTo>
                  <a:cubicBezTo>
                    <a:pt x="42" y="1323"/>
                    <a:pt x="255" y="975"/>
                    <a:pt x="255" y="735"/>
                  </a:cubicBezTo>
                  <a:cubicBezTo>
                    <a:pt x="255" y="495"/>
                    <a:pt x="54" y="153"/>
                    <a:pt x="1" y="0"/>
                  </a:cubicBezTo>
                </a:path>
              </a:pathLst>
            </a:custGeom>
            <a:noFill/>
            <a:ln w="9525" cap="flat" cmpd="sng">
              <a:solidFill>
                <a:srgbClr val="8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0786" name="Freeform 16"/>
            <p:cNvSpPr>
              <a:spLocks/>
            </p:cNvSpPr>
            <p:nvPr/>
          </p:nvSpPr>
          <p:spPr bwMode="auto">
            <a:xfrm>
              <a:off x="2340" y="2520"/>
              <a:ext cx="2160" cy="1620"/>
            </a:xfrm>
            <a:custGeom>
              <a:avLst/>
              <a:gdLst>
                <a:gd name="T0" fmla="*/ 2160 w 2160"/>
                <a:gd name="T1" fmla="*/ 1620 h 1620"/>
                <a:gd name="T2" fmla="*/ 780 w 2160"/>
                <a:gd name="T3" fmla="*/ 960 h 1620"/>
                <a:gd name="T4" fmla="*/ 0 w 2160"/>
                <a:gd name="T5" fmla="*/ 0 h 1620"/>
                <a:gd name="T6" fmla="*/ 0 60000 65536"/>
                <a:gd name="T7" fmla="*/ 0 60000 65536"/>
                <a:gd name="T8" fmla="*/ 0 60000 65536"/>
                <a:gd name="T9" fmla="*/ 0 w 2160"/>
                <a:gd name="T10" fmla="*/ 0 h 1620"/>
                <a:gd name="T11" fmla="*/ 2160 w 2160"/>
                <a:gd name="T12" fmla="*/ 1620 h 1620"/>
              </a:gdLst>
              <a:ahLst/>
              <a:cxnLst>
                <a:cxn ang="T6">
                  <a:pos x="T0" y="T1"/>
                </a:cxn>
                <a:cxn ang="T7">
                  <a:pos x="T2" y="T3"/>
                </a:cxn>
                <a:cxn ang="T8">
                  <a:pos x="T4" y="T5"/>
                </a:cxn>
              </a:cxnLst>
              <a:rect l="T9" t="T10" r="T11" b="T12"/>
              <a:pathLst>
                <a:path w="2160" h="1620">
                  <a:moveTo>
                    <a:pt x="2160" y="1620"/>
                  </a:moveTo>
                  <a:cubicBezTo>
                    <a:pt x="1930" y="1510"/>
                    <a:pt x="1140" y="1230"/>
                    <a:pt x="780" y="960"/>
                  </a:cubicBezTo>
                  <a:cubicBezTo>
                    <a:pt x="420" y="690"/>
                    <a:pt x="163" y="200"/>
                    <a:pt x="0" y="0"/>
                  </a:cubicBezTo>
                </a:path>
              </a:pathLst>
            </a:custGeom>
            <a:noFill/>
            <a:ln w="9525" cap="flat" cmpd="sng">
              <a:solidFill>
                <a:srgbClr val="8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0787" name="Freeform 17"/>
            <p:cNvSpPr>
              <a:spLocks/>
            </p:cNvSpPr>
            <p:nvPr/>
          </p:nvSpPr>
          <p:spPr bwMode="auto">
            <a:xfrm>
              <a:off x="2520" y="2340"/>
              <a:ext cx="2160" cy="1800"/>
            </a:xfrm>
            <a:custGeom>
              <a:avLst/>
              <a:gdLst>
                <a:gd name="T0" fmla="*/ 0 w 2160"/>
                <a:gd name="T1" fmla="*/ 0 h 1800"/>
                <a:gd name="T2" fmla="*/ 1140 w 2160"/>
                <a:gd name="T3" fmla="*/ 675 h 1800"/>
                <a:gd name="T4" fmla="*/ 2160 w 2160"/>
                <a:gd name="T5" fmla="*/ 1800 h 1800"/>
                <a:gd name="T6" fmla="*/ 0 60000 65536"/>
                <a:gd name="T7" fmla="*/ 0 60000 65536"/>
                <a:gd name="T8" fmla="*/ 0 60000 65536"/>
                <a:gd name="T9" fmla="*/ 0 w 2160"/>
                <a:gd name="T10" fmla="*/ 0 h 1800"/>
                <a:gd name="T11" fmla="*/ 2160 w 2160"/>
                <a:gd name="T12" fmla="*/ 1800 h 1800"/>
              </a:gdLst>
              <a:ahLst/>
              <a:cxnLst>
                <a:cxn ang="T6">
                  <a:pos x="T0" y="T1"/>
                </a:cxn>
                <a:cxn ang="T7">
                  <a:pos x="T2" y="T3"/>
                </a:cxn>
                <a:cxn ang="T8">
                  <a:pos x="T4" y="T5"/>
                </a:cxn>
              </a:cxnLst>
              <a:rect l="T9" t="T10" r="T11" b="T12"/>
              <a:pathLst>
                <a:path w="2160" h="1800">
                  <a:moveTo>
                    <a:pt x="0" y="0"/>
                  </a:moveTo>
                  <a:cubicBezTo>
                    <a:pt x="190" y="113"/>
                    <a:pt x="780" y="375"/>
                    <a:pt x="1140" y="675"/>
                  </a:cubicBezTo>
                  <a:cubicBezTo>
                    <a:pt x="1500" y="975"/>
                    <a:pt x="1948" y="1566"/>
                    <a:pt x="2160" y="1800"/>
                  </a:cubicBezTo>
                </a:path>
              </a:pathLst>
            </a:custGeom>
            <a:noFill/>
            <a:ln w="9525" cap="flat" cmpd="sng">
              <a:solidFill>
                <a:srgbClr val="8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0788" name="Freeform 18"/>
            <p:cNvSpPr>
              <a:spLocks/>
            </p:cNvSpPr>
            <p:nvPr/>
          </p:nvSpPr>
          <p:spPr bwMode="auto">
            <a:xfrm>
              <a:off x="2340" y="2340"/>
              <a:ext cx="2160" cy="1620"/>
            </a:xfrm>
            <a:custGeom>
              <a:avLst/>
              <a:gdLst>
                <a:gd name="T0" fmla="*/ 0 w 2160"/>
                <a:gd name="T1" fmla="*/ 1620 h 1620"/>
                <a:gd name="T2" fmla="*/ 840 w 2160"/>
                <a:gd name="T3" fmla="*/ 600 h 1620"/>
                <a:gd name="T4" fmla="*/ 2160 w 2160"/>
                <a:gd name="T5" fmla="*/ 0 h 1620"/>
                <a:gd name="T6" fmla="*/ 0 60000 65536"/>
                <a:gd name="T7" fmla="*/ 0 60000 65536"/>
                <a:gd name="T8" fmla="*/ 0 60000 65536"/>
                <a:gd name="T9" fmla="*/ 0 w 2160"/>
                <a:gd name="T10" fmla="*/ 0 h 1620"/>
                <a:gd name="T11" fmla="*/ 2160 w 2160"/>
                <a:gd name="T12" fmla="*/ 1620 h 1620"/>
              </a:gdLst>
              <a:ahLst/>
              <a:cxnLst>
                <a:cxn ang="T6">
                  <a:pos x="T0" y="T1"/>
                </a:cxn>
                <a:cxn ang="T7">
                  <a:pos x="T2" y="T3"/>
                </a:cxn>
                <a:cxn ang="T8">
                  <a:pos x="T4" y="T5"/>
                </a:cxn>
              </a:cxnLst>
              <a:rect l="T9" t="T10" r="T11" b="T12"/>
              <a:pathLst>
                <a:path w="2160" h="1620">
                  <a:moveTo>
                    <a:pt x="0" y="1620"/>
                  </a:moveTo>
                  <a:cubicBezTo>
                    <a:pt x="140" y="1450"/>
                    <a:pt x="480" y="870"/>
                    <a:pt x="840" y="600"/>
                  </a:cubicBezTo>
                  <a:cubicBezTo>
                    <a:pt x="1200" y="330"/>
                    <a:pt x="1885" y="125"/>
                    <a:pt x="2160" y="0"/>
                  </a:cubicBezTo>
                </a:path>
              </a:pathLst>
            </a:custGeom>
            <a:noFill/>
            <a:ln w="9525" cap="flat" cmpd="sng">
              <a:solidFill>
                <a:srgbClr val="8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0789" name="Freeform 19"/>
            <p:cNvSpPr>
              <a:spLocks/>
            </p:cNvSpPr>
            <p:nvPr/>
          </p:nvSpPr>
          <p:spPr bwMode="auto">
            <a:xfrm>
              <a:off x="2520" y="2520"/>
              <a:ext cx="1980" cy="1620"/>
            </a:xfrm>
            <a:custGeom>
              <a:avLst/>
              <a:gdLst>
                <a:gd name="T0" fmla="*/ 1980 w 1980"/>
                <a:gd name="T1" fmla="*/ 0 h 1620"/>
                <a:gd name="T2" fmla="*/ 1125 w 1980"/>
                <a:gd name="T3" fmla="*/ 1035 h 1620"/>
                <a:gd name="T4" fmla="*/ 0 w 1980"/>
                <a:gd name="T5" fmla="*/ 1620 h 1620"/>
                <a:gd name="T6" fmla="*/ 0 60000 65536"/>
                <a:gd name="T7" fmla="*/ 0 60000 65536"/>
                <a:gd name="T8" fmla="*/ 0 60000 65536"/>
                <a:gd name="T9" fmla="*/ 0 w 1980"/>
                <a:gd name="T10" fmla="*/ 0 h 1620"/>
                <a:gd name="T11" fmla="*/ 1980 w 1980"/>
                <a:gd name="T12" fmla="*/ 1620 h 1620"/>
              </a:gdLst>
              <a:ahLst/>
              <a:cxnLst>
                <a:cxn ang="T6">
                  <a:pos x="T0" y="T1"/>
                </a:cxn>
                <a:cxn ang="T7">
                  <a:pos x="T2" y="T3"/>
                </a:cxn>
                <a:cxn ang="T8">
                  <a:pos x="T4" y="T5"/>
                </a:cxn>
              </a:cxnLst>
              <a:rect l="T9" t="T10" r="T11" b="T12"/>
              <a:pathLst>
                <a:path w="1980" h="1620">
                  <a:moveTo>
                    <a:pt x="1980" y="0"/>
                  </a:moveTo>
                  <a:cubicBezTo>
                    <a:pt x="1838" y="172"/>
                    <a:pt x="1455" y="765"/>
                    <a:pt x="1125" y="1035"/>
                  </a:cubicBezTo>
                  <a:lnTo>
                    <a:pt x="0" y="1620"/>
                  </a:lnTo>
                </a:path>
              </a:pathLst>
            </a:custGeom>
            <a:noFill/>
            <a:ln w="9525" cap="flat" cmpd="sng">
              <a:solidFill>
                <a:srgbClr val="8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0790" name="Freeform 20"/>
            <p:cNvSpPr>
              <a:spLocks/>
            </p:cNvSpPr>
            <p:nvPr/>
          </p:nvSpPr>
          <p:spPr bwMode="auto">
            <a:xfrm>
              <a:off x="2340" y="3600"/>
              <a:ext cx="2235" cy="577"/>
            </a:xfrm>
            <a:custGeom>
              <a:avLst/>
              <a:gdLst>
                <a:gd name="T0" fmla="*/ 0 w 2235"/>
                <a:gd name="T1" fmla="*/ 577 h 577"/>
                <a:gd name="T2" fmla="*/ 420 w 2235"/>
                <a:gd name="T3" fmla="*/ 172 h 577"/>
                <a:gd name="T4" fmla="*/ 1050 w 2235"/>
                <a:gd name="T5" fmla="*/ 7 h 577"/>
                <a:gd name="T6" fmla="*/ 1800 w 2235"/>
                <a:gd name="T7" fmla="*/ 127 h 577"/>
                <a:gd name="T8" fmla="*/ 2235 w 2235"/>
                <a:gd name="T9" fmla="*/ 472 h 577"/>
                <a:gd name="T10" fmla="*/ 0 60000 65536"/>
                <a:gd name="T11" fmla="*/ 0 60000 65536"/>
                <a:gd name="T12" fmla="*/ 0 60000 65536"/>
                <a:gd name="T13" fmla="*/ 0 60000 65536"/>
                <a:gd name="T14" fmla="*/ 0 60000 65536"/>
                <a:gd name="T15" fmla="*/ 0 w 2235"/>
                <a:gd name="T16" fmla="*/ 0 h 577"/>
                <a:gd name="T17" fmla="*/ 2235 w 2235"/>
                <a:gd name="T18" fmla="*/ 577 h 577"/>
              </a:gdLst>
              <a:ahLst/>
              <a:cxnLst>
                <a:cxn ang="T10">
                  <a:pos x="T0" y="T1"/>
                </a:cxn>
                <a:cxn ang="T11">
                  <a:pos x="T2" y="T3"/>
                </a:cxn>
                <a:cxn ang="T12">
                  <a:pos x="T4" y="T5"/>
                </a:cxn>
                <a:cxn ang="T13">
                  <a:pos x="T6" y="T7"/>
                </a:cxn>
                <a:cxn ang="T14">
                  <a:pos x="T8" y="T9"/>
                </a:cxn>
              </a:cxnLst>
              <a:rect l="T15" t="T16" r="T17" b="T18"/>
              <a:pathLst>
                <a:path w="2235" h="577">
                  <a:moveTo>
                    <a:pt x="0" y="577"/>
                  </a:moveTo>
                  <a:cubicBezTo>
                    <a:pt x="70" y="510"/>
                    <a:pt x="245" y="267"/>
                    <a:pt x="420" y="172"/>
                  </a:cubicBezTo>
                  <a:cubicBezTo>
                    <a:pt x="595" y="77"/>
                    <a:pt x="820" y="14"/>
                    <a:pt x="1050" y="7"/>
                  </a:cubicBezTo>
                  <a:cubicBezTo>
                    <a:pt x="1280" y="0"/>
                    <a:pt x="1603" y="50"/>
                    <a:pt x="1800" y="127"/>
                  </a:cubicBezTo>
                  <a:lnTo>
                    <a:pt x="2235" y="472"/>
                  </a:lnTo>
                </a:path>
              </a:pathLst>
            </a:custGeom>
            <a:noFill/>
            <a:ln w="25400" cap="flat" cmpd="sng">
              <a:solidFill>
                <a:srgbClr val="008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0791" name="Freeform 21"/>
            <p:cNvSpPr>
              <a:spLocks/>
            </p:cNvSpPr>
            <p:nvPr/>
          </p:nvSpPr>
          <p:spPr bwMode="auto">
            <a:xfrm>
              <a:off x="2520" y="4320"/>
              <a:ext cx="1950" cy="442"/>
            </a:xfrm>
            <a:custGeom>
              <a:avLst/>
              <a:gdLst>
                <a:gd name="T0" fmla="*/ 1950 w 1950"/>
                <a:gd name="T1" fmla="*/ 150 h 442"/>
                <a:gd name="T2" fmla="*/ 1680 w 1950"/>
                <a:gd name="T3" fmla="*/ 285 h 442"/>
                <a:gd name="T4" fmla="*/ 1320 w 1950"/>
                <a:gd name="T5" fmla="*/ 420 h 442"/>
                <a:gd name="T6" fmla="*/ 750 w 1950"/>
                <a:gd name="T7" fmla="*/ 420 h 442"/>
                <a:gd name="T8" fmla="*/ 300 w 1950"/>
                <a:gd name="T9" fmla="*/ 285 h 442"/>
                <a:gd name="T10" fmla="*/ 0 w 1950"/>
                <a:gd name="T11" fmla="*/ 0 h 442"/>
                <a:gd name="T12" fmla="*/ 0 60000 65536"/>
                <a:gd name="T13" fmla="*/ 0 60000 65536"/>
                <a:gd name="T14" fmla="*/ 0 60000 65536"/>
                <a:gd name="T15" fmla="*/ 0 60000 65536"/>
                <a:gd name="T16" fmla="*/ 0 60000 65536"/>
                <a:gd name="T17" fmla="*/ 0 60000 65536"/>
                <a:gd name="T18" fmla="*/ 0 w 1950"/>
                <a:gd name="T19" fmla="*/ 0 h 442"/>
                <a:gd name="T20" fmla="*/ 1950 w 1950"/>
                <a:gd name="T21" fmla="*/ 442 h 442"/>
              </a:gdLst>
              <a:ahLst/>
              <a:cxnLst>
                <a:cxn ang="T12">
                  <a:pos x="T0" y="T1"/>
                </a:cxn>
                <a:cxn ang="T13">
                  <a:pos x="T2" y="T3"/>
                </a:cxn>
                <a:cxn ang="T14">
                  <a:pos x="T4" y="T5"/>
                </a:cxn>
                <a:cxn ang="T15">
                  <a:pos x="T6" y="T7"/>
                </a:cxn>
                <a:cxn ang="T16">
                  <a:pos x="T8" y="T9"/>
                </a:cxn>
                <a:cxn ang="T17">
                  <a:pos x="T10" y="T11"/>
                </a:cxn>
              </a:cxnLst>
              <a:rect l="T18" t="T19" r="T20" b="T21"/>
              <a:pathLst>
                <a:path w="1950" h="442">
                  <a:moveTo>
                    <a:pt x="1950" y="150"/>
                  </a:moveTo>
                  <a:cubicBezTo>
                    <a:pt x="1905" y="173"/>
                    <a:pt x="1785" y="240"/>
                    <a:pt x="1680" y="285"/>
                  </a:cubicBezTo>
                  <a:cubicBezTo>
                    <a:pt x="1575" y="330"/>
                    <a:pt x="1475" y="398"/>
                    <a:pt x="1320" y="420"/>
                  </a:cubicBezTo>
                  <a:cubicBezTo>
                    <a:pt x="1165" y="442"/>
                    <a:pt x="920" y="442"/>
                    <a:pt x="750" y="420"/>
                  </a:cubicBezTo>
                  <a:cubicBezTo>
                    <a:pt x="580" y="398"/>
                    <a:pt x="425" y="355"/>
                    <a:pt x="300" y="285"/>
                  </a:cubicBezTo>
                  <a:lnTo>
                    <a:pt x="0" y="0"/>
                  </a:lnTo>
                </a:path>
              </a:pathLst>
            </a:custGeom>
            <a:noFill/>
            <a:ln w="25400" cap="flat" cmpd="sng">
              <a:solidFill>
                <a:srgbClr val="008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0792" name="Freeform 22"/>
            <p:cNvSpPr>
              <a:spLocks/>
            </p:cNvSpPr>
            <p:nvPr/>
          </p:nvSpPr>
          <p:spPr bwMode="auto">
            <a:xfrm>
              <a:off x="4500" y="2520"/>
              <a:ext cx="331" cy="1440"/>
            </a:xfrm>
            <a:custGeom>
              <a:avLst/>
              <a:gdLst>
                <a:gd name="T0" fmla="*/ 330 w 331"/>
                <a:gd name="T1" fmla="*/ 1440 h 1440"/>
                <a:gd name="T2" fmla="*/ 0 w 331"/>
                <a:gd name="T3" fmla="*/ 735 h 1440"/>
                <a:gd name="T4" fmla="*/ 331 w 331"/>
                <a:gd name="T5" fmla="*/ 0 h 1440"/>
                <a:gd name="T6" fmla="*/ 0 60000 65536"/>
                <a:gd name="T7" fmla="*/ 0 60000 65536"/>
                <a:gd name="T8" fmla="*/ 0 60000 65536"/>
                <a:gd name="T9" fmla="*/ 0 w 331"/>
                <a:gd name="T10" fmla="*/ 0 h 1440"/>
                <a:gd name="T11" fmla="*/ 331 w 331"/>
                <a:gd name="T12" fmla="*/ 1440 h 1440"/>
              </a:gdLst>
              <a:ahLst/>
              <a:cxnLst>
                <a:cxn ang="T6">
                  <a:pos x="T0" y="T1"/>
                </a:cxn>
                <a:cxn ang="T7">
                  <a:pos x="T2" y="T3"/>
                </a:cxn>
                <a:cxn ang="T8">
                  <a:pos x="T4" y="T5"/>
                </a:cxn>
              </a:cxnLst>
              <a:rect l="T9" t="T10" r="T11" b="T12"/>
              <a:pathLst>
                <a:path w="331" h="1440">
                  <a:moveTo>
                    <a:pt x="330" y="1440"/>
                  </a:moveTo>
                  <a:cubicBezTo>
                    <a:pt x="275" y="1323"/>
                    <a:pt x="0" y="975"/>
                    <a:pt x="0" y="735"/>
                  </a:cubicBezTo>
                  <a:cubicBezTo>
                    <a:pt x="0" y="495"/>
                    <a:pt x="262" y="153"/>
                    <a:pt x="331" y="0"/>
                  </a:cubicBezTo>
                </a:path>
              </a:pathLst>
            </a:custGeom>
            <a:noFill/>
            <a:ln w="9525" cap="flat" cmpd="sng">
              <a:solidFill>
                <a:srgbClr val="8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0793" name="Freeform 23"/>
            <p:cNvSpPr>
              <a:spLocks/>
            </p:cNvSpPr>
            <p:nvPr/>
          </p:nvSpPr>
          <p:spPr bwMode="auto">
            <a:xfrm>
              <a:off x="5040" y="2520"/>
              <a:ext cx="255" cy="1440"/>
            </a:xfrm>
            <a:custGeom>
              <a:avLst/>
              <a:gdLst>
                <a:gd name="T0" fmla="*/ 0 w 255"/>
                <a:gd name="T1" fmla="*/ 1440 h 1440"/>
                <a:gd name="T2" fmla="*/ 255 w 255"/>
                <a:gd name="T3" fmla="*/ 735 h 1440"/>
                <a:gd name="T4" fmla="*/ 1 w 255"/>
                <a:gd name="T5" fmla="*/ 0 h 1440"/>
                <a:gd name="T6" fmla="*/ 0 60000 65536"/>
                <a:gd name="T7" fmla="*/ 0 60000 65536"/>
                <a:gd name="T8" fmla="*/ 0 60000 65536"/>
                <a:gd name="T9" fmla="*/ 0 w 255"/>
                <a:gd name="T10" fmla="*/ 0 h 1440"/>
                <a:gd name="T11" fmla="*/ 255 w 255"/>
                <a:gd name="T12" fmla="*/ 1440 h 1440"/>
              </a:gdLst>
              <a:ahLst/>
              <a:cxnLst>
                <a:cxn ang="T6">
                  <a:pos x="T0" y="T1"/>
                </a:cxn>
                <a:cxn ang="T7">
                  <a:pos x="T2" y="T3"/>
                </a:cxn>
                <a:cxn ang="T8">
                  <a:pos x="T4" y="T5"/>
                </a:cxn>
              </a:cxnLst>
              <a:rect l="T9" t="T10" r="T11" b="T12"/>
              <a:pathLst>
                <a:path w="255" h="1440">
                  <a:moveTo>
                    <a:pt x="0" y="1440"/>
                  </a:moveTo>
                  <a:cubicBezTo>
                    <a:pt x="42" y="1323"/>
                    <a:pt x="255" y="975"/>
                    <a:pt x="255" y="735"/>
                  </a:cubicBezTo>
                  <a:cubicBezTo>
                    <a:pt x="255" y="495"/>
                    <a:pt x="54" y="153"/>
                    <a:pt x="1" y="0"/>
                  </a:cubicBezTo>
                </a:path>
              </a:pathLst>
            </a:custGeom>
            <a:noFill/>
            <a:ln w="9525" cap="flat" cmpd="sng">
              <a:solidFill>
                <a:srgbClr val="8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0794" name="Text Box 24"/>
            <p:cNvSpPr txBox="1">
              <a:spLocks noChangeArrowheads="1"/>
            </p:cNvSpPr>
            <p:nvPr/>
          </p:nvSpPr>
          <p:spPr bwMode="auto">
            <a:xfrm>
              <a:off x="6300" y="1980"/>
              <a:ext cx="3420" cy="2160"/>
            </a:xfrm>
            <a:prstGeom prst="rect">
              <a:avLst/>
            </a:prstGeom>
            <a:solidFill>
              <a:schemeClr val="accent1"/>
            </a:solidFill>
            <a:ln w="9525">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b="1">
                  <a:latin typeface="Arial" panose="020B0604020202020204" pitchFamily="34" charset="0"/>
                </a:rPr>
                <a:t>PURINES</a:t>
              </a:r>
              <a:r>
                <a:rPr kumimoji="0" lang="en-US" altLang="tr-TR" sz="1800">
                  <a:latin typeface="Arial" panose="020B0604020202020204" pitchFamily="34" charset="0"/>
                </a:rPr>
                <a:t>: A, G</a:t>
              </a:r>
            </a:p>
            <a:p>
              <a:pPr>
                <a:spcBef>
                  <a:spcPct val="0"/>
                </a:spcBef>
                <a:buFontTx/>
                <a:buNone/>
              </a:pPr>
              <a:r>
                <a:rPr kumimoji="0" lang="en-US" altLang="tr-TR" sz="1800" b="1">
                  <a:latin typeface="Arial" panose="020B0604020202020204" pitchFamily="34" charset="0"/>
                </a:rPr>
                <a:t>PYRIMIDINES</a:t>
              </a:r>
              <a:r>
                <a:rPr kumimoji="0" lang="en-US" altLang="tr-TR" sz="1800">
                  <a:latin typeface="Arial" panose="020B0604020202020204" pitchFamily="34" charset="0"/>
                </a:rPr>
                <a:t> C, T</a:t>
              </a:r>
            </a:p>
            <a:p>
              <a:pPr>
                <a:spcBef>
                  <a:spcPct val="0"/>
                </a:spcBef>
                <a:buFontTx/>
                <a:buNone/>
              </a:pPr>
              <a:endParaRPr kumimoji="0" lang="en-US" altLang="tr-TR" sz="1800">
                <a:latin typeface="Arial" panose="020B0604020202020204" pitchFamily="34" charset="0"/>
              </a:endParaRPr>
            </a:p>
            <a:p>
              <a:pPr>
                <a:spcBef>
                  <a:spcPct val="0"/>
                </a:spcBef>
                <a:buFontTx/>
                <a:buNone/>
              </a:pPr>
              <a:r>
                <a:rPr kumimoji="0" lang="en-US" altLang="tr-TR" sz="1800" b="1">
                  <a:latin typeface="Arial" panose="020B0604020202020204" pitchFamily="34" charset="0"/>
                </a:rPr>
                <a:t>Transitions</a:t>
              </a:r>
              <a:r>
                <a:rPr kumimoji="0" lang="en-US" altLang="tr-TR" sz="1800">
                  <a:latin typeface="Arial" panose="020B0604020202020204" pitchFamily="34" charset="0"/>
                </a:rPr>
                <a:t>: A</a:t>
              </a:r>
              <a:r>
                <a:rPr kumimoji="0" lang="en-US" altLang="tr-TR" sz="1800">
                  <a:latin typeface="Arial" panose="020B0604020202020204" pitchFamily="34" charset="0"/>
                  <a:sym typeface="Symbol" panose="05050102010706020507" pitchFamily="18" charset="2"/>
                </a:rPr>
                <a:t></a:t>
              </a:r>
              <a:r>
                <a:rPr kumimoji="0" lang="en-US" altLang="tr-TR" sz="1800">
                  <a:latin typeface="Arial" panose="020B0604020202020204" pitchFamily="34" charset="0"/>
                </a:rPr>
                <a:t>G; C</a:t>
              </a:r>
              <a:r>
                <a:rPr kumimoji="0" lang="en-US" altLang="tr-TR" sz="1800">
                  <a:latin typeface="Arial" panose="020B0604020202020204" pitchFamily="34" charset="0"/>
                  <a:sym typeface="Symbol" panose="05050102010706020507" pitchFamily="18" charset="2"/>
                </a:rPr>
                <a:t></a:t>
              </a:r>
              <a:r>
                <a:rPr kumimoji="0" lang="en-US" altLang="tr-TR" sz="1800">
                  <a:latin typeface="Arial" panose="020B0604020202020204" pitchFamily="34" charset="0"/>
                </a:rPr>
                <a:t>T</a:t>
              </a:r>
            </a:p>
            <a:p>
              <a:pPr>
                <a:spcBef>
                  <a:spcPct val="0"/>
                </a:spcBef>
                <a:buFontTx/>
                <a:buNone/>
              </a:pPr>
              <a:r>
                <a:rPr kumimoji="0" lang="en-US" altLang="tr-TR" sz="1800" b="1">
                  <a:latin typeface="Arial" panose="020B0604020202020204" pitchFamily="34" charset="0"/>
                </a:rPr>
                <a:t>Transversions</a:t>
              </a:r>
              <a:r>
                <a:rPr kumimoji="0" lang="en-US" altLang="tr-TR" sz="1800">
                  <a:latin typeface="Arial" panose="020B0604020202020204" pitchFamily="34" charset="0"/>
                </a:rPr>
                <a:t>: A</a:t>
              </a:r>
              <a:r>
                <a:rPr kumimoji="0" lang="en-US" altLang="tr-TR" sz="1800">
                  <a:latin typeface="Arial" panose="020B0604020202020204" pitchFamily="34" charset="0"/>
                  <a:sym typeface="Symbol" panose="05050102010706020507" pitchFamily="18" charset="2"/>
                </a:rPr>
                <a:t></a:t>
              </a:r>
              <a:r>
                <a:rPr kumimoji="0" lang="en-US" altLang="tr-TR" sz="1800">
                  <a:latin typeface="Arial" panose="020B0604020202020204" pitchFamily="34" charset="0"/>
                </a:rPr>
                <a:t>C, A</a:t>
              </a:r>
              <a:r>
                <a:rPr kumimoji="0" lang="en-US" altLang="tr-TR" sz="1800">
                  <a:latin typeface="Arial" panose="020B0604020202020204" pitchFamily="34" charset="0"/>
                  <a:sym typeface="Symbol" panose="05050102010706020507" pitchFamily="18" charset="2"/>
                </a:rPr>
                <a:t></a:t>
              </a:r>
              <a:r>
                <a:rPr kumimoji="0" lang="en-US" altLang="tr-TR" sz="1800">
                  <a:latin typeface="Arial" panose="020B0604020202020204" pitchFamily="34" charset="0"/>
                </a:rPr>
                <a:t>T,     </a:t>
              </a:r>
            </a:p>
            <a:p>
              <a:pPr>
                <a:spcBef>
                  <a:spcPct val="0"/>
                </a:spcBef>
                <a:buFontTx/>
                <a:buNone/>
              </a:pPr>
              <a:r>
                <a:rPr kumimoji="0" lang="en-US" altLang="tr-TR" sz="1800">
                  <a:latin typeface="Arial" panose="020B0604020202020204" pitchFamily="34" charset="0"/>
                </a:rPr>
                <a:t>                          C</a:t>
              </a:r>
              <a:r>
                <a:rPr kumimoji="0" lang="en-US" altLang="tr-TR" sz="1800">
                  <a:latin typeface="Arial" panose="020B0604020202020204" pitchFamily="34" charset="0"/>
                  <a:sym typeface="Symbol" panose="05050102010706020507" pitchFamily="18" charset="2"/>
                </a:rPr>
                <a:t></a:t>
              </a:r>
              <a:r>
                <a:rPr kumimoji="0" lang="en-US" altLang="tr-TR" sz="1800">
                  <a:latin typeface="Arial" panose="020B0604020202020204" pitchFamily="34" charset="0"/>
                </a:rPr>
                <a:t>G, G</a:t>
              </a:r>
              <a:r>
                <a:rPr kumimoji="0" lang="en-US" altLang="tr-TR" sz="1800">
                  <a:latin typeface="Arial" panose="020B0604020202020204" pitchFamily="34" charset="0"/>
                  <a:sym typeface="Symbol" panose="05050102010706020507" pitchFamily="18" charset="2"/>
                </a:rPr>
                <a:t></a:t>
              </a:r>
              <a:r>
                <a:rPr kumimoji="0" lang="en-US" altLang="tr-TR" sz="1800">
                  <a:latin typeface="Arial" panose="020B0604020202020204" pitchFamily="34" charset="0"/>
                </a:rPr>
                <a:t>T</a:t>
              </a:r>
              <a:endParaRPr kumimoji="0" lang="en-US" altLang="tr-TR" sz="1800"/>
            </a:p>
          </p:txBody>
        </p:sp>
      </p:grpSp>
      <p:sp>
        <p:nvSpPr>
          <p:cNvPr id="160772" name="Rectangle 25"/>
          <p:cNvSpPr>
            <a:spLocks noChangeArrowheads="1"/>
          </p:cNvSpPr>
          <p:nvPr/>
        </p:nvSpPr>
        <p:spPr bwMode="auto">
          <a:xfrm>
            <a:off x="250825" y="1106488"/>
            <a:ext cx="889317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US" altLang="tr-TR" sz="1800">
                <a:solidFill>
                  <a:schemeClr val="tx2"/>
                </a:solidFill>
                <a:latin typeface="Arial" panose="020B0604020202020204" pitchFamily="34" charset="0"/>
              </a:rPr>
              <a:t>In addition to using a match/mismatch scoring scheme for DNA sequences, nucleotide mutation matrices can be constructed as well.  These matrices are based upon two different models of nucleotide evolution:  the first, the Jukes-Cantor model, assumes there are uniform mutation rates among nucleotides, while the second, the Kimura model, assumes that there are two separate mutation rates: one for transitions (where the structure of purine/pyrimidine stays the same), and one for transversions.  Generally, the rate of transitions is thought to be higher than the rate of transversions.</a:t>
            </a:r>
            <a:r>
              <a:rPr kumimoji="0" lang="tr-TR" altLang="tr-TR" sz="1800">
                <a:solidFill>
                  <a:schemeClr val="tx2"/>
                </a:solidFill>
                <a:latin typeface="Arial" panose="020B0604020202020204" pitchFamily="34" charset="0"/>
              </a:rPr>
              <a:t> </a:t>
            </a:r>
          </a:p>
        </p:txBody>
      </p:sp>
      <p:sp>
        <p:nvSpPr>
          <p:cNvPr id="160773" name="Slide Number Placeholder 26"/>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31E2027-9406-4069-98E6-B59680BA4794}" type="slidenum">
              <a:rPr kumimoji="0" lang="en-US" altLang="tr-TR" sz="1200" smtClean="0"/>
              <a:pPr>
                <a:spcBef>
                  <a:spcPct val="50000"/>
                </a:spcBef>
                <a:buFontTx/>
                <a:buNone/>
              </a:pPr>
              <a:t>114</a:t>
            </a:fld>
            <a:endParaRPr kumimoji="0" lang="en-US" altLang="tr-TR" sz="120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lstStyle/>
          <a:p>
            <a:pPr eaLnBrk="1" hangingPunct="1"/>
            <a:r>
              <a:rPr lang="en-US" altLang="tr-TR" smtClean="0"/>
              <a:t>Nucleic Acid Scoring Matrices</a:t>
            </a:r>
          </a:p>
        </p:txBody>
      </p:sp>
      <p:sp>
        <p:nvSpPr>
          <p:cNvPr id="826371" name="Rectangle 3"/>
          <p:cNvSpPr>
            <a:spLocks noGrp="1" noChangeArrowheads="1"/>
          </p:cNvSpPr>
          <p:nvPr>
            <p:ph type="body" idx="1"/>
          </p:nvPr>
        </p:nvSpPr>
        <p:spPr>
          <a:xfrm>
            <a:off x="684213" y="981075"/>
            <a:ext cx="7510462" cy="2452688"/>
          </a:xfrm>
        </p:spPr>
        <p:txBody>
          <a:bodyPr/>
          <a:lstStyle/>
          <a:p>
            <a:pPr eaLnBrk="1" hangingPunct="1"/>
            <a:r>
              <a:rPr lang="en-US" altLang="tr-TR" smtClean="0"/>
              <a:t>Two mutation models:</a:t>
            </a:r>
          </a:p>
          <a:p>
            <a:pPr lvl="1" eaLnBrk="1" hangingPunct="1"/>
            <a:r>
              <a:rPr lang="en-US" altLang="tr-TR" smtClean="0"/>
              <a:t>Jukes-Cantor Model of evolution: </a:t>
            </a:r>
            <a:r>
              <a:rPr lang="en-US" altLang="tr-TR" smtClean="0">
                <a:sym typeface="Symbol" panose="05050102010706020507" pitchFamily="18" charset="2"/>
              </a:rPr>
              <a:t></a:t>
            </a:r>
            <a:r>
              <a:rPr lang="en-US" altLang="tr-TR" smtClean="0"/>
              <a:t> = common rate of base substitution</a:t>
            </a:r>
            <a:r>
              <a:rPr lang="tr-TR" altLang="tr-TR" smtClean="0"/>
              <a:t> </a:t>
            </a:r>
            <a:endParaRPr lang="en-US" altLang="tr-TR" smtClean="0"/>
          </a:p>
          <a:p>
            <a:pPr lvl="1" eaLnBrk="1" hangingPunct="1"/>
            <a:r>
              <a:rPr lang="en-US" altLang="tr-TR" smtClean="0"/>
              <a:t>Kimura Model of Evolution: </a:t>
            </a:r>
            <a:r>
              <a:rPr lang="en-US" altLang="tr-TR" smtClean="0">
                <a:sym typeface="Symbol" panose="05050102010706020507" pitchFamily="18" charset="2"/>
              </a:rPr>
              <a:t></a:t>
            </a:r>
            <a:r>
              <a:rPr lang="en-US" altLang="tr-TR" smtClean="0"/>
              <a:t> = rate of transitions; </a:t>
            </a:r>
            <a:r>
              <a:rPr lang="en-US" altLang="tr-TR" smtClean="0">
                <a:sym typeface="Symbol" panose="05050102010706020507" pitchFamily="18" charset="2"/>
              </a:rPr>
              <a:t></a:t>
            </a:r>
            <a:r>
              <a:rPr lang="en-US" altLang="tr-TR" smtClean="0"/>
              <a:t> = rate of transversions</a:t>
            </a:r>
            <a:r>
              <a:rPr lang="tr-TR" altLang="tr-TR" smtClean="0"/>
              <a:t> </a:t>
            </a:r>
            <a:endParaRPr lang="en-US" altLang="tr-TR" smtClean="0"/>
          </a:p>
          <a:p>
            <a:pPr lvl="2" eaLnBrk="1" hangingPunct="1"/>
            <a:r>
              <a:rPr lang="en-US" altLang="tr-TR" smtClean="0"/>
              <a:t>Transitions</a:t>
            </a:r>
          </a:p>
          <a:p>
            <a:pPr lvl="2" eaLnBrk="1" hangingPunct="1"/>
            <a:r>
              <a:rPr lang="en-US" altLang="tr-TR" smtClean="0"/>
              <a:t>Transversions</a:t>
            </a:r>
          </a:p>
        </p:txBody>
      </p:sp>
      <p:sp>
        <p:nvSpPr>
          <p:cNvPr id="161796" name="Rectangle 4"/>
          <p:cNvSpPr>
            <a:spLocks noChangeArrowheads="1"/>
          </p:cNvSpPr>
          <p:nvPr/>
        </p:nvSpPr>
        <p:spPr bwMode="auto">
          <a:xfrm>
            <a:off x="3167063" y="276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pic>
        <p:nvPicPr>
          <p:cNvPr id="826373" name="Picture 5" descr="$\displaystyle R = \bordermatrix{&#10;&amp; A &amp; C &amp; G &amp; U \cr&#10;A &amp; * &amp; 0.25\alpha &amp; 0.25\...&#10;...5\alpha &amp; * &amp; 0.25\alpha \cr&#10;U &amp; 0.25\alpha &amp; 0.25\alpha &amp; 0.25\alpha &amp; *\cr&#10;}&#1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11188" y="4581525"/>
            <a:ext cx="3657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6"/>
          <p:cNvSpPr>
            <a:spLocks noChangeArrowheads="1"/>
          </p:cNvSpPr>
          <p:nvPr/>
        </p:nvSpPr>
        <p:spPr bwMode="auto">
          <a:xfrm>
            <a:off x="3167063" y="276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pic>
        <p:nvPicPr>
          <p:cNvPr id="826375" name="Picture 7" descr="$\displaystyle R = \bordermatrix{&#10;&amp; A &amp; C &amp; G &amp; U \cr&#10;A &amp; * &amp; 0.25\beta &amp; 0.25\a...&#10;... 0.25\beta &amp; * &amp; 0.25\beta \cr&#10;U &amp; 0.25\beta &amp; 0.25\alpha &amp; 0.25\beta &amp; *\cr&#10;}&#1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859338" y="4581525"/>
            <a:ext cx="3657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Slide Number Placeholder 8"/>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516BEE0-67A0-4399-BE46-0D39F0409E40}" type="slidenum">
              <a:rPr kumimoji="0" lang="en-US" altLang="tr-TR" sz="1200" smtClean="0"/>
              <a:pPr>
                <a:spcBef>
                  <a:spcPct val="50000"/>
                </a:spcBef>
                <a:buFontTx/>
                <a:buNone/>
              </a:pPr>
              <a:t>115</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26370"/>
                                        </p:tgtEl>
                                        <p:attrNameLst>
                                          <p:attrName>style.visibility</p:attrName>
                                        </p:attrNameLst>
                                      </p:cBhvr>
                                      <p:to>
                                        <p:strVal val="visible"/>
                                      </p:to>
                                    </p:set>
                                    <p:animEffect transition="in" filter="dissolve">
                                      <p:cBhvr>
                                        <p:cTn id="7" dur="500"/>
                                        <p:tgtEl>
                                          <p:spTgt spid="826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6371">
                                            <p:txEl>
                                              <p:pRg st="0" end="0"/>
                                            </p:txEl>
                                          </p:spTgt>
                                        </p:tgtEl>
                                        <p:attrNameLst>
                                          <p:attrName>style.visibility</p:attrName>
                                        </p:attrNameLst>
                                      </p:cBhvr>
                                      <p:to>
                                        <p:strVal val="visible"/>
                                      </p:to>
                                    </p:set>
                                    <p:animEffect transition="in" filter="dissolve">
                                      <p:cBhvr>
                                        <p:cTn id="12" dur="500"/>
                                        <p:tgtEl>
                                          <p:spTgt spid="8263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6371">
                                            <p:txEl>
                                              <p:pRg st="1" end="1"/>
                                            </p:txEl>
                                          </p:spTgt>
                                        </p:tgtEl>
                                        <p:attrNameLst>
                                          <p:attrName>style.visibility</p:attrName>
                                        </p:attrNameLst>
                                      </p:cBhvr>
                                      <p:to>
                                        <p:strVal val="visible"/>
                                      </p:to>
                                    </p:set>
                                    <p:animEffect transition="in" filter="dissolve">
                                      <p:cBhvr>
                                        <p:cTn id="17" dur="500"/>
                                        <p:tgtEl>
                                          <p:spTgt spid="8263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26373"/>
                                        </p:tgtEl>
                                        <p:attrNameLst>
                                          <p:attrName>style.visibility</p:attrName>
                                        </p:attrNameLst>
                                      </p:cBhvr>
                                      <p:to>
                                        <p:strVal val="visible"/>
                                      </p:to>
                                    </p:set>
                                    <p:animEffect transition="in" filter="dissolve">
                                      <p:cBhvr>
                                        <p:cTn id="22" dur="500"/>
                                        <p:tgtEl>
                                          <p:spTgt spid="8263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6371">
                                            <p:txEl>
                                              <p:pRg st="2" end="2"/>
                                            </p:txEl>
                                          </p:spTgt>
                                        </p:tgtEl>
                                        <p:attrNameLst>
                                          <p:attrName>style.visibility</p:attrName>
                                        </p:attrNameLst>
                                      </p:cBhvr>
                                      <p:to>
                                        <p:strVal val="visible"/>
                                      </p:to>
                                    </p:set>
                                    <p:animEffect transition="in" filter="dissolve">
                                      <p:cBhvr>
                                        <p:cTn id="27" dur="500"/>
                                        <p:tgtEl>
                                          <p:spTgt spid="82637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26375"/>
                                        </p:tgtEl>
                                        <p:attrNameLst>
                                          <p:attrName>style.visibility</p:attrName>
                                        </p:attrNameLst>
                                      </p:cBhvr>
                                      <p:to>
                                        <p:strVal val="visible"/>
                                      </p:to>
                                    </p:set>
                                    <p:animEffect transition="in" filter="dissolve">
                                      <p:cBhvr>
                                        <p:cTn id="32" dur="500"/>
                                        <p:tgtEl>
                                          <p:spTgt spid="8263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26371">
                                            <p:txEl>
                                              <p:pRg st="3" end="3"/>
                                            </p:txEl>
                                          </p:spTgt>
                                        </p:tgtEl>
                                        <p:attrNameLst>
                                          <p:attrName>style.visibility</p:attrName>
                                        </p:attrNameLst>
                                      </p:cBhvr>
                                      <p:to>
                                        <p:strVal val="visible"/>
                                      </p:to>
                                    </p:set>
                                    <p:animEffect transition="in" filter="dissolve">
                                      <p:cBhvr>
                                        <p:cTn id="37" dur="500"/>
                                        <p:tgtEl>
                                          <p:spTgt spid="826371">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26371">
                                            <p:txEl>
                                              <p:pRg st="4" end="4"/>
                                            </p:txEl>
                                          </p:spTgt>
                                        </p:tgtEl>
                                        <p:attrNameLst>
                                          <p:attrName>style.visibility</p:attrName>
                                        </p:attrNameLst>
                                      </p:cBhvr>
                                      <p:to>
                                        <p:strVal val="visible"/>
                                      </p:to>
                                    </p:set>
                                    <p:animEffect transition="in" filter="dissolve">
                                      <p:cBhvr>
                                        <p:cTn id="42" dur="500"/>
                                        <p:tgtEl>
                                          <p:spTgt spid="826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0" grpId="0"/>
      <p:bldP spid="826371" grpId="0" build="p"/>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pPr eaLnBrk="1" hangingPunct="1"/>
            <a:r>
              <a:rPr lang="tr-TR" altLang="tr-TR" sz="1800" smtClean="0"/>
              <a:t>N</a:t>
            </a:r>
            <a:r>
              <a:rPr lang="en-US" altLang="tr-TR" sz="1800" smtClean="0"/>
              <a:t>ucleotide substitution matrices with the equivalent distance of 1 PAM</a:t>
            </a:r>
            <a:r>
              <a:rPr lang="tr-TR" altLang="tr-TR" smtClean="0"/>
              <a:t> </a:t>
            </a:r>
            <a:endParaRPr lang="en-US" altLang="tr-TR" smtClean="0"/>
          </a:p>
        </p:txBody>
      </p:sp>
      <p:sp>
        <p:nvSpPr>
          <p:cNvPr id="827395" name="Rectangle 3"/>
          <p:cNvSpPr>
            <a:spLocks noGrp="1" noChangeArrowheads="1"/>
          </p:cNvSpPr>
          <p:nvPr>
            <p:ph type="body" idx="1"/>
          </p:nvPr>
        </p:nvSpPr>
        <p:spPr/>
        <p:txBody>
          <a:bodyPr/>
          <a:lstStyle/>
          <a:p>
            <a:pPr eaLnBrk="1" hangingPunct="1">
              <a:lnSpc>
                <a:spcPct val="90000"/>
              </a:lnSpc>
              <a:buFontTx/>
              <a:buNone/>
            </a:pPr>
            <a:r>
              <a:rPr lang="en-US" altLang="tr-TR" sz="2400" smtClean="0">
                <a:cs typeface="Times New Roman" panose="02020603050405020304" pitchFamily="18" charset="0"/>
              </a:rPr>
              <a:t>A. Model of uniform mutation rates among nucleotides</a:t>
            </a:r>
            <a:r>
              <a:rPr lang="en-US" altLang="tr-TR" sz="2400" smtClean="0">
                <a:solidFill>
                  <a:srgbClr val="000099"/>
                </a:solidFill>
                <a:cs typeface="Times New Roman" panose="02020603050405020304" pitchFamily="18" charset="0"/>
              </a:rPr>
              <a:t>.</a:t>
            </a:r>
          </a:p>
          <a:p>
            <a:pPr eaLnBrk="1" hangingPunct="1">
              <a:lnSpc>
                <a:spcPct val="90000"/>
              </a:lnSpc>
              <a:buFontTx/>
              <a:buNone/>
            </a:pPr>
            <a:r>
              <a:rPr lang="en-US" altLang="tr-TR" sz="2400" b="1" smtClean="0">
                <a:solidFill>
                  <a:srgbClr val="000099"/>
                </a:solidFill>
                <a:cs typeface="Times New Roman" panose="02020603050405020304" pitchFamily="18" charset="0"/>
              </a:rPr>
              <a:t>       	</a:t>
            </a:r>
            <a:r>
              <a:rPr lang="en-US" altLang="tr-TR" sz="2400" b="1" smtClean="0">
                <a:solidFill>
                  <a:schemeClr val="accent1"/>
                </a:solidFill>
                <a:cs typeface="Times New Roman" panose="02020603050405020304" pitchFamily="18" charset="0"/>
              </a:rPr>
              <a:t>A 	   G 		   T 		  C</a:t>
            </a:r>
            <a:br>
              <a:rPr lang="en-US" altLang="tr-TR" sz="2400" b="1" smtClean="0">
                <a:solidFill>
                  <a:schemeClr val="accent1"/>
                </a:solidFill>
                <a:cs typeface="Times New Roman" panose="02020603050405020304" pitchFamily="18" charset="0"/>
              </a:rPr>
            </a:br>
            <a:r>
              <a:rPr lang="en-US" altLang="tr-TR" sz="2400" b="1" smtClean="0">
                <a:solidFill>
                  <a:schemeClr val="accent1"/>
                </a:solidFill>
                <a:cs typeface="Times New Roman" panose="02020603050405020304" pitchFamily="18" charset="0"/>
              </a:rPr>
              <a:t>A</a:t>
            </a:r>
            <a:r>
              <a:rPr lang="en-US" altLang="tr-TR" sz="2400" smtClean="0">
                <a:solidFill>
                  <a:schemeClr val="accent1"/>
                </a:solidFill>
                <a:cs typeface="Times New Roman" panose="02020603050405020304" pitchFamily="18" charset="0"/>
              </a:rPr>
              <a:t> 0.99 </a:t>
            </a:r>
            <a:br>
              <a:rPr lang="en-US" altLang="tr-TR" sz="2400" smtClean="0">
                <a:solidFill>
                  <a:schemeClr val="accent1"/>
                </a:solidFill>
                <a:cs typeface="Times New Roman" panose="02020603050405020304" pitchFamily="18" charset="0"/>
              </a:rPr>
            </a:br>
            <a:r>
              <a:rPr lang="en-US" altLang="tr-TR" sz="2400" b="1" smtClean="0">
                <a:solidFill>
                  <a:schemeClr val="accent1"/>
                </a:solidFill>
                <a:cs typeface="Times New Roman" panose="02020603050405020304" pitchFamily="18" charset="0"/>
              </a:rPr>
              <a:t>G</a:t>
            </a:r>
            <a:r>
              <a:rPr lang="en-US" altLang="tr-TR" sz="2400" smtClean="0">
                <a:solidFill>
                  <a:schemeClr val="accent1"/>
                </a:solidFill>
                <a:cs typeface="Times New Roman" panose="02020603050405020304" pitchFamily="18" charset="0"/>
              </a:rPr>
              <a:t> 0.00333 	0.99 </a:t>
            </a:r>
            <a:br>
              <a:rPr lang="en-US" altLang="tr-TR" sz="2400" smtClean="0">
                <a:solidFill>
                  <a:schemeClr val="accent1"/>
                </a:solidFill>
                <a:cs typeface="Times New Roman" panose="02020603050405020304" pitchFamily="18" charset="0"/>
              </a:rPr>
            </a:br>
            <a:r>
              <a:rPr lang="en-US" altLang="tr-TR" sz="2400" b="1" smtClean="0">
                <a:solidFill>
                  <a:schemeClr val="accent1"/>
                </a:solidFill>
                <a:cs typeface="Times New Roman" panose="02020603050405020304" pitchFamily="18" charset="0"/>
              </a:rPr>
              <a:t>T</a:t>
            </a:r>
            <a:r>
              <a:rPr lang="en-US" altLang="tr-TR" sz="2400" smtClean="0">
                <a:solidFill>
                  <a:schemeClr val="accent1"/>
                </a:solidFill>
                <a:cs typeface="Times New Roman" panose="02020603050405020304" pitchFamily="18" charset="0"/>
              </a:rPr>
              <a:t> 0.00333	0.00333 	0.99 </a:t>
            </a:r>
            <a:br>
              <a:rPr lang="en-US" altLang="tr-TR" sz="2400" smtClean="0">
                <a:solidFill>
                  <a:schemeClr val="accent1"/>
                </a:solidFill>
                <a:cs typeface="Times New Roman" panose="02020603050405020304" pitchFamily="18" charset="0"/>
              </a:rPr>
            </a:br>
            <a:r>
              <a:rPr lang="en-US" altLang="tr-TR" sz="2400" b="1" smtClean="0">
                <a:solidFill>
                  <a:schemeClr val="accent1"/>
                </a:solidFill>
                <a:cs typeface="Times New Roman" panose="02020603050405020304" pitchFamily="18" charset="0"/>
              </a:rPr>
              <a:t>C</a:t>
            </a:r>
            <a:r>
              <a:rPr lang="en-US" altLang="tr-TR" sz="2400" smtClean="0">
                <a:solidFill>
                  <a:schemeClr val="accent1"/>
                </a:solidFill>
                <a:cs typeface="Times New Roman" panose="02020603050405020304" pitchFamily="18" charset="0"/>
              </a:rPr>
              <a:t> 0.00333 	0.00333 	0.00333 	0.99</a:t>
            </a:r>
          </a:p>
          <a:p>
            <a:pPr eaLnBrk="1" hangingPunct="1">
              <a:lnSpc>
                <a:spcPct val="90000"/>
              </a:lnSpc>
              <a:buFontTx/>
              <a:buNone/>
            </a:pPr>
            <a:endParaRPr lang="en-US" altLang="tr-TR" sz="2400" smtClean="0">
              <a:solidFill>
                <a:schemeClr val="accent1"/>
              </a:solidFill>
              <a:cs typeface="Times New Roman" panose="02020603050405020304" pitchFamily="18" charset="0"/>
            </a:endParaRPr>
          </a:p>
          <a:p>
            <a:pPr eaLnBrk="1" hangingPunct="1">
              <a:lnSpc>
                <a:spcPct val="90000"/>
              </a:lnSpc>
              <a:buFontTx/>
              <a:buNone/>
            </a:pPr>
            <a:r>
              <a:rPr lang="en-US" altLang="tr-TR" sz="2400" smtClean="0">
                <a:cs typeface="Times New Roman" panose="02020603050405020304" pitchFamily="18" charset="0"/>
              </a:rPr>
              <a:t>B. Model of 3-fold higher transitions than transversions.</a:t>
            </a:r>
          </a:p>
          <a:p>
            <a:pPr eaLnBrk="1" hangingPunct="1">
              <a:lnSpc>
                <a:spcPct val="90000"/>
              </a:lnSpc>
              <a:buFontTx/>
              <a:buNone/>
            </a:pPr>
            <a:r>
              <a:rPr lang="en-US" altLang="tr-TR" sz="2400" smtClean="0">
                <a:solidFill>
                  <a:srgbClr val="000099"/>
                </a:solidFill>
                <a:cs typeface="Times New Roman" panose="02020603050405020304" pitchFamily="18" charset="0"/>
              </a:rPr>
              <a:t>     </a:t>
            </a:r>
            <a:r>
              <a:rPr lang="en-US" altLang="tr-TR" sz="2400" smtClean="0">
                <a:solidFill>
                  <a:schemeClr val="accent1"/>
                </a:solidFill>
                <a:cs typeface="Times New Roman" panose="02020603050405020304" pitchFamily="18" charset="0"/>
              </a:rPr>
              <a:t>	</a:t>
            </a:r>
            <a:r>
              <a:rPr lang="en-US" altLang="tr-TR" sz="2400" b="1" smtClean="0">
                <a:solidFill>
                  <a:schemeClr val="accent1"/>
                </a:solidFill>
                <a:cs typeface="Times New Roman" panose="02020603050405020304" pitchFamily="18" charset="0"/>
              </a:rPr>
              <a:t>A 	  G 		   T 		  C</a:t>
            </a:r>
            <a:br>
              <a:rPr lang="en-US" altLang="tr-TR" sz="2400" b="1" smtClean="0">
                <a:solidFill>
                  <a:schemeClr val="accent1"/>
                </a:solidFill>
                <a:cs typeface="Times New Roman" panose="02020603050405020304" pitchFamily="18" charset="0"/>
              </a:rPr>
            </a:br>
            <a:r>
              <a:rPr lang="en-US" altLang="tr-TR" sz="2400" b="1" smtClean="0">
                <a:solidFill>
                  <a:schemeClr val="accent1"/>
                </a:solidFill>
                <a:cs typeface="Times New Roman" panose="02020603050405020304" pitchFamily="18" charset="0"/>
              </a:rPr>
              <a:t>A</a:t>
            </a:r>
            <a:r>
              <a:rPr lang="en-US" altLang="tr-TR" sz="2400" smtClean="0">
                <a:solidFill>
                  <a:schemeClr val="accent1"/>
                </a:solidFill>
                <a:cs typeface="Times New Roman" panose="02020603050405020304" pitchFamily="18" charset="0"/>
              </a:rPr>
              <a:t> 0.99 </a:t>
            </a:r>
            <a:br>
              <a:rPr lang="en-US" altLang="tr-TR" sz="2400" smtClean="0">
                <a:solidFill>
                  <a:schemeClr val="accent1"/>
                </a:solidFill>
                <a:cs typeface="Times New Roman" panose="02020603050405020304" pitchFamily="18" charset="0"/>
              </a:rPr>
            </a:br>
            <a:r>
              <a:rPr lang="en-US" altLang="tr-TR" sz="2400" b="1" smtClean="0">
                <a:solidFill>
                  <a:schemeClr val="accent1"/>
                </a:solidFill>
                <a:cs typeface="Times New Roman" panose="02020603050405020304" pitchFamily="18" charset="0"/>
              </a:rPr>
              <a:t>G </a:t>
            </a:r>
            <a:r>
              <a:rPr lang="en-US" altLang="tr-TR" sz="2400" smtClean="0">
                <a:solidFill>
                  <a:schemeClr val="accent1"/>
                </a:solidFill>
                <a:cs typeface="Times New Roman" panose="02020603050405020304" pitchFamily="18" charset="0"/>
              </a:rPr>
              <a:t>0.006 	0.99 </a:t>
            </a:r>
            <a:br>
              <a:rPr lang="en-US" altLang="tr-TR" sz="2400" smtClean="0">
                <a:solidFill>
                  <a:schemeClr val="accent1"/>
                </a:solidFill>
                <a:cs typeface="Times New Roman" panose="02020603050405020304" pitchFamily="18" charset="0"/>
              </a:rPr>
            </a:br>
            <a:r>
              <a:rPr lang="en-US" altLang="tr-TR" sz="2400" b="1" smtClean="0">
                <a:solidFill>
                  <a:schemeClr val="accent1"/>
                </a:solidFill>
                <a:cs typeface="Times New Roman" panose="02020603050405020304" pitchFamily="18" charset="0"/>
              </a:rPr>
              <a:t>T</a:t>
            </a:r>
            <a:r>
              <a:rPr lang="en-US" altLang="tr-TR" sz="2400" smtClean="0">
                <a:solidFill>
                  <a:schemeClr val="accent1"/>
                </a:solidFill>
                <a:cs typeface="Times New Roman" panose="02020603050405020304" pitchFamily="18" charset="0"/>
              </a:rPr>
              <a:t> 0.002 	0.002 		0.99 </a:t>
            </a:r>
            <a:br>
              <a:rPr lang="en-US" altLang="tr-TR" sz="2400" smtClean="0">
                <a:solidFill>
                  <a:schemeClr val="accent1"/>
                </a:solidFill>
                <a:cs typeface="Times New Roman" panose="02020603050405020304" pitchFamily="18" charset="0"/>
              </a:rPr>
            </a:br>
            <a:r>
              <a:rPr lang="en-US" altLang="tr-TR" sz="2400" b="1" smtClean="0">
                <a:solidFill>
                  <a:schemeClr val="accent1"/>
                </a:solidFill>
                <a:cs typeface="Times New Roman" panose="02020603050405020304" pitchFamily="18" charset="0"/>
              </a:rPr>
              <a:t>C</a:t>
            </a:r>
            <a:r>
              <a:rPr lang="en-US" altLang="tr-TR" sz="2400" smtClean="0">
                <a:solidFill>
                  <a:schemeClr val="accent1"/>
                </a:solidFill>
                <a:cs typeface="Times New Roman" panose="02020603050405020304" pitchFamily="18" charset="0"/>
              </a:rPr>
              <a:t> 0.002 	0.002 		0.006 		0.99</a:t>
            </a:r>
          </a:p>
          <a:p>
            <a:pPr eaLnBrk="1" hangingPunct="1">
              <a:lnSpc>
                <a:spcPct val="90000"/>
              </a:lnSpc>
            </a:pPr>
            <a:endParaRPr lang="en-US" altLang="tr-TR" sz="2400" smtClean="0">
              <a:solidFill>
                <a:schemeClr val="accent1"/>
              </a:solidFill>
            </a:endParaRPr>
          </a:p>
        </p:txBody>
      </p:sp>
      <p:sp>
        <p:nvSpPr>
          <p:cNvPr id="16282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651BB93-C590-48DF-8E6C-2FEA4DE7A8E0}" type="slidenum">
              <a:rPr kumimoji="0" lang="en-US" altLang="tr-TR" sz="1200" smtClean="0"/>
              <a:pPr>
                <a:spcBef>
                  <a:spcPct val="50000"/>
                </a:spcBef>
                <a:buFontTx/>
                <a:buNone/>
              </a:pPr>
              <a:t>116</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27394"/>
                                        </p:tgtEl>
                                        <p:attrNameLst>
                                          <p:attrName>style.visibility</p:attrName>
                                        </p:attrNameLst>
                                      </p:cBhvr>
                                      <p:to>
                                        <p:strVal val="visible"/>
                                      </p:to>
                                    </p:set>
                                    <p:animEffect transition="in" filter="dissolve">
                                      <p:cBhvr>
                                        <p:cTn id="7" dur="500"/>
                                        <p:tgtEl>
                                          <p:spTgt spid="827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7395">
                                            <p:txEl>
                                              <p:pRg st="0" end="0"/>
                                            </p:txEl>
                                          </p:spTgt>
                                        </p:tgtEl>
                                        <p:attrNameLst>
                                          <p:attrName>style.visibility</p:attrName>
                                        </p:attrNameLst>
                                      </p:cBhvr>
                                      <p:to>
                                        <p:strVal val="visible"/>
                                      </p:to>
                                    </p:set>
                                    <p:animEffect transition="in" filter="dissolve">
                                      <p:cBhvr>
                                        <p:cTn id="12" dur="500"/>
                                        <p:tgtEl>
                                          <p:spTgt spid="8273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7395">
                                            <p:txEl>
                                              <p:pRg st="1" end="1"/>
                                            </p:txEl>
                                          </p:spTgt>
                                        </p:tgtEl>
                                        <p:attrNameLst>
                                          <p:attrName>style.visibility</p:attrName>
                                        </p:attrNameLst>
                                      </p:cBhvr>
                                      <p:to>
                                        <p:strVal val="visible"/>
                                      </p:to>
                                    </p:set>
                                    <p:animEffect transition="in" filter="dissolve">
                                      <p:cBhvr>
                                        <p:cTn id="17" dur="500"/>
                                        <p:tgtEl>
                                          <p:spTgt spid="8273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7395">
                                            <p:txEl>
                                              <p:pRg st="3" end="3"/>
                                            </p:txEl>
                                          </p:spTgt>
                                        </p:tgtEl>
                                        <p:attrNameLst>
                                          <p:attrName>style.visibility</p:attrName>
                                        </p:attrNameLst>
                                      </p:cBhvr>
                                      <p:to>
                                        <p:strVal val="visible"/>
                                      </p:to>
                                    </p:set>
                                    <p:animEffect transition="in" filter="dissolve">
                                      <p:cBhvr>
                                        <p:cTn id="22" dur="500"/>
                                        <p:tgtEl>
                                          <p:spTgt spid="827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7395">
                                            <p:txEl>
                                              <p:pRg st="4" end="4"/>
                                            </p:txEl>
                                          </p:spTgt>
                                        </p:tgtEl>
                                        <p:attrNameLst>
                                          <p:attrName>style.visibility</p:attrName>
                                        </p:attrNameLst>
                                      </p:cBhvr>
                                      <p:to>
                                        <p:strVal val="visible"/>
                                      </p:to>
                                    </p:set>
                                    <p:animEffect transition="in" filter="dissolve">
                                      <p:cBhvr>
                                        <p:cTn id="27" dur="500"/>
                                        <p:tgtEl>
                                          <p:spTgt spid="827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94" grpId="0"/>
      <p:bldP spid="827395" grpId="0" build="p"/>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pPr eaLnBrk="1" hangingPunct="1"/>
            <a:r>
              <a:rPr lang="tr-TR" altLang="tr-TR" sz="1800" smtClean="0"/>
              <a:t>N</a:t>
            </a:r>
            <a:r>
              <a:rPr lang="en-US" altLang="tr-TR" sz="1800" smtClean="0"/>
              <a:t>ucleotide substitution matrices with the equivalent distance of 1 PAM</a:t>
            </a:r>
          </a:p>
        </p:txBody>
      </p:sp>
      <p:sp>
        <p:nvSpPr>
          <p:cNvPr id="828419" name="Rectangle 3"/>
          <p:cNvSpPr>
            <a:spLocks noGrp="1" noChangeArrowheads="1"/>
          </p:cNvSpPr>
          <p:nvPr>
            <p:ph type="body" idx="1"/>
          </p:nvPr>
        </p:nvSpPr>
        <p:spPr/>
        <p:txBody>
          <a:bodyPr/>
          <a:lstStyle/>
          <a:p>
            <a:pPr eaLnBrk="1" hangingPunct="1">
              <a:lnSpc>
                <a:spcPct val="90000"/>
              </a:lnSpc>
              <a:buFontTx/>
              <a:buNone/>
            </a:pPr>
            <a:r>
              <a:rPr lang="en-US" altLang="tr-TR" sz="2400" smtClean="0">
                <a:cs typeface="Times New Roman" panose="02020603050405020304" pitchFamily="18" charset="0"/>
              </a:rPr>
              <a:t>A. Model of uniform mutation rates among nucleotides.</a:t>
            </a:r>
          </a:p>
          <a:p>
            <a:pPr eaLnBrk="1" hangingPunct="1">
              <a:lnSpc>
                <a:spcPct val="90000"/>
              </a:lnSpc>
              <a:buFontTx/>
              <a:buNone/>
            </a:pPr>
            <a:r>
              <a:rPr lang="en-US" altLang="tr-TR" sz="2400" b="1" smtClean="0">
                <a:solidFill>
                  <a:srgbClr val="000099"/>
                </a:solidFill>
                <a:cs typeface="Times New Roman" panose="02020603050405020304" pitchFamily="18" charset="0"/>
              </a:rPr>
              <a:t>	</a:t>
            </a:r>
            <a:r>
              <a:rPr lang="tr-TR" altLang="tr-TR" sz="2400" b="1" smtClean="0">
                <a:solidFill>
                  <a:schemeClr val="accent1"/>
                </a:solidFill>
                <a:cs typeface="Times New Roman" panose="02020603050405020304" pitchFamily="18" charset="0"/>
              </a:rPr>
              <a:t>	</a:t>
            </a:r>
            <a:r>
              <a:rPr lang="en-US" altLang="tr-TR" sz="2400" b="1" smtClean="0">
                <a:solidFill>
                  <a:schemeClr val="accent1"/>
                </a:solidFill>
                <a:cs typeface="Times New Roman" panose="02020603050405020304" pitchFamily="18" charset="0"/>
              </a:rPr>
              <a:t>A 	G 	T 	C</a:t>
            </a:r>
            <a:br>
              <a:rPr lang="en-US" altLang="tr-TR" sz="2400" b="1" smtClean="0">
                <a:solidFill>
                  <a:schemeClr val="accent1"/>
                </a:solidFill>
                <a:cs typeface="Times New Roman" panose="02020603050405020304" pitchFamily="18" charset="0"/>
              </a:rPr>
            </a:br>
            <a:r>
              <a:rPr lang="en-US" altLang="tr-TR" sz="2400" b="1" smtClean="0">
                <a:solidFill>
                  <a:schemeClr val="accent1"/>
                </a:solidFill>
                <a:cs typeface="Times New Roman" panose="02020603050405020304" pitchFamily="18" charset="0"/>
              </a:rPr>
              <a:t>A</a:t>
            </a:r>
            <a:r>
              <a:rPr lang="en-US" altLang="tr-TR" sz="2400" smtClean="0">
                <a:solidFill>
                  <a:schemeClr val="accent1"/>
                </a:solidFill>
                <a:cs typeface="Times New Roman" panose="02020603050405020304" pitchFamily="18" charset="0"/>
              </a:rPr>
              <a:t> 	2 </a:t>
            </a:r>
            <a:br>
              <a:rPr lang="en-US" altLang="tr-TR" sz="2400" smtClean="0">
                <a:solidFill>
                  <a:schemeClr val="accent1"/>
                </a:solidFill>
                <a:cs typeface="Times New Roman" panose="02020603050405020304" pitchFamily="18" charset="0"/>
              </a:rPr>
            </a:br>
            <a:r>
              <a:rPr lang="en-US" altLang="tr-TR" sz="2400" b="1" smtClean="0">
                <a:solidFill>
                  <a:schemeClr val="accent1"/>
                </a:solidFill>
                <a:cs typeface="Times New Roman" panose="02020603050405020304" pitchFamily="18" charset="0"/>
              </a:rPr>
              <a:t>G</a:t>
            </a:r>
            <a:r>
              <a:rPr lang="en-US" altLang="tr-TR" sz="2400" smtClean="0">
                <a:solidFill>
                  <a:schemeClr val="accent1"/>
                </a:solidFill>
                <a:cs typeface="Times New Roman" panose="02020603050405020304" pitchFamily="18" charset="0"/>
              </a:rPr>
              <a:t> 	-6 	2 </a:t>
            </a:r>
            <a:br>
              <a:rPr lang="en-US" altLang="tr-TR" sz="2400" smtClean="0">
                <a:solidFill>
                  <a:schemeClr val="accent1"/>
                </a:solidFill>
                <a:cs typeface="Times New Roman" panose="02020603050405020304" pitchFamily="18" charset="0"/>
              </a:rPr>
            </a:br>
            <a:r>
              <a:rPr lang="en-US" altLang="tr-TR" sz="2400" b="1" smtClean="0">
                <a:solidFill>
                  <a:schemeClr val="accent1"/>
                </a:solidFill>
                <a:cs typeface="Times New Roman" panose="02020603050405020304" pitchFamily="18" charset="0"/>
              </a:rPr>
              <a:t>T</a:t>
            </a:r>
            <a:r>
              <a:rPr lang="en-US" altLang="tr-TR" sz="2400" smtClean="0">
                <a:solidFill>
                  <a:schemeClr val="accent1"/>
                </a:solidFill>
                <a:cs typeface="Times New Roman" panose="02020603050405020304" pitchFamily="18" charset="0"/>
              </a:rPr>
              <a:t> 	-6 	-6 	2 </a:t>
            </a:r>
            <a:br>
              <a:rPr lang="en-US" altLang="tr-TR" sz="2400" smtClean="0">
                <a:solidFill>
                  <a:schemeClr val="accent1"/>
                </a:solidFill>
                <a:cs typeface="Times New Roman" panose="02020603050405020304" pitchFamily="18" charset="0"/>
              </a:rPr>
            </a:br>
            <a:r>
              <a:rPr lang="en-US" altLang="tr-TR" sz="2400" b="1" smtClean="0">
                <a:solidFill>
                  <a:schemeClr val="accent1"/>
                </a:solidFill>
                <a:cs typeface="Times New Roman" panose="02020603050405020304" pitchFamily="18" charset="0"/>
              </a:rPr>
              <a:t>C	</a:t>
            </a:r>
            <a:r>
              <a:rPr lang="en-US" altLang="tr-TR" sz="2400" smtClean="0">
                <a:solidFill>
                  <a:schemeClr val="accent1"/>
                </a:solidFill>
                <a:cs typeface="Times New Roman" panose="02020603050405020304" pitchFamily="18" charset="0"/>
              </a:rPr>
              <a:t>-6 	-6 	-6 	2</a:t>
            </a:r>
          </a:p>
          <a:p>
            <a:pPr eaLnBrk="1" hangingPunct="1">
              <a:lnSpc>
                <a:spcPct val="90000"/>
              </a:lnSpc>
              <a:buFontTx/>
              <a:buNone/>
            </a:pPr>
            <a:endParaRPr lang="en-US" altLang="tr-TR" sz="2400" smtClean="0">
              <a:solidFill>
                <a:schemeClr val="accent1"/>
              </a:solidFill>
              <a:cs typeface="Times New Roman" panose="02020603050405020304" pitchFamily="18" charset="0"/>
            </a:endParaRPr>
          </a:p>
          <a:p>
            <a:pPr eaLnBrk="1" hangingPunct="1">
              <a:lnSpc>
                <a:spcPct val="90000"/>
              </a:lnSpc>
              <a:buFontTx/>
              <a:buNone/>
            </a:pPr>
            <a:r>
              <a:rPr lang="en-US" altLang="tr-TR" sz="2400" smtClean="0">
                <a:solidFill>
                  <a:srgbClr val="000099"/>
                </a:solidFill>
                <a:cs typeface="Times New Roman" panose="02020603050405020304" pitchFamily="18" charset="0"/>
              </a:rPr>
              <a:t> </a:t>
            </a:r>
            <a:r>
              <a:rPr lang="en-US" altLang="tr-TR" sz="2400" smtClean="0">
                <a:cs typeface="Times New Roman" panose="02020603050405020304" pitchFamily="18" charset="0"/>
              </a:rPr>
              <a:t>B. Model of 3-fold higher transitions than transversions.</a:t>
            </a:r>
          </a:p>
          <a:p>
            <a:pPr eaLnBrk="1" hangingPunct="1">
              <a:lnSpc>
                <a:spcPct val="90000"/>
              </a:lnSpc>
              <a:buFontTx/>
              <a:buNone/>
            </a:pPr>
            <a:r>
              <a:rPr lang="en-US" altLang="tr-TR" sz="2400" b="1" smtClean="0">
                <a:solidFill>
                  <a:schemeClr val="accent1"/>
                </a:solidFill>
                <a:cs typeface="Times New Roman" panose="02020603050405020304" pitchFamily="18" charset="0"/>
              </a:rPr>
              <a:t>		A 	G 	T 	C</a:t>
            </a:r>
            <a:r>
              <a:rPr lang="en-US" altLang="tr-TR" sz="2400" smtClean="0">
                <a:solidFill>
                  <a:schemeClr val="accent1"/>
                </a:solidFill>
                <a:cs typeface="Times New Roman" panose="02020603050405020304" pitchFamily="18" charset="0"/>
              </a:rPr>
              <a:t/>
            </a:r>
            <a:br>
              <a:rPr lang="en-US" altLang="tr-TR" sz="2400" smtClean="0">
                <a:solidFill>
                  <a:schemeClr val="accent1"/>
                </a:solidFill>
                <a:cs typeface="Times New Roman" panose="02020603050405020304" pitchFamily="18" charset="0"/>
              </a:rPr>
            </a:br>
            <a:r>
              <a:rPr lang="en-US" altLang="tr-TR" sz="2400" b="1" smtClean="0">
                <a:solidFill>
                  <a:schemeClr val="accent1"/>
                </a:solidFill>
                <a:cs typeface="Times New Roman" panose="02020603050405020304" pitchFamily="18" charset="0"/>
              </a:rPr>
              <a:t>A</a:t>
            </a:r>
            <a:r>
              <a:rPr lang="en-US" altLang="tr-TR" sz="2400" smtClean="0">
                <a:solidFill>
                  <a:schemeClr val="accent1"/>
                </a:solidFill>
                <a:cs typeface="Times New Roman" panose="02020603050405020304" pitchFamily="18" charset="0"/>
              </a:rPr>
              <a:t> 	2 </a:t>
            </a:r>
            <a:br>
              <a:rPr lang="en-US" altLang="tr-TR" sz="2400" smtClean="0">
                <a:solidFill>
                  <a:schemeClr val="accent1"/>
                </a:solidFill>
                <a:cs typeface="Times New Roman" panose="02020603050405020304" pitchFamily="18" charset="0"/>
              </a:rPr>
            </a:br>
            <a:r>
              <a:rPr lang="en-US" altLang="tr-TR" sz="2400" b="1" smtClean="0">
                <a:solidFill>
                  <a:schemeClr val="accent1"/>
                </a:solidFill>
                <a:cs typeface="Times New Roman" panose="02020603050405020304" pitchFamily="18" charset="0"/>
              </a:rPr>
              <a:t>G	</a:t>
            </a:r>
            <a:r>
              <a:rPr lang="en-US" altLang="tr-TR" sz="2400" smtClean="0">
                <a:solidFill>
                  <a:schemeClr val="accent1"/>
                </a:solidFill>
                <a:cs typeface="Times New Roman" panose="02020603050405020304" pitchFamily="18" charset="0"/>
              </a:rPr>
              <a:t>-5 	2 </a:t>
            </a:r>
            <a:br>
              <a:rPr lang="en-US" altLang="tr-TR" sz="2400" smtClean="0">
                <a:solidFill>
                  <a:schemeClr val="accent1"/>
                </a:solidFill>
                <a:cs typeface="Times New Roman" panose="02020603050405020304" pitchFamily="18" charset="0"/>
              </a:rPr>
            </a:br>
            <a:r>
              <a:rPr lang="en-US" altLang="tr-TR" sz="2400" b="1" smtClean="0">
                <a:solidFill>
                  <a:schemeClr val="accent1"/>
                </a:solidFill>
                <a:cs typeface="Times New Roman" panose="02020603050405020304" pitchFamily="18" charset="0"/>
              </a:rPr>
              <a:t>T</a:t>
            </a:r>
            <a:r>
              <a:rPr lang="en-US" altLang="tr-TR" sz="2400" smtClean="0">
                <a:solidFill>
                  <a:schemeClr val="accent1"/>
                </a:solidFill>
                <a:cs typeface="Times New Roman" panose="02020603050405020304" pitchFamily="18" charset="0"/>
              </a:rPr>
              <a:t> 	-7 	-7 	2 </a:t>
            </a:r>
            <a:br>
              <a:rPr lang="en-US" altLang="tr-TR" sz="2400" smtClean="0">
                <a:solidFill>
                  <a:schemeClr val="accent1"/>
                </a:solidFill>
                <a:cs typeface="Times New Roman" panose="02020603050405020304" pitchFamily="18" charset="0"/>
              </a:rPr>
            </a:br>
            <a:r>
              <a:rPr lang="en-US" altLang="tr-TR" sz="2400" b="1" smtClean="0">
                <a:solidFill>
                  <a:schemeClr val="accent1"/>
                </a:solidFill>
                <a:cs typeface="Times New Roman" panose="02020603050405020304" pitchFamily="18" charset="0"/>
              </a:rPr>
              <a:t>C</a:t>
            </a:r>
            <a:r>
              <a:rPr lang="en-US" altLang="tr-TR" sz="2400" smtClean="0">
                <a:solidFill>
                  <a:schemeClr val="accent1"/>
                </a:solidFill>
                <a:cs typeface="Times New Roman" panose="02020603050405020304" pitchFamily="18" charset="0"/>
              </a:rPr>
              <a:t> 	-7 	-7 	-5 	2</a:t>
            </a:r>
            <a:r>
              <a:rPr lang="en-US" altLang="tr-TR" sz="2400" smtClean="0">
                <a:solidFill>
                  <a:schemeClr val="accent1"/>
                </a:solidFill>
              </a:rPr>
              <a:t> </a:t>
            </a:r>
          </a:p>
        </p:txBody>
      </p:sp>
      <p:sp>
        <p:nvSpPr>
          <p:cNvPr id="163844"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600B1C1-529D-4123-B58A-E4227477633D}" type="slidenum">
              <a:rPr kumimoji="0" lang="en-US" altLang="tr-TR" sz="1200" smtClean="0"/>
              <a:pPr>
                <a:spcBef>
                  <a:spcPct val="50000"/>
                </a:spcBef>
                <a:buFontTx/>
                <a:buNone/>
              </a:pPr>
              <a:t>117</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28418"/>
                                        </p:tgtEl>
                                        <p:attrNameLst>
                                          <p:attrName>style.visibility</p:attrName>
                                        </p:attrNameLst>
                                      </p:cBhvr>
                                      <p:to>
                                        <p:strVal val="visible"/>
                                      </p:to>
                                    </p:set>
                                    <p:animEffect transition="in" filter="dissolve">
                                      <p:cBhvr>
                                        <p:cTn id="7" dur="500"/>
                                        <p:tgtEl>
                                          <p:spTgt spid="828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8419">
                                            <p:txEl>
                                              <p:pRg st="0" end="0"/>
                                            </p:txEl>
                                          </p:spTgt>
                                        </p:tgtEl>
                                        <p:attrNameLst>
                                          <p:attrName>style.visibility</p:attrName>
                                        </p:attrNameLst>
                                      </p:cBhvr>
                                      <p:to>
                                        <p:strVal val="visible"/>
                                      </p:to>
                                    </p:set>
                                    <p:animEffect transition="in" filter="dissolve">
                                      <p:cBhvr>
                                        <p:cTn id="12" dur="500"/>
                                        <p:tgtEl>
                                          <p:spTgt spid="8284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8419">
                                            <p:txEl>
                                              <p:pRg st="1" end="1"/>
                                            </p:txEl>
                                          </p:spTgt>
                                        </p:tgtEl>
                                        <p:attrNameLst>
                                          <p:attrName>style.visibility</p:attrName>
                                        </p:attrNameLst>
                                      </p:cBhvr>
                                      <p:to>
                                        <p:strVal val="visible"/>
                                      </p:to>
                                    </p:set>
                                    <p:animEffect transition="in" filter="dissolve">
                                      <p:cBhvr>
                                        <p:cTn id="17" dur="500"/>
                                        <p:tgtEl>
                                          <p:spTgt spid="8284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8419">
                                            <p:txEl>
                                              <p:pRg st="3" end="3"/>
                                            </p:txEl>
                                          </p:spTgt>
                                        </p:tgtEl>
                                        <p:attrNameLst>
                                          <p:attrName>style.visibility</p:attrName>
                                        </p:attrNameLst>
                                      </p:cBhvr>
                                      <p:to>
                                        <p:strVal val="visible"/>
                                      </p:to>
                                    </p:set>
                                    <p:animEffect transition="in" filter="dissolve">
                                      <p:cBhvr>
                                        <p:cTn id="22" dur="500"/>
                                        <p:tgtEl>
                                          <p:spTgt spid="8284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8419">
                                            <p:txEl>
                                              <p:pRg st="4" end="4"/>
                                            </p:txEl>
                                          </p:spTgt>
                                        </p:tgtEl>
                                        <p:attrNameLst>
                                          <p:attrName>style.visibility</p:attrName>
                                        </p:attrNameLst>
                                      </p:cBhvr>
                                      <p:to>
                                        <p:strVal val="visible"/>
                                      </p:to>
                                    </p:set>
                                    <p:animEffect transition="in" filter="dissolve">
                                      <p:cBhvr>
                                        <p:cTn id="27" dur="500"/>
                                        <p:tgtEl>
                                          <p:spTgt spid="828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18" grpId="0"/>
      <p:bldP spid="828419" grpId="0" build="p"/>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p:txBody>
          <a:bodyPr/>
          <a:lstStyle/>
          <a:p>
            <a:pPr eaLnBrk="1" hangingPunct="1"/>
            <a:r>
              <a:rPr lang="en-US" altLang="tr-TR" smtClean="0"/>
              <a:t>Linear vs. Affine Gaps</a:t>
            </a:r>
          </a:p>
        </p:txBody>
      </p:sp>
      <p:sp>
        <p:nvSpPr>
          <p:cNvPr id="829443" name="Rectangle 3"/>
          <p:cNvSpPr>
            <a:spLocks noGrp="1" noChangeArrowheads="1"/>
          </p:cNvSpPr>
          <p:nvPr>
            <p:ph type="body" idx="1"/>
          </p:nvPr>
        </p:nvSpPr>
        <p:spPr>
          <a:xfrm>
            <a:off x="0" y="792163"/>
            <a:ext cx="9144000" cy="5732462"/>
          </a:xfrm>
        </p:spPr>
        <p:txBody>
          <a:bodyPr/>
          <a:lstStyle/>
          <a:p>
            <a:pPr eaLnBrk="1" hangingPunct="1"/>
            <a:r>
              <a:rPr lang="en-US" altLang="tr-TR" smtClean="0"/>
              <a:t>The scoring matrices used to this point assume a linear gap penalty where each gap is given the same penalty score.  </a:t>
            </a:r>
            <a:endParaRPr lang="tr-TR" altLang="tr-TR" smtClean="0"/>
          </a:p>
          <a:p>
            <a:pPr eaLnBrk="1" hangingPunct="1"/>
            <a:r>
              <a:rPr lang="en-US" altLang="tr-TR" smtClean="0"/>
              <a:t>However, over evolutionary time, it is more likely that a contiguous block of residues has become inserted/deleted in a certain region (for example, it is more likely to have 1 gap of length k than k gaps of length 1).  </a:t>
            </a:r>
            <a:endParaRPr lang="tr-TR" altLang="tr-TR" smtClean="0"/>
          </a:p>
          <a:p>
            <a:pPr eaLnBrk="1" hangingPunct="1"/>
            <a:r>
              <a:rPr lang="en-US" altLang="tr-TR" smtClean="0"/>
              <a:t>Therefore, a better scoring scheme to use is an initial higher penalty for opening a gap, and a smaller penalty for extending the gap. </a:t>
            </a:r>
          </a:p>
        </p:txBody>
      </p:sp>
      <p:sp>
        <p:nvSpPr>
          <p:cNvPr id="16486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743D12C-E16A-4C34-94FB-C8A5BF6F33FD}" type="slidenum">
              <a:rPr kumimoji="0" lang="en-US" altLang="tr-TR" sz="1200" smtClean="0"/>
              <a:pPr>
                <a:spcBef>
                  <a:spcPct val="50000"/>
                </a:spcBef>
                <a:buFontTx/>
                <a:buNone/>
              </a:pPr>
              <a:t>118</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29442"/>
                                        </p:tgtEl>
                                        <p:attrNameLst>
                                          <p:attrName>style.visibility</p:attrName>
                                        </p:attrNameLst>
                                      </p:cBhvr>
                                      <p:to>
                                        <p:strVal val="visible"/>
                                      </p:to>
                                    </p:set>
                                    <p:animEffect transition="in" filter="dissolve">
                                      <p:cBhvr>
                                        <p:cTn id="7" dur="500"/>
                                        <p:tgtEl>
                                          <p:spTgt spid="829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9443">
                                            <p:txEl>
                                              <p:pRg st="0" end="0"/>
                                            </p:txEl>
                                          </p:spTgt>
                                        </p:tgtEl>
                                        <p:attrNameLst>
                                          <p:attrName>style.visibility</p:attrName>
                                        </p:attrNameLst>
                                      </p:cBhvr>
                                      <p:to>
                                        <p:strVal val="visible"/>
                                      </p:to>
                                    </p:set>
                                    <p:animEffect transition="in" filter="dissolve">
                                      <p:cBhvr>
                                        <p:cTn id="12" dur="500"/>
                                        <p:tgtEl>
                                          <p:spTgt spid="8294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9443">
                                            <p:txEl>
                                              <p:pRg st="1" end="1"/>
                                            </p:txEl>
                                          </p:spTgt>
                                        </p:tgtEl>
                                        <p:attrNameLst>
                                          <p:attrName>style.visibility</p:attrName>
                                        </p:attrNameLst>
                                      </p:cBhvr>
                                      <p:to>
                                        <p:strVal val="visible"/>
                                      </p:to>
                                    </p:set>
                                    <p:animEffect transition="in" filter="dissolve">
                                      <p:cBhvr>
                                        <p:cTn id="17" dur="500"/>
                                        <p:tgtEl>
                                          <p:spTgt spid="8294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9443">
                                            <p:txEl>
                                              <p:pRg st="2" end="2"/>
                                            </p:txEl>
                                          </p:spTgt>
                                        </p:tgtEl>
                                        <p:attrNameLst>
                                          <p:attrName>style.visibility</p:attrName>
                                        </p:attrNameLst>
                                      </p:cBhvr>
                                      <p:to>
                                        <p:strVal val="visible"/>
                                      </p:to>
                                    </p:set>
                                    <p:animEffect transition="in" filter="dissolve">
                                      <p:cBhvr>
                                        <p:cTn id="22" dur="500"/>
                                        <p:tgtEl>
                                          <p:spTgt spid="829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42" grpId="0"/>
      <p:bldP spid="829443" grpId="0" build="p"/>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pPr eaLnBrk="1" hangingPunct="1"/>
            <a:r>
              <a:rPr lang="en-US" altLang="tr-TR" smtClean="0"/>
              <a:t>Linear vs. Affine Gaps</a:t>
            </a:r>
          </a:p>
        </p:txBody>
      </p:sp>
      <p:sp>
        <p:nvSpPr>
          <p:cNvPr id="830467" name="Rectangle 3"/>
          <p:cNvSpPr>
            <a:spLocks noGrp="1" noChangeArrowheads="1"/>
          </p:cNvSpPr>
          <p:nvPr>
            <p:ph type="body" idx="1"/>
          </p:nvPr>
        </p:nvSpPr>
        <p:spPr/>
        <p:txBody>
          <a:bodyPr/>
          <a:lstStyle/>
          <a:p>
            <a:pPr eaLnBrk="1" hangingPunct="1"/>
            <a:r>
              <a:rPr lang="en-US" altLang="tr-TR" sz="2800" smtClean="0"/>
              <a:t>Gaps have been modeled as linear</a:t>
            </a:r>
          </a:p>
          <a:p>
            <a:pPr eaLnBrk="1" hangingPunct="1"/>
            <a:endParaRPr lang="en-US" altLang="tr-TR" sz="2800" smtClean="0"/>
          </a:p>
          <a:p>
            <a:pPr eaLnBrk="1" hangingPunct="1"/>
            <a:r>
              <a:rPr lang="en-US" altLang="tr-TR" sz="2800" smtClean="0"/>
              <a:t>More likely contiguous block of residues inserted or deleted</a:t>
            </a:r>
          </a:p>
          <a:p>
            <a:pPr lvl="1" eaLnBrk="1" hangingPunct="1"/>
            <a:r>
              <a:rPr lang="en-US" altLang="tr-TR" sz="2400" smtClean="0"/>
              <a:t>1 gap of length k rather than k gaps of length 1</a:t>
            </a:r>
          </a:p>
          <a:p>
            <a:pPr eaLnBrk="1" hangingPunct="1"/>
            <a:endParaRPr lang="en-US" altLang="tr-TR" sz="2800" smtClean="0"/>
          </a:p>
          <a:p>
            <a:pPr eaLnBrk="1" hangingPunct="1"/>
            <a:r>
              <a:rPr lang="en-US" altLang="tr-TR" sz="2800" smtClean="0"/>
              <a:t>Scoring scheme should penalize new gaps more</a:t>
            </a:r>
          </a:p>
        </p:txBody>
      </p:sp>
      <p:sp>
        <p:nvSpPr>
          <p:cNvPr id="16589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C0BBDA4-1476-4B64-8AB3-D44EA8101B38}" type="slidenum">
              <a:rPr kumimoji="0" lang="en-US" altLang="tr-TR" sz="1200" smtClean="0"/>
              <a:pPr>
                <a:spcBef>
                  <a:spcPct val="50000"/>
                </a:spcBef>
                <a:buFontTx/>
                <a:buNone/>
              </a:pPr>
              <a:t>119</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30466"/>
                                        </p:tgtEl>
                                        <p:attrNameLst>
                                          <p:attrName>style.visibility</p:attrName>
                                        </p:attrNameLst>
                                      </p:cBhvr>
                                      <p:to>
                                        <p:strVal val="visible"/>
                                      </p:to>
                                    </p:set>
                                    <p:animEffect transition="in" filter="dissolve">
                                      <p:cBhvr>
                                        <p:cTn id="7" dur="500"/>
                                        <p:tgtEl>
                                          <p:spTgt spid="830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0467">
                                            <p:txEl>
                                              <p:pRg st="0" end="0"/>
                                            </p:txEl>
                                          </p:spTgt>
                                        </p:tgtEl>
                                        <p:attrNameLst>
                                          <p:attrName>style.visibility</p:attrName>
                                        </p:attrNameLst>
                                      </p:cBhvr>
                                      <p:to>
                                        <p:strVal val="visible"/>
                                      </p:to>
                                    </p:set>
                                    <p:animEffect transition="in" filter="dissolve">
                                      <p:cBhvr>
                                        <p:cTn id="12" dur="500"/>
                                        <p:tgtEl>
                                          <p:spTgt spid="8304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0467">
                                            <p:txEl>
                                              <p:pRg st="2" end="2"/>
                                            </p:txEl>
                                          </p:spTgt>
                                        </p:tgtEl>
                                        <p:attrNameLst>
                                          <p:attrName>style.visibility</p:attrName>
                                        </p:attrNameLst>
                                      </p:cBhvr>
                                      <p:to>
                                        <p:strVal val="visible"/>
                                      </p:to>
                                    </p:set>
                                    <p:animEffect transition="in" filter="dissolve">
                                      <p:cBhvr>
                                        <p:cTn id="17" dur="500"/>
                                        <p:tgtEl>
                                          <p:spTgt spid="8304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30467">
                                            <p:txEl>
                                              <p:pRg st="3" end="3"/>
                                            </p:txEl>
                                          </p:spTgt>
                                        </p:tgtEl>
                                        <p:attrNameLst>
                                          <p:attrName>style.visibility</p:attrName>
                                        </p:attrNameLst>
                                      </p:cBhvr>
                                      <p:to>
                                        <p:strVal val="visible"/>
                                      </p:to>
                                    </p:set>
                                    <p:animEffect transition="in" filter="dissolve">
                                      <p:cBhvr>
                                        <p:cTn id="22" dur="500"/>
                                        <p:tgtEl>
                                          <p:spTgt spid="8304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30467">
                                            <p:txEl>
                                              <p:pRg st="5" end="5"/>
                                            </p:txEl>
                                          </p:spTgt>
                                        </p:tgtEl>
                                        <p:attrNameLst>
                                          <p:attrName>style.visibility</p:attrName>
                                        </p:attrNameLst>
                                      </p:cBhvr>
                                      <p:to>
                                        <p:strVal val="visible"/>
                                      </p:to>
                                    </p:set>
                                    <p:animEffect transition="in" filter="dissolve">
                                      <p:cBhvr>
                                        <p:cTn id="27" dur="500"/>
                                        <p:tgtEl>
                                          <p:spTgt spid="8304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6" grpId="0"/>
      <p:bldP spid="8304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altLang="tr-TR" smtClean="0"/>
              <a:t>Sequence Alignment</a:t>
            </a:r>
          </a:p>
        </p:txBody>
      </p:sp>
      <p:sp>
        <p:nvSpPr>
          <p:cNvPr id="871428" name="Rectangle 4"/>
          <p:cNvSpPr>
            <a:spLocks noGrp="1" noChangeArrowheads="1"/>
          </p:cNvSpPr>
          <p:nvPr>
            <p:ph type="body" idx="1"/>
          </p:nvPr>
        </p:nvSpPr>
        <p:spPr>
          <a:xfrm>
            <a:off x="684213" y="1412875"/>
            <a:ext cx="7704137" cy="4392613"/>
          </a:xfrm>
        </p:spPr>
        <p:txBody>
          <a:bodyPr/>
          <a:lstStyle/>
          <a:p>
            <a:pPr eaLnBrk="1" hangingPunct="1">
              <a:lnSpc>
                <a:spcPct val="80000"/>
              </a:lnSpc>
              <a:buFontTx/>
              <a:buNone/>
            </a:pPr>
            <a:r>
              <a:rPr kumimoji="0" lang="en-GB" altLang="tr-TR" sz="2800" dirty="0" smtClean="0">
                <a:solidFill>
                  <a:srgbClr val="660033"/>
                </a:solidFill>
              </a:rPr>
              <a:t>Things to consider:</a:t>
            </a:r>
            <a:endParaRPr kumimoji="0" lang="tr-TR" altLang="tr-TR" sz="2800" dirty="0" smtClean="0">
              <a:solidFill>
                <a:srgbClr val="660033"/>
              </a:solidFill>
            </a:endParaRPr>
          </a:p>
          <a:p>
            <a:pPr eaLnBrk="1" hangingPunct="1">
              <a:lnSpc>
                <a:spcPct val="80000"/>
              </a:lnSpc>
            </a:pPr>
            <a:endParaRPr lang="tr-TR" altLang="tr-TR" sz="2800" dirty="0" smtClean="0"/>
          </a:p>
          <a:p>
            <a:pPr eaLnBrk="1" hangingPunct="1">
              <a:lnSpc>
                <a:spcPct val="80000"/>
              </a:lnSpc>
            </a:pPr>
            <a:r>
              <a:rPr lang="en-GB" altLang="tr-TR" sz="2800" dirty="0" smtClean="0"/>
              <a:t>to find the best alignment one needs to examine all possible alignments</a:t>
            </a:r>
          </a:p>
          <a:p>
            <a:pPr eaLnBrk="1" hangingPunct="1">
              <a:lnSpc>
                <a:spcPct val="80000"/>
              </a:lnSpc>
            </a:pPr>
            <a:r>
              <a:rPr lang="en-GB" altLang="tr-TR" sz="2800" dirty="0" smtClean="0"/>
              <a:t>to reflect the quality of the possible alignments one needs </a:t>
            </a:r>
            <a:r>
              <a:rPr lang="en-GB" altLang="tr-TR" sz="2800" dirty="0" smtClean="0">
                <a:solidFill>
                  <a:schemeClr val="accent1"/>
                </a:solidFill>
              </a:rPr>
              <a:t>to score </a:t>
            </a:r>
            <a:r>
              <a:rPr lang="en-GB" altLang="tr-TR" sz="2800" dirty="0" smtClean="0"/>
              <a:t>them</a:t>
            </a:r>
          </a:p>
          <a:p>
            <a:pPr eaLnBrk="1" hangingPunct="1">
              <a:lnSpc>
                <a:spcPct val="80000"/>
              </a:lnSpc>
            </a:pPr>
            <a:r>
              <a:rPr lang="en-GB" altLang="tr-TR" sz="2800" dirty="0" smtClean="0"/>
              <a:t>there can be different alignments with the same highest score</a:t>
            </a:r>
          </a:p>
          <a:p>
            <a:pPr eaLnBrk="1" hangingPunct="1">
              <a:lnSpc>
                <a:spcPct val="80000"/>
              </a:lnSpc>
            </a:pPr>
            <a:r>
              <a:rPr lang="en-GB" altLang="tr-TR" sz="2800" dirty="0" smtClean="0"/>
              <a:t>variations in the </a:t>
            </a:r>
            <a:r>
              <a:rPr lang="en-GB" altLang="tr-TR" sz="2800" dirty="0" smtClean="0">
                <a:solidFill>
                  <a:schemeClr val="accent1"/>
                </a:solidFill>
              </a:rPr>
              <a:t>scoring scheme </a:t>
            </a:r>
            <a:r>
              <a:rPr lang="en-GB" altLang="tr-TR" sz="2800" dirty="0" smtClean="0"/>
              <a:t>may change the ranking of alignments</a:t>
            </a:r>
          </a:p>
        </p:txBody>
      </p:sp>
      <p:sp>
        <p:nvSpPr>
          <p:cNvPr id="3482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A2239B2-E8C2-4FA3-86AA-41309CCC285D}" type="slidenum">
              <a:rPr kumimoji="0" lang="en-US" altLang="tr-TR" sz="1200" smtClean="0"/>
              <a:pPr>
                <a:spcBef>
                  <a:spcPct val="50000"/>
                </a:spcBef>
                <a:buFontTx/>
                <a:buNone/>
              </a:pPr>
              <a:t>12</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1428">
                                            <p:txEl>
                                              <p:pRg st="0" end="0"/>
                                            </p:txEl>
                                          </p:spTgt>
                                        </p:tgtEl>
                                        <p:attrNameLst>
                                          <p:attrName>style.visibility</p:attrName>
                                        </p:attrNameLst>
                                      </p:cBhvr>
                                      <p:to>
                                        <p:strVal val="visible"/>
                                      </p:to>
                                    </p:set>
                                    <p:animEffect transition="in" filter="dissolve">
                                      <p:cBhvr>
                                        <p:cTn id="7" dur="500"/>
                                        <p:tgtEl>
                                          <p:spTgt spid="8714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1428">
                                            <p:txEl>
                                              <p:pRg st="2" end="2"/>
                                            </p:txEl>
                                          </p:spTgt>
                                        </p:tgtEl>
                                        <p:attrNameLst>
                                          <p:attrName>style.visibility</p:attrName>
                                        </p:attrNameLst>
                                      </p:cBhvr>
                                      <p:to>
                                        <p:strVal val="visible"/>
                                      </p:to>
                                    </p:set>
                                    <p:animEffect transition="in" filter="dissolve">
                                      <p:cBhvr>
                                        <p:cTn id="12" dur="500"/>
                                        <p:tgtEl>
                                          <p:spTgt spid="87142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71428">
                                            <p:txEl>
                                              <p:pRg st="3" end="3"/>
                                            </p:txEl>
                                          </p:spTgt>
                                        </p:tgtEl>
                                        <p:attrNameLst>
                                          <p:attrName>style.visibility</p:attrName>
                                        </p:attrNameLst>
                                      </p:cBhvr>
                                      <p:to>
                                        <p:strVal val="visible"/>
                                      </p:to>
                                    </p:set>
                                    <p:animEffect transition="in" filter="dissolve">
                                      <p:cBhvr>
                                        <p:cTn id="17" dur="500"/>
                                        <p:tgtEl>
                                          <p:spTgt spid="87142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1428">
                                            <p:txEl>
                                              <p:pRg st="4" end="4"/>
                                            </p:txEl>
                                          </p:spTgt>
                                        </p:tgtEl>
                                        <p:attrNameLst>
                                          <p:attrName>style.visibility</p:attrName>
                                        </p:attrNameLst>
                                      </p:cBhvr>
                                      <p:to>
                                        <p:strVal val="visible"/>
                                      </p:to>
                                    </p:set>
                                    <p:animEffect transition="in" filter="dissolve">
                                      <p:cBhvr>
                                        <p:cTn id="22" dur="500"/>
                                        <p:tgtEl>
                                          <p:spTgt spid="87142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71428">
                                            <p:txEl>
                                              <p:pRg st="5" end="5"/>
                                            </p:txEl>
                                          </p:spTgt>
                                        </p:tgtEl>
                                        <p:attrNameLst>
                                          <p:attrName>style.visibility</p:attrName>
                                        </p:attrNameLst>
                                      </p:cBhvr>
                                      <p:to>
                                        <p:strVal val="visible"/>
                                      </p:to>
                                    </p:set>
                                    <p:animEffect transition="in" filter="dissolve">
                                      <p:cBhvr>
                                        <p:cTn id="27" dur="500"/>
                                        <p:tgtEl>
                                          <p:spTgt spid="8714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28" grpId="0" build="p"/>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1490" name="Rectangle 2"/>
          <p:cNvSpPr>
            <a:spLocks noGrp="1" noChangeArrowheads="1"/>
          </p:cNvSpPr>
          <p:nvPr>
            <p:ph type="title"/>
          </p:nvPr>
        </p:nvSpPr>
        <p:spPr/>
        <p:txBody>
          <a:bodyPr/>
          <a:lstStyle/>
          <a:p>
            <a:pPr eaLnBrk="1" hangingPunct="1"/>
            <a:r>
              <a:rPr lang="en-US" altLang="tr-TR" smtClean="0"/>
              <a:t>Affine Gap Penalty</a:t>
            </a:r>
          </a:p>
        </p:txBody>
      </p:sp>
      <p:sp>
        <p:nvSpPr>
          <p:cNvPr id="831491" name="Rectangle 3"/>
          <p:cNvSpPr>
            <a:spLocks noGrp="1" noChangeArrowheads="1"/>
          </p:cNvSpPr>
          <p:nvPr>
            <p:ph type="body" idx="1"/>
          </p:nvPr>
        </p:nvSpPr>
        <p:spPr/>
        <p:txBody>
          <a:bodyPr/>
          <a:lstStyle/>
          <a:p>
            <a:pPr algn="ctr" eaLnBrk="1" hangingPunct="1"/>
            <a:r>
              <a:rPr lang="en-US" altLang="tr-TR" sz="2800" b="1" i="1" smtClean="0">
                <a:solidFill>
                  <a:schemeClr val="accent2"/>
                </a:solidFill>
                <a:cs typeface="Times New Roman" panose="02020603050405020304" pitchFamily="18" charset="0"/>
              </a:rPr>
              <a:t>w</a:t>
            </a:r>
            <a:r>
              <a:rPr lang="en-US" altLang="tr-TR" sz="2800" b="1" i="1" baseline="-30000" smtClean="0">
                <a:solidFill>
                  <a:schemeClr val="accent2"/>
                </a:solidFill>
                <a:cs typeface="Times New Roman" panose="02020603050405020304" pitchFamily="18" charset="0"/>
              </a:rPr>
              <a:t>x</a:t>
            </a:r>
            <a:r>
              <a:rPr lang="en-US" altLang="tr-TR" sz="2800" b="1" i="1" smtClean="0">
                <a:solidFill>
                  <a:schemeClr val="accent2"/>
                </a:solidFill>
                <a:cs typeface="Times New Roman" panose="02020603050405020304" pitchFamily="18" charset="0"/>
              </a:rPr>
              <a:t> = g + r</a:t>
            </a:r>
            <a:r>
              <a:rPr lang="en-US" altLang="tr-TR" sz="2800" b="1" smtClean="0">
                <a:solidFill>
                  <a:schemeClr val="accent2"/>
                </a:solidFill>
                <a:cs typeface="Times New Roman" panose="02020603050405020304" pitchFamily="18" charset="0"/>
              </a:rPr>
              <a:t>(</a:t>
            </a:r>
            <a:r>
              <a:rPr lang="en-US" altLang="tr-TR" sz="2800" b="1" i="1" smtClean="0">
                <a:solidFill>
                  <a:schemeClr val="accent2"/>
                </a:solidFill>
                <a:cs typeface="Times New Roman" panose="02020603050405020304" pitchFamily="18" charset="0"/>
              </a:rPr>
              <a:t>x-</a:t>
            </a:r>
            <a:r>
              <a:rPr lang="en-US" altLang="tr-TR" sz="2800" b="1" smtClean="0">
                <a:solidFill>
                  <a:schemeClr val="accent2"/>
                </a:solidFill>
                <a:cs typeface="Times New Roman" panose="02020603050405020304" pitchFamily="18" charset="0"/>
              </a:rPr>
              <a:t>1)</a:t>
            </a:r>
            <a:endParaRPr lang="en-US" altLang="tr-TR" sz="2800" smtClean="0">
              <a:solidFill>
                <a:schemeClr val="accent2"/>
              </a:solidFill>
              <a:cs typeface="Times New Roman" panose="02020603050405020304" pitchFamily="18" charset="0"/>
            </a:endParaRPr>
          </a:p>
          <a:p>
            <a:pPr eaLnBrk="1" hangingPunct="1"/>
            <a:r>
              <a:rPr lang="en-US" altLang="tr-TR" sz="2800" smtClean="0">
                <a:cs typeface="Times New Roman" panose="02020603050405020304" pitchFamily="18" charset="0"/>
              </a:rPr>
              <a:t>w</a:t>
            </a:r>
            <a:r>
              <a:rPr lang="en-US" altLang="tr-TR" sz="2800" baseline="-30000" smtClean="0">
                <a:cs typeface="Times New Roman" panose="02020603050405020304" pitchFamily="18" charset="0"/>
              </a:rPr>
              <a:t>x</a:t>
            </a:r>
            <a:r>
              <a:rPr lang="en-US" altLang="tr-TR" sz="2800" smtClean="0">
                <a:cs typeface="Times New Roman" panose="02020603050405020304" pitchFamily="18" charset="0"/>
              </a:rPr>
              <a:t> : total gap penalty; g: gap open penalty; r: gap extend penalty; x: gap length</a:t>
            </a:r>
          </a:p>
          <a:p>
            <a:pPr eaLnBrk="1" hangingPunct="1"/>
            <a:r>
              <a:rPr lang="en-US" altLang="tr-TR" sz="2800" smtClean="0"/>
              <a:t> </a:t>
            </a:r>
          </a:p>
          <a:p>
            <a:pPr eaLnBrk="1" hangingPunct="1"/>
            <a:r>
              <a:rPr lang="en-US" altLang="tr-TR" sz="2800" smtClean="0">
                <a:cs typeface="Times New Roman" panose="02020603050405020304" pitchFamily="18" charset="0"/>
              </a:rPr>
              <a:t>gap penalty chosen relative to score matrix</a:t>
            </a:r>
          </a:p>
          <a:p>
            <a:pPr lvl="1" eaLnBrk="1" hangingPunct="1"/>
            <a:r>
              <a:rPr lang="en-US" altLang="tr-TR" sz="2400" smtClean="0">
                <a:cs typeface="Times New Roman" panose="02020603050405020304" pitchFamily="18" charset="0"/>
              </a:rPr>
              <a:t>Gaps not excluded</a:t>
            </a:r>
          </a:p>
          <a:p>
            <a:pPr lvl="1" eaLnBrk="1" hangingPunct="1"/>
            <a:r>
              <a:rPr lang="en-US" altLang="tr-TR" sz="2400" smtClean="0">
                <a:cs typeface="Times New Roman" panose="02020603050405020304" pitchFamily="18" charset="0"/>
              </a:rPr>
              <a:t>Gaps not over included</a:t>
            </a:r>
          </a:p>
          <a:p>
            <a:pPr lvl="1" eaLnBrk="1" hangingPunct="1"/>
            <a:r>
              <a:rPr lang="en-US" altLang="tr-TR" sz="2400" smtClean="0">
                <a:cs typeface="Times New Roman" panose="02020603050405020304" pitchFamily="18" charset="0"/>
              </a:rPr>
              <a:t>Typical Values: g = -12;  r = -4</a:t>
            </a:r>
          </a:p>
          <a:p>
            <a:pPr lvl="1" eaLnBrk="1" hangingPunct="1">
              <a:buFontTx/>
              <a:buNone/>
            </a:pPr>
            <a:endParaRPr lang="en-US" altLang="tr-TR" sz="2400" smtClean="0"/>
          </a:p>
        </p:txBody>
      </p:sp>
      <p:sp>
        <p:nvSpPr>
          <p:cNvPr id="16691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0325DA7-E26F-4F53-8D79-40D846762305}" type="slidenum">
              <a:rPr kumimoji="0" lang="en-US" altLang="tr-TR" sz="1200" smtClean="0"/>
              <a:pPr>
                <a:spcBef>
                  <a:spcPct val="50000"/>
                </a:spcBef>
                <a:buFontTx/>
                <a:buNone/>
              </a:pPr>
              <a:t>120</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31490"/>
                                        </p:tgtEl>
                                        <p:attrNameLst>
                                          <p:attrName>style.visibility</p:attrName>
                                        </p:attrNameLst>
                                      </p:cBhvr>
                                      <p:to>
                                        <p:strVal val="visible"/>
                                      </p:to>
                                    </p:set>
                                    <p:animEffect transition="in" filter="dissolve">
                                      <p:cBhvr>
                                        <p:cTn id="7" dur="500"/>
                                        <p:tgtEl>
                                          <p:spTgt spid="831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1491">
                                            <p:txEl>
                                              <p:pRg st="0" end="0"/>
                                            </p:txEl>
                                          </p:spTgt>
                                        </p:tgtEl>
                                        <p:attrNameLst>
                                          <p:attrName>style.visibility</p:attrName>
                                        </p:attrNameLst>
                                      </p:cBhvr>
                                      <p:to>
                                        <p:strVal val="visible"/>
                                      </p:to>
                                    </p:set>
                                    <p:animEffect transition="in" filter="dissolve">
                                      <p:cBhvr>
                                        <p:cTn id="12" dur="500"/>
                                        <p:tgtEl>
                                          <p:spTgt spid="8314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1491">
                                            <p:txEl>
                                              <p:pRg st="1" end="1"/>
                                            </p:txEl>
                                          </p:spTgt>
                                        </p:tgtEl>
                                        <p:attrNameLst>
                                          <p:attrName>style.visibility</p:attrName>
                                        </p:attrNameLst>
                                      </p:cBhvr>
                                      <p:to>
                                        <p:strVal val="visible"/>
                                      </p:to>
                                    </p:set>
                                    <p:animEffect transition="in" filter="dissolve">
                                      <p:cBhvr>
                                        <p:cTn id="17" dur="500"/>
                                        <p:tgtEl>
                                          <p:spTgt spid="8314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31491">
                                            <p:txEl>
                                              <p:pRg st="3" end="3"/>
                                            </p:txEl>
                                          </p:spTgt>
                                        </p:tgtEl>
                                        <p:attrNameLst>
                                          <p:attrName>style.visibility</p:attrName>
                                        </p:attrNameLst>
                                      </p:cBhvr>
                                      <p:to>
                                        <p:strVal val="visible"/>
                                      </p:to>
                                    </p:set>
                                    <p:animEffect transition="in" filter="dissolve">
                                      <p:cBhvr>
                                        <p:cTn id="22" dur="500"/>
                                        <p:tgtEl>
                                          <p:spTgt spid="8314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31491">
                                            <p:txEl>
                                              <p:pRg st="4" end="4"/>
                                            </p:txEl>
                                          </p:spTgt>
                                        </p:tgtEl>
                                        <p:attrNameLst>
                                          <p:attrName>style.visibility</p:attrName>
                                        </p:attrNameLst>
                                      </p:cBhvr>
                                      <p:to>
                                        <p:strVal val="visible"/>
                                      </p:to>
                                    </p:set>
                                    <p:animEffect transition="in" filter="dissolve">
                                      <p:cBhvr>
                                        <p:cTn id="27" dur="500"/>
                                        <p:tgtEl>
                                          <p:spTgt spid="8314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31491">
                                            <p:txEl>
                                              <p:pRg st="5" end="5"/>
                                            </p:txEl>
                                          </p:spTgt>
                                        </p:tgtEl>
                                        <p:attrNameLst>
                                          <p:attrName>style.visibility</p:attrName>
                                        </p:attrNameLst>
                                      </p:cBhvr>
                                      <p:to>
                                        <p:strVal val="visible"/>
                                      </p:to>
                                    </p:set>
                                    <p:animEffect transition="in" filter="dissolve">
                                      <p:cBhvr>
                                        <p:cTn id="32" dur="500"/>
                                        <p:tgtEl>
                                          <p:spTgt spid="8314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31491">
                                            <p:txEl>
                                              <p:pRg st="6" end="6"/>
                                            </p:txEl>
                                          </p:spTgt>
                                        </p:tgtEl>
                                        <p:attrNameLst>
                                          <p:attrName>style.visibility</p:attrName>
                                        </p:attrNameLst>
                                      </p:cBhvr>
                                      <p:to>
                                        <p:strVal val="visible"/>
                                      </p:to>
                                    </p:set>
                                    <p:animEffect transition="in" filter="dissolve">
                                      <p:cBhvr>
                                        <p:cTn id="37" dur="500"/>
                                        <p:tgtEl>
                                          <p:spTgt spid="831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490" grpId="0"/>
      <p:bldP spid="831491" grpId="0" build="p"/>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pPr eaLnBrk="1" hangingPunct="1"/>
            <a:r>
              <a:rPr lang="en-US" altLang="tr-TR" sz="2000" smtClean="0"/>
              <a:t>Affine Gap Penalty and Dynamic Programming</a:t>
            </a:r>
          </a:p>
        </p:txBody>
      </p:sp>
      <p:sp>
        <p:nvSpPr>
          <p:cNvPr id="832515" name="Rectangle 3"/>
          <p:cNvSpPr>
            <a:spLocks noGrp="1" noChangeArrowheads="1"/>
          </p:cNvSpPr>
          <p:nvPr>
            <p:ph type="body" idx="1"/>
          </p:nvPr>
        </p:nvSpPr>
        <p:spPr>
          <a:xfrm>
            <a:off x="1042988" y="1196975"/>
            <a:ext cx="7305675" cy="4978400"/>
          </a:xfrm>
        </p:spPr>
        <p:txBody>
          <a:bodyPr/>
          <a:lstStyle/>
          <a:p>
            <a:pPr eaLnBrk="1" hangingPunct="1">
              <a:lnSpc>
                <a:spcPct val="80000"/>
              </a:lnSpc>
              <a:buFontTx/>
              <a:buNone/>
            </a:pPr>
            <a:r>
              <a:rPr lang="en-US" altLang="tr-TR" sz="2800" smtClean="0">
                <a:cs typeface="Times New Roman" panose="02020603050405020304" pitchFamily="18" charset="0"/>
              </a:rPr>
              <a:t>M</a:t>
            </a:r>
            <a:r>
              <a:rPr lang="en-US" altLang="tr-TR" sz="2800" baseline="-30000" smtClean="0">
                <a:cs typeface="Times New Roman" panose="02020603050405020304" pitchFamily="18" charset="0"/>
              </a:rPr>
              <a:t>i, j</a:t>
            </a:r>
            <a:r>
              <a:rPr lang="en-US" altLang="tr-TR" sz="2800" smtClean="0">
                <a:cs typeface="Times New Roman" panose="02020603050405020304" pitchFamily="18" charset="0"/>
              </a:rPr>
              <a:t> = max {</a:t>
            </a:r>
            <a:r>
              <a:rPr lang="tr-TR" altLang="tr-TR" sz="2800" smtClean="0">
                <a:cs typeface="Times New Roman" panose="02020603050405020304" pitchFamily="18" charset="0"/>
              </a:rPr>
              <a:t> </a:t>
            </a:r>
            <a:r>
              <a:rPr lang="en-US" altLang="tr-TR" sz="2800" smtClean="0">
                <a:cs typeface="Times New Roman" panose="02020603050405020304" pitchFamily="18" charset="0"/>
              </a:rPr>
              <a:t>D</a:t>
            </a:r>
            <a:r>
              <a:rPr lang="en-US" altLang="tr-TR" sz="2800" baseline="-30000" smtClean="0">
                <a:cs typeface="Times New Roman" panose="02020603050405020304" pitchFamily="18" charset="0"/>
              </a:rPr>
              <a:t>i - 1, j - 1</a:t>
            </a:r>
            <a:r>
              <a:rPr lang="en-US" altLang="tr-TR" sz="2800" smtClean="0">
                <a:cs typeface="Times New Roman" panose="02020603050405020304" pitchFamily="18" charset="0"/>
              </a:rPr>
              <a:t> + subst(A</a:t>
            </a:r>
            <a:r>
              <a:rPr lang="en-US" altLang="tr-TR" sz="2800" baseline="-30000" smtClean="0">
                <a:cs typeface="Times New Roman" panose="02020603050405020304" pitchFamily="18" charset="0"/>
              </a:rPr>
              <a:t>i</a:t>
            </a:r>
            <a:r>
              <a:rPr lang="en-US" altLang="tr-TR" sz="2800" smtClean="0">
                <a:cs typeface="Times New Roman" panose="02020603050405020304" pitchFamily="18" charset="0"/>
              </a:rPr>
              <a:t>, B</a:t>
            </a:r>
            <a:r>
              <a:rPr lang="en-US" altLang="tr-TR" sz="2800" baseline="-30000" smtClean="0">
                <a:cs typeface="Times New Roman" panose="02020603050405020304" pitchFamily="18" charset="0"/>
              </a:rPr>
              <a:t>j</a:t>
            </a:r>
            <a:r>
              <a:rPr lang="en-US" altLang="tr-TR" sz="2800" smtClean="0">
                <a:cs typeface="Times New Roman" panose="02020603050405020304" pitchFamily="18" charset="0"/>
              </a:rPr>
              <a:t>) </a:t>
            </a:r>
            <a:r>
              <a:rPr lang="tr-TR" altLang="tr-TR" sz="2800" smtClean="0">
                <a:cs typeface="Times New Roman" panose="02020603050405020304" pitchFamily="18" charset="0"/>
              </a:rPr>
              <a:t>,</a:t>
            </a:r>
            <a:endParaRPr lang="en-US" altLang="tr-TR" sz="2800" smtClean="0">
              <a:cs typeface="Times New Roman" panose="02020603050405020304" pitchFamily="18" charset="0"/>
            </a:endParaRPr>
          </a:p>
          <a:p>
            <a:pPr eaLnBrk="1" hangingPunct="1">
              <a:lnSpc>
                <a:spcPct val="80000"/>
              </a:lnSpc>
              <a:buFontTx/>
              <a:buNone/>
            </a:pPr>
            <a:r>
              <a:rPr lang="en-US" altLang="tr-TR" sz="2800" smtClean="0">
                <a:cs typeface="Times New Roman" panose="02020603050405020304" pitchFamily="18" charset="0"/>
              </a:rPr>
              <a:t>             </a:t>
            </a:r>
            <a:r>
              <a:rPr lang="tr-TR" altLang="tr-TR" sz="2800" smtClean="0">
                <a:cs typeface="Times New Roman" panose="02020603050405020304" pitchFamily="18" charset="0"/>
              </a:rPr>
              <a:t>	 </a:t>
            </a:r>
            <a:r>
              <a:rPr lang="en-US" altLang="tr-TR" sz="2800" smtClean="0">
                <a:cs typeface="Times New Roman" panose="02020603050405020304" pitchFamily="18" charset="0"/>
              </a:rPr>
              <a:t>M</a:t>
            </a:r>
            <a:r>
              <a:rPr lang="en-US" altLang="tr-TR" sz="2800" baseline="-30000" smtClean="0">
                <a:cs typeface="Times New Roman" panose="02020603050405020304" pitchFamily="18" charset="0"/>
              </a:rPr>
              <a:t>i - 1, j - 1</a:t>
            </a:r>
            <a:r>
              <a:rPr lang="en-US" altLang="tr-TR" sz="2800" smtClean="0">
                <a:cs typeface="Times New Roman" panose="02020603050405020304" pitchFamily="18" charset="0"/>
              </a:rPr>
              <a:t> + subst(A</a:t>
            </a:r>
            <a:r>
              <a:rPr lang="en-US" altLang="tr-TR" sz="2800" baseline="-30000" smtClean="0">
                <a:cs typeface="Times New Roman" panose="02020603050405020304" pitchFamily="18" charset="0"/>
              </a:rPr>
              <a:t>i</a:t>
            </a:r>
            <a:r>
              <a:rPr lang="en-US" altLang="tr-TR" sz="2800" smtClean="0">
                <a:cs typeface="Times New Roman" panose="02020603050405020304" pitchFamily="18" charset="0"/>
              </a:rPr>
              <a:t>, B</a:t>
            </a:r>
            <a:r>
              <a:rPr lang="en-US" altLang="tr-TR" sz="2800" baseline="-30000" smtClean="0">
                <a:cs typeface="Times New Roman" panose="02020603050405020304" pitchFamily="18" charset="0"/>
              </a:rPr>
              <a:t>j</a:t>
            </a:r>
            <a:r>
              <a:rPr lang="en-US" altLang="tr-TR" sz="2800" smtClean="0">
                <a:cs typeface="Times New Roman" panose="02020603050405020304" pitchFamily="18" charset="0"/>
              </a:rPr>
              <a:t>) </a:t>
            </a:r>
            <a:r>
              <a:rPr lang="tr-TR" altLang="tr-TR" sz="2800" smtClean="0">
                <a:cs typeface="Times New Roman" panose="02020603050405020304" pitchFamily="18" charset="0"/>
              </a:rPr>
              <a:t>,</a:t>
            </a:r>
            <a:endParaRPr lang="en-US" altLang="tr-TR" sz="2800" smtClean="0">
              <a:cs typeface="Times New Roman" panose="02020603050405020304" pitchFamily="18" charset="0"/>
            </a:endParaRPr>
          </a:p>
          <a:p>
            <a:pPr eaLnBrk="1" hangingPunct="1">
              <a:lnSpc>
                <a:spcPct val="80000"/>
              </a:lnSpc>
              <a:buFontTx/>
              <a:buNone/>
            </a:pPr>
            <a:r>
              <a:rPr lang="en-US" altLang="tr-TR" sz="2800" smtClean="0">
                <a:cs typeface="Times New Roman" panose="02020603050405020304" pitchFamily="18" charset="0"/>
              </a:rPr>
              <a:t>             </a:t>
            </a:r>
            <a:r>
              <a:rPr lang="tr-TR" altLang="tr-TR" sz="2800" smtClean="0">
                <a:cs typeface="Times New Roman" panose="02020603050405020304" pitchFamily="18" charset="0"/>
              </a:rPr>
              <a:t>	 </a:t>
            </a:r>
            <a:r>
              <a:rPr lang="en-US" altLang="tr-TR" sz="2800" smtClean="0">
                <a:cs typeface="Times New Roman" panose="02020603050405020304" pitchFamily="18" charset="0"/>
              </a:rPr>
              <a:t>I</a:t>
            </a:r>
            <a:r>
              <a:rPr lang="en-US" altLang="tr-TR" sz="2800" baseline="-30000" smtClean="0">
                <a:cs typeface="Times New Roman" panose="02020603050405020304" pitchFamily="18" charset="0"/>
              </a:rPr>
              <a:t>i - 1, j - 1</a:t>
            </a:r>
            <a:r>
              <a:rPr lang="en-US" altLang="tr-TR" sz="2800" smtClean="0">
                <a:cs typeface="Times New Roman" panose="02020603050405020304" pitchFamily="18" charset="0"/>
              </a:rPr>
              <a:t> + subst(A</a:t>
            </a:r>
            <a:r>
              <a:rPr lang="en-US" altLang="tr-TR" sz="2800" baseline="-30000" smtClean="0">
                <a:cs typeface="Times New Roman" panose="02020603050405020304" pitchFamily="18" charset="0"/>
              </a:rPr>
              <a:t>i</a:t>
            </a:r>
            <a:r>
              <a:rPr lang="en-US" altLang="tr-TR" sz="2800" smtClean="0">
                <a:cs typeface="Times New Roman" panose="02020603050405020304" pitchFamily="18" charset="0"/>
              </a:rPr>
              <a:t>, B</a:t>
            </a:r>
            <a:r>
              <a:rPr lang="en-US" altLang="tr-TR" sz="2800" baseline="-30000" smtClean="0">
                <a:cs typeface="Times New Roman" panose="02020603050405020304" pitchFamily="18" charset="0"/>
              </a:rPr>
              <a:t>j</a:t>
            </a:r>
            <a:r>
              <a:rPr lang="en-US" altLang="tr-TR" sz="2800" smtClean="0">
                <a:cs typeface="Times New Roman" panose="02020603050405020304" pitchFamily="18" charset="0"/>
              </a:rPr>
              <a:t>) </a:t>
            </a:r>
            <a:r>
              <a:rPr lang="tr-TR" altLang="tr-TR" sz="2800" smtClean="0">
                <a:cs typeface="Times New Roman" panose="02020603050405020304" pitchFamily="18" charset="0"/>
              </a:rPr>
              <a:t> }</a:t>
            </a:r>
            <a:endParaRPr lang="en-US" altLang="tr-TR" sz="2800" smtClean="0">
              <a:cs typeface="Times New Roman" panose="02020603050405020304" pitchFamily="18" charset="0"/>
            </a:endParaRPr>
          </a:p>
          <a:p>
            <a:pPr eaLnBrk="1" hangingPunct="1">
              <a:lnSpc>
                <a:spcPct val="80000"/>
              </a:lnSpc>
              <a:buFontTx/>
              <a:buNone/>
            </a:pPr>
            <a:endParaRPr lang="en-US" altLang="tr-TR" sz="2800" smtClean="0">
              <a:cs typeface="Times New Roman" panose="02020603050405020304" pitchFamily="18" charset="0"/>
            </a:endParaRPr>
          </a:p>
          <a:p>
            <a:pPr eaLnBrk="1" hangingPunct="1">
              <a:lnSpc>
                <a:spcPct val="80000"/>
              </a:lnSpc>
              <a:buFontTx/>
              <a:buNone/>
            </a:pPr>
            <a:r>
              <a:rPr lang="en-US" altLang="tr-TR" sz="2800" smtClean="0">
                <a:cs typeface="Times New Roman" panose="02020603050405020304" pitchFamily="18" charset="0"/>
              </a:rPr>
              <a:t>D</a:t>
            </a:r>
            <a:r>
              <a:rPr lang="en-US" altLang="tr-TR" sz="2800" baseline="-30000" smtClean="0">
                <a:cs typeface="Times New Roman" panose="02020603050405020304" pitchFamily="18" charset="0"/>
              </a:rPr>
              <a:t>i, j</a:t>
            </a:r>
            <a:r>
              <a:rPr lang="en-US" altLang="tr-TR" sz="2800" smtClean="0">
                <a:cs typeface="Times New Roman" panose="02020603050405020304" pitchFamily="18" charset="0"/>
              </a:rPr>
              <a:t> = max { D</a:t>
            </a:r>
            <a:r>
              <a:rPr lang="en-US" altLang="tr-TR" sz="2800" baseline="-30000" smtClean="0">
                <a:cs typeface="Times New Roman" panose="02020603050405020304" pitchFamily="18" charset="0"/>
              </a:rPr>
              <a:t>i , j - 1</a:t>
            </a:r>
            <a:r>
              <a:rPr lang="en-US" altLang="tr-TR" sz="2800" smtClean="0">
                <a:cs typeface="Times New Roman" panose="02020603050405020304" pitchFamily="18" charset="0"/>
              </a:rPr>
              <a:t> – extend</a:t>
            </a:r>
            <a:r>
              <a:rPr lang="tr-TR" altLang="tr-TR" sz="2800" smtClean="0">
                <a:cs typeface="Times New Roman" panose="02020603050405020304" pitchFamily="18" charset="0"/>
              </a:rPr>
              <a:t>,</a:t>
            </a:r>
            <a:r>
              <a:rPr lang="en-US" altLang="tr-TR" sz="2800" smtClean="0">
                <a:cs typeface="Times New Roman" panose="02020603050405020304" pitchFamily="18" charset="0"/>
              </a:rPr>
              <a:t>   M</a:t>
            </a:r>
            <a:r>
              <a:rPr lang="en-US" altLang="tr-TR" sz="2800" baseline="-30000" smtClean="0">
                <a:cs typeface="Times New Roman" panose="02020603050405020304" pitchFamily="18" charset="0"/>
              </a:rPr>
              <a:t>i , j - 1</a:t>
            </a:r>
            <a:r>
              <a:rPr lang="en-US" altLang="tr-TR" sz="2800" smtClean="0">
                <a:cs typeface="Times New Roman" panose="02020603050405020304" pitchFamily="18" charset="0"/>
              </a:rPr>
              <a:t> - open </a:t>
            </a:r>
            <a:r>
              <a:rPr lang="tr-TR" altLang="tr-TR" sz="2800" smtClean="0">
                <a:cs typeface="Times New Roman" panose="02020603050405020304" pitchFamily="18" charset="0"/>
              </a:rPr>
              <a:t>}</a:t>
            </a:r>
            <a:endParaRPr lang="en-US" altLang="tr-TR" sz="2800" smtClean="0">
              <a:cs typeface="Times New Roman" panose="02020603050405020304" pitchFamily="18" charset="0"/>
            </a:endParaRPr>
          </a:p>
          <a:p>
            <a:pPr eaLnBrk="1" hangingPunct="1">
              <a:lnSpc>
                <a:spcPct val="80000"/>
              </a:lnSpc>
              <a:buFontTx/>
              <a:buNone/>
            </a:pPr>
            <a:endParaRPr lang="en-US" altLang="tr-TR" sz="2800" smtClean="0">
              <a:cs typeface="Times New Roman" panose="02020603050405020304" pitchFamily="18" charset="0"/>
            </a:endParaRPr>
          </a:p>
          <a:p>
            <a:pPr eaLnBrk="1" hangingPunct="1">
              <a:lnSpc>
                <a:spcPct val="80000"/>
              </a:lnSpc>
              <a:buFontTx/>
              <a:buNone/>
            </a:pPr>
            <a:r>
              <a:rPr lang="en-US" altLang="tr-TR" sz="2800" smtClean="0">
                <a:cs typeface="Times New Roman" panose="02020603050405020304" pitchFamily="18" charset="0"/>
              </a:rPr>
              <a:t>I</a:t>
            </a:r>
            <a:r>
              <a:rPr lang="en-US" altLang="tr-TR" sz="2800" baseline="-30000" smtClean="0">
                <a:cs typeface="Times New Roman" panose="02020603050405020304" pitchFamily="18" charset="0"/>
              </a:rPr>
              <a:t>i, j</a:t>
            </a:r>
            <a:r>
              <a:rPr lang="en-US" altLang="tr-TR" sz="2800" smtClean="0">
                <a:cs typeface="Times New Roman" panose="02020603050405020304" pitchFamily="18" charset="0"/>
              </a:rPr>
              <a:t> = max { M</a:t>
            </a:r>
            <a:r>
              <a:rPr lang="en-US" altLang="tr-TR" sz="2800" baseline="-30000" smtClean="0">
                <a:cs typeface="Times New Roman" panose="02020603050405020304" pitchFamily="18" charset="0"/>
              </a:rPr>
              <a:t>i-1 , j</a:t>
            </a:r>
            <a:r>
              <a:rPr lang="en-US" altLang="tr-TR" sz="2800" smtClean="0">
                <a:cs typeface="Times New Roman" panose="02020603050405020304" pitchFamily="18" charset="0"/>
              </a:rPr>
              <a:t> – open</a:t>
            </a:r>
            <a:r>
              <a:rPr lang="tr-TR" altLang="tr-TR" sz="2800" smtClean="0">
                <a:cs typeface="Times New Roman" panose="02020603050405020304" pitchFamily="18" charset="0"/>
              </a:rPr>
              <a:t>,</a:t>
            </a:r>
            <a:r>
              <a:rPr lang="en-US" altLang="tr-TR" sz="2800" smtClean="0">
                <a:cs typeface="Times New Roman" panose="02020603050405020304" pitchFamily="18" charset="0"/>
              </a:rPr>
              <a:t> </a:t>
            </a:r>
            <a:r>
              <a:rPr lang="tr-TR" altLang="tr-TR" sz="2800" smtClean="0">
                <a:cs typeface="Times New Roman" panose="02020603050405020304" pitchFamily="18" charset="0"/>
              </a:rPr>
              <a:t> </a:t>
            </a:r>
            <a:r>
              <a:rPr lang="en-US" altLang="tr-TR" sz="2800" smtClean="0">
                <a:cs typeface="Times New Roman" panose="02020603050405020304" pitchFamily="18" charset="0"/>
              </a:rPr>
              <a:t>I</a:t>
            </a:r>
            <a:r>
              <a:rPr lang="en-US" altLang="tr-TR" sz="2800" baseline="-30000" smtClean="0">
                <a:cs typeface="Times New Roman" panose="02020603050405020304" pitchFamily="18" charset="0"/>
              </a:rPr>
              <a:t>i-1 , j</a:t>
            </a:r>
            <a:r>
              <a:rPr lang="en-US" altLang="tr-TR" sz="2800" smtClean="0">
                <a:cs typeface="Times New Roman" panose="02020603050405020304" pitchFamily="18" charset="0"/>
              </a:rPr>
              <a:t> - extend </a:t>
            </a:r>
            <a:r>
              <a:rPr lang="tr-TR" altLang="tr-TR" sz="2800" smtClean="0">
                <a:cs typeface="Times New Roman" panose="02020603050405020304" pitchFamily="18" charset="0"/>
              </a:rPr>
              <a:t>}</a:t>
            </a:r>
          </a:p>
          <a:p>
            <a:pPr eaLnBrk="1" hangingPunct="1">
              <a:lnSpc>
                <a:spcPct val="80000"/>
              </a:lnSpc>
              <a:buFontTx/>
              <a:buNone/>
            </a:pPr>
            <a:endParaRPr lang="tr-TR" altLang="tr-TR" sz="2800" smtClean="0">
              <a:cs typeface="Times New Roman" panose="02020603050405020304" pitchFamily="18" charset="0"/>
            </a:endParaRPr>
          </a:p>
          <a:p>
            <a:pPr eaLnBrk="1" hangingPunct="1">
              <a:lnSpc>
                <a:spcPct val="80000"/>
              </a:lnSpc>
              <a:buFontTx/>
              <a:buNone/>
            </a:pPr>
            <a:r>
              <a:rPr lang="tr-TR" altLang="tr-TR" sz="2800" smtClean="0">
                <a:cs typeface="Times New Roman" panose="02020603050405020304" pitchFamily="18" charset="0"/>
              </a:rPr>
              <a:t>where M is the match matrix, D is delete matrix, and I is insert matrix</a:t>
            </a:r>
            <a:endParaRPr lang="en-US" altLang="tr-TR" sz="2800" smtClean="0">
              <a:cs typeface="Times New Roman" panose="02020603050405020304" pitchFamily="18" charset="0"/>
            </a:endParaRPr>
          </a:p>
          <a:p>
            <a:pPr eaLnBrk="1" hangingPunct="1">
              <a:lnSpc>
                <a:spcPct val="80000"/>
              </a:lnSpc>
            </a:pPr>
            <a:endParaRPr lang="en-US" altLang="tr-TR" sz="2800" smtClean="0"/>
          </a:p>
        </p:txBody>
      </p:sp>
      <p:sp>
        <p:nvSpPr>
          <p:cNvPr id="16794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691FEA0-8615-4AB1-BED0-39390B932BC9}" type="slidenum">
              <a:rPr kumimoji="0" lang="en-US" altLang="tr-TR" sz="1200" smtClean="0"/>
              <a:pPr>
                <a:spcBef>
                  <a:spcPct val="50000"/>
                </a:spcBef>
                <a:buFontTx/>
                <a:buNone/>
              </a:pPr>
              <a:t>121</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32514"/>
                                        </p:tgtEl>
                                        <p:attrNameLst>
                                          <p:attrName>style.visibility</p:attrName>
                                        </p:attrNameLst>
                                      </p:cBhvr>
                                      <p:to>
                                        <p:strVal val="visible"/>
                                      </p:to>
                                    </p:set>
                                    <p:animEffect transition="in" filter="dissolve">
                                      <p:cBhvr>
                                        <p:cTn id="7" dur="500"/>
                                        <p:tgtEl>
                                          <p:spTgt spid="832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2515">
                                            <p:txEl>
                                              <p:pRg st="0" end="0"/>
                                            </p:txEl>
                                          </p:spTgt>
                                        </p:tgtEl>
                                        <p:attrNameLst>
                                          <p:attrName>style.visibility</p:attrName>
                                        </p:attrNameLst>
                                      </p:cBhvr>
                                      <p:to>
                                        <p:strVal val="visible"/>
                                      </p:to>
                                    </p:set>
                                    <p:animEffect transition="in" filter="dissolve">
                                      <p:cBhvr>
                                        <p:cTn id="12" dur="500"/>
                                        <p:tgtEl>
                                          <p:spTgt spid="832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2515">
                                            <p:txEl>
                                              <p:pRg st="1" end="1"/>
                                            </p:txEl>
                                          </p:spTgt>
                                        </p:tgtEl>
                                        <p:attrNameLst>
                                          <p:attrName>style.visibility</p:attrName>
                                        </p:attrNameLst>
                                      </p:cBhvr>
                                      <p:to>
                                        <p:strVal val="visible"/>
                                      </p:to>
                                    </p:set>
                                    <p:animEffect transition="in" filter="dissolve">
                                      <p:cBhvr>
                                        <p:cTn id="17" dur="500"/>
                                        <p:tgtEl>
                                          <p:spTgt spid="8325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32515">
                                            <p:txEl>
                                              <p:pRg st="2" end="2"/>
                                            </p:txEl>
                                          </p:spTgt>
                                        </p:tgtEl>
                                        <p:attrNameLst>
                                          <p:attrName>style.visibility</p:attrName>
                                        </p:attrNameLst>
                                      </p:cBhvr>
                                      <p:to>
                                        <p:strVal val="visible"/>
                                      </p:to>
                                    </p:set>
                                    <p:animEffect transition="in" filter="dissolve">
                                      <p:cBhvr>
                                        <p:cTn id="22" dur="500"/>
                                        <p:tgtEl>
                                          <p:spTgt spid="8325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32515">
                                            <p:txEl>
                                              <p:pRg st="4" end="4"/>
                                            </p:txEl>
                                          </p:spTgt>
                                        </p:tgtEl>
                                        <p:attrNameLst>
                                          <p:attrName>style.visibility</p:attrName>
                                        </p:attrNameLst>
                                      </p:cBhvr>
                                      <p:to>
                                        <p:strVal val="visible"/>
                                      </p:to>
                                    </p:set>
                                    <p:animEffect transition="in" filter="dissolve">
                                      <p:cBhvr>
                                        <p:cTn id="27" dur="500"/>
                                        <p:tgtEl>
                                          <p:spTgt spid="8325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32515">
                                            <p:txEl>
                                              <p:pRg st="6" end="6"/>
                                            </p:txEl>
                                          </p:spTgt>
                                        </p:tgtEl>
                                        <p:attrNameLst>
                                          <p:attrName>style.visibility</p:attrName>
                                        </p:attrNameLst>
                                      </p:cBhvr>
                                      <p:to>
                                        <p:strVal val="visible"/>
                                      </p:to>
                                    </p:set>
                                    <p:animEffect transition="in" filter="dissolve">
                                      <p:cBhvr>
                                        <p:cTn id="32" dur="500"/>
                                        <p:tgtEl>
                                          <p:spTgt spid="83251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32515">
                                            <p:txEl>
                                              <p:pRg st="8" end="8"/>
                                            </p:txEl>
                                          </p:spTgt>
                                        </p:tgtEl>
                                        <p:attrNameLst>
                                          <p:attrName>style.visibility</p:attrName>
                                        </p:attrNameLst>
                                      </p:cBhvr>
                                      <p:to>
                                        <p:strVal val="visible"/>
                                      </p:to>
                                    </p:set>
                                    <p:animEffect transition="in" filter="dissolve">
                                      <p:cBhvr>
                                        <p:cTn id="37" dur="500"/>
                                        <p:tgtEl>
                                          <p:spTgt spid="8325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4" grpId="0"/>
      <p:bldP spid="832515" grpId="0" build="p"/>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3538" name="Rectangle 2"/>
          <p:cNvSpPr>
            <a:spLocks noGrp="1" noChangeArrowheads="1"/>
          </p:cNvSpPr>
          <p:nvPr>
            <p:ph type="title"/>
          </p:nvPr>
        </p:nvSpPr>
        <p:spPr/>
        <p:txBody>
          <a:bodyPr/>
          <a:lstStyle/>
          <a:p>
            <a:pPr eaLnBrk="1" hangingPunct="1"/>
            <a:r>
              <a:rPr lang="en-US" altLang="tr-TR" smtClean="0"/>
              <a:t>Drawbacks to DP Approaches</a:t>
            </a:r>
          </a:p>
        </p:txBody>
      </p:sp>
      <p:sp>
        <p:nvSpPr>
          <p:cNvPr id="833539" name="Rectangle 3"/>
          <p:cNvSpPr>
            <a:spLocks noGrp="1" noChangeArrowheads="1"/>
          </p:cNvSpPr>
          <p:nvPr>
            <p:ph type="body" idx="1"/>
          </p:nvPr>
        </p:nvSpPr>
        <p:spPr/>
        <p:txBody>
          <a:bodyPr/>
          <a:lstStyle/>
          <a:p>
            <a:pPr eaLnBrk="1" hangingPunct="1">
              <a:lnSpc>
                <a:spcPct val="90000"/>
              </a:lnSpc>
            </a:pPr>
            <a:r>
              <a:rPr lang="en-US" altLang="tr-TR" sz="2400" smtClean="0"/>
              <a:t>Dynamic programming approaches are guaranteed to give the optimal alignment between two sequences given a scoring scheme.  </a:t>
            </a:r>
            <a:endParaRPr lang="tr-TR" altLang="tr-TR" sz="2400" smtClean="0"/>
          </a:p>
          <a:p>
            <a:pPr eaLnBrk="1" hangingPunct="1">
              <a:lnSpc>
                <a:spcPct val="90000"/>
              </a:lnSpc>
            </a:pPr>
            <a:r>
              <a:rPr lang="en-US" altLang="tr-TR" sz="2400" smtClean="0"/>
              <a:t>However, the two main drawbacks to DP approaches is that they are compute and memory intensive, in the cases discussed to this point taking at least O(n</a:t>
            </a:r>
            <a:r>
              <a:rPr lang="en-US" altLang="tr-TR" sz="2400" baseline="30000" smtClean="0"/>
              <a:t>2</a:t>
            </a:r>
            <a:r>
              <a:rPr lang="en-US" altLang="tr-TR" sz="2400" smtClean="0"/>
              <a:t>) space, between O(n</a:t>
            </a:r>
            <a:r>
              <a:rPr lang="en-US" altLang="tr-TR" sz="2400" baseline="30000" smtClean="0"/>
              <a:t>2</a:t>
            </a:r>
            <a:r>
              <a:rPr lang="en-US" altLang="tr-TR" sz="2400" smtClean="0"/>
              <a:t>) and O(n</a:t>
            </a:r>
            <a:r>
              <a:rPr lang="en-US" altLang="tr-TR" sz="2400" baseline="30000" smtClean="0"/>
              <a:t>3</a:t>
            </a:r>
            <a:r>
              <a:rPr lang="en-US" altLang="tr-TR" sz="2400" smtClean="0"/>
              <a:t>) time.</a:t>
            </a:r>
          </a:p>
          <a:p>
            <a:pPr eaLnBrk="1" hangingPunct="1">
              <a:lnSpc>
                <a:spcPct val="90000"/>
              </a:lnSpc>
            </a:pPr>
            <a:r>
              <a:rPr lang="en-US" altLang="tr-TR" sz="2400" smtClean="0"/>
              <a:t>Linear space algorithms have been used in order to deal with one drawback to dynamic programming.  The basic idea is to concentrate only on those areas of the matrix more likely to contain the maximum alignment.  The most well-known of these linear space algorithms is the Myers-Miller algorithm. Compute intensive</a:t>
            </a:r>
          </a:p>
        </p:txBody>
      </p:sp>
      <p:sp>
        <p:nvSpPr>
          <p:cNvPr id="168964"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BEEA7F6-8538-46D7-AE9A-4F49CB0242CC}" type="slidenum">
              <a:rPr kumimoji="0" lang="en-US" altLang="tr-TR" sz="1200" smtClean="0"/>
              <a:pPr>
                <a:spcBef>
                  <a:spcPct val="50000"/>
                </a:spcBef>
                <a:buFontTx/>
                <a:buNone/>
              </a:pPr>
              <a:t>122</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33538"/>
                                        </p:tgtEl>
                                        <p:attrNameLst>
                                          <p:attrName>style.visibility</p:attrName>
                                        </p:attrNameLst>
                                      </p:cBhvr>
                                      <p:to>
                                        <p:strVal val="visible"/>
                                      </p:to>
                                    </p:set>
                                    <p:animEffect transition="in" filter="dissolve">
                                      <p:cBhvr>
                                        <p:cTn id="7" dur="500"/>
                                        <p:tgtEl>
                                          <p:spTgt spid="833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3539">
                                            <p:txEl>
                                              <p:pRg st="0" end="0"/>
                                            </p:txEl>
                                          </p:spTgt>
                                        </p:tgtEl>
                                        <p:attrNameLst>
                                          <p:attrName>style.visibility</p:attrName>
                                        </p:attrNameLst>
                                      </p:cBhvr>
                                      <p:to>
                                        <p:strVal val="visible"/>
                                      </p:to>
                                    </p:set>
                                    <p:animEffect transition="in" filter="dissolve">
                                      <p:cBhvr>
                                        <p:cTn id="12" dur="500"/>
                                        <p:tgtEl>
                                          <p:spTgt spid="8335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3539">
                                            <p:txEl>
                                              <p:pRg st="1" end="1"/>
                                            </p:txEl>
                                          </p:spTgt>
                                        </p:tgtEl>
                                        <p:attrNameLst>
                                          <p:attrName>style.visibility</p:attrName>
                                        </p:attrNameLst>
                                      </p:cBhvr>
                                      <p:to>
                                        <p:strVal val="visible"/>
                                      </p:to>
                                    </p:set>
                                    <p:animEffect transition="in" filter="dissolve">
                                      <p:cBhvr>
                                        <p:cTn id="17" dur="500"/>
                                        <p:tgtEl>
                                          <p:spTgt spid="8335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33539">
                                            <p:txEl>
                                              <p:pRg st="2" end="2"/>
                                            </p:txEl>
                                          </p:spTgt>
                                        </p:tgtEl>
                                        <p:attrNameLst>
                                          <p:attrName>style.visibility</p:attrName>
                                        </p:attrNameLst>
                                      </p:cBhvr>
                                      <p:to>
                                        <p:strVal val="visible"/>
                                      </p:to>
                                    </p:set>
                                    <p:animEffect transition="in" filter="dissolve">
                                      <p:cBhvr>
                                        <p:cTn id="22" dur="500"/>
                                        <p:tgtEl>
                                          <p:spTgt spid="833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38" grpId="0"/>
      <p:bldP spid="833539" grpId="0" build="p"/>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p:txBody>
          <a:bodyPr/>
          <a:lstStyle/>
          <a:p>
            <a:pPr eaLnBrk="1" hangingPunct="1"/>
            <a:r>
              <a:rPr lang="en-US" altLang="tr-TR" smtClean="0"/>
              <a:t>Alternative DP approaches</a:t>
            </a:r>
          </a:p>
        </p:txBody>
      </p:sp>
      <p:sp>
        <p:nvSpPr>
          <p:cNvPr id="834563" name="Rectangle 3"/>
          <p:cNvSpPr>
            <a:spLocks noGrp="1" noChangeArrowheads="1"/>
          </p:cNvSpPr>
          <p:nvPr>
            <p:ph type="body" idx="1"/>
          </p:nvPr>
        </p:nvSpPr>
        <p:spPr/>
        <p:txBody>
          <a:bodyPr/>
          <a:lstStyle/>
          <a:p>
            <a:pPr eaLnBrk="1" hangingPunct="1"/>
            <a:r>
              <a:rPr lang="en-US" altLang="tr-TR" smtClean="0"/>
              <a:t>Linear space algorithms Myers-Miller</a:t>
            </a:r>
          </a:p>
          <a:p>
            <a:pPr eaLnBrk="1" hangingPunct="1"/>
            <a:r>
              <a:rPr lang="en-US" altLang="tr-TR" smtClean="0"/>
              <a:t>Bounded Dynamic Programming</a:t>
            </a:r>
          </a:p>
          <a:p>
            <a:pPr eaLnBrk="1" hangingPunct="1"/>
            <a:endParaRPr lang="en-US" altLang="tr-TR" smtClean="0"/>
          </a:p>
          <a:p>
            <a:pPr eaLnBrk="1" hangingPunct="1"/>
            <a:r>
              <a:rPr lang="en-US" altLang="tr-TR" smtClean="0"/>
              <a:t>Ewan Birney’s Dynamite Package</a:t>
            </a:r>
          </a:p>
          <a:p>
            <a:pPr lvl="1" eaLnBrk="1" hangingPunct="1"/>
            <a:r>
              <a:rPr lang="en-US" altLang="tr-TR" smtClean="0"/>
              <a:t>Automatic generation of DP code</a:t>
            </a:r>
          </a:p>
          <a:p>
            <a:pPr lvl="1" eaLnBrk="1" hangingPunct="1"/>
            <a:endParaRPr lang="en-US" altLang="tr-TR" smtClean="0"/>
          </a:p>
          <a:p>
            <a:pPr eaLnBrk="1" hangingPunct="1">
              <a:buFontTx/>
              <a:buNone/>
            </a:pPr>
            <a:endParaRPr lang="en-US" altLang="tr-TR" smtClean="0"/>
          </a:p>
        </p:txBody>
      </p:sp>
      <p:sp>
        <p:nvSpPr>
          <p:cNvPr id="16998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B0BBF7F-7B55-4F84-85EF-5585523C8B2D}" type="slidenum">
              <a:rPr kumimoji="0" lang="en-US" altLang="tr-TR" sz="1200" smtClean="0"/>
              <a:pPr>
                <a:spcBef>
                  <a:spcPct val="50000"/>
                </a:spcBef>
                <a:buFontTx/>
                <a:buNone/>
              </a:pPr>
              <a:t>123</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34562"/>
                                        </p:tgtEl>
                                        <p:attrNameLst>
                                          <p:attrName>style.visibility</p:attrName>
                                        </p:attrNameLst>
                                      </p:cBhvr>
                                      <p:to>
                                        <p:strVal val="visible"/>
                                      </p:to>
                                    </p:set>
                                    <p:animEffect transition="in" filter="dissolve">
                                      <p:cBhvr>
                                        <p:cTn id="7" dur="500"/>
                                        <p:tgtEl>
                                          <p:spTgt spid="834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4563">
                                            <p:txEl>
                                              <p:pRg st="0" end="0"/>
                                            </p:txEl>
                                          </p:spTgt>
                                        </p:tgtEl>
                                        <p:attrNameLst>
                                          <p:attrName>style.visibility</p:attrName>
                                        </p:attrNameLst>
                                      </p:cBhvr>
                                      <p:to>
                                        <p:strVal val="visible"/>
                                      </p:to>
                                    </p:set>
                                    <p:animEffect transition="in" filter="dissolve">
                                      <p:cBhvr>
                                        <p:cTn id="12" dur="500"/>
                                        <p:tgtEl>
                                          <p:spTgt spid="8345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4563">
                                            <p:txEl>
                                              <p:pRg st="1" end="1"/>
                                            </p:txEl>
                                          </p:spTgt>
                                        </p:tgtEl>
                                        <p:attrNameLst>
                                          <p:attrName>style.visibility</p:attrName>
                                        </p:attrNameLst>
                                      </p:cBhvr>
                                      <p:to>
                                        <p:strVal val="visible"/>
                                      </p:to>
                                    </p:set>
                                    <p:animEffect transition="in" filter="dissolve">
                                      <p:cBhvr>
                                        <p:cTn id="17" dur="500"/>
                                        <p:tgtEl>
                                          <p:spTgt spid="8345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34563">
                                            <p:txEl>
                                              <p:pRg st="3" end="3"/>
                                            </p:txEl>
                                          </p:spTgt>
                                        </p:tgtEl>
                                        <p:attrNameLst>
                                          <p:attrName>style.visibility</p:attrName>
                                        </p:attrNameLst>
                                      </p:cBhvr>
                                      <p:to>
                                        <p:strVal val="visible"/>
                                      </p:to>
                                    </p:set>
                                    <p:animEffect transition="in" filter="dissolve">
                                      <p:cBhvr>
                                        <p:cTn id="22" dur="500"/>
                                        <p:tgtEl>
                                          <p:spTgt spid="8345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34563">
                                            <p:txEl>
                                              <p:pRg st="4" end="4"/>
                                            </p:txEl>
                                          </p:spTgt>
                                        </p:tgtEl>
                                        <p:attrNameLst>
                                          <p:attrName>style.visibility</p:attrName>
                                        </p:attrNameLst>
                                      </p:cBhvr>
                                      <p:to>
                                        <p:strVal val="visible"/>
                                      </p:to>
                                    </p:set>
                                    <p:animEffect transition="in" filter="dissolve">
                                      <p:cBhvr>
                                        <p:cTn id="27" dur="500"/>
                                        <p:tgtEl>
                                          <p:spTgt spid="834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62" grpId="0"/>
      <p:bldP spid="834563" grpId="0" build="p"/>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5586" name="Rectangle 2"/>
          <p:cNvSpPr>
            <a:spLocks noGrp="1" noChangeArrowheads="1"/>
          </p:cNvSpPr>
          <p:nvPr>
            <p:ph type="title"/>
          </p:nvPr>
        </p:nvSpPr>
        <p:spPr/>
        <p:txBody>
          <a:bodyPr/>
          <a:lstStyle/>
          <a:p>
            <a:pPr eaLnBrk="1" hangingPunct="1"/>
            <a:r>
              <a:rPr lang="tr-TR" altLang="tr-TR" smtClean="0"/>
              <a:t>Assessing </a:t>
            </a:r>
            <a:r>
              <a:rPr lang="en-US" altLang="tr-TR" smtClean="0"/>
              <a:t>Significance of Alignment</a:t>
            </a:r>
          </a:p>
        </p:txBody>
      </p:sp>
      <p:sp>
        <p:nvSpPr>
          <p:cNvPr id="835587" name="Rectangle 3"/>
          <p:cNvSpPr>
            <a:spLocks noGrp="1" noChangeArrowheads="1"/>
          </p:cNvSpPr>
          <p:nvPr>
            <p:ph type="body" idx="1"/>
          </p:nvPr>
        </p:nvSpPr>
        <p:spPr/>
        <p:txBody>
          <a:bodyPr/>
          <a:lstStyle/>
          <a:p>
            <a:pPr eaLnBrk="1" hangingPunct="1">
              <a:lnSpc>
                <a:spcPct val="90000"/>
              </a:lnSpc>
            </a:pPr>
            <a:r>
              <a:rPr lang="en-US" altLang="tr-TR" smtClean="0"/>
              <a:t>When two sequences of length m and n are not obviously similar but show an alignment, it becomes necessary to assess the significance of the alignment.  The alignment of scores of random sequences has been shown to follow a Gumbel extreme value distribution.</a:t>
            </a:r>
          </a:p>
        </p:txBody>
      </p:sp>
      <p:sp>
        <p:nvSpPr>
          <p:cNvPr id="17101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7AC8E63-601A-4EAB-8A43-3A8BA005122E}" type="slidenum">
              <a:rPr kumimoji="0" lang="en-US" altLang="tr-TR" sz="1200" smtClean="0"/>
              <a:pPr>
                <a:spcBef>
                  <a:spcPct val="50000"/>
                </a:spcBef>
                <a:buFontTx/>
                <a:buNone/>
              </a:pPr>
              <a:t>124</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35586"/>
                                        </p:tgtEl>
                                        <p:attrNameLst>
                                          <p:attrName>style.visibility</p:attrName>
                                        </p:attrNameLst>
                                      </p:cBhvr>
                                      <p:to>
                                        <p:strVal val="visible"/>
                                      </p:to>
                                    </p:set>
                                    <p:animEffect transition="in" filter="dissolve">
                                      <p:cBhvr>
                                        <p:cTn id="7" dur="500"/>
                                        <p:tgtEl>
                                          <p:spTgt spid="835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5587">
                                            <p:txEl>
                                              <p:pRg st="0" end="0"/>
                                            </p:txEl>
                                          </p:spTgt>
                                        </p:tgtEl>
                                        <p:attrNameLst>
                                          <p:attrName>style.visibility</p:attrName>
                                        </p:attrNameLst>
                                      </p:cBhvr>
                                      <p:to>
                                        <p:strVal val="visible"/>
                                      </p:to>
                                    </p:set>
                                    <p:animEffect transition="in" filter="dissolve">
                                      <p:cBhvr>
                                        <p:cTn id="12" dur="500"/>
                                        <p:tgtEl>
                                          <p:spTgt spid="835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6" grpId="0"/>
      <p:bldP spid="835587" grpId="0" build="p"/>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p:txBody>
          <a:bodyPr/>
          <a:lstStyle/>
          <a:p>
            <a:pPr eaLnBrk="1" hangingPunct="1"/>
            <a:r>
              <a:rPr lang="en-US" altLang="tr-TR" smtClean="0"/>
              <a:t>Significance of Alignment</a:t>
            </a:r>
          </a:p>
        </p:txBody>
      </p:sp>
      <p:sp>
        <p:nvSpPr>
          <p:cNvPr id="836611" name="Rectangle 3"/>
          <p:cNvSpPr>
            <a:spLocks noGrp="1" noChangeArrowheads="1"/>
          </p:cNvSpPr>
          <p:nvPr>
            <p:ph type="body" idx="1"/>
          </p:nvPr>
        </p:nvSpPr>
        <p:spPr>
          <a:xfrm>
            <a:off x="468313" y="908050"/>
            <a:ext cx="8280400" cy="4978400"/>
          </a:xfrm>
        </p:spPr>
        <p:txBody>
          <a:bodyPr/>
          <a:lstStyle/>
          <a:p>
            <a:pPr eaLnBrk="1" hangingPunct="1">
              <a:lnSpc>
                <a:spcPct val="90000"/>
              </a:lnSpc>
            </a:pPr>
            <a:r>
              <a:rPr lang="en-US" altLang="tr-TR" smtClean="0"/>
              <a:t>Determine probability of alignment occurring at random</a:t>
            </a:r>
          </a:p>
          <a:p>
            <a:pPr lvl="1" eaLnBrk="1" hangingPunct="1">
              <a:lnSpc>
                <a:spcPct val="90000"/>
              </a:lnSpc>
            </a:pPr>
            <a:r>
              <a:rPr lang="en-US" altLang="tr-TR" smtClean="0"/>
              <a:t>Sequence 1: length </a:t>
            </a:r>
            <a:r>
              <a:rPr lang="en-US" altLang="tr-TR" smtClean="0">
                <a:solidFill>
                  <a:schemeClr val="accent1"/>
                </a:solidFill>
              </a:rPr>
              <a:t>m</a:t>
            </a:r>
          </a:p>
          <a:p>
            <a:pPr lvl="1" eaLnBrk="1" hangingPunct="1">
              <a:lnSpc>
                <a:spcPct val="90000"/>
              </a:lnSpc>
            </a:pPr>
            <a:r>
              <a:rPr lang="en-US" altLang="tr-TR" smtClean="0"/>
              <a:t>Sequence 2: length </a:t>
            </a:r>
            <a:r>
              <a:rPr lang="en-US" altLang="tr-TR" smtClean="0">
                <a:solidFill>
                  <a:schemeClr val="accent1"/>
                </a:solidFill>
              </a:rPr>
              <a:t>n</a:t>
            </a:r>
          </a:p>
          <a:p>
            <a:pPr eaLnBrk="1" hangingPunct="1">
              <a:lnSpc>
                <a:spcPct val="90000"/>
              </a:lnSpc>
            </a:pPr>
            <a:r>
              <a:rPr lang="en-US" altLang="tr-TR" smtClean="0"/>
              <a:t>Random sequences:</a:t>
            </a:r>
          </a:p>
          <a:p>
            <a:pPr lvl="1" eaLnBrk="1" hangingPunct="1">
              <a:lnSpc>
                <a:spcPct val="90000"/>
              </a:lnSpc>
            </a:pPr>
            <a:r>
              <a:rPr lang="en-US" altLang="tr-TR" smtClean="0"/>
              <a:t>When two sequences of length </a:t>
            </a:r>
            <a:r>
              <a:rPr lang="en-US" altLang="tr-TR" smtClean="0">
                <a:solidFill>
                  <a:schemeClr val="accent1"/>
                </a:solidFill>
              </a:rPr>
              <a:t>m</a:t>
            </a:r>
            <a:r>
              <a:rPr lang="en-US" altLang="tr-TR" smtClean="0"/>
              <a:t> and </a:t>
            </a:r>
            <a:r>
              <a:rPr lang="en-US" altLang="tr-TR" smtClean="0">
                <a:solidFill>
                  <a:schemeClr val="accent1"/>
                </a:solidFill>
              </a:rPr>
              <a:t>n</a:t>
            </a:r>
            <a:r>
              <a:rPr lang="en-US" altLang="tr-TR" smtClean="0"/>
              <a:t> are not obviously similar but show an alignment, it becomes necessary to assess the significance of the alignment.  </a:t>
            </a:r>
            <a:endParaRPr lang="tr-TR" altLang="tr-TR" smtClean="0"/>
          </a:p>
          <a:p>
            <a:pPr lvl="1" eaLnBrk="1" hangingPunct="1">
              <a:lnSpc>
                <a:spcPct val="90000"/>
              </a:lnSpc>
            </a:pPr>
            <a:r>
              <a:rPr lang="en-US" altLang="tr-TR" smtClean="0"/>
              <a:t>The alignment of scores of random sequences has been shown to follow a Gumbel extreme value distribution.</a:t>
            </a:r>
          </a:p>
        </p:txBody>
      </p:sp>
      <p:sp>
        <p:nvSpPr>
          <p:cNvPr id="17203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B933B404-513F-4B92-817A-02758B79F018}" type="slidenum">
              <a:rPr kumimoji="0" lang="en-US" altLang="tr-TR" sz="1200" smtClean="0"/>
              <a:pPr>
                <a:spcBef>
                  <a:spcPct val="50000"/>
                </a:spcBef>
                <a:buFontTx/>
                <a:buNone/>
              </a:pPr>
              <a:t>125</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36610"/>
                                        </p:tgtEl>
                                        <p:attrNameLst>
                                          <p:attrName>style.visibility</p:attrName>
                                        </p:attrNameLst>
                                      </p:cBhvr>
                                      <p:to>
                                        <p:strVal val="visible"/>
                                      </p:to>
                                    </p:set>
                                    <p:animEffect transition="in" filter="dissolve">
                                      <p:cBhvr>
                                        <p:cTn id="7" dur="500"/>
                                        <p:tgtEl>
                                          <p:spTgt spid="836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6611">
                                            <p:txEl>
                                              <p:pRg st="0" end="0"/>
                                            </p:txEl>
                                          </p:spTgt>
                                        </p:tgtEl>
                                        <p:attrNameLst>
                                          <p:attrName>style.visibility</p:attrName>
                                        </p:attrNameLst>
                                      </p:cBhvr>
                                      <p:to>
                                        <p:strVal val="visible"/>
                                      </p:to>
                                    </p:set>
                                    <p:animEffect transition="in" filter="dissolve">
                                      <p:cBhvr>
                                        <p:cTn id="12" dur="500"/>
                                        <p:tgtEl>
                                          <p:spTgt spid="8366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6611">
                                            <p:txEl>
                                              <p:pRg st="1" end="1"/>
                                            </p:txEl>
                                          </p:spTgt>
                                        </p:tgtEl>
                                        <p:attrNameLst>
                                          <p:attrName>style.visibility</p:attrName>
                                        </p:attrNameLst>
                                      </p:cBhvr>
                                      <p:to>
                                        <p:strVal val="visible"/>
                                      </p:to>
                                    </p:set>
                                    <p:animEffect transition="in" filter="dissolve">
                                      <p:cBhvr>
                                        <p:cTn id="17" dur="500"/>
                                        <p:tgtEl>
                                          <p:spTgt spid="8366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36611">
                                            <p:txEl>
                                              <p:pRg st="2" end="2"/>
                                            </p:txEl>
                                          </p:spTgt>
                                        </p:tgtEl>
                                        <p:attrNameLst>
                                          <p:attrName>style.visibility</p:attrName>
                                        </p:attrNameLst>
                                      </p:cBhvr>
                                      <p:to>
                                        <p:strVal val="visible"/>
                                      </p:to>
                                    </p:set>
                                    <p:animEffect transition="in" filter="dissolve">
                                      <p:cBhvr>
                                        <p:cTn id="22" dur="500"/>
                                        <p:tgtEl>
                                          <p:spTgt spid="8366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36611">
                                            <p:txEl>
                                              <p:pRg st="3" end="3"/>
                                            </p:txEl>
                                          </p:spTgt>
                                        </p:tgtEl>
                                        <p:attrNameLst>
                                          <p:attrName>style.visibility</p:attrName>
                                        </p:attrNameLst>
                                      </p:cBhvr>
                                      <p:to>
                                        <p:strVal val="visible"/>
                                      </p:to>
                                    </p:set>
                                    <p:animEffect transition="in" filter="dissolve">
                                      <p:cBhvr>
                                        <p:cTn id="27" dur="500"/>
                                        <p:tgtEl>
                                          <p:spTgt spid="83661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36611">
                                            <p:txEl>
                                              <p:pRg st="4" end="4"/>
                                            </p:txEl>
                                          </p:spTgt>
                                        </p:tgtEl>
                                        <p:attrNameLst>
                                          <p:attrName>style.visibility</p:attrName>
                                        </p:attrNameLst>
                                      </p:cBhvr>
                                      <p:to>
                                        <p:strVal val="visible"/>
                                      </p:to>
                                    </p:set>
                                    <p:animEffect transition="in" filter="dissolve">
                                      <p:cBhvr>
                                        <p:cTn id="32" dur="500"/>
                                        <p:tgtEl>
                                          <p:spTgt spid="83661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36611">
                                            <p:txEl>
                                              <p:pRg st="5" end="5"/>
                                            </p:txEl>
                                          </p:spTgt>
                                        </p:tgtEl>
                                        <p:attrNameLst>
                                          <p:attrName>style.visibility</p:attrName>
                                        </p:attrNameLst>
                                      </p:cBhvr>
                                      <p:to>
                                        <p:strVal val="visible"/>
                                      </p:to>
                                    </p:set>
                                    <p:animEffect transition="in" filter="dissolve">
                                      <p:cBhvr>
                                        <p:cTn id="37" dur="500"/>
                                        <p:tgtEl>
                                          <p:spTgt spid="836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10" grpId="0"/>
      <p:bldP spid="836611" grpId="0" build="p"/>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pPr eaLnBrk="1" hangingPunct="1"/>
            <a:r>
              <a:rPr lang="en-US" altLang="tr-TR" smtClean="0"/>
              <a:t>Gumbel Extreme Value Distribution</a:t>
            </a:r>
          </a:p>
        </p:txBody>
      </p:sp>
      <p:sp>
        <p:nvSpPr>
          <p:cNvPr id="837635" name="Rectangle 3"/>
          <p:cNvSpPr>
            <a:spLocks noGrp="1" noChangeArrowheads="1"/>
          </p:cNvSpPr>
          <p:nvPr>
            <p:ph type="body" idx="1"/>
          </p:nvPr>
        </p:nvSpPr>
        <p:spPr>
          <a:xfrm>
            <a:off x="755650" y="5300663"/>
            <a:ext cx="7632700" cy="692150"/>
          </a:xfrm>
        </p:spPr>
        <p:txBody>
          <a:bodyPr/>
          <a:lstStyle/>
          <a:p>
            <a:pPr eaLnBrk="1" hangingPunct="1"/>
            <a:r>
              <a:rPr lang="en-US" altLang="tr-TR" sz="1800" u="sng" smtClean="0">
                <a:solidFill>
                  <a:schemeClr val="accent1"/>
                </a:solidFill>
                <a:hlinkClick r:id="rId2"/>
              </a:rPr>
              <a:t>http://roso.epfl.ch/mbi/papers/discretechoice/node11.html</a:t>
            </a:r>
            <a:endParaRPr lang="tr-TR" altLang="tr-TR" sz="1800" u="sng" smtClean="0">
              <a:solidFill>
                <a:schemeClr val="accent1"/>
              </a:solidFill>
            </a:endParaRPr>
          </a:p>
          <a:p>
            <a:pPr eaLnBrk="1" hangingPunct="1"/>
            <a:r>
              <a:rPr lang="en-US" altLang="tr-TR" sz="1800" u="sng" smtClean="0">
                <a:hlinkClick r:id="rId3"/>
              </a:rPr>
              <a:t>http://mathworld.wolfram.com/GumbelDistribution.html</a:t>
            </a:r>
            <a:endParaRPr lang="tr-TR" altLang="tr-TR" sz="1800" u="sng" smtClean="0"/>
          </a:p>
          <a:p>
            <a:pPr eaLnBrk="1" hangingPunct="1"/>
            <a:r>
              <a:rPr lang="tr-TR" altLang="tr-TR" sz="1800" u="sng" smtClean="0">
                <a:hlinkClick r:id="rId4"/>
              </a:rPr>
              <a:t>http://en.wikipedia.org/wiki/Generalized_extreme_value_distribution</a:t>
            </a:r>
            <a:endParaRPr lang="tr-TR" altLang="tr-TR" sz="1800" u="sng" smtClean="0"/>
          </a:p>
          <a:p>
            <a:pPr eaLnBrk="1" hangingPunct="1"/>
            <a:endParaRPr lang="en-US" altLang="tr-TR" sz="1800" u="sng" smtClean="0"/>
          </a:p>
        </p:txBody>
      </p:sp>
      <p:pic>
        <p:nvPicPr>
          <p:cNvPr id="837636" name="Picture 4" descr="figure4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908050"/>
            <a:ext cx="57150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1"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C21AC3DB-ACF6-4B44-84B3-5FBD70A84258}" type="slidenum">
              <a:rPr kumimoji="0" lang="en-US" altLang="tr-TR" sz="1200" smtClean="0"/>
              <a:pPr>
                <a:spcBef>
                  <a:spcPct val="50000"/>
                </a:spcBef>
                <a:buFontTx/>
                <a:buNone/>
              </a:pPr>
              <a:t>126</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37634"/>
                                        </p:tgtEl>
                                        <p:attrNameLst>
                                          <p:attrName>style.visibility</p:attrName>
                                        </p:attrNameLst>
                                      </p:cBhvr>
                                      <p:to>
                                        <p:strVal val="visible"/>
                                      </p:to>
                                    </p:set>
                                    <p:animEffect transition="in" filter="dissolve">
                                      <p:cBhvr>
                                        <p:cTn id="7" dur="500"/>
                                        <p:tgtEl>
                                          <p:spTgt spid="837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37636"/>
                                        </p:tgtEl>
                                        <p:attrNameLst>
                                          <p:attrName>style.visibility</p:attrName>
                                        </p:attrNameLst>
                                      </p:cBhvr>
                                      <p:to>
                                        <p:strVal val="visible"/>
                                      </p:to>
                                    </p:set>
                                    <p:animEffect transition="in" filter="dissolve">
                                      <p:cBhvr>
                                        <p:cTn id="12" dur="500"/>
                                        <p:tgtEl>
                                          <p:spTgt spid="8376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7635">
                                            <p:txEl>
                                              <p:pRg st="0" end="0"/>
                                            </p:txEl>
                                          </p:spTgt>
                                        </p:tgtEl>
                                        <p:attrNameLst>
                                          <p:attrName>style.visibility</p:attrName>
                                        </p:attrNameLst>
                                      </p:cBhvr>
                                      <p:to>
                                        <p:strVal val="visible"/>
                                      </p:to>
                                    </p:set>
                                    <p:animEffect transition="in" filter="dissolve">
                                      <p:cBhvr>
                                        <p:cTn id="17" dur="500"/>
                                        <p:tgtEl>
                                          <p:spTgt spid="83763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37635">
                                            <p:txEl>
                                              <p:pRg st="1" end="1"/>
                                            </p:txEl>
                                          </p:spTgt>
                                        </p:tgtEl>
                                        <p:attrNameLst>
                                          <p:attrName>style.visibility</p:attrName>
                                        </p:attrNameLst>
                                      </p:cBhvr>
                                      <p:to>
                                        <p:strVal val="visible"/>
                                      </p:to>
                                    </p:set>
                                    <p:animEffect transition="in" filter="dissolve">
                                      <p:cBhvr>
                                        <p:cTn id="22" dur="500"/>
                                        <p:tgtEl>
                                          <p:spTgt spid="83763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37635">
                                            <p:txEl>
                                              <p:pRg st="2" end="2"/>
                                            </p:txEl>
                                          </p:spTgt>
                                        </p:tgtEl>
                                        <p:attrNameLst>
                                          <p:attrName>style.visibility</p:attrName>
                                        </p:attrNameLst>
                                      </p:cBhvr>
                                      <p:to>
                                        <p:strVal val="visible"/>
                                      </p:to>
                                    </p:set>
                                    <p:animEffect transition="in" filter="dissolve">
                                      <p:cBhvr>
                                        <p:cTn id="27" dur="500"/>
                                        <p:tgtEl>
                                          <p:spTgt spid="837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7634" grpId="0"/>
      <p:bldP spid="837635" grpId="0" build="p"/>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p:txBody>
          <a:bodyPr/>
          <a:lstStyle/>
          <a:p>
            <a:pPr eaLnBrk="1" hangingPunct="1"/>
            <a:r>
              <a:rPr lang="en-US" altLang="tr-TR" smtClean="0"/>
              <a:t>Probability of Alignment Score</a:t>
            </a:r>
          </a:p>
        </p:txBody>
      </p:sp>
      <p:sp>
        <p:nvSpPr>
          <p:cNvPr id="838659" name="Rectangle 3"/>
          <p:cNvSpPr>
            <a:spLocks noGrp="1" noChangeArrowheads="1"/>
          </p:cNvSpPr>
          <p:nvPr>
            <p:ph type="body" idx="1"/>
          </p:nvPr>
        </p:nvSpPr>
        <p:spPr/>
        <p:txBody>
          <a:bodyPr/>
          <a:lstStyle/>
          <a:p>
            <a:pPr eaLnBrk="1" hangingPunct="1">
              <a:lnSpc>
                <a:spcPct val="90000"/>
              </a:lnSpc>
            </a:pPr>
            <a:r>
              <a:rPr lang="en-US" altLang="tr-TR" smtClean="0"/>
              <a:t> Using a Gumbel extreme value distribution, the expected number of alignments with a score at least S (E-value) is:</a:t>
            </a:r>
          </a:p>
          <a:p>
            <a:pPr lvl="1" algn="ctr" eaLnBrk="1" hangingPunct="1">
              <a:lnSpc>
                <a:spcPct val="90000"/>
              </a:lnSpc>
              <a:buClr>
                <a:schemeClr val="tx2"/>
              </a:buClr>
              <a:buFontTx/>
              <a:buNone/>
            </a:pPr>
            <a:r>
              <a:rPr lang="en-US" altLang="tr-TR" sz="4400" smtClean="0">
                <a:solidFill>
                  <a:schemeClr val="tx1"/>
                </a:solidFill>
              </a:rPr>
              <a:t>E = Kmn e</a:t>
            </a:r>
            <a:r>
              <a:rPr lang="en-US" altLang="tr-TR" sz="4400" baseline="30000" smtClean="0">
                <a:solidFill>
                  <a:schemeClr val="tx1"/>
                </a:solidFill>
              </a:rPr>
              <a:t>-</a:t>
            </a:r>
            <a:r>
              <a:rPr lang="en-US" altLang="tr-TR" sz="4400" baseline="30000" smtClean="0">
                <a:solidFill>
                  <a:schemeClr val="tx1"/>
                </a:solidFill>
                <a:cs typeface="Arial" panose="020B0604020202020204" pitchFamily="34" charset="0"/>
              </a:rPr>
              <a:t>λ</a:t>
            </a:r>
            <a:r>
              <a:rPr lang="en-US" altLang="tr-TR" sz="4400" baseline="30000" smtClean="0">
                <a:solidFill>
                  <a:schemeClr val="tx1"/>
                </a:solidFill>
              </a:rPr>
              <a:t>S</a:t>
            </a:r>
          </a:p>
          <a:p>
            <a:pPr lvl="1" eaLnBrk="1" hangingPunct="1">
              <a:lnSpc>
                <a:spcPct val="90000"/>
              </a:lnSpc>
            </a:pPr>
            <a:endParaRPr lang="en-US" altLang="tr-TR" sz="4400" baseline="30000" smtClean="0">
              <a:solidFill>
                <a:schemeClr val="tx1"/>
              </a:solidFill>
            </a:endParaRPr>
          </a:p>
          <a:p>
            <a:pPr lvl="1" eaLnBrk="1" hangingPunct="1">
              <a:lnSpc>
                <a:spcPct val="90000"/>
              </a:lnSpc>
            </a:pPr>
            <a:r>
              <a:rPr lang="en-US" altLang="tr-TR" smtClean="0"/>
              <a:t>m,n: Lengths of sequences</a:t>
            </a:r>
          </a:p>
          <a:p>
            <a:pPr lvl="1" eaLnBrk="1" hangingPunct="1">
              <a:lnSpc>
                <a:spcPct val="90000"/>
              </a:lnSpc>
            </a:pPr>
            <a:r>
              <a:rPr lang="en-US" altLang="tr-TR" i="1" smtClean="0">
                <a:cs typeface="Arial" panose="020B0604020202020204" pitchFamily="34" charset="0"/>
              </a:rPr>
              <a:t>K</a:t>
            </a:r>
            <a:r>
              <a:rPr lang="en-US" altLang="tr-TR" smtClean="0">
                <a:cs typeface="Arial" panose="020B0604020202020204" pitchFamily="34" charset="0"/>
              </a:rPr>
              <a:t> ,λ:  statistical parameters dependent upon scoring system and background residue frequencies</a:t>
            </a:r>
            <a:endParaRPr lang="tr-TR" altLang="tr-TR" smtClean="0">
              <a:cs typeface="Arial" panose="020B0604020202020204" pitchFamily="34" charset="0"/>
            </a:endParaRPr>
          </a:p>
          <a:p>
            <a:pPr lvl="1" eaLnBrk="1" hangingPunct="1">
              <a:lnSpc>
                <a:spcPct val="90000"/>
              </a:lnSpc>
            </a:pPr>
            <a:endParaRPr lang="en-US" altLang="tr-TR" smtClean="0">
              <a:cs typeface="Arial" panose="020B0604020202020204" pitchFamily="34" charset="0"/>
            </a:endParaRPr>
          </a:p>
        </p:txBody>
      </p:sp>
      <p:sp>
        <p:nvSpPr>
          <p:cNvPr id="174084" name="Rectangle 4"/>
          <p:cNvSpPr>
            <a:spLocks noChangeArrowheads="1"/>
          </p:cNvSpPr>
          <p:nvPr/>
        </p:nvSpPr>
        <p:spPr bwMode="auto">
          <a:xfrm>
            <a:off x="1808163" y="3097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74085"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66F6146-9BFE-46EA-A4A0-8C4EDA1784ED}" type="slidenum">
              <a:rPr kumimoji="0" lang="en-US" altLang="tr-TR" sz="1200" smtClean="0"/>
              <a:pPr>
                <a:spcBef>
                  <a:spcPct val="50000"/>
                </a:spcBef>
                <a:buFontTx/>
                <a:buNone/>
              </a:pPr>
              <a:t>127</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8658"/>
                                        </p:tgtEl>
                                        <p:attrNameLst>
                                          <p:attrName>style.visibility</p:attrName>
                                        </p:attrNameLst>
                                      </p:cBhvr>
                                      <p:to>
                                        <p:strVal val="visible"/>
                                      </p:to>
                                    </p:set>
                                    <p:animEffect transition="in" filter="dissolve">
                                      <p:cBhvr>
                                        <p:cTn id="7" dur="500"/>
                                        <p:tgtEl>
                                          <p:spTgt spid="838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8659">
                                            <p:txEl>
                                              <p:pRg st="0" end="0"/>
                                            </p:txEl>
                                          </p:spTgt>
                                        </p:tgtEl>
                                        <p:attrNameLst>
                                          <p:attrName>style.visibility</p:attrName>
                                        </p:attrNameLst>
                                      </p:cBhvr>
                                      <p:to>
                                        <p:strVal val="visible"/>
                                      </p:to>
                                    </p:set>
                                    <p:animEffect transition="in" filter="dissolve">
                                      <p:cBhvr>
                                        <p:cTn id="12" dur="500"/>
                                        <p:tgtEl>
                                          <p:spTgt spid="8386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8659">
                                            <p:txEl>
                                              <p:pRg st="1" end="1"/>
                                            </p:txEl>
                                          </p:spTgt>
                                        </p:tgtEl>
                                        <p:attrNameLst>
                                          <p:attrName>style.visibility</p:attrName>
                                        </p:attrNameLst>
                                      </p:cBhvr>
                                      <p:to>
                                        <p:strVal val="visible"/>
                                      </p:to>
                                    </p:set>
                                    <p:animEffect transition="in" filter="dissolve">
                                      <p:cBhvr>
                                        <p:cTn id="17" dur="500"/>
                                        <p:tgtEl>
                                          <p:spTgt spid="8386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38659">
                                            <p:txEl>
                                              <p:pRg st="3" end="3"/>
                                            </p:txEl>
                                          </p:spTgt>
                                        </p:tgtEl>
                                        <p:attrNameLst>
                                          <p:attrName>style.visibility</p:attrName>
                                        </p:attrNameLst>
                                      </p:cBhvr>
                                      <p:to>
                                        <p:strVal val="visible"/>
                                      </p:to>
                                    </p:set>
                                    <p:animEffect transition="in" filter="dissolve">
                                      <p:cBhvr>
                                        <p:cTn id="22" dur="500"/>
                                        <p:tgtEl>
                                          <p:spTgt spid="8386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38659">
                                            <p:txEl>
                                              <p:pRg st="4" end="4"/>
                                            </p:txEl>
                                          </p:spTgt>
                                        </p:tgtEl>
                                        <p:attrNameLst>
                                          <p:attrName>style.visibility</p:attrName>
                                        </p:attrNameLst>
                                      </p:cBhvr>
                                      <p:to>
                                        <p:strVal val="visible"/>
                                      </p:to>
                                    </p:set>
                                    <p:animEffect transition="in" filter="dissolve">
                                      <p:cBhvr>
                                        <p:cTn id="27" dur="500"/>
                                        <p:tgtEl>
                                          <p:spTgt spid="8386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58" grpId="0"/>
      <p:bldP spid="838659"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endParaRPr lang="en-US" altLang="tr-TR" smtClean="0"/>
          </a:p>
        </p:txBody>
      </p:sp>
      <p:sp>
        <p:nvSpPr>
          <p:cNvPr id="175107" name="Rectangle 3"/>
          <p:cNvSpPr>
            <a:spLocks noGrp="1" noChangeArrowheads="1"/>
          </p:cNvSpPr>
          <p:nvPr>
            <p:ph type="body" idx="1"/>
          </p:nvPr>
        </p:nvSpPr>
        <p:spPr/>
        <p:txBody>
          <a:bodyPr/>
          <a:lstStyle/>
          <a:p>
            <a:pPr eaLnBrk="1" hangingPunct="1"/>
            <a:r>
              <a:rPr lang="en-US" altLang="tr-TR" smtClean="0"/>
              <a:t>Recall that the log-odds scoring schemes examined to this point normally use a </a:t>
            </a:r>
            <a:endParaRPr lang="tr-TR" altLang="tr-TR" smtClean="0"/>
          </a:p>
          <a:p>
            <a:pPr eaLnBrk="1" hangingPunct="1">
              <a:buFontTx/>
              <a:buNone/>
            </a:pPr>
            <a:r>
              <a:rPr lang="tr-TR" altLang="tr-TR" smtClean="0"/>
              <a:t>	</a:t>
            </a:r>
            <a:r>
              <a:rPr lang="en-US" altLang="tr-TR" smtClean="0">
                <a:solidFill>
                  <a:schemeClr val="accent1"/>
                </a:solidFill>
              </a:rPr>
              <a:t>S = 10*log</a:t>
            </a:r>
            <a:r>
              <a:rPr lang="en-US" altLang="tr-TR" baseline="-25000" smtClean="0">
                <a:solidFill>
                  <a:schemeClr val="accent1"/>
                </a:solidFill>
              </a:rPr>
              <a:t>10</a:t>
            </a:r>
            <a:r>
              <a:rPr lang="en-US" altLang="tr-TR" smtClean="0">
                <a:solidFill>
                  <a:schemeClr val="accent1"/>
                </a:solidFill>
              </a:rPr>
              <a:t>x</a:t>
            </a:r>
            <a:r>
              <a:rPr lang="en-US" altLang="tr-TR" smtClean="0"/>
              <a:t> scoring system.  </a:t>
            </a:r>
            <a:endParaRPr lang="tr-TR" altLang="tr-TR" smtClean="0"/>
          </a:p>
          <a:p>
            <a:pPr eaLnBrk="1" hangingPunct="1"/>
            <a:r>
              <a:rPr lang="en-US" altLang="tr-TR" smtClean="0"/>
              <a:t>We can normalize the raw scores obtained using these non-gapped scoring systems to obtain the amount of bits of information contained in a score</a:t>
            </a:r>
            <a:r>
              <a:rPr lang="tr-TR" altLang="tr-TR" smtClean="0"/>
              <a:t> (</a:t>
            </a:r>
            <a:r>
              <a:rPr lang="en-US" altLang="tr-TR" smtClean="0"/>
              <a:t>or the amount of </a:t>
            </a:r>
            <a:r>
              <a:rPr lang="en-US" altLang="tr-TR" smtClean="0">
                <a:solidFill>
                  <a:schemeClr val="hlink"/>
                </a:solidFill>
              </a:rPr>
              <a:t>nats</a:t>
            </a:r>
            <a:r>
              <a:rPr lang="en-US" altLang="tr-TR" smtClean="0"/>
              <a:t> of information contained within a score</a:t>
            </a:r>
            <a:r>
              <a:rPr lang="tr-TR" altLang="tr-TR" smtClean="0"/>
              <a:t>)</a:t>
            </a:r>
            <a:r>
              <a:rPr lang="en-US" altLang="tr-TR" smtClean="0"/>
              <a:t>.</a:t>
            </a:r>
            <a:endParaRPr lang="tr-TR" altLang="tr-TR" smtClean="0"/>
          </a:p>
        </p:txBody>
      </p:sp>
      <p:sp>
        <p:nvSpPr>
          <p:cNvPr id="17510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6A7B7213-A053-4BC2-BC58-0069D115435A}" type="slidenum">
              <a:rPr kumimoji="0" lang="en-US" altLang="tr-TR" sz="1200" smtClean="0"/>
              <a:pPr>
                <a:spcBef>
                  <a:spcPct val="50000"/>
                </a:spcBef>
                <a:buFontTx/>
                <a:buNone/>
              </a:pPr>
              <a:t>128</a:t>
            </a:fld>
            <a:endParaRPr kumimoji="0" lang="en-US" altLang="tr-TR" sz="120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p:txBody>
          <a:bodyPr/>
          <a:lstStyle/>
          <a:p>
            <a:pPr eaLnBrk="1" hangingPunct="1"/>
            <a:r>
              <a:rPr lang="en-US" altLang="tr-TR" smtClean="0"/>
              <a:t>Converting to Bit Scores</a:t>
            </a:r>
          </a:p>
        </p:txBody>
      </p:sp>
      <p:sp>
        <p:nvSpPr>
          <p:cNvPr id="840707" name="Rectangle 3"/>
          <p:cNvSpPr>
            <a:spLocks noGrp="1" noChangeArrowheads="1"/>
          </p:cNvSpPr>
          <p:nvPr>
            <p:ph type="body" idx="1"/>
          </p:nvPr>
        </p:nvSpPr>
        <p:spPr/>
        <p:txBody>
          <a:bodyPr/>
          <a:lstStyle/>
          <a:p>
            <a:pPr eaLnBrk="1" hangingPunct="1">
              <a:buFontTx/>
              <a:buNone/>
            </a:pPr>
            <a:r>
              <a:rPr lang="en-US" altLang="tr-TR" smtClean="0">
                <a:cs typeface="Times New Roman" panose="02020603050405020304" pitchFamily="18" charset="0"/>
              </a:rPr>
              <a:t>A raw score can be normalized to a bit score using the formula:</a:t>
            </a:r>
          </a:p>
          <a:p>
            <a:pPr eaLnBrk="1" hangingPunct="1">
              <a:buFontTx/>
              <a:buNone/>
            </a:pPr>
            <a:endParaRPr lang="en-US" altLang="tr-TR" smtClean="0">
              <a:cs typeface="Times New Roman" panose="02020603050405020304" pitchFamily="18" charset="0"/>
            </a:endParaRPr>
          </a:p>
          <a:p>
            <a:pPr eaLnBrk="1" hangingPunct="1">
              <a:buFontTx/>
              <a:buNone/>
            </a:pPr>
            <a:r>
              <a:rPr lang="en-US" altLang="tr-TR" smtClean="0">
                <a:cs typeface="Times New Roman" panose="02020603050405020304" pitchFamily="18" charset="0"/>
              </a:rPr>
              <a:t> </a:t>
            </a:r>
          </a:p>
          <a:p>
            <a:pPr eaLnBrk="1" hangingPunct="1"/>
            <a:r>
              <a:rPr lang="en-US" altLang="tr-TR" smtClean="0">
                <a:cs typeface="Times New Roman" panose="02020603050405020304" pitchFamily="18" charset="0"/>
              </a:rPr>
              <a:t>The E-value corresponding to a given bit score can then be calculated as:</a:t>
            </a:r>
          </a:p>
          <a:p>
            <a:pPr eaLnBrk="1" hangingPunct="1"/>
            <a:endParaRPr lang="en-US" altLang="tr-TR" smtClean="0">
              <a:cs typeface="Times New Roman" panose="02020603050405020304" pitchFamily="18" charset="0"/>
            </a:endParaRPr>
          </a:p>
          <a:p>
            <a:pPr eaLnBrk="1" hangingPunct="1"/>
            <a:endParaRPr lang="en-US" altLang="tr-TR" smtClean="0"/>
          </a:p>
        </p:txBody>
      </p:sp>
      <p:sp>
        <p:nvSpPr>
          <p:cNvPr id="176132" name="Rectangle 4"/>
          <p:cNvSpPr>
            <a:spLocks noChangeArrowheads="1"/>
          </p:cNvSpPr>
          <p:nvPr/>
        </p:nvSpPr>
        <p:spPr bwMode="auto">
          <a:xfrm>
            <a:off x="3886200" y="3119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pic>
        <p:nvPicPr>
          <p:cNvPr id="840709" name="Picture 5" descr="http://www.ncbi.nlm.nih.gov/BLAST/tutorial/GIFS/(2).gif"/>
          <p:cNvPicPr>
            <a:picLocks noChangeAspect="1" noChangeArrowheads="1"/>
          </p:cNvPicPr>
          <p:nvPr/>
        </p:nvPicPr>
        <p:blipFill>
          <a:blip r:embed="rId2" r:link="rId3">
            <a:extLst>
              <a:ext uri="{28A0092B-C50C-407E-A947-70E740481C1C}">
                <a14:useLocalDpi xmlns:a14="http://schemas.microsoft.com/office/drawing/2010/main" val="0"/>
              </a:ext>
            </a:extLst>
          </a:blip>
          <a:srcRect l="23479" r="45218"/>
          <a:stretch>
            <a:fillRect/>
          </a:stretch>
        </p:blipFill>
        <p:spPr bwMode="auto">
          <a:xfrm>
            <a:off x="3132138" y="2060575"/>
            <a:ext cx="2590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4" name="Rectangle 6"/>
          <p:cNvSpPr>
            <a:spLocks noChangeArrowheads="1"/>
          </p:cNvSpPr>
          <p:nvPr/>
        </p:nvSpPr>
        <p:spPr bwMode="auto">
          <a:xfrm>
            <a:off x="4000500" y="3119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pic>
        <p:nvPicPr>
          <p:cNvPr id="840711" name="Picture 7" descr="http://www.ncbi.nlm.nih.gov/BLAST/tutorial/GIFS/(3).gif"/>
          <p:cNvPicPr>
            <a:picLocks noChangeAspect="1" noChangeArrowheads="1"/>
          </p:cNvPicPr>
          <p:nvPr/>
        </p:nvPicPr>
        <p:blipFill>
          <a:blip r:embed="rId4" r:link="rId5">
            <a:extLst>
              <a:ext uri="{28A0092B-C50C-407E-A947-70E740481C1C}">
                <a14:useLocalDpi xmlns:a14="http://schemas.microsoft.com/office/drawing/2010/main" val="0"/>
              </a:ext>
            </a:extLst>
          </a:blip>
          <a:srcRect l="26086" r="47826"/>
          <a:stretch>
            <a:fillRect/>
          </a:stretch>
        </p:blipFill>
        <p:spPr bwMode="auto">
          <a:xfrm>
            <a:off x="3203575" y="4508500"/>
            <a:ext cx="23622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6" name="Slide Number Placeholder 8"/>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EA4610F-7229-4C76-9938-33289284C2D2}" type="slidenum">
              <a:rPr kumimoji="0" lang="en-US" altLang="tr-TR" sz="1200" smtClean="0"/>
              <a:pPr>
                <a:spcBef>
                  <a:spcPct val="50000"/>
                </a:spcBef>
                <a:buFontTx/>
                <a:buNone/>
              </a:pPr>
              <a:t>129</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40706"/>
                                        </p:tgtEl>
                                        <p:attrNameLst>
                                          <p:attrName>style.visibility</p:attrName>
                                        </p:attrNameLst>
                                      </p:cBhvr>
                                      <p:to>
                                        <p:strVal val="visible"/>
                                      </p:to>
                                    </p:set>
                                    <p:animEffect transition="in" filter="dissolve">
                                      <p:cBhvr>
                                        <p:cTn id="7" dur="500"/>
                                        <p:tgtEl>
                                          <p:spTgt spid="840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0707">
                                            <p:txEl>
                                              <p:pRg st="0" end="0"/>
                                            </p:txEl>
                                          </p:spTgt>
                                        </p:tgtEl>
                                        <p:attrNameLst>
                                          <p:attrName>style.visibility</p:attrName>
                                        </p:attrNameLst>
                                      </p:cBhvr>
                                      <p:to>
                                        <p:strVal val="visible"/>
                                      </p:to>
                                    </p:set>
                                    <p:animEffect transition="in" filter="dissolve">
                                      <p:cBhvr>
                                        <p:cTn id="12" dur="500"/>
                                        <p:tgtEl>
                                          <p:spTgt spid="8407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40709"/>
                                        </p:tgtEl>
                                        <p:attrNameLst>
                                          <p:attrName>style.visibility</p:attrName>
                                        </p:attrNameLst>
                                      </p:cBhvr>
                                      <p:to>
                                        <p:strVal val="visible"/>
                                      </p:to>
                                    </p:set>
                                    <p:animEffect transition="in" filter="dissolve">
                                      <p:cBhvr>
                                        <p:cTn id="17" dur="500"/>
                                        <p:tgtEl>
                                          <p:spTgt spid="8407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0707">
                                            <p:txEl>
                                              <p:pRg st="3" end="3"/>
                                            </p:txEl>
                                          </p:spTgt>
                                        </p:tgtEl>
                                        <p:attrNameLst>
                                          <p:attrName>style.visibility</p:attrName>
                                        </p:attrNameLst>
                                      </p:cBhvr>
                                      <p:to>
                                        <p:strVal val="visible"/>
                                      </p:to>
                                    </p:set>
                                    <p:animEffect transition="in" filter="dissolve">
                                      <p:cBhvr>
                                        <p:cTn id="22" dur="500"/>
                                        <p:tgtEl>
                                          <p:spTgt spid="8407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40711"/>
                                        </p:tgtEl>
                                        <p:attrNameLst>
                                          <p:attrName>style.visibility</p:attrName>
                                        </p:attrNameLst>
                                      </p:cBhvr>
                                      <p:to>
                                        <p:strVal val="visible"/>
                                      </p:to>
                                    </p:set>
                                    <p:animEffect transition="in" filter="dissolve">
                                      <p:cBhvr>
                                        <p:cTn id="27" dur="500"/>
                                        <p:tgtEl>
                                          <p:spTgt spid="840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06" grpId="0"/>
      <p:bldP spid="8407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tr-TR" altLang="tr-TR" dirty="0" smtClean="0"/>
              <a:t>S</a:t>
            </a:r>
            <a:r>
              <a:rPr lang="en-GB" altLang="tr-TR" dirty="0" err="1" smtClean="0"/>
              <a:t>equence</a:t>
            </a:r>
            <a:r>
              <a:rPr lang="en-GB" altLang="tr-TR" dirty="0" smtClean="0"/>
              <a:t> </a:t>
            </a:r>
            <a:r>
              <a:rPr lang="tr-TR" altLang="tr-TR" dirty="0" smtClean="0"/>
              <a:t>A</a:t>
            </a:r>
            <a:r>
              <a:rPr lang="en-GB" altLang="tr-TR" dirty="0" err="1" smtClean="0"/>
              <a:t>lignment</a:t>
            </a:r>
            <a:endParaRPr lang="en-US" altLang="tr-TR" dirty="0" smtClean="0"/>
          </a:p>
        </p:txBody>
      </p:sp>
      <p:sp>
        <p:nvSpPr>
          <p:cNvPr id="867331" name="Rectangle 3"/>
          <p:cNvSpPr>
            <a:spLocks noGrp="1" noChangeArrowheads="1"/>
          </p:cNvSpPr>
          <p:nvPr>
            <p:ph type="body" idx="1"/>
          </p:nvPr>
        </p:nvSpPr>
        <p:spPr>
          <a:xfrm>
            <a:off x="522288" y="1673225"/>
            <a:ext cx="8621712" cy="4876800"/>
          </a:xfrm>
        </p:spPr>
        <p:txBody>
          <a:bodyPr/>
          <a:lstStyle/>
          <a:p>
            <a:pPr eaLnBrk="1" hangingPunct="1">
              <a:lnSpc>
                <a:spcPct val="90000"/>
              </a:lnSpc>
              <a:buFontTx/>
              <a:buNone/>
            </a:pPr>
            <a:r>
              <a:rPr lang="en-US" altLang="tr-TR" sz="2400" i="1" dirty="0" smtClean="0"/>
              <a:t>           Ancestral sequence:</a:t>
            </a:r>
            <a:r>
              <a:rPr lang="en-US" altLang="tr-TR" sz="2400" dirty="0" smtClean="0"/>
              <a:t> ABCD</a:t>
            </a:r>
          </a:p>
          <a:p>
            <a:pPr eaLnBrk="1" hangingPunct="1">
              <a:lnSpc>
                <a:spcPct val="90000"/>
              </a:lnSpc>
              <a:buFontTx/>
              <a:buNone/>
            </a:pPr>
            <a:endParaRPr lang="en-US" altLang="tr-TR" sz="2400" dirty="0" smtClean="0"/>
          </a:p>
          <a:p>
            <a:pPr eaLnBrk="1" hangingPunct="1">
              <a:lnSpc>
                <a:spcPct val="90000"/>
              </a:lnSpc>
              <a:buFontTx/>
              <a:buNone/>
            </a:pPr>
            <a:endParaRPr lang="en-US" altLang="tr-TR" sz="2400" dirty="0" smtClean="0"/>
          </a:p>
          <a:p>
            <a:pPr eaLnBrk="1" hangingPunct="1">
              <a:lnSpc>
                <a:spcPct val="90000"/>
              </a:lnSpc>
              <a:buFontTx/>
              <a:buNone/>
            </a:pPr>
            <a:r>
              <a:rPr lang="en-US" altLang="tr-TR" sz="2400" dirty="0" smtClean="0"/>
              <a:t>              </a:t>
            </a:r>
          </a:p>
          <a:p>
            <a:pPr eaLnBrk="1" hangingPunct="1">
              <a:lnSpc>
                <a:spcPct val="90000"/>
              </a:lnSpc>
              <a:buFontTx/>
              <a:buNone/>
            </a:pPr>
            <a:r>
              <a:rPr lang="en-US" altLang="tr-TR" sz="2400" dirty="0" smtClean="0"/>
              <a:t>                         ACCD (B  C)            ABD (C  </a:t>
            </a:r>
            <a:r>
              <a:rPr lang="en-US" altLang="tr-TR" sz="2400" dirty="0" smtClean="0">
                <a:cs typeface="Times New Roman" panose="02020603050405020304" pitchFamily="18" charset="0"/>
              </a:rPr>
              <a:t>ø</a:t>
            </a:r>
            <a:r>
              <a:rPr lang="en-US" altLang="tr-TR" sz="2400" dirty="0" smtClean="0"/>
              <a:t>)</a:t>
            </a:r>
          </a:p>
          <a:p>
            <a:pPr eaLnBrk="1" hangingPunct="1">
              <a:lnSpc>
                <a:spcPct val="90000"/>
              </a:lnSpc>
              <a:buFontTx/>
              <a:buNone/>
            </a:pPr>
            <a:r>
              <a:rPr lang="en-US" altLang="tr-TR" sz="2400" dirty="0" smtClean="0"/>
              <a:t> </a:t>
            </a:r>
          </a:p>
          <a:p>
            <a:pPr eaLnBrk="1" hangingPunct="1">
              <a:lnSpc>
                <a:spcPct val="90000"/>
              </a:lnSpc>
              <a:buFontTx/>
              <a:buNone/>
            </a:pPr>
            <a:endParaRPr lang="en-US" altLang="tr-TR" sz="2400" dirty="0" smtClean="0"/>
          </a:p>
          <a:p>
            <a:pPr eaLnBrk="1" hangingPunct="1">
              <a:lnSpc>
                <a:spcPct val="90000"/>
              </a:lnSpc>
              <a:buFontTx/>
              <a:buNone/>
            </a:pPr>
            <a:endParaRPr lang="en-US" altLang="tr-TR" sz="2400" dirty="0" smtClean="0"/>
          </a:p>
          <a:p>
            <a:pPr eaLnBrk="1" hangingPunct="1">
              <a:lnSpc>
                <a:spcPct val="90000"/>
              </a:lnSpc>
              <a:buFontTx/>
              <a:buNone/>
            </a:pPr>
            <a:r>
              <a:rPr lang="en-US" altLang="tr-TR" sz="2400" dirty="0" smtClean="0"/>
              <a:t>ACCD             or             ACCD          </a:t>
            </a:r>
            <a:r>
              <a:rPr lang="en-US" altLang="tr-TR" sz="2400" i="1" dirty="0" smtClean="0"/>
              <a:t>Pairwise Alignment</a:t>
            </a:r>
            <a:r>
              <a:rPr lang="en-US" altLang="tr-TR" sz="2400" dirty="0" smtClean="0"/>
              <a:t>       </a:t>
            </a:r>
          </a:p>
          <a:p>
            <a:pPr eaLnBrk="1" hangingPunct="1">
              <a:lnSpc>
                <a:spcPct val="90000"/>
              </a:lnSpc>
              <a:buFontTx/>
              <a:buNone/>
            </a:pPr>
            <a:r>
              <a:rPr lang="en-US" altLang="tr-TR" sz="2400" dirty="0" smtClean="0"/>
              <a:t>AB</a:t>
            </a:r>
            <a:r>
              <a:rPr lang="en-US" altLang="tr-TR" sz="2400" dirty="0" smtClean="0">
                <a:cs typeface="Times New Roman" panose="02020603050405020304" pitchFamily="18" charset="0"/>
              </a:rPr>
              <a:t>─</a:t>
            </a:r>
            <a:r>
              <a:rPr lang="en-US" altLang="tr-TR" sz="2400" dirty="0" smtClean="0"/>
              <a:t>D                             A</a:t>
            </a:r>
            <a:r>
              <a:rPr lang="en-US" altLang="tr-TR" sz="2400" dirty="0" smtClean="0">
                <a:cs typeface="Times New Roman" panose="02020603050405020304" pitchFamily="18" charset="0"/>
              </a:rPr>
              <a:t>─</a:t>
            </a:r>
            <a:r>
              <a:rPr lang="en-US" altLang="tr-TR" sz="2400" dirty="0" smtClean="0"/>
              <a:t>BD</a:t>
            </a:r>
          </a:p>
          <a:p>
            <a:pPr eaLnBrk="1" hangingPunct="1">
              <a:lnSpc>
                <a:spcPct val="90000"/>
              </a:lnSpc>
              <a:buFontTx/>
              <a:buNone/>
            </a:pPr>
            <a:endParaRPr lang="en-US" altLang="tr-TR" sz="2400" dirty="0" smtClean="0"/>
          </a:p>
          <a:p>
            <a:pPr eaLnBrk="1" hangingPunct="1">
              <a:lnSpc>
                <a:spcPct val="90000"/>
              </a:lnSpc>
              <a:buFontTx/>
              <a:buNone/>
            </a:pPr>
            <a:r>
              <a:rPr lang="en-US" altLang="tr-TR" sz="2400" dirty="0" smtClean="0"/>
              <a:t>       </a:t>
            </a:r>
          </a:p>
        </p:txBody>
      </p:sp>
      <p:grpSp>
        <p:nvGrpSpPr>
          <p:cNvPr id="2" name="Group 13"/>
          <p:cNvGrpSpPr>
            <a:grpSpLocks/>
          </p:cNvGrpSpPr>
          <p:nvPr/>
        </p:nvGrpSpPr>
        <p:grpSpPr bwMode="auto">
          <a:xfrm>
            <a:off x="3203848" y="2154379"/>
            <a:ext cx="2430463" cy="1008062"/>
            <a:chOff x="2228" y="1395"/>
            <a:chExt cx="1531" cy="635"/>
          </a:xfrm>
        </p:grpSpPr>
        <p:sp>
          <p:nvSpPr>
            <p:cNvPr id="35854" name="Line 5"/>
            <p:cNvSpPr>
              <a:spLocks noChangeShapeType="1"/>
            </p:cNvSpPr>
            <p:nvPr/>
          </p:nvSpPr>
          <p:spPr bwMode="auto">
            <a:xfrm flipH="1">
              <a:off x="2228" y="1395"/>
              <a:ext cx="726" cy="63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5855" name="Line 6"/>
            <p:cNvSpPr>
              <a:spLocks noChangeShapeType="1"/>
            </p:cNvSpPr>
            <p:nvPr/>
          </p:nvSpPr>
          <p:spPr bwMode="auto">
            <a:xfrm>
              <a:off x="3078" y="1395"/>
              <a:ext cx="681" cy="63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3" name="Group 14"/>
          <p:cNvGrpSpPr>
            <a:grpSpLocks/>
          </p:cNvGrpSpPr>
          <p:nvPr/>
        </p:nvGrpSpPr>
        <p:grpSpPr bwMode="auto">
          <a:xfrm>
            <a:off x="3708400" y="3500438"/>
            <a:ext cx="2592388" cy="0"/>
            <a:chOff x="2336" y="2205"/>
            <a:chExt cx="1633" cy="0"/>
          </a:xfrm>
        </p:grpSpPr>
        <p:sp>
          <p:nvSpPr>
            <p:cNvPr id="35852" name="Line 7"/>
            <p:cNvSpPr>
              <a:spLocks noChangeShapeType="1"/>
            </p:cNvSpPr>
            <p:nvPr/>
          </p:nvSpPr>
          <p:spPr bwMode="auto">
            <a:xfrm>
              <a:off x="2336" y="2205"/>
              <a:ext cx="9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5853" name="Line 8"/>
            <p:cNvSpPr>
              <a:spLocks noChangeShapeType="1"/>
            </p:cNvSpPr>
            <p:nvPr/>
          </p:nvSpPr>
          <p:spPr bwMode="auto">
            <a:xfrm>
              <a:off x="3878" y="2205"/>
              <a:ext cx="9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
        <p:nvSpPr>
          <p:cNvPr id="867337" name="Text Box 9"/>
          <p:cNvSpPr txBox="1">
            <a:spLocks noChangeArrowheads="1"/>
          </p:cNvSpPr>
          <p:nvPr/>
        </p:nvSpPr>
        <p:spPr bwMode="auto">
          <a:xfrm>
            <a:off x="2843213" y="3563938"/>
            <a:ext cx="4105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50000"/>
              </a:spcBef>
              <a:buFontTx/>
              <a:buNone/>
            </a:pPr>
            <a:r>
              <a:rPr kumimoji="0" lang="en-US" altLang="tr-TR" sz="2000"/>
              <a:t>mutation                        deletion</a:t>
            </a:r>
          </a:p>
        </p:txBody>
      </p:sp>
      <p:sp>
        <p:nvSpPr>
          <p:cNvPr id="867338" name="Oval 10"/>
          <p:cNvSpPr>
            <a:spLocks noChangeArrowheads="1"/>
          </p:cNvSpPr>
          <p:nvPr/>
        </p:nvSpPr>
        <p:spPr bwMode="auto">
          <a:xfrm>
            <a:off x="341313" y="4786313"/>
            <a:ext cx="1584325" cy="100806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67339" name="Text Box 11"/>
          <p:cNvSpPr txBox="1">
            <a:spLocks noChangeArrowheads="1"/>
          </p:cNvSpPr>
          <p:nvPr/>
        </p:nvSpPr>
        <p:spPr bwMode="auto">
          <a:xfrm>
            <a:off x="390525" y="5832475"/>
            <a:ext cx="196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US" altLang="tr-TR" sz="2400" i="1">
                <a:solidFill>
                  <a:srgbClr val="FF0000"/>
                </a:solidFill>
              </a:rPr>
              <a:t>true alignment</a:t>
            </a:r>
          </a:p>
        </p:txBody>
      </p:sp>
      <p:sp>
        <p:nvSpPr>
          <p:cNvPr id="867340" name="Rectangle 12"/>
          <p:cNvSpPr>
            <a:spLocks noChangeArrowheads="1"/>
          </p:cNvSpPr>
          <p:nvPr/>
        </p:nvSpPr>
        <p:spPr bwMode="auto">
          <a:xfrm>
            <a:off x="296863" y="1016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US" altLang="tr-TR" sz="2400" dirty="0">
                <a:solidFill>
                  <a:srgbClr val="333366"/>
                </a:solidFill>
                <a:latin typeface="Arial" panose="020B0604020202020204" pitchFamily="34" charset="0"/>
              </a:rPr>
              <a:t>Evolution:</a:t>
            </a:r>
            <a:endParaRPr kumimoji="0" lang="en-GB" altLang="tr-TR" sz="2400" dirty="0">
              <a:solidFill>
                <a:srgbClr val="333366"/>
              </a:solidFill>
              <a:latin typeface="Arial" panose="020B0604020202020204" pitchFamily="34" charset="0"/>
            </a:endParaRPr>
          </a:p>
        </p:txBody>
      </p:sp>
      <p:sp>
        <p:nvSpPr>
          <p:cNvPr id="35851" name="Slide Number Placeholder 1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58446157-AEFD-420B-BDB8-A7DE354B767F}" type="slidenum">
              <a:rPr kumimoji="0" lang="en-US" altLang="tr-TR" sz="1200" smtClean="0"/>
              <a:pPr>
                <a:spcBef>
                  <a:spcPct val="50000"/>
                </a:spcBef>
                <a:buFontTx/>
                <a:buNone/>
              </a:pPr>
              <a:t>13</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7340"/>
                                        </p:tgtEl>
                                        <p:attrNameLst>
                                          <p:attrName>style.visibility</p:attrName>
                                        </p:attrNameLst>
                                      </p:cBhvr>
                                      <p:to>
                                        <p:strVal val="visible"/>
                                      </p:to>
                                    </p:set>
                                    <p:animEffect transition="in" filter="dissolve">
                                      <p:cBhvr>
                                        <p:cTn id="7" dur="500"/>
                                        <p:tgtEl>
                                          <p:spTgt spid="867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7331">
                                            <p:txEl>
                                              <p:pRg st="0" end="0"/>
                                            </p:txEl>
                                          </p:spTgt>
                                        </p:tgtEl>
                                        <p:attrNameLst>
                                          <p:attrName>style.visibility</p:attrName>
                                        </p:attrNameLst>
                                      </p:cBhvr>
                                      <p:to>
                                        <p:strVal val="visible"/>
                                      </p:to>
                                    </p:set>
                                    <p:animEffect transition="in" filter="dissolve">
                                      <p:cBhvr>
                                        <p:cTn id="12" dur="500"/>
                                        <p:tgtEl>
                                          <p:spTgt spid="8673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67331">
                                            <p:txEl>
                                              <p:pRg st="4" end="4"/>
                                            </p:txEl>
                                          </p:spTgt>
                                        </p:tgtEl>
                                        <p:attrNameLst>
                                          <p:attrName>style.visibility</p:attrName>
                                        </p:attrNameLst>
                                      </p:cBhvr>
                                      <p:to>
                                        <p:strVal val="visible"/>
                                      </p:to>
                                    </p:set>
                                    <p:animEffect transition="in" filter="dissolve">
                                      <p:cBhvr>
                                        <p:cTn id="22" dur="500"/>
                                        <p:tgtEl>
                                          <p:spTgt spid="867331">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67337"/>
                                        </p:tgtEl>
                                        <p:attrNameLst>
                                          <p:attrName>style.visibility</p:attrName>
                                        </p:attrNameLst>
                                      </p:cBhvr>
                                      <p:to>
                                        <p:strVal val="visible"/>
                                      </p:to>
                                    </p:set>
                                    <p:animEffect transition="in" filter="dissolve">
                                      <p:cBhvr>
                                        <p:cTn id="30" dur="500"/>
                                        <p:tgtEl>
                                          <p:spTgt spid="86733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67331">
                                            <p:txEl>
                                              <p:pRg st="8" end="8"/>
                                            </p:txEl>
                                          </p:spTgt>
                                        </p:tgtEl>
                                        <p:attrNameLst>
                                          <p:attrName>style.visibility</p:attrName>
                                        </p:attrNameLst>
                                      </p:cBhvr>
                                      <p:to>
                                        <p:strVal val="visible"/>
                                      </p:to>
                                    </p:set>
                                    <p:animEffect transition="in" filter="dissolve">
                                      <p:cBhvr>
                                        <p:cTn id="35" dur="500"/>
                                        <p:tgtEl>
                                          <p:spTgt spid="867331">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867331">
                                            <p:txEl>
                                              <p:pRg st="9" end="9"/>
                                            </p:txEl>
                                          </p:spTgt>
                                        </p:tgtEl>
                                        <p:attrNameLst>
                                          <p:attrName>style.visibility</p:attrName>
                                        </p:attrNameLst>
                                      </p:cBhvr>
                                      <p:to>
                                        <p:strVal val="visible"/>
                                      </p:to>
                                    </p:set>
                                    <p:animEffect transition="in" filter="dissolve">
                                      <p:cBhvr>
                                        <p:cTn id="38" dur="500"/>
                                        <p:tgtEl>
                                          <p:spTgt spid="867331">
                                            <p:txEl>
                                              <p:pRg st="9" end="9"/>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867338"/>
                                        </p:tgtEl>
                                        <p:attrNameLst>
                                          <p:attrName>style.visibility</p:attrName>
                                        </p:attrNameLst>
                                      </p:cBhvr>
                                      <p:to>
                                        <p:strVal val="visible"/>
                                      </p:to>
                                    </p:set>
                                    <p:animEffect transition="in" filter="dissolve">
                                      <p:cBhvr>
                                        <p:cTn id="43" dur="500"/>
                                        <p:tgtEl>
                                          <p:spTgt spid="867338"/>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867339"/>
                                        </p:tgtEl>
                                        <p:attrNameLst>
                                          <p:attrName>style.visibility</p:attrName>
                                        </p:attrNameLst>
                                      </p:cBhvr>
                                      <p:to>
                                        <p:strVal val="visible"/>
                                      </p:to>
                                    </p:set>
                                    <p:animEffect transition="in" filter="dissolve">
                                      <p:cBhvr>
                                        <p:cTn id="46" dur="500"/>
                                        <p:tgtEl>
                                          <p:spTgt spid="867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331" grpId="0" build="p"/>
      <p:bldP spid="867337" grpId="0"/>
      <p:bldP spid="867338" grpId="0" animBg="1"/>
      <p:bldP spid="867339" grpId="0"/>
      <p:bldP spid="86734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endParaRPr lang="en-US" altLang="tr-TR" smtClean="0"/>
          </a:p>
        </p:txBody>
      </p:sp>
      <p:sp>
        <p:nvSpPr>
          <p:cNvPr id="841731" name="Rectangle 3"/>
          <p:cNvSpPr>
            <a:spLocks noGrp="1" noChangeArrowheads="1"/>
          </p:cNvSpPr>
          <p:nvPr>
            <p:ph type="body" idx="1"/>
          </p:nvPr>
        </p:nvSpPr>
        <p:spPr/>
        <p:txBody>
          <a:bodyPr/>
          <a:lstStyle/>
          <a:p>
            <a:pPr eaLnBrk="1" hangingPunct="1"/>
            <a:r>
              <a:rPr lang="en-US" altLang="tr-TR" smtClean="0"/>
              <a:t>Converting to </a:t>
            </a:r>
            <a:r>
              <a:rPr lang="en-US" altLang="tr-TR" smtClean="0">
                <a:solidFill>
                  <a:schemeClr val="hlink"/>
                </a:solidFill>
              </a:rPr>
              <a:t>nats</a:t>
            </a:r>
            <a:r>
              <a:rPr lang="en-US" altLang="tr-TR" smtClean="0"/>
              <a:t> is similar.  However, we just substitute </a:t>
            </a:r>
            <a:r>
              <a:rPr lang="en-US" altLang="tr-TR" smtClean="0">
                <a:solidFill>
                  <a:schemeClr val="hlink"/>
                </a:solidFill>
              </a:rPr>
              <a:t>e</a:t>
            </a:r>
            <a:r>
              <a:rPr lang="en-US" altLang="tr-TR" smtClean="0"/>
              <a:t> for 2 in the above equations.  Converting scores to either bits or </a:t>
            </a:r>
            <a:r>
              <a:rPr lang="en-US" altLang="tr-TR" smtClean="0">
                <a:solidFill>
                  <a:schemeClr val="hlink"/>
                </a:solidFill>
              </a:rPr>
              <a:t>nats</a:t>
            </a:r>
            <a:r>
              <a:rPr lang="en-US" altLang="tr-TR" smtClean="0"/>
              <a:t> gives a standardized unit by which the scores can be compared.</a:t>
            </a:r>
            <a:endParaRPr lang="tr-TR" altLang="tr-TR" smtClean="0"/>
          </a:p>
        </p:txBody>
      </p:sp>
      <p:sp>
        <p:nvSpPr>
          <p:cNvPr id="17715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1154769-1417-44F7-8A0E-E1623CD57D2A}" type="slidenum">
              <a:rPr kumimoji="0" lang="en-US" altLang="tr-TR" sz="1200" smtClean="0"/>
              <a:pPr>
                <a:spcBef>
                  <a:spcPct val="50000"/>
                </a:spcBef>
                <a:buFontTx/>
                <a:buNone/>
              </a:pPr>
              <a:t>130</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1731">
                                            <p:txEl>
                                              <p:pRg st="0" end="0"/>
                                            </p:txEl>
                                          </p:spTgt>
                                        </p:tgtEl>
                                        <p:attrNameLst>
                                          <p:attrName>style.visibility</p:attrName>
                                        </p:attrNameLst>
                                      </p:cBhvr>
                                      <p:to>
                                        <p:strVal val="visible"/>
                                      </p:to>
                                    </p:set>
                                    <p:animEffect transition="in" filter="dissolve">
                                      <p:cBhvr>
                                        <p:cTn id="7" dur="500"/>
                                        <p:tgtEl>
                                          <p:spTgt spid="841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31" grpId="0" build="p"/>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p:txBody>
          <a:bodyPr/>
          <a:lstStyle/>
          <a:p>
            <a:pPr eaLnBrk="1" hangingPunct="1"/>
            <a:r>
              <a:rPr lang="en-US" altLang="tr-TR" smtClean="0"/>
              <a:t>P-Value</a:t>
            </a:r>
          </a:p>
        </p:txBody>
      </p:sp>
      <p:sp>
        <p:nvSpPr>
          <p:cNvPr id="842755" name="Rectangle 3"/>
          <p:cNvSpPr>
            <a:spLocks noGrp="1" noChangeArrowheads="1"/>
          </p:cNvSpPr>
          <p:nvPr>
            <p:ph type="body" idx="1"/>
          </p:nvPr>
        </p:nvSpPr>
        <p:spPr/>
        <p:txBody>
          <a:bodyPr/>
          <a:lstStyle/>
          <a:p>
            <a:pPr eaLnBrk="1" hangingPunct="1"/>
            <a:r>
              <a:rPr lang="en-US" altLang="tr-TR" smtClean="0"/>
              <a:t> P values can be calculated as the probability of obtaining a given score at random.  P-values can be estimated as:</a:t>
            </a:r>
            <a:r>
              <a:rPr lang="tr-TR" altLang="tr-TR" smtClean="0"/>
              <a:t> </a:t>
            </a:r>
            <a:endParaRPr lang="en-US" altLang="tr-TR" smtClean="0"/>
          </a:p>
          <a:p>
            <a:pPr eaLnBrk="1" hangingPunct="1"/>
            <a:endParaRPr lang="en-US" altLang="tr-TR" smtClean="0"/>
          </a:p>
          <a:p>
            <a:pPr eaLnBrk="1" hangingPunct="1">
              <a:buFontTx/>
              <a:buNone/>
            </a:pPr>
            <a:r>
              <a:rPr lang="en-US" altLang="tr-TR" smtClean="0">
                <a:solidFill>
                  <a:srgbClr val="000099"/>
                </a:solidFill>
                <a:cs typeface="Times New Roman" panose="02020603050405020304" pitchFamily="18" charset="0"/>
              </a:rPr>
              <a:t>	</a:t>
            </a:r>
            <a:r>
              <a:rPr lang="en-US" altLang="tr-TR" sz="4400" smtClean="0">
                <a:solidFill>
                  <a:schemeClr val="accent2"/>
                </a:solidFill>
                <a:cs typeface="Times New Roman" panose="02020603050405020304" pitchFamily="18" charset="0"/>
              </a:rPr>
              <a:t>P = 1 – e</a:t>
            </a:r>
            <a:r>
              <a:rPr lang="en-US" altLang="tr-TR" sz="4400" baseline="30000" smtClean="0">
                <a:solidFill>
                  <a:schemeClr val="accent2"/>
                </a:solidFill>
                <a:cs typeface="Times New Roman" panose="02020603050405020304" pitchFamily="18" charset="0"/>
              </a:rPr>
              <a:t>-E</a:t>
            </a:r>
            <a:r>
              <a:rPr lang="en-US" altLang="tr-TR" sz="4400" smtClean="0">
                <a:solidFill>
                  <a:schemeClr val="accent2"/>
                </a:solidFill>
                <a:cs typeface="Times New Roman" panose="02020603050405020304" pitchFamily="18" charset="0"/>
              </a:rPr>
              <a:t> </a:t>
            </a:r>
          </a:p>
          <a:p>
            <a:pPr eaLnBrk="1" hangingPunct="1">
              <a:buFontTx/>
              <a:buNone/>
            </a:pPr>
            <a:endParaRPr lang="en-US" altLang="tr-TR" smtClean="0">
              <a:solidFill>
                <a:schemeClr val="accent2"/>
              </a:solidFill>
              <a:cs typeface="Times New Roman" panose="02020603050405020304" pitchFamily="18" charset="0"/>
            </a:endParaRPr>
          </a:p>
          <a:p>
            <a:pPr eaLnBrk="1" hangingPunct="1">
              <a:buFontTx/>
              <a:buNone/>
            </a:pPr>
            <a:r>
              <a:rPr lang="en-US" altLang="tr-TR" smtClean="0">
                <a:solidFill>
                  <a:srgbClr val="CC0000"/>
                </a:solidFill>
                <a:cs typeface="Times New Roman" panose="02020603050405020304" pitchFamily="18" charset="0"/>
              </a:rPr>
              <a:t>	</a:t>
            </a:r>
            <a:r>
              <a:rPr lang="tr-TR" altLang="tr-TR" smtClean="0">
                <a:cs typeface="Times New Roman" panose="02020603050405020304" pitchFamily="18" charset="0"/>
              </a:rPr>
              <a:t>w</a:t>
            </a:r>
            <a:r>
              <a:rPr lang="en-US" altLang="tr-TR" smtClean="0">
                <a:cs typeface="Times New Roman" panose="02020603050405020304" pitchFamily="18" charset="0"/>
              </a:rPr>
              <a:t>hich is approximately</a:t>
            </a:r>
            <a:r>
              <a:rPr lang="en-US" altLang="tr-TR" smtClean="0">
                <a:solidFill>
                  <a:srgbClr val="CC0000"/>
                </a:solidFill>
                <a:cs typeface="Times New Roman" panose="02020603050405020304" pitchFamily="18" charset="0"/>
              </a:rPr>
              <a:t> </a:t>
            </a:r>
            <a:r>
              <a:rPr lang="en-US" altLang="tr-TR" sz="4400" smtClean="0">
                <a:solidFill>
                  <a:schemeClr val="accent2"/>
                </a:solidFill>
                <a:cs typeface="Times New Roman" panose="02020603050405020304" pitchFamily="18" charset="0"/>
              </a:rPr>
              <a:t>e</a:t>
            </a:r>
            <a:r>
              <a:rPr lang="en-US" altLang="tr-TR" sz="4400" baseline="30000" smtClean="0">
                <a:solidFill>
                  <a:schemeClr val="accent2"/>
                </a:solidFill>
                <a:cs typeface="Times New Roman" panose="02020603050405020304" pitchFamily="18" charset="0"/>
              </a:rPr>
              <a:t>-E</a:t>
            </a:r>
          </a:p>
        </p:txBody>
      </p:sp>
      <p:sp>
        <p:nvSpPr>
          <p:cNvPr id="178180" name="Rectangle 4"/>
          <p:cNvSpPr>
            <a:spLocks noChangeArrowheads="1"/>
          </p:cNvSpPr>
          <p:nvPr/>
        </p:nvSpPr>
        <p:spPr bwMode="auto">
          <a:xfrm>
            <a:off x="1808163" y="3097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78181"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A56A358-DED1-4BF8-BC00-996495055BCC}" type="slidenum">
              <a:rPr kumimoji="0" lang="en-US" altLang="tr-TR" sz="1200" smtClean="0"/>
              <a:pPr>
                <a:spcBef>
                  <a:spcPct val="50000"/>
                </a:spcBef>
                <a:buFontTx/>
                <a:buNone/>
              </a:pPr>
              <a:t>131</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42754"/>
                                        </p:tgtEl>
                                        <p:attrNameLst>
                                          <p:attrName>style.visibility</p:attrName>
                                        </p:attrNameLst>
                                      </p:cBhvr>
                                      <p:to>
                                        <p:strVal val="visible"/>
                                      </p:to>
                                    </p:set>
                                    <p:animEffect transition="in" filter="dissolve">
                                      <p:cBhvr>
                                        <p:cTn id="7" dur="500"/>
                                        <p:tgtEl>
                                          <p:spTgt spid="842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2755">
                                            <p:txEl>
                                              <p:pRg st="0" end="0"/>
                                            </p:txEl>
                                          </p:spTgt>
                                        </p:tgtEl>
                                        <p:attrNameLst>
                                          <p:attrName>style.visibility</p:attrName>
                                        </p:attrNameLst>
                                      </p:cBhvr>
                                      <p:to>
                                        <p:strVal val="visible"/>
                                      </p:to>
                                    </p:set>
                                    <p:animEffect transition="in" filter="dissolve">
                                      <p:cBhvr>
                                        <p:cTn id="12" dur="500"/>
                                        <p:tgtEl>
                                          <p:spTgt spid="8427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2755">
                                            <p:txEl>
                                              <p:pRg st="2" end="2"/>
                                            </p:txEl>
                                          </p:spTgt>
                                        </p:tgtEl>
                                        <p:attrNameLst>
                                          <p:attrName>style.visibility</p:attrName>
                                        </p:attrNameLst>
                                      </p:cBhvr>
                                      <p:to>
                                        <p:strVal val="visible"/>
                                      </p:to>
                                    </p:set>
                                    <p:animEffect transition="in" filter="dissolve">
                                      <p:cBhvr>
                                        <p:cTn id="17" dur="500"/>
                                        <p:tgtEl>
                                          <p:spTgt spid="842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2755">
                                            <p:txEl>
                                              <p:pRg st="4" end="4"/>
                                            </p:txEl>
                                          </p:spTgt>
                                        </p:tgtEl>
                                        <p:attrNameLst>
                                          <p:attrName>style.visibility</p:attrName>
                                        </p:attrNameLst>
                                      </p:cBhvr>
                                      <p:to>
                                        <p:strVal val="visible"/>
                                      </p:to>
                                    </p:set>
                                    <p:animEffect transition="in" filter="dissolve">
                                      <p:cBhvr>
                                        <p:cTn id="22" dur="500"/>
                                        <p:tgtEl>
                                          <p:spTgt spid="842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4" grpId="0"/>
      <p:bldP spid="842755"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altLang="tr-TR" smtClean="0"/>
              <a:t>A quick determination of significance</a:t>
            </a:r>
            <a:endParaRPr lang="tr-TR" altLang="tr-TR" smtClean="0"/>
          </a:p>
        </p:txBody>
      </p:sp>
      <p:sp>
        <p:nvSpPr>
          <p:cNvPr id="843779" name="Rectangle 3"/>
          <p:cNvSpPr>
            <a:spLocks noGrp="1" noChangeArrowheads="1"/>
          </p:cNvSpPr>
          <p:nvPr>
            <p:ph type="body" idx="1"/>
          </p:nvPr>
        </p:nvSpPr>
        <p:spPr>
          <a:xfrm>
            <a:off x="395288" y="1125538"/>
            <a:ext cx="8569325" cy="4978400"/>
          </a:xfrm>
        </p:spPr>
        <p:txBody>
          <a:bodyPr/>
          <a:lstStyle/>
          <a:p>
            <a:pPr eaLnBrk="1" hangingPunct="1"/>
            <a:r>
              <a:rPr lang="en-US" altLang="tr-TR" sz="2800" smtClean="0"/>
              <a:t>If a scoring matrix has been scaled to bit scores, then it can quickly be determined whether or not an alignment is significant.  </a:t>
            </a:r>
            <a:endParaRPr lang="tr-TR" altLang="tr-TR" sz="2800" smtClean="0"/>
          </a:p>
          <a:p>
            <a:pPr eaLnBrk="1" hangingPunct="1"/>
            <a:r>
              <a:rPr lang="en-US" altLang="tr-TR" sz="2800" smtClean="0"/>
              <a:t>For a typical amino acid scoring matrix, K = 0.1 and lambda depends on the values of the scoring matrix.  </a:t>
            </a:r>
            <a:endParaRPr lang="tr-TR" altLang="tr-TR" sz="2800" smtClean="0"/>
          </a:p>
          <a:p>
            <a:pPr eaLnBrk="1" hangingPunct="1"/>
            <a:r>
              <a:rPr lang="en-US" altLang="tr-TR" sz="2800" smtClean="0"/>
              <a:t>If a PAM or BLOSUM matrix is used, then lambda is precomputed.  </a:t>
            </a:r>
            <a:endParaRPr lang="tr-TR" altLang="tr-TR" sz="2800" smtClean="0"/>
          </a:p>
          <a:p>
            <a:pPr eaLnBrk="1" hangingPunct="1"/>
            <a:r>
              <a:rPr lang="en-US" altLang="tr-TR" sz="2800" smtClean="0"/>
              <a:t>For instance, if the log odds matrix is in units of bits, then lambda = log</a:t>
            </a:r>
            <a:r>
              <a:rPr lang="en-US" altLang="tr-TR" sz="2800" baseline="-25000" smtClean="0"/>
              <a:t>e</a:t>
            </a:r>
            <a:r>
              <a:rPr lang="en-US" altLang="tr-TR" sz="2800" smtClean="0"/>
              <a:t>2, and the significance cutoff can be calculates as log</a:t>
            </a:r>
            <a:r>
              <a:rPr lang="en-US" altLang="tr-TR" sz="2800" baseline="-25000" smtClean="0"/>
              <a:t>2</a:t>
            </a:r>
            <a:r>
              <a:rPr lang="en-US" altLang="tr-TR" sz="2800" smtClean="0"/>
              <a:t>(mn).</a:t>
            </a:r>
            <a:endParaRPr lang="tr-TR" altLang="tr-TR" sz="2800" smtClean="0"/>
          </a:p>
        </p:txBody>
      </p:sp>
      <p:sp>
        <p:nvSpPr>
          <p:cNvPr id="179204"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2141775-DE58-42E6-A2E5-C7F3AB9E8336}" type="slidenum">
              <a:rPr kumimoji="0" lang="en-US" altLang="tr-TR" sz="1200" smtClean="0"/>
              <a:pPr>
                <a:spcBef>
                  <a:spcPct val="50000"/>
                </a:spcBef>
                <a:buFontTx/>
                <a:buNone/>
              </a:pPr>
              <a:t>132</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3779">
                                            <p:txEl>
                                              <p:pRg st="0" end="0"/>
                                            </p:txEl>
                                          </p:spTgt>
                                        </p:tgtEl>
                                        <p:attrNameLst>
                                          <p:attrName>style.visibility</p:attrName>
                                        </p:attrNameLst>
                                      </p:cBhvr>
                                      <p:to>
                                        <p:strVal val="visible"/>
                                      </p:to>
                                    </p:set>
                                    <p:animEffect transition="in" filter="dissolve">
                                      <p:cBhvr>
                                        <p:cTn id="7" dur="500"/>
                                        <p:tgtEl>
                                          <p:spTgt spid="843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3779">
                                            <p:txEl>
                                              <p:pRg st="1" end="1"/>
                                            </p:txEl>
                                          </p:spTgt>
                                        </p:tgtEl>
                                        <p:attrNameLst>
                                          <p:attrName>style.visibility</p:attrName>
                                        </p:attrNameLst>
                                      </p:cBhvr>
                                      <p:to>
                                        <p:strVal val="visible"/>
                                      </p:to>
                                    </p:set>
                                    <p:animEffect transition="in" filter="dissolve">
                                      <p:cBhvr>
                                        <p:cTn id="12" dur="500"/>
                                        <p:tgtEl>
                                          <p:spTgt spid="843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3779">
                                            <p:txEl>
                                              <p:pRg st="2" end="2"/>
                                            </p:txEl>
                                          </p:spTgt>
                                        </p:tgtEl>
                                        <p:attrNameLst>
                                          <p:attrName>style.visibility</p:attrName>
                                        </p:attrNameLst>
                                      </p:cBhvr>
                                      <p:to>
                                        <p:strVal val="visible"/>
                                      </p:to>
                                    </p:set>
                                    <p:animEffect transition="in" filter="dissolve">
                                      <p:cBhvr>
                                        <p:cTn id="17" dur="500"/>
                                        <p:tgtEl>
                                          <p:spTgt spid="8437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3779">
                                            <p:txEl>
                                              <p:pRg st="3" end="3"/>
                                            </p:txEl>
                                          </p:spTgt>
                                        </p:tgtEl>
                                        <p:attrNameLst>
                                          <p:attrName>style.visibility</p:attrName>
                                        </p:attrNameLst>
                                      </p:cBhvr>
                                      <p:to>
                                        <p:strVal val="visible"/>
                                      </p:to>
                                    </p:set>
                                    <p:animEffect transition="in" filter="dissolve">
                                      <p:cBhvr>
                                        <p:cTn id="22" dur="500"/>
                                        <p:tgtEl>
                                          <p:spTgt spid="843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79" grpId="0" build="p"/>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pPr eaLnBrk="1" hangingPunct="1"/>
            <a:r>
              <a:rPr lang="en-US" altLang="tr-TR" smtClean="0"/>
              <a:t>Significance of Ungapped Alignments</a:t>
            </a:r>
          </a:p>
        </p:txBody>
      </p:sp>
      <p:sp>
        <p:nvSpPr>
          <p:cNvPr id="844803" name="Rectangle 3"/>
          <p:cNvSpPr>
            <a:spLocks noGrp="1" noChangeArrowheads="1"/>
          </p:cNvSpPr>
          <p:nvPr>
            <p:ph type="body" idx="1"/>
          </p:nvPr>
        </p:nvSpPr>
        <p:spPr/>
        <p:txBody>
          <a:bodyPr/>
          <a:lstStyle/>
          <a:p>
            <a:pPr eaLnBrk="1" hangingPunct="1"/>
            <a:r>
              <a:rPr lang="en-US" altLang="tr-TR" smtClean="0"/>
              <a:t>PAM matrices are </a:t>
            </a:r>
            <a:r>
              <a:rPr lang="en-US" altLang="tr-TR" smtClean="0">
                <a:solidFill>
                  <a:schemeClr val="accent1"/>
                </a:solidFill>
              </a:rPr>
              <a:t>10 * log</a:t>
            </a:r>
            <a:r>
              <a:rPr lang="en-US" altLang="tr-TR" baseline="-25000" smtClean="0">
                <a:solidFill>
                  <a:schemeClr val="accent1"/>
                </a:solidFill>
              </a:rPr>
              <a:t>10</a:t>
            </a:r>
            <a:r>
              <a:rPr lang="en-US" altLang="tr-TR" smtClean="0">
                <a:solidFill>
                  <a:schemeClr val="accent1"/>
                </a:solidFill>
              </a:rPr>
              <a:t>x</a:t>
            </a:r>
            <a:r>
              <a:rPr lang="en-US" altLang="tr-TR" smtClean="0"/>
              <a:t> </a:t>
            </a:r>
          </a:p>
          <a:p>
            <a:pPr eaLnBrk="1" hangingPunct="1"/>
            <a:r>
              <a:rPr lang="en-US" altLang="tr-TR" smtClean="0"/>
              <a:t>Converting to </a:t>
            </a:r>
            <a:r>
              <a:rPr lang="en-US" altLang="tr-TR" smtClean="0">
                <a:solidFill>
                  <a:schemeClr val="accent1"/>
                </a:solidFill>
              </a:rPr>
              <a:t>log</a:t>
            </a:r>
            <a:r>
              <a:rPr lang="en-US" altLang="tr-TR" baseline="-25000" smtClean="0">
                <a:solidFill>
                  <a:schemeClr val="accent1"/>
                </a:solidFill>
              </a:rPr>
              <a:t>2</a:t>
            </a:r>
            <a:r>
              <a:rPr lang="en-US" altLang="tr-TR" smtClean="0">
                <a:solidFill>
                  <a:schemeClr val="accent1"/>
                </a:solidFill>
              </a:rPr>
              <a:t>x</a:t>
            </a:r>
            <a:r>
              <a:rPr lang="en-US" altLang="tr-TR" smtClean="0"/>
              <a:t> gives </a:t>
            </a:r>
            <a:r>
              <a:rPr lang="en-US" altLang="tr-TR" smtClean="0">
                <a:solidFill>
                  <a:schemeClr val="hlink"/>
                </a:solidFill>
              </a:rPr>
              <a:t>bits</a:t>
            </a:r>
            <a:r>
              <a:rPr lang="en-US" altLang="tr-TR" smtClean="0"/>
              <a:t> of information</a:t>
            </a:r>
          </a:p>
          <a:p>
            <a:pPr eaLnBrk="1" hangingPunct="1"/>
            <a:r>
              <a:rPr lang="en-US" altLang="tr-TR" smtClean="0"/>
              <a:t>Converting to </a:t>
            </a:r>
            <a:r>
              <a:rPr lang="en-US" altLang="tr-TR" smtClean="0">
                <a:solidFill>
                  <a:schemeClr val="accent1"/>
                </a:solidFill>
              </a:rPr>
              <a:t>log</a:t>
            </a:r>
            <a:r>
              <a:rPr lang="en-US" altLang="tr-TR" baseline="-25000" smtClean="0">
                <a:solidFill>
                  <a:schemeClr val="accent1"/>
                </a:solidFill>
              </a:rPr>
              <a:t>e</a:t>
            </a:r>
            <a:r>
              <a:rPr lang="en-US" altLang="tr-TR" smtClean="0">
                <a:solidFill>
                  <a:schemeClr val="accent1"/>
                </a:solidFill>
              </a:rPr>
              <a:t>x </a:t>
            </a:r>
            <a:r>
              <a:rPr lang="en-US" altLang="tr-TR" smtClean="0"/>
              <a:t>gives </a:t>
            </a:r>
            <a:r>
              <a:rPr lang="en-US" altLang="tr-TR" smtClean="0">
                <a:solidFill>
                  <a:schemeClr val="hlink"/>
                </a:solidFill>
              </a:rPr>
              <a:t>nats</a:t>
            </a:r>
            <a:r>
              <a:rPr lang="en-US" altLang="tr-TR" smtClean="0"/>
              <a:t> of information</a:t>
            </a:r>
            <a:endParaRPr lang="tr-TR" altLang="tr-TR" smtClean="0"/>
          </a:p>
          <a:p>
            <a:pPr eaLnBrk="1" hangingPunct="1">
              <a:buFontTx/>
              <a:buNone/>
            </a:pPr>
            <a:endParaRPr lang="tr-TR" altLang="tr-TR" smtClean="0"/>
          </a:p>
          <a:p>
            <a:pPr eaLnBrk="1" hangingPunct="1">
              <a:buFontTx/>
              <a:buNone/>
            </a:pPr>
            <a:r>
              <a:rPr lang="en-US" altLang="tr-TR" smtClean="0">
                <a:solidFill>
                  <a:srgbClr val="FF3300"/>
                </a:solidFill>
              </a:rPr>
              <a:t>Quick Calculation</a:t>
            </a:r>
            <a:r>
              <a:rPr lang="tr-TR" altLang="tr-TR" smtClean="0">
                <a:solidFill>
                  <a:srgbClr val="FF3300"/>
                </a:solidFill>
              </a:rPr>
              <a:t>:</a:t>
            </a:r>
          </a:p>
          <a:p>
            <a:pPr eaLnBrk="1" hangingPunct="1"/>
            <a:r>
              <a:rPr lang="en-US" altLang="tr-TR" smtClean="0">
                <a:solidFill>
                  <a:schemeClr val="accent1"/>
                </a:solidFill>
              </a:rPr>
              <a:t>If bit scoring system is used, significance cutoff is:</a:t>
            </a:r>
          </a:p>
          <a:p>
            <a:pPr algn="ctr" eaLnBrk="1" hangingPunct="1">
              <a:buFontTx/>
              <a:buNone/>
            </a:pPr>
            <a:r>
              <a:rPr lang="en-US" altLang="tr-TR" sz="4400" smtClean="0">
                <a:cs typeface="Times New Roman" panose="02020603050405020304" pitchFamily="18" charset="0"/>
              </a:rPr>
              <a:t>		</a:t>
            </a:r>
            <a:r>
              <a:rPr lang="en-US" altLang="tr-TR" sz="4400" smtClean="0">
                <a:solidFill>
                  <a:schemeClr val="accent2"/>
                </a:solidFill>
                <a:cs typeface="Times New Roman" panose="02020603050405020304" pitchFamily="18" charset="0"/>
              </a:rPr>
              <a:t>log</a:t>
            </a:r>
            <a:r>
              <a:rPr lang="en-US" altLang="tr-TR" sz="4400" baseline="-30000" smtClean="0">
                <a:solidFill>
                  <a:schemeClr val="accent2"/>
                </a:solidFill>
                <a:cs typeface="Times New Roman" panose="02020603050405020304" pitchFamily="18" charset="0"/>
              </a:rPr>
              <a:t>2</a:t>
            </a:r>
            <a:r>
              <a:rPr lang="en-US" altLang="tr-TR" sz="4400" smtClean="0">
                <a:solidFill>
                  <a:schemeClr val="accent2"/>
                </a:solidFill>
                <a:cs typeface="Times New Roman" panose="02020603050405020304" pitchFamily="18" charset="0"/>
              </a:rPr>
              <a:t>(mn)</a:t>
            </a:r>
          </a:p>
        </p:txBody>
      </p:sp>
      <p:sp>
        <p:nvSpPr>
          <p:cNvPr id="18022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1F2CABFF-7445-48A0-84E1-5CD29B0FE11E}" type="slidenum">
              <a:rPr kumimoji="0" lang="en-US" altLang="tr-TR" sz="1200" smtClean="0"/>
              <a:pPr>
                <a:spcBef>
                  <a:spcPct val="50000"/>
                </a:spcBef>
                <a:buFontTx/>
                <a:buNone/>
              </a:pPr>
              <a:t>133</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44802"/>
                                        </p:tgtEl>
                                        <p:attrNameLst>
                                          <p:attrName>style.visibility</p:attrName>
                                        </p:attrNameLst>
                                      </p:cBhvr>
                                      <p:to>
                                        <p:strVal val="visible"/>
                                      </p:to>
                                    </p:set>
                                    <p:animEffect transition="in" filter="dissolve">
                                      <p:cBhvr>
                                        <p:cTn id="7" dur="500"/>
                                        <p:tgtEl>
                                          <p:spTgt spid="844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4803">
                                            <p:txEl>
                                              <p:pRg st="0" end="0"/>
                                            </p:txEl>
                                          </p:spTgt>
                                        </p:tgtEl>
                                        <p:attrNameLst>
                                          <p:attrName>style.visibility</p:attrName>
                                        </p:attrNameLst>
                                      </p:cBhvr>
                                      <p:to>
                                        <p:strVal val="visible"/>
                                      </p:to>
                                    </p:set>
                                    <p:animEffect transition="in" filter="dissolve">
                                      <p:cBhvr>
                                        <p:cTn id="12" dur="500"/>
                                        <p:tgtEl>
                                          <p:spTgt spid="8448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4803">
                                            <p:txEl>
                                              <p:pRg st="1" end="1"/>
                                            </p:txEl>
                                          </p:spTgt>
                                        </p:tgtEl>
                                        <p:attrNameLst>
                                          <p:attrName>style.visibility</p:attrName>
                                        </p:attrNameLst>
                                      </p:cBhvr>
                                      <p:to>
                                        <p:strVal val="visible"/>
                                      </p:to>
                                    </p:set>
                                    <p:animEffect transition="in" filter="dissolve">
                                      <p:cBhvr>
                                        <p:cTn id="17" dur="500"/>
                                        <p:tgtEl>
                                          <p:spTgt spid="8448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4803">
                                            <p:txEl>
                                              <p:pRg st="2" end="2"/>
                                            </p:txEl>
                                          </p:spTgt>
                                        </p:tgtEl>
                                        <p:attrNameLst>
                                          <p:attrName>style.visibility</p:attrName>
                                        </p:attrNameLst>
                                      </p:cBhvr>
                                      <p:to>
                                        <p:strVal val="visible"/>
                                      </p:to>
                                    </p:set>
                                    <p:animEffect transition="in" filter="dissolve">
                                      <p:cBhvr>
                                        <p:cTn id="22" dur="500"/>
                                        <p:tgtEl>
                                          <p:spTgt spid="8448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44803">
                                            <p:txEl>
                                              <p:pRg st="4" end="4"/>
                                            </p:txEl>
                                          </p:spTgt>
                                        </p:tgtEl>
                                        <p:attrNameLst>
                                          <p:attrName>style.visibility</p:attrName>
                                        </p:attrNameLst>
                                      </p:cBhvr>
                                      <p:to>
                                        <p:strVal val="visible"/>
                                      </p:to>
                                    </p:set>
                                    <p:animEffect transition="in" filter="dissolve">
                                      <p:cBhvr>
                                        <p:cTn id="27" dur="500"/>
                                        <p:tgtEl>
                                          <p:spTgt spid="8448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44803">
                                            <p:txEl>
                                              <p:pRg st="5" end="5"/>
                                            </p:txEl>
                                          </p:spTgt>
                                        </p:tgtEl>
                                        <p:attrNameLst>
                                          <p:attrName>style.visibility</p:attrName>
                                        </p:attrNameLst>
                                      </p:cBhvr>
                                      <p:to>
                                        <p:strVal val="visible"/>
                                      </p:to>
                                    </p:set>
                                    <p:animEffect transition="in" filter="dissolve">
                                      <p:cBhvr>
                                        <p:cTn id="32" dur="500"/>
                                        <p:tgtEl>
                                          <p:spTgt spid="8448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44803">
                                            <p:txEl>
                                              <p:pRg st="6" end="6"/>
                                            </p:txEl>
                                          </p:spTgt>
                                        </p:tgtEl>
                                        <p:attrNameLst>
                                          <p:attrName>style.visibility</p:attrName>
                                        </p:attrNameLst>
                                      </p:cBhvr>
                                      <p:to>
                                        <p:strVal val="visible"/>
                                      </p:to>
                                    </p:set>
                                    <p:animEffect transition="in" filter="dissolve">
                                      <p:cBhvr>
                                        <p:cTn id="37" dur="500"/>
                                        <p:tgtEl>
                                          <p:spTgt spid="844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2" grpId="0"/>
      <p:bldP spid="844803" grpId="0" build="p"/>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p:txBody>
          <a:bodyPr/>
          <a:lstStyle/>
          <a:p>
            <a:pPr eaLnBrk="1" hangingPunct="1"/>
            <a:r>
              <a:rPr lang="en-US" altLang="tr-TR" smtClean="0"/>
              <a:t>Example</a:t>
            </a:r>
          </a:p>
        </p:txBody>
      </p:sp>
      <p:sp>
        <p:nvSpPr>
          <p:cNvPr id="845827" name="Rectangle 3"/>
          <p:cNvSpPr>
            <a:spLocks noGrp="1" noChangeArrowheads="1"/>
          </p:cNvSpPr>
          <p:nvPr>
            <p:ph type="body" idx="1"/>
          </p:nvPr>
        </p:nvSpPr>
        <p:spPr/>
        <p:txBody>
          <a:bodyPr/>
          <a:lstStyle/>
          <a:p>
            <a:pPr eaLnBrk="1" hangingPunct="1"/>
            <a:r>
              <a:rPr lang="en-US" altLang="tr-TR" smtClean="0"/>
              <a:t>Suppose we have two sequences, each approximately 250 amino acids long that are aligned using a Smith-Waterman approach</a:t>
            </a:r>
            <a:r>
              <a:rPr lang="tr-TR" altLang="tr-TR" smtClean="0"/>
              <a:t>.</a:t>
            </a:r>
            <a:endParaRPr lang="en-US" altLang="tr-TR" smtClean="0"/>
          </a:p>
          <a:p>
            <a:pPr eaLnBrk="1" hangingPunct="1"/>
            <a:r>
              <a:rPr lang="en-US" altLang="tr-TR" smtClean="0"/>
              <a:t>Significance cutoff is:  </a:t>
            </a:r>
            <a:endParaRPr lang="tr-TR" altLang="tr-TR" smtClean="0"/>
          </a:p>
          <a:p>
            <a:pPr eaLnBrk="1" hangingPunct="1">
              <a:buFontTx/>
              <a:buNone/>
            </a:pPr>
            <a:r>
              <a:rPr lang="en-US" altLang="tr-TR" smtClean="0"/>
              <a:t> </a:t>
            </a:r>
          </a:p>
          <a:p>
            <a:pPr lvl="1" eaLnBrk="1" hangingPunct="1"/>
            <a:r>
              <a:rPr lang="en-US" altLang="tr-TR" sz="3200" smtClean="0"/>
              <a:t>log</a:t>
            </a:r>
            <a:r>
              <a:rPr lang="en-US" altLang="tr-TR" sz="3200" baseline="-25000" smtClean="0"/>
              <a:t>2</a:t>
            </a:r>
            <a:r>
              <a:rPr lang="en-US" altLang="tr-TR" sz="3200" smtClean="0"/>
              <a:t>(250 * 250) = 16 bits</a:t>
            </a:r>
          </a:p>
        </p:txBody>
      </p:sp>
      <p:sp>
        <p:nvSpPr>
          <p:cNvPr id="18125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996FB6A-0008-48A0-8D2E-FA6D673A2900}" type="slidenum">
              <a:rPr kumimoji="0" lang="en-US" altLang="tr-TR" sz="1200" smtClean="0"/>
              <a:pPr>
                <a:spcBef>
                  <a:spcPct val="50000"/>
                </a:spcBef>
                <a:buFontTx/>
                <a:buNone/>
              </a:pPr>
              <a:t>134</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45826"/>
                                        </p:tgtEl>
                                        <p:attrNameLst>
                                          <p:attrName>style.visibility</p:attrName>
                                        </p:attrNameLst>
                                      </p:cBhvr>
                                      <p:to>
                                        <p:strVal val="visible"/>
                                      </p:to>
                                    </p:set>
                                    <p:animEffect transition="in" filter="dissolve">
                                      <p:cBhvr>
                                        <p:cTn id="7" dur="500"/>
                                        <p:tgtEl>
                                          <p:spTgt spid="845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845827">
                                            <p:txEl>
                                              <p:pRg st="0" end="0"/>
                                            </p:txEl>
                                          </p:spTgt>
                                        </p:tgtEl>
                                        <p:attrNameLst>
                                          <p:attrName>style.visibility</p:attrName>
                                        </p:attrNameLst>
                                      </p:cBhvr>
                                      <p:to>
                                        <p:strVal val="visible"/>
                                      </p:to>
                                    </p:set>
                                    <p:animEffect transition="in" filter="dissolve">
                                      <p:cBhvr>
                                        <p:cTn id="12" dur="500"/>
                                        <p:tgtEl>
                                          <p:spTgt spid="8458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845827">
                                            <p:txEl>
                                              <p:pRg st="1" end="1"/>
                                            </p:txEl>
                                          </p:spTgt>
                                        </p:tgtEl>
                                        <p:attrNameLst>
                                          <p:attrName>style.visibility</p:attrName>
                                        </p:attrNameLst>
                                      </p:cBhvr>
                                      <p:to>
                                        <p:strVal val="visible"/>
                                      </p:to>
                                    </p:set>
                                    <p:animEffect transition="in" filter="dissolve">
                                      <p:cBhvr>
                                        <p:cTn id="17" dur="500"/>
                                        <p:tgtEl>
                                          <p:spTgt spid="845827">
                                            <p:txEl>
                                              <p:pRg st="1" end="1"/>
                                            </p:txEl>
                                          </p:spTgt>
                                        </p:tgtEl>
                                      </p:cBhvr>
                                    </p:animEffect>
                                  </p:childTnLst>
                                </p:cTn>
                              </p:par>
                              <p:par>
                                <p:cTn id="18" presetID="9" presetClass="entr" presetSubtype="0" fill="hold" grpId="1" nodeType="withEffect">
                                  <p:stCondLst>
                                    <p:cond delay="0"/>
                                  </p:stCondLst>
                                  <p:childTnLst>
                                    <p:set>
                                      <p:cBhvr>
                                        <p:cTn id="19" dur="1" fill="hold">
                                          <p:stCondLst>
                                            <p:cond delay="0"/>
                                          </p:stCondLst>
                                        </p:cTn>
                                        <p:tgtEl>
                                          <p:spTgt spid="845827">
                                            <p:txEl>
                                              <p:pRg st="3" end="3"/>
                                            </p:txEl>
                                          </p:spTgt>
                                        </p:tgtEl>
                                        <p:attrNameLst>
                                          <p:attrName>style.visibility</p:attrName>
                                        </p:attrNameLst>
                                      </p:cBhvr>
                                      <p:to>
                                        <p:strVal val="visible"/>
                                      </p:to>
                                    </p:set>
                                    <p:animEffect transition="in" filter="dissolve">
                                      <p:cBhvr>
                                        <p:cTn id="20" dur="500"/>
                                        <p:tgtEl>
                                          <p:spTgt spid="845827">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45827">
                                            <p:txEl>
                                              <p:pRg st="3" end="3"/>
                                            </p:txEl>
                                          </p:spTgt>
                                        </p:tgtEl>
                                        <p:attrNameLst>
                                          <p:attrName>style.visibility</p:attrName>
                                        </p:attrNameLst>
                                      </p:cBhvr>
                                      <p:to>
                                        <p:strVal val="visible"/>
                                      </p:to>
                                    </p:set>
                                    <p:animEffect transition="in" filter="dissolve">
                                      <p:cBhvr>
                                        <p:cTn id="23" dur="500"/>
                                        <p:tgtEl>
                                          <p:spTgt spid="845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6" grpId="0"/>
      <p:bldP spid="845827" grpId="0" build="p"/>
      <p:bldP spid="845827" grpId="1" build="p"/>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pPr eaLnBrk="1" hangingPunct="1"/>
            <a:r>
              <a:rPr lang="en-US" altLang="tr-TR" smtClean="0"/>
              <a:t>Example</a:t>
            </a:r>
          </a:p>
        </p:txBody>
      </p:sp>
      <p:sp>
        <p:nvSpPr>
          <p:cNvPr id="846851" name="Rectangle 3"/>
          <p:cNvSpPr>
            <a:spLocks noGrp="1" noChangeArrowheads="1"/>
          </p:cNvSpPr>
          <p:nvPr>
            <p:ph type="body" idx="1"/>
          </p:nvPr>
        </p:nvSpPr>
        <p:spPr/>
        <p:txBody>
          <a:bodyPr/>
          <a:lstStyle/>
          <a:p>
            <a:pPr eaLnBrk="1" hangingPunct="1"/>
            <a:r>
              <a:rPr lang="en-US" altLang="tr-TR" smtClean="0"/>
              <a:t>Using PAM250, the following alignment is found:</a:t>
            </a:r>
          </a:p>
          <a:p>
            <a:pPr eaLnBrk="1" hangingPunct="1"/>
            <a:endParaRPr lang="en-US" altLang="tr-TR" smtClean="0"/>
          </a:p>
          <a:p>
            <a:pPr eaLnBrk="1" hangingPunct="1"/>
            <a:r>
              <a:rPr lang="en-US" altLang="tr-TR" smtClean="0">
                <a:solidFill>
                  <a:schemeClr val="accent2"/>
                </a:solidFill>
                <a:latin typeface="Courier New" panose="02070309020205020404" pitchFamily="49" charset="0"/>
                <a:cs typeface="Courier New" panose="02070309020205020404" pitchFamily="49" charset="0"/>
              </a:rPr>
              <a:t>F W L E V E G N S M T A P T G</a:t>
            </a:r>
            <a:endParaRPr lang="en-US" altLang="tr-TR" smtClean="0">
              <a:solidFill>
                <a:schemeClr val="accent2"/>
              </a:solidFill>
              <a:cs typeface="Times New Roman" panose="02020603050405020304" pitchFamily="18" charset="0"/>
            </a:endParaRPr>
          </a:p>
          <a:p>
            <a:pPr eaLnBrk="1" hangingPunct="1"/>
            <a:r>
              <a:rPr lang="en-US" altLang="tr-TR" smtClean="0">
                <a:latin typeface="Courier New" panose="02070309020205020404" pitchFamily="49" charset="0"/>
                <a:cs typeface="Courier New" panose="02070309020205020404" pitchFamily="49" charset="0"/>
              </a:rPr>
              <a:t>F W L D V Q G D S M T A P A G</a:t>
            </a:r>
            <a:r>
              <a:rPr lang="en-US" altLang="tr-TR" smtClean="0"/>
              <a:t> </a:t>
            </a:r>
          </a:p>
        </p:txBody>
      </p:sp>
      <p:sp>
        <p:nvSpPr>
          <p:cNvPr id="18227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0427EFB-DD78-43B4-9F61-A31E87EC899A}" type="slidenum">
              <a:rPr kumimoji="0" lang="en-US" altLang="tr-TR" sz="1200" smtClean="0"/>
              <a:pPr>
                <a:spcBef>
                  <a:spcPct val="50000"/>
                </a:spcBef>
                <a:buFontTx/>
                <a:buNone/>
              </a:pPr>
              <a:t>135</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46850"/>
                                        </p:tgtEl>
                                        <p:attrNameLst>
                                          <p:attrName>style.visibility</p:attrName>
                                        </p:attrNameLst>
                                      </p:cBhvr>
                                      <p:to>
                                        <p:strVal val="visible"/>
                                      </p:to>
                                    </p:set>
                                    <p:animEffect transition="in" filter="dissolve">
                                      <p:cBhvr>
                                        <p:cTn id="7" dur="500"/>
                                        <p:tgtEl>
                                          <p:spTgt spid="846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6851">
                                            <p:txEl>
                                              <p:pRg st="0" end="0"/>
                                            </p:txEl>
                                          </p:spTgt>
                                        </p:tgtEl>
                                        <p:attrNameLst>
                                          <p:attrName>style.visibility</p:attrName>
                                        </p:attrNameLst>
                                      </p:cBhvr>
                                      <p:to>
                                        <p:strVal val="visible"/>
                                      </p:to>
                                    </p:set>
                                    <p:animEffect transition="in" filter="dissolve">
                                      <p:cBhvr>
                                        <p:cTn id="12" dur="500"/>
                                        <p:tgtEl>
                                          <p:spTgt spid="8468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6851">
                                            <p:txEl>
                                              <p:pRg st="2" end="2"/>
                                            </p:txEl>
                                          </p:spTgt>
                                        </p:tgtEl>
                                        <p:attrNameLst>
                                          <p:attrName>style.visibility</p:attrName>
                                        </p:attrNameLst>
                                      </p:cBhvr>
                                      <p:to>
                                        <p:strVal val="visible"/>
                                      </p:to>
                                    </p:set>
                                    <p:animEffect transition="in" filter="dissolve">
                                      <p:cBhvr>
                                        <p:cTn id="17" dur="500"/>
                                        <p:tgtEl>
                                          <p:spTgt spid="8468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6851">
                                            <p:txEl>
                                              <p:pRg st="3" end="3"/>
                                            </p:txEl>
                                          </p:spTgt>
                                        </p:tgtEl>
                                        <p:attrNameLst>
                                          <p:attrName>style.visibility</p:attrName>
                                        </p:attrNameLst>
                                      </p:cBhvr>
                                      <p:to>
                                        <p:strVal val="visible"/>
                                      </p:to>
                                    </p:set>
                                    <p:animEffect transition="in" filter="dissolve">
                                      <p:cBhvr>
                                        <p:cTn id="22" dur="500"/>
                                        <p:tgtEl>
                                          <p:spTgt spid="846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0" grpId="0"/>
      <p:bldP spid="846851" grpId="0" build="p"/>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pPr eaLnBrk="1" hangingPunct="1"/>
            <a:r>
              <a:rPr lang="en-US" altLang="tr-TR" smtClean="0"/>
              <a:t>Example</a:t>
            </a:r>
          </a:p>
        </p:txBody>
      </p:sp>
      <p:sp>
        <p:nvSpPr>
          <p:cNvPr id="847875" name="Rectangle 3"/>
          <p:cNvSpPr>
            <a:spLocks noGrp="1" noChangeArrowheads="1"/>
          </p:cNvSpPr>
          <p:nvPr>
            <p:ph type="body" idx="1"/>
          </p:nvPr>
        </p:nvSpPr>
        <p:spPr>
          <a:xfrm>
            <a:off x="814388" y="1876425"/>
            <a:ext cx="7731125" cy="3897313"/>
          </a:xfrm>
        </p:spPr>
        <p:txBody>
          <a:bodyPr/>
          <a:lstStyle/>
          <a:p>
            <a:pPr eaLnBrk="1" hangingPunct="1"/>
            <a:r>
              <a:rPr lang="en-US" altLang="tr-TR" smtClean="0"/>
              <a:t>Using PAM250, the score is calculated:</a:t>
            </a:r>
          </a:p>
          <a:p>
            <a:pPr eaLnBrk="1" hangingPunct="1"/>
            <a:endParaRPr lang="en-US" altLang="tr-TR" smtClean="0">
              <a:solidFill>
                <a:srgbClr val="000099"/>
              </a:solidFill>
              <a:latin typeface="Courier New" panose="02070309020205020404" pitchFamily="49" charset="0"/>
              <a:cs typeface="Courier New" panose="02070309020205020404" pitchFamily="49" charset="0"/>
            </a:endParaRPr>
          </a:p>
          <a:p>
            <a:pPr eaLnBrk="1" hangingPunct="1"/>
            <a:r>
              <a:rPr lang="en-US" altLang="tr-TR" smtClean="0">
                <a:solidFill>
                  <a:schemeClr val="accent2"/>
                </a:solidFill>
                <a:latin typeface="Courier New" panose="02070309020205020404" pitchFamily="49" charset="0"/>
                <a:cs typeface="Courier New" panose="02070309020205020404" pitchFamily="49" charset="0"/>
              </a:rPr>
              <a:t>F W L E V E G N S M T A P T G</a:t>
            </a:r>
            <a:endParaRPr lang="en-US" altLang="tr-TR" smtClean="0">
              <a:solidFill>
                <a:schemeClr val="accent2"/>
              </a:solidFill>
              <a:cs typeface="Times New Roman" panose="02020603050405020304" pitchFamily="18" charset="0"/>
            </a:endParaRPr>
          </a:p>
          <a:p>
            <a:pPr eaLnBrk="1" hangingPunct="1"/>
            <a:r>
              <a:rPr lang="en-US" altLang="tr-TR" smtClean="0">
                <a:latin typeface="Courier New" panose="02070309020205020404" pitchFamily="49" charset="0"/>
                <a:cs typeface="Courier New" panose="02070309020205020404" pitchFamily="49" charset="0"/>
              </a:rPr>
              <a:t>F W L D V Q G D S M T A P A G</a:t>
            </a:r>
            <a:r>
              <a:rPr lang="en-US" altLang="tr-TR" smtClean="0"/>
              <a:t> </a:t>
            </a:r>
          </a:p>
          <a:p>
            <a:pPr eaLnBrk="1" hangingPunct="1"/>
            <a:endParaRPr lang="en-US" altLang="tr-TR" smtClean="0"/>
          </a:p>
          <a:p>
            <a:pPr eaLnBrk="1" hangingPunct="1"/>
            <a:r>
              <a:rPr lang="en-US" altLang="tr-TR" sz="2000" smtClean="0">
                <a:solidFill>
                  <a:schemeClr val="accent1"/>
                </a:solidFill>
                <a:cs typeface="Times New Roman" panose="02020603050405020304" pitchFamily="18" charset="0"/>
              </a:rPr>
              <a:t>S = 9 + 17 + 6 + 3 + 4 + 2 + 5 + 2 + 2 + 6 + 3 + 2 + 6 + 1 + 5 = 73</a:t>
            </a:r>
          </a:p>
          <a:p>
            <a:pPr eaLnBrk="1" hangingPunct="1"/>
            <a:endParaRPr lang="en-US" altLang="tr-TR" sz="2000" smtClean="0">
              <a:solidFill>
                <a:schemeClr val="accent1"/>
              </a:solidFill>
            </a:endParaRPr>
          </a:p>
        </p:txBody>
      </p:sp>
      <p:sp>
        <p:nvSpPr>
          <p:cNvPr id="18330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A0D8144-E470-4DAF-9FB3-E6915151CB5F}" type="slidenum">
              <a:rPr kumimoji="0" lang="en-US" altLang="tr-TR" sz="1200" smtClean="0"/>
              <a:pPr>
                <a:spcBef>
                  <a:spcPct val="50000"/>
                </a:spcBef>
                <a:buFontTx/>
                <a:buNone/>
              </a:pPr>
              <a:t>136</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47874"/>
                                        </p:tgtEl>
                                        <p:attrNameLst>
                                          <p:attrName>style.visibility</p:attrName>
                                        </p:attrNameLst>
                                      </p:cBhvr>
                                      <p:to>
                                        <p:strVal val="visible"/>
                                      </p:to>
                                    </p:set>
                                    <p:animEffect transition="in" filter="dissolve">
                                      <p:cBhvr>
                                        <p:cTn id="7" dur="500"/>
                                        <p:tgtEl>
                                          <p:spTgt spid="847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7875">
                                            <p:txEl>
                                              <p:pRg st="0" end="0"/>
                                            </p:txEl>
                                          </p:spTgt>
                                        </p:tgtEl>
                                        <p:attrNameLst>
                                          <p:attrName>style.visibility</p:attrName>
                                        </p:attrNameLst>
                                      </p:cBhvr>
                                      <p:to>
                                        <p:strVal val="visible"/>
                                      </p:to>
                                    </p:set>
                                    <p:animEffect transition="in" filter="dissolve">
                                      <p:cBhvr>
                                        <p:cTn id="12" dur="500"/>
                                        <p:tgtEl>
                                          <p:spTgt spid="8478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7875">
                                            <p:txEl>
                                              <p:pRg st="2" end="2"/>
                                            </p:txEl>
                                          </p:spTgt>
                                        </p:tgtEl>
                                        <p:attrNameLst>
                                          <p:attrName>style.visibility</p:attrName>
                                        </p:attrNameLst>
                                      </p:cBhvr>
                                      <p:to>
                                        <p:strVal val="visible"/>
                                      </p:to>
                                    </p:set>
                                    <p:animEffect transition="in" filter="dissolve">
                                      <p:cBhvr>
                                        <p:cTn id="17" dur="500"/>
                                        <p:tgtEl>
                                          <p:spTgt spid="8478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7875">
                                            <p:txEl>
                                              <p:pRg st="3" end="3"/>
                                            </p:txEl>
                                          </p:spTgt>
                                        </p:tgtEl>
                                        <p:attrNameLst>
                                          <p:attrName>style.visibility</p:attrName>
                                        </p:attrNameLst>
                                      </p:cBhvr>
                                      <p:to>
                                        <p:strVal val="visible"/>
                                      </p:to>
                                    </p:set>
                                    <p:animEffect transition="in" filter="dissolve">
                                      <p:cBhvr>
                                        <p:cTn id="22" dur="500"/>
                                        <p:tgtEl>
                                          <p:spTgt spid="8478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47875">
                                            <p:txEl>
                                              <p:pRg st="5" end="5"/>
                                            </p:txEl>
                                          </p:spTgt>
                                        </p:tgtEl>
                                        <p:attrNameLst>
                                          <p:attrName>style.visibility</p:attrName>
                                        </p:attrNameLst>
                                      </p:cBhvr>
                                      <p:to>
                                        <p:strVal val="visible"/>
                                      </p:to>
                                    </p:set>
                                    <p:animEffect transition="in" filter="dissolve">
                                      <p:cBhvr>
                                        <p:cTn id="27" dur="500"/>
                                        <p:tgtEl>
                                          <p:spTgt spid="847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4" grpId="0"/>
      <p:bldP spid="847875"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title"/>
          </p:nvPr>
        </p:nvSpPr>
        <p:spPr/>
        <p:txBody>
          <a:bodyPr/>
          <a:lstStyle/>
          <a:p>
            <a:pPr eaLnBrk="1" hangingPunct="1"/>
            <a:r>
              <a:rPr lang="en-US" altLang="tr-TR" smtClean="0"/>
              <a:t>PAM250</a:t>
            </a:r>
            <a:r>
              <a:rPr lang="tr-TR" altLang="tr-TR" smtClean="0"/>
              <a:t> matrix</a:t>
            </a:r>
          </a:p>
        </p:txBody>
      </p:sp>
      <p:graphicFrame>
        <p:nvGraphicFramePr>
          <p:cNvPr id="184323" name="Object 4"/>
          <p:cNvGraphicFramePr>
            <a:graphicFrameLocks noGrp="1" noChangeAspect="1"/>
          </p:cNvGraphicFramePr>
          <p:nvPr>
            <p:ph idx="1"/>
          </p:nvPr>
        </p:nvGraphicFramePr>
        <p:xfrm>
          <a:off x="1125538" y="1309688"/>
          <a:ext cx="6818312" cy="4610100"/>
        </p:xfrm>
        <a:graphic>
          <a:graphicData uri="http://schemas.openxmlformats.org/presentationml/2006/ole">
            <mc:AlternateContent xmlns:mc="http://schemas.openxmlformats.org/markup-compatibility/2006">
              <mc:Choice xmlns:v="urn:schemas-microsoft-com:vml" Requires="v">
                <p:oleObj spid="_x0000_s184334" name="Bit Eşlem Resmi" r:id="rId3" imgW="6819048" imgH="4610744" progId="Paint.Picture">
                  <p:embed/>
                </p:oleObj>
              </mc:Choice>
              <mc:Fallback>
                <p:oleObj name="Bit Eşlem Resmi" r:id="rId3" imgW="6819048" imgH="461074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538" y="1309688"/>
                        <a:ext cx="6818312"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24"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B04705B5-8B7D-4645-B2A0-3960D65A1E1C}" type="slidenum">
              <a:rPr kumimoji="0" lang="en-US" altLang="tr-TR" sz="1200" smtClean="0"/>
              <a:pPr>
                <a:spcBef>
                  <a:spcPct val="50000"/>
                </a:spcBef>
                <a:buFontTx/>
                <a:buNone/>
              </a:pPr>
              <a:t>137</a:t>
            </a:fld>
            <a:endParaRPr kumimoji="0" lang="en-US" altLang="tr-TR" sz="1200"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pPr eaLnBrk="1" hangingPunct="1"/>
            <a:r>
              <a:rPr lang="en-US" altLang="tr-TR" smtClean="0"/>
              <a:t>Significance Example</a:t>
            </a:r>
          </a:p>
        </p:txBody>
      </p:sp>
      <p:sp>
        <p:nvSpPr>
          <p:cNvPr id="848899" name="Rectangle 3"/>
          <p:cNvSpPr>
            <a:spLocks noGrp="1" noChangeArrowheads="1"/>
          </p:cNvSpPr>
          <p:nvPr>
            <p:ph type="body" idx="1"/>
          </p:nvPr>
        </p:nvSpPr>
        <p:spPr/>
        <p:txBody>
          <a:bodyPr/>
          <a:lstStyle/>
          <a:p>
            <a:pPr eaLnBrk="1" hangingPunct="1">
              <a:lnSpc>
                <a:spcPct val="90000"/>
              </a:lnSpc>
            </a:pPr>
            <a:r>
              <a:rPr lang="en-US" altLang="tr-TR" sz="2400" smtClean="0">
                <a:cs typeface="Times New Roman" panose="02020603050405020304" pitchFamily="18" charset="0"/>
              </a:rPr>
              <a:t>S is in 10 * log</a:t>
            </a:r>
            <a:r>
              <a:rPr lang="en-US" altLang="tr-TR" sz="2400" baseline="-30000" smtClean="0">
                <a:cs typeface="Times New Roman" panose="02020603050405020304" pitchFamily="18" charset="0"/>
              </a:rPr>
              <a:t>10</a:t>
            </a:r>
            <a:r>
              <a:rPr lang="en-US" altLang="tr-TR" sz="2400" smtClean="0">
                <a:cs typeface="Times New Roman" panose="02020603050405020304" pitchFamily="18" charset="0"/>
              </a:rPr>
              <a:t>x</a:t>
            </a:r>
            <a:r>
              <a:rPr lang="en-US" altLang="tr-TR" sz="2400" smtClean="0"/>
              <a:t>, so this should be converted to a bit score</a:t>
            </a:r>
            <a:r>
              <a:rPr lang="en-US" altLang="tr-TR" sz="2400" smtClean="0">
                <a:cs typeface="Times New Roman" panose="02020603050405020304" pitchFamily="18" charset="0"/>
              </a:rPr>
              <a:t>:</a:t>
            </a:r>
          </a:p>
          <a:p>
            <a:pPr eaLnBrk="1" hangingPunct="1">
              <a:lnSpc>
                <a:spcPct val="90000"/>
              </a:lnSpc>
              <a:buFontTx/>
              <a:buNone/>
            </a:pPr>
            <a:r>
              <a:rPr lang="en-US" altLang="tr-TR" sz="2400" smtClean="0">
                <a:cs typeface="Times New Roman" panose="02020603050405020304" pitchFamily="18" charset="0"/>
              </a:rPr>
              <a:t> </a:t>
            </a:r>
          </a:p>
          <a:p>
            <a:pPr eaLnBrk="1" hangingPunct="1">
              <a:lnSpc>
                <a:spcPct val="90000"/>
              </a:lnSpc>
            </a:pPr>
            <a:r>
              <a:rPr lang="en-US" altLang="tr-TR" sz="2400" smtClean="0">
                <a:solidFill>
                  <a:schemeClr val="accent1"/>
                </a:solidFill>
                <a:cs typeface="Times New Roman" panose="02020603050405020304" pitchFamily="18" charset="0"/>
              </a:rPr>
              <a:t>S = 10 log</a:t>
            </a:r>
            <a:r>
              <a:rPr lang="en-US" altLang="tr-TR" sz="2400" baseline="-30000" smtClean="0">
                <a:solidFill>
                  <a:schemeClr val="accent1"/>
                </a:solidFill>
                <a:cs typeface="Times New Roman" panose="02020603050405020304" pitchFamily="18" charset="0"/>
              </a:rPr>
              <a:t>10</a:t>
            </a:r>
            <a:r>
              <a:rPr lang="en-US" altLang="tr-TR" sz="2400" smtClean="0">
                <a:solidFill>
                  <a:schemeClr val="accent1"/>
                </a:solidFill>
                <a:cs typeface="Times New Roman" panose="02020603050405020304" pitchFamily="18" charset="0"/>
              </a:rPr>
              <a:t>x</a:t>
            </a:r>
          </a:p>
          <a:p>
            <a:pPr eaLnBrk="1" hangingPunct="1">
              <a:lnSpc>
                <a:spcPct val="90000"/>
              </a:lnSpc>
            </a:pPr>
            <a:r>
              <a:rPr lang="en-US" altLang="tr-TR" sz="2400" smtClean="0">
                <a:solidFill>
                  <a:schemeClr val="accent1"/>
                </a:solidFill>
                <a:cs typeface="Times New Roman" panose="02020603050405020304" pitchFamily="18" charset="0"/>
              </a:rPr>
              <a:t>S/10 = log</a:t>
            </a:r>
            <a:r>
              <a:rPr lang="en-US" altLang="tr-TR" sz="2400" baseline="-30000" smtClean="0">
                <a:solidFill>
                  <a:schemeClr val="accent1"/>
                </a:solidFill>
                <a:cs typeface="Times New Roman" panose="02020603050405020304" pitchFamily="18" charset="0"/>
              </a:rPr>
              <a:t>10</a:t>
            </a:r>
            <a:r>
              <a:rPr lang="en-US" altLang="tr-TR" sz="2400" smtClean="0">
                <a:solidFill>
                  <a:schemeClr val="accent1"/>
                </a:solidFill>
                <a:cs typeface="Times New Roman" panose="02020603050405020304" pitchFamily="18" charset="0"/>
              </a:rPr>
              <a:t>x</a:t>
            </a:r>
          </a:p>
          <a:p>
            <a:pPr eaLnBrk="1" hangingPunct="1">
              <a:lnSpc>
                <a:spcPct val="90000"/>
              </a:lnSpc>
            </a:pPr>
            <a:r>
              <a:rPr lang="en-US" altLang="tr-TR" sz="2400" smtClean="0">
                <a:solidFill>
                  <a:schemeClr val="accent1"/>
                </a:solidFill>
                <a:cs typeface="Times New Roman" panose="02020603050405020304" pitchFamily="18" charset="0"/>
              </a:rPr>
              <a:t>S/10 = log</a:t>
            </a:r>
            <a:r>
              <a:rPr lang="en-US" altLang="tr-TR" sz="2400" baseline="-30000" smtClean="0">
                <a:solidFill>
                  <a:schemeClr val="accent1"/>
                </a:solidFill>
                <a:cs typeface="Times New Roman" panose="02020603050405020304" pitchFamily="18" charset="0"/>
              </a:rPr>
              <a:t>10</a:t>
            </a:r>
            <a:r>
              <a:rPr lang="en-US" altLang="tr-TR" sz="2400" smtClean="0">
                <a:solidFill>
                  <a:schemeClr val="accent1"/>
                </a:solidFill>
                <a:cs typeface="Times New Roman" panose="02020603050405020304" pitchFamily="18" charset="0"/>
              </a:rPr>
              <a:t>x * (log</a:t>
            </a:r>
            <a:r>
              <a:rPr lang="en-US" altLang="tr-TR" sz="2400" baseline="-30000" smtClean="0">
                <a:solidFill>
                  <a:schemeClr val="accent1"/>
                </a:solidFill>
                <a:cs typeface="Times New Roman" panose="02020603050405020304" pitchFamily="18" charset="0"/>
              </a:rPr>
              <a:t>2</a:t>
            </a:r>
            <a:r>
              <a:rPr lang="en-US" altLang="tr-TR" sz="2400" smtClean="0">
                <a:solidFill>
                  <a:schemeClr val="accent1"/>
                </a:solidFill>
                <a:cs typeface="Times New Roman" panose="02020603050405020304" pitchFamily="18" charset="0"/>
              </a:rPr>
              <a:t>10/log</a:t>
            </a:r>
            <a:r>
              <a:rPr lang="en-US" altLang="tr-TR" sz="2400" baseline="-30000" smtClean="0">
                <a:solidFill>
                  <a:schemeClr val="accent1"/>
                </a:solidFill>
                <a:cs typeface="Times New Roman" panose="02020603050405020304" pitchFamily="18" charset="0"/>
              </a:rPr>
              <a:t>2</a:t>
            </a:r>
            <a:r>
              <a:rPr lang="en-US" altLang="tr-TR" sz="2400" smtClean="0">
                <a:solidFill>
                  <a:schemeClr val="accent1"/>
                </a:solidFill>
                <a:cs typeface="Times New Roman" panose="02020603050405020304" pitchFamily="18" charset="0"/>
              </a:rPr>
              <a:t>10)</a:t>
            </a:r>
          </a:p>
          <a:p>
            <a:pPr eaLnBrk="1" hangingPunct="1">
              <a:lnSpc>
                <a:spcPct val="90000"/>
              </a:lnSpc>
            </a:pPr>
            <a:r>
              <a:rPr lang="en-US" altLang="tr-TR" sz="2400" smtClean="0">
                <a:solidFill>
                  <a:schemeClr val="accent1"/>
                </a:solidFill>
                <a:cs typeface="Times New Roman" panose="02020603050405020304" pitchFamily="18" charset="0"/>
              </a:rPr>
              <a:t>S/10 * log</a:t>
            </a:r>
            <a:r>
              <a:rPr lang="en-US" altLang="tr-TR" sz="2400" baseline="-30000" smtClean="0">
                <a:solidFill>
                  <a:schemeClr val="accent1"/>
                </a:solidFill>
                <a:cs typeface="Times New Roman" panose="02020603050405020304" pitchFamily="18" charset="0"/>
              </a:rPr>
              <a:t>2</a:t>
            </a:r>
            <a:r>
              <a:rPr lang="en-US" altLang="tr-TR" sz="2400" smtClean="0">
                <a:solidFill>
                  <a:schemeClr val="accent1"/>
                </a:solidFill>
                <a:cs typeface="Times New Roman" panose="02020603050405020304" pitchFamily="18" charset="0"/>
              </a:rPr>
              <a:t>10 = log</a:t>
            </a:r>
            <a:r>
              <a:rPr lang="en-US" altLang="tr-TR" sz="2400" baseline="-30000" smtClean="0">
                <a:solidFill>
                  <a:schemeClr val="accent1"/>
                </a:solidFill>
                <a:cs typeface="Times New Roman" panose="02020603050405020304" pitchFamily="18" charset="0"/>
              </a:rPr>
              <a:t>10</a:t>
            </a:r>
            <a:r>
              <a:rPr lang="en-US" altLang="tr-TR" sz="2400" smtClean="0">
                <a:solidFill>
                  <a:schemeClr val="accent1"/>
                </a:solidFill>
                <a:cs typeface="Times New Roman" panose="02020603050405020304" pitchFamily="18" charset="0"/>
              </a:rPr>
              <a:t>x / log</a:t>
            </a:r>
            <a:r>
              <a:rPr lang="en-US" altLang="tr-TR" sz="2400" baseline="-30000" smtClean="0">
                <a:solidFill>
                  <a:schemeClr val="accent1"/>
                </a:solidFill>
                <a:cs typeface="Times New Roman" panose="02020603050405020304" pitchFamily="18" charset="0"/>
              </a:rPr>
              <a:t>2</a:t>
            </a:r>
            <a:r>
              <a:rPr lang="en-US" altLang="tr-TR" sz="2400" smtClean="0">
                <a:solidFill>
                  <a:schemeClr val="accent1"/>
                </a:solidFill>
                <a:cs typeface="Times New Roman" panose="02020603050405020304" pitchFamily="18" charset="0"/>
              </a:rPr>
              <a:t>10</a:t>
            </a:r>
          </a:p>
          <a:p>
            <a:pPr eaLnBrk="1" hangingPunct="1">
              <a:lnSpc>
                <a:spcPct val="90000"/>
              </a:lnSpc>
            </a:pPr>
            <a:r>
              <a:rPr lang="en-US" altLang="tr-TR" sz="2400" smtClean="0">
                <a:solidFill>
                  <a:schemeClr val="accent1"/>
                </a:solidFill>
                <a:cs typeface="Times New Roman" panose="02020603050405020304" pitchFamily="18" charset="0"/>
              </a:rPr>
              <a:t>S/10 * log</a:t>
            </a:r>
            <a:r>
              <a:rPr lang="en-US" altLang="tr-TR" sz="2400" baseline="-30000" smtClean="0">
                <a:solidFill>
                  <a:schemeClr val="accent1"/>
                </a:solidFill>
                <a:cs typeface="Times New Roman" panose="02020603050405020304" pitchFamily="18" charset="0"/>
              </a:rPr>
              <a:t>2</a:t>
            </a:r>
            <a:r>
              <a:rPr lang="en-US" altLang="tr-TR" sz="2400" smtClean="0">
                <a:solidFill>
                  <a:schemeClr val="accent1"/>
                </a:solidFill>
                <a:cs typeface="Times New Roman" panose="02020603050405020304" pitchFamily="18" charset="0"/>
              </a:rPr>
              <a:t>10 = log</a:t>
            </a:r>
            <a:r>
              <a:rPr lang="en-US" altLang="tr-TR" sz="2400" baseline="-30000" smtClean="0">
                <a:solidFill>
                  <a:schemeClr val="accent1"/>
                </a:solidFill>
                <a:cs typeface="Times New Roman" panose="02020603050405020304" pitchFamily="18" charset="0"/>
              </a:rPr>
              <a:t>2</a:t>
            </a:r>
            <a:r>
              <a:rPr lang="en-US" altLang="tr-TR" sz="2400" smtClean="0">
                <a:solidFill>
                  <a:schemeClr val="accent1"/>
                </a:solidFill>
                <a:cs typeface="Times New Roman" panose="02020603050405020304" pitchFamily="18" charset="0"/>
              </a:rPr>
              <a:t>x</a:t>
            </a:r>
          </a:p>
          <a:p>
            <a:pPr eaLnBrk="1" hangingPunct="1">
              <a:lnSpc>
                <a:spcPct val="90000"/>
              </a:lnSpc>
            </a:pPr>
            <a:r>
              <a:rPr lang="en-US" altLang="tr-TR" sz="2400" smtClean="0">
                <a:solidFill>
                  <a:schemeClr val="accent1"/>
                </a:solidFill>
                <a:cs typeface="Times New Roman" panose="02020603050405020304" pitchFamily="18" charset="0"/>
              </a:rPr>
              <a:t>1/3 S ~ log</a:t>
            </a:r>
            <a:r>
              <a:rPr lang="en-US" altLang="tr-TR" sz="2400" baseline="-30000" smtClean="0">
                <a:solidFill>
                  <a:schemeClr val="accent1"/>
                </a:solidFill>
                <a:cs typeface="Times New Roman" panose="02020603050405020304" pitchFamily="18" charset="0"/>
              </a:rPr>
              <a:t>2</a:t>
            </a:r>
            <a:r>
              <a:rPr lang="en-US" altLang="tr-TR" sz="2400" smtClean="0">
                <a:solidFill>
                  <a:schemeClr val="accent1"/>
                </a:solidFill>
                <a:cs typeface="Times New Roman" panose="02020603050405020304" pitchFamily="18" charset="0"/>
              </a:rPr>
              <a:t>x</a:t>
            </a:r>
          </a:p>
          <a:p>
            <a:pPr eaLnBrk="1" hangingPunct="1">
              <a:lnSpc>
                <a:spcPct val="90000"/>
              </a:lnSpc>
              <a:buFontTx/>
              <a:buNone/>
            </a:pPr>
            <a:endParaRPr lang="en-US" altLang="tr-TR" sz="2400" smtClean="0">
              <a:solidFill>
                <a:schemeClr val="accent1"/>
              </a:solidFill>
              <a:cs typeface="Times New Roman" panose="02020603050405020304" pitchFamily="18" charset="0"/>
            </a:endParaRPr>
          </a:p>
          <a:p>
            <a:pPr eaLnBrk="1" hangingPunct="1">
              <a:lnSpc>
                <a:spcPct val="90000"/>
              </a:lnSpc>
            </a:pPr>
            <a:r>
              <a:rPr lang="en-US" altLang="tr-TR" sz="2400" smtClean="0">
                <a:solidFill>
                  <a:schemeClr val="accent1"/>
                </a:solidFill>
                <a:cs typeface="Times New Roman" panose="02020603050405020304" pitchFamily="18" charset="0"/>
              </a:rPr>
              <a:t>S</a:t>
            </a:r>
            <a:r>
              <a:rPr lang="tr-TR" altLang="tr-TR" sz="2400" smtClean="0">
                <a:solidFill>
                  <a:schemeClr val="accent1"/>
                </a:solidFill>
                <a:cs typeface="Times New Roman" panose="02020603050405020304" pitchFamily="18" charset="0"/>
              </a:rPr>
              <a:t>’</a:t>
            </a:r>
            <a:r>
              <a:rPr lang="en-US" altLang="tr-TR" sz="2400" smtClean="0">
                <a:solidFill>
                  <a:schemeClr val="accent1"/>
                </a:solidFill>
                <a:cs typeface="Times New Roman" panose="02020603050405020304" pitchFamily="18" charset="0"/>
              </a:rPr>
              <a:t> ~ 1/3S</a:t>
            </a:r>
          </a:p>
          <a:p>
            <a:pPr eaLnBrk="1" hangingPunct="1">
              <a:lnSpc>
                <a:spcPct val="90000"/>
              </a:lnSpc>
            </a:pPr>
            <a:endParaRPr lang="en-US" altLang="tr-TR" sz="2400" smtClean="0">
              <a:solidFill>
                <a:schemeClr val="accent1"/>
              </a:solidFill>
            </a:endParaRPr>
          </a:p>
        </p:txBody>
      </p:sp>
      <p:sp>
        <p:nvSpPr>
          <p:cNvPr id="18534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B9271B0-3740-4A02-A369-93D9F065E631}" type="slidenum">
              <a:rPr kumimoji="0" lang="en-US" altLang="tr-TR" sz="1200" smtClean="0"/>
              <a:pPr>
                <a:spcBef>
                  <a:spcPct val="50000"/>
                </a:spcBef>
                <a:buFontTx/>
                <a:buNone/>
              </a:pPr>
              <a:t>138</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48898"/>
                                        </p:tgtEl>
                                        <p:attrNameLst>
                                          <p:attrName>style.visibility</p:attrName>
                                        </p:attrNameLst>
                                      </p:cBhvr>
                                      <p:to>
                                        <p:strVal val="visible"/>
                                      </p:to>
                                    </p:set>
                                    <p:animEffect transition="in" filter="dissolve">
                                      <p:cBhvr>
                                        <p:cTn id="7" dur="500"/>
                                        <p:tgtEl>
                                          <p:spTgt spid="848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8899">
                                            <p:txEl>
                                              <p:pRg st="0" end="0"/>
                                            </p:txEl>
                                          </p:spTgt>
                                        </p:tgtEl>
                                        <p:attrNameLst>
                                          <p:attrName>style.visibility</p:attrName>
                                        </p:attrNameLst>
                                      </p:cBhvr>
                                      <p:to>
                                        <p:strVal val="visible"/>
                                      </p:to>
                                    </p:set>
                                    <p:animEffect transition="in" filter="dissolve">
                                      <p:cBhvr>
                                        <p:cTn id="12" dur="500"/>
                                        <p:tgtEl>
                                          <p:spTgt spid="8488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8899">
                                            <p:txEl>
                                              <p:pRg st="2" end="2"/>
                                            </p:txEl>
                                          </p:spTgt>
                                        </p:tgtEl>
                                        <p:attrNameLst>
                                          <p:attrName>style.visibility</p:attrName>
                                        </p:attrNameLst>
                                      </p:cBhvr>
                                      <p:to>
                                        <p:strVal val="visible"/>
                                      </p:to>
                                    </p:set>
                                    <p:animEffect transition="in" filter="dissolve">
                                      <p:cBhvr>
                                        <p:cTn id="17" dur="500"/>
                                        <p:tgtEl>
                                          <p:spTgt spid="8488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8899">
                                            <p:txEl>
                                              <p:pRg st="3" end="3"/>
                                            </p:txEl>
                                          </p:spTgt>
                                        </p:tgtEl>
                                        <p:attrNameLst>
                                          <p:attrName>style.visibility</p:attrName>
                                        </p:attrNameLst>
                                      </p:cBhvr>
                                      <p:to>
                                        <p:strVal val="visible"/>
                                      </p:to>
                                    </p:set>
                                    <p:animEffect transition="in" filter="dissolve">
                                      <p:cBhvr>
                                        <p:cTn id="22" dur="500"/>
                                        <p:tgtEl>
                                          <p:spTgt spid="8488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48899">
                                            <p:txEl>
                                              <p:pRg st="4" end="4"/>
                                            </p:txEl>
                                          </p:spTgt>
                                        </p:tgtEl>
                                        <p:attrNameLst>
                                          <p:attrName>style.visibility</p:attrName>
                                        </p:attrNameLst>
                                      </p:cBhvr>
                                      <p:to>
                                        <p:strVal val="visible"/>
                                      </p:to>
                                    </p:set>
                                    <p:animEffect transition="in" filter="dissolve">
                                      <p:cBhvr>
                                        <p:cTn id="27" dur="500"/>
                                        <p:tgtEl>
                                          <p:spTgt spid="8488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48899">
                                            <p:txEl>
                                              <p:pRg st="5" end="5"/>
                                            </p:txEl>
                                          </p:spTgt>
                                        </p:tgtEl>
                                        <p:attrNameLst>
                                          <p:attrName>style.visibility</p:attrName>
                                        </p:attrNameLst>
                                      </p:cBhvr>
                                      <p:to>
                                        <p:strVal val="visible"/>
                                      </p:to>
                                    </p:set>
                                    <p:animEffect transition="in" filter="dissolve">
                                      <p:cBhvr>
                                        <p:cTn id="32" dur="500"/>
                                        <p:tgtEl>
                                          <p:spTgt spid="8488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48899">
                                            <p:txEl>
                                              <p:pRg st="6" end="6"/>
                                            </p:txEl>
                                          </p:spTgt>
                                        </p:tgtEl>
                                        <p:attrNameLst>
                                          <p:attrName>style.visibility</p:attrName>
                                        </p:attrNameLst>
                                      </p:cBhvr>
                                      <p:to>
                                        <p:strVal val="visible"/>
                                      </p:to>
                                    </p:set>
                                    <p:animEffect transition="in" filter="dissolve">
                                      <p:cBhvr>
                                        <p:cTn id="37" dur="500"/>
                                        <p:tgtEl>
                                          <p:spTgt spid="84889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48899">
                                            <p:txEl>
                                              <p:pRg st="7" end="7"/>
                                            </p:txEl>
                                          </p:spTgt>
                                        </p:tgtEl>
                                        <p:attrNameLst>
                                          <p:attrName>style.visibility</p:attrName>
                                        </p:attrNameLst>
                                      </p:cBhvr>
                                      <p:to>
                                        <p:strVal val="visible"/>
                                      </p:to>
                                    </p:set>
                                    <p:animEffect transition="in" filter="dissolve">
                                      <p:cBhvr>
                                        <p:cTn id="42" dur="500"/>
                                        <p:tgtEl>
                                          <p:spTgt spid="84889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48899">
                                            <p:txEl>
                                              <p:pRg st="9" end="9"/>
                                            </p:txEl>
                                          </p:spTgt>
                                        </p:tgtEl>
                                        <p:attrNameLst>
                                          <p:attrName>style.visibility</p:attrName>
                                        </p:attrNameLst>
                                      </p:cBhvr>
                                      <p:to>
                                        <p:strVal val="visible"/>
                                      </p:to>
                                    </p:set>
                                    <p:animEffect transition="in" filter="dissolve">
                                      <p:cBhvr>
                                        <p:cTn id="47" dur="500"/>
                                        <p:tgtEl>
                                          <p:spTgt spid="8488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8" grpId="0"/>
      <p:bldP spid="848899" grpId="0" build="p"/>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p:txBody>
          <a:bodyPr/>
          <a:lstStyle/>
          <a:p>
            <a:pPr eaLnBrk="1" hangingPunct="1"/>
            <a:r>
              <a:rPr lang="en-US" altLang="tr-TR" smtClean="0"/>
              <a:t>Significance Example</a:t>
            </a:r>
          </a:p>
        </p:txBody>
      </p:sp>
      <p:sp>
        <p:nvSpPr>
          <p:cNvPr id="849923" name="Rectangle 3"/>
          <p:cNvSpPr>
            <a:spLocks noGrp="1" noChangeArrowheads="1"/>
          </p:cNvSpPr>
          <p:nvPr>
            <p:ph type="body" idx="1"/>
          </p:nvPr>
        </p:nvSpPr>
        <p:spPr/>
        <p:txBody>
          <a:bodyPr/>
          <a:lstStyle/>
          <a:p>
            <a:pPr eaLnBrk="1" hangingPunct="1"/>
            <a:r>
              <a:rPr lang="en-US" altLang="tr-TR" smtClean="0">
                <a:solidFill>
                  <a:schemeClr val="accent1"/>
                </a:solidFill>
              </a:rPr>
              <a:t>S’ = 1/3S = 1/3 * 73 = 24.333 bits</a:t>
            </a:r>
          </a:p>
          <a:p>
            <a:pPr eaLnBrk="1" hangingPunct="1"/>
            <a:endParaRPr lang="en-US" altLang="tr-TR" smtClean="0"/>
          </a:p>
          <a:p>
            <a:pPr eaLnBrk="1" hangingPunct="1"/>
            <a:r>
              <a:rPr lang="en-US" altLang="tr-TR" smtClean="0"/>
              <a:t>The significance cutoff is: </a:t>
            </a:r>
            <a:endParaRPr lang="tr-TR" altLang="tr-TR" smtClean="0"/>
          </a:p>
          <a:p>
            <a:pPr eaLnBrk="1" hangingPunct="1">
              <a:buFontTx/>
              <a:buNone/>
            </a:pPr>
            <a:r>
              <a:rPr lang="tr-TR" altLang="tr-TR" smtClean="0"/>
              <a:t>	</a:t>
            </a:r>
            <a:r>
              <a:rPr lang="en-US" altLang="tr-TR" smtClean="0">
                <a:solidFill>
                  <a:schemeClr val="accent1"/>
                </a:solidFill>
              </a:rPr>
              <a:t>log2(mn) = log2(250 * 250) = 16 bits</a:t>
            </a:r>
          </a:p>
          <a:p>
            <a:pPr eaLnBrk="1" hangingPunct="1">
              <a:buFontTx/>
              <a:buNone/>
            </a:pPr>
            <a:endParaRPr lang="en-US" altLang="tr-TR" smtClean="0"/>
          </a:p>
          <a:p>
            <a:pPr eaLnBrk="1" hangingPunct="1"/>
            <a:r>
              <a:rPr lang="en-US" altLang="tr-TR" smtClean="0"/>
              <a:t>Since the alignment score is above the significance cutoff, this is a significant local alignment.</a:t>
            </a:r>
            <a:endParaRPr lang="tr-TR" altLang="tr-TR" smtClean="0"/>
          </a:p>
          <a:p>
            <a:pPr eaLnBrk="1" hangingPunct="1">
              <a:buFontTx/>
              <a:buNone/>
            </a:pPr>
            <a:endParaRPr lang="en-US" altLang="tr-TR" smtClean="0"/>
          </a:p>
        </p:txBody>
      </p:sp>
      <p:sp>
        <p:nvSpPr>
          <p:cNvPr id="18637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1B332F03-5925-46A7-BFDC-07C1459192F7}" type="slidenum">
              <a:rPr kumimoji="0" lang="en-US" altLang="tr-TR" sz="1200" smtClean="0"/>
              <a:pPr>
                <a:spcBef>
                  <a:spcPct val="50000"/>
                </a:spcBef>
                <a:buFontTx/>
                <a:buNone/>
              </a:pPr>
              <a:t>139</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49922"/>
                                        </p:tgtEl>
                                        <p:attrNameLst>
                                          <p:attrName>style.visibility</p:attrName>
                                        </p:attrNameLst>
                                      </p:cBhvr>
                                      <p:to>
                                        <p:strVal val="visible"/>
                                      </p:to>
                                    </p:set>
                                    <p:animEffect transition="in" filter="dissolve">
                                      <p:cBhvr>
                                        <p:cTn id="7" dur="500"/>
                                        <p:tgtEl>
                                          <p:spTgt spid="849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23">
                                            <p:txEl>
                                              <p:pRg st="0" end="0"/>
                                            </p:txEl>
                                          </p:spTgt>
                                        </p:tgtEl>
                                        <p:attrNameLst>
                                          <p:attrName>style.visibility</p:attrName>
                                        </p:attrNameLst>
                                      </p:cBhvr>
                                      <p:to>
                                        <p:strVal val="visible"/>
                                      </p:to>
                                    </p:set>
                                    <p:animEffect transition="in" filter="dissolve">
                                      <p:cBhvr>
                                        <p:cTn id="12" dur="500"/>
                                        <p:tgtEl>
                                          <p:spTgt spid="8499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23">
                                            <p:txEl>
                                              <p:pRg st="2" end="2"/>
                                            </p:txEl>
                                          </p:spTgt>
                                        </p:tgtEl>
                                        <p:attrNameLst>
                                          <p:attrName>style.visibility</p:attrName>
                                        </p:attrNameLst>
                                      </p:cBhvr>
                                      <p:to>
                                        <p:strVal val="visible"/>
                                      </p:to>
                                    </p:set>
                                    <p:animEffect transition="in" filter="dissolve">
                                      <p:cBhvr>
                                        <p:cTn id="17" dur="500"/>
                                        <p:tgtEl>
                                          <p:spTgt spid="8499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9923">
                                            <p:txEl>
                                              <p:pRg st="3" end="3"/>
                                            </p:txEl>
                                          </p:spTgt>
                                        </p:tgtEl>
                                        <p:attrNameLst>
                                          <p:attrName>style.visibility</p:attrName>
                                        </p:attrNameLst>
                                      </p:cBhvr>
                                      <p:to>
                                        <p:strVal val="visible"/>
                                      </p:to>
                                    </p:set>
                                    <p:animEffect transition="in" filter="dissolve">
                                      <p:cBhvr>
                                        <p:cTn id="22" dur="500"/>
                                        <p:tgtEl>
                                          <p:spTgt spid="8499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49923">
                                            <p:txEl>
                                              <p:pRg st="5" end="5"/>
                                            </p:txEl>
                                          </p:spTgt>
                                        </p:tgtEl>
                                        <p:attrNameLst>
                                          <p:attrName>style.visibility</p:attrName>
                                        </p:attrNameLst>
                                      </p:cBhvr>
                                      <p:to>
                                        <p:strVal val="visible"/>
                                      </p:to>
                                    </p:set>
                                    <p:animEffect transition="in" filter="dissolve">
                                      <p:cBhvr>
                                        <p:cTn id="27" dur="500"/>
                                        <p:tgtEl>
                                          <p:spTgt spid="849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2" grpId="0"/>
      <p:bldP spid="8499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ChangeArrowheads="1"/>
          </p:cNvSpPr>
          <p:nvPr/>
        </p:nvSpPr>
        <p:spPr bwMode="auto">
          <a:xfrm>
            <a:off x="476250" y="1223963"/>
            <a:ext cx="84963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US" altLang="tr-TR" dirty="0">
                <a:solidFill>
                  <a:schemeClr val="accent1"/>
                </a:solidFill>
              </a:rPr>
              <a:t>A protein sequence alignment</a:t>
            </a:r>
          </a:p>
          <a:p>
            <a:pPr eaLnBrk="1" hangingPunct="1">
              <a:spcBef>
                <a:spcPct val="0"/>
              </a:spcBef>
              <a:buFontTx/>
              <a:buNone/>
            </a:pPr>
            <a:r>
              <a:rPr kumimoji="0" lang="en-US" altLang="tr-TR" dirty="0">
                <a:solidFill>
                  <a:srgbClr val="333366"/>
                </a:solidFill>
                <a:latin typeface="Courier New" panose="02070309020205020404" pitchFamily="49" charset="0"/>
              </a:rPr>
              <a:t>MSTGAVLIY--TSILIKECHAMPAGNE-----</a:t>
            </a:r>
          </a:p>
          <a:p>
            <a:pPr eaLnBrk="1" hangingPunct="1">
              <a:spcBef>
                <a:spcPct val="0"/>
              </a:spcBef>
              <a:buFontTx/>
              <a:buNone/>
            </a:pPr>
            <a:r>
              <a:rPr kumimoji="0" lang="en-US" altLang="tr-TR" dirty="0">
                <a:solidFill>
                  <a:srgbClr val="333366"/>
                </a:solidFill>
                <a:latin typeface="Courier New" panose="02070309020205020404" pitchFamily="49" charset="0"/>
              </a:rPr>
              <a:t>---GGILLFHRTHELIKESHAMANDEGGSNNS</a:t>
            </a:r>
          </a:p>
          <a:p>
            <a:pPr eaLnBrk="1" hangingPunct="1">
              <a:spcBef>
                <a:spcPct val="0"/>
              </a:spcBef>
              <a:buFontTx/>
              <a:buNone/>
            </a:pPr>
            <a:r>
              <a:rPr kumimoji="0" lang="en-US" altLang="tr-TR" dirty="0">
                <a:solidFill>
                  <a:srgbClr val="333366"/>
                </a:solidFill>
                <a:latin typeface="Courier New" panose="02070309020205020404" pitchFamily="49" charset="0"/>
              </a:rPr>
              <a:t>   *  *    *  **** ***</a:t>
            </a:r>
            <a:r>
              <a:rPr kumimoji="0" lang="en-US" altLang="tr-TR" dirty="0">
                <a:latin typeface="Courier New" panose="02070309020205020404" pitchFamily="49" charset="0"/>
              </a:rPr>
              <a:t>     </a:t>
            </a:r>
          </a:p>
          <a:p>
            <a:pPr eaLnBrk="1" hangingPunct="1">
              <a:spcBef>
                <a:spcPct val="0"/>
              </a:spcBef>
              <a:buFontTx/>
              <a:buNone/>
            </a:pPr>
            <a:endParaRPr kumimoji="0" lang="en-US" altLang="tr-TR" dirty="0">
              <a:latin typeface="Courier New" panose="02070309020205020404" pitchFamily="49" charset="0"/>
            </a:endParaRPr>
          </a:p>
          <a:p>
            <a:pPr eaLnBrk="1" hangingPunct="1">
              <a:spcBef>
                <a:spcPct val="0"/>
              </a:spcBef>
              <a:buFontTx/>
              <a:buNone/>
            </a:pPr>
            <a:r>
              <a:rPr kumimoji="0" lang="en-US" altLang="tr-TR" dirty="0">
                <a:solidFill>
                  <a:schemeClr val="accent1"/>
                </a:solidFill>
              </a:rPr>
              <a:t>A DNA sequence alignment</a:t>
            </a:r>
          </a:p>
          <a:p>
            <a:pPr eaLnBrk="1" hangingPunct="1">
              <a:spcBef>
                <a:spcPct val="0"/>
              </a:spcBef>
              <a:buFontTx/>
              <a:buNone/>
            </a:pPr>
            <a:r>
              <a:rPr kumimoji="0" lang="en-US" altLang="tr-TR" dirty="0" err="1">
                <a:solidFill>
                  <a:srgbClr val="333366"/>
                </a:solidFill>
                <a:latin typeface="Courier New" panose="02070309020205020404" pitchFamily="49" charset="0"/>
              </a:rPr>
              <a:t>attcgttggcaaatcgcccctatccggccttaa</a:t>
            </a:r>
            <a:endParaRPr kumimoji="0" lang="en-US" altLang="tr-TR" dirty="0">
              <a:solidFill>
                <a:srgbClr val="333366"/>
              </a:solidFill>
              <a:latin typeface="Courier New" panose="02070309020205020404" pitchFamily="49" charset="0"/>
            </a:endParaRPr>
          </a:p>
          <a:p>
            <a:pPr eaLnBrk="1" hangingPunct="1">
              <a:spcBef>
                <a:spcPct val="0"/>
              </a:spcBef>
              <a:buFontTx/>
              <a:buNone/>
            </a:pPr>
            <a:r>
              <a:rPr kumimoji="0" lang="en-US" altLang="tr-TR" dirty="0" err="1">
                <a:solidFill>
                  <a:srgbClr val="333366"/>
                </a:solidFill>
                <a:latin typeface="Courier New" panose="02070309020205020404" pitchFamily="49" charset="0"/>
              </a:rPr>
              <a:t>att</a:t>
            </a:r>
            <a:r>
              <a:rPr kumimoji="0" lang="en-US" altLang="tr-TR" dirty="0">
                <a:solidFill>
                  <a:srgbClr val="333366"/>
                </a:solidFill>
                <a:latin typeface="Courier New" panose="02070309020205020404" pitchFamily="49" charset="0"/>
              </a:rPr>
              <a:t>---</a:t>
            </a:r>
            <a:r>
              <a:rPr kumimoji="0" lang="en-US" altLang="tr-TR" dirty="0" err="1">
                <a:solidFill>
                  <a:srgbClr val="333366"/>
                </a:solidFill>
                <a:latin typeface="Courier New" panose="02070309020205020404" pitchFamily="49" charset="0"/>
              </a:rPr>
              <a:t>tggcggatcg</a:t>
            </a:r>
            <a:r>
              <a:rPr kumimoji="0" lang="en-US" altLang="tr-TR" dirty="0">
                <a:solidFill>
                  <a:srgbClr val="333366"/>
                </a:solidFill>
                <a:latin typeface="Courier New" panose="02070309020205020404" pitchFamily="49" charset="0"/>
              </a:rPr>
              <a:t>-</a:t>
            </a:r>
            <a:r>
              <a:rPr kumimoji="0" lang="en-US" altLang="tr-TR" dirty="0" err="1">
                <a:solidFill>
                  <a:srgbClr val="333366"/>
                </a:solidFill>
                <a:latin typeface="Courier New" panose="02070309020205020404" pitchFamily="49" charset="0"/>
              </a:rPr>
              <a:t>cctctacgggcc</a:t>
            </a:r>
            <a:r>
              <a:rPr kumimoji="0" lang="en-US" altLang="tr-TR" dirty="0">
                <a:solidFill>
                  <a:srgbClr val="333366"/>
                </a:solidFill>
                <a:latin typeface="Courier New" panose="02070309020205020404" pitchFamily="49" charset="0"/>
              </a:rPr>
              <a:t>----</a:t>
            </a:r>
          </a:p>
          <a:p>
            <a:pPr eaLnBrk="1" hangingPunct="1">
              <a:spcBef>
                <a:spcPct val="0"/>
              </a:spcBef>
              <a:buFontTx/>
              <a:buNone/>
            </a:pPr>
            <a:r>
              <a:rPr kumimoji="0" lang="en-US" altLang="tr-TR" dirty="0">
                <a:solidFill>
                  <a:srgbClr val="333366"/>
                </a:solidFill>
                <a:latin typeface="Courier New" panose="02070309020205020404" pitchFamily="49" charset="0"/>
              </a:rPr>
              <a:t>***   ****  **** **    ******</a:t>
            </a:r>
          </a:p>
        </p:txBody>
      </p:sp>
      <p:sp>
        <p:nvSpPr>
          <p:cNvPr id="36867" name="Rectangle 4"/>
          <p:cNvSpPr>
            <a:spLocks noChangeArrowheads="1"/>
          </p:cNvSpPr>
          <p:nvPr/>
        </p:nvSpPr>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r>
              <a:rPr lang="tr-TR" altLang="tr-TR" sz="3600" b="1" dirty="0" smtClean="0">
                <a:solidFill>
                  <a:schemeClr val="tx2"/>
                </a:solidFill>
              </a:rPr>
              <a:t>S</a:t>
            </a:r>
            <a:r>
              <a:rPr lang="en-GB" altLang="tr-TR" sz="3600" b="1" dirty="0" err="1" smtClean="0">
                <a:solidFill>
                  <a:schemeClr val="tx2"/>
                </a:solidFill>
              </a:rPr>
              <a:t>equence</a:t>
            </a:r>
            <a:r>
              <a:rPr lang="en-GB" altLang="tr-TR" sz="3600" b="1" dirty="0" smtClean="0">
                <a:solidFill>
                  <a:schemeClr val="tx2"/>
                </a:solidFill>
              </a:rPr>
              <a:t> </a:t>
            </a:r>
            <a:r>
              <a:rPr lang="tr-TR" altLang="tr-TR" sz="3600" b="1" dirty="0" smtClean="0">
                <a:solidFill>
                  <a:schemeClr val="tx2"/>
                </a:solidFill>
              </a:rPr>
              <a:t>A</a:t>
            </a:r>
            <a:r>
              <a:rPr lang="en-GB" altLang="tr-TR" sz="3600" b="1" dirty="0" err="1" smtClean="0">
                <a:solidFill>
                  <a:schemeClr val="tx2"/>
                </a:solidFill>
              </a:rPr>
              <a:t>lignment</a:t>
            </a:r>
            <a:endParaRPr lang="en-US" altLang="tr-TR" sz="3600" b="1" dirty="0">
              <a:solidFill>
                <a:schemeClr val="tx2"/>
              </a:solidFill>
            </a:endParaRPr>
          </a:p>
        </p:txBody>
      </p:sp>
      <p:sp>
        <p:nvSpPr>
          <p:cNvPr id="3686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AC43AF2-1EB1-4AD1-8A17-9FF55ED5628F}" type="slidenum">
              <a:rPr kumimoji="0" lang="en-US" altLang="tr-TR" sz="1200" smtClean="0"/>
              <a:pPr>
                <a:spcBef>
                  <a:spcPct val="50000"/>
                </a:spcBef>
                <a:buFontTx/>
                <a:buNone/>
              </a:pPr>
              <a:t>14</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68354">
                                            <p:txEl>
                                              <p:pRg st="0" end="0"/>
                                            </p:txEl>
                                          </p:spTgt>
                                        </p:tgtEl>
                                        <p:attrNameLst>
                                          <p:attrName>style.visibility</p:attrName>
                                        </p:attrNameLst>
                                      </p:cBhvr>
                                      <p:to>
                                        <p:strVal val="visible"/>
                                      </p:to>
                                    </p:set>
                                    <p:animEffect transition="in" filter="dissolve">
                                      <p:cBhvr>
                                        <p:cTn id="7" dur="500"/>
                                        <p:tgtEl>
                                          <p:spTgt spid="8683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68354">
                                            <p:txEl>
                                              <p:pRg st="1" end="1"/>
                                            </p:txEl>
                                          </p:spTgt>
                                        </p:tgtEl>
                                        <p:attrNameLst>
                                          <p:attrName>style.visibility</p:attrName>
                                        </p:attrNameLst>
                                      </p:cBhvr>
                                      <p:to>
                                        <p:strVal val="visible"/>
                                      </p:to>
                                    </p:set>
                                    <p:animEffect transition="in" filter="dissolve">
                                      <p:cBhvr>
                                        <p:cTn id="12" dur="500"/>
                                        <p:tgtEl>
                                          <p:spTgt spid="8683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68354">
                                            <p:txEl>
                                              <p:pRg st="2" end="2"/>
                                            </p:txEl>
                                          </p:spTgt>
                                        </p:tgtEl>
                                        <p:attrNameLst>
                                          <p:attrName>style.visibility</p:attrName>
                                        </p:attrNameLst>
                                      </p:cBhvr>
                                      <p:to>
                                        <p:strVal val="visible"/>
                                      </p:to>
                                    </p:set>
                                    <p:animEffect transition="in" filter="dissolve">
                                      <p:cBhvr>
                                        <p:cTn id="17" dur="500"/>
                                        <p:tgtEl>
                                          <p:spTgt spid="8683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68354">
                                            <p:txEl>
                                              <p:pRg st="3" end="3"/>
                                            </p:txEl>
                                          </p:spTgt>
                                        </p:tgtEl>
                                        <p:attrNameLst>
                                          <p:attrName>style.visibility</p:attrName>
                                        </p:attrNameLst>
                                      </p:cBhvr>
                                      <p:to>
                                        <p:strVal val="visible"/>
                                      </p:to>
                                    </p:set>
                                    <p:animEffect transition="in" filter="dissolve">
                                      <p:cBhvr>
                                        <p:cTn id="22" dur="500"/>
                                        <p:tgtEl>
                                          <p:spTgt spid="86835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68354">
                                            <p:txEl>
                                              <p:pRg st="5" end="5"/>
                                            </p:txEl>
                                          </p:spTgt>
                                        </p:tgtEl>
                                        <p:attrNameLst>
                                          <p:attrName>style.visibility</p:attrName>
                                        </p:attrNameLst>
                                      </p:cBhvr>
                                      <p:to>
                                        <p:strVal val="visible"/>
                                      </p:to>
                                    </p:set>
                                    <p:animEffect transition="in" filter="dissolve">
                                      <p:cBhvr>
                                        <p:cTn id="27" dur="500"/>
                                        <p:tgtEl>
                                          <p:spTgt spid="86835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68354">
                                            <p:txEl>
                                              <p:pRg st="6" end="6"/>
                                            </p:txEl>
                                          </p:spTgt>
                                        </p:tgtEl>
                                        <p:attrNameLst>
                                          <p:attrName>style.visibility</p:attrName>
                                        </p:attrNameLst>
                                      </p:cBhvr>
                                      <p:to>
                                        <p:strVal val="visible"/>
                                      </p:to>
                                    </p:set>
                                    <p:animEffect transition="in" filter="dissolve">
                                      <p:cBhvr>
                                        <p:cTn id="32" dur="500"/>
                                        <p:tgtEl>
                                          <p:spTgt spid="86835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68354">
                                            <p:txEl>
                                              <p:pRg st="7" end="7"/>
                                            </p:txEl>
                                          </p:spTgt>
                                        </p:tgtEl>
                                        <p:attrNameLst>
                                          <p:attrName>style.visibility</p:attrName>
                                        </p:attrNameLst>
                                      </p:cBhvr>
                                      <p:to>
                                        <p:strVal val="visible"/>
                                      </p:to>
                                    </p:set>
                                    <p:animEffect transition="in" filter="dissolve">
                                      <p:cBhvr>
                                        <p:cTn id="37" dur="500"/>
                                        <p:tgtEl>
                                          <p:spTgt spid="86835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68354">
                                            <p:txEl>
                                              <p:pRg st="8" end="8"/>
                                            </p:txEl>
                                          </p:spTgt>
                                        </p:tgtEl>
                                        <p:attrNameLst>
                                          <p:attrName>style.visibility</p:attrName>
                                        </p:attrNameLst>
                                      </p:cBhvr>
                                      <p:to>
                                        <p:strVal val="visible"/>
                                      </p:to>
                                    </p:set>
                                    <p:animEffect transition="in" filter="dissolve">
                                      <p:cBhvr>
                                        <p:cTn id="42" dur="500"/>
                                        <p:tgtEl>
                                          <p:spTgt spid="8683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p:txBody>
          <a:bodyPr/>
          <a:lstStyle/>
          <a:p>
            <a:pPr eaLnBrk="1" hangingPunct="1"/>
            <a:r>
              <a:rPr lang="en-US" altLang="tr-TR" smtClean="0"/>
              <a:t>Estimation of E and P</a:t>
            </a:r>
          </a:p>
        </p:txBody>
      </p:sp>
      <p:sp>
        <p:nvSpPr>
          <p:cNvPr id="850947" name="Rectangle 3"/>
          <p:cNvSpPr>
            <a:spLocks noGrp="1" noChangeArrowheads="1"/>
          </p:cNvSpPr>
          <p:nvPr>
            <p:ph type="body" idx="1"/>
          </p:nvPr>
        </p:nvSpPr>
        <p:spPr>
          <a:xfrm>
            <a:off x="395288" y="1125538"/>
            <a:ext cx="8280400" cy="5327650"/>
          </a:xfrm>
        </p:spPr>
        <p:txBody>
          <a:bodyPr/>
          <a:lstStyle/>
          <a:p>
            <a:pPr eaLnBrk="1" hangingPunct="1">
              <a:lnSpc>
                <a:spcPct val="90000"/>
              </a:lnSpc>
            </a:pPr>
            <a:r>
              <a:rPr lang="en-US" altLang="tr-TR" sz="2400" smtClean="0"/>
              <a:t>When a PAM250 scoring matrix is being used, K is estimated to be 0.09, while lambda is estimated to be 0.229. </a:t>
            </a:r>
            <a:endParaRPr lang="tr-TR" altLang="tr-TR" sz="2400" smtClean="0"/>
          </a:p>
          <a:p>
            <a:pPr eaLnBrk="1" hangingPunct="1">
              <a:lnSpc>
                <a:spcPct val="90000"/>
              </a:lnSpc>
            </a:pPr>
            <a:r>
              <a:rPr lang="en-US" altLang="tr-TR" sz="2400" smtClean="0"/>
              <a:t>For PAM250, </a:t>
            </a:r>
            <a:r>
              <a:rPr lang="en-US" altLang="tr-TR" sz="2400" smtClean="0">
                <a:solidFill>
                  <a:schemeClr val="accent1"/>
                </a:solidFill>
              </a:rPr>
              <a:t>K = 0.09; </a:t>
            </a:r>
            <a:r>
              <a:rPr lang="en-US" altLang="tr-TR" sz="2400" smtClean="0">
                <a:solidFill>
                  <a:schemeClr val="accent1"/>
                </a:solidFill>
                <a:sym typeface="Symbol" panose="05050102010706020507" pitchFamily="18" charset="2"/>
              </a:rPr>
              <a:t></a:t>
            </a:r>
            <a:r>
              <a:rPr lang="en-US" altLang="tr-TR" sz="2400" smtClean="0">
                <a:solidFill>
                  <a:schemeClr val="accent1"/>
                </a:solidFill>
              </a:rPr>
              <a:t> = 0.229</a:t>
            </a:r>
          </a:p>
          <a:p>
            <a:pPr eaLnBrk="1" hangingPunct="1">
              <a:lnSpc>
                <a:spcPct val="90000"/>
              </a:lnSpc>
            </a:pPr>
            <a:endParaRPr lang="en-US" altLang="tr-TR" sz="2400" smtClean="0"/>
          </a:p>
          <a:p>
            <a:pPr eaLnBrk="1" hangingPunct="1">
              <a:lnSpc>
                <a:spcPct val="90000"/>
              </a:lnSpc>
            </a:pPr>
            <a:r>
              <a:rPr lang="tr-TR" altLang="tr-TR" sz="2400" smtClean="0"/>
              <a:t>W</a:t>
            </a:r>
            <a:r>
              <a:rPr lang="en-US" altLang="tr-TR" sz="2400" smtClean="0"/>
              <a:t>e can convert the score to a bit score</a:t>
            </a:r>
            <a:r>
              <a:rPr lang="tr-TR" altLang="tr-TR" sz="2400" smtClean="0"/>
              <a:t> as follows</a:t>
            </a:r>
            <a:r>
              <a:rPr lang="en-US" altLang="tr-TR" sz="2400" smtClean="0"/>
              <a:t>:</a:t>
            </a:r>
            <a:endParaRPr lang="tr-TR" altLang="tr-TR" sz="2400" smtClean="0"/>
          </a:p>
          <a:p>
            <a:pPr eaLnBrk="1" hangingPunct="1">
              <a:lnSpc>
                <a:spcPct val="90000"/>
              </a:lnSpc>
            </a:pPr>
            <a:r>
              <a:rPr lang="tr-TR" altLang="tr-TR" sz="2400" i="1" smtClean="0">
                <a:solidFill>
                  <a:schemeClr val="accent1"/>
                </a:solidFill>
              </a:rPr>
              <a:t>S</a:t>
            </a:r>
            <a:r>
              <a:rPr lang="en-US" altLang="tr-TR" sz="2400" smtClean="0">
                <a:solidFill>
                  <a:schemeClr val="accent1"/>
                </a:solidFill>
              </a:rPr>
              <a:t>’</a:t>
            </a:r>
            <a:r>
              <a:rPr lang="tr-TR" altLang="tr-TR" sz="2400" smtClean="0">
                <a:solidFill>
                  <a:schemeClr val="accent1"/>
                </a:solidFill>
              </a:rPr>
              <a:t>= </a:t>
            </a:r>
            <a:r>
              <a:rPr lang="en-US" altLang="tr-TR" sz="2400" smtClean="0">
                <a:solidFill>
                  <a:schemeClr val="accent1"/>
                </a:solidFill>
                <a:sym typeface="Symbol" panose="05050102010706020507" pitchFamily="18" charset="2"/>
              </a:rPr>
              <a:t></a:t>
            </a:r>
            <a:r>
              <a:rPr lang="tr-TR" altLang="tr-TR" sz="2400" i="1" smtClean="0">
                <a:solidFill>
                  <a:schemeClr val="accent1"/>
                </a:solidFill>
                <a:sym typeface="Symbol" panose="05050102010706020507" pitchFamily="18" charset="2"/>
              </a:rPr>
              <a:t>S</a:t>
            </a:r>
            <a:r>
              <a:rPr lang="tr-TR" altLang="tr-TR" sz="2400" smtClean="0">
                <a:solidFill>
                  <a:schemeClr val="accent1"/>
                </a:solidFill>
                <a:sym typeface="Symbol" panose="05050102010706020507" pitchFamily="18" charset="2"/>
              </a:rPr>
              <a:t>-ln</a:t>
            </a:r>
            <a:r>
              <a:rPr lang="tr-TR" altLang="tr-TR" sz="2400" i="1" smtClean="0">
                <a:solidFill>
                  <a:schemeClr val="accent1"/>
                </a:solidFill>
                <a:sym typeface="Symbol" panose="05050102010706020507" pitchFamily="18" charset="2"/>
              </a:rPr>
              <a:t>Kmn</a:t>
            </a:r>
            <a:endParaRPr lang="en-US" altLang="tr-TR" sz="2400" i="1" smtClean="0">
              <a:solidFill>
                <a:schemeClr val="accent1"/>
              </a:solidFill>
            </a:endParaRPr>
          </a:p>
          <a:p>
            <a:pPr eaLnBrk="1" hangingPunct="1">
              <a:lnSpc>
                <a:spcPct val="90000"/>
              </a:lnSpc>
            </a:pPr>
            <a:r>
              <a:rPr lang="en-US" altLang="tr-TR" sz="2400" smtClean="0">
                <a:solidFill>
                  <a:schemeClr val="accent1"/>
                </a:solidFill>
              </a:rPr>
              <a:t>S’ = 0.229 * 73 – ln 0.09 * 250 * 250</a:t>
            </a:r>
          </a:p>
          <a:p>
            <a:pPr eaLnBrk="1" hangingPunct="1">
              <a:lnSpc>
                <a:spcPct val="90000"/>
              </a:lnSpc>
            </a:pPr>
            <a:r>
              <a:rPr lang="en-US" altLang="tr-TR" sz="2400" smtClean="0">
                <a:solidFill>
                  <a:schemeClr val="accent1"/>
                </a:solidFill>
              </a:rPr>
              <a:t>S’ = 16.72 – 8.63 = 8.09 bits</a:t>
            </a:r>
          </a:p>
          <a:p>
            <a:pPr eaLnBrk="1" hangingPunct="1">
              <a:lnSpc>
                <a:spcPct val="90000"/>
              </a:lnSpc>
            </a:pPr>
            <a:r>
              <a:rPr lang="en-US" altLang="tr-TR" sz="2400" i="1" smtClean="0">
                <a:solidFill>
                  <a:schemeClr val="accent1"/>
                </a:solidFill>
              </a:rPr>
              <a:t>P</a:t>
            </a:r>
            <a:r>
              <a:rPr lang="en-US" altLang="tr-TR" sz="2400" smtClean="0">
                <a:solidFill>
                  <a:schemeClr val="accent1"/>
                </a:solidFill>
              </a:rPr>
              <a:t>(</a:t>
            </a:r>
            <a:r>
              <a:rPr lang="en-US" altLang="tr-TR" sz="2400" i="1" smtClean="0">
                <a:solidFill>
                  <a:schemeClr val="accent1"/>
                </a:solidFill>
              </a:rPr>
              <a:t>S</a:t>
            </a:r>
            <a:r>
              <a:rPr lang="en-US" altLang="tr-TR" sz="2400" smtClean="0">
                <a:solidFill>
                  <a:schemeClr val="accent1"/>
                </a:solidFill>
              </a:rPr>
              <a:t>’ &gt;= </a:t>
            </a:r>
            <a:r>
              <a:rPr lang="tr-TR" altLang="tr-TR" sz="2400" i="1" smtClean="0">
                <a:solidFill>
                  <a:schemeClr val="accent1"/>
                </a:solidFill>
              </a:rPr>
              <a:t>x</a:t>
            </a:r>
            <a:r>
              <a:rPr lang="en-US" altLang="tr-TR" sz="2400" smtClean="0">
                <a:solidFill>
                  <a:schemeClr val="accent1"/>
                </a:solidFill>
              </a:rPr>
              <a:t>) = 1 – e</a:t>
            </a:r>
            <a:r>
              <a:rPr lang="en-US" altLang="tr-TR" sz="2400" baseline="30000" smtClean="0">
                <a:solidFill>
                  <a:schemeClr val="accent1"/>
                </a:solidFill>
              </a:rPr>
              <a:t>(-e</a:t>
            </a:r>
            <a:r>
              <a:rPr lang="en-US" altLang="tr-TR" sz="2400" baseline="60000" smtClean="0">
                <a:solidFill>
                  <a:schemeClr val="accent1"/>
                </a:solidFill>
              </a:rPr>
              <a:t>-</a:t>
            </a:r>
            <a:r>
              <a:rPr lang="tr-TR" altLang="tr-TR" sz="2400" i="1" baseline="60000" smtClean="0">
                <a:solidFill>
                  <a:schemeClr val="accent1"/>
                </a:solidFill>
              </a:rPr>
              <a:t>x</a:t>
            </a:r>
            <a:r>
              <a:rPr lang="en-US" altLang="tr-TR" sz="2400" baseline="30000" smtClean="0">
                <a:solidFill>
                  <a:schemeClr val="accent1"/>
                </a:solidFill>
              </a:rPr>
              <a:t>)</a:t>
            </a:r>
            <a:endParaRPr lang="en-US" altLang="tr-TR" sz="2400" smtClean="0">
              <a:solidFill>
                <a:schemeClr val="accent1"/>
              </a:solidFill>
            </a:endParaRPr>
          </a:p>
          <a:p>
            <a:pPr eaLnBrk="1" hangingPunct="1">
              <a:lnSpc>
                <a:spcPct val="90000"/>
              </a:lnSpc>
            </a:pPr>
            <a:r>
              <a:rPr lang="en-US" altLang="tr-TR" sz="2400" smtClean="0">
                <a:solidFill>
                  <a:schemeClr val="accent1"/>
                </a:solidFill>
              </a:rPr>
              <a:t>P(S’ &gt;= 8.09) = 1 – e</a:t>
            </a:r>
            <a:r>
              <a:rPr lang="en-US" altLang="tr-TR" sz="2400" baseline="30000" smtClean="0">
                <a:solidFill>
                  <a:schemeClr val="accent1"/>
                </a:solidFill>
              </a:rPr>
              <a:t>(-e</a:t>
            </a:r>
            <a:r>
              <a:rPr lang="en-US" altLang="tr-TR" sz="2400" baseline="60000" smtClean="0">
                <a:solidFill>
                  <a:schemeClr val="accent1"/>
                </a:solidFill>
              </a:rPr>
              <a:t>-8.09</a:t>
            </a:r>
            <a:r>
              <a:rPr lang="en-US" altLang="tr-TR" sz="2400" baseline="30000" smtClean="0">
                <a:solidFill>
                  <a:schemeClr val="accent1"/>
                </a:solidFill>
              </a:rPr>
              <a:t>) </a:t>
            </a:r>
            <a:r>
              <a:rPr lang="en-US" altLang="tr-TR" sz="2400" smtClean="0">
                <a:solidFill>
                  <a:schemeClr val="accent1"/>
                </a:solidFill>
              </a:rPr>
              <a:t>= 3.1* 10</a:t>
            </a:r>
            <a:r>
              <a:rPr lang="en-US" altLang="tr-TR" sz="2400" baseline="30000" smtClean="0">
                <a:solidFill>
                  <a:schemeClr val="accent1"/>
                </a:solidFill>
              </a:rPr>
              <a:t>-4</a:t>
            </a:r>
            <a:endParaRPr lang="tr-TR" altLang="tr-TR" sz="2400" baseline="30000" smtClean="0">
              <a:solidFill>
                <a:schemeClr val="accent1"/>
              </a:solidFill>
            </a:endParaRPr>
          </a:p>
          <a:p>
            <a:pPr eaLnBrk="1" hangingPunct="1">
              <a:lnSpc>
                <a:spcPct val="90000"/>
              </a:lnSpc>
            </a:pPr>
            <a:endParaRPr lang="tr-TR" altLang="tr-TR" sz="2400" baseline="30000" smtClean="0">
              <a:solidFill>
                <a:schemeClr val="accent1"/>
              </a:solidFill>
            </a:endParaRPr>
          </a:p>
          <a:p>
            <a:pPr eaLnBrk="1" hangingPunct="1">
              <a:lnSpc>
                <a:spcPct val="90000"/>
              </a:lnSpc>
            </a:pPr>
            <a:r>
              <a:rPr lang="en-US" altLang="tr-TR" sz="2400" smtClean="0"/>
              <a:t>Therefore, we see that the probability of observing an alignment with a bit</a:t>
            </a:r>
            <a:r>
              <a:rPr lang="tr-TR" altLang="tr-TR" sz="2400" smtClean="0"/>
              <a:t> </a:t>
            </a:r>
            <a:r>
              <a:rPr lang="en-US" altLang="tr-TR" sz="2400" smtClean="0"/>
              <a:t>score greater than 8.09 is about 3 in 1000.</a:t>
            </a:r>
          </a:p>
        </p:txBody>
      </p:sp>
      <p:sp>
        <p:nvSpPr>
          <p:cNvPr id="18739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1ACD6A8-C678-4705-BA13-C716813A012E}" type="slidenum">
              <a:rPr kumimoji="0" lang="en-US" altLang="tr-TR" sz="1200" smtClean="0"/>
              <a:pPr>
                <a:spcBef>
                  <a:spcPct val="50000"/>
                </a:spcBef>
                <a:buFontTx/>
                <a:buNone/>
              </a:pPr>
              <a:t>140</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50946"/>
                                        </p:tgtEl>
                                        <p:attrNameLst>
                                          <p:attrName>style.visibility</p:attrName>
                                        </p:attrNameLst>
                                      </p:cBhvr>
                                      <p:to>
                                        <p:strVal val="visible"/>
                                      </p:to>
                                    </p:set>
                                    <p:animEffect transition="in" filter="dissolve">
                                      <p:cBhvr>
                                        <p:cTn id="7" dur="500"/>
                                        <p:tgtEl>
                                          <p:spTgt spid="850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50947">
                                            <p:txEl>
                                              <p:pRg st="0" end="0"/>
                                            </p:txEl>
                                          </p:spTgt>
                                        </p:tgtEl>
                                        <p:attrNameLst>
                                          <p:attrName>style.visibility</p:attrName>
                                        </p:attrNameLst>
                                      </p:cBhvr>
                                      <p:to>
                                        <p:strVal val="visible"/>
                                      </p:to>
                                    </p:set>
                                    <p:animEffect transition="in" filter="dissolve">
                                      <p:cBhvr>
                                        <p:cTn id="12" dur="500"/>
                                        <p:tgtEl>
                                          <p:spTgt spid="8509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50947">
                                            <p:txEl>
                                              <p:pRg st="1" end="1"/>
                                            </p:txEl>
                                          </p:spTgt>
                                        </p:tgtEl>
                                        <p:attrNameLst>
                                          <p:attrName>style.visibility</p:attrName>
                                        </p:attrNameLst>
                                      </p:cBhvr>
                                      <p:to>
                                        <p:strVal val="visible"/>
                                      </p:to>
                                    </p:set>
                                    <p:animEffect transition="in" filter="dissolve">
                                      <p:cBhvr>
                                        <p:cTn id="17" dur="500"/>
                                        <p:tgtEl>
                                          <p:spTgt spid="8509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50947">
                                            <p:txEl>
                                              <p:pRg st="3" end="3"/>
                                            </p:txEl>
                                          </p:spTgt>
                                        </p:tgtEl>
                                        <p:attrNameLst>
                                          <p:attrName>style.visibility</p:attrName>
                                        </p:attrNameLst>
                                      </p:cBhvr>
                                      <p:to>
                                        <p:strVal val="visible"/>
                                      </p:to>
                                    </p:set>
                                    <p:animEffect transition="in" filter="dissolve">
                                      <p:cBhvr>
                                        <p:cTn id="22" dur="500"/>
                                        <p:tgtEl>
                                          <p:spTgt spid="8509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50947">
                                            <p:txEl>
                                              <p:pRg st="4" end="4"/>
                                            </p:txEl>
                                          </p:spTgt>
                                        </p:tgtEl>
                                        <p:attrNameLst>
                                          <p:attrName>style.visibility</p:attrName>
                                        </p:attrNameLst>
                                      </p:cBhvr>
                                      <p:to>
                                        <p:strVal val="visible"/>
                                      </p:to>
                                    </p:set>
                                    <p:animEffect transition="in" filter="dissolve">
                                      <p:cBhvr>
                                        <p:cTn id="27" dur="500"/>
                                        <p:tgtEl>
                                          <p:spTgt spid="8509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50947">
                                            <p:txEl>
                                              <p:pRg st="5" end="5"/>
                                            </p:txEl>
                                          </p:spTgt>
                                        </p:tgtEl>
                                        <p:attrNameLst>
                                          <p:attrName>style.visibility</p:attrName>
                                        </p:attrNameLst>
                                      </p:cBhvr>
                                      <p:to>
                                        <p:strVal val="visible"/>
                                      </p:to>
                                    </p:set>
                                    <p:animEffect transition="in" filter="dissolve">
                                      <p:cBhvr>
                                        <p:cTn id="32" dur="500"/>
                                        <p:tgtEl>
                                          <p:spTgt spid="8509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50947">
                                            <p:txEl>
                                              <p:pRg st="6" end="6"/>
                                            </p:txEl>
                                          </p:spTgt>
                                        </p:tgtEl>
                                        <p:attrNameLst>
                                          <p:attrName>style.visibility</p:attrName>
                                        </p:attrNameLst>
                                      </p:cBhvr>
                                      <p:to>
                                        <p:strVal val="visible"/>
                                      </p:to>
                                    </p:set>
                                    <p:animEffect transition="in" filter="dissolve">
                                      <p:cBhvr>
                                        <p:cTn id="37" dur="500"/>
                                        <p:tgtEl>
                                          <p:spTgt spid="8509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50947">
                                            <p:txEl>
                                              <p:pRg st="7" end="7"/>
                                            </p:txEl>
                                          </p:spTgt>
                                        </p:tgtEl>
                                        <p:attrNameLst>
                                          <p:attrName>style.visibility</p:attrName>
                                        </p:attrNameLst>
                                      </p:cBhvr>
                                      <p:to>
                                        <p:strVal val="visible"/>
                                      </p:to>
                                    </p:set>
                                    <p:animEffect transition="in" filter="dissolve">
                                      <p:cBhvr>
                                        <p:cTn id="42" dur="500"/>
                                        <p:tgtEl>
                                          <p:spTgt spid="85094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50947">
                                            <p:txEl>
                                              <p:pRg st="8" end="8"/>
                                            </p:txEl>
                                          </p:spTgt>
                                        </p:tgtEl>
                                        <p:attrNameLst>
                                          <p:attrName>style.visibility</p:attrName>
                                        </p:attrNameLst>
                                      </p:cBhvr>
                                      <p:to>
                                        <p:strVal val="visible"/>
                                      </p:to>
                                    </p:set>
                                    <p:animEffect transition="in" filter="dissolve">
                                      <p:cBhvr>
                                        <p:cTn id="47" dur="500"/>
                                        <p:tgtEl>
                                          <p:spTgt spid="85094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50947">
                                            <p:txEl>
                                              <p:pRg st="10" end="10"/>
                                            </p:txEl>
                                          </p:spTgt>
                                        </p:tgtEl>
                                        <p:attrNameLst>
                                          <p:attrName>style.visibility</p:attrName>
                                        </p:attrNameLst>
                                      </p:cBhvr>
                                      <p:to>
                                        <p:strVal val="visible"/>
                                      </p:to>
                                    </p:set>
                                    <p:animEffect transition="in" filter="dissolve">
                                      <p:cBhvr>
                                        <p:cTn id="52" dur="500"/>
                                        <p:tgtEl>
                                          <p:spTgt spid="8509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46" grpId="0"/>
      <p:bldP spid="850947" grpId="0" build="p"/>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1970" name="Rectangle 2"/>
          <p:cNvSpPr>
            <a:spLocks noGrp="1" noChangeArrowheads="1"/>
          </p:cNvSpPr>
          <p:nvPr>
            <p:ph type="title"/>
          </p:nvPr>
        </p:nvSpPr>
        <p:spPr/>
        <p:txBody>
          <a:bodyPr/>
          <a:lstStyle/>
          <a:p>
            <a:pPr eaLnBrk="1" hangingPunct="1"/>
            <a:r>
              <a:rPr lang="en-US" altLang="tr-TR" smtClean="0"/>
              <a:t>Significance of Gapped Alignments</a:t>
            </a:r>
          </a:p>
        </p:txBody>
      </p:sp>
      <p:sp>
        <p:nvSpPr>
          <p:cNvPr id="851971" name="Rectangle 3"/>
          <p:cNvSpPr>
            <a:spLocks noGrp="1" noChangeArrowheads="1"/>
          </p:cNvSpPr>
          <p:nvPr>
            <p:ph type="body" idx="1"/>
          </p:nvPr>
        </p:nvSpPr>
        <p:spPr/>
        <p:txBody>
          <a:bodyPr/>
          <a:lstStyle/>
          <a:p>
            <a:pPr eaLnBrk="1" hangingPunct="1"/>
            <a:r>
              <a:rPr lang="en-US" altLang="tr-TR" smtClean="0"/>
              <a:t>Gapped alignments make use of the same statistics as ungapped alignments in determining the statistical significance.  </a:t>
            </a:r>
            <a:endParaRPr lang="tr-TR" altLang="tr-TR" smtClean="0"/>
          </a:p>
          <a:p>
            <a:pPr eaLnBrk="1" hangingPunct="1"/>
            <a:r>
              <a:rPr lang="en-US" altLang="tr-TR" smtClean="0"/>
              <a:t>However, in gapped alignments, the values for </a:t>
            </a:r>
            <a:r>
              <a:rPr lang="en-US" altLang="tr-TR" smtClean="0">
                <a:solidFill>
                  <a:schemeClr val="accent1"/>
                </a:solidFill>
                <a:sym typeface="Symbol" panose="05050102010706020507" pitchFamily="18" charset="2"/>
              </a:rPr>
              <a:t></a:t>
            </a:r>
            <a:r>
              <a:rPr lang="en-US" altLang="tr-TR" smtClean="0"/>
              <a:t> and </a:t>
            </a:r>
            <a:r>
              <a:rPr lang="en-US" altLang="tr-TR" smtClean="0">
                <a:solidFill>
                  <a:schemeClr val="accent1"/>
                </a:solidFill>
              </a:rPr>
              <a:t>K</a:t>
            </a:r>
            <a:r>
              <a:rPr lang="en-US" altLang="tr-TR" smtClean="0"/>
              <a:t> cannot be easily estimated.  </a:t>
            </a:r>
            <a:endParaRPr lang="tr-TR" altLang="tr-TR" smtClean="0"/>
          </a:p>
          <a:p>
            <a:pPr eaLnBrk="1" hangingPunct="1"/>
            <a:r>
              <a:rPr lang="en-US" altLang="tr-TR" smtClean="0"/>
              <a:t>Empirical estimations and gap scores have been determined by looking at the alignments of randomized sequences.</a:t>
            </a:r>
            <a:endParaRPr lang="tr-TR" altLang="tr-TR" smtClean="0"/>
          </a:p>
        </p:txBody>
      </p:sp>
      <p:sp>
        <p:nvSpPr>
          <p:cNvPr id="18842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6DFFA21-A3EF-45FE-989F-FD167C9590A4}" type="slidenum">
              <a:rPr kumimoji="0" lang="en-US" altLang="tr-TR" sz="1200" smtClean="0"/>
              <a:pPr>
                <a:spcBef>
                  <a:spcPct val="50000"/>
                </a:spcBef>
                <a:buFontTx/>
                <a:buNone/>
              </a:pPr>
              <a:t>141</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51970"/>
                                        </p:tgtEl>
                                        <p:attrNameLst>
                                          <p:attrName>style.visibility</p:attrName>
                                        </p:attrNameLst>
                                      </p:cBhvr>
                                      <p:to>
                                        <p:strVal val="visible"/>
                                      </p:to>
                                    </p:set>
                                    <p:animEffect transition="in" filter="dissolve">
                                      <p:cBhvr>
                                        <p:cTn id="7" dur="500"/>
                                        <p:tgtEl>
                                          <p:spTgt spid="851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51971">
                                            <p:txEl>
                                              <p:pRg st="0" end="0"/>
                                            </p:txEl>
                                          </p:spTgt>
                                        </p:tgtEl>
                                        <p:attrNameLst>
                                          <p:attrName>style.visibility</p:attrName>
                                        </p:attrNameLst>
                                      </p:cBhvr>
                                      <p:to>
                                        <p:strVal val="visible"/>
                                      </p:to>
                                    </p:set>
                                    <p:animEffect transition="in" filter="dissolve">
                                      <p:cBhvr>
                                        <p:cTn id="12" dur="500"/>
                                        <p:tgtEl>
                                          <p:spTgt spid="8519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51971">
                                            <p:txEl>
                                              <p:pRg st="1" end="1"/>
                                            </p:txEl>
                                          </p:spTgt>
                                        </p:tgtEl>
                                        <p:attrNameLst>
                                          <p:attrName>style.visibility</p:attrName>
                                        </p:attrNameLst>
                                      </p:cBhvr>
                                      <p:to>
                                        <p:strVal val="visible"/>
                                      </p:to>
                                    </p:set>
                                    <p:animEffect transition="in" filter="dissolve">
                                      <p:cBhvr>
                                        <p:cTn id="17" dur="500"/>
                                        <p:tgtEl>
                                          <p:spTgt spid="8519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51971">
                                            <p:txEl>
                                              <p:pRg st="2" end="2"/>
                                            </p:txEl>
                                          </p:spTgt>
                                        </p:tgtEl>
                                        <p:attrNameLst>
                                          <p:attrName>style.visibility</p:attrName>
                                        </p:attrNameLst>
                                      </p:cBhvr>
                                      <p:to>
                                        <p:strVal val="visible"/>
                                      </p:to>
                                    </p:set>
                                    <p:animEffect transition="in" filter="dissolve">
                                      <p:cBhvr>
                                        <p:cTn id="22" dur="500"/>
                                        <p:tgtEl>
                                          <p:spTgt spid="851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0" grpId="0"/>
      <p:bldP spid="851971" grpId="0" build="p"/>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p:txBody>
          <a:bodyPr/>
          <a:lstStyle/>
          <a:p>
            <a:pPr eaLnBrk="1" hangingPunct="1"/>
            <a:r>
              <a:rPr lang="en-US" altLang="tr-TR" smtClean="0"/>
              <a:t>Bayesian Statistics</a:t>
            </a:r>
          </a:p>
        </p:txBody>
      </p:sp>
      <p:sp>
        <p:nvSpPr>
          <p:cNvPr id="852995" name="Rectangle 3"/>
          <p:cNvSpPr>
            <a:spLocks noGrp="1" noChangeArrowheads="1"/>
          </p:cNvSpPr>
          <p:nvPr>
            <p:ph type="body" idx="1"/>
          </p:nvPr>
        </p:nvSpPr>
        <p:spPr/>
        <p:txBody>
          <a:bodyPr/>
          <a:lstStyle/>
          <a:p>
            <a:pPr eaLnBrk="1" hangingPunct="1"/>
            <a:r>
              <a:rPr lang="en-US" altLang="tr-TR" smtClean="0"/>
              <a:t>Bayesian statistics are built upon conditional probabilities, </a:t>
            </a:r>
          </a:p>
          <a:p>
            <a:pPr lvl="1" eaLnBrk="1" hangingPunct="1"/>
            <a:r>
              <a:rPr lang="en-US" altLang="tr-TR" smtClean="0"/>
              <a:t>which are used to derive the joint probability of two events or conditions.</a:t>
            </a:r>
          </a:p>
          <a:p>
            <a:pPr eaLnBrk="1" hangingPunct="1"/>
            <a:r>
              <a:rPr lang="en-US" altLang="tr-TR" smtClean="0">
                <a:solidFill>
                  <a:schemeClr val="accent1"/>
                </a:solidFill>
              </a:rPr>
              <a:t>P(B|A)</a:t>
            </a:r>
            <a:r>
              <a:rPr lang="en-US" altLang="tr-TR" smtClean="0"/>
              <a:t> is the probability of </a:t>
            </a:r>
            <a:r>
              <a:rPr lang="en-US" altLang="tr-TR" smtClean="0">
                <a:solidFill>
                  <a:schemeClr val="accent1"/>
                </a:solidFill>
              </a:rPr>
              <a:t>B</a:t>
            </a:r>
            <a:r>
              <a:rPr lang="en-US" altLang="tr-TR" smtClean="0"/>
              <a:t> given condition </a:t>
            </a:r>
            <a:r>
              <a:rPr lang="en-US" altLang="tr-TR" smtClean="0">
                <a:solidFill>
                  <a:schemeClr val="accent1"/>
                </a:solidFill>
              </a:rPr>
              <a:t>A</a:t>
            </a:r>
            <a:r>
              <a:rPr lang="en-US" altLang="tr-TR" smtClean="0"/>
              <a:t> is true.</a:t>
            </a:r>
          </a:p>
          <a:p>
            <a:pPr eaLnBrk="1" hangingPunct="1"/>
            <a:r>
              <a:rPr lang="en-US" altLang="tr-TR" smtClean="0">
                <a:solidFill>
                  <a:schemeClr val="accent1"/>
                </a:solidFill>
              </a:rPr>
              <a:t>P(B)</a:t>
            </a:r>
            <a:r>
              <a:rPr lang="en-US" altLang="tr-TR" smtClean="0"/>
              <a:t> is the probability of condition </a:t>
            </a:r>
            <a:r>
              <a:rPr lang="en-US" altLang="tr-TR" smtClean="0">
                <a:solidFill>
                  <a:schemeClr val="accent1"/>
                </a:solidFill>
              </a:rPr>
              <a:t>B</a:t>
            </a:r>
            <a:r>
              <a:rPr lang="en-US" altLang="tr-TR" smtClean="0"/>
              <a:t> occurring, regardless of conditions </a:t>
            </a:r>
            <a:r>
              <a:rPr lang="en-US" altLang="tr-TR" smtClean="0">
                <a:solidFill>
                  <a:schemeClr val="accent1"/>
                </a:solidFill>
              </a:rPr>
              <a:t>A</a:t>
            </a:r>
            <a:r>
              <a:rPr lang="en-US" altLang="tr-TR" smtClean="0"/>
              <a:t>.</a:t>
            </a:r>
            <a:endParaRPr lang="tr-TR" altLang="tr-TR" smtClean="0"/>
          </a:p>
          <a:p>
            <a:pPr eaLnBrk="1" hangingPunct="1"/>
            <a:r>
              <a:rPr lang="en-US" altLang="tr-TR" smtClean="0">
                <a:solidFill>
                  <a:schemeClr val="accent1"/>
                </a:solidFill>
              </a:rPr>
              <a:t>P(A, B)</a:t>
            </a:r>
            <a:r>
              <a:rPr lang="en-US" altLang="tr-TR" smtClean="0"/>
              <a:t>: Joint probability of </a:t>
            </a:r>
            <a:r>
              <a:rPr lang="en-US" altLang="tr-TR" smtClean="0">
                <a:solidFill>
                  <a:schemeClr val="accent1"/>
                </a:solidFill>
              </a:rPr>
              <a:t>A</a:t>
            </a:r>
            <a:r>
              <a:rPr lang="en-US" altLang="tr-TR" smtClean="0"/>
              <a:t> and </a:t>
            </a:r>
            <a:r>
              <a:rPr lang="en-US" altLang="tr-TR" smtClean="0">
                <a:solidFill>
                  <a:schemeClr val="accent1"/>
                </a:solidFill>
              </a:rPr>
              <a:t>B</a:t>
            </a:r>
            <a:r>
              <a:rPr lang="en-US" altLang="tr-TR" smtClean="0"/>
              <a:t> occurring simultaneously</a:t>
            </a:r>
          </a:p>
        </p:txBody>
      </p:sp>
      <p:sp>
        <p:nvSpPr>
          <p:cNvPr id="189444"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45D05EB-0876-4591-84B4-026A913783CA}" type="slidenum">
              <a:rPr kumimoji="0" lang="en-US" altLang="tr-TR" sz="1200" smtClean="0"/>
              <a:pPr>
                <a:spcBef>
                  <a:spcPct val="50000"/>
                </a:spcBef>
                <a:buFontTx/>
                <a:buNone/>
              </a:pPr>
              <a:t>142</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52994"/>
                                        </p:tgtEl>
                                        <p:attrNameLst>
                                          <p:attrName>style.visibility</p:attrName>
                                        </p:attrNameLst>
                                      </p:cBhvr>
                                      <p:to>
                                        <p:strVal val="visible"/>
                                      </p:to>
                                    </p:set>
                                    <p:animEffect transition="in" filter="dissolve">
                                      <p:cBhvr>
                                        <p:cTn id="7" dur="500"/>
                                        <p:tgtEl>
                                          <p:spTgt spid="852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52995">
                                            <p:txEl>
                                              <p:pRg st="0" end="0"/>
                                            </p:txEl>
                                          </p:spTgt>
                                        </p:tgtEl>
                                        <p:attrNameLst>
                                          <p:attrName>style.visibility</p:attrName>
                                        </p:attrNameLst>
                                      </p:cBhvr>
                                      <p:to>
                                        <p:strVal val="visible"/>
                                      </p:to>
                                    </p:set>
                                    <p:animEffect transition="in" filter="dissolve">
                                      <p:cBhvr>
                                        <p:cTn id="12" dur="500"/>
                                        <p:tgtEl>
                                          <p:spTgt spid="8529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52995">
                                            <p:txEl>
                                              <p:pRg st="1" end="1"/>
                                            </p:txEl>
                                          </p:spTgt>
                                        </p:tgtEl>
                                        <p:attrNameLst>
                                          <p:attrName>style.visibility</p:attrName>
                                        </p:attrNameLst>
                                      </p:cBhvr>
                                      <p:to>
                                        <p:strVal val="visible"/>
                                      </p:to>
                                    </p:set>
                                    <p:animEffect transition="in" filter="dissolve">
                                      <p:cBhvr>
                                        <p:cTn id="17" dur="500"/>
                                        <p:tgtEl>
                                          <p:spTgt spid="8529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52995">
                                            <p:txEl>
                                              <p:pRg st="2" end="2"/>
                                            </p:txEl>
                                          </p:spTgt>
                                        </p:tgtEl>
                                        <p:attrNameLst>
                                          <p:attrName>style.visibility</p:attrName>
                                        </p:attrNameLst>
                                      </p:cBhvr>
                                      <p:to>
                                        <p:strVal val="visible"/>
                                      </p:to>
                                    </p:set>
                                    <p:animEffect transition="in" filter="dissolve">
                                      <p:cBhvr>
                                        <p:cTn id="22" dur="500"/>
                                        <p:tgtEl>
                                          <p:spTgt spid="8529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52995">
                                            <p:txEl>
                                              <p:pRg st="3" end="3"/>
                                            </p:txEl>
                                          </p:spTgt>
                                        </p:tgtEl>
                                        <p:attrNameLst>
                                          <p:attrName>style.visibility</p:attrName>
                                        </p:attrNameLst>
                                      </p:cBhvr>
                                      <p:to>
                                        <p:strVal val="visible"/>
                                      </p:to>
                                    </p:set>
                                    <p:animEffect transition="in" filter="dissolve">
                                      <p:cBhvr>
                                        <p:cTn id="27" dur="500"/>
                                        <p:tgtEl>
                                          <p:spTgt spid="85299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52995">
                                            <p:txEl>
                                              <p:pRg st="4" end="4"/>
                                            </p:txEl>
                                          </p:spTgt>
                                        </p:tgtEl>
                                        <p:attrNameLst>
                                          <p:attrName>style.visibility</p:attrName>
                                        </p:attrNameLst>
                                      </p:cBhvr>
                                      <p:to>
                                        <p:strVal val="visible"/>
                                      </p:to>
                                    </p:set>
                                    <p:animEffect transition="in" filter="dissolve">
                                      <p:cBhvr>
                                        <p:cTn id="32" dur="500"/>
                                        <p:tgtEl>
                                          <p:spTgt spid="852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4" grpId="0"/>
      <p:bldP spid="852995" grpId="0" build="p"/>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p:txBody>
          <a:bodyPr/>
          <a:lstStyle/>
          <a:p>
            <a:pPr eaLnBrk="1" hangingPunct="1"/>
            <a:r>
              <a:rPr lang="en-US" altLang="tr-TR" smtClean="0"/>
              <a:t>Bayesian Statistics</a:t>
            </a:r>
          </a:p>
        </p:txBody>
      </p:sp>
      <p:sp>
        <p:nvSpPr>
          <p:cNvPr id="854019" name="Rectangle 3"/>
          <p:cNvSpPr>
            <a:spLocks noGrp="1" noChangeArrowheads="1"/>
          </p:cNvSpPr>
          <p:nvPr>
            <p:ph type="body" idx="1"/>
          </p:nvPr>
        </p:nvSpPr>
        <p:spPr/>
        <p:txBody>
          <a:bodyPr/>
          <a:lstStyle/>
          <a:p>
            <a:pPr eaLnBrk="1" hangingPunct="1">
              <a:lnSpc>
                <a:spcPct val="90000"/>
              </a:lnSpc>
            </a:pPr>
            <a:r>
              <a:rPr lang="en-US" altLang="tr-TR" smtClean="0"/>
              <a:t>Suppose that </a:t>
            </a:r>
            <a:r>
              <a:rPr lang="en-US" altLang="tr-TR" smtClean="0">
                <a:solidFill>
                  <a:schemeClr val="accent1"/>
                </a:solidFill>
              </a:rPr>
              <a:t>A</a:t>
            </a:r>
            <a:r>
              <a:rPr lang="en-US" altLang="tr-TR" smtClean="0"/>
              <a:t> can have two states, </a:t>
            </a:r>
            <a:r>
              <a:rPr lang="en-US" altLang="tr-TR" smtClean="0">
                <a:solidFill>
                  <a:schemeClr val="accent1"/>
                </a:solidFill>
              </a:rPr>
              <a:t>A1</a:t>
            </a:r>
            <a:r>
              <a:rPr lang="en-US" altLang="tr-TR" smtClean="0"/>
              <a:t> and </a:t>
            </a:r>
            <a:r>
              <a:rPr lang="en-US" altLang="tr-TR" smtClean="0">
                <a:solidFill>
                  <a:schemeClr val="accent1"/>
                </a:solidFill>
              </a:rPr>
              <a:t>A2</a:t>
            </a:r>
            <a:r>
              <a:rPr lang="en-US" altLang="tr-TR" smtClean="0"/>
              <a:t>, and </a:t>
            </a:r>
            <a:r>
              <a:rPr lang="en-US" altLang="tr-TR" smtClean="0">
                <a:solidFill>
                  <a:schemeClr val="accent1"/>
                </a:solidFill>
              </a:rPr>
              <a:t>B</a:t>
            </a:r>
            <a:r>
              <a:rPr lang="en-US" altLang="tr-TR" smtClean="0"/>
              <a:t> can have two states, </a:t>
            </a:r>
            <a:r>
              <a:rPr lang="en-US" altLang="tr-TR" smtClean="0">
                <a:solidFill>
                  <a:schemeClr val="accent1"/>
                </a:solidFill>
              </a:rPr>
              <a:t>B1</a:t>
            </a:r>
            <a:r>
              <a:rPr lang="en-US" altLang="tr-TR" smtClean="0"/>
              <a:t> and </a:t>
            </a:r>
            <a:r>
              <a:rPr lang="en-US" altLang="tr-TR" smtClean="0">
                <a:solidFill>
                  <a:schemeClr val="accent1"/>
                </a:solidFill>
              </a:rPr>
              <a:t>B2</a:t>
            </a:r>
            <a:r>
              <a:rPr lang="en-US" altLang="tr-TR" smtClean="0"/>
              <a:t>.  </a:t>
            </a:r>
            <a:endParaRPr lang="tr-TR" altLang="tr-TR" smtClean="0"/>
          </a:p>
          <a:p>
            <a:pPr eaLnBrk="1" hangingPunct="1">
              <a:lnSpc>
                <a:spcPct val="90000"/>
              </a:lnSpc>
            </a:pPr>
            <a:r>
              <a:rPr lang="en-US" altLang="tr-TR" smtClean="0"/>
              <a:t>Suppose that </a:t>
            </a:r>
            <a:r>
              <a:rPr lang="en-US" altLang="tr-TR" smtClean="0">
                <a:solidFill>
                  <a:schemeClr val="accent1"/>
                </a:solidFill>
              </a:rPr>
              <a:t>P(B1) = 0.3</a:t>
            </a:r>
            <a:r>
              <a:rPr lang="en-US" altLang="tr-TR" smtClean="0"/>
              <a:t> is known.  </a:t>
            </a:r>
            <a:endParaRPr lang="tr-TR" altLang="tr-TR" smtClean="0"/>
          </a:p>
          <a:p>
            <a:pPr eaLnBrk="1" hangingPunct="1">
              <a:lnSpc>
                <a:spcPct val="90000"/>
              </a:lnSpc>
            </a:pPr>
            <a:r>
              <a:rPr lang="en-US" altLang="tr-TR" smtClean="0"/>
              <a:t>Therefore, </a:t>
            </a:r>
            <a:r>
              <a:rPr lang="en-US" altLang="tr-TR" smtClean="0">
                <a:solidFill>
                  <a:schemeClr val="accent1"/>
                </a:solidFill>
              </a:rPr>
              <a:t>P(B2) = 1 – 0.3 = 0.7</a:t>
            </a:r>
            <a:r>
              <a:rPr lang="en-US" altLang="tr-TR" smtClean="0"/>
              <a:t>.  </a:t>
            </a:r>
            <a:endParaRPr lang="tr-TR" altLang="tr-TR" smtClean="0"/>
          </a:p>
          <a:p>
            <a:pPr eaLnBrk="1" hangingPunct="1">
              <a:lnSpc>
                <a:spcPct val="90000"/>
              </a:lnSpc>
            </a:pPr>
            <a:r>
              <a:rPr lang="en-US" altLang="tr-TR" smtClean="0"/>
              <a:t>These probabilities are known as </a:t>
            </a:r>
            <a:r>
              <a:rPr lang="en-US" altLang="tr-TR" b="1" i="1" smtClean="0">
                <a:solidFill>
                  <a:schemeClr val="hlink"/>
                </a:solidFill>
              </a:rPr>
              <a:t>marginal probabilities</a:t>
            </a:r>
            <a:r>
              <a:rPr lang="en-US" altLang="tr-TR" smtClean="0"/>
              <a:t>.  </a:t>
            </a:r>
            <a:endParaRPr lang="tr-TR" altLang="tr-TR" smtClean="0"/>
          </a:p>
          <a:p>
            <a:pPr eaLnBrk="1" hangingPunct="1">
              <a:lnSpc>
                <a:spcPct val="90000"/>
              </a:lnSpc>
            </a:pPr>
            <a:r>
              <a:rPr lang="en-US" altLang="tr-TR" smtClean="0"/>
              <a:t>Now we would like to determine the probability of </a:t>
            </a:r>
            <a:r>
              <a:rPr lang="en-US" altLang="tr-TR" smtClean="0">
                <a:solidFill>
                  <a:schemeClr val="accent1"/>
                </a:solidFill>
              </a:rPr>
              <a:t>A1</a:t>
            </a:r>
            <a:r>
              <a:rPr lang="en-US" altLang="tr-TR" smtClean="0"/>
              <a:t> and </a:t>
            </a:r>
            <a:r>
              <a:rPr lang="en-US" altLang="tr-TR" smtClean="0">
                <a:solidFill>
                  <a:schemeClr val="accent1"/>
                </a:solidFill>
              </a:rPr>
              <a:t>B1</a:t>
            </a:r>
            <a:r>
              <a:rPr lang="en-US" altLang="tr-TR" smtClean="0"/>
              <a:t> occurring together, which is denoted as: </a:t>
            </a:r>
            <a:r>
              <a:rPr lang="en-US" altLang="tr-TR" smtClean="0">
                <a:solidFill>
                  <a:schemeClr val="accent1"/>
                </a:solidFill>
              </a:rPr>
              <a:t>P(A1, B1)</a:t>
            </a:r>
            <a:r>
              <a:rPr lang="en-US" altLang="tr-TR" smtClean="0"/>
              <a:t> and is called </a:t>
            </a:r>
            <a:r>
              <a:rPr lang="en-US" altLang="tr-TR" smtClean="0">
                <a:solidFill>
                  <a:schemeClr val="hlink"/>
                </a:solidFill>
              </a:rPr>
              <a:t>the joint probability</a:t>
            </a:r>
          </a:p>
        </p:txBody>
      </p:sp>
      <p:sp>
        <p:nvSpPr>
          <p:cNvPr id="19046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5908FFC-578D-4F46-9625-B30A32032000}" type="slidenum">
              <a:rPr kumimoji="0" lang="en-US" altLang="tr-TR" sz="1200" smtClean="0"/>
              <a:pPr>
                <a:spcBef>
                  <a:spcPct val="50000"/>
                </a:spcBef>
                <a:buFontTx/>
                <a:buNone/>
              </a:pPr>
              <a:t>143</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54018"/>
                                        </p:tgtEl>
                                        <p:attrNameLst>
                                          <p:attrName>style.visibility</p:attrName>
                                        </p:attrNameLst>
                                      </p:cBhvr>
                                      <p:to>
                                        <p:strVal val="visible"/>
                                      </p:to>
                                    </p:set>
                                    <p:animEffect transition="in" filter="dissolve">
                                      <p:cBhvr>
                                        <p:cTn id="7" dur="500"/>
                                        <p:tgtEl>
                                          <p:spTgt spid="854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54019">
                                            <p:txEl>
                                              <p:pRg st="0" end="0"/>
                                            </p:txEl>
                                          </p:spTgt>
                                        </p:tgtEl>
                                        <p:attrNameLst>
                                          <p:attrName>style.visibility</p:attrName>
                                        </p:attrNameLst>
                                      </p:cBhvr>
                                      <p:to>
                                        <p:strVal val="visible"/>
                                      </p:to>
                                    </p:set>
                                    <p:animEffect transition="in" filter="dissolve">
                                      <p:cBhvr>
                                        <p:cTn id="12" dur="500"/>
                                        <p:tgtEl>
                                          <p:spTgt spid="8540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54019">
                                            <p:txEl>
                                              <p:pRg st="1" end="1"/>
                                            </p:txEl>
                                          </p:spTgt>
                                        </p:tgtEl>
                                        <p:attrNameLst>
                                          <p:attrName>style.visibility</p:attrName>
                                        </p:attrNameLst>
                                      </p:cBhvr>
                                      <p:to>
                                        <p:strVal val="visible"/>
                                      </p:to>
                                    </p:set>
                                    <p:animEffect transition="in" filter="dissolve">
                                      <p:cBhvr>
                                        <p:cTn id="17" dur="500"/>
                                        <p:tgtEl>
                                          <p:spTgt spid="8540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54019">
                                            <p:txEl>
                                              <p:pRg st="2" end="2"/>
                                            </p:txEl>
                                          </p:spTgt>
                                        </p:tgtEl>
                                        <p:attrNameLst>
                                          <p:attrName>style.visibility</p:attrName>
                                        </p:attrNameLst>
                                      </p:cBhvr>
                                      <p:to>
                                        <p:strVal val="visible"/>
                                      </p:to>
                                    </p:set>
                                    <p:animEffect transition="in" filter="dissolve">
                                      <p:cBhvr>
                                        <p:cTn id="22" dur="500"/>
                                        <p:tgtEl>
                                          <p:spTgt spid="8540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54019">
                                            <p:txEl>
                                              <p:pRg st="3" end="3"/>
                                            </p:txEl>
                                          </p:spTgt>
                                        </p:tgtEl>
                                        <p:attrNameLst>
                                          <p:attrName>style.visibility</p:attrName>
                                        </p:attrNameLst>
                                      </p:cBhvr>
                                      <p:to>
                                        <p:strVal val="visible"/>
                                      </p:to>
                                    </p:set>
                                    <p:animEffect transition="in" filter="dissolve">
                                      <p:cBhvr>
                                        <p:cTn id="27" dur="500"/>
                                        <p:tgtEl>
                                          <p:spTgt spid="8540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54019">
                                            <p:txEl>
                                              <p:pRg st="4" end="4"/>
                                            </p:txEl>
                                          </p:spTgt>
                                        </p:tgtEl>
                                        <p:attrNameLst>
                                          <p:attrName>style.visibility</p:attrName>
                                        </p:attrNameLst>
                                      </p:cBhvr>
                                      <p:to>
                                        <p:strVal val="visible"/>
                                      </p:to>
                                    </p:set>
                                    <p:animEffect transition="in" filter="dissolve">
                                      <p:cBhvr>
                                        <p:cTn id="32" dur="500"/>
                                        <p:tgtEl>
                                          <p:spTgt spid="854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18" grpId="0"/>
      <p:bldP spid="854019" grpId="0" build="p"/>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pPr eaLnBrk="1" hangingPunct="1"/>
            <a:r>
              <a:rPr lang="en-US" altLang="tr-TR" smtClean="0"/>
              <a:t>Joint Probabilities</a:t>
            </a:r>
          </a:p>
        </p:txBody>
      </p:sp>
      <p:sp>
        <p:nvSpPr>
          <p:cNvPr id="855043" name="Rectangle 3"/>
          <p:cNvSpPr>
            <a:spLocks noGrp="1" noChangeArrowheads="1"/>
          </p:cNvSpPr>
          <p:nvPr>
            <p:ph type="body" idx="1"/>
          </p:nvPr>
        </p:nvSpPr>
        <p:spPr/>
        <p:txBody>
          <a:bodyPr/>
          <a:lstStyle/>
          <a:p>
            <a:pPr eaLnBrk="1" hangingPunct="1"/>
            <a:r>
              <a:rPr lang="tr-TR" altLang="tr-TR" sz="2800" smtClean="0"/>
              <a:t>N</a:t>
            </a:r>
            <a:r>
              <a:rPr lang="en-US" altLang="tr-TR" sz="2800" smtClean="0"/>
              <a:t>ote that in this case the marginal probabilities </a:t>
            </a:r>
            <a:r>
              <a:rPr lang="en-US" altLang="tr-TR" sz="2800" smtClean="0">
                <a:solidFill>
                  <a:schemeClr val="accent1"/>
                </a:solidFill>
              </a:rPr>
              <a:t>A1</a:t>
            </a:r>
            <a:r>
              <a:rPr lang="en-US" altLang="tr-TR" sz="2800" smtClean="0"/>
              <a:t> and </a:t>
            </a:r>
            <a:r>
              <a:rPr lang="en-US" altLang="tr-TR" sz="2800" smtClean="0">
                <a:solidFill>
                  <a:schemeClr val="accent1"/>
                </a:solidFill>
              </a:rPr>
              <a:t>A2</a:t>
            </a:r>
            <a:r>
              <a:rPr lang="en-US" altLang="tr-TR" sz="2800" smtClean="0"/>
              <a:t> are missing.  Thus, there is not enough information at this point to calculate the marginal probability.  </a:t>
            </a:r>
            <a:endParaRPr lang="tr-TR" altLang="tr-TR" sz="2800" smtClean="0"/>
          </a:p>
          <a:p>
            <a:pPr eaLnBrk="1" hangingPunct="1"/>
            <a:r>
              <a:rPr lang="en-US" altLang="tr-TR" sz="2800" smtClean="0"/>
              <a:t>However, if more information about the joint occurrence of </a:t>
            </a:r>
            <a:r>
              <a:rPr lang="en-US" altLang="tr-TR" sz="2800" smtClean="0">
                <a:solidFill>
                  <a:schemeClr val="accent1"/>
                </a:solidFill>
              </a:rPr>
              <a:t>A1</a:t>
            </a:r>
            <a:r>
              <a:rPr lang="en-US" altLang="tr-TR" sz="2800" smtClean="0"/>
              <a:t> and </a:t>
            </a:r>
            <a:r>
              <a:rPr lang="en-US" altLang="tr-TR" sz="2800" smtClean="0">
                <a:solidFill>
                  <a:schemeClr val="accent1"/>
                </a:solidFill>
              </a:rPr>
              <a:t>B1</a:t>
            </a:r>
            <a:r>
              <a:rPr lang="en-US" altLang="tr-TR" sz="2800" smtClean="0"/>
              <a:t> are given, then the joint probabilities may be derived using Bayes Rule:</a:t>
            </a:r>
          </a:p>
          <a:p>
            <a:pPr eaLnBrk="1" hangingPunct="1"/>
            <a:endParaRPr lang="en-US" altLang="tr-TR" sz="2800" smtClean="0"/>
          </a:p>
          <a:p>
            <a:pPr lvl="1" eaLnBrk="1" hangingPunct="1"/>
            <a:r>
              <a:rPr lang="en-US" altLang="tr-TR" sz="2400" smtClean="0"/>
              <a:t>P(A1,B1) = P(B1)P(A1|B1)</a:t>
            </a:r>
          </a:p>
          <a:p>
            <a:pPr lvl="1" eaLnBrk="1" hangingPunct="1"/>
            <a:r>
              <a:rPr lang="en-US" altLang="tr-TR" sz="2400" smtClean="0"/>
              <a:t>P(A1,B1) = P(A1)P(B1|A1)</a:t>
            </a:r>
          </a:p>
        </p:txBody>
      </p:sp>
      <p:sp>
        <p:nvSpPr>
          <p:cNvPr id="19149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5C9CF5A3-C655-4764-B3BF-2196D6005B3F}" type="slidenum">
              <a:rPr kumimoji="0" lang="en-US" altLang="tr-TR" sz="1200" smtClean="0"/>
              <a:pPr>
                <a:spcBef>
                  <a:spcPct val="50000"/>
                </a:spcBef>
                <a:buFontTx/>
                <a:buNone/>
              </a:pPr>
              <a:t>144</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55042"/>
                                        </p:tgtEl>
                                        <p:attrNameLst>
                                          <p:attrName>style.visibility</p:attrName>
                                        </p:attrNameLst>
                                      </p:cBhvr>
                                      <p:to>
                                        <p:strVal val="visible"/>
                                      </p:to>
                                    </p:set>
                                    <p:animEffect transition="in" filter="dissolve">
                                      <p:cBhvr>
                                        <p:cTn id="7" dur="500"/>
                                        <p:tgtEl>
                                          <p:spTgt spid="855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55043">
                                            <p:txEl>
                                              <p:pRg st="0" end="0"/>
                                            </p:txEl>
                                          </p:spTgt>
                                        </p:tgtEl>
                                        <p:attrNameLst>
                                          <p:attrName>style.visibility</p:attrName>
                                        </p:attrNameLst>
                                      </p:cBhvr>
                                      <p:to>
                                        <p:strVal val="visible"/>
                                      </p:to>
                                    </p:set>
                                    <p:animEffect transition="in" filter="dissolve">
                                      <p:cBhvr>
                                        <p:cTn id="12" dur="500"/>
                                        <p:tgtEl>
                                          <p:spTgt spid="8550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55043">
                                            <p:txEl>
                                              <p:pRg st="1" end="1"/>
                                            </p:txEl>
                                          </p:spTgt>
                                        </p:tgtEl>
                                        <p:attrNameLst>
                                          <p:attrName>style.visibility</p:attrName>
                                        </p:attrNameLst>
                                      </p:cBhvr>
                                      <p:to>
                                        <p:strVal val="visible"/>
                                      </p:to>
                                    </p:set>
                                    <p:animEffect transition="in" filter="dissolve">
                                      <p:cBhvr>
                                        <p:cTn id="17" dur="500"/>
                                        <p:tgtEl>
                                          <p:spTgt spid="8550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55043">
                                            <p:txEl>
                                              <p:pRg st="3" end="3"/>
                                            </p:txEl>
                                          </p:spTgt>
                                        </p:tgtEl>
                                        <p:attrNameLst>
                                          <p:attrName>style.visibility</p:attrName>
                                        </p:attrNameLst>
                                      </p:cBhvr>
                                      <p:to>
                                        <p:strVal val="visible"/>
                                      </p:to>
                                    </p:set>
                                    <p:animEffect transition="in" filter="dissolve">
                                      <p:cBhvr>
                                        <p:cTn id="22" dur="500"/>
                                        <p:tgtEl>
                                          <p:spTgt spid="8550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55043">
                                            <p:txEl>
                                              <p:pRg st="4" end="4"/>
                                            </p:txEl>
                                          </p:spTgt>
                                        </p:tgtEl>
                                        <p:attrNameLst>
                                          <p:attrName>style.visibility</p:attrName>
                                        </p:attrNameLst>
                                      </p:cBhvr>
                                      <p:to>
                                        <p:strVal val="visible"/>
                                      </p:to>
                                    </p:set>
                                    <p:animEffect transition="in" filter="dissolve">
                                      <p:cBhvr>
                                        <p:cTn id="27" dur="500"/>
                                        <p:tgtEl>
                                          <p:spTgt spid="855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2" grpId="0"/>
      <p:bldP spid="855043" grpId="0" build="p"/>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p:txBody>
          <a:bodyPr/>
          <a:lstStyle/>
          <a:p>
            <a:pPr eaLnBrk="1" hangingPunct="1"/>
            <a:r>
              <a:rPr lang="en-US" altLang="tr-TR" smtClean="0"/>
              <a:t>Bayesian Example</a:t>
            </a:r>
          </a:p>
        </p:txBody>
      </p:sp>
      <p:sp>
        <p:nvSpPr>
          <p:cNvPr id="856067" name="Rectangle 3"/>
          <p:cNvSpPr>
            <a:spLocks noGrp="1" noChangeArrowheads="1"/>
          </p:cNvSpPr>
          <p:nvPr>
            <p:ph type="body" idx="1"/>
          </p:nvPr>
        </p:nvSpPr>
        <p:spPr>
          <a:xfrm>
            <a:off x="395288" y="1125538"/>
            <a:ext cx="8748712" cy="4978400"/>
          </a:xfrm>
        </p:spPr>
        <p:txBody>
          <a:bodyPr/>
          <a:lstStyle/>
          <a:p>
            <a:pPr eaLnBrk="1" hangingPunct="1">
              <a:lnSpc>
                <a:spcPct val="90000"/>
              </a:lnSpc>
            </a:pPr>
            <a:r>
              <a:rPr lang="en-US" altLang="tr-TR" sz="2800" smtClean="0"/>
              <a:t>Suppose that we are given </a:t>
            </a:r>
            <a:r>
              <a:rPr lang="en-US" altLang="tr-TR" sz="2800" smtClean="0">
                <a:solidFill>
                  <a:schemeClr val="accent1"/>
                </a:solidFill>
              </a:rPr>
              <a:t>P(A1|B1) = 0.8</a:t>
            </a:r>
            <a:r>
              <a:rPr lang="en-US" altLang="tr-TR" sz="2800" smtClean="0"/>
              <a:t>.  </a:t>
            </a:r>
            <a:endParaRPr lang="tr-TR" altLang="tr-TR" sz="2800" smtClean="0"/>
          </a:p>
          <a:p>
            <a:pPr eaLnBrk="1" hangingPunct="1">
              <a:lnSpc>
                <a:spcPct val="90000"/>
              </a:lnSpc>
            </a:pPr>
            <a:r>
              <a:rPr lang="en-US" altLang="tr-TR" sz="2800" smtClean="0"/>
              <a:t>Then, since there are only two different possible states for A, </a:t>
            </a:r>
            <a:endParaRPr lang="tr-TR" altLang="tr-TR" sz="2800" smtClean="0"/>
          </a:p>
          <a:p>
            <a:pPr eaLnBrk="1" hangingPunct="1">
              <a:lnSpc>
                <a:spcPct val="90000"/>
              </a:lnSpc>
            </a:pPr>
            <a:r>
              <a:rPr lang="en-US" altLang="tr-TR" sz="2800" smtClean="0">
                <a:solidFill>
                  <a:schemeClr val="accent1"/>
                </a:solidFill>
              </a:rPr>
              <a:t>P(A2|B1) = 1 – 0.8 = 0.2</a:t>
            </a:r>
            <a:r>
              <a:rPr lang="en-US" altLang="tr-TR" sz="2800" smtClean="0"/>
              <a:t>.  </a:t>
            </a:r>
            <a:endParaRPr lang="tr-TR" altLang="tr-TR" sz="2800" smtClean="0"/>
          </a:p>
          <a:p>
            <a:pPr eaLnBrk="1" hangingPunct="1">
              <a:lnSpc>
                <a:spcPct val="90000"/>
              </a:lnSpc>
            </a:pPr>
            <a:r>
              <a:rPr lang="en-US" altLang="tr-TR" sz="2800" smtClean="0"/>
              <a:t>If we are also given </a:t>
            </a:r>
            <a:r>
              <a:rPr lang="en-US" altLang="tr-TR" sz="2800" smtClean="0">
                <a:solidFill>
                  <a:schemeClr val="accent1"/>
                </a:solidFill>
              </a:rPr>
              <a:t>P(A2|B2) = 0.7</a:t>
            </a:r>
            <a:r>
              <a:rPr lang="en-US" altLang="tr-TR" sz="2800" smtClean="0"/>
              <a:t>, </a:t>
            </a:r>
            <a:endParaRPr lang="tr-TR" altLang="tr-TR" sz="2800" smtClean="0"/>
          </a:p>
          <a:p>
            <a:pPr eaLnBrk="1" hangingPunct="1">
              <a:lnSpc>
                <a:spcPct val="90000"/>
              </a:lnSpc>
            </a:pPr>
            <a:r>
              <a:rPr lang="en-US" altLang="tr-TR" sz="2800" smtClean="0"/>
              <a:t>then </a:t>
            </a:r>
            <a:r>
              <a:rPr lang="en-US" altLang="tr-TR" sz="2800" smtClean="0">
                <a:solidFill>
                  <a:schemeClr val="accent1"/>
                </a:solidFill>
              </a:rPr>
              <a:t>P(A1|B2) = 0.3</a:t>
            </a:r>
            <a:r>
              <a:rPr lang="en-US" altLang="tr-TR" sz="2800" smtClean="0"/>
              <a:t>.  </a:t>
            </a:r>
            <a:endParaRPr lang="tr-TR" altLang="tr-TR" sz="2800" smtClean="0"/>
          </a:p>
          <a:p>
            <a:pPr eaLnBrk="1" hangingPunct="1">
              <a:lnSpc>
                <a:spcPct val="90000"/>
              </a:lnSpc>
            </a:pPr>
            <a:r>
              <a:rPr lang="en-US" altLang="tr-TR" sz="2800" smtClean="0"/>
              <a:t>Using Bayes Rule, the joint probability of having states A1 and B1 occurring at the same time is </a:t>
            </a:r>
            <a:endParaRPr lang="tr-TR" altLang="tr-TR" sz="2800" smtClean="0"/>
          </a:p>
          <a:p>
            <a:pPr eaLnBrk="1" hangingPunct="1">
              <a:lnSpc>
                <a:spcPct val="90000"/>
              </a:lnSpc>
            </a:pPr>
            <a:r>
              <a:rPr lang="en-US" altLang="tr-TR" sz="2800" smtClean="0">
                <a:solidFill>
                  <a:schemeClr val="accent1"/>
                </a:solidFill>
              </a:rPr>
              <a:t>P(B1)P(A1|B1) = 0.3 * 0.8 = 0.24</a:t>
            </a:r>
            <a:r>
              <a:rPr lang="en-US" altLang="tr-TR" sz="2800" smtClean="0"/>
              <a:t> and </a:t>
            </a:r>
            <a:endParaRPr lang="tr-TR" altLang="tr-TR" sz="2800" smtClean="0"/>
          </a:p>
          <a:p>
            <a:pPr eaLnBrk="1" hangingPunct="1">
              <a:lnSpc>
                <a:spcPct val="90000"/>
              </a:lnSpc>
            </a:pPr>
            <a:r>
              <a:rPr lang="en-US" altLang="tr-TR" sz="2800" smtClean="0">
                <a:solidFill>
                  <a:schemeClr val="accent1"/>
                </a:solidFill>
              </a:rPr>
              <a:t>P(A2,B2) = P(B2)P(A2|B2) = 0.7 * 0.7 = 0.49</a:t>
            </a:r>
            <a:r>
              <a:rPr lang="en-US" altLang="tr-TR" sz="2800" smtClean="0"/>
              <a:t>.  </a:t>
            </a:r>
            <a:endParaRPr lang="tr-TR" altLang="tr-TR" sz="2800" smtClean="0"/>
          </a:p>
          <a:p>
            <a:pPr eaLnBrk="1" hangingPunct="1">
              <a:lnSpc>
                <a:spcPct val="90000"/>
              </a:lnSpc>
            </a:pPr>
            <a:r>
              <a:rPr lang="en-US" altLang="tr-TR" sz="2800" smtClean="0"/>
              <a:t>The other joint probabilities can be calculated from these as well.</a:t>
            </a:r>
            <a:endParaRPr lang="tr-TR" altLang="tr-TR" sz="2800" smtClean="0"/>
          </a:p>
        </p:txBody>
      </p:sp>
      <p:sp>
        <p:nvSpPr>
          <p:cNvPr id="19251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56150719-45C4-4943-987E-7AD2907E5BB3}" type="slidenum">
              <a:rPr kumimoji="0" lang="en-US" altLang="tr-TR" sz="1200" smtClean="0"/>
              <a:pPr>
                <a:spcBef>
                  <a:spcPct val="50000"/>
                </a:spcBef>
                <a:buFontTx/>
                <a:buNone/>
              </a:pPr>
              <a:t>145</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56066"/>
                                        </p:tgtEl>
                                        <p:attrNameLst>
                                          <p:attrName>style.visibility</p:attrName>
                                        </p:attrNameLst>
                                      </p:cBhvr>
                                      <p:to>
                                        <p:strVal val="visible"/>
                                      </p:to>
                                    </p:set>
                                    <p:animEffect transition="in" filter="dissolve">
                                      <p:cBhvr>
                                        <p:cTn id="7" dur="500"/>
                                        <p:tgtEl>
                                          <p:spTgt spid="856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56067">
                                            <p:txEl>
                                              <p:pRg st="0" end="0"/>
                                            </p:txEl>
                                          </p:spTgt>
                                        </p:tgtEl>
                                        <p:attrNameLst>
                                          <p:attrName>style.visibility</p:attrName>
                                        </p:attrNameLst>
                                      </p:cBhvr>
                                      <p:to>
                                        <p:strVal val="visible"/>
                                      </p:to>
                                    </p:set>
                                    <p:animEffect transition="in" filter="dissolve">
                                      <p:cBhvr>
                                        <p:cTn id="12" dur="500"/>
                                        <p:tgtEl>
                                          <p:spTgt spid="8560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56067">
                                            <p:txEl>
                                              <p:pRg st="1" end="1"/>
                                            </p:txEl>
                                          </p:spTgt>
                                        </p:tgtEl>
                                        <p:attrNameLst>
                                          <p:attrName>style.visibility</p:attrName>
                                        </p:attrNameLst>
                                      </p:cBhvr>
                                      <p:to>
                                        <p:strVal val="visible"/>
                                      </p:to>
                                    </p:set>
                                    <p:animEffect transition="in" filter="dissolve">
                                      <p:cBhvr>
                                        <p:cTn id="17" dur="500"/>
                                        <p:tgtEl>
                                          <p:spTgt spid="8560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56067">
                                            <p:txEl>
                                              <p:pRg st="2" end="2"/>
                                            </p:txEl>
                                          </p:spTgt>
                                        </p:tgtEl>
                                        <p:attrNameLst>
                                          <p:attrName>style.visibility</p:attrName>
                                        </p:attrNameLst>
                                      </p:cBhvr>
                                      <p:to>
                                        <p:strVal val="visible"/>
                                      </p:to>
                                    </p:set>
                                    <p:animEffect transition="in" filter="dissolve">
                                      <p:cBhvr>
                                        <p:cTn id="22" dur="500"/>
                                        <p:tgtEl>
                                          <p:spTgt spid="8560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56067">
                                            <p:txEl>
                                              <p:pRg st="3" end="3"/>
                                            </p:txEl>
                                          </p:spTgt>
                                        </p:tgtEl>
                                        <p:attrNameLst>
                                          <p:attrName>style.visibility</p:attrName>
                                        </p:attrNameLst>
                                      </p:cBhvr>
                                      <p:to>
                                        <p:strVal val="visible"/>
                                      </p:to>
                                    </p:set>
                                    <p:animEffect transition="in" filter="dissolve">
                                      <p:cBhvr>
                                        <p:cTn id="27" dur="500"/>
                                        <p:tgtEl>
                                          <p:spTgt spid="8560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56067">
                                            <p:txEl>
                                              <p:pRg st="4" end="4"/>
                                            </p:txEl>
                                          </p:spTgt>
                                        </p:tgtEl>
                                        <p:attrNameLst>
                                          <p:attrName>style.visibility</p:attrName>
                                        </p:attrNameLst>
                                      </p:cBhvr>
                                      <p:to>
                                        <p:strVal val="visible"/>
                                      </p:to>
                                    </p:set>
                                    <p:animEffect transition="in" filter="dissolve">
                                      <p:cBhvr>
                                        <p:cTn id="32" dur="500"/>
                                        <p:tgtEl>
                                          <p:spTgt spid="85606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56067">
                                            <p:txEl>
                                              <p:pRg st="5" end="5"/>
                                            </p:txEl>
                                          </p:spTgt>
                                        </p:tgtEl>
                                        <p:attrNameLst>
                                          <p:attrName>style.visibility</p:attrName>
                                        </p:attrNameLst>
                                      </p:cBhvr>
                                      <p:to>
                                        <p:strVal val="visible"/>
                                      </p:to>
                                    </p:set>
                                    <p:animEffect transition="in" filter="dissolve">
                                      <p:cBhvr>
                                        <p:cTn id="37" dur="500"/>
                                        <p:tgtEl>
                                          <p:spTgt spid="85606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56067">
                                            <p:txEl>
                                              <p:pRg st="6" end="6"/>
                                            </p:txEl>
                                          </p:spTgt>
                                        </p:tgtEl>
                                        <p:attrNameLst>
                                          <p:attrName>style.visibility</p:attrName>
                                        </p:attrNameLst>
                                      </p:cBhvr>
                                      <p:to>
                                        <p:strVal val="visible"/>
                                      </p:to>
                                    </p:set>
                                    <p:animEffect transition="in" filter="dissolve">
                                      <p:cBhvr>
                                        <p:cTn id="42" dur="500"/>
                                        <p:tgtEl>
                                          <p:spTgt spid="85606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56067">
                                            <p:txEl>
                                              <p:pRg st="7" end="7"/>
                                            </p:txEl>
                                          </p:spTgt>
                                        </p:tgtEl>
                                        <p:attrNameLst>
                                          <p:attrName>style.visibility</p:attrName>
                                        </p:attrNameLst>
                                      </p:cBhvr>
                                      <p:to>
                                        <p:strVal val="visible"/>
                                      </p:to>
                                    </p:set>
                                    <p:animEffect transition="in" filter="dissolve">
                                      <p:cBhvr>
                                        <p:cTn id="47" dur="500"/>
                                        <p:tgtEl>
                                          <p:spTgt spid="85606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56067">
                                            <p:txEl>
                                              <p:pRg st="8" end="8"/>
                                            </p:txEl>
                                          </p:spTgt>
                                        </p:tgtEl>
                                        <p:attrNameLst>
                                          <p:attrName>style.visibility</p:attrName>
                                        </p:attrNameLst>
                                      </p:cBhvr>
                                      <p:to>
                                        <p:strVal val="visible"/>
                                      </p:to>
                                    </p:set>
                                    <p:animEffect transition="in" filter="dissolve">
                                      <p:cBhvr>
                                        <p:cTn id="52" dur="500"/>
                                        <p:tgtEl>
                                          <p:spTgt spid="8560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66" grpId="0"/>
      <p:bldP spid="856067" grpId="0" build="p"/>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p:txBody>
          <a:bodyPr/>
          <a:lstStyle/>
          <a:p>
            <a:pPr eaLnBrk="1" hangingPunct="1"/>
            <a:r>
              <a:rPr lang="en-US" altLang="tr-TR" smtClean="0"/>
              <a:t>Posterior Probabilities</a:t>
            </a:r>
          </a:p>
        </p:txBody>
      </p:sp>
      <p:sp>
        <p:nvSpPr>
          <p:cNvPr id="857091" name="Rectangle 3"/>
          <p:cNvSpPr>
            <a:spLocks noGrp="1" noChangeArrowheads="1"/>
          </p:cNvSpPr>
          <p:nvPr>
            <p:ph type="body" idx="1"/>
          </p:nvPr>
        </p:nvSpPr>
        <p:spPr/>
        <p:txBody>
          <a:bodyPr/>
          <a:lstStyle/>
          <a:p>
            <a:pPr eaLnBrk="1" hangingPunct="1"/>
            <a:r>
              <a:rPr lang="en-US" altLang="tr-TR" smtClean="0"/>
              <a:t>Calculation of joint probabilities results in posterior probabilities </a:t>
            </a:r>
          </a:p>
          <a:p>
            <a:pPr eaLnBrk="1" hangingPunct="1"/>
            <a:endParaRPr lang="en-US" altLang="tr-TR" smtClean="0"/>
          </a:p>
          <a:p>
            <a:pPr lvl="1" eaLnBrk="1" hangingPunct="1"/>
            <a:r>
              <a:rPr lang="en-US" altLang="tr-TR" smtClean="0"/>
              <a:t>Not known initially</a:t>
            </a:r>
          </a:p>
          <a:p>
            <a:pPr lvl="1" eaLnBrk="1" hangingPunct="1"/>
            <a:r>
              <a:rPr lang="en-US" altLang="tr-TR" smtClean="0"/>
              <a:t>Calculated using</a:t>
            </a:r>
          </a:p>
          <a:p>
            <a:pPr lvl="2" eaLnBrk="1" hangingPunct="1"/>
            <a:r>
              <a:rPr lang="en-US" altLang="tr-TR" smtClean="0"/>
              <a:t>Prior probabilities</a:t>
            </a:r>
          </a:p>
          <a:p>
            <a:pPr lvl="2" eaLnBrk="1" hangingPunct="1"/>
            <a:r>
              <a:rPr lang="en-US" altLang="tr-TR" smtClean="0"/>
              <a:t>Initial information</a:t>
            </a:r>
          </a:p>
        </p:txBody>
      </p:sp>
      <p:sp>
        <p:nvSpPr>
          <p:cNvPr id="19354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6CE7E903-A4D0-4855-A2A1-79E6463E6C88}" type="slidenum">
              <a:rPr kumimoji="0" lang="en-US" altLang="tr-TR" sz="1200" smtClean="0"/>
              <a:pPr>
                <a:spcBef>
                  <a:spcPct val="50000"/>
                </a:spcBef>
                <a:buFontTx/>
                <a:buNone/>
              </a:pPr>
              <a:t>146</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57090"/>
                                        </p:tgtEl>
                                        <p:attrNameLst>
                                          <p:attrName>style.visibility</p:attrName>
                                        </p:attrNameLst>
                                      </p:cBhvr>
                                      <p:to>
                                        <p:strVal val="visible"/>
                                      </p:to>
                                    </p:set>
                                    <p:animEffect transition="in" filter="dissolve">
                                      <p:cBhvr>
                                        <p:cTn id="7" dur="500"/>
                                        <p:tgtEl>
                                          <p:spTgt spid="857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57091">
                                            <p:txEl>
                                              <p:pRg st="0" end="0"/>
                                            </p:txEl>
                                          </p:spTgt>
                                        </p:tgtEl>
                                        <p:attrNameLst>
                                          <p:attrName>style.visibility</p:attrName>
                                        </p:attrNameLst>
                                      </p:cBhvr>
                                      <p:to>
                                        <p:strVal val="visible"/>
                                      </p:to>
                                    </p:set>
                                    <p:animEffect transition="in" filter="dissolve">
                                      <p:cBhvr>
                                        <p:cTn id="12" dur="500"/>
                                        <p:tgtEl>
                                          <p:spTgt spid="8570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57091">
                                            <p:txEl>
                                              <p:pRg st="2" end="2"/>
                                            </p:txEl>
                                          </p:spTgt>
                                        </p:tgtEl>
                                        <p:attrNameLst>
                                          <p:attrName>style.visibility</p:attrName>
                                        </p:attrNameLst>
                                      </p:cBhvr>
                                      <p:to>
                                        <p:strVal val="visible"/>
                                      </p:to>
                                    </p:set>
                                    <p:animEffect transition="in" filter="dissolve">
                                      <p:cBhvr>
                                        <p:cTn id="17" dur="500"/>
                                        <p:tgtEl>
                                          <p:spTgt spid="8570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57091">
                                            <p:txEl>
                                              <p:pRg st="3" end="3"/>
                                            </p:txEl>
                                          </p:spTgt>
                                        </p:tgtEl>
                                        <p:attrNameLst>
                                          <p:attrName>style.visibility</p:attrName>
                                        </p:attrNameLst>
                                      </p:cBhvr>
                                      <p:to>
                                        <p:strVal val="visible"/>
                                      </p:to>
                                    </p:set>
                                    <p:animEffect transition="in" filter="dissolve">
                                      <p:cBhvr>
                                        <p:cTn id="22" dur="500"/>
                                        <p:tgtEl>
                                          <p:spTgt spid="8570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57091">
                                            <p:txEl>
                                              <p:pRg st="4" end="4"/>
                                            </p:txEl>
                                          </p:spTgt>
                                        </p:tgtEl>
                                        <p:attrNameLst>
                                          <p:attrName>style.visibility</p:attrName>
                                        </p:attrNameLst>
                                      </p:cBhvr>
                                      <p:to>
                                        <p:strVal val="visible"/>
                                      </p:to>
                                    </p:set>
                                    <p:animEffect transition="in" filter="dissolve">
                                      <p:cBhvr>
                                        <p:cTn id="27" dur="500"/>
                                        <p:tgtEl>
                                          <p:spTgt spid="8570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57091">
                                            <p:txEl>
                                              <p:pRg st="5" end="5"/>
                                            </p:txEl>
                                          </p:spTgt>
                                        </p:tgtEl>
                                        <p:attrNameLst>
                                          <p:attrName>style.visibility</p:attrName>
                                        </p:attrNameLst>
                                      </p:cBhvr>
                                      <p:to>
                                        <p:strVal val="visible"/>
                                      </p:to>
                                    </p:set>
                                    <p:animEffect transition="in" filter="dissolve">
                                      <p:cBhvr>
                                        <p:cTn id="32" dur="500"/>
                                        <p:tgtEl>
                                          <p:spTgt spid="8570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090" grpId="0"/>
      <p:bldP spid="857091" grpId="0" build="p"/>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8114" name="Rectangle 2"/>
          <p:cNvSpPr>
            <a:spLocks noGrp="1" noChangeArrowheads="1"/>
          </p:cNvSpPr>
          <p:nvPr>
            <p:ph type="title"/>
          </p:nvPr>
        </p:nvSpPr>
        <p:spPr/>
        <p:txBody>
          <a:bodyPr/>
          <a:lstStyle/>
          <a:p>
            <a:pPr eaLnBrk="1" hangingPunct="1"/>
            <a:r>
              <a:rPr lang="en-US" altLang="tr-TR" smtClean="0"/>
              <a:t>Applications of Bayesian Statistics</a:t>
            </a:r>
          </a:p>
        </p:txBody>
      </p:sp>
      <p:sp>
        <p:nvSpPr>
          <p:cNvPr id="858115" name="Rectangle 3"/>
          <p:cNvSpPr>
            <a:spLocks noGrp="1" noChangeArrowheads="1"/>
          </p:cNvSpPr>
          <p:nvPr>
            <p:ph type="body" idx="1"/>
          </p:nvPr>
        </p:nvSpPr>
        <p:spPr/>
        <p:txBody>
          <a:bodyPr/>
          <a:lstStyle/>
          <a:p>
            <a:pPr eaLnBrk="1" hangingPunct="1"/>
            <a:r>
              <a:rPr lang="en-US" altLang="tr-TR" sz="2800" smtClean="0"/>
              <a:t>Evolutionary distance between two sequences</a:t>
            </a:r>
          </a:p>
          <a:p>
            <a:pPr eaLnBrk="1" hangingPunct="1"/>
            <a:endParaRPr lang="en-US" altLang="tr-TR" sz="2800" smtClean="0"/>
          </a:p>
          <a:p>
            <a:pPr eaLnBrk="1" hangingPunct="1"/>
            <a:r>
              <a:rPr lang="en-US" altLang="tr-TR" sz="2800" smtClean="0"/>
              <a:t>Sequence Alignment</a:t>
            </a:r>
          </a:p>
          <a:p>
            <a:pPr eaLnBrk="1" hangingPunct="1"/>
            <a:endParaRPr lang="en-US" altLang="tr-TR" sz="2800" smtClean="0"/>
          </a:p>
          <a:p>
            <a:pPr eaLnBrk="1" hangingPunct="1"/>
            <a:r>
              <a:rPr lang="en-US" altLang="tr-TR" sz="2800" smtClean="0"/>
              <a:t>Significance of Alignments</a:t>
            </a:r>
          </a:p>
          <a:p>
            <a:pPr eaLnBrk="1" hangingPunct="1"/>
            <a:endParaRPr lang="en-US" altLang="tr-TR" sz="2800" smtClean="0"/>
          </a:p>
          <a:p>
            <a:pPr eaLnBrk="1" hangingPunct="1"/>
            <a:r>
              <a:rPr lang="en-US" altLang="tr-TR" sz="2800" smtClean="0"/>
              <a:t>Gibbs Sampling</a:t>
            </a:r>
          </a:p>
        </p:txBody>
      </p:sp>
      <p:sp>
        <p:nvSpPr>
          <p:cNvPr id="194564"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447918A-D3B9-4DAA-A047-A5B5AF023F4B}" type="slidenum">
              <a:rPr kumimoji="0" lang="en-US" altLang="tr-TR" sz="1200" smtClean="0"/>
              <a:pPr>
                <a:spcBef>
                  <a:spcPct val="50000"/>
                </a:spcBef>
                <a:buFontTx/>
                <a:buNone/>
              </a:pPr>
              <a:t>147</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dissolve">
                                      <p:cBhvr>
                                        <p:cTn id="7" dur="500"/>
                                        <p:tgtEl>
                                          <p:spTgt spid="858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58115">
                                            <p:txEl>
                                              <p:pRg st="0" end="0"/>
                                            </p:txEl>
                                          </p:spTgt>
                                        </p:tgtEl>
                                        <p:attrNameLst>
                                          <p:attrName>style.visibility</p:attrName>
                                        </p:attrNameLst>
                                      </p:cBhvr>
                                      <p:to>
                                        <p:strVal val="visible"/>
                                      </p:to>
                                    </p:set>
                                    <p:animEffect transition="in" filter="dissolve">
                                      <p:cBhvr>
                                        <p:cTn id="12" dur="500"/>
                                        <p:tgtEl>
                                          <p:spTgt spid="8581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58115">
                                            <p:txEl>
                                              <p:pRg st="2" end="2"/>
                                            </p:txEl>
                                          </p:spTgt>
                                        </p:tgtEl>
                                        <p:attrNameLst>
                                          <p:attrName>style.visibility</p:attrName>
                                        </p:attrNameLst>
                                      </p:cBhvr>
                                      <p:to>
                                        <p:strVal val="visible"/>
                                      </p:to>
                                    </p:set>
                                    <p:animEffect transition="in" filter="dissolve">
                                      <p:cBhvr>
                                        <p:cTn id="17" dur="500"/>
                                        <p:tgtEl>
                                          <p:spTgt spid="858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58115">
                                            <p:txEl>
                                              <p:pRg st="4" end="4"/>
                                            </p:txEl>
                                          </p:spTgt>
                                        </p:tgtEl>
                                        <p:attrNameLst>
                                          <p:attrName>style.visibility</p:attrName>
                                        </p:attrNameLst>
                                      </p:cBhvr>
                                      <p:to>
                                        <p:strVal val="visible"/>
                                      </p:to>
                                    </p:set>
                                    <p:animEffect transition="in" filter="dissolve">
                                      <p:cBhvr>
                                        <p:cTn id="22" dur="500"/>
                                        <p:tgtEl>
                                          <p:spTgt spid="8581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58115">
                                            <p:txEl>
                                              <p:pRg st="6" end="6"/>
                                            </p:txEl>
                                          </p:spTgt>
                                        </p:tgtEl>
                                        <p:attrNameLst>
                                          <p:attrName>style.visibility</p:attrName>
                                        </p:attrNameLst>
                                      </p:cBhvr>
                                      <p:to>
                                        <p:strVal val="visible"/>
                                      </p:to>
                                    </p:set>
                                    <p:animEffect transition="in" filter="dissolve">
                                      <p:cBhvr>
                                        <p:cTn id="27" dur="500"/>
                                        <p:tgtEl>
                                          <p:spTgt spid="8581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p:bldP spid="858115" grpId="0" build="p"/>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p:txBody>
          <a:bodyPr/>
          <a:lstStyle/>
          <a:p>
            <a:pPr eaLnBrk="1" hangingPunct="1"/>
            <a:r>
              <a:rPr lang="en-US" altLang="tr-TR" sz="2000" smtClean="0"/>
              <a:t>Pairwise Sequence Alignment Programs</a:t>
            </a:r>
          </a:p>
        </p:txBody>
      </p:sp>
      <p:sp>
        <p:nvSpPr>
          <p:cNvPr id="859139" name="Rectangle 3"/>
          <p:cNvSpPr>
            <a:spLocks noGrp="1" noChangeArrowheads="1"/>
          </p:cNvSpPr>
          <p:nvPr>
            <p:ph type="body" sz="half" idx="2"/>
          </p:nvPr>
        </p:nvSpPr>
        <p:spPr>
          <a:xfrm>
            <a:off x="4616450" y="1125538"/>
            <a:ext cx="4059238" cy="4978400"/>
          </a:xfrm>
        </p:spPr>
        <p:txBody>
          <a:bodyPr/>
          <a:lstStyle/>
          <a:p>
            <a:pPr eaLnBrk="1" hangingPunct="1"/>
            <a:r>
              <a:rPr lang="en-US" altLang="tr-TR" smtClean="0"/>
              <a:t>Blast 2 Sequences</a:t>
            </a:r>
          </a:p>
          <a:p>
            <a:pPr lvl="1" eaLnBrk="1" hangingPunct="1"/>
            <a:r>
              <a:rPr lang="en-US" altLang="tr-TR" smtClean="0"/>
              <a:t>NCBI</a:t>
            </a:r>
          </a:p>
          <a:p>
            <a:pPr lvl="1" eaLnBrk="1" hangingPunct="1"/>
            <a:r>
              <a:rPr lang="en-US" altLang="tr-TR" smtClean="0"/>
              <a:t>word based sequence alignment</a:t>
            </a:r>
          </a:p>
          <a:p>
            <a:pPr eaLnBrk="1" hangingPunct="1"/>
            <a:endParaRPr lang="en-US" altLang="tr-TR" smtClean="0"/>
          </a:p>
          <a:p>
            <a:pPr eaLnBrk="1" hangingPunct="1"/>
            <a:r>
              <a:rPr lang="en-US" altLang="tr-TR" smtClean="0"/>
              <a:t>LALIGN</a:t>
            </a:r>
          </a:p>
          <a:p>
            <a:pPr lvl="1" eaLnBrk="1" hangingPunct="1"/>
            <a:r>
              <a:rPr lang="en-US" altLang="tr-TR" smtClean="0"/>
              <a:t>FASTA package</a:t>
            </a:r>
          </a:p>
          <a:p>
            <a:pPr lvl="1" eaLnBrk="1" hangingPunct="1"/>
            <a:r>
              <a:rPr lang="en-US" altLang="tr-TR" smtClean="0"/>
              <a:t>Mult. Local alignments</a:t>
            </a:r>
          </a:p>
          <a:p>
            <a:pPr eaLnBrk="1" hangingPunct="1"/>
            <a:endParaRPr lang="en-US" altLang="tr-TR" smtClean="0"/>
          </a:p>
        </p:txBody>
      </p:sp>
      <p:sp>
        <p:nvSpPr>
          <p:cNvPr id="859140" name="Rectangle 4"/>
          <p:cNvSpPr>
            <a:spLocks noGrp="1" noChangeArrowheads="1"/>
          </p:cNvSpPr>
          <p:nvPr>
            <p:ph type="body" sz="half" idx="1"/>
          </p:nvPr>
        </p:nvSpPr>
        <p:spPr>
          <a:xfrm>
            <a:off x="395288" y="1125538"/>
            <a:ext cx="4059237" cy="4978400"/>
          </a:xfrm>
        </p:spPr>
        <p:txBody>
          <a:bodyPr/>
          <a:lstStyle/>
          <a:p>
            <a:pPr eaLnBrk="1" hangingPunct="1"/>
            <a:r>
              <a:rPr lang="en-US" altLang="tr-TR" smtClean="0"/>
              <a:t>needle</a:t>
            </a:r>
          </a:p>
          <a:p>
            <a:pPr lvl="1" eaLnBrk="1" hangingPunct="1"/>
            <a:r>
              <a:rPr lang="en-US" altLang="tr-TR" smtClean="0"/>
              <a:t>Global Needleman/Wunsch alignment</a:t>
            </a:r>
          </a:p>
          <a:p>
            <a:pPr lvl="1" eaLnBrk="1" hangingPunct="1"/>
            <a:endParaRPr lang="en-US" altLang="tr-TR" smtClean="0"/>
          </a:p>
          <a:p>
            <a:pPr eaLnBrk="1" hangingPunct="1"/>
            <a:r>
              <a:rPr lang="en-US" altLang="tr-TR" smtClean="0"/>
              <a:t>water</a:t>
            </a:r>
          </a:p>
          <a:p>
            <a:pPr lvl="1" eaLnBrk="1" hangingPunct="1"/>
            <a:r>
              <a:rPr lang="en-US" altLang="tr-TR" smtClean="0"/>
              <a:t>Local Smith/Waterman alignment</a:t>
            </a:r>
          </a:p>
        </p:txBody>
      </p:sp>
      <p:sp>
        <p:nvSpPr>
          <p:cNvPr id="195589"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559C980F-F98F-4258-8C87-9A6DF7388FD6}" type="slidenum">
              <a:rPr kumimoji="0" lang="en-US" altLang="tr-TR" sz="1200" smtClean="0"/>
              <a:pPr>
                <a:spcBef>
                  <a:spcPct val="50000"/>
                </a:spcBef>
                <a:buFontTx/>
                <a:buNone/>
              </a:pPr>
              <a:t>148</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59138"/>
                                        </p:tgtEl>
                                        <p:attrNameLst>
                                          <p:attrName>style.visibility</p:attrName>
                                        </p:attrNameLst>
                                      </p:cBhvr>
                                      <p:to>
                                        <p:strVal val="visible"/>
                                      </p:to>
                                    </p:set>
                                    <p:animEffect transition="in" filter="dissolve">
                                      <p:cBhvr>
                                        <p:cTn id="7" dur="500"/>
                                        <p:tgtEl>
                                          <p:spTgt spid="859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59140">
                                            <p:txEl>
                                              <p:pRg st="0" end="0"/>
                                            </p:txEl>
                                          </p:spTgt>
                                        </p:tgtEl>
                                        <p:attrNameLst>
                                          <p:attrName>style.visibility</p:attrName>
                                        </p:attrNameLst>
                                      </p:cBhvr>
                                      <p:to>
                                        <p:strVal val="visible"/>
                                      </p:to>
                                    </p:set>
                                    <p:animEffect transition="in" filter="dissolve">
                                      <p:cBhvr>
                                        <p:cTn id="12" dur="500"/>
                                        <p:tgtEl>
                                          <p:spTgt spid="859140">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59140">
                                            <p:txEl>
                                              <p:pRg st="1" end="1"/>
                                            </p:txEl>
                                          </p:spTgt>
                                        </p:tgtEl>
                                        <p:attrNameLst>
                                          <p:attrName>style.visibility</p:attrName>
                                        </p:attrNameLst>
                                      </p:cBhvr>
                                      <p:to>
                                        <p:strVal val="visible"/>
                                      </p:to>
                                    </p:set>
                                    <p:animEffect transition="in" filter="dissolve">
                                      <p:cBhvr>
                                        <p:cTn id="15" dur="500"/>
                                        <p:tgtEl>
                                          <p:spTgt spid="859140">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59140">
                                            <p:txEl>
                                              <p:pRg st="3" end="3"/>
                                            </p:txEl>
                                          </p:spTgt>
                                        </p:tgtEl>
                                        <p:attrNameLst>
                                          <p:attrName>style.visibility</p:attrName>
                                        </p:attrNameLst>
                                      </p:cBhvr>
                                      <p:to>
                                        <p:strVal val="visible"/>
                                      </p:to>
                                    </p:set>
                                    <p:animEffect transition="in" filter="dissolve">
                                      <p:cBhvr>
                                        <p:cTn id="20" dur="500"/>
                                        <p:tgtEl>
                                          <p:spTgt spid="859140">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59140">
                                            <p:txEl>
                                              <p:pRg st="4" end="4"/>
                                            </p:txEl>
                                          </p:spTgt>
                                        </p:tgtEl>
                                        <p:attrNameLst>
                                          <p:attrName>style.visibility</p:attrName>
                                        </p:attrNameLst>
                                      </p:cBhvr>
                                      <p:to>
                                        <p:strVal val="visible"/>
                                      </p:to>
                                    </p:set>
                                    <p:animEffect transition="in" filter="dissolve">
                                      <p:cBhvr>
                                        <p:cTn id="23" dur="500"/>
                                        <p:tgtEl>
                                          <p:spTgt spid="859140">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59139">
                                            <p:txEl>
                                              <p:pRg st="0" end="0"/>
                                            </p:txEl>
                                          </p:spTgt>
                                        </p:tgtEl>
                                        <p:attrNameLst>
                                          <p:attrName>style.visibility</p:attrName>
                                        </p:attrNameLst>
                                      </p:cBhvr>
                                      <p:to>
                                        <p:strVal val="visible"/>
                                      </p:to>
                                    </p:set>
                                    <p:animEffect transition="in" filter="dissolve">
                                      <p:cBhvr>
                                        <p:cTn id="28" dur="500"/>
                                        <p:tgtEl>
                                          <p:spTgt spid="859139">
                                            <p:txEl>
                                              <p:pRg st="0" end="0"/>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59139">
                                            <p:txEl>
                                              <p:pRg st="1" end="1"/>
                                            </p:txEl>
                                          </p:spTgt>
                                        </p:tgtEl>
                                        <p:attrNameLst>
                                          <p:attrName>style.visibility</p:attrName>
                                        </p:attrNameLst>
                                      </p:cBhvr>
                                      <p:to>
                                        <p:strVal val="visible"/>
                                      </p:to>
                                    </p:set>
                                    <p:animEffect transition="in" filter="dissolve">
                                      <p:cBhvr>
                                        <p:cTn id="31" dur="500"/>
                                        <p:tgtEl>
                                          <p:spTgt spid="859139">
                                            <p:txEl>
                                              <p:pRg st="1" end="1"/>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59139">
                                            <p:txEl>
                                              <p:pRg st="2" end="2"/>
                                            </p:txEl>
                                          </p:spTgt>
                                        </p:tgtEl>
                                        <p:attrNameLst>
                                          <p:attrName>style.visibility</p:attrName>
                                        </p:attrNameLst>
                                      </p:cBhvr>
                                      <p:to>
                                        <p:strVal val="visible"/>
                                      </p:to>
                                    </p:set>
                                    <p:animEffect transition="in" filter="dissolve">
                                      <p:cBhvr>
                                        <p:cTn id="34" dur="500"/>
                                        <p:tgtEl>
                                          <p:spTgt spid="859139">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59139">
                                            <p:txEl>
                                              <p:pRg st="4" end="4"/>
                                            </p:txEl>
                                          </p:spTgt>
                                        </p:tgtEl>
                                        <p:attrNameLst>
                                          <p:attrName>style.visibility</p:attrName>
                                        </p:attrNameLst>
                                      </p:cBhvr>
                                      <p:to>
                                        <p:strVal val="visible"/>
                                      </p:to>
                                    </p:set>
                                    <p:animEffect transition="in" filter="dissolve">
                                      <p:cBhvr>
                                        <p:cTn id="39" dur="500"/>
                                        <p:tgtEl>
                                          <p:spTgt spid="859139">
                                            <p:txEl>
                                              <p:pRg st="4" end="4"/>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859139">
                                            <p:txEl>
                                              <p:pRg st="5" end="5"/>
                                            </p:txEl>
                                          </p:spTgt>
                                        </p:tgtEl>
                                        <p:attrNameLst>
                                          <p:attrName>style.visibility</p:attrName>
                                        </p:attrNameLst>
                                      </p:cBhvr>
                                      <p:to>
                                        <p:strVal val="visible"/>
                                      </p:to>
                                    </p:set>
                                    <p:animEffect transition="in" filter="dissolve">
                                      <p:cBhvr>
                                        <p:cTn id="42" dur="500"/>
                                        <p:tgtEl>
                                          <p:spTgt spid="859139">
                                            <p:txEl>
                                              <p:pRg st="5" end="5"/>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859139">
                                            <p:txEl>
                                              <p:pRg st="6" end="6"/>
                                            </p:txEl>
                                          </p:spTgt>
                                        </p:tgtEl>
                                        <p:attrNameLst>
                                          <p:attrName>style.visibility</p:attrName>
                                        </p:attrNameLst>
                                      </p:cBhvr>
                                      <p:to>
                                        <p:strVal val="visible"/>
                                      </p:to>
                                    </p:set>
                                    <p:animEffect transition="in" filter="dissolve">
                                      <p:cBhvr>
                                        <p:cTn id="45" dur="500"/>
                                        <p:tgtEl>
                                          <p:spTgt spid="8591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8" grpId="0"/>
      <p:bldP spid="859139" grpId="0" build="p"/>
      <p:bldP spid="859140" grpId="0" build="p"/>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pPr eaLnBrk="1" hangingPunct="1"/>
            <a:r>
              <a:rPr lang="en-US" altLang="tr-TR" smtClean="0"/>
              <a:t>Various Sequence Alignments</a:t>
            </a:r>
          </a:p>
        </p:txBody>
      </p:sp>
      <p:sp>
        <p:nvSpPr>
          <p:cNvPr id="860163" name="Rectangle 3"/>
          <p:cNvSpPr>
            <a:spLocks noGrp="1" noChangeArrowheads="1"/>
          </p:cNvSpPr>
          <p:nvPr>
            <p:ph type="body" idx="1"/>
          </p:nvPr>
        </p:nvSpPr>
        <p:spPr/>
        <p:txBody>
          <a:bodyPr/>
          <a:lstStyle/>
          <a:p>
            <a:pPr eaLnBrk="1" hangingPunct="1">
              <a:lnSpc>
                <a:spcPct val="90000"/>
              </a:lnSpc>
              <a:buFontTx/>
              <a:buNone/>
            </a:pPr>
            <a:r>
              <a:rPr lang="en-US" altLang="tr-TR" sz="2800" u="sng" smtClean="0">
                <a:solidFill>
                  <a:schemeClr val="accent1"/>
                </a:solidFill>
                <a:latin typeface="Helvetica" panose="020B0604020202020204" pitchFamily="34" charset="0"/>
              </a:rPr>
              <a:t>Wise2</a:t>
            </a:r>
            <a:r>
              <a:rPr lang="en-US" altLang="tr-TR" sz="2800" smtClean="0">
                <a:latin typeface="Helvetica" panose="020B0604020202020204" pitchFamily="34" charset="0"/>
              </a:rPr>
              <a:t> -- Genomic to protein</a:t>
            </a:r>
          </a:p>
          <a:p>
            <a:pPr eaLnBrk="1" hangingPunct="1">
              <a:lnSpc>
                <a:spcPct val="90000"/>
              </a:lnSpc>
              <a:buFontTx/>
              <a:buNone/>
            </a:pPr>
            <a:endParaRPr lang="en-US" altLang="tr-TR" sz="2800" smtClean="0">
              <a:latin typeface="Helvetica" panose="020B0604020202020204" pitchFamily="34" charset="0"/>
            </a:endParaRPr>
          </a:p>
          <a:p>
            <a:pPr eaLnBrk="1" hangingPunct="1">
              <a:lnSpc>
                <a:spcPct val="90000"/>
              </a:lnSpc>
              <a:buFontTx/>
              <a:buNone/>
            </a:pPr>
            <a:r>
              <a:rPr lang="en-US" altLang="tr-TR" sz="2800" u="sng" smtClean="0">
                <a:solidFill>
                  <a:schemeClr val="accent1"/>
                </a:solidFill>
                <a:latin typeface="Helvetica" panose="020B0604020202020204" pitchFamily="34" charset="0"/>
              </a:rPr>
              <a:t>Sim4</a:t>
            </a:r>
            <a:r>
              <a:rPr lang="en-US" altLang="tr-TR" sz="2800" smtClean="0">
                <a:latin typeface="Helvetica" panose="020B0604020202020204" pitchFamily="34" charset="0"/>
              </a:rPr>
              <a:t> -- Aligns expressed DNA to genomic sequence</a:t>
            </a:r>
          </a:p>
          <a:p>
            <a:pPr eaLnBrk="1" hangingPunct="1">
              <a:lnSpc>
                <a:spcPct val="90000"/>
              </a:lnSpc>
              <a:buFontTx/>
              <a:buNone/>
            </a:pPr>
            <a:endParaRPr lang="en-US" altLang="tr-TR" sz="2800" smtClean="0">
              <a:latin typeface="Helvetica" panose="020B0604020202020204" pitchFamily="34" charset="0"/>
            </a:endParaRPr>
          </a:p>
          <a:p>
            <a:pPr eaLnBrk="1" hangingPunct="1">
              <a:lnSpc>
                <a:spcPct val="90000"/>
              </a:lnSpc>
              <a:buFontTx/>
              <a:buNone/>
            </a:pPr>
            <a:r>
              <a:rPr lang="en-US" altLang="tr-TR" sz="2800" u="sng" smtClean="0">
                <a:solidFill>
                  <a:schemeClr val="accent1"/>
                </a:solidFill>
                <a:latin typeface="Helvetica" panose="020B0604020202020204" pitchFamily="34" charset="0"/>
              </a:rPr>
              <a:t>spidey</a:t>
            </a:r>
            <a:r>
              <a:rPr lang="en-US" altLang="tr-TR" sz="2800" smtClean="0">
                <a:latin typeface="Helvetica" panose="020B0604020202020204" pitchFamily="34" charset="0"/>
              </a:rPr>
              <a:t> -- aligns mRNAs to genomic sequence</a:t>
            </a:r>
          </a:p>
          <a:p>
            <a:pPr eaLnBrk="1" hangingPunct="1">
              <a:lnSpc>
                <a:spcPct val="90000"/>
              </a:lnSpc>
              <a:buFontTx/>
              <a:buNone/>
            </a:pPr>
            <a:endParaRPr lang="en-US" altLang="tr-TR" sz="2800" smtClean="0">
              <a:latin typeface="Helvetica" panose="020B0604020202020204" pitchFamily="34" charset="0"/>
            </a:endParaRPr>
          </a:p>
          <a:p>
            <a:pPr eaLnBrk="1" hangingPunct="1">
              <a:lnSpc>
                <a:spcPct val="90000"/>
              </a:lnSpc>
              <a:buFontTx/>
              <a:buNone/>
            </a:pPr>
            <a:r>
              <a:rPr lang="en-US" altLang="tr-TR" sz="2800" u="sng" smtClean="0">
                <a:solidFill>
                  <a:schemeClr val="accent1"/>
                </a:solidFill>
                <a:latin typeface="Helvetica" panose="020B0604020202020204" pitchFamily="34" charset="0"/>
              </a:rPr>
              <a:t>est2genome</a:t>
            </a:r>
            <a:r>
              <a:rPr lang="en-US" altLang="tr-TR" sz="2800" smtClean="0">
                <a:latin typeface="Helvetica" panose="020B0604020202020204" pitchFamily="34" charset="0"/>
              </a:rPr>
              <a:t> -- aligns ESTs to genomic sequence</a:t>
            </a:r>
            <a:br>
              <a:rPr lang="en-US" altLang="tr-TR" sz="2800" smtClean="0">
                <a:latin typeface="Helvetica" panose="020B0604020202020204" pitchFamily="34" charset="0"/>
              </a:rPr>
            </a:br>
            <a:endParaRPr lang="en-US" altLang="tr-TR" sz="2800" smtClean="0">
              <a:latin typeface="Helvetica" panose="020B0604020202020204" pitchFamily="34" charset="0"/>
            </a:endParaRPr>
          </a:p>
        </p:txBody>
      </p:sp>
      <p:sp>
        <p:nvSpPr>
          <p:cNvPr id="19661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65443DF9-1FA1-4F64-844F-0510DC318060}" type="slidenum">
              <a:rPr kumimoji="0" lang="en-US" altLang="tr-TR" sz="1200" smtClean="0"/>
              <a:pPr>
                <a:spcBef>
                  <a:spcPct val="50000"/>
                </a:spcBef>
                <a:buFontTx/>
                <a:buNone/>
              </a:pPr>
              <a:t>149</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60162"/>
                                        </p:tgtEl>
                                        <p:attrNameLst>
                                          <p:attrName>style.visibility</p:attrName>
                                        </p:attrNameLst>
                                      </p:cBhvr>
                                      <p:to>
                                        <p:strVal val="visible"/>
                                      </p:to>
                                    </p:set>
                                    <p:animEffect transition="in" filter="dissolve">
                                      <p:cBhvr>
                                        <p:cTn id="7" dur="500"/>
                                        <p:tgtEl>
                                          <p:spTgt spid="860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163">
                                            <p:txEl>
                                              <p:pRg st="0" end="0"/>
                                            </p:txEl>
                                          </p:spTgt>
                                        </p:tgtEl>
                                        <p:attrNameLst>
                                          <p:attrName>style.visibility</p:attrName>
                                        </p:attrNameLst>
                                      </p:cBhvr>
                                      <p:to>
                                        <p:strVal val="visible"/>
                                      </p:to>
                                    </p:set>
                                    <p:animEffect transition="in" filter="dissolve">
                                      <p:cBhvr>
                                        <p:cTn id="12" dur="500"/>
                                        <p:tgtEl>
                                          <p:spTgt spid="8601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60163">
                                            <p:txEl>
                                              <p:pRg st="2" end="2"/>
                                            </p:txEl>
                                          </p:spTgt>
                                        </p:tgtEl>
                                        <p:attrNameLst>
                                          <p:attrName>style.visibility</p:attrName>
                                        </p:attrNameLst>
                                      </p:cBhvr>
                                      <p:to>
                                        <p:strVal val="visible"/>
                                      </p:to>
                                    </p:set>
                                    <p:animEffect transition="in" filter="dissolve">
                                      <p:cBhvr>
                                        <p:cTn id="17" dur="500"/>
                                        <p:tgtEl>
                                          <p:spTgt spid="8601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60163">
                                            <p:txEl>
                                              <p:pRg st="4" end="4"/>
                                            </p:txEl>
                                          </p:spTgt>
                                        </p:tgtEl>
                                        <p:attrNameLst>
                                          <p:attrName>style.visibility</p:attrName>
                                        </p:attrNameLst>
                                      </p:cBhvr>
                                      <p:to>
                                        <p:strVal val="visible"/>
                                      </p:to>
                                    </p:set>
                                    <p:animEffect transition="in" filter="dissolve">
                                      <p:cBhvr>
                                        <p:cTn id="22" dur="500"/>
                                        <p:tgtEl>
                                          <p:spTgt spid="8601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60163">
                                            <p:txEl>
                                              <p:pRg st="6" end="6"/>
                                            </p:txEl>
                                          </p:spTgt>
                                        </p:tgtEl>
                                        <p:attrNameLst>
                                          <p:attrName>style.visibility</p:attrName>
                                        </p:attrNameLst>
                                      </p:cBhvr>
                                      <p:to>
                                        <p:strVal val="visible"/>
                                      </p:to>
                                    </p:set>
                                    <p:animEffect transition="in" filter="dissolve">
                                      <p:cBhvr>
                                        <p:cTn id="27" dur="500"/>
                                        <p:tgtEl>
                                          <p:spTgt spid="8601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2" grpId="0"/>
      <p:bldP spid="8601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a:t>Hamming or edit </a:t>
            </a:r>
            <a:r>
              <a:rPr lang="en-US" dirty="0" err="1" smtClean="0"/>
              <a:t>distanc</a:t>
            </a:r>
            <a:r>
              <a:rPr lang="tr-TR" dirty="0" smtClean="0"/>
              <a:t>e</a:t>
            </a:r>
            <a:endParaRPr lang="en-US" altLang="tr-TR" dirty="0" smtClean="0"/>
          </a:p>
        </p:txBody>
      </p:sp>
      <p:sp>
        <p:nvSpPr>
          <p:cNvPr id="762883" name="Rectangle 3"/>
          <p:cNvSpPr>
            <a:spLocks noGrp="1" noChangeArrowheads="1"/>
          </p:cNvSpPr>
          <p:nvPr>
            <p:ph type="body" idx="1"/>
          </p:nvPr>
        </p:nvSpPr>
        <p:spPr/>
        <p:txBody>
          <a:bodyPr/>
          <a:lstStyle/>
          <a:p>
            <a:pPr eaLnBrk="1" hangingPunct="1"/>
            <a:r>
              <a:rPr lang="tr-TR" dirty="0" err="1" smtClean="0"/>
              <a:t>Simplest</a:t>
            </a:r>
            <a:r>
              <a:rPr lang="en-US" dirty="0" smtClean="0"/>
              <a:t> </a:t>
            </a:r>
            <a:r>
              <a:rPr lang="en-US" dirty="0"/>
              <a:t>method in determining sequence similarity is to determine the </a:t>
            </a:r>
            <a:r>
              <a:rPr lang="en-US" dirty="0">
                <a:solidFill>
                  <a:schemeClr val="accent1"/>
                </a:solidFill>
              </a:rPr>
              <a:t>edit distance </a:t>
            </a:r>
            <a:r>
              <a:rPr lang="en-US" dirty="0"/>
              <a:t>between two </a:t>
            </a:r>
            <a:r>
              <a:rPr lang="en-US" dirty="0" smtClean="0"/>
              <a:t>sequences</a:t>
            </a:r>
            <a:endParaRPr lang="tr-TR" dirty="0" smtClean="0"/>
          </a:p>
          <a:p>
            <a:pPr eaLnBrk="1" hangingPunct="1"/>
            <a:r>
              <a:rPr lang="en-US" altLang="tr-TR" dirty="0" smtClean="0"/>
              <a:t>If we take the example of </a:t>
            </a:r>
            <a:r>
              <a:rPr lang="en-US" altLang="tr-TR" dirty="0" smtClean="0">
                <a:solidFill>
                  <a:schemeClr val="accent1"/>
                </a:solidFill>
              </a:rPr>
              <a:t>pear</a:t>
            </a:r>
            <a:r>
              <a:rPr lang="en-US" altLang="tr-TR" dirty="0" smtClean="0"/>
              <a:t> and </a:t>
            </a:r>
            <a:r>
              <a:rPr lang="en-US" altLang="tr-TR" dirty="0" smtClean="0">
                <a:solidFill>
                  <a:schemeClr val="accent1"/>
                </a:solidFill>
              </a:rPr>
              <a:t>tear</a:t>
            </a:r>
            <a:r>
              <a:rPr lang="en-US" altLang="tr-TR" dirty="0" smtClean="0"/>
              <a:t>, how similar are these two words? </a:t>
            </a:r>
            <a:endParaRPr lang="tr-TR" altLang="tr-TR" dirty="0" smtClean="0"/>
          </a:p>
          <a:p>
            <a:pPr eaLnBrk="1" hangingPunct="1"/>
            <a:r>
              <a:rPr lang="en-US" dirty="0"/>
              <a:t>An alignment of these two is as follows:</a:t>
            </a:r>
            <a:endParaRPr lang="en-US" altLang="tr-TR" dirty="0" smtClean="0"/>
          </a:p>
          <a:p>
            <a:pPr algn="ctr" eaLnBrk="1" hangingPunct="1">
              <a:buFontTx/>
              <a:buNone/>
            </a:pPr>
            <a:r>
              <a:rPr lang="en-US" altLang="tr-TR" b="1" dirty="0" smtClean="0">
                <a:solidFill>
                  <a:srgbClr val="000099"/>
                </a:solidFill>
                <a:latin typeface="Courier New" panose="02070309020205020404" pitchFamily="49" charset="0"/>
                <a:cs typeface="Courier New" panose="02070309020205020404" pitchFamily="49" charset="0"/>
              </a:rPr>
              <a:t>P E A R</a:t>
            </a:r>
            <a:endParaRPr lang="en-US" altLang="tr-TR" dirty="0" smtClean="0">
              <a:solidFill>
                <a:srgbClr val="000099"/>
              </a:solidFill>
              <a:cs typeface="Times New Roman" panose="02020603050405020304" pitchFamily="18" charset="0"/>
            </a:endParaRPr>
          </a:p>
          <a:p>
            <a:pPr algn="ctr" eaLnBrk="1" hangingPunct="1">
              <a:buFontTx/>
              <a:buNone/>
            </a:pPr>
            <a:r>
              <a:rPr lang="en-US" altLang="tr-TR" b="1" dirty="0" smtClean="0">
                <a:solidFill>
                  <a:srgbClr val="000099"/>
                </a:solidFill>
                <a:latin typeface="Courier New" panose="02070309020205020404" pitchFamily="49" charset="0"/>
                <a:cs typeface="Courier New" panose="02070309020205020404" pitchFamily="49" charset="0"/>
              </a:rPr>
              <a:t>  | | |</a:t>
            </a:r>
            <a:endParaRPr lang="en-US" altLang="tr-TR" dirty="0" smtClean="0">
              <a:solidFill>
                <a:srgbClr val="000099"/>
              </a:solidFill>
              <a:cs typeface="Times New Roman" panose="02020603050405020304" pitchFamily="18" charset="0"/>
            </a:endParaRPr>
          </a:p>
          <a:p>
            <a:pPr algn="ctr" eaLnBrk="1" hangingPunct="1">
              <a:buFontTx/>
              <a:buNone/>
            </a:pPr>
            <a:r>
              <a:rPr lang="en-US" altLang="tr-TR" b="1" dirty="0" smtClean="0">
                <a:solidFill>
                  <a:srgbClr val="000099"/>
                </a:solidFill>
                <a:latin typeface="Courier New" panose="02070309020205020404" pitchFamily="49" charset="0"/>
                <a:cs typeface="Courier New" panose="02070309020205020404" pitchFamily="49" charset="0"/>
              </a:rPr>
              <a:t>T E A R</a:t>
            </a:r>
            <a:endParaRPr lang="en-US" altLang="tr-TR" dirty="0" smtClean="0">
              <a:solidFill>
                <a:srgbClr val="000099"/>
              </a:solidFill>
              <a:cs typeface="Times New Roman" panose="02020603050405020304" pitchFamily="18" charset="0"/>
            </a:endParaRPr>
          </a:p>
          <a:p>
            <a:pPr eaLnBrk="1" hangingPunct="1"/>
            <a:endParaRPr lang="en-US" altLang="tr-TR" dirty="0" smtClean="0"/>
          </a:p>
          <a:p>
            <a:pPr eaLnBrk="1" hangingPunct="1"/>
            <a:endParaRPr lang="en-US" altLang="tr-TR" dirty="0" smtClean="0"/>
          </a:p>
        </p:txBody>
      </p:sp>
      <p:sp>
        <p:nvSpPr>
          <p:cNvPr id="3789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DD54405-887E-4F66-B95A-790B0420D862}" type="slidenum">
              <a:rPr kumimoji="0" lang="en-US" altLang="tr-TR" sz="1200" smtClean="0"/>
              <a:pPr>
                <a:spcBef>
                  <a:spcPct val="50000"/>
                </a:spcBef>
                <a:buFontTx/>
                <a:buNone/>
              </a:pPr>
              <a:t>15</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2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2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28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28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28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2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tr-TR" smtClean="0"/>
              <a:t>Hamming Distance</a:t>
            </a:r>
          </a:p>
        </p:txBody>
      </p:sp>
      <p:sp>
        <p:nvSpPr>
          <p:cNvPr id="763907" name="Rectangle 3"/>
          <p:cNvSpPr>
            <a:spLocks noGrp="1" noChangeArrowheads="1"/>
          </p:cNvSpPr>
          <p:nvPr>
            <p:ph type="body" idx="1"/>
          </p:nvPr>
        </p:nvSpPr>
        <p:spPr/>
        <p:txBody>
          <a:bodyPr/>
          <a:lstStyle/>
          <a:p>
            <a:pPr eaLnBrk="1" hangingPunct="1">
              <a:lnSpc>
                <a:spcPct val="90000"/>
              </a:lnSpc>
            </a:pPr>
            <a:r>
              <a:rPr lang="en-US" altLang="tr-TR" dirty="0" smtClean="0"/>
              <a:t>Minimum number of letters by which two words differ</a:t>
            </a:r>
          </a:p>
          <a:p>
            <a:pPr eaLnBrk="1" hangingPunct="1">
              <a:lnSpc>
                <a:spcPct val="90000"/>
              </a:lnSpc>
            </a:pPr>
            <a:endParaRPr lang="en-US" altLang="tr-TR" dirty="0" smtClean="0"/>
          </a:p>
          <a:p>
            <a:pPr eaLnBrk="1" hangingPunct="1">
              <a:lnSpc>
                <a:spcPct val="90000"/>
              </a:lnSpc>
            </a:pPr>
            <a:r>
              <a:rPr lang="en-US" altLang="tr-TR" dirty="0" smtClean="0"/>
              <a:t>Calculated by summing number of mismatches</a:t>
            </a:r>
          </a:p>
          <a:p>
            <a:pPr eaLnBrk="1" hangingPunct="1">
              <a:lnSpc>
                <a:spcPct val="90000"/>
              </a:lnSpc>
            </a:pPr>
            <a:endParaRPr lang="en-US" altLang="tr-TR" dirty="0" smtClean="0"/>
          </a:p>
          <a:p>
            <a:pPr eaLnBrk="1" hangingPunct="1">
              <a:lnSpc>
                <a:spcPct val="90000"/>
              </a:lnSpc>
            </a:pPr>
            <a:r>
              <a:rPr lang="en-US" altLang="tr-TR" dirty="0" smtClean="0"/>
              <a:t>Hamming Distance between PEAR and TEAR is 1</a:t>
            </a:r>
          </a:p>
        </p:txBody>
      </p:sp>
      <p:sp>
        <p:nvSpPr>
          <p:cNvPr id="3891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1465B9E-BFA1-4BDD-90AC-466779377C4F}" type="slidenum">
              <a:rPr kumimoji="0" lang="en-US" altLang="tr-TR" sz="1200" smtClean="0"/>
              <a:pPr>
                <a:spcBef>
                  <a:spcPct val="50000"/>
                </a:spcBef>
                <a:buFontTx/>
                <a:buNone/>
              </a:pPr>
              <a:t>16</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3907">
                                            <p:txEl>
                                              <p:pRg st="0" end="0"/>
                                            </p:txEl>
                                          </p:spTgt>
                                        </p:tgtEl>
                                        <p:attrNameLst>
                                          <p:attrName>style.visibility</p:attrName>
                                        </p:attrNameLst>
                                      </p:cBhvr>
                                      <p:to>
                                        <p:strVal val="visible"/>
                                      </p:to>
                                    </p:set>
                                    <p:animEffect transition="in" filter="dissolve">
                                      <p:cBhvr>
                                        <p:cTn id="7" dur="500"/>
                                        <p:tgtEl>
                                          <p:spTgt spid="763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3907">
                                            <p:txEl>
                                              <p:pRg st="2" end="2"/>
                                            </p:txEl>
                                          </p:spTgt>
                                        </p:tgtEl>
                                        <p:attrNameLst>
                                          <p:attrName>style.visibility</p:attrName>
                                        </p:attrNameLst>
                                      </p:cBhvr>
                                      <p:to>
                                        <p:strVal val="visible"/>
                                      </p:to>
                                    </p:set>
                                    <p:animEffect transition="in" filter="dissolve">
                                      <p:cBhvr>
                                        <p:cTn id="12" dur="500"/>
                                        <p:tgtEl>
                                          <p:spTgt spid="7639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63907">
                                            <p:txEl>
                                              <p:pRg st="4" end="4"/>
                                            </p:txEl>
                                          </p:spTgt>
                                        </p:tgtEl>
                                        <p:attrNameLst>
                                          <p:attrName>style.visibility</p:attrName>
                                        </p:attrNameLst>
                                      </p:cBhvr>
                                      <p:to>
                                        <p:strVal val="visible"/>
                                      </p:to>
                                    </p:set>
                                    <p:animEffect transition="in" filter="dissolve">
                                      <p:cBhvr>
                                        <p:cTn id="17" dur="500"/>
                                        <p:tgtEl>
                                          <p:spTgt spid="7639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0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tr-TR" smtClean="0"/>
              <a:t>Gapped Alignments</a:t>
            </a:r>
          </a:p>
        </p:txBody>
      </p:sp>
      <p:sp>
        <p:nvSpPr>
          <p:cNvPr id="764931" name="Rectangle 3"/>
          <p:cNvSpPr>
            <a:spLocks noGrp="1" noChangeArrowheads="1"/>
          </p:cNvSpPr>
          <p:nvPr>
            <p:ph type="body" idx="1"/>
          </p:nvPr>
        </p:nvSpPr>
        <p:spPr>
          <a:xfrm>
            <a:off x="431800" y="1155700"/>
            <a:ext cx="8280400" cy="4978400"/>
          </a:xfrm>
        </p:spPr>
        <p:txBody>
          <a:bodyPr>
            <a:normAutofit lnSpcReduction="10000"/>
          </a:bodyPr>
          <a:lstStyle/>
          <a:p>
            <a:pPr eaLnBrk="1" hangingPunct="1">
              <a:lnSpc>
                <a:spcPct val="90000"/>
              </a:lnSpc>
            </a:pPr>
            <a:r>
              <a:rPr lang="en-US" altLang="tr-TR" sz="2800" dirty="0" smtClean="0"/>
              <a:t>With biological sequences, it is often necessary to align two sequences that are of </a:t>
            </a:r>
            <a:endParaRPr lang="tr-TR" altLang="tr-TR" sz="2800" dirty="0" smtClean="0"/>
          </a:p>
          <a:p>
            <a:pPr lvl="1" eaLnBrk="1" hangingPunct="1">
              <a:lnSpc>
                <a:spcPct val="90000"/>
              </a:lnSpc>
            </a:pPr>
            <a:r>
              <a:rPr lang="en-US" altLang="tr-TR" sz="2400" dirty="0" smtClean="0"/>
              <a:t>different lengths, </a:t>
            </a:r>
            <a:endParaRPr lang="tr-TR" altLang="tr-TR" sz="2400" dirty="0" smtClean="0"/>
          </a:p>
          <a:p>
            <a:pPr lvl="1" eaLnBrk="1" hangingPunct="1">
              <a:lnSpc>
                <a:spcPct val="90000"/>
              </a:lnSpc>
            </a:pPr>
            <a:r>
              <a:rPr lang="en-US" altLang="tr-TR" sz="2400" dirty="0" smtClean="0"/>
              <a:t>that have regions that have been inserted </a:t>
            </a:r>
            <a:r>
              <a:rPr lang="tr-TR" altLang="tr-TR" sz="2400" dirty="0" err="1" smtClean="0"/>
              <a:t>or</a:t>
            </a:r>
            <a:r>
              <a:rPr lang="tr-TR" altLang="tr-TR" sz="2400" dirty="0" smtClean="0"/>
              <a:t> </a:t>
            </a:r>
            <a:r>
              <a:rPr lang="en-US" altLang="tr-TR" sz="2400" dirty="0" smtClean="0"/>
              <a:t>deleted over time.  </a:t>
            </a:r>
            <a:endParaRPr lang="tr-TR" altLang="tr-TR" sz="2400" dirty="0" smtClean="0"/>
          </a:p>
          <a:p>
            <a:pPr eaLnBrk="1" hangingPunct="1">
              <a:lnSpc>
                <a:spcPct val="90000"/>
              </a:lnSpc>
            </a:pPr>
            <a:r>
              <a:rPr lang="en-US" altLang="tr-TR" sz="2800" dirty="0" smtClean="0"/>
              <a:t>Thus, the notion of gaps needs to be introduced.  </a:t>
            </a:r>
            <a:endParaRPr lang="tr-TR" altLang="tr-TR" sz="2800" dirty="0" smtClean="0"/>
          </a:p>
          <a:p>
            <a:pPr lvl="1" eaLnBrk="1" hangingPunct="1">
              <a:lnSpc>
                <a:spcPct val="90000"/>
              </a:lnSpc>
            </a:pPr>
            <a:r>
              <a:rPr lang="en-US" altLang="tr-TR" sz="2400" dirty="0" smtClean="0"/>
              <a:t>gaps denoted by ‘</a:t>
            </a:r>
            <a:r>
              <a:rPr lang="en-US" altLang="tr-TR" sz="2400" b="1" dirty="0" smtClean="0">
                <a:solidFill>
                  <a:schemeClr val="accent1"/>
                </a:solidFill>
              </a:rPr>
              <a:t>-</a:t>
            </a:r>
            <a:r>
              <a:rPr lang="en-US" altLang="tr-TR" sz="2400" dirty="0" smtClean="0"/>
              <a:t>’</a:t>
            </a:r>
          </a:p>
          <a:p>
            <a:pPr eaLnBrk="1" hangingPunct="1">
              <a:lnSpc>
                <a:spcPct val="90000"/>
              </a:lnSpc>
            </a:pPr>
            <a:r>
              <a:rPr lang="en-US" altLang="tr-TR" sz="2800" dirty="0" smtClean="0"/>
              <a:t>Consider the words </a:t>
            </a:r>
            <a:r>
              <a:rPr lang="en-US" altLang="tr-TR" sz="2800" dirty="0" smtClean="0">
                <a:solidFill>
                  <a:schemeClr val="accent1"/>
                </a:solidFill>
              </a:rPr>
              <a:t>alignment</a:t>
            </a:r>
            <a:r>
              <a:rPr lang="en-US" altLang="tr-TR" sz="2800" dirty="0" smtClean="0"/>
              <a:t> and </a:t>
            </a:r>
            <a:r>
              <a:rPr lang="en-US" altLang="tr-TR" sz="2800" dirty="0" smtClean="0">
                <a:solidFill>
                  <a:schemeClr val="accent1"/>
                </a:solidFill>
              </a:rPr>
              <a:t>ligament</a:t>
            </a:r>
            <a:r>
              <a:rPr lang="en-US" altLang="tr-TR" sz="2800" dirty="0" smtClean="0"/>
              <a:t>.  </a:t>
            </a:r>
            <a:endParaRPr lang="tr-TR" altLang="tr-TR" sz="2800" dirty="0" smtClean="0"/>
          </a:p>
          <a:p>
            <a:pPr lvl="1" eaLnBrk="1" hangingPunct="1">
              <a:lnSpc>
                <a:spcPct val="90000"/>
              </a:lnSpc>
            </a:pPr>
            <a:r>
              <a:rPr lang="en-US" altLang="tr-TR" sz="2400" dirty="0" smtClean="0"/>
              <a:t>One alignment of these two words is as follows:</a:t>
            </a:r>
          </a:p>
          <a:p>
            <a:pPr algn="ctr" eaLnBrk="1" hangingPunct="1">
              <a:lnSpc>
                <a:spcPct val="90000"/>
              </a:lnSpc>
              <a:buFontTx/>
              <a:buNone/>
            </a:pPr>
            <a:r>
              <a:rPr lang="en-US" altLang="tr-TR" sz="2800" b="1" dirty="0" smtClean="0">
                <a:solidFill>
                  <a:srgbClr val="000099"/>
                </a:solidFill>
                <a:latin typeface="Courier New" panose="02070309020205020404" pitchFamily="49" charset="0"/>
                <a:cs typeface="Courier New" panose="02070309020205020404" pitchFamily="49" charset="0"/>
              </a:rPr>
              <a:t>A L I G N M E N T</a:t>
            </a:r>
            <a:endParaRPr lang="en-US" altLang="tr-TR" sz="2800" dirty="0" smtClean="0">
              <a:solidFill>
                <a:srgbClr val="000099"/>
              </a:solidFill>
              <a:cs typeface="Times New Roman" panose="02020603050405020304" pitchFamily="18" charset="0"/>
            </a:endParaRPr>
          </a:p>
          <a:p>
            <a:pPr algn="ctr" eaLnBrk="1" hangingPunct="1">
              <a:lnSpc>
                <a:spcPct val="90000"/>
              </a:lnSpc>
              <a:buFontTx/>
              <a:buNone/>
            </a:pPr>
            <a:r>
              <a:rPr lang="en-US" altLang="tr-TR" sz="2800" b="1" dirty="0" smtClean="0">
                <a:solidFill>
                  <a:srgbClr val="000099"/>
                </a:solidFill>
                <a:latin typeface="Courier New" panose="02070309020205020404" pitchFamily="49" charset="0"/>
                <a:cs typeface="Courier New" panose="02070309020205020404" pitchFamily="49" charset="0"/>
              </a:rPr>
              <a:t>  | | |   | | | |</a:t>
            </a:r>
            <a:endParaRPr lang="en-US" altLang="tr-TR" sz="2800" dirty="0" smtClean="0">
              <a:solidFill>
                <a:srgbClr val="000099"/>
              </a:solidFill>
              <a:cs typeface="Times New Roman" panose="02020603050405020304" pitchFamily="18" charset="0"/>
            </a:endParaRPr>
          </a:p>
          <a:p>
            <a:pPr algn="ctr" eaLnBrk="1" hangingPunct="1">
              <a:lnSpc>
                <a:spcPct val="90000"/>
              </a:lnSpc>
              <a:buFontTx/>
              <a:buNone/>
            </a:pPr>
            <a:r>
              <a:rPr lang="en-US" altLang="tr-TR" sz="2800" b="1" dirty="0" smtClean="0">
                <a:solidFill>
                  <a:srgbClr val="000099"/>
                </a:solidFill>
                <a:latin typeface="Courier New" panose="02070309020205020404" pitchFamily="49" charset="0"/>
                <a:cs typeface="Courier New" panose="02070309020205020404" pitchFamily="49" charset="0"/>
              </a:rPr>
              <a:t>- L I G A M E N T</a:t>
            </a:r>
            <a:endParaRPr lang="en-US" altLang="tr-TR" sz="2800" dirty="0" smtClean="0">
              <a:solidFill>
                <a:srgbClr val="000099"/>
              </a:solidFill>
              <a:cs typeface="Times New Roman" panose="02020603050405020304" pitchFamily="18" charset="0"/>
            </a:endParaRPr>
          </a:p>
        </p:txBody>
      </p:sp>
      <p:sp>
        <p:nvSpPr>
          <p:cNvPr id="3994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542C630-AF6C-4C78-986C-4AAA6C5F0995}" type="slidenum">
              <a:rPr kumimoji="0" lang="en-US" altLang="tr-TR" sz="1200" smtClean="0"/>
              <a:pPr>
                <a:spcBef>
                  <a:spcPct val="50000"/>
                </a:spcBef>
                <a:buFontTx/>
                <a:buNone/>
              </a:pPr>
              <a:t>17</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4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4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49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49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49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49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49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49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6493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649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tr-TR" smtClean="0"/>
              <a:t>Possible Residue Alignments</a:t>
            </a:r>
          </a:p>
        </p:txBody>
      </p:sp>
      <p:sp>
        <p:nvSpPr>
          <p:cNvPr id="765955" name="Rectangle 3"/>
          <p:cNvSpPr>
            <a:spLocks noGrp="1" noChangeArrowheads="1"/>
          </p:cNvSpPr>
          <p:nvPr>
            <p:ph type="body" idx="1"/>
          </p:nvPr>
        </p:nvSpPr>
        <p:spPr/>
        <p:txBody>
          <a:bodyPr/>
          <a:lstStyle/>
          <a:p>
            <a:pPr eaLnBrk="1" hangingPunct="1"/>
            <a:r>
              <a:rPr lang="tr-TR" altLang="tr-TR" dirty="0" smtClean="0"/>
              <a:t>A</a:t>
            </a:r>
            <a:r>
              <a:rPr lang="en-US" altLang="tr-TR" dirty="0" smtClean="0"/>
              <a:t>n alignment can produce one of the following:  </a:t>
            </a:r>
            <a:endParaRPr lang="tr-TR" altLang="tr-TR" dirty="0" smtClean="0"/>
          </a:p>
          <a:p>
            <a:pPr lvl="1" eaLnBrk="1" hangingPunct="1"/>
            <a:r>
              <a:rPr lang="en-US" altLang="tr-TR" dirty="0" smtClean="0"/>
              <a:t>a match between two characters </a:t>
            </a:r>
            <a:endParaRPr lang="tr-TR" altLang="tr-TR" dirty="0" smtClean="0"/>
          </a:p>
          <a:p>
            <a:pPr lvl="1" eaLnBrk="1" hangingPunct="1"/>
            <a:r>
              <a:rPr lang="en-US" altLang="tr-TR" dirty="0" smtClean="0"/>
              <a:t>a mismatch between two characters </a:t>
            </a:r>
            <a:endParaRPr lang="tr-TR" altLang="tr-TR" dirty="0" smtClean="0"/>
          </a:p>
          <a:p>
            <a:pPr lvl="2" eaLnBrk="1" hangingPunct="1"/>
            <a:r>
              <a:rPr lang="en-US" altLang="tr-TR" dirty="0" smtClean="0"/>
              <a:t>also called a </a:t>
            </a:r>
            <a:r>
              <a:rPr lang="en-US" altLang="tr-TR" dirty="0" smtClean="0">
                <a:solidFill>
                  <a:schemeClr val="accent1"/>
                </a:solidFill>
              </a:rPr>
              <a:t>substitution</a:t>
            </a:r>
            <a:r>
              <a:rPr lang="en-US" altLang="tr-TR" dirty="0" smtClean="0"/>
              <a:t> or </a:t>
            </a:r>
            <a:r>
              <a:rPr lang="en-US" altLang="tr-TR" dirty="0" smtClean="0">
                <a:solidFill>
                  <a:schemeClr val="accent1"/>
                </a:solidFill>
              </a:rPr>
              <a:t>mutation</a:t>
            </a:r>
            <a:r>
              <a:rPr lang="en-US" altLang="tr-TR" dirty="0" smtClean="0"/>
              <a:t> </a:t>
            </a:r>
            <a:endParaRPr lang="tr-TR" altLang="tr-TR" dirty="0" smtClean="0"/>
          </a:p>
          <a:p>
            <a:pPr lvl="1" eaLnBrk="1" hangingPunct="1"/>
            <a:r>
              <a:rPr lang="en-US" altLang="tr-TR" dirty="0" smtClean="0"/>
              <a:t>a gap in the first sequence </a:t>
            </a:r>
            <a:endParaRPr lang="tr-TR" altLang="tr-TR" dirty="0" smtClean="0"/>
          </a:p>
          <a:p>
            <a:pPr lvl="2" eaLnBrk="1" hangingPunct="1"/>
            <a:r>
              <a:rPr lang="en-US" altLang="tr-TR" dirty="0" smtClean="0"/>
              <a:t>which can be thought of as the </a:t>
            </a:r>
            <a:r>
              <a:rPr lang="en-US" altLang="tr-TR" dirty="0" smtClean="0">
                <a:solidFill>
                  <a:schemeClr val="accent1"/>
                </a:solidFill>
              </a:rPr>
              <a:t>deletion</a:t>
            </a:r>
            <a:r>
              <a:rPr lang="en-US" altLang="tr-TR" dirty="0" smtClean="0"/>
              <a:t> of a character in the first sequence</a:t>
            </a:r>
            <a:endParaRPr lang="tr-TR" altLang="tr-TR" dirty="0" smtClean="0"/>
          </a:p>
          <a:p>
            <a:pPr lvl="1" eaLnBrk="1" hangingPunct="1"/>
            <a:r>
              <a:rPr lang="en-US" altLang="tr-TR" dirty="0" smtClean="0"/>
              <a:t>a gap in the second sequence </a:t>
            </a:r>
            <a:endParaRPr lang="tr-TR" altLang="tr-TR" dirty="0" smtClean="0"/>
          </a:p>
          <a:p>
            <a:pPr lvl="2" eaLnBrk="1" hangingPunct="1"/>
            <a:r>
              <a:rPr lang="en-US" altLang="tr-TR" dirty="0" smtClean="0"/>
              <a:t>which can be thought of as the </a:t>
            </a:r>
            <a:r>
              <a:rPr lang="en-US" altLang="tr-TR" dirty="0" smtClean="0">
                <a:solidFill>
                  <a:schemeClr val="accent1"/>
                </a:solidFill>
              </a:rPr>
              <a:t>insertion</a:t>
            </a:r>
            <a:r>
              <a:rPr lang="en-US" altLang="tr-TR" dirty="0" smtClean="0"/>
              <a:t> of a character in the first sequence </a:t>
            </a:r>
          </a:p>
        </p:txBody>
      </p:sp>
      <p:sp>
        <p:nvSpPr>
          <p:cNvPr id="40964"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9A685EA-7B59-4070-951F-417A99CD5C13}" type="slidenum">
              <a:rPr kumimoji="0" lang="en-US" altLang="tr-TR" sz="1200" smtClean="0"/>
              <a:pPr>
                <a:spcBef>
                  <a:spcPct val="50000"/>
                </a:spcBef>
                <a:buFontTx/>
                <a:buNone/>
              </a:pPr>
              <a:t>18</a:t>
            </a:fld>
            <a:endParaRPr kumimoji="0" lang="en-US" altLang="tr-TR" sz="12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tr-TR" smtClean="0"/>
              <a:t>Alignments</a:t>
            </a:r>
          </a:p>
        </p:txBody>
      </p:sp>
      <p:sp>
        <p:nvSpPr>
          <p:cNvPr id="766979" name="Rectangle 3"/>
          <p:cNvSpPr>
            <a:spLocks noGrp="1" noChangeArrowheads="1"/>
          </p:cNvSpPr>
          <p:nvPr>
            <p:ph type="body" idx="1"/>
          </p:nvPr>
        </p:nvSpPr>
        <p:spPr/>
        <p:txBody>
          <a:bodyPr/>
          <a:lstStyle/>
          <a:p>
            <a:pPr eaLnBrk="1" hangingPunct="1">
              <a:lnSpc>
                <a:spcPct val="90000"/>
              </a:lnSpc>
            </a:pPr>
            <a:r>
              <a:rPr lang="en-US" sz="2800" dirty="0"/>
              <a:t>Consider the following two nucleic acid sequences:  </a:t>
            </a:r>
            <a:endParaRPr lang="tr-TR" sz="2800" dirty="0" smtClean="0"/>
          </a:p>
          <a:p>
            <a:pPr lvl="1" eaLnBrk="1" hangingPunct="1">
              <a:lnSpc>
                <a:spcPct val="90000"/>
              </a:lnSpc>
            </a:pPr>
            <a:r>
              <a:rPr lang="en-US" sz="2400" b="1" dirty="0" smtClean="0">
                <a:solidFill>
                  <a:schemeClr val="accent1"/>
                </a:solidFill>
              </a:rPr>
              <a:t>ACGGACT</a:t>
            </a:r>
            <a:r>
              <a:rPr lang="en-US" sz="2400" dirty="0" smtClean="0"/>
              <a:t> </a:t>
            </a:r>
            <a:r>
              <a:rPr lang="en-US" sz="2400" dirty="0"/>
              <a:t>and </a:t>
            </a:r>
            <a:r>
              <a:rPr lang="en-US" sz="2400" b="1" dirty="0">
                <a:solidFill>
                  <a:schemeClr val="accent1"/>
                </a:solidFill>
              </a:rPr>
              <a:t>ATCGGATCT</a:t>
            </a:r>
            <a:r>
              <a:rPr lang="en-US" sz="2400" dirty="0"/>
              <a:t>.  </a:t>
            </a:r>
            <a:endParaRPr lang="tr-TR" sz="2400" dirty="0" smtClean="0"/>
          </a:p>
          <a:p>
            <a:pPr eaLnBrk="1" hangingPunct="1">
              <a:lnSpc>
                <a:spcPct val="90000"/>
              </a:lnSpc>
            </a:pPr>
            <a:r>
              <a:rPr lang="en-US" sz="2800" dirty="0" smtClean="0"/>
              <a:t>The following</a:t>
            </a:r>
            <a:r>
              <a:rPr lang="tr-TR" sz="2800" dirty="0" smtClean="0"/>
              <a:t>s</a:t>
            </a:r>
            <a:r>
              <a:rPr lang="en-US" sz="2800" dirty="0" smtClean="0"/>
              <a:t> </a:t>
            </a:r>
            <a:r>
              <a:rPr lang="en-US" sz="2800" dirty="0"/>
              <a:t>are two valid </a:t>
            </a:r>
            <a:r>
              <a:rPr lang="en-US" sz="2800" dirty="0" smtClean="0"/>
              <a:t>alignments:</a:t>
            </a:r>
            <a:endParaRPr lang="en-US" altLang="tr-TR" sz="2800" dirty="0" smtClean="0"/>
          </a:p>
          <a:p>
            <a:pPr algn="ctr" eaLnBrk="1" hangingPunct="1">
              <a:lnSpc>
                <a:spcPct val="90000"/>
              </a:lnSpc>
              <a:buFontTx/>
              <a:buNone/>
            </a:pPr>
            <a:r>
              <a:rPr lang="en-US" altLang="tr-TR" sz="2800" b="1" dirty="0" smtClean="0">
                <a:solidFill>
                  <a:srgbClr val="000099"/>
                </a:solidFill>
                <a:latin typeface="Courier New" panose="02070309020205020404" pitchFamily="49" charset="0"/>
                <a:cs typeface="Courier New" panose="02070309020205020404" pitchFamily="49" charset="0"/>
              </a:rPr>
              <a:t>A – C – G </a:t>
            </a:r>
            <a:r>
              <a:rPr lang="en-US" altLang="tr-TR" sz="2800" b="1" dirty="0" err="1" smtClean="0">
                <a:solidFill>
                  <a:srgbClr val="000099"/>
                </a:solidFill>
                <a:latin typeface="Courier New" panose="02070309020205020404" pitchFamily="49" charset="0"/>
                <a:cs typeface="Courier New" panose="02070309020205020404" pitchFamily="49" charset="0"/>
              </a:rPr>
              <a:t>G</a:t>
            </a:r>
            <a:r>
              <a:rPr lang="en-US" altLang="tr-TR" sz="2800" b="1" dirty="0" smtClean="0">
                <a:solidFill>
                  <a:srgbClr val="000099"/>
                </a:solidFill>
                <a:latin typeface="Courier New" panose="02070309020205020404" pitchFamily="49" charset="0"/>
                <a:cs typeface="Courier New" panose="02070309020205020404" pitchFamily="49" charset="0"/>
              </a:rPr>
              <a:t> – A C T</a:t>
            </a:r>
            <a:endParaRPr lang="en-US" altLang="tr-TR" sz="2800" dirty="0" smtClean="0">
              <a:solidFill>
                <a:srgbClr val="000099"/>
              </a:solidFill>
              <a:cs typeface="Times New Roman" panose="02020603050405020304" pitchFamily="18" charset="0"/>
            </a:endParaRPr>
          </a:p>
          <a:p>
            <a:pPr algn="ctr" eaLnBrk="1" hangingPunct="1">
              <a:lnSpc>
                <a:spcPct val="90000"/>
              </a:lnSpc>
              <a:buFontTx/>
              <a:buNone/>
            </a:pPr>
            <a:r>
              <a:rPr lang="en-US" altLang="tr-TR" sz="2800" b="1" dirty="0" smtClean="0">
                <a:solidFill>
                  <a:srgbClr val="000099"/>
                </a:solidFill>
                <a:latin typeface="Courier New" panose="02070309020205020404" pitchFamily="49" charset="0"/>
                <a:cs typeface="Courier New" panose="02070309020205020404" pitchFamily="49" charset="0"/>
              </a:rPr>
              <a:t>|   |   |       | |</a:t>
            </a:r>
            <a:endParaRPr lang="en-US" altLang="tr-TR" sz="2800" dirty="0" smtClean="0">
              <a:solidFill>
                <a:srgbClr val="000099"/>
              </a:solidFill>
              <a:cs typeface="Times New Roman" panose="02020603050405020304" pitchFamily="18" charset="0"/>
            </a:endParaRPr>
          </a:p>
          <a:p>
            <a:pPr algn="ctr" eaLnBrk="1" hangingPunct="1">
              <a:lnSpc>
                <a:spcPct val="90000"/>
              </a:lnSpc>
              <a:buFontTx/>
              <a:buNone/>
            </a:pPr>
            <a:r>
              <a:rPr lang="en-US" altLang="tr-TR" sz="2800" b="1" dirty="0" smtClean="0">
                <a:solidFill>
                  <a:srgbClr val="000099"/>
                </a:solidFill>
                <a:latin typeface="Courier New" panose="02070309020205020404" pitchFamily="49" charset="0"/>
                <a:cs typeface="Courier New" panose="02070309020205020404" pitchFamily="49" charset="0"/>
              </a:rPr>
              <a:t>A T C G </a:t>
            </a:r>
            <a:r>
              <a:rPr lang="en-US" altLang="tr-TR" sz="2800" b="1" dirty="0" err="1" smtClean="0">
                <a:solidFill>
                  <a:srgbClr val="000099"/>
                </a:solidFill>
                <a:latin typeface="Courier New" panose="02070309020205020404" pitchFamily="49" charset="0"/>
                <a:cs typeface="Courier New" panose="02070309020205020404" pitchFamily="49" charset="0"/>
              </a:rPr>
              <a:t>G</a:t>
            </a:r>
            <a:r>
              <a:rPr lang="en-US" altLang="tr-TR" sz="2800" b="1" dirty="0" smtClean="0">
                <a:solidFill>
                  <a:srgbClr val="000099"/>
                </a:solidFill>
                <a:latin typeface="Courier New" panose="02070309020205020404" pitchFamily="49" charset="0"/>
                <a:cs typeface="Courier New" panose="02070309020205020404" pitchFamily="49" charset="0"/>
              </a:rPr>
              <a:t> A T _ C T</a:t>
            </a:r>
            <a:endParaRPr lang="en-US" altLang="tr-TR" sz="2800" dirty="0" smtClean="0">
              <a:solidFill>
                <a:srgbClr val="000099"/>
              </a:solidFill>
              <a:cs typeface="Times New Roman" panose="02020603050405020304" pitchFamily="18" charset="0"/>
            </a:endParaRPr>
          </a:p>
          <a:p>
            <a:pPr algn="ctr" eaLnBrk="1" hangingPunct="1">
              <a:lnSpc>
                <a:spcPct val="90000"/>
              </a:lnSpc>
              <a:buFontTx/>
              <a:buNone/>
            </a:pPr>
            <a:r>
              <a:rPr lang="en-US" altLang="tr-TR" sz="2800" b="1" dirty="0" smtClean="0">
                <a:solidFill>
                  <a:srgbClr val="000099"/>
                </a:solidFill>
                <a:latin typeface="Courier New" panose="02070309020205020404" pitchFamily="49" charset="0"/>
                <a:cs typeface="Courier New" panose="02070309020205020404" pitchFamily="49" charset="0"/>
              </a:rPr>
              <a:t> </a:t>
            </a:r>
            <a:endParaRPr lang="en-US" altLang="tr-TR" sz="2800" dirty="0" smtClean="0">
              <a:solidFill>
                <a:srgbClr val="000099"/>
              </a:solidFill>
              <a:cs typeface="Times New Roman" panose="02020603050405020304" pitchFamily="18" charset="0"/>
            </a:endParaRPr>
          </a:p>
          <a:p>
            <a:pPr algn="ctr" eaLnBrk="1" hangingPunct="1">
              <a:lnSpc>
                <a:spcPct val="90000"/>
              </a:lnSpc>
              <a:buFontTx/>
              <a:buNone/>
            </a:pPr>
            <a:r>
              <a:rPr lang="en-US" altLang="tr-TR" sz="2800" b="1" dirty="0" smtClean="0">
                <a:solidFill>
                  <a:srgbClr val="000099"/>
                </a:solidFill>
                <a:latin typeface="Courier New" panose="02070309020205020404" pitchFamily="49" charset="0"/>
                <a:cs typeface="Courier New" panose="02070309020205020404" pitchFamily="49" charset="0"/>
              </a:rPr>
              <a:t>A T C G </a:t>
            </a:r>
            <a:r>
              <a:rPr lang="en-US" altLang="tr-TR" sz="2800" b="1" dirty="0" err="1" smtClean="0">
                <a:solidFill>
                  <a:srgbClr val="000099"/>
                </a:solidFill>
                <a:latin typeface="Courier New" panose="02070309020205020404" pitchFamily="49" charset="0"/>
                <a:cs typeface="Courier New" panose="02070309020205020404" pitchFamily="49" charset="0"/>
              </a:rPr>
              <a:t>G</a:t>
            </a:r>
            <a:r>
              <a:rPr lang="en-US" altLang="tr-TR" sz="2800" b="1" dirty="0" smtClean="0">
                <a:solidFill>
                  <a:srgbClr val="000099"/>
                </a:solidFill>
                <a:latin typeface="Courier New" panose="02070309020205020404" pitchFamily="49" charset="0"/>
                <a:cs typeface="Courier New" panose="02070309020205020404" pitchFamily="49" charset="0"/>
              </a:rPr>
              <a:t> A T C T</a:t>
            </a:r>
            <a:endParaRPr lang="en-US" altLang="tr-TR" sz="2800" dirty="0" smtClean="0">
              <a:solidFill>
                <a:srgbClr val="000099"/>
              </a:solidFill>
              <a:cs typeface="Times New Roman" panose="02020603050405020304" pitchFamily="18" charset="0"/>
            </a:endParaRPr>
          </a:p>
          <a:p>
            <a:pPr algn="ctr" eaLnBrk="1" hangingPunct="1">
              <a:lnSpc>
                <a:spcPct val="90000"/>
              </a:lnSpc>
              <a:buFontTx/>
              <a:buNone/>
            </a:pPr>
            <a:r>
              <a:rPr lang="en-US" altLang="tr-TR" sz="2800" b="1" dirty="0" smtClean="0">
                <a:solidFill>
                  <a:srgbClr val="000099"/>
                </a:solidFill>
                <a:latin typeface="Courier New" panose="02070309020205020404" pitchFamily="49" charset="0"/>
                <a:cs typeface="Courier New" panose="02070309020205020404" pitchFamily="49" charset="0"/>
              </a:rPr>
              <a:t>|   | | |     | |</a:t>
            </a:r>
            <a:endParaRPr lang="en-US" altLang="tr-TR" sz="2800" dirty="0" smtClean="0">
              <a:solidFill>
                <a:srgbClr val="000099"/>
              </a:solidFill>
              <a:cs typeface="Times New Roman" panose="02020603050405020304" pitchFamily="18" charset="0"/>
            </a:endParaRPr>
          </a:p>
          <a:p>
            <a:pPr algn="ctr" eaLnBrk="1" hangingPunct="1">
              <a:lnSpc>
                <a:spcPct val="90000"/>
              </a:lnSpc>
              <a:buFontTx/>
              <a:buNone/>
            </a:pPr>
            <a:r>
              <a:rPr lang="en-US" altLang="tr-TR" sz="2800" b="1" dirty="0" smtClean="0">
                <a:solidFill>
                  <a:srgbClr val="000099"/>
                </a:solidFill>
                <a:latin typeface="Courier New" panose="02070309020205020404" pitchFamily="49" charset="0"/>
                <a:cs typeface="Courier New" panose="02070309020205020404" pitchFamily="49" charset="0"/>
              </a:rPr>
              <a:t>A – C G </a:t>
            </a:r>
            <a:r>
              <a:rPr lang="en-US" altLang="tr-TR" sz="2800" b="1" dirty="0" err="1" smtClean="0">
                <a:solidFill>
                  <a:srgbClr val="000099"/>
                </a:solidFill>
                <a:latin typeface="Courier New" panose="02070309020205020404" pitchFamily="49" charset="0"/>
                <a:cs typeface="Courier New" panose="02070309020205020404" pitchFamily="49" charset="0"/>
              </a:rPr>
              <a:t>G</a:t>
            </a:r>
            <a:r>
              <a:rPr lang="en-US" altLang="tr-TR" sz="2800" b="1" dirty="0" smtClean="0">
                <a:solidFill>
                  <a:srgbClr val="000099"/>
                </a:solidFill>
                <a:latin typeface="Courier New" panose="02070309020205020404" pitchFamily="49" charset="0"/>
                <a:cs typeface="Courier New" panose="02070309020205020404" pitchFamily="49" charset="0"/>
              </a:rPr>
              <a:t> – A C T</a:t>
            </a:r>
            <a:endParaRPr lang="tr-TR" altLang="tr-TR" sz="2800" b="1" dirty="0" smtClean="0">
              <a:solidFill>
                <a:srgbClr val="000099"/>
              </a:solidFill>
              <a:latin typeface="Courier New" panose="02070309020205020404" pitchFamily="49" charset="0"/>
              <a:cs typeface="Courier New" panose="02070309020205020404" pitchFamily="49" charset="0"/>
            </a:endParaRPr>
          </a:p>
          <a:p>
            <a:pPr eaLnBrk="1" hangingPunct="1">
              <a:lnSpc>
                <a:spcPct val="90000"/>
              </a:lnSpc>
            </a:pPr>
            <a:r>
              <a:rPr lang="en-US" altLang="tr-TR" sz="2800" dirty="0"/>
              <a:t>Which alignment is </a:t>
            </a:r>
            <a:r>
              <a:rPr lang="tr-TR" altLang="tr-TR" sz="2800" dirty="0" err="1" smtClean="0"/>
              <a:t>the</a:t>
            </a:r>
            <a:r>
              <a:rPr lang="tr-TR" altLang="tr-TR" sz="2800" dirty="0" smtClean="0"/>
              <a:t> </a:t>
            </a:r>
            <a:r>
              <a:rPr lang="en-US" altLang="tr-TR" sz="2800" dirty="0" smtClean="0"/>
              <a:t>b</a:t>
            </a:r>
            <a:r>
              <a:rPr lang="tr-TR" altLang="tr-TR" sz="2800" dirty="0" err="1" smtClean="0"/>
              <a:t>etter</a:t>
            </a:r>
            <a:r>
              <a:rPr lang="tr-TR" altLang="tr-TR" sz="2800" dirty="0" smtClean="0"/>
              <a:t> </a:t>
            </a:r>
            <a:r>
              <a:rPr lang="tr-TR" altLang="tr-TR" sz="2800" dirty="0" err="1" smtClean="0"/>
              <a:t>alignment</a:t>
            </a:r>
            <a:r>
              <a:rPr lang="en-US" altLang="tr-TR" sz="2800" dirty="0" smtClean="0"/>
              <a:t>?</a:t>
            </a:r>
            <a:endParaRPr lang="en-US" altLang="tr-TR" sz="2800" dirty="0"/>
          </a:p>
          <a:p>
            <a:pPr eaLnBrk="1" hangingPunct="1">
              <a:lnSpc>
                <a:spcPct val="90000"/>
              </a:lnSpc>
              <a:buFontTx/>
              <a:buChar char="•"/>
            </a:pPr>
            <a:endParaRPr lang="en-US" altLang="tr-TR" sz="2800" dirty="0"/>
          </a:p>
        </p:txBody>
      </p:sp>
      <p:sp>
        <p:nvSpPr>
          <p:cNvPr id="4198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6B9A9FAD-5429-4BD7-906D-0929BF50B66E}" type="slidenum">
              <a:rPr kumimoji="0" lang="en-US" altLang="tr-TR" sz="1200" smtClean="0"/>
              <a:pPr>
                <a:spcBef>
                  <a:spcPct val="50000"/>
                </a:spcBef>
                <a:buFontTx/>
                <a:buNone/>
              </a:pPr>
              <a:t>19</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6979">
                                            <p:txEl>
                                              <p:pRg st="0" end="0"/>
                                            </p:txEl>
                                          </p:spTgt>
                                        </p:tgtEl>
                                        <p:attrNameLst>
                                          <p:attrName>style.visibility</p:attrName>
                                        </p:attrNameLst>
                                      </p:cBhvr>
                                      <p:to>
                                        <p:strVal val="visible"/>
                                      </p:to>
                                    </p:set>
                                    <p:animEffect transition="in" filter="dissolve">
                                      <p:cBhvr>
                                        <p:cTn id="7" dur="500"/>
                                        <p:tgtEl>
                                          <p:spTgt spid="76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6979">
                                            <p:txEl>
                                              <p:pRg st="1" end="1"/>
                                            </p:txEl>
                                          </p:spTgt>
                                        </p:tgtEl>
                                        <p:attrNameLst>
                                          <p:attrName>style.visibility</p:attrName>
                                        </p:attrNameLst>
                                      </p:cBhvr>
                                      <p:to>
                                        <p:strVal val="visible"/>
                                      </p:to>
                                    </p:set>
                                    <p:animEffect transition="in" filter="dissolve">
                                      <p:cBhvr>
                                        <p:cTn id="12" dur="500"/>
                                        <p:tgtEl>
                                          <p:spTgt spid="7669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66979">
                                            <p:txEl>
                                              <p:pRg st="2" end="2"/>
                                            </p:txEl>
                                          </p:spTgt>
                                        </p:tgtEl>
                                        <p:attrNameLst>
                                          <p:attrName>style.visibility</p:attrName>
                                        </p:attrNameLst>
                                      </p:cBhvr>
                                      <p:to>
                                        <p:strVal val="visible"/>
                                      </p:to>
                                    </p:set>
                                    <p:animEffect transition="in" filter="dissolve">
                                      <p:cBhvr>
                                        <p:cTn id="17" dur="500"/>
                                        <p:tgtEl>
                                          <p:spTgt spid="7669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66979">
                                            <p:txEl>
                                              <p:pRg st="3" end="3"/>
                                            </p:txEl>
                                          </p:spTgt>
                                        </p:tgtEl>
                                        <p:attrNameLst>
                                          <p:attrName>style.visibility</p:attrName>
                                        </p:attrNameLst>
                                      </p:cBhvr>
                                      <p:to>
                                        <p:strVal val="visible"/>
                                      </p:to>
                                    </p:set>
                                    <p:animEffect transition="in" filter="dissolve">
                                      <p:cBhvr>
                                        <p:cTn id="22" dur="500"/>
                                        <p:tgtEl>
                                          <p:spTgt spid="766979">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66979">
                                            <p:txEl>
                                              <p:pRg st="5" end="5"/>
                                            </p:txEl>
                                          </p:spTgt>
                                        </p:tgtEl>
                                        <p:attrNameLst>
                                          <p:attrName>style.visibility</p:attrName>
                                        </p:attrNameLst>
                                      </p:cBhvr>
                                      <p:to>
                                        <p:strVal val="visible"/>
                                      </p:to>
                                    </p:set>
                                    <p:animEffect transition="in" filter="dissolve">
                                      <p:cBhvr>
                                        <p:cTn id="25" dur="500"/>
                                        <p:tgtEl>
                                          <p:spTgt spid="76697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66979">
                                            <p:txEl>
                                              <p:pRg st="4" end="4"/>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66979">
                                            <p:txEl>
                                              <p:pRg st="7" end="7"/>
                                            </p:txEl>
                                          </p:spTgt>
                                        </p:tgtEl>
                                        <p:attrNameLst>
                                          <p:attrName>style.visibility</p:attrName>
                                        </p:attrNameLst>
                                      </p:cBhvr>
                                      <p:to>
                                        <p:strVal val="visible"/>
                                      </p:to>
                                    </p:set>
                                    <p:animEffect transition="in" filter="dissolve">
                                      <p:cBhvr>
                                        <p:cTn id="34" dur="500"/>
                                        <p:tgtEl>
                                          <p:spTgt spid="766979">
                                            <p:txEl>
                                              <p:pRg st="7" end="7"/>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766979">
                                            <p:txEl>
                                              <p:pRg st="9" end="9"/>
                                            </p:txEl>
                                          </p:spTgt>
                                        </p:tgtEl>
                                        <p:attrNameLst>
                                          <p:attrName>style.visibility</p:attrName>
                                        </p:attrNameLst>
                                      </p:cBhvr>
                                      <p:to>
                                        <p:strVal val="visible"/>
                                      </p:to>
                                    </p:set>
                                    <p:animEffect transition="in" filter="dissolve">
                                      <p:cBhvr>
                                        <p:cTn id="37" dur="500"/>
                                        <p:tgtEl>
                                          <p:spTgt spid="76697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66979">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66979">
                                            <p:txEl>
                                              <p:pRg st="10" end="10"/>
                                            </p:txEl>
                                          </p:spTgt>
                                        </p:tgtEl>
                                        <p:attrNameLst>
                                          <p:attrName>style.visibility</p:attrName>
                                        </p:attrNameLst>
                                      </p:cBhvr>
                                      <p:to>
                                        <p:strVal val="visible"/>
                                      </p:to>
                                    </p:set>
                                    <p:animEffect transition="in" filter="dissolve">
                                      <p:cBhvr>
                                        <p:cTn id="46" dur="500"/>
                                        <p:tgtEl>
                                          <p:spTgt spid="7669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tr-TR" smtClean="0"/>
              <a:t>Outline</a:t>
            </a:r>
            <a:endParaRPr lang="tr-TR" altLang="tr-TR" smtClean="0"/>
          </a:p>
        </p:txBody>
      </p:sp>
      <p:sp>
        <p:nvSpPr>
          <p:cNvPr id="864259" name="Rectangle 3"/>
          <p:cNvSpPr>
            <a:spLocks noGrp="1" noChangeArrowheads="1"/>
          </p:cNvSpPr>
          <p:nvPr>
            <p:ph type="body" idx="1"/>
          </p:nvPr>
        </p:nvSpPr>
        <p:spPr/>
        <p:txBody>
          <a:bodyPr/>
          <a:lstStyle/>
          <a:p>
            <a:pPr marL="609600" indent="-609600" eaLnBrk="1" hangingPunct="1"/>
            <a:r>
              <a:rPr lang="en-GB" altLang="tr-TR" dirty="0" smtClean="0"/>
              <a:t>Introduction to sequence alignment</a:t>
            </a:r>
          </a:p>
          <a:p>
            <a:pPr marL="609600" indent="-609600" eaLnBrk="1" hangingPunct="1"/>
            <a:r>
              <a:rPr lang="en-GB" altLang="tr-TR" dirty="0" smtClean="0"/>
              <a:t>pair wise sequence alignment</a:t>
            </a:r>
          </a:p>
          <a:p>
            <a:pPr marL="990600" lvl="1" indent="-533400" eaLnBrk="1" hangingPunct="1"/>
            <a:r>
              <a:rPr lang="en-GB" altLang="tr-TR" dirty="0" smtClean="0">
                <a:solidFill>
                  <a:schemeClr val="tx1"/>
                </a:solidFill>
              </a:rPr>
              <a:t>The Dot Matrix </a:t>
            </a:r>
          </a:p>
          <a:p>
            <a:pPr marL="990600" lvl="1" indent="-533400" eaLnBrk="1" hangingPunct="1"/>
            <a:r>
              <a:rPr lang="en-GB" altLang="tr-TR" dirty="0" smtClean="0">
                <a:solidFill>
                  <a:schemeClr val="tx1"/>
                </a:solidFill>
              </a:rPr>
              <a:t>Scoring Matrices </a:t>
            </a:r>
          </a:p>
          <a:p>
            <a:pPr marL="990600" lvl="1" indent="-533400" eaLnBrk="1" hangingPunct="1"/>
            <a:r>
              <a:rPr lang="en-GB" altLang="tr-TR" dirty="0" smtClean="0">
                <a:solidFill>
                  <a:schemeClr val="tx1"/>
                </a:solidFill>
              </a:rPr>
              <a:t>Gap Penalties</a:t>
            </a:r>
          </a:p>
          <a:p>
            <a:pPr marL="990600" lvl="1" indent="-533400" eaLnBrk="1" hangingPunct="1"/>
            <a:r>
              <a:rPr lang="en-GB" altLang="tr-TR" dirty="0" smtClean="0">
                <a:solidFill>
                  <a:schemeClr val="tx1"/>
                </a:solidFill>
              </a:rPr>
              <a:t>Dynamic Programming</a:t>
            </a:r>
            <a:endParaRPr lang="tr-TR" altLang="tr-TR" dirty="0" smtClean="0">
              <a:solidFill>
                <a:schemeClr val="tx1"/>
              </a:solidFill>
            </a:endParaRPr>
          </a:p>
        </p:txBody>
      </p:sp>
      <p:sp>
        <p:nvSpPr>
          <p:cNvPr id="1946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BD70A5E4-E8DD-4FB1-805F-A6999C29A971}" type="slidenum">
              <a:rPr kumimoji="0" lang="en-US" altLang="tr-TR" sz="1200" smtClean="0"/>
              <a:pPr>
                <a:spcBef>
                  <a:spcPct val="50000"/>
                </a:spcBef>
                <a:buFontTx/>
                <a:buNone/>
              </a:pPr>
              <a:t>2</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4259">
                                            <p:txEl>
                                              <p:pRg st="0" end="0"/>
                                            </p:txEl>
                                          </p:spTgt>
                                        </p:tgtEl>
                                        <p:attrNameLst>
                                          <p:attrName>style.visibility</p:attrName>
                                        </p:attrNameLst>
                                      </p:cBhvr>
                                      <p:to>
                                        <p:strVal val="visible"/>
                                      </p:to>
                                    </p:set>
                                    <p:animEffect transition="in" filter="dissolve">
                                      <p:cBhvr>
                                        <p:cTn id="7" dur="500"/>
                                        <p:tgtEl>
                                          <p:spTgt spid="864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4259">
                                            <p:txEl>
                                              <p:pRg st="1" end="1"/>
                                            </p:txEl>
                                          </p:spTgt>
                                        </p:tgtEl>
                                        <p:attrNameLst>
                                          <p:attrName>style.visibility</p:attrName>
                                        </p:attrNameLst>
                                      </p:cBhvr>
                                      <p:to>
                                        <p:strVal val="visible"/>
                                      </p:to>
                                    </p:set>
                                    <p:animEffect transition="in" filter="dissolve">
                                      <p:cBhvr>
                                        <p:cTn id="12" dur="500"/>
                                        <p:tgtEl>
                                          <p:spTgt spid="8642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64259">
                                            <p:txEl>
                                              <p:pRg st="2" end="2"/>
                                            </p:txEl>
                                          </p:spTgt>
                                        </p:tgtEl>
                                        <p:attrNameLst>
                                          <p:attrName>style.visibility</p:attrName>
                                        </p:attrNameLst>
                                      </p:cBhvr>
                                      <p:to>
                                        <p:strVal val="visible"/>
                                      </p:to>
                                    </p:set>
                                    <p:animEffect transition="in" filter="dissolve">
                                      <p:cBhvr>
                                        <p:cTn id="17" dur="500"/>
                                        <p:tgtEl>
                                          <p:spTgt spid="8642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64259">
                                            <p:txEl>
                                              <p:pRg st="3" end="3"/>
                                            </p:txEl>
                                          </p:spTgt>
                                        </p:tgtEl>
                                        <p:attrNameLst>
                                          <p:attrName>style.visibility</p:attrName>
                                        </p:attrNameLst>
                                      </p:cBhvr>
                                      <p:to>
                                        <p:strVal val="visible"/>
                                      </p:to>
                                    </p:set>
                                    <p:animEffect transition="in" filter="dissolve">
                                      <p:cBhvr>
                                        <p:cTn id="22" dur="500"/>
                                        <p:tgtEl>
                                          <p:spTgt spid="8642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64259">
                                            <p:txEl>
                                              <p:pRg st="4" end="4"/>
                                            </p:txEl>
                                          </p:spTgt>
                                        </p:tgtEl>
                                        <p:attrNameLst>
                                          <p:attrName>style.visibility</p:attrName>
                                        </p:attrNameLst>
                                      </p:cBhvr>
                                      <p:to>
                                        <p:strVal val="visible"/>
                                      </p:to>
                                    </p:set>
                                    <p:animEffect transition="in" filter="dissolve">
                                      <p:cBhvr>
                                        <p:cTn id="27" dur="500"/>
                                        <p:tgtEl>
                                          <p:spTgt spid="8642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64259">
                                            <p:txEl>
                                              <p:pRg st="5" end="5"/>
                                            </p:txEl>
                                          </p:spTgt>
                                        </p:tgtEl>
                                        <p:attrNameLst>
                                          <p:attrName>style.visibility</p:attrName>
                                        </p:attrNameLst>
                                      </p:cBhvr>
                                      <p:to>
                                        <p:strVal val="visible"/>
                                      </p:to>
                                    </p:set>
                                    <p:animEffect transition="in" filter="dissolve">
                                      <p:cBhvr>
                                        <p:cTn id="32" dur="500"/>
                                        <p:tgtEl>
                                          <p:spTgt spid="8642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5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tr-TR" smtClean="0"/>
              <a:t>Alignment Scoring Scheme</a:t>
            </a:r>
          </a:p>
        </p:txBody>
      </p:sp>
      <p:sp>
        <p:nvSpPr>
          <p:cNvPr id="768003" name="Rectangle 3"/>
          <p:cNvSpPr>
            <a:spLocks noGrp="1" noChangeArrowheads="1"/>
          </p:cNvSpPr>
          <p:nvPr>
            <p:ph type="body" idx="1"/>
          </p:nvPr>
        </p:nvSpPr>
        <p:spPr/>
        <p:txBody>
          <a:bodyPr>
            <a:normAutofit fontScale="85000" lnSpcReduction="20000"/>
          </a:bodyPr>
          <a:lstStyle/>
          <a:p>
            <a:pPr eaLnBrk="1" hangingPunct="1"/>
            <a:r>
              <a:rPr lang="en-US" altLang="tr-TR" dirty="0" smtClean="0"/>
              <a:t>One way to judge this is to assign </a:t>
            </a:r>
            <a:endParaRPr lang="tr-TR" altLang="tr-TR" dirty="0" smtClean="0"/>
          </a:p>
          <a:p>
            <a:pPr lvl="1" eaLnBrk="1" hangingPunct="1"/>
            <a:r>
              <a:rPr lang="en-US" altLang="tr-TR" dirty="0" smtClean="0"/>
              <a:t>a </a:t>
            </a:r>
            <a:r>
              <a:rPr lang="tr-TR" altLang="tr-TR" dirty="0" smtClean="0">
                <a:solidFill>
                  <a:schemeClr val="accent1"/>
                </a:solidFill>
              </a:rPr>
              <a:t>+</a:t>
            </a:r>
            <a:r>
              <a:rPr lang="tr-TR" altLang="tr-TR" dirty="0" smtClean="0"/>
              <a:t> </a:t>
            </a:r>
            <a:r>
              <a:rPr lang="en-US" altLang="tr-TR" dirty="0" smtClean="0"/>
              <a:t>score for each match, </a:t>
            </a:r>
            <a:endParaRPr lang="tr-TR" altLang="tr-TR" dirty="0" smtClean="0"/>
          </a:p>
          <a:p>
            <a:pPr lvl="1" eaLnBrk="1" hangingPunct="1"/>
            <a:r>
              <a:rPr lang="en-US" altLang="tr-TR" dirty="0" smtClean="0"/>
              <a:t>a </a:t>
            </a:r>
            <a:r>
              <a:rPr lang="tr-TR" altLang="tr-TR" dirty="0" smtClean="0">
                <a:solidFill>
                  <a:schemeClr val="accent1"/>
                </a:solidFill>
              </a:rPr>
              <a:t>-</a:t>
            </a:r>
            <a:r>
              <a:rPr lang="en-US" altLang="tr-TR" dirty="0" smtClean="0"/>
              <a:t> score for each mismatch, </a:t>
            </a:r>
            <a:endParaRPr lang="tr-TR" altLang="tr-TR" dirty="0" smtClean="0"/>
          </a:p>
          <a:p>
            <a:pPr lvl="1" eaLnBrk="1" hangingPunct="1"/>
            <a:r>
              <a:rPr lang="en-US" altLang="tr-TR" dirty="0" smtClean="0"/>
              <a:t>a </a:t>
            </a:r>
            <a:r>
              <a:rPr lang="tr-TR" altLang="tr-TR" dirty="0">
                <a:solidFill>
                  <a:schemeClr val="accent1"/>
                </a:solidFill>
              </a:rPr>
              <a:t>-</a:t>
            </a:r>
            <a:r>
              <a:rPr lang="en-US" altLang="tr-TR" dirty="0" smtClean="0"/>
              <a:t> score for each insertion/deletion </a:t>
            </a:r>
            <a:r>
              <a:rPr lang="tr-TR" altLang="tr-TR" dirty="0" smtClean="0"/>
              <a:t>(</a:t>
            </a:r>
            <a:r>
              <a:rPr lang="en-US" altLang="tr-TR" dirty="0" err="1" smtClean="0">
                <a:solidFill>
                  <a:schemeClr val="accent1"/>
                </a:solidFill>
              </a:rPr>
              <a:t>indels</a:t>
            </a:r>
            <a:r>
              <a:rPr lang="en-US" altLang="tr-TR" dirty="0" smtClean="0"/>
              <a:t>).</a:t>
            </a:r>
            <a:endParaRPr lang="tr-TR" altLang="tr-TR" dirty="0" smtClean="0"/>
          </a:p>
          <a:p>
            <a:pPr eaLnBrk="1" hangingPunct="1"/>
            <a:r>
              <a:rPr lang="en-US" altLang="tr-TR" dirty="0" smtClean="0"/>
              <a:t>Possible scoring scheme:</a:t>
            </a:r>
          </a:p>
          <a:p>
            <a:pPr eaLnBrk="1" hangingPunct="1">
              <a:buFontTx/>
              <a:buNone/>
            </a:pPr>
            <a:r>
              <a:rPr lang="en-US" altLang="tr-TR" sz="2800" dirty="0" smtClean="0">
                <a:solidFill>
                  <a:srgbClr val="000099"/>
                </a:solidFill>
                <a:cs typeface="Times New Roman" panose="02020603050405020304" pitchFamily="18" charset="0"/>
              </a:rPr>
              <a:t>      match: +2</a:t>
            </a:r>
            <a:r>
              <a:rPr lang="tr-TR" altLang="tr-TR" sz="2800" dirty="0">
                <a:solidFill>
                  <a:srgbClr val="000099"/>
                </a:solidFill>
                <a:cs typeface="Times New Roman" panose="02020603050405020304" pitchFamily="18" charset="0"/>
              </a:rPr>
              <a:t>	</a:t>
            </a:r>
            <a:r>
              <a:rPr lang="en-US" altLang="tr-TR" sz="2800" dirty="0" smtClean="0">
                <a:solidFill>
                  <a:srgbClr val="000099"/>
                </a:solidFill>
                <a:cs typeface="Times New Roman" panose="02020603050405020304" pitchFamily="18" charset="0"/>
              </a:rPr>
              <a:t>mismatch: -1</a:t>
            </a:r>
            <a:r>
              <a:rPr lang="tr-TR" altLang="tr-TR" sz="2800" dirty="0" smtClean="0">
                <a:solidFill>
                  <a:srgbClr val="000099"/>
                </a:solidFill>
                <a:cs typeface="Times New Roman" panose="02020603050405020304" pitchFamily="18" charset="0"/>
              </a:rPr>
              <a:t>	</a:t>
            </a:r>
            <a:r>
              <a:rPr lang="en-US" altLang="tr-TR" sz="2800" dirty="0" err="1" smtClean="0">
                <a:solidFill>
                  <a:srgbClr val="000099"/>
                </a:solidFill>
                <a:cs typeface="Times New Roman" panose="02020603050405020304" pitchFamily="18" charset="0"/>
              </a:rPr>
              <a:t>indel</a:t>
            </a:r>
            <a:r>
              <a:rPr lang="tr-TR" altLang="tr-TR" sz="2800" dirty="0" smtClean="0">
                <a:solidFill>
                  <a:srgbClr val="000099"/>
                </a:solidFill>
                <a:cs typeface="Times New Roman" panose="02020603050405020304" pitchFamily="18" charset="0"/>
              </a:rPr>
              <a:t>:</a:t>
            </a:r>
            <a:r>
              <a:rPr lang="en-US" altLang="tr-TR" sz="2800" dirty="0" smtClean="0">
                <a:solidFill>
                  <a:srgbClr val="000099"/>
                </a:solidFill>
                <a:cs typeface="Times New Roman" panose="02020603050405020304" pitchFamily="18" charset="0"/>
              </a:rPr>
              <a:t> –2</a:t>
            </a:r>
            <a:endParaRPr lang="en-US" altLang="tr-TR" dirty="0" smtClean="0"/>
          </a:p>
          <a:p>
            <a:pPr lvl="1" eaLnBrk="1" hangingPunct="1"/>
            <a:r>
              <a:rPr lang="en-US" altLang="tr-TR" dirty="0" smtClean="0"/>
              <a:t>Alignment 1: </a:t>
            </a:r>
            <a:endParaRPr lang="tr-TR" altLang="tr-TR" dirty="0" smtClean="0"/>
          </a:p>
          <a:p>
            <a:pPr lvl="2" eaLnBrk="1" hangingPunct="1"/>
            <a:r>
              <a:rPr lang="en-US" altLang="tr-TR" dirty="0" smtClean="0">
                <a:cs typeface="Times New Roman" panose="02020603050405020304" pitchFamily="18" charset="0"/>
              </a:rPr>
              <a:t>5 * 2 – 1(1) – 4(2) = 10 – 1 – 8 = </a:t>
            </a:r>
            <a:r>
              <a:rPr lang="en-US" altLang="tr-TR" dirty="0" smtClean="0">
                <a:solidFill>
                  <a:schemeClr val="accent1"/>
                </a:solidFill>
                <a:cs typeface="Times New Roman" panose="02020603050405020304" pitchFamily="18" charset="0"/>
              </a:rPr>
              <a:t>1</a:t>
            </a:r>
            <a:r>
              <a:rPr lang="en-US" altLang="tr-TR" dirty="0" smtClean="0"/>
              <a:t> </a:t>
            </a:r>
          </a:p>
          <a:p>
            <a:pPr lvl="1" eaLnBrk="1" hangingPunct="1"/>
            <a:r>
              <a:rPr lang="en-US" altLang="tr-TR" dirty="0" smtClean="0"/>
              <a:t>Alignment 2: </a:t>
            </a:r>
            <a:endParaRPr lang="tr-TR" altLang="tr-TR" dirty="0" smtClean="0"/>
          </a:p>
          <a:p>
            <a:pPr lvl="2" eaLnBrk="1" hangingPunct="1"/>
            <a:r>
              <a:rPr lang="en-US" altLang="tr-TR" dirty="0" smtClean="0">
                <a:cs typeface="Times New Roman" panose="02020603050405020304" pitchFamily="18" charset="0"/>
              </a:rPr>
              <a:t>6 * 2 – 1(1) – 2 (2) = 12 – 1 – 4 = </a:t>
            </a:r>
            <a:r>
              <a:rPr lang="en-US" altLang="tr-TR" dirty="0" smtClean="0">
                <a:solidFill>
                  <a:schemeClr val="accent1"/>
                </a:solidFill>
                <a:cs typeface="Times New Roman" panose="02020603050405020304" pitchFamily="18" charset="0"/>
              </a:rPr>
              <a:t>7</a:t>
            </a:r>
            <a:r>
              <a:rPr lang="en-US" altLang="tr-TR" dirty="0" smtClean="0"/>
              <a:t> </a:t>
            </a:r>
            <a:endParaRPr lang="tr-TR" altLang="tr-TR" dirty="0" smtClean="0"/>
          </a:p>
          <a:p>
            <a:pPr marL="342900" lvl="2" indent="-342900" eaLnBrk="1" hangingPunct="1"/>
            <a:r>
              <a:rPr lang="tr-TR" altLang="tr-TR" sz="3200" dirty="0" smtClean="0">
                <a:solidFill>
                  <a:schemeClr val="tx1"/>
                </a:solidFill>
                <a:ea typeface="+mn-ea"/>
                <a:cs typeface="+mn-cs"/>
              </a:rPr>
              <a:t>U</a:t>
            </a:r>
            <a:r>
              <a:rPr lang="en-US" altLang="tr-TR" sz="3200" dirty="0" smtClean="0">
                <a:solidFill>
                  <a:schemeClr val="tx1"/>
                </a:solidFill>
                <a:ea typeface="+mn-ea"/>
                <a:cs typeface="+mn-cs"/>
              </a:rPr>
              <a:t>sing </a:t>
            </a:r>
            <a:r>
              <a:rPr lang="en-US" altLang="tr-TR" sz="3200" dirty="0">
                <a:solidFill>
                  <a:schemeClr val="tx1"/>
                </a:solidFill>
                <a:ea typeface="+mn-ea"/>
                <a:cs typeface="+mn-cs"/>
              </a:rPr>
              <a:t>the above scoring scheme, the </a:t>
            </a:r>
            <a:r>
              <a:rPr lang="tr-TR" altLang="tr-TR" sz="3200" dirty="0" smtClean="0">
                <a:solidFill>
                  <a:schemeClr val="tx1"/>
                </a:solidFill>
                <a:ea typeface="+mn-ea"/>
                <a:cs typeface="+mn-cs"/>
              </a:rPr>
              <a:t>2nd</a:t>
            </a:r>
            <a:r>
              <a:rPr lang="en-US" altLang="tr-TR" sz="3200" dirty="0" smtClean="0">
                <a:solidFill>
                  <a:schemeClr val="tx1"/>
                </a:solidFill>
                <a:ea typeface="+mn-ea"/>
                <a:cs typeface="+mn-cs"/>
              </a:rPr>
              <a:t> </a:t>
            </a:r>
            <a:r>
              <a:rPr lang="en-US" altLang="tr-TR" sz="3200" dirty="0">
                <a:solidFill>
                  <a:schemeClr val="tx1"/>
                </a:solidFill>
                <a:ea typeface="+mn-ea"/>
                <a:cs typeface="+mn-cs"/>
              </a:rPr>
              <a:t>alignment is a better alignment, </a:t>
            </a:r>
            <a:endParaRPr lang="tr-TR" altLang="tr-TR" sz="3200" dirty="0" smtClean="0">
              <a:solidFill>
                <a:schemeClr val="tx1"/>
              </a:solidFill>
              <a:ea typeface="+mn-ea"/>
              <a:cs typeface="+mn-cs"/>
            </a:endParaRPr>
          </a:p>
          <a:p>
            <a:pPr lvl="1" eaLnBrk="1" hangingPunct="1"/>
            <a:r>
              <a:rPr lang="en-US" altLang="tr-TR" dirty="0"/>
              <a:t>since it produces a higher alignment score.</a:t>
            </a:r>
          </a:p>
        </p:txBody>
      </p:sp>
      <p:sp>
        <p:nvSpPr>
          <p:cNvPr id="4301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2268934-ED0A-46B8-BA33-2EA2896DEDAC}" type="slidenum">
              <a:rPr kumimoji="0" lang="en-US" altLang="tr-TR" sz="1200" smtClean="0"/>
              <a:pPr>
                <a:spcBef>
                  <a:spcPct val="50000"/>
                </a:spcBef>
                <a:buFontTx/>
                <a:buNone/>
              </a:pPr>
              <a:t>20</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003">
                                            <p:txEl>
                                              <p:pRg st="0" end="0"/>
                                            </p:txEl>
                                          </p:spTgt>
                                        </p:tgtEl>
                                        <p:attrNameLst>
                                          <p:attrName>style.visibility</p:attrName>
                                        </p:attrNameLst>
                                      </p:cBhvr>
                                      <p:to>
                                        <p:strVal val="visible"/>
                                      </p:to>
                                    </p:set>
                                    <p:animEffect transition="in" filter="dissolve">
                                      <p:cBhvr>
                                        <p:cTn id="7" dur="500"/>
                                        <p:tgtEl>
                                          <p:spTgt spid="768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8003">
                                            <p:txEl>
                                              <p:pRg st="1" end="1"/>
                                            </p:txEl>
                                          </p:spTgt>
                                        </p:tgtEl>
                                        <p:attrNameLst>
                                          <p:attrName>style.visibility</p:attrName>
                                        </p:attrNameLst>
                                      </p:cBhvr>
                                      <p:to>
                                        <p:strVal val="visible"/>
                                      </p:to>
                                    </p:set>
                                    <p:animEffect transition="in" filter="dissolve">
                                      <p:cBhvr>
                                        <p:cTn id="12" dur="500"/>
                                        <p:tgtEl>
                                          <p:spTgt spid="7680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68003">
                                            <p:txEl>
                                              <p:pRg st="2" end="2"/>
                                            </p:txEl>
                                          </p:spTgt>
                                        </p:tgtEl>
                                        <p:attrNameLst>
                                          <p:attrName>style.visibility</p:attrName>
                                        </p:attrNameLst>
                                      </p:cBhvr>
                                      <p:to>
                                        <p:strVal val="visible"/>
                                      </p:to>
                                    </p:set>
                                    <p:animEffect transition="in" filter="dissolve">
                                      <p:cBhvr>
                                        <p:cTn id="17" dur="500"/>
                                        <p:tgtEl>
                                          <p:spTgt spid="7680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68003">
                                            <p:txEl>
                                              <p:pRg st="3" end="3"/>
                                            </p:txEl>
                                          </p:spTgt>
                                        </p:tgtEl>
                                        <p:attrNameLst>
                                          <p:attrName>style.visibility</p:attrName>
                                        </p:attrNameLst>
                                      </p:cBhvr>
                                      <p:to>
                                        <p:strVal val="visible"/>
                                      </p:to>
                                    </p:set>
                                    <p:animEffect transition="in" filter="dissolve">
                                      <p:cBhvr>
                                        <p:cTn id="22" dur="500"/>
                                        <p:tgtEl>
                                          <p:spTgt spid="7680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68003">
                                            <p:txEl>
                                              <p:pRg st="4" end="4"/>
                                            </p:txEl>
                                          </p:spTgt>
                                        </p:tgtEl>
                                        <p:attrNameLst>
                                          <p:attrName>style.visibility</p:attrName>
                                        </p:attrNameLst>
                                      </p:cBhvr>
                                      <p:to>
                                        <p:strVal val="visible"/>
                                      </p:to>
                                    </p:set>
                                    <p:animEffect transition="in" filter="dissolve">
                                      <p:cBhvr>
                                        <p:cTn id="27" dur="500"/>
                                        <p:tgtEl>
                                          <p:spTgt spid="7680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68003">
                                            <p:txEl>
                                              <p:pRg st="5" end="5"/>
                                            </p:txEl>
                                          </p:spTgt>
                                        </p:tgtEl>
                                        <p:attrNameLst>
                                          <p:attrName>style.visibility</p:attrName>
                                        </p:attrNameLst>
                                      </p:cBhvr>
                                      <p:to>
                                        <p:strVal val="visible"/>
                                      </p:to>
                                    </p:set>
                                    <p:animEffect transition="in" filter="dissolve">
                                      <p:cBhvr>
                                        <p:cTn id="32" dur="500"/>
                                        <p:tgtEl>
                                          <p:spTgt spid="7680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68003">
                                            <p:txEl>
                                              <p:pRg st="6" end="6"/>
                                            </p:txEl>
                                          </p:spTgt>
                                        </p:tgtEl>
                                        <p:attrNameLst>
                                          <p:attrName>style.visibility</p:attrName>
                                        </p:attrNameLst>
                                      </p:cBhvr>
                                      <p:to>
                                        <p:strVal val="visible"/>
                                      </p:to>
                                    </p:set>
                                    <p:animEffect transition="in" filter="dissolve">
                                      <p:cBhvr>
                                        <p:cTn id="37" dur="500"/>
                                        <p:tgtEl>
                                          <p:spTgt spid="7680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68003">
                                            <p:txEl>
                                              <p:pRg st="7" end="7"/>
                                            </p:txEl>
                                          </p:spTgt>
                                        </p:tgtEl>
                                        <p:attrNameLst>
                                          <p:attrName>style.visibility</p:attrName>
                                        </p:attrNameLst>
                                      </p:cBhvr>
                                      <p:to>
                                        <p:strVal val="visible"/>
                                      </p:to>
                                    </p:set>
                                    <p:animEffect transition="in" filter="dissolve">
                                      <p:cBhvr>
                                        <p:cTn id="42" dur="500"/>
                                        <p:tgtEl>
                                          <p:spTgt spid="7680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68003">
                                            <p:txEl>
                                              <p:pRg st="8" end="8"/>
                                            </p:txEl>
                                          </p:spTgt>
                                        </p:tgtEl>
                                        <p:attrNameLst>
                                          <p:attrName>style.visibility</p:attrName>
                                        </p:attrNameLst>
                                      </p:cBhvr>
                                      <p:to>
                                        <p:strVal val="visible"/>
                                      </p:to>
                                    </p:set>
                                    <p:animEffect transition="in" filter="dissolve">
                                      <p:cBhvr>
                                        <p:cTn id="47" dur="500"/>
                                        <p:tgtEl>
                                          <p:spTgt spid="76800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68003">
                                            <p:txEl>
                                              <p:pRg st="9" end="9"/>
                                            </p:txEl>
                                          </p:spTgt>
                                        </p:tgtEl>
                                        <p:attrNameLst>
                                          <p:attrName>style.visibility</p:attrName>
                                        </p:attrNameLst>
                                      </p:cBhvr>
                                      <p:to>
                                        <p:strVal val="visible"/>
                                      </p:to>
                                    </p:set>
                                    <p:animEffect transition="in" filter="dissolve">
                                      <p:cBhvr>
                                        <p:cTn id="52" dur="500"/>
                                        <p:tgtEl>
                                          <p:spTgt spid="76800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68003">
                                            <p:txEl>
                                              <p:pRg st="10" end="10"/>
                                            </p:txEl>
                                          </p:spTgt>
                                        </p:tgtEl>
                                        <p:attrNameLst>
                                          <p:attrName>style.visibility</p:attrName>
                                        </p:attrNameLst>
                                      </p:cBhvr>
                                      <p:to>
                                        <p:strVal val="visible"/>
                                      </p:to>
                                    </p:set>
                                    <p:animEffect transition="in" filter="dissolve">
                                      <p:cBhvr>
                                        <p:cTn id="57" dur="500"/>
                                        <p:tgtEl>
                                          <p:spTgt spid="76800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68003">
                                            <p:txEl>
                                              <p:pRg st="11" end="11"/>
                                            </p:txEl>
                                          </p:spTgt>
                                        </p:tgtEl>
                                        <p:attrNameLst>
                                          <p:attrName>style.visibility</p:attrName>
                                        </p:attrNameLst>
                                      </p:cBhvr>
                                      <p:to>
                                        <p:strVal val="visible"/>
                                      </p:to>
                                    </p:set>
                                    <p:animEffect transition="in" filter="dissolve">
                                      <p:cBhvr>
                                        <p:cTn id="62" dur="500"/>
                                        <p:tgtEl>
                                          <p:spTgt spid="7680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tr-TR" smtClean="0"/>
              <a:t>Alignment Methods</a:t>
            </a:r>
          </a:p>
        </p:txBody>
      </p:sp>
      <p:sp>
        <p:nvSpPr>
          <p:cNvPr id="769027" name="Rectangle 3"/>
          <p:cNvSpPr>
            <a:spLocks noGrp="1" noChangeArrowheads="1"/>
          </p:cNvSpPr>
          <p:nvPr>
            <p:ph type="body" idx="1"/>
          </p:nvPr>
        </p:nvSpPr>
        <p:spPr/>
        <p:txBody>
          <a:bodyPr/>
          <a:lstStyle/>
          <a:p>
            <a:pPr eaLnBrk="1" hangingPunct="1"/>
            <a:r>
              <a:rPr lang="en-US" altLang="tr-TR" smtClean="0"/>
              <a:t>Visual</a:t>
            </a:r>
          </a:p>
          <a:p>
            <a:pPr eaLnBrk="1" hangingPunct="1"/>
            <a:r>
              <a:rPr lang="en-US" altLang="tr-TR" smtClean="0"/>
              <a:t>Brute Force</a:t>
            </a:r>
          </a:p>
          <a:p>
            <a:pPr eaLnBrk="1" hangingPunct="1"/>
            <a:r>
              <a:rPr lang="en-US" altLang="tr-TR" smtClean="0"/>
              <a:t>Dynamic Programming</a:t>
            </a:r>
          </a:p>
          <a:p>
            <a:pPr eaLnBrk="1" hangingPunct="1"/>
            <a:r>
              <a:rPr lang="en-US" altLang="tr-TR" smtClean="0"/>
              <a:t>Word-Based (k tuple)</a:t>
            </a:r>
          </a:p>
        </p:txBody>
      </p:sp>
      <p:sp>
        <p:nvSpPr>
          <p:cNvPr id="4403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56FD55C-1CCC-46BF-A8F9-3D27C207D5E4}" type="slidenum">
              <a:rPr kumimoji="0" lang="en-US" altLang="tr-TR" sz="1200" smtClean="0"/>
              <a:pPr>
                <a:spcBef>
                  <a:spcPct val="50000"/>
                </a:spcBef>
                <a:buFontTx/>
                <a:buNone/>
              </a:pPr>
              <a:t>21</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9027">
                                            <p:txEl>
                                              <p:pRg st="0" end="0"/>
                                            </p:txEl>
                                          </p:spTgt>
                                        </p:tgtEl>
                                        <p:attrNameLst>
                                          <p:attrName>style.visibility</p:attrName>
                                        </p:attrNameLst>
                                      </p:cBhvr>
                                      <p:to>
                                        <p:strVal val="visible"/>
                                      </p:to>
                                    </p:set>
                                    <p:animEffect transition="in" filter="dissolve">
                                      <p:cBhvr>
                                        <p:cTn id="7" dur="500"/>
                                        <p:tgtEl>
                                          <p:spTgt spid="769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9027">
                                            <p:txEl>
                                              <p:pRg st="1" end="1"/>
                                            </p:txEl>
                                          </p:spTgt>
                                        </p:tgtEl>
                                        <p:attrNameLst>
                                          <p:attrName>style.visibility</p:attrName>
                                        </p:attrNameLst>
                                      </p:cBhvr>
                                      <p:to>
                                        <p:strVal val="visible"/>
                                      </p:to>
                                    </p:set>
                                    <p:animEffect transition="in" filter="dissolve">
                                      <p:cBhvr>
                                        <p:cTn id="12" dur="500"/>
                                        <p:tgtEl>
                                          <p:spTgt spid="769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69027">
                                            <p:txEl>
                                              <p:pRg st="2" end="2"/>
                                            </p:txEl>
                                          </p:spTgt>
                                        </p:tgtEl>
                                        <p:attrNameLst>
                                          <p:attrName>style.visibility</p:attrName>
                                        </p:attrNameLst>
                                      </p:cBhvr>
                                      <p:to>
                                        <p:strVal val="visible"/>
                                      </p:to>
                                    </p:set>
                                    <p:animEffect transition="in" filter="dissolve">
                                      <p:cBhvr>
                                        <p:cTn id="17" dur="500"/>
                                        <p:tgtEl>
                                          <p:spTgt spid="7690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69027">
                                            <p:txEl>
                                              <p:pRg st="3" end="3"/>
                                            </p:txEl>
                                          </p:spTgt>
                                        </p:tgtEl>
                                        <p:attrNameLst>
                                          <p:attrName>style.visibility</p:attrName>
                                        </p:attrNameLst>
                                      </p:cBhvr>
                                      <p:to>
                                        <p:strVal val="visible"/>
                                      </p:to>
                                    </p:set>
                                    <p:animEffect transition="in" filter="dissolve">
                                      <p:cBhvr>
                                        <p:cTn id="22" dur="500"/>
                                        <p:tgtEl>
                                          <p:spTgt spid="769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tr-TR" dirty="0" smtClean="0"/>
              <a:t>Visual Alignments (Dot Plots)</a:t>
            </a:r>
          </a:p>
        </p:txBody>
      </p:sp>
      <p:sp>
        <p:nvSpPr>
          <p:cNvPr id="770051" name="Rectangle 3"/>
          <p:cNvSpPr>
            <a:spLocks noGrp="1" noChangeArrowheads="1"/>
          </p:cNvSpPr>
          <p:nvPr>
            <p:ph type="body" idx="1"/>
          </p:nvPr>
        </p:nvSpPr>
        <p:spPr/>
        <p:txBody>
          <a:bodyPr>
            <a:normAutofit lnSpcReduction="10000"/>
          </a:bodyPr>
          <a:lstStyle/>
          <a:p>
            <a:pPr eaLnBrk="1" hangingPunct="1"/>
            <a:r>
              <a:rPr lang="en-US" altLang="tr-TR" sz="2800" dirty="0" smtClean="0"/>
              <a:t>One of basic</a:t>
            </a:r>
            <a:r>
              <a:rPr lang="tr-TR" altLang="tr-TR" sz="2800" dirty="0" smtClean="0"/>
              <a:t> </a:t>
            </a:r>
            <a:r>
              <a:rPr lang="en-US" altLang="tr-TR" sz="2800" dirty="0" smtClean="0"/>
              <a:t>techniques for determining the alignment between two sequences is by using a visual alignment known as </a:t>
            </a:r>
            <a:r>
              <a:rPr lang="en-US" altLang="tr-TR" sz="2800" dirty="0" smtClean="0">
                <a:solidFill>
                  <a:schemeClr val="accent1"/>
                </a:solidFill>
              </a:rPr>
              <a:t>dot plots</a:t>
            </a:r>
            <a:r>
              <a:rPr lang="en-US" altLang="tr-TR" sz="2800" dirty="0" smtClean="0"/>
              <a:t>.</a:t>
            </a:r>
            <a:endParaRPr lang="tr-TR" altLang="tr-TR" sz="2800" dirty="0" smtClean="0"/>
          </a:p>
          <a:p>
            <a:pPr eaLnBrk="1" hangingPunct="1"/>
            <a:r>
              <a:rPr lang="en-US" altLang="tr-TR" sz="2800" dirty="0" smtClean="0"/>
              <a:t>Matrix</a:t>
            </a:r>
          </a:p>
          <a:p>
            <a:pPr lvl="1" eaLnBrk="1" hangingPunct="1"/>
            <a:r>
              <a:rPr lang="en-US" altLang="tr-TR" sz="2400" dirty="0" smtClean="0"/>
              <a:t>Rows: </a:t>
            </a:r>
            <a:endParaRPr lang="tr-TR" altLang="tr-TR" sz="2400" dirty="0" smtClean="0"/>
          </a:p>
          <a:p>
            <a:pPr lvl="2" eaLnBrk="1" hangingPunct="1"/>
            <a:r>
              <a:rPr lang="en-US" altLang="tr-TR" sz="2000" dirty="0" smtClean="0"/>
              <a:t>Characters in one sequence</a:t>
            </a:r>
          </a:p>
          <a:p>
            <a:pPr lvl="1" eaLnBrk="1" hangingPunct="1"/>
            <a:r>
              <a:rPr lang="en-US" altLang="tr-TR" sz="2400" dirty="0" smtClean="0"/>
              <a:t>Columns: </a:t>
            </a:r>
            <a:endParaRPr lang="tr-TR" altLang="tr-TR" sz="2400" dirty="0" smtClean="0"/>
          </a:p>
          <a:p>
            <a:pPr lvl="2" eaLnBrk="1" hangingPunct="1"/>
            <a:r>
              <a:rPr lang="en-US" altLang="tr-TR" sz="2000" dirty="0" smtClean="0"/>
              <a:t>Characters in second sequence</a:t>
            </a:r>
            <a:endParaRPr lang="en-US" altLang="tr-TR" sz="2400" dirty="0" smtClean="0"/>
          </a:p>
          <a:p>
            <a:pPr eaLnBrk="1" hangingPunct="1"/>
            <a:r>
              <a:rPr lang="en-US" altLang="tr-TR" sz="2800" dirty="0" smtClean="0"/>
              <a:t>Filling</a:t>
            </a:r>
          </a:p>
          <a:p>
            <a:pPr lvl="1" eaLnBrk="1" hangingPunct="1"/>
            <a:r>
              <a:rPr lang="en-US" altLang="tr-TR" sz="2400" dirty="0" smtClean="0"/>
              <a:t>Loop through each row; </a:t>
            </a:r>
            <a:endParaRPr lang="tr-TR" altLang="tr-TR" sz="2400" dirty="0" smtClean="0"/>
          </a:p>
          <a:p>
            <a:pPr lvl="2" eaLnBrk="1" hangingPunct="1"/>
            <a:r>
              <a:rPr lang="en-US" altLang="tr-TR" sz="2000" dirty="0" smtClean="0"/>
              <a:t>if character in row</a:t>
            </a:r>
            <a:r>
              <a:rPr lang="tr-TR" altLang="tr-TR" sz="2000" dirty="0" smtClean="0"/>
              <a:t>-</a:t>
            </a:r>
            <a:r>
              <a:rPr lang="en-US" altLang="tr-TR" sz="2000" dirty="0" smtClean="0"/>
              <a:t>col</a:t>
            </a:r>
            <a:r>
              <a:rPr lang="tr-TR" altLang="tr-TR" sz="2000" dirty="0" err="1" smtClean="0"/>
              <a:t>umn</a:t>
            </a:r>
            <a:r>
              <a:rPr lang="en-US" altLang="tr-TR" sz="2000" dirty="0" smtClean="0"/>
              <a:t> match, fill in the cell</a:t>
            </a:r>
          </a:p>
          <a:p>
            <a:pPr lvl="1" eaLnBrk="1" hangingPunct="1"/>
            <a:r>
              <a:rPr lang="en-US" altLang="tr-TR" sz="2400" dirty="0" smtClean="0"/>
              <a:t>Continue until all cells have been examined</a:t>
            </a:r>
          </a:p>
        </p:txBody>
      </p:sp>
      <p:sp>
        <p:nvSpPr>
          <p:cNvPr id="4506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D1F92FDD-8A3B-45FF-8364-D841B4344899}" type="slidenum">
              <a:rPr kumimoji="0" lang="en-US" altLang="tr-TR" sz="1200" smtClean="0"/>
              <a:pPr>
                <a:spcBef>
                  <a:spcPct val="50000"/>
                </a:spcBef>
                <a:buFontTx/>
                <a:buNone/>
              </a:pPr>
              <a:t>22</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0051">
                                            <p:txEl>
                                              <p:pRg st="0" end="0"/>
                                            </p:txEl>
                                          </p:spTgt>
                                        </p:tgtEl>
                                        <p:attrNameLst>
                                          <p:attrName>style.visibility</p:attrName>
                                        </p:attrNameLst>
                                      </p:cBhvr>
                                      <p:to>
                                        <p:strVal val="visible"/>
                                      </p:to>
                                    </p:set>
                                    <p:animEffect transition="in" filter="dissolve">
                                      <p:cBhvr>
                                        <p:cTn id="7" dur="500"/>
                                        <p:tgtEl>
                                          <p:spTgt spid="770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0051">
                                            <p:txEl>
                                              <p:pRg st="1" end="1"/>
                                            </p:txEl>
                                          </p:spTgt>
                                        </p:tgtEl>
                                        <p:attrNameLst>
                                          <p:attrName>style.visibility</p:attrName>
                                        </p:attrNameLst>
                                      </p:cBhvr>
                                      <p:to>
                                        <p:strVal val="visible"/>
                                      </p:to>
                                    </p:set>
                                    <p:animEffect transition="in" filter="dissolve">
                                      <p:cBhvr>
                                        <p:cTn id="12" dur="500"/>
                                        <p:tgtEl>
                                          <p:spTgt spid="770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70051">
                                            <p:txEl>
                                              <p:pRg st="2" end="2"/>
                                            </p:txEl>
                                          </p:spTgt>
                                        </p:tgtEl>
                                        <p:attrNameLst>
                                          <p:attrName>style.visibility</p:attrName>
                                        </p:attrNameLst>
                                      </p:cBhvr>
                                      <p:to>
                                        <p:strVal val="visible"/>
                                      </p:to>
                                    </p:set>
                                    <p:animEffect transition="in" filter="dissolve">
                                      <p:cBhvr>
                                        <p:cTn id="17" dur="500"/>
                                        <p:tgtEl>
                                          <p:spTgt spid="770051">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70051">
                                            <p:txEl>
                                              <p:pRg st="3" end="3"/>
                                            </p:txEl>
                                          </p:spTgt>
                                        </p:tgtEl>
                                        <p:attrNameLst>
                                          <p:attrName>style.visibility</p:attrName>
                                        </p:attrNameLst>
                                      </p:cBhvr>
                                      <p:to>
                                        <p:strVal val="visible"/>
                                      </p:to>
                                    </p:set>
                                    <p:animEffect transition="in" filter="dissolve">
                                      <p:cBhvr>
                                        <p:cTn id="20" dur="500"/>
                                        <p:tgtEl>
                                          <p:spTgt spid="770051">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70051">
                                            <p:txEl>
                                              <p:pRg st="4" end="4"/>
                                            </p:txEl>
                                          </p:spTgt>
                                        </p:tgtEl>
                                        <p:attrNameLst>
                                          <p:attrName>style.visibility</p:attrName>
                                        </p:attrNameLst>
                                      </p:cBhvr>
                                      <p:to>
                                        <p:strVal val="visible"/>
                                      </p:to>
                                    </p:set>
                                    <p:animEffect transition="in" filter="dissolve">
                                      <p:cBhvr>
                                        <p:cTn id="23" dur="500"/>
                                        <p:tgtEl>
                                          <p:spTgt spid="770051">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70051">
                                            <p:txEl>
                                              <p:pRg st="5" end="5"/>
                                            </p:txEl>
                                          </p:spTgt>
                                        </p:tgtEl>
                                        <p:attrNameLst>
                                          <p:attrName>style.visibility</p:attrName>
                                        </p:attrNameLst>
                                      </p:cBhvr>
                                      <p:to>
                                        <p:strVal val="visible"/>
                                      </p:to>
                                    </p:set>
                                    <p:animEffect transition="in" filter="dissolve">
                                      <p:cBhvr>
                                        <p:cTn id="26" dur="500"/>
                                        <p:tgtEl>
                                          <p:spTgt spid="770051">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70051">
                                            <p:txEl>
                                              <p:pRg st="6" end="6"/>
                                            </p:txEl>
                                          </p:spTgt>
                                        </p:tgtEl>
                                        <p:attrNameLst>
                                          <p:attrName>style.visibility</p:attrName>
                                        </p:attrNameLst>
                                      </p:cBhvr>
                                      <p:to>
                                        <p:strVal val="visible"/>
                                      </p:to>
                                    </p:set>
                                    <p:animEffect transition="in" filter="dissolve">
                                      <p:cBhvr>
                                        <p:cTn id="31" dur="500"/>
                                        <p:tgtEl>
                                          <p:spTgt spid="770051">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70051">
                                            <p:txEl>
                                              <p:pRg st="7" end="7"/>
                                            </p:txEl>
                                          </p:spTgt>
                                        </p:tgtEl>
                                        <p:attrNameLst>
                                          <p:attrName>style.visibility</p:attrName>
                                        </p:attrNameLst>
                                      </p:cBhvr>
                                      <p:to>
                                        <p:strVal val="visible"/>
                                      </p:to>
                                    </p:set>
                                    <p:animEffect transition="in" filter="dissolve">
                                      <p:cBhvr>
                                        <p:cTn id="36" dur="500"/>
                                        <p:tgtEl>
                                          <p:spTgt spid="770051">
                                            <p:txEl>
                                              <p:pRg st="7" end="7"/>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70051">
                                            <p:txEl>
                                              <p:pRg st="8" end="8"/>
                                            </p:txEl>
                                          </p:spTgt>
                                        </p:tgtEl>
                                        <p:attrNameLst>
                                          <p:attrName>style.visibility</p:attrName>
                                        </p:attrNameLst>
                                      </p:cBhvr>
                                      <p:to>
                                        <p:strVal val="visible"/>
                                      </p:to>
                                    </p:set>
                                    <p:animEffect transition="in" filter="dissolve">
                                      <p:cBhvr>
                                        <p:cTn id="39" dur="500"/>
                                        <p:tgtEl>
                                          <p:spTgt spid="770051">
                                            <p:txEl>
                                              <p:pRg st="8" end="8"/>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70051">
                                            <p:txEl>
                                              <p:pRg st="9" end="9"/>
                                            </p:txEl>
                                          </p:spTgt>
                                        </p:tgtEl>
                                        <p:attrNameLst>
                                          <p:attrName>style.visibility</p:attrName>
                                        </p:attrNameLst>
                                      </p:cBhvr>
                                      <p:to>
                                        <p:strVal val="visible"/>
                                      </p:to>
                                    </p:set>
                                    <p:animEffect transition="in" filter="dissolve">
                                      <p:cBhvr>
                                        <p:cTn id="42" dur="500"/>
                                        <p:tgtEl>
                                          <p:spTgt spid="770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altLang="tr-TR" smtClean="0"/>
              <a:t>The Dot Matrix</a:t>
            </a:r>
          </a:p>
        </p:txBody>
      </p:sp>
      <p:sp>
        <p:nvSpPr>
          <p:cNvPr id="46083" name="Rectangle 3"/>
          <p:cNvSpPr>
            <a:spLocks noChangeArrowheads="1"/>
          </p:cNvSpPr>
          <p:nvPr/>
        </p:nvSpPr>
        <p:spPr bwMode="auto">
          <a:xfrm>
            <a:off x="827211" y="2212975"/>
            <a:ext cx="3960813" cy="3960813"/>
          </a:xfrm>
          <a:prstGeom prst="rect">
            <a:avLst/>
          </a:prstGeom>
          <a:pattFill prst="dotGrid">
            <a:fgClr>
              <a:schemeClr val="tx1">
                <a:alpha val="0"/>
              </a:schemeClr>
            </a:fgClr>
            <a:bgClr>
              <a:schemeClr val="bg1">
                <a:alpha val="0"/>
              </a:schemeClr>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46084" name="Text Box 4"/>
          <p:cNvSpPr txBox="1">
            <a:spLocks noChangeArrowheads="1"/>
          </p:cNvSpPr>
          <p:nvPr/>
        </p:nvSpPr>
        <p:spPr bwMode="auto">
          <a:xfrm>
            <a:off x="924049" y="1835150"/>
            <a:ext cx="3729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GB" altLang="tr-TR" sz="1600">
                <a:latin typeface="Courier" pitchFamily="49" charset="0"/>
              </a:rPr>
              <a:t>A   G   C   T   A   G   G   A</a:t>
            </a:r>
          </a:p>
        </p:txBody>
      </p:sp>
      <p:sp>
        <p:nvSpPr>
          <p:cNvPr id="46085" name="Text Box 5"/>
          <p:cNvSpPr txBox="1">
            <a:spLocks noChangeArrowheads="1"/>
          </p:cNvSpPr>
          <p:nvPr/>
        </p:nvSpPr>
        <p:spPr bwMode="auto">
          <a:xfrm>
            <a:off x="377949" y="2279650"/>
            <a:ext cx="306387"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GB" altLang="tr-TR" sz="1600">
                <a:latin typeface="Courier" pitchFamily="49" charset="0"/>
              </a:rPr>
              <a:t>G</a:t>
            </a:r>
          </a:p>
          <a:p>
            <a:pPr eaLnBrk="1" hangingPunct="1">
              <a:spcBef>
                <a:spcPct val="0"/>
              </a:spcBef>
              <a:buFontTx/>
              <a:buNone/>
            </a:pPr>
            <a:endParaRPr kumimoji="0" lang="en-GB" altLang="tr-TR" sz="1600">
              <a:latin typeface="Courier" pitchFamily="49" charset="0"/>
            </a:endParaRPr>
          </a:p>
          <a:p>
            <a:pPr eaLnBrk="1" hangingPunct="1">
              <a:spcBef>
                <a:spcPct val="0"/>
              </a:spcBef>
              <a:buFontTx/>
              <a:buNone/>
            </a:pPr>
            <a:r>
              <a:rPr kumimoji="0" lang="en-GB" altLang="tr-TR" sz="1600">
                <a:latin typeface="Courier" pitchFamily="49" charset="0"/>
              </a:rPr>
              <a:t>A</a:t>
            </a:r>
          </a:p>
          <a:p>
            <a:pPr eaLnBrk="1" hangingPunct="1">
              <a:spcBef>
                <a:spcPct val="0"/>
              </a:spcBef>
              <a:buFontTx/>
              <a:buNone/>
            </a:pPr>
            <a:endParaRPr kumimoji="0" lang="en-GB" altLang="tr-TR" sz="1600">
              <a:latin typeface="Courier" pitchFamily="49" charset="0"/>
            </a:endParaRPr>
          </a:p>
          <a:p>
            <a:pPr eaLnBrk="1" hangingPunct="1">
              <a:spcBef>
                <a:spcPct val="0"/>
              </a:spcBef>
              <a:buFontTx/>
              <a:buNone/>
            </a:pPr>
            <a:r>
              <a:rPr kumimoji="0" lang="en-GB" altLang="tr-TR" sz="1600">
                <a:latin typeface="Courier" pitchFamily="49" charset="0"/>
              </a:rPr>
              <a:t>C</a:t>
            </a:r>
          </a:p>
          <a:p>
            <a:pPr eaLnBrk="1" hangingPunct="1">
              <a:spcBef>
                <a:spcPct val="0"/>
              </a:spcBef>
              <a:buFontTx/>
              <a:buNone/>
            </a:pPr>
            <a:endParaRPr kumimoji="0" lang="en-GB" altLang="tr-TR" sz="1600">
              <a:latin typeface="Courier" pitchFamily="49" charset="0"/>
            </a:endParaRPr>
          </a:p>
          <a:p>
            <a:pPr eaLnBrk="1" hangingPunct="1">
              <a:spcBef>
                <a:spcPct val="0"/>
              </a:spcBef>
              <a:buFontTx/>
              <a:buNone/>
            </a:pPr>
            <a:r>
              <a:rPr kumimoji="0" lang="en-GB" altLang="tr-TR" sz="1600">
                <a:latin typeface="Courier" pitchFamily="49" charset="0"/>
              </a:rPr>
              <a:t>T</a:t>
            </a:r>
          </a:p>
          <a:p>
            <a:pPr eaLnBrk="1" hangingPunct="1">
              <a:spcBef>
                <a:spcPct val="0"/>
              </a:spcBef>
              <a:buFontTx/>
              <a:buNone/>
            </a:pPr>
            <a:endParaRPr kumimoji="0" lang="en-GB" altLang="tr-TR" sz="1600">
              <a:latin typeface="Courier" pitchFamily="49" charset="0"/>
            </a:endParaRPr>
          </a:p>
          <a:p>
            <a:pPr eaLnBrk="1" hangingPunct="1">
              <a:spcBef>
                <a:spcPct val="0"/>
              </a:spcBef>
              <a:buFontTx/>
              <a:buNone/>
            </a:pPr>
            <a:r>
              <a:rPr kumimoji="0" lang="en-GB" altLang="tr-TR" sz="1600">
                <a:latin typeface="Courier" pitchFamily="49" charset="0"/>
              </a:rPr>
              <a:t>A</a:t>
            </a:r>
          </a:p>
          <a:p>
            <a:pPr eaLnBrk="1" hangingPunct="1">
              <a:spcBef>
                <a:spcPct val="0"/>
              </a:spcBef>
              <a:buFontTx/>
              <a:buNone/>
            </a:pPr>
            <a:endParaRPr kumimoji="0" lang="en-GB" altLang="tr-TR" sz="1600">
              <a:latin typeface="Courier" pitchFamily="49" charset="0"/>
            </a:endParaRPr>
          </a:p>
          <a:p>
            <a:pPr eaLnBrk="1" hangingPunct="1">
              <a:spcBef>
                <a:spcPct val="0"/>
              </a:spcBef>
              <a:buFontTx/>
              <a:buNone/>
            </a:pPr>
            <a:r>
              <a:rPr kumimoji="0" lang="en-GB" altLang="tr-TR" sz="1600">
                <a:latin typeface="Courier" pitchFamily="49" charset="0"/>
              </a:rPr>
              <a:t>G</a:t>
            </a:r>
          </a:p>
          <a:p>
            <a:pPr eaLnBrk="1" hangingPunct="1">
              <a:spcBef>
                <a:spcPct val="0"/>
              </a:spcBef>
              <a:buFontTx/>
              <a:buNone/>
            </a:pPr>
            <a:endParaRPr kumimoji="0" lang="en-GB" altLang="tr-TR" sz="1600">
              <a:latin typeface="Courier" pitchFamily="49" charset="0"/>
            </a:endParaRPr>
          </a:p>
          <a:p>
            <a:pPr eaLnBrk="1" hangingPunct="1">
              <a:spcBef>
                <a:spcPct val="0"/>
              </a:spcBef>
              <a:buFontTx/>
              <a:buNone/>
            </a:pPr>
            <a:r>
              <a:rPr kumimoji="0" lang="en-GB" altLang="tr-TR" sz="1600">
                <a:latin typeface="Courier" pitchFamily="49" charset="0"/>
              </a:rPr>
              <a:t>G</a:t>
            </a:r>
          </a:p>
          <a:p>
            <a:pPr eaLnBrk="1" hangingPunct="1">
              <a:spcBef>
                <a:spcPct val="0"/>
              </a:spcBef>
              <a:buFontTx/>
              <a:buNone/>
            </a:pPr>
            <a:endParaRPr kumimoji="0" lang="en-GB" altLang="tr-TR" sz="1600">
              <a:latin typeface="Courier" pitchFamily="49" charset="0"/>
            </a:endParaRPr>
          </a:p>
          <a:p>
            <a:pPr eaLnBrk="1" hangingPunct="1">
              <a:spcBef>
                <a:spcPct val="0"/>
              </a:spcBef>
              <a:buFontTx/>
              <a:buNone/>
            </a:pPr>
            <a:r>
              <a:rPr kumimoji="0" lang="en-GB" altLang="tr-TR" sz="1600">
                <a:latin typeface="Courier" pitchFamily="49" charset="0"/>
              </a:rPr>
              <a:t>C</a:t>
            </a:r>
          </a:p>
        </p:txBody>
      </p:sp>
      <p:sp>
        <p:nvSpPr>
          <p:cNvPr id="873478" name="AutoShape 6"/>
          <p:cNvSpPr>
            <a:spLocks noChangeArrowheads="1"/>
          </p:cNvSpPr>
          <p:nvPr/>
        </p:nvSpPr>
        <p:spPr bwMode="auto">
          <a:xfrm flipH="1">
            <a:off x="1501899" y="2438400"/>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79" name="AutoShape 7"/>
          <p:cNvSpPr>
            <a:spLocks noChangeArrowheads="1"/>
          </p:cNvSpPr>
          <p:nvPr/>
        </p:nvSpPr>
        <p:spPr bwMode="auto">
          <a:xfrm flipH="1">
            <a:off x="3483099" y="2438400"/>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80" name="AutoShape 8"/>
          <p:cNvSpPr>
            <a:spLocks noChangeArrowheads="1"/>
          </p:cNvSpPr>
          <p:nvPr/>
        </p:nvSpPr>
        <p:spPr bwMode="auto">
          <a:xfrm flipH="1">
            <a:off x="3978399" y="2438400"/>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81" name="AutoShape 9"/>
          <p:cNvSpPr>
            <a:spLocks noChangeArrowheads="1"/>
          </p:cNvSpPr>
          <p:nvPr/>
        </p:nvSpPr>
        <p:spPr bwMode="auto">
          <a:xfrm flipH="1">
            <a:off x="1052636" y="2887663"/>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82" name="AutoShape 10"/>
          <p:cNvSpPr>
            <a:spLocks noChangeArrowheads="1"/>
          </p:cNvSpPr>
          <p:nvPr/>
        </p:nvSpPr>
        <p:spPr bwMode="auto">
          <a:xfrm flipH="1">
            <a:off x="2989386" y="2887663"/>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83" name="AutoShape 11"/>
          <p:cNvSpPr>
            <a:spLocks noChangeArrowheads="1"/>
          </p:cNvSpPr>
          <p:nvPr/>
        </p:nvSpPr>
        <p:spPr bwMode="auto">
          <a:xfrm flipH="1">
            <a:off x="4473699" y="2887663"/>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84" name="AutoShape 12"/>
          <p:cNvSpPr>
            <a:spLocks noChangeArrowheads="1"/>
          </p:cNvSpPr>
          <p:nvPr/>
        </p:nvSpPr>
        <p:spPr bwMode="auto">
          <a:xfrm flipH="1">
            <a:off x="1998786" y="3382963"/>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85" name="AutoShape 13"/>
          <p:cNvSpPr>
            <a:spLocks noChangeArrowheads="1"/>
          </p:cNvSpPr>
          <p:nvPr/>
        </p:nvSpPr>
        <p:spPr bwMode="auto">
          <a:xfrm flipH="1">
            <a:off x="2494086" y="3878263"/>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86" name="AutoShape 14"/>
          <p:cNvSpPr>
            <a:spLocks noChangeArrowheads="1"/>
          </p:cNvSpPr>
          <p:nvPr/>
        </p:nvSpPr>
        <p:spPr bwMode="auto">
          <a:xfrm flipH="1">
            <a:off x="1052636" y="4418013"/>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87" name="AutoShape 15"/>
          <p:cNvSpPr>
            <a:spLocks noChangeArrowheads="1"/>
          </p:cNvSpPr>
          <p:nvPr/>
        </p:nvSpPr>
        <p:spPr bwMode="auto">
          <a:xfrm flipH="1">
            <a:off x="2989386" y="4373563"/>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88" name="AutoShape 16"/>
          <p:cNvSpPr>
            <a:spLocks noChangeArrowheads="1"/>
          </p:cNvSpPr>
          <p:nvPr/>
        </p:nvSpPr>
        <p:spPr bwMode="auto">
          <a:xfrm flipH="1">
            <a:off x="4473699" y="4418013"/>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89" name="AutoShape 17"/>
          <p:cNvSpPr>
            <a:spLocks noChangeArrowheads="1"/>
          </p:cNvSpPr>
          <p:nvPr/>
        </p:nvSpPr>
        <p:spPr bwMode="auto">
          <a:xfrm flipH="1">
            <a:off x="1501899" y="4867275"/>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90" name="AutoShape 18"/>
          <p:cNvSpPr>
            <a:spLocks noChangeArrowheads="1"/>
          </p:cNvSpPr>
          <p:nvPr/>
        </p:nvSpPr>
        <p:spPr bwMode="auto">
          <a:xfrm flipH="1">
            <a:off x="3483099" y="4867275"/>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91" name="AutoShape 19"/>
          <p:cNvSpPr>
            <a:spLocks noChangeArrowheads="1"/>
          </p:cNvSpPr>
          <p:nvPr/>
        </p:nvSpPr>
        <p:spPr bwMode="auto">
          <a:xfrm flipH="1">
            <a:off x="3978399" y="4867275"/>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92" name="AutoShape 20"/>
          <p:cNvSpPr>
            <a:spLocks noChangeArrowheads="1"/>
          </p:cNvSpPr>
          <p:nvPr/>
        </p:nvSpPr>
        <p:spPr bwMode="auto">
          <a:xfrm flipH="1">
            <a:off x="1501899" y="5362575"/>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93" name="AutoShape 21"/>
          <p:cNvSpPr>
            <a:spLocks noChangeArrowheads="1"/>
          </p:cNvSpPr>
          <p:nvPr/>
        </p:nvSpPr>
        <p:spPr bwMode="auto">
          <a:xfrm flipH="1">
            <a:off x="3483099" y="5362575"/>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94" name="AutoShape 22"/>
          <p:cNvSpPr>
            <a:spLocks noChangeArrowheads="1"/>
          </p:cNvSpPr>
          <p:nvPr/>
        </p:nvSpPr>
        <p:spPr bwMode="auto">
          <a:xfrm flipH="1">
            <a:off x="3978399" y="5364163"/>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95" name="AutoShape 23"/>
          <p:cNvSpPr>
            <a:spLocks noChangeArrowheads="1"/>
          </p:cNvSpPr>
          <p:nvPr/>
        </p:nvSpPr>
        <p:spPr bwMode="auto">
          <a:xfrm flipH="1">
            <a:off x="1997199" y="5857875"/>
            <a:ext cx="88900" cy="88900"/>
          </a:xfrm>
          <a:prstGeom prst="flowChartConnector">
            <a:avLst/>
          </a:prstGeom>
          <a:solidFill>
            <a:schemeClr val="tx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873496" name="Line 24"/>
          <p:cNvSpPr>
            <a:spLocks noChangeShapeType="1"/>
          </p:cNvSpPr>
          <p:nvPr/>
        </p:nvSpPr>
        <p:spPr bwMode="auto">
          <a:xfrm flipH="1" flipV="1">
            <a:off x="2043236" y="3427413"/>
            <a:ext cx="1979613" cy="1981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497" name="Line 25"/>
          <p:cNvSpPr>
            <a:spLocks noChangeShapeType="1"/>
          </p:cNvSpPr>
          <p:nvPr/>
        </p:nvSpPr>
        <p:spPr bwMode="auto">
          <a:xfrm>
            <a:off x="827211" y="2482850"/>
            <a:ext cx="3960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498" name="Line 26"/>
          <p:cNvSpPr>
            <a:spLocks noChangeShapeType="1"/>
          </p:cNvSpPr>
          <p:nvPr/>
        </p:nvSpPr>
        <p:spPr bwMode="auto">
          <a:xfrm>
            <a:off x="1547936" y="2212975"/>
            <a:ext cx="0" cy="39608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499" name="Line 27"/>
          <p:cNvSpPr>
            <a:spLocks noChangeShapeType="1"/>
          </p:cNvSpPr>
          <p:nvPr/>
        </p:nvSpPr>
        <p:spPr bwMode="auto">
          <a:xfrm>
            <a:off x="827211" y="2932113"/>
            <a:ext cx="3960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500" name="Line 28"/>
          <p:cNvSpPr>
            <a:spLocks noChangeShapeType="1"/>
          </p:cNvSpPr>
          <p:nvPr/>
        </p:nvSpPr>
        <p:spPr bwMode="auto">
          <a:xfrm>
            <a:off x="827211" y="3427413"/>
            <a:ext cx="3960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501" name="Line 29"/>
          <p:cNvSpPr>
            <a:spLocks noChangeShapeType="1"/>
          </p:cNvSpPr>
          <p:nvPr/>
        </p:nvSpPr>
        <p:spPr bwMode="auto">
          <a:xfrm>
            <a:off x="827211" y="3922713"/>
            <a:ext cx="3960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502" name="Line 30"/>
          <p:cNvSpPr>
            <a:spLocks noChangeShapeType="1"/>
          </p:cNvSpPr>
          <p:nvPr/>
        </p:nvSpPr>
        <p:spPr bwMode="auto">
          <a:xfrm>
            <a:off x="827211" y="4913313"/>
            <a:ext cx="3960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503" name="Line 31"/>
          <p:cNvSpPr>
            <a:spLocks noChangeShapeType="1"/>
          </p:cNvSpPr>
          <p:nvPr/>
        </p:nvSpPr>
        <p:spPr bwMode="auto">
          <a:xfrm>
            <a:off x="827211" y="5408613"/>
            <a:ext cx="3960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504" name="Line 32"/>
          <p:cNvSpPr>
            <a:spLocks noChangeShapeType="1"/>
          </p:cNvSpPr>
          <p:nvPr/>
        </p:nvSpPr>
        <p:spPr bwMode="auto">
          <a:xfrm>
            <a:off x="827211" y="4462463"/>
            <a:ext cx="3960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505" name="Line 33"/>
          <p:cNvSpPr>
            <a:spLocks noChangeShapeType="1"/>
          </p:cNvSpPr>
          <p:nvPr/>
        </p:nvSpPr>
        <p:spPr bwMode="auto">
          <a:xfrm>
            <a:off x="827211" y="5902325"/>
            <a:ext cx="3960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506" name="Line 34"/>
          <p:cNvSpPr>
            <a:spLocks noChangeShapeType="1"/>
          </p:cNvSpPr>
          <p:nvPr/>
        </p:nvSpPr>
        <p:spPr bwMode="auto">
          <a:xfrm>
            <a:off x="1097086" y="2212975"/>
            <a:ext cx="0" cy="39608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507" name="Line 35"/>
          <p:cNvSpPr>
            <a:spLocks noChangeShapeType="1"/>
          </p:cNvSpPr>
          <p:nvPr/>
        </p:nvSpPr>
        <p:spPr bwMode="auto">
          <a:xfrm>
            <a:off x="2043236" y="2212975"/>
            <a:ext cx="0" cy="39608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508" name="Line 36"/>
          <p:cNvSpPr>
            <a:spLocks noChangeShapeType="1"/>
          </p:cNvSpPr>
          <p:nvPr/>
        </p:nvSpPr>
        <p:spPr bwMode="auto">
          <a:xfrm>
            <a:off x="2538536" y="2212975"/>
            <a:ext cx="0" cy="39608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509" name="Line 37"/>
          <p:cNvSpPr>
            <a:spLocks noChangeShapeType="1"/>
          </p:cNvSpPr>
          <p:nvPr/>
        </p:nvSpPr>
        <p:spPr bwMode="auto">
          <a:xfrm>
            <a:off x="3032249" y="2212975"/>
            <a:ext cx="0" cy="39608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510" name="Line 38"/>
          <p:cNvSpPr>
            <a:spLocks noChangeShapeType="1"/>
          </p:cNvSpPr>
          <p:nvPr/>
        </p:nvSpPr>
        <p:spPr bwMode="auto">
          <a:xfrm>
            <a:off x="3527549" y="2212975"/>
            <a:ext cx="0" cy="39608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511" name="Line 39"/>
          <p:cNvSpPr>
            <a:spLocks noChangeShapeType="1"/>
          </p:cNvSpPr>
          <p:nvPr/>
        </p:nvSpPr>
        <p:spPr bwMode="auto">
          <a:xfrm>
            <a:off x="4022849" y="2212975"/>
            <a:ext cx="0" cy="39608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512" name="Line 40"/>
          <p:cNvSpPr>
            <a:spLocks noChangeShapeType="1"/>
          </p:cNvSpPr>
          <p:nvPr/>
        </p:nvSpPr>
        <p:spPr bwMode="auto">
          <a:xfrm>
            <a:off x="4518149" y="2212975"/>
            <a:ext cx="0" cy="39608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513" name="Text Box 41"/>
          <p:cNvSpPr txBox="1">
            <a:spLocks noChangeArrowheads="1"/>
          </p:cNvSpPr>
          <p:nvPr/>
        </p:nvSpPr>
        <p:spPr bwMode="auto">
          <a:xfrm>
            <a:off x="4860032" y="2060848"/>
            <a:ext cx="4149031"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defRPr>
            </a:lvl1pPr>
            <a:lvl2pPr>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pPr>
            <a:r>
              <a:rPr kumimoji="0" lang="en-GB" altLang="tr-TR" sz="2000" dirty="0">
                <a:solidFill>
                  <a:srgbClr val="333366"/>
                </a:solidFill>
                <a:latin typeface="Arial" panose="020B0604020202020204" pitchFamily="34" charset="0"/>
              </a:rPr>
              <a:t> each sequence builds one axis of</a:t>
            </a:r>
          </a:p>
          <a:p>
            <a:pPr eaLnBrk="1" hangingPunct="1">
              <a:spcBef>
                <a:spcPct val="0"/>
              </a:spcBef>
              <a:buFontTx/>
              <a:buNone/>
            </a:pPr>
            <a:r>
              <a:rPr kumimoji="0" lang="en-GB" altLang="tr-TR" sz="2000" dirty="0">
                <a:solidFill>
                  <a:srgbClr val="333366"/>
                </a:solidFill>
                <a:latin typeface="Arial" panose="020B0604020202020204" pitchFamily="34" charset="0"/>
              </a:rPr>
              <a:t>  the grid</a:t>
            </a:r>
          </a:p>
          <a:p>
            <a:pPr eaLnBrk="1" hangingPunct="1">
              <a:spcBef>
                <a:spcPct val="0"/>
              </a:spcBef>
            </a:pPr>
            <a:r>
              <a:rPr kumimoji="0" lang="en-GB" altLang="tr-TR" sz="2000" dirty="0">
                <a:solidFill>
                  <a:srgbClr val="333366"/>
                </a:solidFill>
                <a:latin typeface="Arial" panose="020B0604020202020204" pitchFamily="34" charset="0"/>
              </a:rPr>
              <a:t> one puts a dot, at the intersection </a:t>
            </a:r>
          </a:p>
          <a:p>
            <a:pPr eaLnBrk="1" hangingPunct="1">
              <a:spcBef>
                <a:spcPct val="0"/>
              </a:spcBef>
              <a:buFontTx/>
              <a:buNone/>
            </a:pPr>
            <a:r>
              <a:rPr kumimoji="0" lang="en-GB" altLang="tr-TR" sz="2000" dirty="0">
                <a:solidFill>
                  <a:srgbClr val="333366"/>
                </a:solidFill>
                <a:latin typeface="Arial" panose="020B0604020202020204" pitchFamily="34" charset="0"/>
              </a:rPr>
              <a:t>  of same letters appearing in both</a:t>
            </a:r>
          </a:p>
          <a:p>
            <a:pPr eaLnBrk="1" hangingPunct="1">
              <a:spcBef>
                <a:spcPct val="0"/>
              </a:spcBef>
              <a:buFontTx/>
              <a:buNone/>
            </a:pPr>
            <a:r>
              <a:rPr kumimoji="0" lang="en-GB" altLang="tr-TR" sz="2000" dirty="0">
                <a:solidFill>
                  <a:srgbClr val="333366"/>
                </a:solidFill>
                <a:latin typeface="Arial" panose="020B0604020202020204" pitchFamily="34" charset="0"/>
              </a:rPr>
              <a:t>  sequences</a:t>
            </a:r>
            <a:endParaRPr kumimoji="0" lang="en-GB" altLang="tr-TR" sz="2000" dirty="0">
              <a:latin typeface="Arial" panose="020B0604020202020204" pitchFamily="34" charset="0"/>
            </a:endParaRPr>
          </a:p>
          <a:p>
            <a:pPr eaLnBrk="1" hangingPunct="1">
              <a:spcBef>
                <a:spcPct val="0"/>
              </a:spcBef>
            </a:pPr>
            <a:r>
              <a:rPr kumimoji="0" lang="en-GB" altLang="tr-TR" sz="2000" dirty="0">
                <a:solidFill>
                  <a:srgbClr val="333366"/>
                </a:solidFill>
                <a:latin typeface="Arial" panose="020B0604020202020204" pitchFamily="34" charset="0"/>
              </a:rPr>
              <a:t> scan the graph for a series of dots</a:t>
            </a:r>
          </a:p>
          <a:p>
            <a:pPr lvl="1" eaLnBrk="1" hangingPunct="1">
              <a:spcBef>
                <a:spcPct val="0"/>
              </a:spcBef>
              <a:buFontTx/>
              <a:buChar char="•"/>
            </a:pPr>
            <a:r>
              <a:rPr kumimoji="0" lang="en-GB" altLang="tr-TR" sz="2000" dirty="0">
                <a:solidFill>
                  <a:srgbClr val="333366"/>
                </a:solidFill>
                <a:latin typeface="Arial" panose="020B0604020202020204" pitchFamily="34" charset="0"/>
              </a:rPr>
              <a:t> reveals similarity</a:t>
            </a:r>
          </a:p>
          <a:p>
            <a:pPr lvl="1" eaLnBrk="1" hangingPunct="1">
              <a:spcBef>
                <a:spcPct val="0"/>
              </a:spcBef>
              <a:buFontTx/>
              <a:buChar char="•"/>
            </a:pPr>
            <a:r>
              <a:rPr kumimoji="0" lang="en-GB" altLang="tr-TR" sz="2000" dirty="0">
                <a:solidFill>
                  <a:srgbClr val="333366"/>
                </a:solidFill>
                <a:latin typeface="Arial" panose="020B0604020202020204" pitchFamily="34" charset="0"/>
              </a:rPr>
              <a:t> or a string of same characters</a:t>
            </a:r>
          </a:p>
          <a:p>
            <a:pPr eaLnBrk="1" hangingPunct="1">
              <a:spcBef>
                <a:spcPct val="0"/>
              </a:spcBef>
            </a:pPr>
            <a:r>
              <a:rPr kumimoji="0" lang="en-GB" altLang="tr-TR" sz="2000" dirty="0">
                <a:solidFill>
                  <a:srgbClr val="333366"/>
                </a:solidFill>
                <a:latin typeface="Arial" panose="020B0604020202020204" pitchFamily="34" charset="0"/>
              </a:rPr>
              <a:t> longer sequences can also be </a:t>
            </a:r>
          </a:p>
          <a:p>
            <a:pPr eaLnBrk="1" hangingPunct="1">
              <a:spcBef>
                <a:spcPct val="0"/>
              </a:spcBef>
              <a:buFontTx/>
              <a:buNone/>
            </a:pPr>
            <a:r>
              <a:rPr kumimoji="0" lang="en-GB" altLang="tr-TR" sz="2000" dirty="0">
                <a:solidFill>
                  <a:srgbClr val="333366"/>
                </a:solidFill>
                <a:latin typeface="Arial" panose="020B0604020202020204" pitchFamily="34" charset="0"/>
              </a:rPr>
              <a:t>  compared on a single page, by   </a:t>
            </a:r>
          </a:p>
          <a:p>
            <a:pPr eaLnBrk="1" hangingPunct="1">
              <a:spcBef>
                <a:spcPct val="0"/>
              </a:spcBef>
              <a:buFontTx/>
              <a:buNone/>
            </a:pPr>
            <a:r>
              <a:rPr kumimoji="0" lang="en-GB" altLang="tr-TR" sz="2000" dirty="0">
                <a:solidFill>
                  <a:srgbClr val="333366"/>
                </a:solidFill>
                <a:latin typeface="Arial" panose="020B0604020202020204" pitchFamily="34" charset="0"/>
              </a:rPr>
              <a:t>  using smaller dots</a:t>
            </a:r>
          </a:p>
        </p:txBody>
      </p:sp>
      <p:sp>
        <p:nvSpPr>
          <p:cNvPr id="873514" name="Line 42"/>
          <p:cNvSpPr>
            <a:spLocks noChangeShapeType="1"/>
          </p:cNvSpPr>
          <p:nvPr/>
        </p:nvSpPr>
        <p:spPr bwMode="auto">
          <a:xfrm>
            <a:off x="4022849" y="2482850"/>
            <a:ext cx="450850" cy="44926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515" name="Line 43"/>
          <p:cNvSpPr>
            <a:spLocks noChangeShapeType="1"/>
          </p:cNvSpPr>
          <p:nvPr/>
        </p:nvSpPr>
        <p:spPr bwMode="auto">
          <a:xfrm>
            <a:off x="1547936" y="5408613"/>
            <a:ext cx="495300" cy="49371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73516" name="Line 44"/>
          <p:cNvSpPr>
            <a:spLocks noChangeShapeType="1"/>
          </p:cNvSpPr>
          <p:nvPr/>
        </p:nvSpPr>
        <p:spPr bwMode="auto">
          <a:xfrm>
            <a:off x="1097086" y="4462463"/>
            <a:ext cx="450850" cy="45085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46125" name="Rectangle 45"/>
          <p:cNvSpPr>
            <a:spLocks noChangeArrowheads="1"/>
          </p:cNvSpPr>
          <p:nvPr/>
        </p:nvSpPr>
        <p:spPr bwMode="auto">
          <a:xfrm>
            <a:off x="341313" y="998538"/>
            <a:ext cx="7875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pPr>
            <a:r>
              <a:rPr kumimoji="0" lang="en-GB" altLang="tr-TR" sz="1800">
                <a:solidFill>
                  <a:srgbClr val="660033"/>
                </a:solidFill>
                <a:latin typeface="Arial" panose="020B0604020202020204" pitchFamily="34" charset="0"/>
              </a:rPr>
              <a:t> established in 1970 by A.J. Gibbs and G.A.McIntyre</a:t>
            </a:r>
          </a:p>
          <a:p>
            <a:pPr eaLnBrk="1" hangingPunct="1">
              <a:spcBef>
                <a:spcPct val="0"/>
              </a:spcBef>
            </a:pPr>
            <a:r>
              <a:rPr kumimoji="0" lang="en-GB" altLang="tr-TR" sz="1800">
                <a:solidFill>
                  <a:srgbClr val="660033"/>
                </a:solidFill>
                <a:latin typeface="Arial" panose="020B0604020202020204" pitchFamily="34" charset="0"/>
              </a:rPr>
              <a:t> method for comparing two amino acid or nucleotide sequences</a:t>
            </a:r>
          </a:p>
        </p:txBody>
      </p:sp>
      <p:sp>
        <p:nvSpPr>
          <p:cNvPr id="46126" name="Slide Number Placeholder 46"/>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350AEBF-6617-42CA-98E8-460EFC27CD1B}" type="slidenum">
              <a:rPr kumimoji="0" lang="en-US" altLang="tr-TR" sz="1200" smtClean="0"/>
              <a:pPr>
                <a:spcBef>
                  <a:spcPct val="50000"/>
                </a:spcBef>
                <a:buFontTx/>
                <a:buNone/>
              </a:pPr>
              <a:t>23</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3497"/>
                                        </p:tgtEl>
                                        <p:attrNameLst>
                                          <p:attrName>style.visibility</p:attrName>
                                        </p:attrNameLst>
                                      </p:cBhvr>
                                      <p:to>
                                        <p:strVal val="visible"/>
                                      </p:to>
                                    </p:set>
                                    <p:animEffect transition="in" filter="dissolve">
                                      <p:cBhvr>
                                        <p:cTn id="7" dur="500"/>
                                        <p:tgtEl>
                                          <p:spTgt spid="87349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73498"/>
                                        </p:tgtEl>
                                        <p:attrNameLst>
                                          <p:attrName>style.visibility</p:attrName>
                                        </p:attrNameLst>
                                      </p:cBhvr>
                                      <p:to>
                                        <p:strVal val="visible"/>
                                      </p:to>
                                    </p:set>
                                    <p:animEffect transition="in" filter="dissolve">
                                      <p:cBhvr>
                                        <p:cTn id="10" dur="500"/>
                                        <p:tgtEl>
                                          <p:spTgt spid="873498"/>
                                        </p:tgtEl>
                                      </p:cBhvr>
                                    </p:animEffect>
                                  </p:childTnLst>
                                </p:cTn>
                              </p:par>
                              <p:par>
                                <p:cTn id="11" presetID="3" presetClass="entr" presetSubtype="10" fill="hold" nodeType="withEffect">
                                  <p:stCondLst>
                                    <p:cond delay="0"/>
                                  </p:stCondLst>
                                  <p:childTnLst>
                                    <p:set>
                                      <p:cBhvr>
                                        <p:cTn id="12" dur="1" fill="hold">
                                          <p:stCondLst>
                                            <p:cond delay="0"/>
                                          </p:stCondLst>
                                        </p:cTn>
                                        <p:tgtEl>
                                          <p:spTgt spid="873513">
                                            <p:txEl>
                                              <p:pRg st="2" end="2"/>
                                            </p:txEl>
                                          </p:spTgt>
                                        </p:tgtEl>
                                        <p:attrNameLst>
                                          <p:attrName>style.visibility</p:attrName>
                                        </p:attrNameLst>
                                      </p:cBhvr>
                                      <p:to>
                                        <p:strVal val="visible"/>
                                      </p:to>
                                    </p:set>
                                    <p:animEffect transition="in" filter="blinds(horizontal)">
                                      <p:cBhvr>
                                        <p:cTn id="13" dur="500"/>
                                        <p:tgtEl>
                                          <p:spTgt spid="87351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73513">
                                            <p:txEl>
                                              <p:pRg st="3" end="3"/>
                                            </p:txEl>
                                          </p:spTgt>
                                        </p:tgtEl>
                                        <p:attrNameLst>
                                          <p:attrName>style.visibility</p:attrName>
                                        </p:attrNameLst>
                                      </p:cBhvr>
                                      <p:to>
                                        <p:strVal val="visible"/>
                                      </p:to>
                                    </p:set>
                                    <p:animEffect transition="in" filter="blinds(horizontal)">
                                      <p:cBhvr>
                                        <p:cTn id="16" dur="500"/>
                                        <p:tgtEl>
                                          <p:spTgt spid="87351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73513">
                                            <p:txEl>
                                              <p:pRg st="4" end="4"/>
                                            </p:txEl>
                                          </p:spTgt>
                                        </p:tgtEl>
                                        <p:attrNameLst>
                                          <p:attrName>style.visibility</p:attrName>
                                        </p:attrNameLst>
                                      </p:cBhvr>
                                      <p:to>
                                        <p:strVal val="visible"/>
                                      </p:to>
                                    </p:set>
                                    <p:animEffect transition="in" filter="blinds(horizontal)">
                                      <p:cBhvr>
                                        <p:cTn id="19" dur="500"/>
                                        <p:tgtEl>
                                          <p:spTgt spid="873513">
                                            <p:txEl>
                                              <p:pRg st="4" end="4"/>
                                            </p:txEl>
                                          </p:spTgt>
                                        </p:tgtEl>
                                      </p:cBhvr>
                                    </p:animEffect>
                                  </p:childTnLst>
                                </p:cTn>
                              </p:par>
                            </p:childTnLst>
                          </p:cTn>
                        </p:par>
                        <p:par>
                          <p:cTn id="20" fill="hold" nodeType="afterGroup">
                            <p:stCondLst>
                              <p:cond delay="500"/>
                            </p:stCondLst>
                            <p:childTnLst>
                              <p:par>
                                <p:cTn id="21" presetID="7" presetClass="entr" presetSubtype="4" fill="hold" grpId="0" nodeType="afterEffect">
                                  <p:stCondLst>
                                    <p:cond delay="0"/>
                                  </p:stCondLst>
                                  <p:childTnLst>
                                    <p:set>
                                      <p:cBhvr>
                                        <p:cTn id="22" dur="1" fill="hold">
                                          <p:stCondLst>
                                            <p:cond delay="0"/>
                                          </p:stCondLst>
                                        </p:cTn>
                                        <p:tgtEl>
                                          <p:spTgt spid="873478"/>
                                        </p:tgtEl>
                                        <p:attrNameLst>
                                          <p:attrName>style.visibility</p:attrName>
                                        </p:attrNameLst>
                                      </p:cBhvr>
                                      <p:to>
                                        <p:strVal val="visible"/>
                                      </p:to>
                                    </p:set>
                                    <p:anim calcmode="lin" valueType="num">
                                      <p:cBhvr additive="base">
                                        <p:cTn id="23" dur="500" fill="hold"/>
                                        <p:tgtEl>
                                          <p:spTgt spid="873478"/>
                                        </p:tgtEl>
                                        <p:attrNameLst>
                                          <p:attrName>ppt_x</p:attrName>
                                        </p:attrNameLst>
                                      </p:cBhvr>
                                      <p:tavLst>
                                        <p:tav tm="0">
                                          <p:val>
                                            <p:strVal val="#ppt_x"/>
                                          </p:val>
                                        </p:tav>
                                        <p:tav tm="100000">
                                          <p:val>
                                            <p:strVal val="#ppt_x"/>
                                          </p:val>
                                        </p:tav>
                                      </p:tavLst>
                                    </p:anim>
                                    <p:anim calcmode="lin" valueType="num">
                                      <p:cBhvr additive="base">
                                        <p:cTn id="24" dur="500" fill="hold"/>
                                        <p:tgtEl>
                                          <p:spTgt spid="873478"/>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873510"/>
                                        </p:tgtEl>
                                        <p:attrNameLst>
                                          <p:attrName>style.visibility</p:attrName>
                                        </p:attrNameLst>
                                      </p:cBhvr>
                                      <p:to>
                                        <p:strVal val="visible"/>
                                      </p:to>
                                    </p:set>
                                    <p:animEffect transition="in" filter="blinds(horizontal)">
                                      <p:cBhvr>
                                        <p:cTn id="28" dur="500"/>
                                        <p:tgtEl>
                                          <p:spTgt spid="873510"/>
                                        </p:tgtEl>
                                      </p:cBhvr>
                                    </p:animEffect>
                                  </p:childTnLst>
                                </p:cTn>
                              </p:par>
                            </p:childTnLst>
                          </p:cTn>
                        </p:par>
                        <p:par>
                          <p:cTn id="29" fill="hold" nodeType="afterGroup">
                            <p:stCondLst>
                              <p:cond delay="1500"/>
                            </p:stCondLst>
                            <p:childTnLst>
                              <p:par>
                                <p:cTn id="30" presetID="7" presetClass="entr" presetSubtype="4" fill="hold" grpId="0" nodeType="afterEffect">
                                  <p:stCondLst>
                                    <p:cond delay="0"/>
                                  </p:stCondLst>
                                  <p:childTnLst>
                                    <p:set>
                                      <p:cBhvr>
                                        <p:cTn id="31" dur="1" fill="hold">
                                          <p:stCondLst>
                                            <p:cond delay="0"/>
                                          </p:stCondLst>
                                        </p:cTn>
                                        <p:tgtEl>
                                          <p:spTgt spid="873479"/>
                                        </p:tgtEl>
                                        <p:attrNameLst>
                                          <p:attrName>style.visibility</p:attrName>
                                        </p:attrNameLst>
                                      </p:cBhvr>
                                      <p:to>
                                        <p:strVal val="visible"/>
                                      </p:to>
                                    </p:set>
                                    <p:anim calcmode="lin" valueType="num">
                                      <p:cBhvr additive="base">
                                        <p:cTn id="32" dur="500" fill="hold"/>
                                        <p:tgtEl>
                                          <p:spTgt spid="873479"/>
                                        </p:tgtEl>
                                        <p:attrNameLst>
                                          <p:attrName>ppt_x</p:attrName>
                                        </p:attrNameLst>
                                      </p:cBhvr>
                                      <p:tavLst>
                                        <p:tav tm="0">
                                          <p:val>
                                            <p:strVal val="#ppt_x"/>
                                          </p:val>
                                        </p:tav>
                                        <p:tav tm="100000">
                                          <p:val>
                                            <p:strVal val="#ppt_x"/>
                                          </p:val>
                                        </p:tav>
                                      </p:tavLst>
                                    </p:anim>
                                    <p:anim calcmode="lin" valueType="num">
                                      <p:cBhvr additive="base">
                                        <p:cTn id="33" dur="500" fill="hold"/>
                                        <p:tgtEl>
                                          <p:spTgt spid="873479"/>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2000"/>
                            </p:stCondLst>
                            <p:childTnLst>
                              <p:par>
                                <p:cTn id="35" presetID="3" presetClass="entr" presetSubtype="10" fill="hold" grpId="0" nodeType="afterEffect">
                                  <p:stCondLst>
                                    <p:cond delay="0"/>
                                  </p:stCondLst>
                                  <p:childTnLst>
                                    <p:set>
                                      <p:cBhvr>
                                        <p:cTn id="36" dur="1" fill="hold">
                                          <p:stCondLst>
                                            <p:cond delay="0"/>
                                          </p:stCondLst>
                                        </p:cTn>
                                        <p:tgtEl>
                                          <p:spTgt spid="873511"/>
                                        </p:tgtEl>
                                        <p:attrNameLst>
                                          <p:attrName>style.visibility</p:attrName>
                                        </p:attrNameLst>
                                      </p:cBhvr>
                                      <p:to>
                                        <p:strVal val="visible"/>
                                      </p:to>
                                    </p:set>
                                    <p:animEffect transition="in" filter="blinds(horizontal)">
                                      <p:cBhvr>
                                        <p:cTn id="37" dur="500"/>
                                        <p:tgtEl>
                                          <p:spTgt spid="873511"/>
                                        </p:tgtEl>
                                      </p:cBhvr>
                                    </p:animEffect>
                                  </p:childTnLst>
                                </p:cTn>
                              </p:par>
                            </p:childTnLst>
                          </p:cTn>
                        </p:par>
                        <p:par>
                          <p:cTn id="38" fill="hold" nodeType="afterGroup">
                            <p:stCondLst>
                              <p:cond delay="2500"/>
                            </p:stCondLst>
                            <p:childTnLst>
                              <p:par>
                                <p:cTn id="39" presetID="7" presetClass="entr" presetSubtype="4" fill="hold" grpId="0" nodeType="afterEffect">
                                  <p:stCondLst>
                                    <p:cond delay="0"/>
                                  </p:stCondLst>
                                  <p:childTnLst>
                                    <p:set>
                                      <p:cBhvr>
                                        <p:cTn id="40" dur="1" fill="hold">
                                          <p:stCondLst>
                                            <p:cond delay="0"/>
                                          </p:stCondLst>
                                        </p:cTn>
                                        <p:tgtEl>
                                          <p:spTgt spid="873480"/>
                                        </p:tgtEl>
                                        <p:attrNameLst>
                                          <p:attrName>style.visibility</p:attrName>
                                        </p:attrNameLst>
                                      </p:cBhvr>
                                      <p:to>
                                        <p:strVal val="visible"/>
                                      </p:to>
                                    </p:set>
                                    <p:anim calcmode="lin" valueType="num">
                                      <p:cBhvr additive="base">
                                        <p:cTn id="41" dur="500" fill="hold"/>
                                        <p:tgtEl>
                                          <p:spTgt spid="873480"/>
                                        </p:tgtEl>
                                        <p:attrNameLst>
                                          <p:attrName>ppt_x</p:attrName>
                                        </p:attrNameLst>
                                      </p:cBhvr>
                                      <p:tavLst>
                                        <p:tav tm="0">
                                          <p:val>
                                            <p:strVal val="#ppt_x"/>
                                          </p:val>
                                        </p:tav>
                                        <p:tav tm="100000">
                                          <p:val>
                                            <p:strVal val="#ppt_x"/>
                                          </p:val>
                                        </p:tav>
                                      </p:tavLst>
                                    </p:anim>
                                    <p:anim calcmode="lin" valueType="num">
                                      <p:cBhvr additive="base">
                                        <p:cTn id="42" dur="500" fill="hold"/>
                                        <p:tgtEl>
                                          <p:spTgt spid="873480"/>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3000"/>
                            </p:stCondLst>
                            <p:childTnLst>
                              <p:par>
                                <p:cTn id="44" presetID="3" presetClass="entr" presetSubtype="10" fill="hold" grpId="0" nodeType="afterEffect">
                                  <p:stCondLst>
                                    <p:cond delay="0"/>
                                  </p:stCondLst>
                                  <p:childTnLst>
                                    <p:set>
                                      <p:cBhvr>
                                        <p:cTn id="45" dur="1" fill="hold">
                                          <p:stCondLst>
                                            <p:cond delay="0"/>
                                          </p:stCondLst>
                                        </p:cTn>
                                        <p:tgtEl>
                                          <p:spTgt spid="873506"/>
                                        </p:tgtEl>
                                        <p:attrNameLst>
                                          <p:attrName>style.visibility</p:attrName>
                                        </p:attrNameLst>
                                      </p:cBhvr>
                                      <p:to>
                                        <p:strVal val="visible"/>
                                      </p:to>
                                    </p:set>
                                    <p:animEffect transition="in" filter="blinds(horizontal)">
                                      <p:cBhvr>
                                        <p:cTn id="46" dur="500"/>
                                        <p:tgtEl>
                                          <p:spTgt spid="873506"/>
                                        </p:tgtEl>
                                      </p:cBhvr>
                                    </p:animEffect>
                                  </p:childTnLst>
                                </p:cTn>
                              </p:par>
                            </p:childTnLst>
                          </p:cTn>
                        </p:par>
                        <p:par>
                          <p:cTn id="47" fill="hold" nodeType="afterGroup">
                            <p:stCondLst>
                              <p:cond delay="3500"/>
                            </p:stCondLst>
                            <p:childTnLst>
                              <p:par>
                                <p:cTn id="48" presetID="3" presetClass="entr" presetSubtype="10" fill="hold" grpId="0" nodeType="afterEffect">
                                  <p:stCondLst>
                                    <p:cond delay="0"/>
                                  </p:stCondLst>
                                  <p:childTnLst>
                                    <p:set>
                                      <p:cBhvr>
                                        <p:cTn id="49" dur="1" fill="hold">
                                          <p:stCondLst>
                                            <p:cond delay="0"/>
                                          </p:stCondLst>
                                        </p:cTn>
                                        <p:tgtEl>
                                          <p:spTgt spid="873499"/>
                                        </p:tgtEl>
                                        <p:attrNameLst>
                                          <p:attrName>style.visibility</p:attrName>
                                        </p:attrNameLst>
                                      </p:cBhvr>
                                      <p:to>
                                        <p:strVal val="visible"/>
                                      </p:to>
                                    </p:set>
                                    <p:animEffect transition="in" filter="blinds(horizontal)">
                                      <p:cBhvr>
                                        <p:cTn id="50" dur="500"/>
                                        <p:tgtEl>
                                          <p:spTgt spid="873499"/>
                                        </p:tgtEl>
                                      </p:cBhvr>
                                    </p:animEffect>
                                  </p:childTnLst>
                                </p:cTn>
                              </p:par>
                            </p:childTnLst>
                          </p:cTn>
                        </p:par>
                        <p:par>
                          <p:cTn id="51" fill="hold" nodeType="afterGroup">
                            <p:stCondLst>
                              <p:cond delay="4000"/>
                            </p:stCondLst>
                            <p:childTnLst>
                              <p:par>
                                <p:cTn id="52" presetID="7" presetClass="entr" presetSubtype="4" fill="hold" grpId="0" nodeType="afterEffect">
                                  <p:stCondLst>
                                    <p:cond delay="0"/>
                                  </p:stCondLst>
                                  <p:childTnLst>
                                    <p:set>
                                      <p:cBhvr>
                                        <p:cTn id="53" dur="1" fill="hold">
                                          <p:stCondLst>
                                            <p:cond delay="0"/>
                                          </p:stCondLst>
                                        </p:cTn>
                                        <p:tgtEl>
                                          <p:spTgt spid="873481"/>
                                        </p:tgtEl>
                                        <p:attrNameLst>
                                          <p:attrName>style.visibility</p:attrName>
                                        </p:attrNameLst>
                                      </p:cBhvr>
                                      <p:to>
                                        <p:strVal val="visible"/>
                                      </p:to>
                                    </p:set>
                                    <p:anim calcmode="lin" valueType="num">
                                      <p:cBhvr additive="base">
                                        <p:cTn id="54" dur="500" fill="hold"/>
                                        <p:tgtEl>
                                          <p:spTgt spid="873481"/>
                                        </p:tgtEl>
                                        <p:attrNameLst>
                                          <p:attrName>ppt_x</p:attrName>
                                        </p:attrNameLst>
                                      </p:cBhvr>
                                      <p:tavLst>
                                        <p:tav tm="0">
                                          <p:val>
                                            <p:strVal val="#ppt_x"/>
                                          </p:val>
                                        </p:tav>
                                        <p:tav tm="100000">
                                          <p:val>
                                            <p:strVal val="#ppt_x"/>
                                          </p:val>
                                        </p:tav>
                                      </p:tavLst>
                                    </p:anim>
                                    <p:anim calcmode="lin" valueType="num">
                                      <p:cBhvr additive="base">
                                        <p:cTn id="55" dur="500" fill="hold"/>
                                        <p:tgtEl>
                                          <p:spTgt spid="873481"/>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4500"/>
                            </p:stCondLst>
                            <p:childTnLst>
                              <p:par>
                                <p:cTn id="57" presetID="3" presetClass="entr" presetSubtype="10" fill="hold" grpId="0" nodeType="afterEffect">
                                  <p:stCondLst>
                                    <p:cond delay="0"/>
                                  </p:stCondLst>
                                  <p:childTnLst>
                                    <p:set>
                                      <p:cBhvr>
                                        <p:cTn id="58" dur="1" fill="hold">
                                          <p:stCondLst>
                                            <p:cond delay="0"/>
                                          </p:stCondLst>
                                        </p:cTn>
                                        <p:tgtEl>
                                          <p:spTgt spid="873509"/>
                                        </p:tgtEl>
                                        <p:attrNameLst>
                                          <p:attrName>style.visibility</p:attrName>
                                        </p:attrNameLst>
                                      </p:cBhvr>
                                      <p:to>
                                        <p:strVal val="visible"/>
                                      </p:to>
                                    </p:set>
                                    <p:animEffect transition="in" filter="blinds(horizontal)">
                                      <p:cBhvr>
                                        <p:cTn id="59" dur="500"/>
                                        <p:tgtEl>
                                          <p:spTgt spid="873509"/>
                                        </p:tgtEl>
                                      </p:cBhvr>
                                    </p:animEffect>
                                  </p:childTnLst>
                                </p:cTn>
                              </p:par>
                            </p:childTnLst>
                          </p:cTn>
                        </p:par>
                        <p:par>
                          <p:cTn id="60" fill="hold" nodeType="afterGroup">
                            <p:stCondLst>
                              <p:cond delay="5000"/>
                            </p:stCondLst>
                            <p:childTnLst>
                              <p:par>
                                <p:cTn id="61" presetID="7" presetClass="entr" presetSubtype="4" fill="hold" grpId="0" nodeType="afterEffect">
                                  <p:stCondLst>
                                    <p:cond delay="0"/>
                                  </p:stCondLst>
                                  <p:childTnLst>
                                    <p:set>
                                      <p:cBhvr>
                                        <p:cTn id="62" dur="1" fill="hold">
                                          <p:stCondLst>
                                            <p:cond delay="0"/>
                                          </p:stCondLst>
                                        </p:cTn>
                                        <p:tgtEl>
                                          <p:spTgt spid="873482"/>
                                        </p:tgtEl>
                                        <p:attrNameLst>
                                          <p:attrName>style.visibility</p:attrName>
                                        </p:attrNameLst>
                                      </p:cBhvr>
                                      <p:to>
                                        <p:strVal val="visible"/>
                                      </p:to>
                                    </p:set>
                                    <p:anim calcmode="lin" valueType="num">
                                      <p:cBhvr additive="base">
                                        <p:cTn id="63" dur="500" fill="hold"/>
                                        <p:tgtEl>
                                          <p:spTgt spid="873482"/>
                                        </p:tgtEl>
                                        <p:attrNameLst>
                                          <p:attrName>ppt_x</p:attrName>
                                        </p:attrNameLst>
                                      </p:cBhvr>
                                      <p:tavLst>
                                        <p:tav tm="0">
                                          <p:val>
                                            <p:strVal val="#ppt_x"/>
                                          </p:val>
                                        </p:tav>
                                        <p:tav tm="100000">
                                          <p:val>
                                            <p:strVal val="#ppt_x"/>
                                          </p:val>
                                        </p:tav>
                                      </p:tavLst>
                                    </p:anim>
                                    <p:anim calcmode="lin" valueType="num">
                                      <p:cBhvr additive="base">
                                        <p:cTn id="64" dur="500" fill="hold"/>
                                        <p:tgtEl>
                                          <p:spTgt spid="873482"/>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5500"/>
                            </p:stCondLst>
                            <p:childTnLst>
                              <p:par>
                                <p:cTn id="66" presetID="3" presetClass="entr" presetSubtype="10" fill="hold" grpId="0" nodeType="afterEffect">
                                  <p:stCondLst>
                                    <p:cond delay="0"/>
                                  </p:stCondLst>
                                  <p:childTnLst>
                                    <p:set>
                                      <p:cBhvr>
                                        <p:cTn id="67" dur="1" fill="hold">
                                          <p:stCondLst>
                                            <p:cond delay="0"/>
                                          </p:stCondLst>
                                        </p:cTn>
                                        <p:tgtEl>
                                          <p:spTgt spid="873512"/>
                                        </p:tgtEl>
                                        <p:attrNameLst>
                                          <p:attrName>style.visibility</p:attrName>
                                        </p:attrNameLst>
                                      </p:cBhvr>
                                      <p:to>
                                        <p:strVal val="visible"/>
                                      </p:to>
                                    </p:set>
                                    <p:animEffect transition="in" filter="blinds(horizontal)">
                                      <p:cBhvr>
                                        <p:cTn id="68" dur="500"/>
                                        <p:tgtEl>
                                          <p:spTgt spid="873512"/>
                                        </p:tgtEl>
                                      </p:cBhvr>
                                    </p:animEffect>
                                  </p:childTnLst>
                                </p:cTn>
                              </p:par>
                            </p:childTnLst>
                          </p:cTn>
                        </p:par>
                        <p:par>
                          <p:cTn id="69" fill="hold" nodeType="afterGroup">
                            <p:stCondLst>
                              <p:cond delay="6000"/>
                            </p:stCondLst>
                            <p:childTnLst>
                              <p:par>
                                <p:cTn id="70" presetID="7" presetClass="entr" presetSubtype="4" fill="hold" grpId="0" nodeType="afterEffect">
                                  <p:stCondLst>
                                    <p:cond delay="0"/>
                                  </p:stCondLst>
                                  <p:childTnLst>
                                    <p:set>
                                      <p:cBhvr>
                                        <p:cTn id="71" dur="1" fill="hold">
                                          <p:stCondLst>
                                            <p:cond delay="0"/>
                                          </p:stCondLst>
                                        </p:cTn>
                                        <p:tgtEl>
                                          <p:spTgt spid="873483"/>
                                        </p:tgtEl>
                                        <p:attrNameLst>
                                          <p:attrName>style.visibility</p:attrName>
                                        </p:attrNameLst>
                                      </p:cBhvr>
                                      <p:to>
                                        <p:strVal val="visible"/>
                                      </p:to>
                                    </p:set>
                                    <p:anim calcmode="lin" valueType="num">
                                      <p:cBhvr additive="base">
                                        <p:cTn id="72" dur="500" fill="hold"/>
                                        <p:tgtEl>
                                          <p:spTgt spid="873483"/>
                                        </p:tgtEl>
                                        <p:attrNameLst>
                                          <p:attrName>ppt_x</p:attrName>
                                        </p:attrNameLst>
                                      </p:cBhvr>
                                      <p:tavLst>
                                        <p:tav tm="0">
                                          <p:val>
                                            <p:strVal val="#ppt_x"/>
                                          </p:val>
                                        </p:tav>
                                        <p:tav tm="100000">
                                          <p:val>
                                            <p:strVal val="#ppt_x"/>
                                          </p:val>
                                        </p:tav>
                                      </p:tavLst>
                                    </p:anim>
                                    <p:anim calcmode="lin" valueType="num">
                                      <p:cBhvr additive="base">
                                        <p:cTn id="73" dur="500" fill="hold"/>
                                        <p:tgtEl>
                                          <p:spTgt spid="873483"/>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6500"/>
                            </p:stCondLst>
                            <p:childTnLst>
                              <p:par>
                                <p:cTn id="75" presetID="3" presetClass="entr" presetSubtype="10" fill="hold" grpId="0" nodeType="afterEffect">
                                  <p:stCondLst>
                                    <p:cond delay="0"/>
                                  </p:stCondLst>
                                  <p:childTnLst>
                                    <p:set>
                                      <p:cBhvr>
                                        <p:cTn id="76" dur="1" fill="hold">
                                          <p:stCondLst>
                                            <p:cond delay="0"/>
                                          </p:stCondLst>
                                        </p:cTn>
                                        <p:tgtEl>
                                          <p:spTgt spid="873507"/>
                                        </p:tgtEl>
                                        <p:attrNameLst>
                                          <p:attrName>style.visibility</p:attrName>
                                        </p:attrNameLst>
                                      </p:cBhvr>
                                      <p:to>
                                        <p:strVal val="visible"/>
                                      </p:to>
                                    </p:set>
                                    <p:animEffect transition="in" filter="blinds(horizontal)">
                                      <p:cBhvr>
                                        <p:cTn id="77" dur="500"/>
                                        <p:tgtEl>
                                          <p:spTgt spid="873507"/>
                                        </p:tgtEl>
                                      </p:cBhvr>
                                    </p:animEffect>
                                  </p:childTnLst>
                                </p:cTn>
                              </p:par>
                            </p:childTnLst>
                          </p:cTn>
                        </p:par>
                        <p:par>
                          <p:cTn id="78" fill="hold" nodeType="afterGroup">
                            <p:stCondLst>
                              <p:cond delay="7000"/>
                            </p:stCondLst>
                            <p:childTnLst>
                              <p:par>
                                <p:cTn id="79" presetID="3" presetClass="entr" presetSubtype="10" fill="hold" grpId="0" nodeType="afterEffect">
                                  <p:stCondLst>
                                    <p:cond delay="0"/>
                                  </p:stCondLst>
                                  <p:childTnLst>
                                    <p:set>
                                      <p:cBhvr>
                                        <p:cTn id="80" dur="1" fill="hold">
                                          <p:stCondLst>
                                            <p:cond delay="0"/>
                                          </p:stCondLst>
                                        </p:cTn>
                                        <p:tgtEl>
                                          <p:spTgt spid="873500"/>
                                        </p:tgtEl>
                                        <p:attrNameLst>
                                          <p:attrName>style.visibility</p:attrName>
                                        </p:attrNameLst>
                                      </p:cBhvr>
                                      <p:to>
                                        <p:strVal val="visible"/>
                                      </p:to>
                                    </p:set>
                                    <p:animEffect transition="in" filter="blinds(horizontal)">
                                      <p:cBhvr>
                                        <p:cTn id="81" dur="500"/>
                                        <p:tgtEl>
                                          <p:spTgt spid="873500"/>
                                        </p:tgtEl>
                                      </p:cBhvr>
                                    </p:animEffect>
                                  </p:childTnLst>
                                </p:cTn>
                              </p:par>
                            </p:childTnLst>
                          </p:cTn>
                        </p:par>
                        <p:par>
                          <p:cTn id="82" fill="hold" nodeType="afterGroup">
                            <p:stCondLst>
                              <p:cond delay="7500"/>
                            </p:stCondLst>
                            <p:childTnLst>
                              <p:par>
                                <p:cTn id="83" presetID="7" presetClass="entr" presetSubtype="4" fill="hold" grpId="0" nodeType="afterEffect">
                                  <p:stCondLst>
                                    <p:cond delay="0"/>
                                  </p:stCondLst>
                                  <p:childTnLst>
                                    <p:set>
                                      <p:cBhvr>
                                        <p:cTn id="84" dur="1" fill="hold">
                                          <p:stCondLst>
                                            <p:cond delay="0"/>
                                          </p:stCondLst>
                                        </p:cTn>
                                        <p:tgtEl>
                                          <p:spTgt spid="873484"/>
                                        </p:tgtEl>
                                        <p:attrNameLst>
                                          <p:attrName>style.visibility</p:attrName>
                                        </p:attrNameLst>
                                      </p:cBhvr>
                                      <p:to>
                                        <p:strVal val="visible"/>
                                      </p:to>
                                    </p:set>
                                    <p:anim calcmode="lin" valueType="num">
                                      <p:cBhvr additive="base">
                                        <p:cTn id="85" dur="500" fill="hold"/>
                                        <p:tgtEl>
                                          <p:spTgt spid="873484"/>
                                        </p:tgtEl>
                                        <p:attrNameLst>
                                          <p:attrName>ppt_x</p:attrName>
                                        </p:attrNameLst>
                                      </p:cBhvr>
                                      <p:tavLst>
                                        <p:tav tm="0">
                                          <p:val>
                                            <p:strVal val="#ppt_x"/>
                                          </p:val>
                                        </p:tav>
                                        <p:tav tm="100000">
                                          <p:val>
                                            <p:strVal val="#ppt_x"/>
                                          </p:val>
                                        </p:tav>
                                      </p:tavLst>
                                    </p:anim>
                                    <p:anim calcmode="lin" valueType="num">
                                      <p:cBhvr additive="base">
                                        <p:cTn id="86" dur="500" fill="hold"/>
                                        <p:tgtEl>
                                          <p:spTgt spid="873484"/>
                                        </p:tgtEl>
                                        <p:attrNameLst>
                                          <p:attrName>ppt_y</p:attrName>
                                        </p:attrNameLst>
                                      </p:cBhvr>
                                      <p:tavLst>
                                        <p:tav tm="0">
                                          <p:val>
                                            <p:strVal val="1+#ppt_h/2"/>
                                          </p:val>
                                        </p:tav>
                                        <p:tav tm="100000">
                                          <p:val>
                                            <p:strVal val="#ppt_y"/>
                                          </p:val>
                                        </p:tav>
                                      </p:tavLst>
                                    </p:anim>
                                  </p:childTnLst>
                                </p:cTn>
                              </p:par>
                            </p:childTnLst>
                          </p:cTn>
                        </p:par>
                        <p:par>
                          <p:cTn id="87" fill="hold" nodeType="afterGroup">
                            <p:stCondLst>
                              <p:cond delay="8000"/>
                            </p:stCondLst>
                            <p:childTnLst>
                              <p:par>
                                <p:cTn id="88" presetID="3" presetClass="entr" presetSubtype="10" fill="hold" grpId="0" nodeType="afterEffect">
                                  <p:stCondLst>
                                    <p:cond delay="0"/>
                                  </p:stCondLst>
                                  <p:childTnLst>
                                    <p:set>
                                      <p:cBhvr>
                                        <p:cTn id="89" dur="1" fill="hold">
                                          <p:stCondLst>
                                            <p:cond delay="0"/>
                                          </p:stCondLst>
                                        </p:cTn>
                                        <p:tgtEl>
                                          <p:spTgt spid="873501"/>
                                        </p:tgtEl>
                                        <p:attrNameLst>
                                          <p:attrName>style.visibility</p:attrName>
                                        </p:attrNameLst>
                                      </p:cBhvr>
                                      <p:to>
                                        <p:strVal val="visible"/>
                                      </p:to>
                                    </p:set>
                                    <p:animEffect transition="in" filter="blinds(horizontal)">
                                      <p:cBhvr>
                                        <p:cTn id="90" dur="500"/>
                                        <p:tgtEl>
                                          <p:spTgt spid="873501"/>
                                        </p:tgtEl>
                                      </p:cBhvr>
                                    </p:animEffect>
                                  </p:childTnLst>
                                </p:cTn>
                              </p:par>
                            </p:childTnLst>
                          </p:cTn>
                        </p:par>
                        <p:par>
                          <p:cTn id="91" fill="hold" nodeType="afterGroup">
                            <p:stCondLst>
                              <p:cond delay="8500"/>
                            </p:stCondLst>
                            <p:childTnLst>
                              <p:par>
                                <p:cTn id="92" presetID="3" presetClass="entr" presetSubtype="10" fill="hold" grpId="0" nodeType="afterEffect">
                                  <p:stCondLst>
                                    <p:cond delay="0"/>
                                  </p:stCondLst>
                                  <p:childTnLst>
                                    <p:set>
                                      <p:cBhvr>
                                        <p:cTn id="93" dur="1" fill="hold">
                                          <p:stCondLst>
                                            <p:cond delay="0"/>
                                          </p:stCondLst>
                                        </p:cTn>
                                        <p:tgtEl>
                                          <p:spTgt spid="873508"/>
                                        </p:tgtEl>
                                        <p:attrNameLst>
                                          <p:attrName>style.visibility</p:attrName>
                                        </p:attrNameLst>
                                      </p:cBhvr>
                                      <p:to>
                                        <p:strVal val="visible"/>
                                      </p:to>
                                    </p:set>
                                    <p:animEffect transition="in" filter="blinds(horizontal)">
                                      <p:cBhvr>
                                        <p:cTn id="94" dur="500"/>
                                        <p:tgtEl>
                                          <p:spTgt spid="873508"/>
                                        </p:tgtEl>
                                      </p:cBhvr>
                                    </p:animEffect>
                                  </p:childTnLst>
                                </p:cTn>
                              </p:par>
                            </p:childTnLst>
                          </p:cTn>
                        </p:par>
                        <p:par>
                          <p:cTn id="95" fill="hold" nodeType="afterGroup">
                            <p:stCondLst>
                              <p:cond delay="9000"/>
                            </p:stCondLst>
                            <p:childTnLst>
                              <p:par>
                                <p:cTn id="96" presetID="7" presetClass="entr" presetSubtype="4" fill="hold" grpId="0" nodeType="afterEffect">
                                  <p:stCondLst>
                                    <p:cond delay="0"/>
                                  </p:stCondLst>
                                  <p:childTnLst>
                                    <p:set>
                                      <p:cBhvr>
                                        <p:cTn id="97" dur="1" fill="hold">
                                          <p:stCondLst>
                                            <p:cond delay="0"/>
                                          </p:stCondLst>
                                        </p:cTn>
                                        <p:tgtEl>
                                          <p:spTgt spid="873485"/>
                                        </p:tgtEl>
                                        <p:attrNameLst>
                                          <p:attrName>style.visibility</p:attrName>
                                        </p:attrNameLst>
                                      </p:cBhvr>
                                      <p:to>
                                        <p:strVal val="visible"/>
                                      </p:to>
                                    </p:set>
                                    <p:anim calcmode="lin" valueType="num">
                                      <p:cBhvr additive="base">
                                        <p:cTn id="98" dur="500" fill="hold"/>
                                        <p:tgtEl>
                                          <p:spTgt spid="873485"/>
                                        </p:tgtEl>
                                        <p:attrNameLst>
                                          <p:attrName>ppt_x</p:attrName>
                                        </p:attrNameLst>
                                      </p:cBhvr>
                                      <p:tavLst>
                                        <p:tav tm="0">
                                          <p:val>
                                            <p:strVal val="#ppt_x"/>
                                          </p:val>
                                        </p:tav>
                                        <p:tav tm="100000">
                                          <p:val>
                                            <p:strVal val="#ppt_x"/>
                                          </p:val>
                                        </p:tav>
                                      </p:tavLst>
                                    </p:anim>
                                    <p:anim calcmode="lin" valueType="num">
                                      <p:cBhvr additive="base">
                                        <p:cTn id="99" dur="500" fill="hold"/>
                                        <p:tgtEl>
                                          <p:spTgt spid="873485"/>
                                        </p:tgtEl>
                                        <p:attrNameLst>
                                          <p:attrName>ppt_y</p:attrName>
                                        </p:attrNameLst>
                                      </p:cBhvr>
                                      <p:tavLst>
                                        <p:tav tm="0">
                                          <p:val>
                                            <p:strVal val="1+#ppt_h/2"/>
                                          </p:val>
                                        </p:tav>
                                        <p:tav tm="100000">
                                          <p:val>
                                            <p:strVal val="#ppt_y"/>
                                          </p:val>
                                        </p:tav>
                                      </p:tavLst>
                                    </p:anim>
                                  </p:childTnLst>
                                </p:cTn>
                              </p:par>
                            </p:childTnLst>
                          </p:cTn>
                        </p:par>
                        <p:par>
                          <p:cTn id="100" fill="hold" nodeType="afterGroup">
                            <p:stCondLst>
                              <p:cond delay="9500"/>
                            </p:stCondLst>
                            <p:childTnLst>
                              <p:par>
                                <p:cTn id="101" presetID="3" presetClass="entr" presetSubtype="10" fill="hold" grpId="0" nodeType="afterEffect">
                                  <p:stCondLst>
                                    <p:cond delay="0"/>
                                  </p:stCondLst>
                                  <p:childTnLst>
                                    <p:set>
                                      <p:cBhvr>
                                        <p:cTn id="102" dur="1" fill="hold">
                                          <p:stCondLst>
                                            <p:cond delay="0"/>
                                          </p:stCondLst>
                                        </p:cTn>
                                        <p:tgtEl>
                                          <p:spTgt spid="873504"/>
                                        </p:tgtEl>
                                        <p:attrNameLst>
                                          <p:attrName>style.visibility</p:attrName>
                                        </p:attrNameLst>
                                      </p:cBhvr>
                                      <p:to>
                                        <p:strVal val="visible"/>
                                      </p:to>
                                    </p:set>
                                    <p:animEffect transition="in" filter="blinds(horizontal)">
                                      <p:cBhvr>
                                        <p:cTn id="103" dur="500"/>
                                        <p:tgtEl>
                                          <p:spTgt spid="873504"/>
                                        </p:tgtEl>
                                      </p:cBhvr>
                                    </p:animEffect>
                                  </p:childTnLst>
                                </p:cTn>
                              </p:par>
                            </p:childTnLst>
                          </p:cTn>
                        </p:par>
                        <p:par>
                          <p:cTn id="104" fill="hold" nodeType="afterGroup">
                            <p:stCondLst>
                              <p:cond delay="10000"/>
                            </p:stCondLst>
                            <p:childTnLst>
                              <p:par>
                                <p:cTn id="105" presetID="7" presetClass="entr" presetSubtype="4" fill="hold" grpId="0" nodeType="afterEffect">
                                  <p:stCondLst>
                                    <p:cond delay="0"/>
                                  </p:stCondLst>
                                  <p:childTnLst>
                                    <p:set>
                                      <p:cBhvr>
                                        <p:cTn id="106" dur="1" fill="hold">
                                          <p:stCondLst>
                                            <p:cond delay="0"/>
                                          </p:stCondLst>
                                        </p:cTn>
                                        <p:tgtEl>
                                          <p:spTgt spid="873486"/>
                                        </p:tgtEl>
                                        <p:attrNameLst>
                                          <p:attrName>style.visibility</p:attrName>
                                        </p:attrNameLst>
                                      </p:cBhvr>
                                      <p:to>
                                        <p:strVal val="visible"/>
                                      </p:to>
                                    </p:set>
                                    <p:anim calcmode="lin" valueType="num">
                                      <p:cBhvr additive="base">
                                        <p:cTn id="107" dur="500" fill="hold"/>
                                        <p:tgtEl>
                                          <p:spTgt spid="873486"/>
                                        </p:tgtEl>
                                        <p:attrNameLst>
                                          <p:attrName>ppt_x</p:attrName>
                                        </p:attrNameLst>
                                      </p:cBhvr>
                                      <p:tavLst>
                                        <p:tav tm="0">
                                          <p:val>
                                            <p:strVal val="#ppt_x"/>
                                          </p:val>
                                        </p:tav>
                                        <p:tav tm="100000">
                                          <p:val>
                                            <p:strVal val="#ppt_x"/>
                                          </p:val>
                                        </p:tav>
                                      </p:tavLst>
                                    </p:anim>
                                    <p:anim calcmode="lin" valueType="num">
                                      <p:cBhvr additive="base">
                                        <p:cTn id="108" dur="500" fill="hold"/>
                                        <p:tgtEl>
                                          <p:spTgt spid="873486"/>
                                        </p:tgtEl>
                                        <p:attrNameLst>
                                          <p:attrName>ppt_y</p:attrName>
                                        </p:attrNameLst>
                                      </p:cBhvr>
                                      <p:tavLst>
                                        <p:tav tm="0">
                                          <p:val>
                                            <p:strVal val="1+#ppt_h/2"/>
                                          </p:val>
                                        </p:tav>
                                        <p:tav tm="100000">
                                          <p:val>
                                            <p:strVal val="#ppt_y"/>
                                          </p:val>
                                        </p:tav>
                                      </p:tavLst>
                                    </p:anim>
                                  </p:childTnLst>
                                </p:cTn>
                              </p:par>
                            </p:childTnLst>
                          </p:cTn>
                        </p:par>
                        <p:par>
                          <p:cTn id="109" fill="hold" nodeType="afterGroup">
                            <p:stCondLst>
                              <p:cond delay="10500"/>
                            </p:stCondLst>
                            <p:childTnLst>
                              <p:par>
                                <p:cTn id="110" presetID="7" presetClass="entr" presetSubtype="4" fill="hold" grpId="0" nodeType="afterEffect">
                                  <p:stCondLst>
                                    <p:cond delay="0"/>
                                  </p:stCondLst>
                                  <p:childTnLst>
                                    <p:set>
                                      <p:cBhvr>
                                        <p:cTn id="111" dur="1" fill="hold">
                                          <p:stCondLst>
                                            <p:cond delay="0"/>
                                          </p:stCondLst>
                                        </p:cTn>
                                        <p:tgtEl>
                                          <p:spTgt spid="873487"/>
                                        </p:tgtEl>
                                        <p:attrNameLst>
                                          <p:attrName>style.visibility</p:attrName>
                                        </p:attrNameLst>
                                      </p:cBhvr>
                                      <p:to>
                                        <p:strVal val="visible"/>
                                      </p:to>
                                    </p:set>
                                    <p:anim calcmode="lin" valueType="num">
                                      <p:cBhvr additive="base">
                                        <p:cTn id="112" dur="500" fill="hold"/>
                                        <p:tgtEl>
                                          <p:spTgt spid="873487"/>
                                        </p:tgtEl>
                                        <p:attrNameLst>
                                          <p:attrName>ppt_x</p:attrName>
                                        </p:attrNameLst>
                                      </p:cBhvr>
                                      <p:tavLst>
                                        <p:tav tm="0">
                                          <p:val>
                                            <p:strVal val="#ppt_x"/>
                                          </p:val>
                                        </p:tav>
                                        <p:tav tm="100000">
                                          <p:val>
                                            <p:strVal val="#ppt_x"/>
                                          </p:val>
                                        </p:tav>
                                      </p:tavLst>
                                    </p:anim>
                                    <p:anim calcmode="lin" valueType="num">
                                      <p:cBhvr additive="base">
                                        <p:cTn id="113" dur="500" fill="hold"/>
                                        <p:tgtEl>
                                          <p:spTgt spid="873487"/>
                                        </p:tgtEl>
                                        <p:attrNameLst>
                                          <p:attrName>ppt_y</p:attrName>
                                        </p:attrNameLst>
                                      </p:cBhvr>
                                      <p:tavLst>
                                        <p:tav tm="0">
                                          <p:val>
                                            <p:strVal val="1+#ppt_h/2"/>
                                          </p:val>
                                        </p:tav>
                                        <p:tav tm="100000">
                                          <p:val>
                                            <p:strVal val="#ppt_y"/>
                                          </p:val>
                                        </p:tav>
                                      </p:tavLst>
                                    </p:anim>
                                  </p:childTnLst>
                                </p:cTn>
                              </p:par>
                            </p:childTnLst>
                          </p:cTn>
                        </p:par>
                        <p:par>
                          <p:cTn id="114" fill="hold" nodeType="afterGroup">
                            <p:stCondLst>
                              <p:cond delay="11000"/>
                            </p:stCondLst>
                            <p:childTnLst>
                              <p:par>
                                <p:cTn id="115" presetID="7" presetClass="entr" presetSubtype="4" fill="hold" grpId="0" nodeType="afterEffect">
                                  <p:stCondLst>
                                    <p:cond delay="0"/>
                                  </p:stCondLst>
                                  <p:childTnLst>
                                    <p:set>
                                      <p:cBhvr>
                                        <p:cTn id="116" dur="1" fill="hold">
                                          <p:stCondLst>
                                            <p:cond delay="0"/>
                                          </p:stCondLst>
                                        </p:cTn>
                                        <p:tgtEl>
                                          <p:spTgt spid="873488"/>
                                        </p:tgtEl>
                                        <p:attrNameLst>
                                          <p:attrName>style.visibility</p:attrName>
                                        </p:attrNameLst>
                                      </p:cBhvr>
                                      <p:to>
                                        <p:strVal val="visible"/>
                                      </p:to>
                                    </p:set>
                                    <p:anim calcmode="lin" valueType="num">
                                      <p:cBhvr additive="base">
                                        <p:cTn id="117" dur="500" fill="hold"/>
                                        <p:tgtEl>
                                          <p:spTgt spid="873488"/>
                                        </p:tgtEl>
                                        <p:attrNameLst>
                                          <p:attrName>ppt_x</p:attrName>
                                        </p:attrNameLst>
                                      </p:cBhvr>
                                      <p:tavLst>
                                        <p:tav tm="0">
                                          <p:val>
                                            <p:strVal val="#ppt_x"/>
                                          </p:val>
                                        </p:tav>
                                        <p:tav tm="100000">
                                          <p:val>
                                            <p:strVal val="#ppt_x"/>
                                          </p:val>
                                        </p:tav>
                                      </p:tavLst>
                                    </p:anim>
                                    <p:anim calcmode="lin" valueType="num">
                                      <p:cBhvr additive="base">
                                        <p:cTn id="118" dur="500" fill="hold"/>
                                        <p:tgtEl>
                                          <p:spTgt spid="873488"/>
                                        </p:tgtEl>
                                        <p:attrNameLst>
                                          <p:attrName>ppt_y</p:attrName>
                                        </p:attrNameLst>
                                      </p:cBhvr>
                                      <p:tavLst>
                                        <p:tav tm="0">
                                          <p:val>
                                            <p:strVal val="1+#ppt_h/2"/>
                                          </p:val>
                                        </p:tav>
                                        <p:tav tm="100000">
                                          <p:val>
                                            <p:strVal val="#ppt_y"/>
                                          </p:val>
                                        </p:tav>
                                      </p:tavLst>
                                    </p:anim>
                                  </p:childTnLst>
                                </p:cTn>
                              </p:par>
                            </p:childTnLst>
                          </p:cTn>
                        </p:par>
                        <p:par>
                          <p:cTn id="119" fill="hold" nodeType="afterGroup">
                            <p:stCondLst>
                              <p:cond delay="11500"/>
                            </p:stCondLst>
                            <p:childTnLst>
                              <p:par>
                                <p:cTn id="120" presetID="3" presetClass="entr" presetSubtype="10" fill="hold" grpId="0" nodeType="afterEffect">
                                  <p:stCondLst>
                                    <p:cond delay="0"/>
                                  </p:stCondLst>
                                  <p:childTnLst>
                                    <p:set>
                                      <p:cBhvr>
                                        <p:cTn id="121" dur="1" fill="hold">
                                          <p:stCondLst>
                                            <p:cond delay="0"/>
                                          </p:stCondLst>
                                        </p:cTn>
                                        <p:tgtEl>
                                          <p:spTgt spid="873502"/>
                                        </p:tgtEl>
                                        <p:attrNameLst>
                                          <p:attrName>style.visibility</p:attrName>
                                        </p:attrNameLst>
                                      </p:cBhvr>
                                      <p:to>
                                        <p:strVal val="visible"/>
                                      </p:to>
                                    </p:set>
                                    <p:animEffect transition="in" filter="blinds(horizontal)">
                                      <p:cBhvr>
                                        <p:cTn id="122" dur="500"/>
                                        <p:tgtEl>
                                          <p:spTgt spid="873502"/>
                                        </p:tgtEl>
                                      </p:cBhvr>
                                    </p:animEffect>
                                  </p:childTnLst>
                                </p:cTn>
                              </p:par>
                            </p:childTnLst>
                          </p:cTn>
                        </p:par>
                        <p:par>
                          <p:cTn id="123" fill="hold" nodeType="afterGroup">
                            <p:stCondLst>
                              <p:cond delay="12000"/>
                            </p:stCondLst>
                            <p:childTnLst>
                              <p:par>
                                <p:cTn id="124" presetID="7" presetClass="entr" presetSubtype="4" fill="hold" grpId="0" nodeType="afterEffect">
                                  <p:stCondLst>
                                    <p:cond delay="0"/>
                                  </p:stCondLst>
                                  <p:childTnLst>
                                    <p:set>
                                      <p:cBhvr>
                                        <p:cTn id="125" dur="1" fill="hold">
                                          <p:stCondLst>
                                            <p:cond delay="0"/>
                                          </p:stCondLst>
                                        </p:cTn>
                                        <p:tgtEl>
                                          <p:spTgt spid="873489"/>
                                        </p:tgtEl>
                                        <p:attrNameLst>
                                          <p:attrName>style.visibility</p:attrName>
                                        </p:attrNameLst>
                                      </p:cBhvr>
                                      <p:to>
                                        <p:strVal val="visible"/>
                                      </p:to>
                                    </p:set>
                                    <p:anim calcmode="lin" valueType="num">
                                      <p:cBhvr additive="base">
                                        <p:cTn id="126" dur="500" fill="hold"/>
                                        <p:tgtEl>
                                          <p:spTgt spid="873489"/>
                                        </p:tgtEl>
                                        <p:attrNameLst>
                                          <p:attrName>ppt_x</p:attrName>
                                        </p:attrNameLst>
                                      </p:cBhvr>
                                      <p:tavLst>
                                        <p:tav tm="0">
                                          <p:val>
                                            <p:strVal val="#ppt_x"/>
                                          </p:val>
                                        </p:tav>
                                        <p:tav tm="100000">
                                          <p:val>
                                            <p:strVal val="#ppt_x"/>
                                          </p:val>
                                        </p:tav>
                                      </p:tavLst>
                                    </p:anim>
                                    <p:anim calcmode="lin" valueType="num">
                                      <p:cBhvr additive="base">
                                        <p:cTn id="127" dur="500" fill="hold"/>
                                        <p:tgtEl>
                                          <p:spTgt spid="873489"/>
                                        </p:tgtEl>
                                        <p:attrNameLst>
                                          <p:attrName>ppt_y</p:attrName>
                                        </p:attrNameLst>
                                      </p:cBhvr>
                                      <p:tavLst>
                                        <p:tav tm="0">
                                          <p:val>
                                            <p:strVal val="1+#ppt_h/2"/>
                                          </p:val>
                                        </p:tav>
                                        <p:tav tm="100000">
                                          <p:val>
                                            <p:strVal val="#ppt_y"/>
                                          </p:val>
                                        </p:tav>
                                      </p:tavLst>
                                    </p:anim>
                                  </p:childTnLst>
                                </p:cTn>
                              </p:par>
                            </p:childTnLst>
                          </p:cTn>
                        </p:par>
                        <p:par>
                          <p:cTn id="128" fill="hold" nodeType="afterGroup">
                            <p:stCondLst>
                              <p:cond delay="12500"/>
                            </p:stCondLst>
                            <p:childTnLst>
                              <p:par>
                                <p:cTn id="129" presetID="7" presetClass="entr" presetSubtype="4" fill="hold" grpId="0" nodeType="afterEffect">
                                  <p:stCondLst>
                                    <p:cond delay="0"/>
                                  </p:stCondLst>
                                  <p:childTnLst>
                                    <p:set>
                                      <p:cBhvr>
                                        <p:cTn id="130" dur="1" fill="hold">
                                          <p:stCondLst>
                                            <p:cond delay="0"/>
                                          </p:stCondLst>
                                        </p:cTn>
                                        <p:tgtEl>
                                          <p:spTgt spid="873490"/>
                                        </p:tgtEl>
                                        <p:attrNameLst>
                                          <p:attrName>style.visibility</p:attrName>
                                        </p:attrNameLst>
                                      </p:cBhvr>
                                      <p:to>
                                        <p:strVal val="visible"/>
                                      </p:to>
                                    </p:set>
                                    <p:anim calcmode="lin" valueType="num">
                                      <p:cBhvr additive="base">
                                        <p:cTn id="131" dur="500" fill="hold"/>
                                        <p:tgtEl>
                                          <p:spTgt spid="873490"/>
                                        </p:tgtEl>
                                        <p:attrNameLst>
                                          <p:attrName>ppt_x</p:attrName>
                                        </p:attrNameLst>
                                      </p:cBhvr>
                                      <p:tavLst>
                                        <p:tav tm="0">
                                          <p:val>
                                            <p:strVal val="#ppt_x"/>
                                          </p:val>
                                        </p:tav>
                                        <p:tav tm="100000">
                                          <p:val>
                                            <p:strVal val="#ppt_x"/>
                                          </p:val>
                                        </p:tav>
                                      </p:tavLst>
                                    </p:anim>
                                    <p:anim calcmode="lin" valueType="num">
                                      <p:cBhvr additive="base">
                                        <p:cTn id="132" dur="500" fill="hold"/>
                                        <p:tgtEl>
                                          <p:spTgt spid="873490"/>
                                        </p:tgtEl>
                                        <p:attrNameLst>
                                          <p:attrName>ppt_y</p:attrName>
                                        </p:attrNameLst>
                                      </p:cBhvr>
                                      <p:tavLst>
                                        <p:tav tm="0">
                                          <p:val>
                                            <p:strVal val="1+#ppt_h/2"/>
                                          </p:val>
                                        </p:tav>
                                        <p:tav tm="100000">
                                          <p:val>
                                            <p:strVal val="#ppt_y"/>
                                          </p:val>
                                        </p:tav>
                                      </p:tavLst>
                                    </p:anim>
                                  </p:childTnLst>
                                </p:cTn>
                              </p:par>
                            </p:childTnLst>
                          </p:cTn>
                        </p:par>
                        <p:par>
                          <p:cTn id="133" fill="hold" nodeType="afterGroup">
                            <p:stCondLst>
                              <p:cond delay="13000"/>
                            </p:stCondLst>
                            <p:childTnLst>
                              <p:par>
                                <p:cTn id="134" presetID="7" presetClass="entr" presetSubtype="4" fill="hold" grpId="0" nodeType="afterEffect">
                                  <p:stCondLst>
                                    <p:cond delay="0"/>
                                  </p:stCondLst>
                                  <p:childTnLst>
                                    <p:set>
                                      <p:cBhvr>
                                        <p:cTn id="135" dur="1" fill="hold">
                                          <p:stCondLst>
                                            <p:cond delay="0"/>
                                          </p:stCondLst>
                                        </p:cTn>
                                        <p:tgtEl>
                                          <p:spTgt spid="873491"/>
                                        </p:tgtEl>
                                        <p:attrNameLst>
                                          <p:attrName>style.visibility</p:attrName>
                                        </p:attrNameLst>
                                      </p:cBhvr>
                                      <p:to>
                                        <p:strVal val="visible"/>
                                      </p:to>
                                    </p:set>
                                    <p:anim calcmode="lin" valueType="num">
                                      <p:cBhvr additive="base">
                                        <p:cTn id="136" dur="500" fill="hold"/>
                                        <p:tgtEl>
                                          <p:spTgt spid="873491"/>
                                        </p:tgtEl>
                                        <p:attrNameLst>
                                          <p:attrName>ppt_x</p:attrName>
                                        </p:attrNameLst>
                                      </p:cBhvr>
                                      <p:tavLst>
                                        <p:tav tm="0">
                                          <p:val>
                                            <p:strVal val="#ppt_x"/>
                                          </p:val>
                                        </p:tav>
                                        <p:tav tm="100000">
                                          <p:val>
                                            <p:strVal val="#ppt_x"/>
                                          </p:val>
                                        </p:tav>
                                      </p:tavLst>
                                    </p:anim>
                                    <p:anim calcmode="lin" valueType="num">
                                      <p:cBhvr additive="base">
                                        <p:cTn id="137" dur="500" fill="hold"/>
                                        <p:tgtEl>
                                          <p:spTgt spid="873491"/>
                                        </p:tgtEl>
                                        <p:attrNameLst>
                                          <p:attrName>ppt_y</p:attrName>
                                        </p:attrNameLst>
                                      </p:cBhvr>
                                      <p:tavLst>
                                        <p:tav tm="0">
                                          <p:val>
                                            <p:strVal val="1+#ppt_h/2"/>
                                          </p:val>
                                        </p:tav>
                                        <p:tav tm="100000">
                                          <p:val>
                                            <p:strVal val="#ppt_y"/>
                                          </p:val>
                                        </p:tav>
                                      </p:tavLst>
                                    </p:anim>
                                  </p:childTnLst>
                                </p:cTn>
                              </p:par>
                            </p:childTnLst>
                          </p:cTn>
                        </p:par>
                        <p:par>
                          <p:cTn id="138" fill="hold" nodeType="afterGroup">
                            <p:stCondLst>
                              <p:cond delay="13500"/>
                            </p:stCondLst>
                            <p:childTnLst>
                              <p:par>
                                <p:cTn id="139" presetID="3" presetClass="entr" presetSubtype="10" fill="hold" grpId="0" nodeType="afterEffect">
                                  <p:stCondLst>
                                    <p:cond delay="0"/>
                                  </p:stCondLst>
                                  <p:childTnLst>
                                    <p:set>
                                      <p:cBhvr>
                                        <p:cTn id="140" dur="1" fill="hold">
                                          <p:stCondLst>
                                            <p:cond delay="0"/>
                                          </p:stCondLst>
                                        </p:cTn>
                                        <p:tgtEl>
                                          <p:spTgt spid="873503"/>
                                        </p:tgtEl>
                                        <p:attrNameLst>
                                          <p:attrName>style.visibility</p:attrName>
                                        </p:attrNameLst>
                                      </p:cBhvr>
                                      <p:to>
                                        <p:strVal val="visible"/>
                                      </p:to>
                                    </p:set>
                                    <p:animEffect transition="in" filter="blinds(horizontal)">
                                      <p:cBhvr>
                                        <p:cTn id="141" dur="500"/>
                                        <p:tgtEl>
                                          <p:spTgt spid="873503"/>
                                        </p:tgtEl>
                                      </p:cBhvr>
                                    </p:animEffect>
                                  </p:childTnLst>
                                </p:cTn>
                              </p:par>
                            </p:childTnLst>
                          </p:cTn>
                        </p:par>
                        <p:par>
                          <p:cTn id="142" fill="hold" nodeType="afterGroup">
                            <p:stCondLst>
                              <p:cond delay="14000"/>
                            </p:stCondLst>
                            <p:childTnLst>
                              <p:par>
                                <p:cTn id="143" presetID="7" presetClass="entr" presetSubtype="4" fill="hold" grpId="0" nodeType="afterEffect">
                                  <p:stCondLst>
                                    <p:cond delay="0"/>
                                  </p:stCondLst>
                                  <p:childTnLst>
                                    <p:set>
                                      <p:cBhvr>
                                        <p:cTn id="144" dur="1" fill="hold">
                                          <p:stCondLst>
                                            <p:cond delay="0"/>
                                          </p:stCondLst>
                                        </p:cTn>
                                        <p:tgtEl>
                                          <p:spTgt spid="873492"/>
                                        </p:tgtEl>
                                        <p:attrNameLst>
                                          <p:attrName>style.visibility</p:attrName>
                                        </p:attrNameLst>
                                      </p:cBhvr>
                                      <p:to>
                                        <p:strVal val="visible"/>
                                      </p:to>
                                    </p:set>
                                    <p:anim calcmode="lin" valueType="num">
                                      <p:cBhvr additive="base">
                                        <p:cTn id="145" dur="500" fill="hold"/>
                                        <p:tgtEl>
                                          <p:spTgt spid="873492"/>
                                        </p:tgtEl>
                                        <p:attrNameLst>
                                          <p:attrName>ppt_x</p:attrName>
                                        </p:attrNameLst>
                                      </p:cBhvr>
                                      <p:tavLst>
                                        <p:tav tm="0">
                                          <p:val>
                                            <p:strVal val="#ppt_x"/>
                                          </p:val>
                                        </p:tav>
                                        <p:tav tm="100000">
                                          <p:val>
                                            <p:strVal val="#ppt_x"/>
                                          </p:val>
                                        </p:tav>
                                      </p:tavLst>
                                    </p:anim>
                                    <p:anim calcmode="lin" valueType="num">
                                      <p:cBhvr additive="base">
                                        <p:cTn id="146" dur="500" fill="hold"/>
                                        <p:tgtEl>
                                          <p:spTgt spid="873492"/>
                                        </p:tgtEl>
                                        <p:attrNameLst>
                                          <p:attrName>ppt_y</p:attrName>
                                        </p:attrNameLst>
                                      </p:cBhvr>
                                      <p:tavLst>
                                        <p:tav tm="0">
                                          <p:val>
                                            <p:strVal val="1+#ppt_h/2"/>
                                          </p:val>
                                        </p:tav>
                                        <p:tav tm="100000">
                                          <p:val>
                                            <p:strVal val="#ppt_y"/>
                                          </p:val>
                                        </p:tav>
                                      </p:tavLst>
                                    </p:anim>
                                  </p:childTnLst>
                                </p:cTn>
                              </p:par>
                            </p:childTnLst>
                          </p:cTn>
                        </p:par>
                        <p:par>
                          <p:cTn id="147" fill="hold" nodeType="afterGroup">
                            <p:stCondLst>
                              <p:cond delay="14500"/>
                            </p:stCondLst>
                            <p:childTnLst>
                              <p:par>
                                <p:cTn id="148" presetID="7" presetClass="entr" presetSubtype="4" fill="hold" grpId="0" nodeType="afterEffect">
                                  <p:stCondLst>
                                    <p:cond delay="0"/>
                                  </p:stCondLst>
                                  <p:childTnLst>
                                    <p:set>
                                      <p:cBhvr>
                                        <p:cTn id="149" dur="1" fill="hold">
                                          <p:stCondLst>
                                            <p:cond delay="0"/>
                                          </p:stCondLst>
                                        </p:cTn>
                                        <p:tgtEl>
                                          <p:spTgt spid="873493"/>
                                        </p:tgtEl>
                                        <p:attrNameLst>
                                          <p:attrName>style.visibility</p:attrName>
                                        </p:attrNameLst>
                                      </p:cBhvr>
                                      <p:to>
                                        <p:strVal val="visible"/>
                                      </p:to>
                                    </p:set>
                                    <p:anim calcmode="lin" valueType="num">
                                      <p:cBhvr additive="base">
                                        <p:cTn id="150" dur="500" fill="hold"/>
                                        <p:tgtEl>
                                          <p:spTgt spid="873493"/>
                                        </p:tgtEl>
                                        <p:attrNameLst>
                                          <p:attrName>ppt_x</p:attrName>
                                        </p:attrNameLst>
                                      </p:cBhvr>
                                      <p:tavLst>
                                        <p:tav tm="0">
                                          <p:val>
                                            <p:strVal val="#ppt_x"/>
                                          </p:val>
                                        </p:tav>
                                        <p:tav tm="100000">
                                          <p:val>
                                            <p:strVal val="#ppt_x"/>
                                          </p:val>
                                        </p:tav>
                                      </p:tavLst>
                                    </p:anim>
                                    <p:anim calcmode="lin" valueType="num">
                                      <p:cBhvr additive="base">
                                        <p:cTn id="151" dur="500" fill="hold"/>
                                        <p:tgtEl>
                                          <p:spTgt spid="873493"/>
                                        </p:tgtEl>
                                        <p:attrNameLst>
                                          <p:attrName>ppt_y</p:attrName>
                                        </p:attrNameLst>
                                      </p:cBhvr>
                                      <p:tavLst>
                                        <p:tav tm="0">
                                          <p:val>
                                            <p:strVal val="1+#ppt_h/2"/>
                                          </p:val>
                                        </p:tav>
                                        <p:tav tm="100000">
                                          <p:val>
                                            <p:strVal val="#ppt_y"/>
                                          </p:val>
                                        </p:tav>
                                      </p:tavLst>
                                    </p:anim>
                                  </p:childTnLst>
                                </p:cTn>
                              </p:par>
                            </p:childTnLst>
                          </p:cTn>
                        </p:par>
                        <p:par>
                          <p:cTn id="152" fill="hold" nodeType="afterGroup">
                            <p:stCondLst>
                              <p:cond delay="15000"/>
                            </p:stCondLst>
                            <p:childTnLst>
                              <p:par>
                                <p:cTn id="153" presetID="7" presetClass="entr" presetSubtype="4" fill="hold" grpId="0" nodeType="afterEffect">
                                  <p:stCondLst>
                                    <p:cond delay="0"/>
                                  </p:stCondLst>
                                  <p:childTnLst>
                                    <p:set>
                                      <p:cBhvr>
                                        <p:cTn id="154" dur="1" fill="hold">
                                          <p:stCondLst>
                                            <p:cond delay="0"/>
                                          </p:stCondLst>
                                        </p:cTn>
                                        <p:tgtEl>
                                          <p:spTgt spid="873494"/>
                                        </p:tgtEl>
                                        <p:attrNameLst>
                                          <p:attrName>style.visibility</p:attrName>
                                        </p:attrNameLst>
                                      </p:cBhvr>
                                      <p:to>
                                        <p:strVal val="visible"/>
                                      </p:to>
                                    </p:set>
                                    <p:anim calcmode="lin" valueType="num">
                                      <p:cBhvr additive="base">
                                        <p:cTn id="155" dur="500" fill="hold"/>
                                        <p:tgtEl>
                                          <p:spTgt spid="873494"/>
                                        </p:tgtEl>
                                        <p:attrNameLst>
                                          <p:attrName>ppt_x</p:attrName>
                                        </p:attrNameLst>
                                      </p:cBhvr>
                                      <p:tavLst>
                                        <p:tav tm="0">
                                          <p:val>
                                            <p:strVal val="#ppt_x"/>
                                          </p:val>
                                        </p:tav>
                                        <p:tav tm="100000">
                                          <p:val>
                                            <p:strVal val="#ppt_x"/>
                                          </p:val>
                                        </p:tav>
                                      </p:tavLst>
                                    </p:anim>
                                    <p:anim calcmode="lin" valueType="num">
                                      <p:cBhvr additive="base">
                                        <p:cTn id="156" dur="500" fill="hold"/>
                                        <p:tgtEl>
                                          <p:spTgt spid="873494"/>
                                        </p:tgtEl>
                                        <p:attrNameLst>
                                          <p:attrName>ppt_y</p:attrName>
                                        </p:attrNameLst>
                                      </p:cBhvr>
                                      <p:tavLst>
                                        <p:tav tm="0">
                                          <p:val>
                                            <p:strVal val="1+#ppt_h/2"/>
                                          </p:val>
                                        </p:tav>
                                        <p:tav tm="100000">
                                          <p:val>
                                            <p:strVal val="#ppt_y"/>
                                          </p:val>
                                        </p:tav>
                                      </p:tavLst>
                                    </p:anim>
                                  </p:childTnLst>
                                </p:cTn>
                              </p:par>
                            </p:childTnLst>
                          </p:cTn>
                        </p:par>
                        <p:par>
                          <p:cTn id="157" fill="hold" nodeType="afterGroup">
                            <p:stCondLst>
                              <p:cond delay="15500"/>
                            </p:stCondLst>
                            <p:childTnLst>
                              <p:par>
                                <p:cTn id="158" presetID="3" presetClass="entr" presetSubtype="10" fill="hold" grpId="0" nodeType="afterEffect">
                                  <p:stCondLst>
                                    <p:cond delay="0"/>
                                  </p:stCondLst>
                                  <p:childTnLst>
                                    <p:set>
                                      <p:cBhvr>
                                        <p:cTn id="159" dur="1" fill="hold">
                                          <p:stCondLst>
                                            <p:cond delay="0"/>
                                          </p:stCondLst>
                                        </p:cTn>
                                        <p:tgtEl>
                                          <p:spTgt spid="873505"/>
                                        </p:tgtEl>
                                        <p:attrNameLst>
                                          <p:attrName>style.visibility</p:attrName>
                                        </p:attrNameLst>
                                      </p:cBhvr>
                                      <p:to>
                                        <p:strVal val="visible"/>
                                      </p:to>
                                    </p:set>
                                    <p:animEffect transition="in" filter="blinds(horizontal)">
                                      <p:cBhvr>
                                        <p:cTn id="160" dur="500"/>
                                        <p:tgtEl>
                                          <p:spTgt spid="873505"/>
                                        </p:tgtEl>
                                      </p:cBhvr>
                                    </p:animEffect>
                                  </p:childTnLst>
                                </p:cTn>
                              </p:par>
                            </p:childTnLst>
                          </p:cTn>
                        </p:par>
                        <p:par>
                          <p:cTn id="161" fill="hold" nodeType="afterGroup">
                            <p:stCondLst>
                              <p:cond delay="16000"/>
                            </p:stCondLst>
                            <p:childTnLst>
                              <p:par>
                                <p:cTn id="162" presetID="7" presetClass="entr" presetSubtype="4" fill="hold" grpId="0" nodeType="afterEffect">
                                  <p:stCondLst>
                                    <p:cond delay="0"/>
                                  </p:stCondLst>
                                  <p:childTnLst>
                                    <p:set>
                                      <p:cBhvr>
                                        <p:cTn id="163" dur="1" fill="hold">
                                          <p:stCondLst>
                                            <p:cond delay="0"/>
                                          </p:stCondLst>
                                        </p:cTn>
                                        <p:tgtEl>
                                          <p:spTgt spid="873495"/>
                                        </p:tgtEl>
                                        <p:attrNameLst>
                                          <p:attrName>style.visibility</p:attrName>
                                        </p:attrNameLst>
                                      </p:cBhvr>
                                      <p:to>
                                        <p:strVal val="visible"/>
                                      </p:to>
                                    </p:set>
                                    <p:anim calcmode="lin" valueType="num">
                                      <p:cBhvr additive="base">
                                        <p:cTn id="164" dur="500" fill="hold"/>
                                        <p:tgtEl>
                                          <p:spTgt spid="873495"/>
                                        </p:tgtEl>
                                        <p:attrNameLst>
                                          <p:attrName>ppt_x</p:attrName>
                                        </p:attrNameLst>
                                      </p:cBhvr>
                                      <p:tavLst>
                                        <p:tav tm="0">
                                          <p:val>
                                            <p:strVal val="#ppt_x"/>
                                          </p:val>
                                        </p:tav>
                                        <p:tav tm="100000">
                                          <p:val>
                                            <p:strVal val="#ppt_x"/>
                                          </p:val>
                                        </p:tav>
                                      </p:tavLst>
                                    </p:anim>
                                    <p:anim calcmode="lin" valueType="num">
                                      <p:cBhvr additive="base">
                                        <p:cTn id="165" dur="500" fill="hold"/>
                                        <p:tgtEl>
                                          <p:spTgt spid="873495"/>
                                        </p:tgtEl>
                                        <p:attrNameLst>
                                          <p:attrName>ppt_y</p:attrName>
                                        </p:attrNameLst>
                                      </p:cBhvr>
                                      <p:tavLst>
                                        <p:tav tm="0">
                                          <p:val>
                                            <p:strVal val="1+#ppt_h/2"/>
                                          </p:val>
                                        </p:tav>
                                        <p:tav tm="100000">
                                          <p:val>
                                            <p:strVal val="#ppt_y"/>
                                          </p:val>
                                        </p:tav>
                                      </p:tavLst>
                                    </p:anim>
                                  </p:childTnLst>
                                </p:cTn>
                              </p:par>
                            </p:childTnLst>
                          </p:cTn>
                        </p:par>
                        <p:par>
                          <p:cTn id="166" fill="hold" nodeType="afterGroup">
                            <p:stCondLst>
                              <p:cond delay="16500"/>
                            </p:stCondLst>
                            <p:childTnLst>
                              <p:par>
                                <p:cTn id="167" presetID="3" presetClass="entr" presetSubtype="10" fill="hold" nodeType="afterEffect">
                                  <p:stCondLst>
                                    <p:cond delay="0"/>
                                  </p:stCondLst>
                                  <p:childTnLst>
                                    <p:set>
                                      <p:cBhvr>
                                        <p:cTn id="168" dur="1" fill="hold">
                                          <p:stCondLst>
                                            <p:cond delay="0"/>
                                          </p:stCondLst>
                                        </p:cTn>
                                        <p:tgtEl>
                                          <p:spTgt spid="873513">
                                            <p:txEl>
                                              <p:pRg st="5" end="5"/>
                                            </p:txEl>
                                          </p:spTgt>
                                        </p:tgtEl>
                                        <p:attrNameLst>
                                          <p:attrName>style.visibility</p:attrName>
                                        </p:attrNameLst>
                                      </p:cBhvr>
                                      <p:to>
                                        <p:strVal val="visible"/>
                                      </p:to>
                                    </p:set>
                                    <p:animEffect transition="in" filter="blinds(horizontal)">
                                      <p:cBhvr>
                                        <p:cTn id="169" dur="500"/>
                                        <p:tgtEl>
                                          <p:spTgt spid="873513">
                                            <p:txEl>
                                              <p:pRg st="5" end="5"/>
                                            </p:txEl>
                                          </p:spTgt>
                                        </p:tgtEl>
                                      </p:cBhvr>
                                    </p:animEffect>
                                  </p:childTnLst>
                                </p:cTn>
                              </p:par>
                            </p:childTnLst>
                          </p:cTn>
                        </p:par>
                        <p:par>
                          <p:cTn id="170" fill="hold" nodeType="afterGroup">
                            <p:stCondLst>
                              <p:cond delay="17000"/>
                            </p:stCondLst>
                            <p:childTnLst>
                              <p:par>
                                <p:cTn id="171" presetID="3" presetClass="entr" presetSubtype="10" fill="hold" nodeType="afterEffect">
                                  <p:stCondLst>
                                    <p:cond delay="0"/>
                                  </p:stCondLst>
                                  <p:childTnLst>
                                    <p:set>
                                      <p:cBhvr>
                                        <p:cTn id="172" dur="1" fill="hold">
                                          <p:stCondLst>
                                            <p:cond delay="0"/>
                                          </p:stCondLst>
                                        </p:cTn>
                                        <p:tgtEl>
                                          <p:spTgt spid="873513">
                                            <p:txEl>
                                              <p:pRg st="6" end="6"/>
                                            </p:txEl>
                                          </p:spTgt>
                                        </p:tgtEl>
                                        <p:attrNameLst>
                                          <p:attrName>style.visibility</p:attrName>
                                        </p:attrNameLst>
                                      </p:cBhvr>
                                      <p:to>
                                        <p:strVal val="visible"/>
                                      </p:to>
                                    </p:set>
                                    <p:animEffect transition="in" filter="blinds(horizontal)">
                                      <p:cBhvr>
                                        <p:cTn id="173" dur="500"/>
                                        <p:tgtEl>
                                          <p:spTgt spid="873513">
                                            <p:txEl>
                                              <p:pRg st="6" end="6"/>
                                            </p:txEl>
                                          </p:spTgt>
                                        </p:tgtEl>
                                      </p:cBhvr>
                                    </p:animEffect>
                                  </p:childTnLst>
                                </p:cTn>
                              </p:par>
                            </p:childTnLst>
                          </p:cTn>
                        </p:par>
                        <p:par>
                          <p:cTn id="174" fill="hold" nodeType="afterGroup">
                            <p:stCondLst>
                              <p:cond delay="17500"/>
                            </p:stCondLst>
                            <p:childTnLst>
                              <p:par>
                                <p:cTn id="175" presetID="3" presetClass="entr" presetSubtype="10" fill="hold" nodeType="afterEffect">
                                  <p:stCondLst>
                                    <p:cond delay="0"/>
                                  </p:stCondLst>
                                  <p:childTnLst>
                                    <p:set>
                                      <p:cBhvr>
                                        <p:cTn id="176" dur="1" fill="hold">
                                          <p:stCondLst>
                                            <p:cond delay="0"/>
                                          </p:stCondLst>
                                        </p:cTn>
                                        <p:tgtEl>
                                          <p:spTgt spid="873513">
                                            <p:txEl>
                                              <p:pRg st="7" end="7"/>
                                            </p:txEl>
                                          </p:spTgt>
                                        </p:tgtEl>
                                        <p:attrNameLst>
                                          <p:attrName>style.visibility</p:attrName>
                                        </p:attrNameLst>
                                      </p:cBhvr>
                                      <p:to>
                                        <p:strVal val="visible"/>
                                      </p:to>
                                    </p:set>
                                    <p:animEffect transition="in" filter="blinds(horizontal)">
                                      <p:cBhvr>
                                        <p:cTn id="177" dur="500"/>
                                        <p:tgtEl>
                                          <p:spTgt spid="873513">
                                            <p:txEl>
                                              <p:pRg st="7" end="7"/>
                                            </p:txEl>
                                          </p:spTgt>
                                        </p:tgtEl>
                                      </p:cBhvr>
                                    </p:animEffect>
                                  </p:childTnLst>
                                </p:cTn>
                              </p:par>
                            </p:childTnLst>
                          </p:cTn>
                        </p:par>
                        <p:par>
                          <p:cTn id="178" fill="hold" nodeType="afterGroup">
                            <p:stCondLst>
                              <p:cond delay="18000"/>
                            </p:stCondLst>
                            <p:childTnLst>
                              <p:par>
                                <p:cTn id="179" presetID="3" presetClass="exit" presetSubtype="10" fill="hold" grpId="1" nodeType="afterEffect">
                                  <p:stCondLst>
                                    <p:cond delay="0"/>
                                  </p:stCondLst>
                                  <p:childTnLst>
                                    <p:animEffect transition="out" filter="blinds(horizontal)">
                                      <p:cBhvr>
                                        <p:cTn id="180" dur="500"/>
                                        <p:tgtEl>
                                          <p:spTgt spid="873497"/>
                                        </p:tgtEl>
                                      </p:cBhvr>
                                    </p:animEffect>
                                    <p:set>
                                      <p:cBhvr>
                                        <p:cTn id="181" dur="1" fill="hold">
                                          <p:stCondLst>
                                            <p:cond delay="499"/>
                                          </p:stCondLst>
                                        </p:cTn>
                                        <p:tgtEl>
                                          <p:spTgt spid="873497"/>
                                        </p:tgtEl>
                                        <p:attrNameLst>
                                          <p:attrName>style.visibility</p:attrName>
                                        </p:attrNameLst>
                                      </p:cBhvr>
                                      <p:to>
                                        <p:strVal val="hidden"/>
                                      </p:to>
                                    </p:set>
                                  </p:childTnLst>
                                </p:cTn>
                              </p:par>
                              <p:par>
                                <p:cTn id="182" presetID="3" presetClass="exit" presetSubtype="10" fill="hold" grpId="1" nodeType="withEffect">
                                  <p:stCondLst>
                                    <p:cond delay="0"/>
                                  </p:stCondLst>
                                  <p:childTnLst>
                                    <p:animEffect transition="out" filter="blinds(horizontal)">
                                      <p:cBhvr>
                                        <p:cTn id="183" dur="500"/>
                                        <p:tgtEl>
                                          <p:spTgt spid="873499"/>
                                        </p:tgtEl>
                                      </p:cBhvr>
                                    </p:animEffect>
                                    <p:set>
                                      <p:cBhvr>
                                        <p:cTn id="184" dur="1" fill="hold">
                                          <p:stCondLst>
                                            <p:cond delay="499"/>
                                          </p:stCondLst>
                                        </p:cTn>
                                        <p:tgtEl>
                                          <p:spTgt spid="873499"/>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873500"/>
                                        </p:tgtEl>
                                      </p:cBhvr>
                                    </p:animEffect>
                                    <p:set>
                                      <p:cBhvr>
                                        <p:cTn id="187" dur="1" fill="hold">
                                          <p:stCondLst>
                                            <p:cond delay="499"/>
                                          </p:stCondLst>
                                        </p:cTn>
                                        <p:tgtEl>
                                          <p:spTgt spid="873500"/>
                                        </p:tgtEl>
                                        <p:attrNameLst>
                                          <p:attrName>style.visibility</p:attrName>
                                        </p:attrNameLst>
                                      </p:cBhvr>
                                      <p:to>
                                        <p:strVal val="hidden"/>
                                      </p:to>
                                    </p:set>
                                  </p:childTnLst>
                                </p:cTn>
                              </p:par>
                              <p:par>
                                <p:cTn id="188" presetID="3" presetClass="exit" presetSubtype="10" fill="hold" grpId="1" nodeType="withEffect">
                                  <p:stCondLst>
                                    <p:cond delay="0"/>
                                  </p:stCondLst>
                                  <p:childTnLst>
                                    <p:animEffect transition="out" filter="blinds(horizontal)">
                                      <p:cBhvr>
                                        <p:cTn id="189" dur="500"/>
                                        <p:tgtEl>
                                          <p:spTgt spid="873501"/>
                                        </p:tgtEl>
                                      </p:cBhvr>
                                    </p:animEffect>
                                    <p:set>
                                      <p:cBhvr>
                                        <p:cTn id="190" dur="1" fill="hold">
                                          <p:stCondLst>
                                            <p:cond delay="499"/>
                                          </p:stCondLst>
                                        </p:cTn>
                                        <p:tgtEl>
                                          <p:spTgt spid="873501"/>
                                        </p:tgtEl>
                                        <p:attrNameLst>
                                          <p:attrName>style.visibility</p:attrName>
                                        </p:attrNameLst>
                                      </p:cBhvr>
                                      <p:to>
                                        <p:strVal val="hidden"/>
                                      </p:to>
                                    </p:set>
                                  </p:childTnLst>
                                </p:cTn>
                              </p:par>
                              <p:par>
                                <p:cTn id="191" presetID="3" presetClass="exit" presetSubtype="10" fill="hold" grpId="1" nodeType="withEffect">
                                  <p:stCondLst>
                                    <p:cond delay="0"/>
                                  </p:stCondLst>
                                  <p:childTnLst>
                                    <p:animEffect transition="out" filter="blinds(horizontal)">
                                      <p:cBhvr>
                                        <p:cTn id="192" dur="500"/>
                                        <p:tgtEl>
                                          <p:spTgt spid="873504"/>
                                        </p:tgtEl>
                                      </p:cBhvr>
                                    </p:animEffect>
                                    <p:set>
                                      <p:cBhvr>
                                        <p:cTn id="193" dur="1" fill="hold">
                                          <p:stCondLst>
                                            <p:cond delay="499"/>
                                          </p:stCondLst>
                                        </p:cTn>
                                        <p:tgtEl>
                                          <p:spTgt spid="873504"/>
                                        </p:tgtEl>
                                        <p:attrNameLst>
                                          <p:attrName>style.visibility</p:attrName>
                                        </p:attrNameLst>
                                      </p:cBhvr>
                                      <p:to>
                                        <p:strVal val="hidden"/>
                                      </p:to>
                                    </p:set>
                                  </p:childTnLst>
                                </p:cTn>
                              </p:par>
                              <p:par>
                                <p:cTn id="194" presetID="3" presetClass="exit" presetSubtype="10" fill="hold" grpId="1" nodeType="withEffect">
                                  <p:stCondLst>
                                    <p:cond delay="0"/>
                                  </p:stCondLst>
                                  <p:childTnLst>
                                    <p:animEffect transition="out" filter="blinds(horizontal)">
                                      <p:cBhvr>
                                        <p:cTn id="195" dur="500"/>
                                        <p:tgtEl>
                                          <p:spTgt spid="873502"/>
                                        </p:tgtEl>
                                      </p:cBhvr>
                                    </p:animEffect>
                                    <p:set>
                                      <p:cBhvr>
                                        <p:cTn id="196" dur="1" fill="hold">
                                          <p:stCondLst>
                                            <p:cond delay="499"/>
                                          </p:stCondLst>
                                        </p:cTn>
                                        <p:tgtEl>
                                          <p:spTgt spid="873502"/>
                                        </p:tgtEl>
                                        <p:attrNameLst>
                                          <p:attrName>style.visibility</p:attrName>
                                        </p:attrNameLst>
                                      </p:cBhvr>
                                      <p:to>
                                        <p:strVal val="hidden"/>
                                      </p:to>
                                    </p:set>
                                  </p:childTnLst>
                                </p:cTn>
                              </p:par>
                              <p:par>
                                <p:cTn id="197" presetID="3" presetClass="exit" presetSubtype="10" fill="hold" grpId="1" nodeType="withEffect">
                                  <p:stCondLst>
                                    <p:cond delay="0"/>
                                  </p:stCondLst>
                                  <p:childTnLst>
                                    <p:animEffect transition="out" filter="blinds(horizontal)">
                                      <p:cBhvr>
                                        <p:cTn id="198" dur="500"/>
                                        <p:tgtEl>
                                          <p:spTgt spid="873503"/>
                                        </p:tgtEl>
                                      </p:cBhvr>
                                    </p:animEffect>
                                    <p:set>
                                      <p:cBhvr>
                                        <p:cTn id="199" dur="1" fill="hold">
                                          <p:stCondLst>
                                            <p:cond delay="499"/>
                                          </p:stCondLst>
                                        </p:cTn>
                                        <p:tgtEl>
                                          <p:spTgt spid="873503"/>
                                        </p:tgtEl>
                                        <p:attrNameLst>
                                          <p:attrName>style.visibility</p:attrName>
                                        </p:attrNameLst>
                                      </p:cBhvr>
                                      <p:to>
                                        <p:strVal val="hidden"/>
                                      </p:to>
                                    </p:set>
                                  </p:childTnLst>
                                </p:cTn>
                              </p:par>
                              <p:par>
                                <p:cTn id="200" presetID="3" presetClass="exit" presetSubtype="10" fill="hold" grpId="1" nodeType="withEffect">
                                  <p:stCondLst>
                                    <p:cond delay="0"/>
                                  </p:stCondLst>
                                  <p:childTnLst>
                                    <p:animEffect transition="out" filter="blinds(horizontal)">
                                      <p:cBhvr>
                                        <p:cTn id="201" dur="500"/>
                                        <p:tgtEl>
                                          <p:spTgt spid="873505"/>
                                        </p:tgtEl>
                                      </p:cBhvr>
                                    </p:animEffect>
                                    <p:set>
                                      <p:cBhvr>
                                        <p:cTn id="202" dur="1" fill="hold">
                                          <p:stCondLst>
                                            <p:cond delay="499"/>
                                          </p:stCondLst>
                                        </p:cTn>
                                        <p:tgtEl>
                                          <p:spTgt spid="873505"/>
                                        </p:tgtEl>
                                        <p:attrNameLst>
                                          <p:attrName>style.visibility</p:attrName>
                                        </p:attrNameLst>
                                      </p:cBhvr>
                                      <p:to>
                                        <p:strVal val="hidden"/>
                                      </p:to>
                                    </p:set>
                                  </p:childTnLst>
                                </p:cTn>
                              </p:par>
                              <p:par>
                                <p:cTn id="203" presetID="3" presetClass="exit" presetSubtype="10" fill="hold" grpId="1" nodeType="withEffect">
                                  <p:stCondLst>
                                    <p:cond delay="0"/>
                                  </p:stCondLst>
                                  <p:childTnLst>
                                    <p:animEffect transition="out" filter="blinds(horizontal)">
                                      <p:cBhvr>
                                        <p:cTn id="204" dur="500"/>
                                        <p:tgtEl>
                                          <p:spTgt spid="873506"/>
                                        </p:tgtEl>
                                      </p:cBhvr>
                                    </p:animEffect>
                                    <p:set>
                                      <p:cBhvr>
                                        <p:cTn id="205" dur="1" fill="hold">
                                          <p:stCondLst>
                                            <p:cond delay="499"/>
                                          </p:stCondLst>
                                        </p:cTn>
                                        <p:tgtEl>
                                          <p:spTgt spid="873506"/>
                                        </p:tgtEl>
                                        <p:attrNameLst>
                                          <p:attrName>style.visibility</p:attrName>
                                        </p:attrNameLst>
                                      </p:cBhvr>
                                      <p:to>
                                        <p:strVal val="hidden"/>
                                      </p:to>
                                    </p:set>
                                  </p:childTnLst>
                                </p:cTn>
                              </p:par>
                              <p:par>
                                <p:cTn id="206" presetID="3" presetClass="exit" presetSubtype="10" fill="hold" grpId="1" nodeType="withEffect">
                                  <p:stCondLst>
                                    <p:cond delay="0"/>
                                  </p:stCondLst>
                                  <p:childTnLst>
                                    <p:animEffect transition="out" filter="blinds(horizontal)">
                                      <p:cBhvr>
                                        <p:cTn id="207" dur="500"/>
                                        <p:tgtEl>
                                          <p:spTgt spid="873498"/>
                                        </p:tgtEl>
                                      </p:cBhvr>
                                    </p:animEffect>
                                    <p:set>
                                      <p:cBhvr>
                                        <p:cTn id="208" dur="1" fill="hold">
                                          <p:stCondLst>
                                            <p:cond delay="499"/>
                                          </p:stCondLst>
                                        </p:cTn>
                                        <p:tgtEl>
                                          <p:spTgt spid="873498"/>
                                        </p:tgtEl>
                                        <p:attrNameLst>
                                          <p:attrName>style.visibility</p:attrName>
                                        </p:attrNameLst>
                                      </p:cBhvr>
                                      <p:to>
                                        <p:strVal val="hidden"/>
                                      </p:to>
                                    </p:set>
                                  </p:childTnLst>
                                </p:cTn>
                              </p:par>
                              <p:par>
                                <p:cTn id="209" presetID="3" presetClass="exit" presetSubtype="10" fill="hold" grpId="1" nodeType="withEffect">
                                  <p:stCondLst>
                                    <p:cond delay="0"/>
                                  </p:stCondLst>
                                  <p:childTnLst>
                                    <p:animEffect transition="out" filter="blinds(horizontal)">
                                      <p:cBhvr>
                                        <p:cTn id="210" dur="500"/>
                                        <p:tgtEl>
                                          <p:spTgt spid="873507"/>
                                        </p:tgtEl>
                                      </p:cBhvr>
                                    </p:animEffect>
                                    <p:set>
                                      <p:cBhvr>
                                        <p:cTn id="211" dur="1" fill="hold">
                                          <p:stCondLst>
                                            <p:cond delay="499"/>
                                          </p:stCondLst>
                                        </p:cTn>
                                        <p:tgtEl>
                                          <p:spTgt spid="873507"/>
                                        </p:tgtEl>
                                        <p:attrNameLst>
                                          <p:attrName>style.visibility</p:attrName>
                                        </p:attrNameLst>
                                      </p:cBhvr>
                                      <p:to>
                                        <p:strVal val="hidden"/>
                                      </p:to>
                                    </p:set>
                                  </p:childTnLst>
                                </p:cTn>
                              </p:par>
                              <p:par>
                                <p:cTn id="212" presetID="3" presetClass="exit" presetSubtype="10" fill="hold" grpId="1" nodeType="withEffect">
                                  <p:stCondLst>
                                    <p:cond delay="0"/>
                                  </p:stCondLst>
                                  <p:childTnLst>
                                    <p:animEffect transition="out" filter="blinds(horizontal)">
                                      <p:cBhvr>
                                        <p:cTn id="213" dur="500"/>
                                        <p:tgtEl>
                                          <p:spTgt spid="873508"/>
                                        </p:tgtEl>
                                      </p:cBhvr>
                                    </p:animEffect>
                                    <p:set>
                                      <p:cBhvr>
                                        <p:cTn id="214" dur="1" fill="hold">
                                          <p:stCondLst>
                                            <p:cond delay="499"/>
                                          </p:stCondLst>
                                        </p:cTn>
                                        <p:tgtEl>
                                          <p:spTgt spid="873508"/>
                                        </p:tgtEl>
                                        <p:attrNameLst>
                                          <p:attrName>style.visibility</p:attrName>
                                        </p:attrNameLst>
                                      </p:cBhvr>
                                      <p:to>
                                        <p:strVal val="hidden"/>
                                      </p:to>
                                    </p:set>
                                  </p:childTnLst>
                                </p:cTn>
                              </p:par>
                              <p:par>
                                <p:cTn id="215" presetID="3" presetClass="exit" presetSubtype="10" fill="hold" grpId="1" nodeType="withEffect">
                                  <p:stCondLst>
                                    <p:cond delay="0"/>
                                  </p:stCondLst>
                                  <p:childTnLst>
                                    <p:animEffect transition="out" filter="blinds(horizontal)">
                                      <p:cBhvr>
                                        <p:cTn id="216" dur="500"/>
                                        <p:tgtEl>
                                          <p:spTgt spid="873509"/>
                                        </p:tgtEl>
                                      </p:cBhvr>
                                    </p:animEffect>
                                    <p:set>
                                      <p:cBhvr>
                                        <p:cTn id="217" dur="1" fill="hold">
                                          <p:stCondLst>
                                            <p:cond delay="499"/>
                                          </p:stCondLst>
                                        </p:cTn>
                                        <p:tgtEl>
                                          <p:spTgt spid="873509"/>
                                        </p:tgtEl>
                                        <p:attrNameLst>
                                          <p:attrName>style.visibility</p:attrName>
                                        </p:attrNameLst>
                                      </p:cBhvr>
                                      <p:to>
                                        <p:strVal val="hidden"/>
                                      </p:to>
                                    </p:set>
                                  </p:childTnLst>
                                </p:cTn>
                              </p:par>
                              <p:par>
                                <p:cTn id="218" presetID="3" presetClass="exit" presetSubtype="10" fill="hold" grpId="1" nodeType="withEffect">
                                  <p:stCondLst>
                                    <p:cond delay="0"/>
                                  </p:stCondLst>
                                  <p:childTnLst>
                                    <p:animEffect transition="out" filter="blinds(horizontal)">
                                      <p:cBhvr>
                                        <p:cTn id="219" dur="500"/>
                                        <p:tgtEl>
                                          <p:spTgt spid="873510"/>
                                        </p:tgtEl>
                                      </p:cBhvr>
                                    </p:animEffect>
                                    <p:set>
                                      <p:cBhvr>
                                        <p:cTn id="220" dur="1" fill="hold">
                                          <p:stCondLst>
                                            <p:cond delay="499"/>
                                          </p:stCondLst>
                                        </p:cTn>
                                        <p:tgtEl>
                                          <p:spTgt spid="873510"/>
                                        </p:tgtEl>
                                        <p:attrNameLst>
                                          <p:attrName>style.visibility</p:attrName>
                                        </p:attrNameLst>
                                      </p:cBhvr>
                                      <p:to>
                                        <p:strVal val="hidden"/>
                                      </p:to>
                                    </p:set>
                                  </p:childTnLst>
                                </p:cTn>
                              </p:par>
                              <p:par>
                                <p:cTn id="221" presetID="3" presetClass="exit" presetSubtype="10" fill="hold" grpId="1" nodeType="withEffect">
                                  <p:stCondLst>
                                    <p:cond delay="0"/>
                                  </p:stCondLst>
                                  <p:childTnLst>
                                    <p:animEffect transition="out" filter="blinds(horizontal)">
                                      <p:cBhvr>
                                        <p:cTn id="222" dur="500"/>
                                        <p:tgtEl>
                                          <p:spTgt spid="873511"/>
                                        </p:tgtEl>
                                      </p:cBhvr>
                                    </p:animEffect>
                                    <p:set>
                                      <p:cBhvr>
                                        <p:cTn id="223" dur="1" fill="hold">
                                          <p:stCondLst>
                                            <p:cond delay="499"/>
                                          </p:stCondLst>
                                        </p:cTn>
                                        <p:tgtEl>
                                          <p:spTgt spid="873511"/>
                                        </p:tgtEl>
                                        <p:attrNameLst>
                                          <p:attrName>style.visibility</p:attrName>
                                        </p:attrNameLst>
                                      </p:cBhvr>
                                      <p:to>
                                        <p:strVal val="hidden"/>
                                      </p:to>
                                    </p:set>
                                  </p:childTnLst>
                                </p:cTn>
                              </p:par>
                              <p:par>
                                <p:cTn id="224" presetID="3" presetClass="exit" presetSubtype="10" fill="hold" grpId="1" nodeType="withEffect">
                                  <p:stCondLst>
                                    <p:cond delay="0"/>
                                  </p:stCondLst>
                                  <p:childTnLst>
                                    <p:animEffect transition="out" filter="blinds(horizontal)">
                                      <p:cBhvr>
                                        <p:cTn id="225" dur="500"/>
                                        <p:tgtEl>
                                          <p:spTgt spid="873512"/>
                                        </p:tgtEl>
                                      </p:cBhvr>
                                    </p:animEffect>
                                    <p:set>
                                      <p:cBhvr>
                                        <p:cTn id="226" dur="1" fill="hold">
                                          <p:stCondLst>
                                            <p:cond delay="499"/>
                                          </p:stCondLst>
                                        </p:cTn>
                                        <p:tgtEl>
                                          <p:spTgt spid="873512"/>
                                        </p:tgtEl>
                                        <p:attrNameLst>
                                          <p:attrName>style.visibility</p:attrName>
                                        </p:attrNameLst>
                                      </p:cBhvr>
                                      <p:to>
                                        <p:strVal val="hidden"/>
                                      </p:to>
                                    </p:set>
                                  </p:childTnLst>
                                </p:cTn>
                              </p:par>
                            </p:childTnLst>
                          </p:cTn>
                        </p:par>
                        <p:par>
                          <p:cTn id="227" fill="hold" nodeType="afterGroup">
                            <p:stCondLst>
                              <p:cond delay="18500"/>
                            </p:stCondLst>
                            <p:childTnLst>
                              <p:par>
                                <p:cTn id="228" presetID="3" presetClass="entr" presetSubtype="10" fill="hold" grpId="0" nodeType="afterEffect">
                                  <p:stCondLst>
                                    <p:cond delay="0"/>
                                  </p:stCondLst>
                                  <p:childTnLst>
                                    <p:set>
                                      <p:cBhvr>
                                        <p:cTn id="229" dur="1" fill="hold">
                                          <p:stCondLst>
                                            <p:cond delay="0"/>
                                          </p:stCondLst>
                                        </p:cTn>
                                        <p:tgtEl>
                                          <p:spTgt spid="873496"/>
                                        </p:tgtEl>
                                        <p:attrNameLst>
                                          <p:attrName>style.visibility</p:attrName>
                                        </p:attrNameLst>
                                      </p:cBhvr>
                                      <p:to>
                                        <p:strVal val="visible"/>
                                      </p:to>
                                    </p:set>
                                    <p:animEffect transition="in" filter="blinds(horizontal)">
                                      <p:cBhvr>
                                        <p:cTn id="230" dur="5000"/>
                                        <p:tgtEl>
                                          <p:spTgt spid="873496"/>
                                        </p:tgtEl>
                                      </p:cBhvr>
                                    </p:animEffect>
                                  </p:childTnLst>
                                </p:cTn>
                              </p:par>
                            </p:childTnLst>
                          </p:cTn>
                        </p:par>
                        <p:par>
                          <p:cTn id="231" fill="hold" nodeType="afterGroup">
                            <p:stCondLst>
                              <p:cond delay="23500"/>
                            </p:stCondLst>
                            <p:childTnLst>
                              <p:par>
                                <p:cTn id="232" presetID="3" presetClass="entr" presetSubtype="10" fill="hold" grpId="0" nodeType="afterEffect">
                                  <p:stCondLst>
                                    <p:cond delay="0"/>
                                  </p:stCondLst>
                                  <p:childTnLst>
                                    <p:set>
                                      <p:cBhvr>
                                        <p:cTn id="233" dur="1" fill="hold">
                                          <p:stCondLst>
                                            <p:cond delay="0"/>
                                          </p:stCondLst>
                                        </p:cTn>
                                        <p:tgtEl>
                                          <p:spTgt spid="873516"/>
                                        </p:tgtEl>
                                        <p:attrNameLst>
                                          <p:attrName>style.visibility</p:attrName>
                                        </p:attrNameLst>
                                      </p:cBhvr>
                                      <p:to>
                                        <p:strVal val="visible"/>
                                      </p:to>
                                    </p:set>
                                    <p:animEffect transition="in" filter="blinds(horizontal)">
                                      <p:cBhvr>
                                        <p:cTn id="234" dur="500"/>
                                        <p:tgtEl>
                                          <p:spTgt spid="873516"/>
                                        </p:tgtEl>
                                      </p:cBhvr>
                                    </p:animEffect>
                                  </p:childTnLst>
                                </p:cTn>
                              </p:par>
                            </p:childTnLst>
                          </p:cTn>
                        </p:par>
                        <p:par>
                          <p:cTn id="235" fill="hold" nodeType="afterGroup">
                            <p:stCondLst>
                              <p:cond delay="24000"/>
                            </p:stCondLst>
                            <p:childTnLst>
                              <p:par>
                                <p:cTn id="236" presetID="3" presetClass="entr" presetSubtype="10" fill="hold" grpId="0" nodeType="afterEffect">
                                  <p:stCondLst>
                                    <p:cond delay="0"/>
                                  </p:stCondLst>
                                  <p:childTnLst>
                                    <p:set>
                                      <p:cBhvr>
                                        <p:cTn id="237" dur="1" fill="hold">
                                          <p:stCondLst>
                                            <p:cond delay="0"/>
                                          </p:stCondLst>
                                        </p:cTn>
                                        <p:tgtEl>
                                          <p:spTgt spid="873515"/>
                                        </p:tgtEl>
                                        <p:attrNameLst>
                                          <p:attrName>style.visibility</p:attrName>
                                        </p:attrNameLst>
                                      </p:cBhvr>
                                      <p:to>
                                        <p:strVal val="visible"/>
                                      </p:to>
                                    </p:set>
                                    <p:animEffect transition="in" filter="blinds(horizontal)">
                                      <p:cBhvr>
                                        <p:cTn id="238" dur="500"/>
                                        <p:tgtEl>
                                          <p:spTgt spid="873515"/>
                                        </p:tgtEl>
                                      </p:cBhvr>
                                    </p:animEffect>
                                  </p:childTnLst>
                                </p:cTn>
                              </p:par>
                            </p:childTnLst>
                          </p:cTn>
                        </p:par>
                        <p:par>
                          <p:cTn id="239" fill="hold" nodeType="afterGroup">
                            <p:stCondLst>
                              <p:cond delay="24500"/>
                            </p:stCondLst>
                            <p:childTnLst>
                              <p:par>
                                <p:cTn id="240" presetID="3" presetClass="entr" presetSubtype="10" fill="hold" grpId="0" nodeType="afterEffect">
                                  <p:stCondLst>
                                    <p:cond delay="0"/>
                                  </p:stCondLst>
                                  <p:childTnLst>
                                    <p:set>
                                      <p:cBhvr>
                                        <p:cTn id="241" dur="1" fill="hold">
                                          <p:stCondLst>
                                            <p:cond delay="0"/>
                                          </p:stCondLst>
                                        </p:cTn>
                                        <p:tgtEl>
                                          <p:spTgt spid="873514"/>
                                        </p:tgtEl>
                                        <p:attrNameLst>
                                          <p:attrName>style.visibility</p:attrName>
                                        </p:attrNameLst>
                                      </p:cBhvr>
                                      <p:to>
                                        <p:strVal val="visible"/>
                                      </p:to>
                                    </p:set>
                                    <p:animEffect transition="in" filter="blinds(horizontal)">
                                      <p:cBhvr>
                                        <p:cTn id="242" dur="500"/>
                                        <p:tgtEl>
                                          <p:spTgt spid="873514"/>
                                        </p:tgtEl>
                                      </p:cBhvr>
                                    </p:animEffec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3" presetClass="entr" presetSubtype="10" fill="hold" nodeType="clickEffect">
                                  <p:stCondLst>
                                    <p:cond delay="0"/>
                                  </p:stCondLst>
                                  <p:childTnLst>
                                    <p:set>
                                      <p:cBhvr>
                                        <p:cTn id="246" dur="1" fill="hold">
                                          <p:stCondLst>
                                            <p:cond delay="0"/>
                                          </p:stCondLst>
                                        </p:cTn>
                                        <p:tgtEl>
                                          <p:spTgt spid="873513">
                                            <p:txEl>
                                              <p:pRg st="8" end="8"/>
                                            </p:txEl>
                                          </p:spTgt>
                                        </p:tgtEl>
                                        <p:attrNameLst>
                                          <p:attrName>style.visibility</p:attrName>
                                        </p:attrNameLst>
                                      </p:cBhvr>
                                      <p:to>
                                        <p:strVal val="visible"/>
                                      </p:to>
                                    </p:set>
                                    <p:animEffect transition="in" filter="blinds(horizontal)">
                                      <p:cBhvr>
                                        <p:cTn id="247" dur="500"/>
                                        <p:tgtEl>
                                          <p:spTgt spid="873513">
                                            <p:txEl>
                                              <p:pRg st="8" end="8"/>
                                            </p:txEl>
                                          </p:spTgt>
                                        </p:tgtEl>
                                      </p:cBhvr>
                                    </p:animEffect>
                                  </p:childTnLst>
                                </p:cTn>
                              </p:par>
                              <p:par>
                                <p:cTn id="248" presetID="3" presetClass="entr" presetSubtype="10" fill="hold" nodeType="withEffect">
                                  <p:stCondLst>
                                    <p:cond delay="0"/>
                                  </p:stCondLst>
                                  <p:childTnLst>
                                    <p:set>
                                      <p:cBhvr>
                                        <p:cTn id="249" dur="1" fill="hold">
                                          <p:stCondLst>
                                            <p:cond delay="0"/>
                                          </p:stCondLst>
                                        </p:cTn>
                                        <p:tgtEl>
                                          <p:spTgt spid="873513">
                                            <p:txEl>
                                              <p:pRg st="9" end="9"/>
                                            </p:txEl>
                                          </p:spTgt>
                                        </p:tgtEl>
                                        <p:attrNameLst>
                                          <p:attrName>style.visibility</p:attrName>
                                        </p:attrNameLst>
                                      </p:cBhvr>
                                      <p:to>
                                        <p:strVal val="visible"/>
                                      </p:to>
                                    </p:set>
                                    <p:animEffect transition="in" filter="blinds(horizontal)">
                                      <p:cBhvr>
                                        <p:cTn id="250" dur="500"/>
                                        <p:tgtEl>
                                          <p:spTgt spid="873513">
                                            <p:txEl>
                                              <p:pRg st="9" end="9"/>
                                            </p:txEl>
                                          </p:spTgt>
                                        </p:tgtEl>
                                      </p:cBhvr>
                                    </p:animEffect>
                                  </p:childTnLst>
                                </p:cTn>
                              </p:par>
                              <p:par>
                                <p:cTn id="251" presetID="3" presetClass="entr" presetSubtype="10" fill="hold" nodeType="withEffect">
                                  <p:stCondLst>
                                    <p:cond delay="0"/>
                                  </p:stCondLst>
                                  <p:childTnLst>
                                    <p:set>
                                      <p:cBhvr>
                                        <p:cTn id="252" dur="1" fill="hold">
                                          <p:stCondLst>
                                            <p:cond delay="0"/>
                                          </p:stCondLst>
                                        </p:cTn>
                                        <p:tgtEl>
                                          <p:spTgt spid="873513">
                                            <p:txEl>
                                              <p:pRg st="10" end="10"/>
                                            </p:txEl>
                                          </p:spTgt>
                                        </p:tgtEl>
                                        <p:attrNameLst>
                                          <p:attrName>style.visibility</p:attrName>
                                        </p:attrNameLst>
                                      </p:cBhvr>
                                      <p:to>
                                        <p:strVal val="visible"/>
                                      </p:to>
                                    </p:set>
                                    <p:animEffect transition="in" filter="blinds(horizontal)">
                                      <p:cBhvr>
                                        <p:cTn id="253" dur="500"/>
                                        <p:tgtEl>
                                          <p:spTgt spid="8735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78" grpId="0" animBg="1"/>
      <p:bldP spid="873479" grpId="0" animBg="1"/>
      <p:bldP spid="873480" grpId="0" animBg="1"/>
      <p:bldP spid="873481" grpId="0" animBg="1"/>
      <p:bldP spid="873482" grpId="0" animBg="1"/>
      <p:bldP spid="873483" grpId="0" animBg="1"/>
      <p:bldP spid="873484" grpId="0" animBg="1"/>
      <p:bldP spid="873485" grpId="0" animBg="1"/>
      <p:bldP spid="873486" grpId="0" animBg="1"/>
      <p:bldP spid="873487" grpId="0" animBg="1"/>
      <p:bldP spid="873488" grpId="0" animBg="1"/>
      <p:bldP spid="873489" grpId="0" animBg="1"/>
      <p:bldP spid="873490" grpId="0" animBg="1"/>
      <p:bldP spid="873491" grpId="0" animBg="1"/>
      <p:bldP spid="873492" grpId="0" animBg="1"/>
      <p:bldP spid="873493" grpId="0" animBg="1"/>
      <p:bldP spid="873494" grpId="0" animBg="1"/>
      <p:bldP spid="873495" grpId="0" animBg="1"/>
      <p:bldP spid="873496" grpId="0" animBg="1"/>
      <p:bldP spid="873497" grpId="0" animBg="1"/>
      <p:bldP spid="873497" grpId="1" animBg="1"/>
      <p:bldP spid="873498" grpId="0" animBg="1"/>
      <p:bldP spid="873498" grpId="1" animBg="1"/>
      <p:bldP spid="873499" grpId="0" animBg="1"/>
      <p:bldP spid="873499" grpId="1" animBg="1"/>
      <p:bldP spid="873500" grpId="0" animBg="1"/>
      <p:bldP spid="873500" grpId="1" animBg="1"/>
      <p:bldP spid="873501" grpId="0" animBg="1"/>
      <p:bldP spid="873501" grpId="1" animBg="1"/>
      <p:bldP spid="873502" grpId="0" animBg="1"/>
      <p:bldP spid="873502" grpId="1" animBg="1"/>
      <p:bldP spid="873503" grpId="0" animBg="1"/>
      <p:bldP spid="873503" grpId="1" animBg="1"/>
      <p:bldP spid="873504" grpId="0" animBg="1"/>
      <p:bldP spid="873504" grpId="1" animBg="1"/>
      <p:bldP spid="873505" grpId="0" animBg="1"/>
      <p:bldP spid="873505" grpId="1" animBg="1"/>
      <p:bldP spid="873506" grpId="0" animBg="1"/>
      <p:bldP spid="873506" grpId="1" animBg="1"/>
      <p:bldP spid="873507" grpId="0" animBg="1"/>
      <p:bldP spid="873507" grpId="1" animBg="1"/>
      <p:bldP spid="873508" grpId="0" animBg="1"/>
      <p:bldP spid="873508" grpId="1" animBg="1"/>
      <p:bldP spid="873509" grpId="0" animBg="1"/>
      <p:bldP spid="873509" grpId="1" animBg="1"/>
      <p:bldP spid="873510" grpId="0" animBg="1"/>
      <p:bldP spid="873510" grpId="1" animBg="1"/>
      <p:bldP spid="873511" grpId="0" animBg="1"/>
      <p:bldP spid="873511" grpId="1" animBg="1"/>
      <p:bldP spid="873512" grpId="0" animBg="1"/>
      <p:bldP spid="873512" grpId="1" animBg="1"/>
      <p:bldP spid="873514" grpId="0" animBg="1"/>
      <p:bldP spid="873515" grpId="0" animBg="1"/>
      <p:bldP spid="8735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tr-TR" smtClean="0"/>
              <a:t>Example Dot Plot</a:t>
            </a:r>
          </a:p>
        </p:txBody>
      </p:sp>
      <p:pic>
        <p:nvPicPr>
          <p:cNvPr id="48131" name="Picture 3"/>
          <p:cNvPicPr>
            <a:picLocks noChangeAspect="1" noChangeArrowheads="1"/>
          </p:cNvPicPr>
          <p:nvPr/>
        </p:nvPicPr>
        <p:blipFill>
          <a:blip r:embed="rId2">
            <a:extLst>
              <a:ext uri="{28A0092B-C50C-407E-A947-70E740481C1C}">
                <a14:useLocalDpi xmlns:a14="http://schemas.microsoft.com/office/drawing/2010/main" val="0"/>
              </a:ext>
            </a:extLst>
          </a:blip>
          <a:srcRect l="20869" t="31274" r="21159" b="21088"/>
          <a:stretch>
            <a:fillRect/>
          </a:stretch>
        </p:blipFill>
        <p:spPr bwMode="auto">
          <a:xfrm>
            <a:off x="1066800" y="1052513"/>
            <a:ext cx="6934200"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5D68EFE5-FAE6-445B-A0EC-A7F9CD0EDF49}" type="slidenum">
              <a:rPr kumimoji="0" lang="en-US" altLang="tr-TR" sz="1200" smtClean="0"/>
              <a:pPr>
                <a:spcBef>
                  <a:spcPct val="50000"/>
                </a:spcBef>
                <a:buFontTx/>
                <a:buNone/>
              </a:pPr>
              <a:t>24</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tr-TR" sz="2400" smtClean="0"/>
              <a:t>An entire software module of a telecommunications switch;</a:t>
            </a:r>
            <a:br>
              <a:rPr lang="en-US" altLang="tr-TR" sz="2400" smtClean="0"/>
            </a:br>
            <a:r>
              <a:rPr lang="en-US" altLang="tr-TR" sz="2400" smtClean="0"/>
              <a:t>about two million lines of C</a:t>
            </a:r>
          </a:p>
        </p:txBody>
      </p:sp>
      <p:sp>
        <p:nvSpPr>
          <p:cNvPr id="49155"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F8FDEE3-A3D2-4D58-BF50-A44EA3875458}" type="slidenum">
              <a:rPr kumimoji="0" lang="en-US" altLang="tr-TR" sz="1200" smtClean="0"/>
              <a:pPr>
                <a:spcBef>
                  <a:spcPct val="50000"/>
                </a:spcBef>
                <a:buFontTx/>
                <a:buNone/>
              </a:pPr>
              <a:t>25</a:t>
            </a:fld>
            <a:endParaRPr kumimoji="0" lang="en-US" altLang="tr-TR" sz="1200" smtClean="0"/>
          </a:p>
        </p:txBody>
      </p:sp>
      <p:pic>
        <p:nvPicPr>
          <p:cNvPr id="49156" name="Picture 2" descr="http://imagebeat.com/dotplot/ama.color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 y="1098550"/>
            <a:ext cx="5056188"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4"/>
          <p:cNvSpPr>
            <a:spLocks noChangeArrowheads="1"/>
          </p:cNvSpPr>
          <p:nvPr/>
        </p:nvSpPr>
        <p:spPr bwMode="auto">
          <a:xfrm>
            <a:off x="5795963" y="1076325"/>
            <a:ext cx="3168525"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285750" indent="-285750" eaLnBrk="1" hangingPunct="1">
              <a:spcBef>
                <a:spcPct val="0"/>
              </a:spcBef>
            </a:pPr>
            <a:r>
              <a:rPr kumimoji="0" lang="en-US" altLang="tr-TR" sz="1700" dirty="0">
                <a:latin typeface="Arial" panose="020B0604020202020204" pitchFamily="34" charset="0"/>
              </a:rPr>
              <a:t>Darker areas indicate regions with a lot of matches </a:t>
            </a:r>
            <a:endParaRPr kumimoji="0" lang="tr-TR" altLang="tr-TR" sz="1700" dirty="0" smtClean="0">
              <a:latin typeface="Arial" panose="020B0604020202020204" pitchFamily="34" charset="0"/>
            </a:endParaRPr>
          </a:p>
          <a:p>
            <a:pPr marL="1028700" lvl="1" eaLnBrk="1" hangingPunct="1">
              <a:spcBef>
                <a:spcPct val="0"/>
              </a:spcBef>
            </a:pPr>
            <a:r>
              <a:rPr kumimoji="0" lang="en-US" altLang="tr-TR" sz="1300" dirty="0" smtClean="0">
                <a:latin typeface="Arial" panose="020B0604020202020204" pitchFamily="34" charset="0"/>
              </a:rPr>
              <a:t>a </a:t>
            </a:r>
            <a:r>
              <a:rPr kumimoji="0" lang="en-US" altLang="tr-TR" sz="1300" dirty="0">
                <a:latin typeface="Arial" panose="020B0604020202020204" pitchFamily="34" charset="0"/>
              </a:rPr>
              <a:t>high degree of </a:t>
            </a:r>
            <a:r>
              <a:rPr kumimoji="0" lang="en-US" altLang="tr-TR" sz="1300" dirty="0" smtClean="0">
                <a:latin typeface="Arial" panose="020B0604020202020204" pitchFamily="34" charset="0"/>
              </a:rPr>
              <a:t>similarity </a:t>
            </a:r>
            <a:endParaRPr kumimoji="0" lang="tr-TR" altLang="tr-TR" sz="1300" dirty="0" smtClean="0">
              <a:latin typeface="Arial" panose="020B0604020202020204" pitchFamily="34" charset="0"/>
            </a:endParaRPr>
          </a:p>
          <a:p>
            <a:pPr marL="285750" indent="-285750" eaLnBrk="1" hangingPunct="1">
              <a:spcBef>
                <a:spcPct val="0"/>
              </a:spcBef>
            </a:pPr>
            <a:r>
              <a:rPr kumimoji="0" lang="en-US" altLang="tr-TR" sz="1700" dirty="0" smtClean="0">
                <a:latin typeface="Arial" panose="020B0604020202020204" pitchFamily="34" charset="0"/>
              </a:rPr>
              <a:t>Lighter </a:t>
            </a:r>
            <a:r>
              <a:rPr kumimoji="0" lang="en-US" altLang="tr-TR" sz="1700" dirty="0">
                <a:latin typeface="Arial" panose="020B0604020202020204" pitchFamily="34" charset="0"/>
              </a:rPr>
              <a:t>areas indicate regions with few matches </a:t>
            </a:r>
            <a:endParaRPr kumimoji="0" lang="tr-TR" altLang="tr-TR" sz="1700" dirty="0" smtClean="0">
              <a:latin typeface="Arial" panose="020B0604020202020204" pitchFamily="34" charset="0"/>
            </a:endParaRPr>
          </a:p>
          <a:p>
            <a:pPr marL="1028700" lvl="1" eaLnBrk="1" hangingPunct="1">
              <a:spcBef>
                <a:spcPct val="0"/>
              </a:spcBef>
            </a:pPr>
            <a:r>
              <a:rPr kumimoji="0" lang="en-US" altLang="tr-TR" sz="1300" dirty="0" smtClean="0">
                <a:latin typeface="Arial" panose="020B0604020202020204" pitchFamily="34" charset="0"/>
              </a:rPr>
              <a:t>a </a:t>
            </a:r>
            <a:r>
              <a:rPr kumimoji="0" lang="en-US" altLang="tr-TR" sz="1300" dirty="0">
                <a:latin typeface="Arial" panose="020B0604020202020204" pitchFamily="34" charset="0"/>
              </a:rPr>
              <a:t>low degree of </a:t>
            </a:r>
            <a:r>
              <a:rPr kumimoji="0" lang="en-US" altLang="tr-TR" sz="1300" dirty="0" smtClean="0">
                <a:latin typeface="Arial" panose="020B0604020202020204" pitchFamily="34" charset="0"/>
              </a:rPr>
              <a:t>similarity </a:t>
            </a:r>
            <a:endParaRPr kumimoji="0" lang="tr-TR" altLang="tr-TR" sz="1300" dirty="0" smtClean="0">
              <a:latin typeface="Arial" panose="020B0604020202020204" pitchFamily="34" charset="0"/>
            </a:endParaRPr>
          </a:p>
          <a:p>
            <a:pPr marL="285750" indent="-285750" eaLnBrk="1" hangingPunct="1">
              <a:spcBef>
                <a:spcPct val="0"/>
              </a:spcBef>
            </a:pPr>
            <a:r>
              <a:rPr kumimoji="0" lang="en-US" altLang="tr-TR" sz="1700" dirty="0" smtClean="0">
                <a:latin typeface="Arial" panose="020B0604020202020204" pitchFamily="34" charset="0"/>
              </a:rPr>
              <a:t>Dark </a:t>
            </a:r>
            <a:r>
              <a:rPr kumimoji="0" lang="en-US" altLang="tr-TR" sz="1700" dirty="0">
                <a:latin typeface="Arial" panose="020B0604020202020204" pitchFamily="34" charset="0"/>
              </a:rPr>
              <a:t>areas along the main diagonal indicate sub-modules. </a:t>
            </a:r>
          </a:p>
          <a:p>
            <a:pPr marL="285750" indent="-285750" eaLnBrk="1" hangingPunct="1">
              <a:spcBef>
                <a:spcPct val="0"/>
              </a:spcBef>
            </a:pPr>
            <a:r>
              <a:rPr kumimoji="0" lang="en-US" altLang="tr-TR" sz="1700" dirty="0" smtClean="0">
                <a:latin typeface="Arial" panose="020B0604020202020204" pitchFamily="34" charset="0"/>
              </a:rPr>
              <a:t>Dark </a:t>
            </a:r>
            <a:r>
              <a:rPr kumimoji="0" lang="en-US" altLang="tr-TR" sz="1700" dirty="0">
                <a:latin typeface="Arial" panose="020B0604020202020204" pitchFamily="34" charset="0"/>
              </a:rPr>
              <a:t>areas off the main diagonal indicate a degree of similarity between </a:t>
            </a:r>
            <a:r>
              <a:rPr kumimoji="0" lang="en-US" altLang="tr-TR" sz="1700" dirty="0" smtClean="0">
                <a:latin typeface="Arial" panose="020B0604020202020204" pitchFamily="34" charset="0"/>
              </a:rPr>
              <a:t>sub-modules</a:t>
            </a:r>
            <a:r>
              <a:rPr kumimoji="0" lang="tr-TR" altLang="tr-TR" sz="1700" dirty="0" smtClean="0">
                <a:latin typeface="Arial" panose="020B0604020202020204" pitchFamily="34" charset="0"/>
              </a:rPr>
              <a:t>.</a:t>
            </a:r>
          </a:p>
          <a:p>
            <a:pPr marL="285750" indent="-285750" eaLnBrk="1" hangingPunct="1">
              <a:spcBef>
                <a:spcPct val="0"/>
              </a:spcBef>
            </a:pPr>
            <a:r>
              <a:rPr kumimoji="0" lang="en-US" altLang="tr-TR" sz="1700" dirty="0" smtClean="0">
                <a:latin typeface="Arial" panose="020B0604020202020204" pitchFamily="34" charset="0"/>
              </a:rPr>
              <a:t>The </a:t>
            </a:r>
            <a:r>
              <a:rPr kumimoji="0" lang="en-US" altLang="tr-TR" sz="1700" dirty="0">
                <a:latin typeface="Arial" panose="020B0604020202020204" pitchFamily="34" charset="0"/>
              </a:rPr>
              <a:t>largest dark squares are formed by redundancies in initializations of signal-tables and finite-state machines.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5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15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1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a:t>Information within Dot Plots</a:t>
            </a:r>
            <a:r>
              <a:rPr lang="en-GB" altLang="tr-TR" dirty="0" smtClean="0"/>
              <a:t>	</a:t>
            </a:r>
          </a:p>
        </p:txBody>
      </p:sp>
      <p:sp>
        <p:nvSpPr>
          <p:cNvPr id="881667" name="Rectangle 3"/>
          <p:cNvSpPr>
            <a:spLocks noGrp="1" noChangeArrowheads="1"/>
          </p:cNvSpPr>
          <p:nvPr>
            <p:ph type="body" idx="1"/>
          </p:nvPr>
        </p:nvSpPr>
        <p:spPr>
          <a:xfrm>
            <a:off x="385763" y="1223963"/>
            <a:ext cx="8229600" cy="4589462"/>
          </a:xfrm>
        </p:spPr>
        <p:txBody>
          <a:bodyPr/>
          <a:lstStyle/>
          <a:p>
            <a:pPr eaLnBrk="1" hangingPunct="1">
              <a:lnSpc>
                <a:spcPct val="90000"/>
              </a:lnSpc>
            </a:pPr>
            <a:r>
              <a:rPr lang="en-US" altLang="tr-TR" sz="2400" dirty="0" smtClean="0"/>
              <a:t>Dot plots are useful as a first-level filter for determining an alignment between two sequences. </a:t>
            </a:r>
            <a:endParaRPr lang="tr-TR" altLang="tr-TR" sz="2400" dirty="0" smtClean="0"/>
          </a:p>
          <a:p>
            <a:pPr lvl="1" eaLnBrk="1" hangingPunct="1">
              <a:lnSpc>
                <a:spcPct val="90000"/>
              </a:lnSpc>
            </a:pPr>
            <a:r>
              <a:rPr lang="tr-TR" altLang="tr-TR" sz="2000" dirty="0" err="1" smtClean="0"/>
              <a:t>It</a:t>
            </a:r>
            <a:r>
              <a:rPr lang="en-GB" altLang="tr-TR" sz="2000" dirty="0" smtClean="0"/>
              <a:t> reveals the presence of </a:t>
            </a:r>
            <a:r>
              <a:rPr lang="en-GB" altLang="tr-TR" sz="2000" dirty="0" smtClean="0">
                <a:solidFill>
                  <a:schemeClr val="accent1"/>
                </a:solidFill>
              </a:rPr>
              <a:t>insertions</a:t>
            </a:r>
            <a:r>
              <a:rPr lang="en-GB" altLang="tr-TR" sz="2000" dirty="0" smtClean="0"/>
              <a:t> or </a:t>
            </a:r>
            <a:r>
              <a:rPr lang="en-GB" altLang="tr-TR" sz="2000" dirty="0" smtClean="0">
                <a:solidFill>
                  <a:schemeClr val="accent1"/>
                </a:solidFill>
              </a:rPr>
              <a:t>deletions</a:t>
            </a:r>
          </a:p>
          <a:p>
            <a:pPr eaLnBrk="1" hangingPunct="1">
              <a:lnSpc>
                <a:spcPct val="90000"/>
              </a:lnSpc>
            </a:pPr>
            <a:r>
              <a:rPr lang="tr-TR" altLang="tr-TR" sz="2400" dirty="0" smtClean="0"/>
              <a:t>C</a:t>
            </a:r>
            <a:r>
              <a:rPr lang="en-GB" altLang="tr-TR" sz="2400" dirty="0" err="1" smtClean="0"/>
              <a:t>omparing</a:t>
            </a:r>
            <a:r>
              <a:rPr lang="en-GB" altLang="tr-TR" sz="2400" dirty="0" smtClean="0"/>
              <a:t> a single sequence to itself can reveal the presence of a </a:t>
            </a:r>
            <a:r>
              <a:rPr lang="en-GB" altLang="tr-TR" sz="2400" dirty="0" smtClean="0">
                <a:solidFill>
                  <a:schemeClr val="accent1"/>
                </a:solidFill>
              </a:rPr>
              <a:t>repeat </a:t>
            </a:r>
            <a:r>
              <a:rPr lang="en-GB" altLang="tr-TR" sz="2400" dirty="0" smtClean="0"/>
              <a:t>of a subsequence</a:t>
            </a:r>
            <a:endParaRPr lang="en-US" altLang="tr-TR" sz="2400" dirty="0" smtClean="0"/>
          </a:p>
          <a:p>
            <a:pPr lvl="1" eaLnBrk="1" hangingPunct="1">
              <a:lnSpc>
                <a:spcPct val="90000"/>
              </a:lnSpc>
            </a:pPr>
            <a:r>
              <a:rPr lang="en-US" altLang="tr-TR" sz="2000" dirty="0" smtClean="0"/>
              <a:t>Inverted repeats = reverse complement</a:t>
            </a:r>
            <a:endParaRPr lang="tr-TR" altLang="tr-TR" sz="2000" dirty="0" smtClean="0"/>
          </a:p>
          <a:p>
            <a:pPr lvl="2" eaLnBrk="1" hangingPunct="1">
              <a:lnSpc>
                <a:spcPct val="90000"/>
              </a:lnSpc>
            </a:pPr>
            <a:r>
              <a:rPr lang="en-US" altLang="tr-TR" sz="1800" dirty="0" smtClean="0"/>
              <a:t>Used to determine folding of RNA molecules</a:t>
            </a:r>
            <a:endParaRPr lang="en-GB" altLang="tr-TR" sz="2000" dirty="0" smtClean="0"/>
          </a:p>
          <a:p>
            <a:pPr eaLnBrk="1" hangingPunct="1">
              <a:lnSpc>
                <a:spcPct val="90000"/>
              </a:lnSpc>
            </a:pPr>
            <a:r>
              <a:rPr lang="tr-TR" altLang="tr-TR" sz="2400" dirty="0" smtClean="0"/>
              <a:t>S</a:t>
            </a:r>
            <a:r>
              <a:rPr lang="en-GB" altLang="tr-TR" sz="2400" dirty="0" smtClean="0"/>
              <a:t>elf comparison can reveal several features:</a:t>
            </a:r>
          </a:p>
          <a:p>
            <a:pPr lvl="1" eaLnBrk="1" hangingPunct="1">
              <a:lnSpc>
                <a:spcPct val="90000"/>
              </a:lnSpc>
            </a:pPr>
            <a:r>
              <a:rPr lang="en-GB" altLang="tr-TR" sz="2000" dirty="0" smtClean="0"/>
              <a:t>similarity between chromosomes</a:t>
            </a:r>
          </a:p>
          <a:p>
            <a:pPr lvl="1" eaLnBrk="1" hangingPunct="1">
              <a:lnSpc>
                <a:spcPct val="90000"/>
              </a:lnSpc>
            </a:pPr>
            <a:r>
              <a:rPr lang="en-GB" altLang="tr-TR" sz="2000" dirty="0" smtClean="0"/>
              <a:t>tandem genes</a:t>
            </a:r>
          </a:p>
          <a:p>
            <a:pPr lvl="1" eaLnBrk="1" hangingPunct="1">
              <a:lnSpc>
                <a:spcPct val="90000"/>
              </a:lnSpc>
            </a:pPr>
            <a:r>
              <a:rPr lang="en-GB" altLang="tr-TR" sz="2000" dirty="0" smtClean="0"/>
              <a:t>repeated domains in a protein sequence</a:t>
            </a:r>
          </a:p>
          <a:p>
            <a:pPr lvl="1" eaLnBrk="1" hangingPunct="1">
              <a:lnSpc>
                <a:spcPct val="90000"/>
              </a:lnSpc>
            </a:pPr>
            <a:r>
              <a:rPr lang="en-GB" altLang="tr-TR" sz="2000" dirty="0" smtClean="0"/>
              <a:t>regions of low sequence complexity (same characters are often repeated)</a:t>
            </a:r>
            <a:endParaRPr lang="tr-TR" altLang="tr-TR" sz="2000" dirty="0" smtClean="0"/>
          </a:p>
          <a:p>
            <a:pPr lvl="1" eaLnBrk="1" hangingPunct="1">
              <a:lnSpc>
                <a:spcPct val="90000"/>
              </a:lnSpc>
            </a:pPr>
            <a:endParaRPr lang="tr-TR" altLang="tr-TR" sz="2000" dirty="0" smtClean="0"/>
          </a:p>
        </p:txBody>
      </p:sp>
      <p:sp>
        <p:nvSpPr>
          <p:cNvPr id="5837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91F3FA0-F30D-4AE0-BD4C-FEBF3FDC86FB}" type="slidenum">
              <a:rPr kumimoji="0" lang="en-US" altLang="tr-TR" sz="1200" smtClean="0"/>
              <a:pPr>
                <a:spcBef>
                  <a:spcPct val="50000"/>
                </a:spcBef>
                <a:buFontTx/>
                <a:buNone/>
              </a:pPr>
              <a:t>26</a:t>
            </a:fld>
            <a:endParaRPr kumimoji="0" lang="en-US" altLang="tr-TR" sz="1200" smtClean="0"/>
          </a:p>
        </p:txBody>
      </p:sp>
    </p:spTree>
    <p:extLst>
      <p:ext uri="{BB962C8B-B14F-4D97-AF65-F5344CB8AC3E}">
        <p14:creationId xmlns:p14="http://schemas.microsoft.com/office/powerpoint/2010/main" val="214800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1667">
                                            <p:txEl>
                                              <p:pRg st="0" end="0"/>
                                            </p:txEl>
                                          </p:spTgt>
                                        </p:tgtEl>
                                        <p:attrNameLst>
                                          <p:attrName>style.visibility</p:attrName>
                                        </p:attrNameLst>
                                      </p:cBhvr>
                                      <p:to>
                                        <p:strVal val="visible"/>
                                      </p:to>
                                    </p:set>
                                    <p:animEffect transition="in" filter="dissolve">
                                      <p:cBhvr>
                                        <p:cTn id="7" dur="500"/>
                                        <p:tgtEl>
                                          <p:spTgt spid="881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1667">
                                            <p:txEl>
                                              <p:pRg st="1" end="1"/>
                                            </p:txEl>
                                          </p:spTgt>
                                        </p:tgtEl>
                                        <p:attrNameLst>
                                          <p:attrName>style.visibility</p:attrName>
                                        </p:attrNameLst>
                                      </p:cBhvr>
                                      <p:to>
                                        <p:strVal val="visible"/>
                                      </p:to>
                                    </p:set>
                                    <p:animEffect transition="in" filter="dissolve">
                                      <p:cBhvr>
                                        <p:cTn id="12" dur="500"/>
                                        <p:tgtEl>
                                          <p:spTgt spid="8816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1667">
                                            <p:txEl>
                                              <p:pRg st="2" end="2"/>
                                            </p:txEl>
                                          </p:spTgt>
                                        </p:tgtEl>
                                        <p:attrNameLst>
                                          <p:attrName>style.visibility</p:attrName>
                                        </p:attrNameLst>
                                      </p:cBhvr>
                                      <p:to>
                                        <p:strVal val="visible"/>
                                      </p:to>
                                    </p:set>
                                    <p:animEffect transition="in" filter="dissolve">
                                      <p:cBhvr>
                                        <p:cTn id="17" dur="500"/>
                                        <p:tgtEl>
                                          <p:spTgt spid="8816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81667">
                                            <p:txEl>
                                              <p:pRg st="3" end="3"/>
                                            </p:txEl>
                                          </p:spTgt>
                                        </p:tgtEl>
                                        <p:attrNameLst>
                                          <p:attrName>style.visibility</p:attrName>
                                        </p:attrNameLst>
                                      </p:cBhvr>
                                      <p:to>
                                        <p:strVal val="visible"/>
                                      </p:to>
                                    </p:set>
                                    <p:animEffect transition="in" filter="dissolve">
                                      <p:cBhvr>
                                        <p:cTn id="22" dur="500"/>
                                        <p:tgtEl>
                                          <p:spTgt spid="8816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81667">
                                            <p:txEl>
                                              <p:pRg st="4" end="4"/>
                                            </p:txEl>
                                          </p:spTgt>
                                        </p:tgtEl>
                                        <p:attrNameLst>
                                          <p:attrName>style.visibility</p:attrName>
                                        </p:attrNameLst>
                                      </p:cBhvr>
                                      <p:to>
                                        <p:strVal val="visible"/>
                                      </p:to>
                                    </p:set>
                                    <p:animEffect transition="in" filter="dissolve">
                                      <p:cBhvr>
                                        <p:cTn id="27" dur="500"/>
                                        <p:tgtEl>
                                          <p:spTgt spid="8816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81667">
                                            <p:txEl>
                                              <p:pRg st="5" end="5"/>
                                            </p:txEl>
                                          </p:spTgt>
                                        </p:tgtEl>
                                        <p:attrNameLst>
                                          <p:attrName>style.visibility</p:attrName>
                                        </p:attrNameLst>
                                      </p:cBhvr>
                                      <p:to>
                                        <p:strVal val="visible"/>
                                      </p:to>
                                    </p:set>
                                    <p:animEffect transition="in" filter="dissolve">
                                      <p:cBhvr>
                                        <p:cTn id="32" dur="500"/>
                                        <p:tgtEl>
                                          <p:spTgt spid="8816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81667">
                                            <p:txEl>
                                              <p:pRg st="6" end="6"/>
                                            </p:txEl>
                                          </p:spTgt>
                                        </p:tgtEl>
                                        <p:attrNameLst>
                                          <p:attrName>style.visibility</p:attrName>
                                        </p:attrNameLst>
                                      </p:cBhvr>
                                      <p:to>
                                        <p:strVal val="visible"/>
                                      </p:to>
                                    </p:set>
                                    <p:animEffect transition="in" filter="dissolve">
                                      <p:cBhvr>
                                        <p:cTn id="37" dur="500"/>
                                        <p:tgtEl>
                                          <p:spTgt spid="8816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81667">
                                            <p:txEl>
                                              <p:pRg st="7" end="7"/>
                                            </p:txEl>
                                          </p:spTgt>
                                        </p:tgtEl>
                                        <p:attrNameLst>
                                          <p:attrName>style.visibility</p:attrName>
                                        </p:attrNameLst>
                                      </p:cBhvr>
                                      <p:to>
                                        <p:strVal val="visible"/>
                                      </p:to>
                                    </p:set>
                                    <p:animEffect transition="in" filter="dissolve">
                                      <p:cBhvr>
                                        <p:cTn id="42" dur="500"/>
                                        <p:tgtEl>
                                          <p:spTgt spid="8816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81667">
                                            <p:txEl>
                                              <p:pRg st="8" end="8"/>
                                            </p:txEl>
                                          </p:spTgt>
                                        </p:tgtEl>
                                        <p:attrNameLst>
                                          <p:attrName>style.visibility</p:attrName>
                                        </p:attrNameLst>
                                      </p:cBhvr>
                                      <p:to>
                                        <p:strVal val="visible"/>
                                      </p:to>
                                    </p:set>
                                    <p:animEffect transition="in" filter="dissolve">
                                      <p:cBhvr>
                                        <p:cTn id="47" dur="500"/>
                                        <p:tgtEl>
                                          <p:spTgt spid="88166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81667">
                                            <p:txEl>
                                              <p:pRg st="9" end="9"/>
                                            </p:txEl>
                                          </p:spTgt>
                                        </p:tgtEl>
                                        <p:attrNameLst>
                                          <p:attrName>style.visibility</p:attrName>
                                        </p:attrNameLst>
                                      </p:cBhvr>
                                      <p:to>
                                        <p:strVal val="visible"/>
                                      </p:to>
                                    </p:set>
                                    <p:animEffect transition="in" filter="dissolve">
                                      <p:cBhvr>
                                        <p:cTn id="52" dur="500"/>
                                        <p:tgtEl>
                                          <p:spTgt spid="8816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tr-TR" dirty="0" smtClean="0"/>
              <a:t>Insertions/Deletions</a:t>
            </a:r>
          </a:p>
        </p:txBody>
      </p:sp>
      <p:sp>
        <p:nvSpPr>
          <p:cNvPr id="59395" name="Rectangle 3"/>
          <p:cNvSpPr>
            <a:spLocks noChangeArrowheads="1"/>
          </p:cNvSpPr>
          <p:nvPr/>
        </p:nvSpPr>
        <p:spPr bwMode="auto">
          <a:xfrm>
            <a:off x="3148013" y="1600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37973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48FEB5D9-89E6-4FAA-AAFA-9D0C815F5C39}" type="slidenum">
              <a:rPr kumimoji="0" lang="en-US" altLang="tr-TR" sz="1200" smtClean="0"/>
              <a:pPr>
                <a:spcBef>
                  <a:spcPct val="50000"/>
                </a:spcBef>
                <a:buFontTx/>
                <a:buNone/>
              </a:pPr>
              <a:t>27</a:t>
            </a:fld>
            <a:endParaRPr kumimoji="0" lang="en-US" altLang="tr-TR" sz="1200" smtClean="0"/>
          </a:p>
        </p:txBody>
      </p:sp>
      <p:sp>
        <p:nvSpPr>
          <p:cNvPr id="2" name="Rectangle 1"/>
          <p:cNvSpPr/>
          <p:nvPr/>
        </p:nvSpPr>
        <p:spPr>
          <a:xfrm>
            <a:off x="5506232" y="1268760"/>
            <a:ext cx="2954199" cy="3822585"/>
          </a:xfrm>
          <a:prstGeom prst="rect">
            <a:avLst/>
          </a:prstGeom>
        </p:spPr>
        <p:txBody>
          <a:bodyPr wrap="square">
            <a:spAutoFit/>
          </a:bodyPr>
          <a:lstStyle/>
          <a:p>
            <a:pPr marL="342900" indent="-342900" eaLnBrk="1" hangingPunct="1">
              <a:lnSpc>
                <a:spcPct val="90000"/>
              </a:lnSpc>
              <a:spcBef>
                <a:spcPct val="20000"/>
              </a:spcBef>
              <a:buChar char="•"/>
              <a:tabLst>
                <a:tab pos="2743200" algn="ctr"/>
                <a:tab pos="5486400" algn="r"/>
                <a:tab pos="449580" algn="l"/>
              </a:tabLst>
            </a:pPr>
            <a:r>
              <a:rPr kumimoji="1" lang="en-US" sz="2400" dirty="0">
                <a:solidFill>
                  <a:schemeClr val="tx1"/>
                </a:solidFill>
                <a:latin typeface="+mn-lt"/>
              </a:rPr>
              <a:t>Regions containing </a:t>
            </a:r>
            <a:r>
              <a:rPr kumimoji="1" lang="en-US" sz="2400" dirty="0">
                <a:solidFill>
                  <a:schemeClr val="accent1"/>
                </a:solidFill>
                <a:latin typeface="+mn-lt"/>
              </a:rPr>
              <a:t>insertions/deletions</a:t>
            </a:r>
            <a:r>
              <a:rPr kumimoji="1" lang="en-US" sz="2400" dirty="0">
                <a:solidFill>
                  <a:schemeClr val="tx1"/>
                </a:solidFill>
                <a:latin typeface="+mn-lt"/>
              </a:rPr>
              <a:t> can be readily determined.   </a:t>
            </a:r>
            <a:endParaRPr kumimoji="1" lang="tr-TR" sz="2400" dirty="0" smtClean="0">
              <a:solidFill>
                <a:schemeClr val="tx1"/>
              </a:solidFill>
              <a:latin typeface="+mn-lt"/>
            </a:endParaRPr>
          </a:p>
          <a:p>
            <a:pPr marL="342900" indent="-342900" eaLnBrk="1" hangingPunct="1">
              <a:lnSpc>
                <a:spcPct val="90000"/>
              </a:lnSpc>
              <a:spcBef>
                <a:spcPct val="20000"/>
              </a:spcBef>
              <a:buChar char="•"/>
              <a:tabLst>
                <a:tab pos="2743200" algn="ctr"/>
                <a:tab pos="5486400" algn="r"/>
                <a:tab pos="449580" algn="l"/>
              </a:tabLst>
            </a:pPr>
            <a:r>
              <a:rPr kumimoji="1" lang="en-US" sz="2400" dirty="0" smtClean="0">
                <a:solidFill>
                  <a:schemeClr val="tx1"/>
                </a:solidFill>
                <a:latin typeface="+mn-lt"/>
              </a:rPr>
              <a:t>One </a:t>
            </a:r>
            <a:r>
              <a:rPr kumimoji="1" lang="en-US" sz="2400" dirty="0">
                <a:solidFill>
                  <a:schemeClr val="tx1"/>
                </a:solidFill>
                <a:latin typeface="+mn-lt"/>
              </a:rPr>
              <a:t>potential application is to determine the number of coding regions (</a:t>
            </a:r>
            <a:r>
              <a:rPr kumimoji="1" lang="en-US" sz="2400" dirty="0">
                <a:solidFill>
                  <a:schemeClr val="accent1"/>
                </a:solidFill>
                <a:latin typeface="+mn-lt"/>
              </a:rPr>
              <a:t>exons</a:t>
            </a:r>
            <a:r>
              <a:rPr kumimoji="1" lang="en-US" sz="2400" dirty="0">
                <a:solidFill>
                  <a:schemeClr val="tx1"/>
                </a:solidFill>
                <a:latin typeface="+mn-lt"/>
              </a:rPr>
              <a:t>) contained within a processed mRNA.</a:t>
            </a:r>
            <a:endParaRPr kumimoji="1" lang="tr-TR" sz="2400" dirty="0">
              <a:solidFill>
                <a:schemeClr val="tx1"/>
              </a:solidFill>
              <a:latin typeface="+mn-lt"/>
            </a:endParaRPr>
          </a:p>
        </p:txBody>
      </p:sp>
    </p:spTree>
    <p:extLst>
      <p:ext uri="{BB962C8B-B14F-4D97-AF65-F5344CB8AC3E}">
        <p14:creationId xmlns:p14="http://schemas.microsoft.com/office/powerpoint/2010/main" val="141621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tr-TR" dirty="0" smtClean="0"/>
              <a:t>Insertions/Deletions</a:t>
            </a:r>
            <a:endParaRPr lang="en-GB" altLang="tr-TR" dirty="0" smtClean="0"/>
          </a:p>
        </p:txBody>
      </p:sp>
      <p:pic>
        <p:nvPicPr>
          <p:cNvPr id="54275" name="Picture 3" descr="dp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53013" y="1543050"/>
            <a:ext cx="3182937" cy="3644900"/>
          </a:xfrm>
          <a:noFill/>
        </p:spPr>
      </p:pic>
      <p:pic>
        <p:nvPicPr>
          <p:cNvPr id="54276" name="Picture 4" descr="dp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9788" y="1549400"/>
            <a:ext cx="3524250" cy="3621088"/>
          </a:xfrm>
          <a:noFill/>
        </p:spPr>
      </p:pic>
      <p:sp>
        <p:nvSpPr>
          <p:cNvPr id="54277" name="Rectangle 5"/>
          <p:cNvSpPr>
            <a:spLocks noChangeArrowheads="1"/>
          </p:cNvSpPr>
          <p:nvPr/>
        </p:nvSpPr>
        <p:spPr bwMode="auto">
          <a:xfrm>
            <a:off x="673100" y="985837"/>
            <a:ext cx="3898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US" altLang="tr-TR" sz="1600" dirty="0">
                <a:solidFill>
                  <a:srgbClr val="333366"/>
                </a:solidFill>
                <a:latin typeface="Arial" panose="020B0604020202020204" pitchFamily="34" charset="0"/>
              </a:rPr>
              <a:t>Two similar, but not identical, sequences </a:t>
            </a:r>
          </a:p>
        </p:txBody>
      </p:sp>
      <p:sp>
        <p:nvSpPr>
          <p:cNvPr id="54278" name="Rectangle 6"/>
          <p:cNvSpPr>
            <a:spLocks noChangeArrowheads="1"/>
          </p:cNvSpPr>
          <p:nvPr/>
        </p:nvSpPr>
        <p:spPr bwMode="auto">
          <a:xfrm>
            <a:off x="5086994" y="985837"/>
            <a:ext cx="299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US" altLang="tr-TR" sz="1600" dirty="0">
                <a:solidFill>
                  <a:srgbClr val="333366"/>
                </a:solidFill>
                <a:latin typeface="Arial" panose="020B0604020202020204" pitchFamily="34" charset="0"/>
              </a:rPr>
              <a:t>An </a:t>
            </a:r>
            <a:r>
              <a:rPr kumimoji="0" lang="en-US" altLang="tr-TR" sz="1600" dirty="0" err="1">
                <a:solidFill>
                  <a:srgbClr val="333366"/>
                </a:solidFill>
                <a:latin typeface="Arial" panose="020B0604020202020204" pitchFamily="34" charset="0"/>
              </a:rPr>
              <a:t>indel</a:t>
            </a:r>
            <a:r>
              <a:rPr kumimoji="0" lang="en-US" altLang="tr-TR" sz="1600" dirty="0">
                <a:solidFill>
                  <a:srgbClr val="333366"/>
                </a:solidFill>
                <a:latin typeface="Arial" panose="020B0604020202020204" pitchFamily="34" charset="0"/>
              </a:rPr>
              <a:t> (insertion or deletion): </a:t>
            </a:r>
          </a:p>
        </p:txBody>
      </p:sp>
      <p:sp>
        <p:nvSpPr>
          <p:cNvPr id="54279" name="Slide Number Placeholder 7"/>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5A7B7FD0-E383-4B8E-9CD4-427D3C5E88B0}" type="slidenum">
              <a:rPr kumimoji="0" lang="en-US" altLang="tr-TR" sz="1200" smtClean="0"/>
              <a:pPr>
                <a:spcBef>
                  <a:spcPct val="50000"/>
                </a:spcBef>
                <a:buFontTx/>
                <a:buNone/>
              </a:pPr>
              <a:t>28</a:t>
            </a:fld>
            <a:endParaRPr kumimoji="0" lang="en-US" altLang="tr-TR" sz="1200" smtClean="0"/>
          </a:p>
        </p:txBody>
      </p:sp>
    </p:spTree>
    <p:extLst>
      <p:ext uri="{BB962C8B-B14F-4D97-AF65-F5344CB8AC3E}">
        <p14:creationId xmlns:p14="http://schemas.microsoft.com/office/powerpoint/2010/main" val="10331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fade">
                                      <p:cBhvr>
                                        <p:cTn id="7" dur="500"/>
                                        <p:tgtEl>
                                          <p:spTgt spid="5427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427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427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tr-TR" altLang="tr-TR" dirty="0" err="1" smtClean="0"/>
              <a:t>Duplication</a:t>
            </a:r>
            <a:r>
              <a:rPr lang="en-GB" altLang="tr-TR" dirty="0" smtClean="0"/>
              <a:t>	</a:t>
            </a:r>
          </a:p>
        </p:txBody>
      </p:sp>
      <p:pic>
        <p:nvPicPr>
          <p:cNvPr id="55299" name="Picture 3" descr="dp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077500"/>
            <a:ext cx="39163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dp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41862" y="2091939"/>
            <a:ext cx="3790578" cy="3929349"/>
          </a:xfrm>
          <a:noFill/>
        </p:spPr>
      </p:pic>
      <p:sp>
        <p:nvSpPr>
          <p:cNvPr id="55301" name="Rectangle 5"/>
          <p:cNvSpPr>
            <a:spLocks noChangeArrowheads="1"/>
          </p:cNvSpPr>
          <p:nvPr/>
        </p:nvSpPr>
        <p:spPr bwMode="auto">
          <a:xfrm>
            <a:off x="623007" y="930866"/>
            <a:ext cx="3214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US" altLang="tr-TR" sz="2400" dirty="0">
                <a:solidFill>
                  <a:srgbClr val="333366"/>
                </a:solidFill>
                <a:latin typeface="Arial" panose="020B0604020202020204" pitchFamily="34" charset="0"/>
              </a:rPr>
              <a:t>A tandem duplication: </a:t>
            </a:r>
          </a:p>
        </p:txBody>
      </p:sp>
      <p:sp>
        <p:nvSpPr>
          <p:cNvPr id="55302" name="Rectangle 6"/>
          <p:cNvSpPr>
            <a:spLocks noChangeArrowheads="1"/>
          </p:cNvSpPr>
          <p:nvPr/>
        </p:nvSpPr>
        <p:spPr bwMode="auto">
          <a:xfrm>
            <a:off x="4741862" y="1005839"/>
            <a:ext cx="31983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US" altLang="tr-TR" sz="2400" dirty="0">
                <a:solidFill>
                  <a:srgbClr val="333366"/>
                </a:solidFill>
                <a:latin typeface="Arial" panose="020B0604020202020204" pitchFamily="34" charset="0"/>
              </a:rPr>
              <a:t>Self-</a:t>
            </a:r>
            <a:r>
              <a:rPr kumimoji="0" lang="en-US" altLang="tr-TR" sz="2400" dirty="0" err="1">
                <a:solidFill>
                  <a:srgbClr val="333366"/>
                </a:solidFill>
                <a:latin typeface="Arial" panose="020B0604020202020204" pitchFamily="34" charset="0"/>
              </a:rPr>
              <a:t>dotplot</a:t>
            </a:r>
            <a:r>
              <a:rPr kumimoji="0" lang="en-US" altLang="tr-TR" sz="2400" dirty="0">
                <a:solidFill>
                  <a:srgbClr val="333366"/>
                </a:solidFill>
                <a:latin typeface="Arial" panose="020B0604020202020204" pitchFamily="34" charset="0"/>
              </a:rPr>
              <a:t> of </a:t>
            </a:r>
            <a:endParaRPr kumimoji="0" lang="tr-TR" altLang="tr-TR" sz="2400" dirty="0" smtClean="0">
              <a:solidFill>
                <a:srgbClr val="333366"/>
              </a:solidFill>
              <a:latin typeface="Arial" panose="020B0604020202020204" pitchFamily="34" charset="0"/>
            </a:endParaRPr>
          </a:p>
          <a:p>
            <a:pPr eaLnBrk="1" hangingPunct="1">
              <a:spcBef>
                <a:spcPct val="0"/>
              </a:spcBef>
              <a:buFontTx/>
              <a:buNone/>
            </a:pPr>
            <a:r>
              <a:rPr kumimoji="0" lang="en-US" altLang="tr-TR" sz="2400" dirty="0" smtClean="0">
                <a:solidFill>
                  <a:srgbClr val="333366"/>
                </a:solidFill>
                <a:latin typeface="Arial" panose="020B0604020202020204" pitchFamily="34" charset="0"/>
              </a:rPr>
              <a:t>a </a:t>
            </a:r>
            <a:r>
              <a:rPr kumimoji="0" lang="en-US" altLang="tr-TR" sz="2400" dirty="0">
                <a:solidFill>
                  <a:srgbClr val="333366"/>
                </a:solidFill>
                <a:latin typeface="Arial" panose="020B0604020202020204" pitchFamily="34" charset="0"/>
              </a:rPr>
              <a:t>tandem duplication: </a:t>
            </a:r>
          </a:p>
        </p:txBody>
      </p:sp>
      <p:sp>
        <p:nvSpPr>
          <p:cNvPr id="55303" name="Slide Number Placeholder 7"/>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7C515D7-C5E1-4B63-A1B1-D53D9CCBCA8E}" type="slidenum">
              <a:rPr kumimoji="0" lang="en-US" altLang="tr-TR" sz="1200" smtClean="0"/>
              <a:pPr>
                <a:spcBef>
                  <a:spcPct val="50000"/>
                </a:spcBef>
                <a:buFontTx/>
                <a:buNone/>
              </a:pPr>
              <a:t>29</a:t>
            </a:fld>
            <a:endParaRPr kumimoji="0" lang="en-US" altLang="tr-TR" sz="1200" smtClean="0"/>
          </a:p>
        </p:txBody>
      </p:sp>
    </p:spTree>
    <p:extLst>
      <p:ext uri="{BB962C8B-B14F-4D97-AF65-F5344CB8AC3E}">
        <p14:creationId xmlns:p14="http://schemas.microsoft.com/office/powerpoint/2010/main" val="289522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P spid="553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tr-TR" smtClean="0"/>
              <a:t>Introduction to sequence alignment</a:t>
            </a:r>
          </a:p>
        </p:txBody>
      </p:sp>
      <p:sp>
        <p:nvSpPr>
          <p:cNvPr id="865283" name="Rectangle 3"/>
          <p:cNvSpPr>
            <a:spLocks noGrp="1" noChangeArrowheads="1"/>
          </p:cNvSpPr>
          <p:nvPr>
            <p:ph type="body" idx="1"/>
          </p:nvPr>
        </p:nvSpPr>
        <p:spPr/>
        <p:txBody>
          <a:bodyPr/>
          <a:lstStyle/>
          <a:p>
            <a:pPr eaLnBrk="1" hangingPunct="1"/>
            <a:r>
              <a:rPr lang="en-US" altLang="tr-TR" dirty="0" smtClean="0"/>
              <a:t>In molecular biology, a common question is to ask whether or not two sequences are related. </a:t>
            </a:r>
            <a:endParaRPr lang="tr-TR" altLang="tr-TR" dirty="0" smtClean="0"/>
          </a:p>
          <a:p>
            <a:pPr eaLnBrk="1" hangingPunct="1"/>
            <a:r>
              <a:rPr lang="en-US" altLang="tr-TR" dirty="0" smtClean="0"/>
              <a:t>The most common way to tell whether or not they are related is to compare them to one another to see if they are similar.</a:t>
            </a:r>
            <a:endParaRPr lang="tr-TR" altLang="tr-TR" dirty="0" smtClean="0"/>
          </a:p>
          <a:p>
            <a:pPr eaLnBrk="1" hangingPunct="1"/>
            <a:r>
              <a:rPr lang="en-US" altLang="tr-TR" dirty="0" smtClean="0"/>
              <a:t>Question: </a:t>
            </a:r>
          </a:p>
          <a:p>
            <a:pPr lvl="1" eaLnBrk="1" hangingPunct="1"/>
            <a:r>
              <a:rPr lang="en-US" altLang="tr-TR" dirty="0" smtClean="0"/>
              <a:t>Are two sequences related?</a:t>
            </a:r>
          </a:p>
          <a:p>
            <a:pPr eaLnBrk="1" hangingPunct="1"/>
            <a:r>
              <a:rPr lang="en-US" altLang="tr-TR" dirty="0" smtClean="0"/>
              <a:t>Compare the two sequences, </a:t>
            </a:r>
          </a:p>
          <a:p>
            <a:pPr lvl="1" eaLnBrk="1" hangingPunct="1"/>
            <a:r>
              <a:rPr lang="en-US" altLang="tr-TR" dirty="0" smtClean="0"/>
              <a:t>see if they are similar</a:t>
            </a:r>
          </a:p>
          <a:p>
            <a:pPr eaLnBrk="1" hangingPunct="1"/>
            <a:endParaRPr lang="tr-TR" altLang="tr-TR" dirty="0" smtClean="0"/>
          </a:p>
        </p:txBody>
      </p:sp>
      <p:sp>
        <p:nvSpPr>
          <p:cNvPr id="20484"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CFC8BCF5-9C85-4456-808E-C5773AAE47F2}" type="slidenum">
              <a:rPr kumimoji="0" lang="en-US" altLang="tr-TR" sz="1200" smtClean="0"/>
              <a:pPr>
                <a:spcBef>
                  <a:spcPct val="50000"/>
                </a:spcBef>
                <a:buFontTx/>
                <a:buNone/>
              </a:pPr>
              <a:t>3</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5283">
                                            <p:txEl>
                                              <p:pRg st="0" end="0"/>
                                            </p:txEl>
                                          </p:spTgt>
                                        </p:tgtEl>
                                        <p:attrNameLst>
                                          <p:attrName>style.visibility</p:attrName>
                                        </p:attrNameLst>
                                      </p:cBhvr>
                                      <p:to>
                                        <p:strVal val="visible"/>
                                      </p:to>
                                    </p:set>
                                    <p:animEffect transition="in" filter="dissolve">
                                      <p:cBhvr>
                                        <p:cTn id="7" dur="500"/>
                                        <p:tgtEl>
                                          <p:spTgt spid="865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5283">
                                            <p:txEl>
                                              <p:pRg st="1" end="1"/>
                                            </p:txEl>
                                          </p:spTgt>
                                        </p:tgtEl>
                                        <p:attrNameLst>
                                          <p:attrName>style.visibility</p:attrName>
                                        </p:attrNameLst>
                                      </p:cBhvr>
                                      <p:to>
                                        <p:strVal val="visible"/>
                                      </p:to>
                                    </p:set>
                                    <p:animEffect transition="in" filter="dissolve">
                                      <p:cBhvr>
                                        <p:cTn id="12" dur="500"/>
                                        <p:tgtEl>
                                          <p:spTgt spid="865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65283">
                                            <p:txEl>
                                              <p:pRg st="2" end="2"/>
                                            </p:txEl>
                                          </p:spTgt>
                                        </p:tgtEl>
                                        <p:attrNameLst>
                                          <p:attrName>style.visibility</p:attrName>
                                        </p:attrNameLst>
                                      </p:cBhvr>
                                      <p:to>
                                        <p:strVal val="visible"/>
                                      </p:to>
                                    </p:set>
                                    <p:animEffect transition="in" filter="dissolve">
                                      <p:cBhvr>
                                        <p:cTn id="17" dur="500"/>
                                        <p:tgtEl>
                                          <p:spTgt spid="865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65283">
                                            <p:txEl>
                                              <p:pRg st="3" end="3"/>
                                            </p:txEl>
                                          </p:spTgt>
                                        </p:tgtEl>
                                        <p:attrNameLst>
                                          <p:attrName>style.visibility</p:attrName>
                                        </p:attrNameLst>
                                      </p:cBhvr>
                                      <p:to>
                                        <p:strVal val="visible"/>
                                      </p:to>
                                    </p:set>
                                    <p:animEffect transition="in" filter="dissolve">
                                      <p:cBhvr>
                                        <p:cTn id="22" dur="500"/>
                                        <p:tgtEl>
                                          <p:spTgt spid="865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65283">
                                            <p:txEl>
                                              <p:pRg st="4" end="4"/>
                                            </p:txEl>
                                          </p:spTgt>
                                        </p:tgtEl>
                                        <p:attrNameLst>
                                          <p:attrName>style.visibility</p:attrName>
                                        </p:attrNameLst>
                                      </p:cBhvr>
                                      <p:to>
                                        <p:strVal val="visible"/>
                                      </p:to>
                                    </p:set>
                                    <p:animEffect transition="in" filter="dissolve">
                                      <p:cBhvr>
                                        <p:cTn id="27" dur="500"/>
                                        <p:tgtEl>
                                          <p:spTgt spid="8652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65283">
                                            <p:txEl>
                                              <p:pRg st="5" end="5"/>
                                            </p:txEl>
                                          </p:spTgt>
                                        </p:tgtEl>
                                        <p:attrNameLst>
                                          <p:attrName>style.visibility</p:attrName>
                                        </p:attrNameLst>
                                      </p:cBhvr>
                                      <p:to>
                                        <p:strVal val="visible"/>
                                      </p:to>
                                    </p:set>
                                    <p:animEffect transition="in" filter="dissolve">
                                      <p:cBhvr>
                                        <p:cTn id="32" dur="500"/>
                                        <p:tgtEl>
                                          <p:spTgt spid="8652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28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tr-TR" dirty="0" smtClean="0"/>
              <a:t>Repeats/Inverted Repeats</a:t>
            </a:r>
          </a:p>
        </p:txBody>
      </p:sp>
      <p:sp>
        <p:nvSpPr>
          <p:cNvPr id="60419" name="Rectangle 3"/>
          <p:cNvSpPr>
            <a:spLocks noChangeArrowheads="1"/>
          </p:cNvSpPr>
          <p:nvPr/>
        </p:nvSpPr>
        <p:spPr bwMode="auto">
          <a:xfrm>
            <a:off x="3238500" y="1657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pic>
        <p:nvPicPr>
          <p:cNvPr id="776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1196752"/>
            <a:ext cx="375761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5"/>
          <p:cNvSpPr>
            <a:spLocks noChangeArrowheads="1"/>
          </p:cNvSpPr>
          <p:nvPr/>
        </p:nvSpPr>
        <p:spPr bwMode="auto">
          <a:xfrm>
            <a:off x="3333750" y="2190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pic>
        <p:nvPicPr>
          <p:cNvPr id="776198" name="Picture 6"/>
          <p:cNvPicPr>
            <a:picLocks noChangeAspect="1" noChangeArrowheads="1"/>
          </p:cNvPicPr>
          <p:nvPr/>
        </p:nvPicPr>
        <p:blipFill>
          <a:blip r:embed="rId3">
            <a:extLst>
              <a:ext uri="{28A0092B-C50C-407E-A947-70E740481C1C}">
                <a14:useLocalDpi xmlns:a14="http://schemas.microsoft.com/office/drawing/2010/main" val="0"/>
              </a:ext>
            </a:extLst>
          </a:blip>
          <a:srcRect l="12402" t="31516" r="13179" b="10303"/>
          <a:stretch>
            <a:fillRect/>
          </a:stretch>
        </p:blipFill>
        <p:spPr bwMode="auto">
          <a:xfrm>
            <a:off x="4859338" y="1557338"/>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Slide Number Placeholder 7"/>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D0528545-5E2E-47CE-8D5C-48662797DF46}" type="slidenum">
              <a:rPr kumimoji="0" lang="en-US" altLang="tr-TR" sz="1200" smtClean="0"/>
              <a:pPr>
                <a:spcBef>
                  <a:spcPct val="50000"/>
                </a:spcBef>
                <a:buFontTx/>
                <a:buNone/>
              </a:pPr>
              <a:t>30</a:t>
            </a:fld>
            <a:endParaRPr kumimoji="0" lang="en-US" altLang="tr-TR" sz="1200" smtClean="0"/>
          </a:p>
        </p:txBody>
      </p:sp>
    </p:spTree>
    <p:extLst>
      <p:ext uri="{BB962C8B-B14F-4D97-AF65-F5344CB8AC3E}">
        <p14:creationId xmlns:p14="http://schemas.microsoft.com/office/powerpoint/2010/main" val="2961439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76196"/>
                                        </p:tgtEl>
                                        <p:attrNameLst>
                                          <p:attrName>style.visibility</p:attrName>
                                        </p:attrNameLst>
                                      </p:cBhvr>
                                      <p:to>
                                        <p:strVal val="visible"/>
                                      </p:to>
                                    </p:set>
                                    <p:animEffect transition="in" filter="dissolve">
                                      <p:cBhvr>
                                        <p:cTn id="7" dur="500"/>
                                        <p:tgtEl>
                                          <p:spTgt spid="776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76198"/>
                                        </p:tgtEl>
                                        <p:attrNameLst>
                                          <p:attrName>style.visibility</p:attrName>
                                        </p:attrNameLst>
                                      </p:cBhvr>
                                      <p:to>
                                        <p:strVal val="visible"/>
                                      </p:to>
                                    </p:set>
                                    <p:animEffect transition="in" filter="dissolve">
                                      <p:cBhvr>
                                        <p:cTn id="12" dur="500"/>
                                        <p:tgtEl>
                                          <p:spTgt spid="776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tr-TR" dirty="0" smtClean="0"/>
              <a:t>Repeats/Inverted Repeats</a:t>
            </a:r>
            <a:r>
              <a:rPr lang="en-GB" altLang="tr-TR" dirty="0" smtClean="0"/>
              <a:t>	</a:t>
            </a:r>
          </a:p>
        </p:txBody>
      </p:sp>
      <p:pic>
        <p:nvPicPr>
          <p:cNvPr id="56323" name="Picture 3" descr="dp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5347" y="1706562"/>
            <a:ext cx="3376613" cy="3876675"/>
          </a:xfrm>
          <a:noFill/>
        </p:spPr>
      </p:pic>
      <p:sp>
        <p:nvSpPr>
          <p:cNvPr id="56324" name="Rectangle 4"/>
          <p:cNvSpPr>
            <a:spLocks noChangeArrowheads="1"/>
          </p:cNvSpPr>
          <p:nvPr/>
        </p:nvSpPr>
        <p:spPr bwMode="auto">
          <a:xfrm>
            <a:off x="865255" y="1023721"/>
            <a:ext cx="2050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US" altLang="tr-TR" sz="2400" dirty="0">
                <a:solidFill>
                  <a:srgbClr val="333366"/>
                </a:solidFill>
                <a:latin typeface="Arial" panose="020B0604020202020204" pitchFamily="34" charset="0"/>
              </a:rPr>
              <a:t>An inversion: </a:t>
            </a:r>
          </a:p>
        </p:txBody>
      </p:sp>
      <p:sp>
        <p:nvSpPr>
          <p:cNvPr id="56327" name="Slide Number Placeholder 7"/>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5CDA096-C3A4-4545-A2F4-3ED77D031ED2}" type="slidenum">
              <a:rPr kumimoji="0" lang="en-US" altLang="tr-TR" sz="1200" smtClean="0"/>
              <a:pPr>
                <a:spcBef>
                  <a:spcPct val="50000"/>
                </a:spcBef>
                <a:buFontTx/>
                <a:buNone/>
              </a:pPr>
              <a:t>31</a:t>
            </a:fld>
            <a:endParaRPr kumimoji="0" lang="en-US" altLang="tr-TR" sz="1200" smtClean="0"/>
          </a:p>
        </p:txBody>
      </p:sp>
      <p:grpSp>
        <p:nvGrpSpPr>
          <p:cNvPr id="8" name="Group 7"/>
          <p:cNvGrpSpPr/>
          <p:nvPr/>
        </p:nvGrpSpPr>
        <p:grpSpPr>
          <a:xfrm>
            <a:off x="4643438" y="1734511"/>
            <a:ext cx="3672408" cy="3876675"/>
            <a:chOff x="927100" y="1943100"/>
            <a:chExt cx="3689350" cy="3689350"/>
          </a:xfrm>
        </p:grpSpPr>
        <p:sp>
          <p:nvSpPr>
            <p:cNvPr id="9" name="Rectangle 3"/>
            <p:cNvSpPr>
              <a:spLocks noChangeArrowheads="1"/>
            </p:cNvSpPr>
            <p:nvPr/>
          </p:nvSpPr>
          <p:spPr bwMode="auto">
            <a:xfrm>
              <a:off x="927100" y="1943100"/>
              <a:ext cx="3689350" cy="3689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0" name="Line 4"/>
            <p:cNvSpPr>
              <a:spLocks noChangeShapeType="1"/>
            </p:cNvSpPr>
            <p:nvPr/>
          </p:nvSpPr>
          <p:spPr bwMode="auto">
            <a:xfrm>
              <a:off x="927100" y="1943100"/>
              <a:ext cx="3689350" cy="368935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1" name="Line 5"/>
            <p:cNvSpPr>
              <a:spLocks noChangeShapeType="1"/>
            </p:cNvSpPr>
            <p:nvPr/>
          </p:nvSpPr>
          <p:spPr bwMode="auto">
            <a:xfrm>
              <a:off x="1376363" y="2708275"/>
              <a:ext cx="450850" cy="450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2" name="Line 6"/>
            <p:cNvSpPr>
              <a:spLocks noChangeShapeType="1"/>
            </p:cNvSpPr>
            <p:nvPr/>
          </p:nvSpPr>
          <p:spPr bwMode="auto">
            <a:xfrm>
              <a:off x="1735138" y="2438400"/>
              <a:ext cx="450850" cy="450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3" name="Line 7"/>
            <p:cNvSpPr>
              <a:spLocks noChangeShapeType="1"/>
            </p:cNvSpPr>
            <p:nvPr/>
          </p:nvSpPr>
          <p:spPr bwMode="auto">
            <a:xfrm>
              <a:off x="1016000" y="2484438"/>
              <a:ext cx="450850" cy="450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4" name="Line 8"/>
            <p:cNvSpPr>
              <a:spLocks noChangeShapeType="1"/>
            </p:cNvSpPr>
            <p:nvPr/>
          </p:nvSpPr>
          <p:spPr bwMode="auto">
            <a:xfrm>
              <a:off x="1601788" y="2079625"/>
              <a:ext cx="450850" cy="450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5" name="Line 9"/>
            <p:cNvSpPr>
              <a:spLocks noChangeShapeType="1"/>
            </p:cNvSpPr>
            <p:nvPr/>
          </p:nvSpPr>
          <p:spPr bwMode="auto">
            <a:xfrm>
              <a:off x="2141538" y="2124075"/>
              <a:ext cx="134937" cy="134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6" name="Line 10"/>
            <p:cNvSpPr>
              <a:spLocks noChangeShapeType="1"/>
            </p:cNvSpPr>
            <p:nvPr/>
          </p:nvSpPr>
          <p:spPr bwMode="auto">
            <a:xfrm>
              <a:off x="2366963" y="2303463"/>
              <a:ext cx="225425" cy="225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7" name="Line 11"/>
            <p:cNvSpPr>
              <a:spLocks noChangeShapeType="1"/>
            </p:cNvSpPr>
            <p:nvPr/>
          </p:nvSpPr>
          <p:spPr bwMode="auto">
            <a:xfrm>
              <a:off x="2185988" y="2663825"/>
              <a:ext cx="315912" cy="315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8" name="Line 12"/>
            <p:cNvSpPr>
              <a:spLocks noChangeShapeType="1"/>
            </p:cNvSpPr>
            <p:nvPr/>
          </p:nvSpPr>
          <p:spPr bwMode="auto">
            <a:xfrm>
              <a:off x="971550" y="2933700"/>
              <a:ext cx="179388"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9" name="Line 13"/>
            <p:cNvSpPr>
              <a:spLocks noChangeShapeType="1"/>
            </p:cNvSpPr>
            <p:nvPr/>
          </p:nvSpPr>
          <p:spPr bwMode="auto">
            <a:xfrm>
              <a:off x="1601788" y="3114675"/>
              <a:ext cx="269875" cy="269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0" name="Line 14"/>
            <p:cNvSpPr>
              <a:spLocks noChangeShapeType="1"/>
            </p:cNvSpPr>
            <p:nvPr/>
          </p:nvSpPr>
          <p:spPr bwMode="auto">
            <a:xfrm>
              <a:off x="1016000" y="2754313"/>
              <a:ext cx="630238" cy="630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1" name="Line 15"/>
            <p:cNvSpPr>
              <a:spLocks noChangeShapeType="1"/>
            </p:cNvSpPr>
            <p:nvPr/>
          </p:nvSpPr>
          <p:spPr bwMode="auto">
            <a:xfrm>
              <a:off x="1871663" y="2124075"/>
              <a:ext cx="584200" cy="58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 name="Line 16"/>
            <p:cNvSpPr>
              <a:spLocks noChangeShapeType="1"/>
            </p:cNvSpPr>
            <p:nvPr/>
          </p:nvSpPr>
          <p:spPr bwMode="auto">
            <a:xfrm>
              <a:off x="1016000" y="3203575"/>
              <a:ext cx="223838" cy="22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 name="Line 17"/>
            <p:cNvSpPr>
              <a:spLocks noChangeShapeType="1"/>
            </p:cNvSpPr>
            <p:nvPr/>
          </p:nvSpPr>
          <p:spPr bwMode="auto">
            <a:xfrm>
              <a:off x="1062038" y="2259013"/>
              <a:ext cx="269875" cy="269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4" name="Line 18"/>
            <p:cNvSpPr>
              <a:spLocks noChangeShapeType="1"/>
            </p:cNvSpPr>
            <p:nvPr/>
          </p:nvSpPr>
          <p:spPr bwMode="auto">
            <a:xfrm>
              <a:off x="1285875" y="2079625"/>
              <a:ext cx="269875" cy="269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5" name="Line 19"/>
            <p:cNvSpPr>
              <a:spLocks noChangeShapeType="1"/>
            </p:cNvSpPr>
            <p:nvPr/>
          </p:nvSpPr>
          <p:spPr bwMode="auto">
            <a:xfrm>
              <a:off x="1916113" y="3203575"/>
              <a:ext cx="179387"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6" name="Line 20"/>
            <p:cNvSpPr>
              <a:spLocks noChangeShapeType="1"/>
            </p:cNvSpPr>
            <p:nvPr/>
          </p:nvSpPr>
          <p:spPr bwMode="auto">
            <a:xfrm>
              <a:off x="2185988" y="3024188"/>
              <a:ext cx="179387" cy="179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7" name="Line 21"/>
            <p:cNvSpPr>
              <a:spLocks noChangeShapeType="1"/>
            </p:cNvSpPr>
            <p:nvPr/>
          </p:nvSpPr>
          <p:spPr bwMode="auto">
            <a:xfrm>
              <a:off x="1196975" y="3203575"/>
              <a:ext cx="315913" cy="315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8" name="Line 22"/>
            <p:cNvSpPr>
              <a:spLocks noChangeShapeType="1"/>
            </p:cNvSpPr>
            <p:nvPr/>
          </p:nvSpPr>
          <p:spPr bwMode="auto">
            <a:xfrm>
              <a:off x="2366963" y="2079625"/>
              <a:ext cx="223837" cy="223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9" name="Line 23"/>
            <p:cNvSpPr>
              <a:spLocks noChangeShapeType="1"/>
            </p:cNvSpPr>
            <p:nvPr/>
          </p:nvSpPr>
          <p:spPr bwMode="auto">
            <a:xfrm>
              <a:off x="3806825" y="2979738"/>
              <a:ext cx="179388" cy="179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0" name="Line 24"/>
            <p:cNvSpPr>
              <a:spLocks noChangeShapeType="1"/>
            </p:cNvSpPr>
            <p:nvPr/>
          </p:nvSpPr>
          <p:spPr bwMode="auto">
            <a:xfrm>
              <a:off x="1916113" y="4014788"/>
              <a:ext cx="179387" cy="179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1" name="Line 25"/>
            <p:cNvSpPr>
              <a:spLocks noChangeShapeType="1"/>
            </p:cNvSpPr>
            <p:nvPr/>
          </p:nvSpPr>
          <p:spPr bwMode="auto">
            <a:xfrm>
              <a:off x="3762375" y="3789363"/>
              <a:ext cx="134938" cy="134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2" name="Line 26"/>
            <p:cNvSpPr>
              <a:spLocks noChangeShapeType="1"/>
            </p:cNvSpPr>
            <p:nvPr/>
          </p:nvSpPr>
          <p:spPr bwMode="auto">
            <a:xfrm>
              <a:off x="2906713" y="4554538"/>
              <a:ext cx="134937" cy="134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3" name="Line 27"/>
            <p:cNvSpPr>
              <a:spLocks noChangeShapeType="1"/>
            </p:cNvSpPr>
            <p:nvPr/>
          </p:nvSpPr>
          <p:spPr bwMode="auto">
            <a:xfrm>
              <a:off x="3176588" y="2889250"/>
              <a:ext cx="179387"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 name="Line 28"/>
            <p:cNvSpPr>
              <a:spLocks noChangeShapeType="1"/>
            </p:cNvSpPr>
            <p:nvPr/>
          </p:nvSpPr>
          <p:spPr bwMode="auto">
            <a:xfrm>
              <a:off x="2411413" y="3924300"/>
              <a:ext cx="225425" cy="225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5" name="Line 29"/>
            <p:cNvSpPr>
              <a:spLocks noChangeShapeType="1"/>
            </p:cNvSpPr>
            <p:nvPr/>
          </p:nvSpPr>
          <p:spPr bwMode="auto">
            <a:xfrm>
              <a:off x="2951163" y="3384550"/>
              <a:ext cx="179387"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6" name="Line 30"/>
            <p:cNvSpPr>
              <a:spLocks noChangeShapeType="1"/>
            </p:cNvSpPr>
            <p:nvPr/>
          </p:nvSpPr>
          <p:spPr bwMode="auto">
            <a:xfrm>
              <a:off x="3357563" y="2438400"/>
              <a:ext cx="134937" cy="134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7" name="Line 31"/>
            <p:cNvSpPr>
              <a:spLocks noChangeShapeType="1"/>
            </p:cNvSpPr>
            <p:nvPr/>
          </p:nvSpPr>
          <p:spPr bwMode="auto">
            <a:xfrm>
              <a:off x="1376363" y="4059238"/>
              <a:ext cx="179387" cy="179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8" name="Line 33"/>
            <p:cNvSpPr>
              <a:spLocks noChangeShapeType="1"/>
            </p:cNvSpPr>
            <p:nvPr/>
          </p:nvSpPr>
          <p:spPr bwMode="auto">
            <a:xfrm>
              <a:off x="2051050" y="4508500"/>
              <a:ext cx="134938" cy="134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39" name="Text Box 32"/>
          <p:cNvSpPr txBox="1">
            <a:spLocks noChangeArrowheads="1"/>
          </p:cNvSpPr>
          <p:nvPr/>
        </p:nvSpPr>
        <p:spPr bwMode="auto">
          <a:xfrm>
            <a:off x="4643438" y="1023721"/>
            <a:ext cx="3640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de-DE" altLang="tr-TR" sz="2400" dirty="0" err="1">
                <a:solidFill>
                  <a:srgbClr val="333366"/>
                </a:solidFill>
                <a:latin typeface="Arial" panose="020B0604020202020204" pitchFamily="34" charset="0"/>
              </a:rPr>
              <a:t>Self</a:t>
            </a:r>
            <a:r>
              <a:rPr kumimoji="0" lang="de-DE" altLang="tr-TR" sz="2400" dirty="0">
                <a:solidFill>
                  <a:srgbClr val="333366"/>
                </a:solidFill>
                <a:latin typeface="Arial" panose="020B0604020202020204" pitchFamily="34" charset="0"/>
              </a:rPr>
              <a:t> </a:t>
            </a:r>
            <a:r>
              <a:rPr kumimoji="0" lang="de-DE" altLang="tr-TR" sz="2400" dirty="0" err="1" smtClean="0">
                <a:solidFill>
                  <a:srgbClr val="333366"/>
                </a:solidFill>
                <a:latin typeface="Arial" panose="020B0604020202020204" pitchFamily="34" charset="0"/>
              </a:rPr>
              <a:t>dot</a:t>
            </a:r>
            <a:r>
              <a:rPr kumimoji="0" lang="tr-TR" altLang="tr-TR" sz="2400" dirty="0" smtClean="0">
                <a:solidFill>
                  <a:srgbClr val="333366"/>
                </a:solidFill>
                <a:latin typeface="Arial" panose="020B0604020202020204" pitchFamily="34" charset="0"/>
              </a:rPr>
              <a:t> </a:t>
            </a:r>
            <a:r>
              <a:rPr kumimoji="0" lang="de-DE" altLang="tr-TR" sz="2400" dirty="0" err="1" smtClean="0">
                <a:solidFill>
                  <a:srgbClr val="333366"/>
                </a:solidFill>
                <a:latin typeface="Arial" panose="020B0604020202020204" pitchFamily="34" charset="0"/>
              </a:rPr>
              <a:t>plot</a:t>
            </a:r>
            <a:r>
              <a:rPr kumimoji="0" lang="de-DE" altLang="tr-TR" sz="2400" dirty="0" smtClean="0">
                <a:solidFill>
                  <a:srgbClr val="333366"/>
                </a:solidFill>
                <a:latin typeface="Arial" panose="020B0604020202020204" pitchFamily="34" charset="0"/>
              </a:rPr>
              <a:t> </a:t>
            </a:r>
            <a:r>
              <a:rPr kumimoji="0" lang="de-DE" altLang="tr-TR" sz="2400" dirty="0" err="1">
                <a:solidFill>
                  <a:srgbClr val="333366"/>
                </a:solidFill>
                <a:latin typeface="Arial" panose="020B0604020202020204" pitchFamily="34" charset="0"/>
              </a:rPr>
              <a:t>with</a:t>
            </a:r>
            <a:r>
              <a:rPr kumimoji="0" lang="de-DE" altLang="tr-TR" sz="2400" dirty="0">
                <a:solidFill>
                  <a:srgbClr val="333366"/>
                </a:solidFill>
                <a:latin typeface="Arial" panose="020B0604020202020204" pitchFamily="34" charset="0"/>
              </a:rPr>
              <a:t> </a:t>
            </a:r>
            <a:r>
              <a:rPr kumimoji="0" lang="de-DE" altLang="tr-TR" sz="2400" dirty="0" err="1">
                <a:solidFill>
                  <a:srgbClr val="333366"/>
                </a:solidFill>
                <a:latin typeface="Arial" panose="020B0604020202020204" pitchFamily="34" charset="0"/>
              </a:rPr>
              <a:t>repeats</a:t>
            </a:r>
            <a:r>
              <a:rPr kumimoji="0" lang="de-DE" altLang="tr-TR" sz="2400" dirty="0">
                <a:solidFill>
                  <a:srgbClr val="333366"/>
                </a:solidFill>
                <a:latin typeface="Arial" panose="020B0604020202020204" pitchFamily="34" charset="0"/>
              </a:rPr>
              <a:t>:</a:t>
            </a:r>
          </a:p>
        </p:txBody>
      </p:sp>
    </p:spTree>
    <p:extLst>
      <p:ext uri="{BB962C8B-B14F-4D97-AF65-F5344CB8AC3E}">
        <p14:creationId xmlns:p14="http://schemas.microsoft.com/office/powerpoint/2010/main" val="107483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altLang="tr-TR" dirty="0" smtClean="0"/>
              <a:t>The Dot Matrix	</a:t>
            </a:r>
            <a:endParaRPr lang="de-DE" altLang="tr-TR" dirty="0" smtClean="0"/>
          </a:p>
        </p:txBody>
      </p:sp>
      <p:sp>
        <p:nvSpPr>
          <p:cNvPr id="57378" name="Slide Number Placeholder 3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57583D46-F0DF-4F62-AB72-17617021DF93}" type="slidenum">
              <a:rPr kumimoji="0" lang="en-US" altLang="tr-TR" sz="1200" smtClean="0"/>
              <a:pPr>
                <a:spcBef>
                  <a:spcPct val="50000"/>
                </a:spcBef>
                <a:buFontTx/>
                <a:buNone/>
              </a:pPr>
              <a:t>32</a:t>
            </a:fld>
            <a:endParaRPr kumimoji="0" lang="en-US" altLang="tr-TR" sz="1200" smtClean="0"/>
          </a:p>
        </p:txBody>
      </p:sp>
      <p:pic>
        <p:nvPicPr>
          <p:cNvPr id="36" name="Picture 5" descr="dp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28800"/>
            <a:ext cx="5040560" cy="445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6"/>
          <p:cNvSpPr>
            <a:spLocks noChangeArrowheads="1"/>
          </p:cNvSpPr>
          <p:nvPr/>
        </p:nvSpPr>
        <p:spPr bwMode="auto">
          <a:xfrm>
            <a:off x="1663832" y="1078854"/>
            <a:ext cx="2908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US" altLang="tr-TR" sz="2400" dirty="0">
                <a:solidFill>
                  <a:srgbClr val="333366"/>
                </a:solidFill>
                <a:latin typeface="Arial" panose="020B0604020202020204" pitchFamily="34" charset="0"/>
              </a:rPr>
              <a:t>Joining sequences: </a:t>
            </a:r>
          </a:p>
        </p:txBody>
      </p:sp>
    </p:spTree>
    <p:extLst>
      <p:ext uri="{BB962C8B-B14F-4D97-AF65-F5344CB8AC3E}">
        <p14:creationId xmlns:p14="http://schemas.microsoft.com/office/powerpoint/2010/main" val="23606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tr-TR" dirty="0" smtClean="0"/>
              <a:t>Comparing Genome Assemblies</a:t>
            </a:r>
            <a:endParaRPr lang="tr-TR" dirty="0"/>
          </a:p>
        </p:txBody>
      </p:sp>
      <p:sp>
        <p:nvSpPr>
          <p:cNvPr id="3" name="Content Placeholder 2"/>
          <p:cNvSpPr>
            <a:spLocks noGrp="1"/>
          </p:cNvSpPr>
          <p:nvPr>
            <p:ph idx="1"/>
          </p:nvPr>
        </p:nvSpPr>
        <p:spPr>
          <a:xfrm>
            <a:off x="395288" y="1125538"/>
            <a:ext cx="8280400" cy="5255790"/>
          </a:xfrm>
        </p:spPr>
        <p:txBody>
          <a:bodyPr>
            <a:normAutofit fontScale="77500" lnSpcReduction="20000"/>
          </a:bodyPr>
          <a:lstStyle/>
          <a:p>
            <a:r>
              <a:rPr lang="en-US" sz="2400" dirty="0" smtClean="0"/>
              <a:t>Dot plots can also be used in order to compare two different assemblies of the same sequence. </a:t>
            </a:r>
            <a:endParaRPr lang="tr-TR" sz="2400" dirty="0" smtClean="0"/>
          </a:p>
          <a:p>
            <a:r>
              <a:rPr lang="en-US" sz="2400" dirty="0" smtClean="0"/>
              <a:t>Below are three </a:t>
            </a:r>
            <a:r>
              <a:rPr lang="en-US" sz="2400" dirty="0" err="1" smtClean="0"/>
              <a:t>dotplots</a:t>
            </a:r>
            <a:r>
              <a:rPr lang="en-US" sz="2400" dirty="0" smtClean="0"/>
              <a:t> of various chromosomes.  </a:t>
            </a:r>
            <a:endParaRPr lang="tr-TR" sz="2400" dirty="0" smtClean="0"/>
          </a:p>
          <a:p>
            <a:endParaRPr lang="tr-TR" sz="2400" dirty="0"/>
          </a:p>
          <a:p>
            <a:endParaRPr lang="tr-TR" sz="2400" dirty="0" smtClean="0"/>
          </a:p>
          <a:p>
            <a:endParaRPr lang="tr-TR" sz="2400" dirty="0"/>
          </a:p>
          <a:p>
            <a:endParaRPr lang="tr-TR" sz="2400" dirty="0" smtClean="0"/>
          </a:p>
          <a:p>
            <a:endParaRPr lang="tr-TR" sz="2400" dirty="0"/>
          </a:p>
          <a:p>
            <a:endParaRPr lang="tr-TR" sz="2400" dirty="0" smtClean="0"/>
          </a:p>
          <a:p>
            <a:endParaRPr lang="tr-TR" sz="2400" dirty="0" smtClean="0"/>
          </a:p>
          <a:p>
            <a:endParaRPr lang="tr-TR" sz="2400" dirty="0"/>
          </a:p>
          <a:p>
            <a:endParaRPr lang="tr-TR" sz="2400" dirty="0" smtClean="0"/>
          </a:p>
          <a:p>
            <a:r>
              <a:rPr lang="en-US" sz="2400" dirty="0" smtClean="0"/>
              <a:t>The </a:t>
            </a:r>
            <a:r>
              <a:rPr lang="tr-TR" sz="2400" dirty="0" smtClean="0"/>
              <a:t>1</a:t>
            </a:r>
            <a:r>
              <a:rPr lang="en-US" sz="2400" dirty="0" err="1" smtClean="0"/>
              <a:t>st</a:t>
            </a:r>
            <a:r>
              <a:rPr lang="en-US" sz="2400" dirty="0" smtClean="0"/>
              <a:t> shows two separate assemblies of </a:t>
            </a:r>
            <a:r>
              <a:rPr lang="en-US" sz="2400" dirty="0" smtClean="0">
                <a:solidFill>
                  <a:schemeClr val="accent1"/>
                </a:solidFill>
              </a:rPr>
              <a:t>human chromosome 5 </a:t>
            </a:r>
            <a:r>
              <a:rPr lang="en-US" sz="2400" dirty="0" smtClean="0"/>
              <a:t>compared against each other.  </a:t>
            </a:r>
            <a:endParaRPr lang="tr-TR" sz="2400" dirty="0" smtClean="0"/>
          </a:p>
          <a:p>
            <a:r>
              <a:rPr lang="en-US" sz="2400" dirty="0" smtClean="0"/>
              <a:t>The </a:t>
            </a:r>
            <a:r>
              <a:rPr lang="tr-TR" sz="2400" dirty="0" smtClean="0"/>
              <a:t>2</a:t>
            </a:r>
            <a:r>
              <a:rPr lang="en-US" sz="2400" dirty="0" err="1" smtClean="0"/>
              <a:t>nd</a:t>
            </a:r>
            <a:r>
              <a:rPr lang="en-US" sz="2400" dirty="0" smtClean="0"/>
              <a:t> shows one assembly of </a:t>
            </a:r>
            <a:r>
              <a:rPr lang="en-US" sz="2400" dirty="0" smtClean="0">
                <a:solidFill>
                  <a:schemeClr val="accent1"/>
                </a:solidFill>
              </a:rPr>
              <a:t>chromosome 5</a:t>
            </a:r>
            <a:r>
              <a:rPr lang="en-US" sz="2400" dirty="0" smtClean="0"/>
              <a:t> compared against itself, indicating the presence of repetitive regions.  </a:t>
            </a:r>
            <a:endParaRPr lang="tr-TR" sz="2400" dirty="0" smtClean="0"/>
          </a:p>
          <a:p>
            <a:r>
              <a:rPr lang="en-US" sz="2400" dirty="0" smtClean="0"/>
              <a:t>The </a:t>
            </a:r>
            <a:r>
              <a:rPr lang="tr-TR" sz="2400" dirty="0" smtClean="0"/>
              <a:t>3rd </a:t>
            </a:r>
            <a:r>
              <a:rPr lang="en-US" sz="2400" dirty="0" smtClean="0"/>
              <a:t>shows chromosome Y compared against itself, indicating the presence of inverted repeats.</a:t>
            </a:r>
            <a:endParaRPr lang="tr-TR" sz="2400" dirty="0"/>
          </a:p>
        </p:txBody>
      </p:sp>
      <p:sp>
        <p:nvSpPr>
          <p:cNvPr id="4" name="Slide Number Placeholder 3"/>
          <p:cNvSpPr>
            <a:spLocks noGrp="1"/>
          </p:cNvSpPr>
          <p:nvPr>
            <p:ph type="sldNum" sz="quarter" idx="10"/>
          </p:nvPr>
        </p:nvSpPr>
        <p:spPr/>
        <p:txBody>
          <a:bodyPr/>
          <a:lstStyle/>
          <a:p>
            <a:pPr>
              <a:defRPr/>
            </a:pPr>
            <a:fld id="{B98B35C8-F7BD-424A-BDE5-600BB2255F75}" type="slidenum">
              <a:rPr lang="en-US" altLang="tr-TR" smtClean="0"/>
              <a:pPr>
                <a:defRPr/>
              </a:pPr>
              <a:t>33</a:t>
            </a:fld>
            <a:endParaRPr lang="en-US" altLang="tr-TR"/>
          </a:p>
        </p:txBody>
      </p:sp>
      <p:graphicFrame>
        <p:nvGraphicFramePr>
          <p:cNvPr id="5" name="Object 4"/>
          <p:cNvGraphicFramePr>
            <a:graphicFrameLocks noChangeAspect="1"/>
          </p:cNvGraphicFramePr>
          <p:nvPr/>
        </p:nvGraphicFramePr>
        <p:xfrm>
          <a:off x="929938" y="2012304"/>
          <a:ext cx="2417926" cy="2417926"/>
        </p:xfrm>
        <a:graphic>
          <a:graphicData uri="http://schemas.openxmlformats.org/presentationml/2006/ole">
            <mc:AlternateContent xmlns:mc="http://schemas.openxmlformats.org/markup-compatibility/2006">
              <mc:Choice xmlns:v="urn:schemas-microsoft-com:vml" Requires="v">
                <p:oleObj spid="_x0000_s211984" r:id="rId3" imgW="5904762" imgH="5904762" progId="MSPhotoEd.3">
                  <p:embed/>
                </p:oleObj>
              </mc:Choice>
              <mc:Fallback>
                <p:oleObj r:id="rId3" imgW="5904762" imgH="590476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938" y="2012304"/>
                        <a:ext cx="2417926" cy="2417926"/>
                      </a:xfrm>
                      <a:prstGeom prst="rect">
                        <a:avLst/>
                      </a:prstGeom>
                      <a:noFill/>
                      <a:ln>
                        <a:noFill/>
                      </a:ln>
                    </p:spPr>
                  </p:pic>
                </p:oleObj>
              </mc:Fallback>
            </mc:AlternateContent>
          </a:graphicData>
        </a:graphic>
      </p:graphicFrame>
      <p:graphicFrame>
        <p:nvGraphicFramePr>
          <p:cNvPr id="6" name="Object 6"/>
          <p:cNvGraphicFramePr>
            <a:graphicFrameLocks noChangeAspect="1"/>
          </p:cNvGraphicFramePr>
          <p:nvPr/>
        </p:nvGraphicFramePr>
        <p:xfrm>
          <a:off x="3443732" y="2012304"/>
          <a:ext cx="2424412" cy="2424412"/>
        </p:xfrm>
        <a:graphic>
          <a:graphicData uri="http://schemas.openxmlformats.org/presentationml/2006/ole">
            <mc:AlternateContent xmlns:mc="http://schemas.openxmlformats.org/markup-compatibility/2006">
              <mc:Choice xmlns:v="urn:schemas-microsoft-com:vml" Requires="v">
                <p:oleObj spid="_x0000_s211985" r:id="rId5" imgW="4001058" imgH="4001058" progId="MSPhotoEd.3">
                  <p:embed/>
                </p:oleObj>
              </mc:Choice>
              <mc:Fallback>
                <p:oleObj r:id="rId5" imgW="4001058" imgH="4001058"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3732" y="2012304"/>
                        <a:ext cx="2424412" cy="2424412"/>
                      </a:xfrm>
                      <a:prstGeom prst="rect">
                        <a:avLst/>
                      </a:prstGeom>
                      <a:noFill/>
                      <a:ln>
                        <a:noFill/>
                      </a:ln>
                    </p:spPr>
                  </p:pic>
                </p:oleObj>
              </mc:Fallback>
            </mc:AlternateContent>
          </a:graphicData>
        </a:graphic>
      </p:graphicFrame>
      <p:pic>
        <p:nvPicPr>
          <p:cNvPr id="7" name="Picture 6"/>
          <p:cNvPicPr>
            <a:picLocks noChangeAspect="1"/>
          </p:cNvPicPr>
          <p:nvPr/>
        </p:nvPicPr>
        <p:blipFill>
          <a:blip r:embed="rId7"/>
          <a:stretch>
            <a:fillRect/>
          </a:stretch>
        </p:blipFill>
        <p:spPr>
          <a:xfrm>
            <a:off x="5868144" y="2012304"/>
            <a:ext cx="2429410" cy="2424808"/>
          </a:xfrm>
          <a:prstGeom prst="rect">
            <a:avLst/>
          </a:prstGeom>
        </p:spPr>
      </p:pic>
    </p:spTree>
    <p:extLst>
      <p:ext uri="{BB962C8B-B14F-4D97-AF65-F5344CB8AC3E}">
        <p14:creationId xmlns:p14="http://schemas.microsoft.com/office/powerpoint/2010/main" val="59947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Slide Number Placeholder 2"/>
          <p:cNvSpPr>
            <a:spLocks noGrp="1"/>
          </p:cNvSpPr>
          <p:nvPr>
            <p:ph type="sldNum" sz="quarter" idx="10"/>
          </p:nvPr>
        </p:nvSpPr>
        <p:spPr/>
        <p:txBody>
          <a:bodyPr/>
          <a:lstStyle/>
          <a:p>
            <a:pPr>
              <a:defRPr/>
            </a:pPr>
            <a:fld id="{04848AB2-C991-41B8-B930-4F1DB5670306}" type="slidenum">
              <a:rPr lang="en-US" altLang="tr-TR" smtClean="0"/>
              <a:pPr>
                <a:defRPr/>
              </a:pPr>
              <a:t>34</a:t>
            </a:fld>
            <a:endParaRPr lang="en-US" altLang="tr-TR"/>
          </a:p>
        </p:txBody>
      </p:sp>
    </p:spTree>
    <p:extLst>
      <p:ext uri="{BB962C8B-B14F-4D97-AF65-F5344CB8AC3E}">
        <p14:creationId xmlns:p14="http://schemas.microsoft.com/office/powerpoint/2010/main" val="469798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tr-TR" dirty="0" smtClean="0"/>
              <a:t>Noise in Dot Plots</a:t>
            </a:r>
            <a:endParaRPr lang="en-GB" altLang="tr-TR" dirty="0" smtClean="0"/>
          </a:p>
        </p:txBody>
      </p:sp>
      <p:pic>
        <p:nvPicPr>
          <p:cNvPr id="50179" name="Picture 3" descr="d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68487"/>
            <a:ext cx="2928665" cy="2928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0180" name="Picture 4" descr="d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868487"/>
            <a:ext cx="2858468" cy="285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p:cNvSpPr txBox="1">
            <a:spLocks noChangeArrowheads="1"/>
          </p:cNvSpPr>
          <p:nvPr/>
        </p:nvSpPr>
        <p:spPr bwMode="auto">
          <a:xfrm>
            <a:off x="866553" y="1356281"/>
            <a:ext cx="3033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GB" altLang="tr-TR" sz="1600" dirty="0">
                <a:solidFill>
                  <a:srgbClr val="333366"/>
                </a:solidFill>
                <a:latin typeface="Arial" panose="020B0604020202020204" pitchFamily="34" charset="0"/>
              </a:rPr>
              <a:t>The very stringent, self-</a:t>
            </a:r>
            <a:r>
              <a:rPr kumimoji="0" lang="en-GB" altLang="tr-TR" sz="1600" dirty="0" err="1">
                <a:solidFill>
                  <a:srgbClr val="333366"/>
                </a:solidFill>
                <a:latin typeface="Arial" panose="020B0604020202020204" pitchFamily="34" charset="0"/>
              </a:rPr>
              <a:t>dotplot</a:t>
            </a:r>
            <a:r>
              <a:rPr kumimoji="0" lang="en-GB" altLang="tr-TR" sz="1600" dirty="0">
                <a:solidFill>
                  <a:srgbClr val="333366"/>
                </a:solidFill>
                <a:latin typeface="Arial" panose="020B0604020202020204" pitchFamily="34" charset="0"/>
              </a:rPr>
              <a:t>: </a:t>
            </a:r>
          </a:p>
        </p:txBody>
      </p:sp>
      <p:sp>
        <p:nvSpPr>
          <p:cNvPr id="50182" name="Text Box 6"/>
          <p:cNvSpPr txBox="1">
            <a:spLocks noChangeArrowheads="1"/>
          </p:cNvSpPr>
          <p:nvPr/>
        </p:nvSpPr>
        <p:spPr bwMode="auto">
          <a:xfrm>
            <a:off x="5136903" y="1314276"/>
            <a:ext cx="29416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GB" altLang="tr-TR" sz="1600" dirty="0">
                <a:solidFill>
                  <a:srgbClr val="333366"/>
                </a:solidFill>
                <a:latin typeface="Arial" panose="020B0604020202020204" pitchFamily="34" charset="0"/>
              </a:rPr>
              <a:t>The non-stringent self-</a:t>
            </a:r>
            <a:r>
              <a:rPr kumimoji="0" lang="en-GB" altLang="tr-TR" sz="1600" dirty="0" err="1">
                <a:solidFill>
                  <a:srgbClr val="333366"/>
                </a:solidFill>
                <a:latin typeface="Arial" panose="020B0604020202020204" pitchFamily="34" charset="0"/>
              </a:rPr>
              <a:t>dotplot</a:t>
            </a:r>
            <a:r>
              <a:rPr kumimoji="0" lang="en-GB" altLang="tr-TR" sz="1600" dirty="0">
                <a:solidFill>
                  <a:srgbClr val="333366"/>
                </a:solidFill>
                <a:latin typeface="Arial" panose="020B0604020202020204" pitchFamily="34" charset="0"/>
              </a:rPr>
              <a:t>: </a:t>
            </a:r>
          </a:p>
        </p:txBody>
      </p:sp>
      <p:sp>
        <p:nvSpPr>
          <p:cNvPr id="50183" name="Slide Number Placeholder 7"/>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92CDD5E-111B-401A-91DD-E0E5220FD51D}" type="slidenum">
              <a:rPr kumimoji="0" lang="en-US" altLang="tr-TR" sz="1200" smtClean="0"/>
              <a:pPr>
                <a:spcBef>
                  <a:spcPct val="50000"/>
                </a:spcBef>
                <a:buFontTx/>
                <a:buNone/>
              </a:pPr>
              <a:t>35</a:t>
            </a:fld>
            <a:endParaRPr kumimoji="0" lang="en-US" altLang="tr-TR" sz="1200" smtClean="0"/>
          </a:p>
        </p:txBody>
      </p:sp>
      <p:sp>
        <p:nvSpPr>
          <p:cNvPr id="2" name="Rectangle 1"/>
          <p:cNvSpPr/>
          <p:nvPr/>
        </p:nvSpPr>
        <p:spPr>
          <a:xfrm>
            <a:off x="467544" y="4936911"/>
            <a:ext cx="8064896" cy="1175706"/>
          </a:xfrm>
          <a:prstGeom prst="rect">
            <a:avLst/>
          </a:prstGeom>
        </p:spPr>
        <p:txBody>
          <a:bodyPr wrap="square">
            <a:spAutoFit/>
          </a:bodyPr>
          <a:lstStyle/>
          <a:p>
            <a:pPr marL="342900" indent="-342900" eaLnBrk="1" hangingPunct="1">
              <a:spcBef>
                <a:spcPct val="20000"/>
              </a:spcBef>
              <a:buChar char="•"/>
            </a:pPr>
            <a:r>
              <a:rPr kumimoji="1" lang="en-US" sz="1600" dirty="0">
                <a:solidFill>
                  <a:srgbClr val="FF0000"/>
                </a:solidFill>
                <a:latin typeface="+mj-lt"/>
              </a:rPr>
              <a:t>Stringency</a:t>
            </a:r>
            <a:r>
              <a:rPr kumimoji="1" lang="en-US" sz="1600" dirty="0">
                <a:solidFill>
                  <a:schemeClr val="tx1"/>
                </a:solidFill>
                <a:latin typeface="+mj-lt"/>
              </a:rPr>
              <a:t> </a:t>
            </a:r>
            <a:r>
              <a:rPr kumimoji="1" lang="tr-TR" sz="1600" dirty="0" smtClean="0">
                <a:solidFill>
                  <a:schemeClr val="tx1"/>
                </a:solidFill>
                <a:latin typeface="+mj-lt"/>
              </a:rPr>
              <a:t>is </a:t>
            </a:r>
            <a:r>
              <a:rPr kumimoji="1" lang="en-US" sz="1600" dirty="0" smtClean="0">
                <a:solidFill>
                  <a:schemeClr val="tx1"/>
                </a:solidFill>
                <a:latin typeface="+mj-lt"/>
              </a:rPr>
              <a:t> the quality or state of being </a:t>
            </a:r>
            <a:r>
              <a:rPr kumimoji="1" lang="en-US" sz="1600" dirty="0" smtClean="0">
                <a:solidFill>
                  <a:schemeClr val="accent1"/>
                </a:solidFill>
                <a:latin typeface="+mj-lt"/>
              </a:rPr>
              <a:t>stringent</a:t>
            </a:r>
            <a:r>
              <a:rPr kumimoji="1" lang="en-US" sz="1600" dirty="0" smtClean="0">
                <a:solidFill>
                  <a:schemeClr val="tx1"/>
                </a:solidFill>
                <a:latin typeface="+mj-lt"/>
              </a:rPr>
              <a:t>. </a:t>
            </a:r>
            <a:endParaRPr kumimoji="1" lang="tr-TR" sz="1600" dirty="0" smtClean="0">
              <a:solidFill>
                <a:schemeClr val="tx1"/>
              </a:solidFill>
              <a:latin typeface="+mj-lt"/>
            </a:endParaRPr>
          </a:p>
          <a:p>
            <a:pPr marL="342900" indent="-342900" eaLnBrk="1" hangingPunct="1">
              <a:spcBef>
                <a:spcPct val="20000"/>
              </a:spcBef>
              <a:buChar char="•"/>
            </a:pPr>
            <a:r>
              <a:rPr kumimoji="1" lang="en-US" sz="1600" dirty="0" smtClean="0">
                <a:solidFill>
                  <a:schemeClr val="tx1"/>
                </a:solidFill>
                <a:latin typeface="+mj-lt"/>
              </a:rPr>
              <a:t> </a:t>
            </a:r>
            <a:r>
              <a:rPr kumimoji="1" lang="en-US" sz="1600" dirty="0" smtClean="0">
                <a:solidFill>
                  <a:schemeClr val="accent1"/>
                </a:solidFill>
                <a:latin typeface="+mj-lt"/>
              </a:rPr>
              <a:t>stringent</a:t>
            </a:r>
            <a:r>
              <a:rPr kumimoji="1" lang="tr-TR" sz="1600" dirty="0" smtClean="0">
                <a:solidFill>
                  <a:schemeClr val="accent1"/>
                </a:solidFill>
                <a:latin typeface="+mj-lt"/>
              </a:rPr>
              <a:t>:</a:t>
            </a:r>
            <a:r>
              <a:rPr kumimoji="1" lang="en-US" sz="1600" dirty="0" smtClean="0">
                <a:solidFill>
                  <a:schemeClr val="accent1"/>
                </a:solidFill>
                <a:latin typeface="+mj-lt"/>
              </a:rPr>
              <a:t> </a:t>
            </a:r>
            <a:r>
              <a:rPr kumimoji="1" lang="en-US" sz="1600" dirty="0" smtClean="0">
                <a:solidFill>
                  <a:schemeClr val="tx1"/>
                </a:solidFill>
                <a:latin typeface="+mj-lt"/>
              </a:rPr>
              <a:t>marked by rigor, strictness, or severity especially with regard to rule or standard</a:t>
            </a:r>
            <a:endParaRPr kumimoji="1" lang="tr-TR" sz="1600" dirty="0" smtClean="0">
              <a:solidFill>
                <a:schemeClr val="tx1"/>
              </a:solidFill>
              <a:latin typeface="+mj-lt"/>
            </a:endParaRPr>
          </a:p>
          <a:p>
            <a:pPr marL="342900" indent="-342900" eaLnBrk="1" hangingPunct="1">
              <a:spcBef>
                <a:spcPct val="20000"/>
              </a:spcBef>
              <a:buChar char="•"/>
            </a:pPr>
            <a:r>
              <a:rPr kumimoji="1" lang="en-US" sz="1600" dirty="0">
                <a:solidFill>
                  <a:srgbClr val="FF0000"/>
                </a:solidFill>
                <a:latin typeface="+mj-lt"/>
              </a:rPr>
              <a:t>Stringency</a:t>
            </a:r>
            <a:r>
              <a:rPr kumimoji="1" lang="en-US" sz="1600" dirty="0">
                <a:solidFill>
                  <a:schemeClr val="tx1"/>
                </a:solidFill>
                <a:latin typeface="+mj-lt"/>
              </a:rPr>
              <a:t> </a:t>
            </a:r>
            <a:r>
              <a:rPr kumimoji="1" lang="tr-TR" sz="1600" dirty="0">
                <a:solidFill>
                  <a:schemeClr val="tx1"/>
                </a:solidFill>
                <a:latin typeface="+mj-lt"/>
              </a:rPr>
              <a:t>is </a:t>
            </a:r>
            <a:r>
              <a:rPr kumimoji="1" lang="en-US" sz="1600" dirty="0" smtClean="0">
                <a:solidFill>
                  <a:schemeClr val="tx1"/>
                </a:solidFill>
                <a:latin typeface="+mj-lt"/>
              </a:rPr>
              <a:t>a </a:t>
            </a:r>
            <a:r>
              <a:rPr kumimoji="1" lang="en-US" sz="1600" dirty="0">
                <a:solidFill>
                  <a:schemeClr val="tx1"/>
                </a:solidFill>
                <a:latin typeface="+mj-lt"/>
              </a:rPr>
              <a:t>situation in which a law, test, etc. is extremely severe or limiting and must </a:t>
            </a:r>
            <a:r>
              <a:rPr kumimoji="1" lang="en-US" sz="1600">
                <a:solidFill>
                  <a:schemeClr val="tx1"/>
                </a:solidFill>
                <a:latin typeface="+mj-lt"/>
              </a:rPr>
              <a:t>be </a:t>
            </a:r>
            <a:r>
              <a:rPr kumimoji="1" lang="en-US" sz="1600" smtClean="0">
                <a:solidFill>
                  <a:schemeClr val="tx1"/>
                </a:solidFill>
                <a:latin typeface="+mj-lt"/>
              </a:rPr>
              <a:t>obeyed</a:t>
            </a:r>
            <a:endParaRPr kumimoji="1" lang="en-US" sz="1600"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GB" altLang="tr-TR" dirty="0" smtClean="0"/>
              <a:t>Noise in Dot Plots</a:t>
            </a:r>
          </a:p>
        </p:txBody>
      </p:sp>
      <p:sp>
        <p:nvSpPr>
          <p:cNvPr id="52227" name="Rectangle 3"/>
          <p:cNvSpPr>
            <a:spLocks noGrp="1" noChangeArrowheads="1"/>
          </p:cNvSpPr>
          <p:nvPr>
            <p:ph type="body" idx="1"/>
          </p:nvPr>
        </p:nvSpPr>
        <p:spPr>
          <a:noFill/>
        </p:spPr>
        <p:txBody>
          <a:bodyPr lIns="91440" tIns="45720" rIns="91440" bIns="45720">
            <a:normAutofit fontScale="92500" lnSpcReduction="10000"/>
          </a:bodyPr>
          <a:lstStyle/>
          <a:p>
            <a:pPr eaLnBrk="1" hangingPunct="1"/>
            <a:r>
              <a:rPr lang="en-US" altLang="tr-TR" dirty="0" smtClean="0"/>
              <a:t>Nucleic Acids (DNA, RNA)</a:t>
            </a:r>
            <a:endParaRPr lang="tr-TR" altLang="tr-TR" dirty="0" smtClean="0"/>
          </a:p>
          <a:p>
            <a:pPr lvl="1" eaLnBrk="1" hangingPunct="1"/>
            <a:r>
              <a:rPr lang="en-US" altLang="tr-TR" dirty="0" smtClean="0"/>
              <a:t>1 out of 4 bases matches at random</a:t>
            </a:r>
          </a:p>
          <a:p>
            <a:pPr eaLnBrk="1" hangingPunct="1"/>
            <a:r>
              <a:rPr lang="tr-TR" altLang="tr-TR" dirty="0" smtClean="0"/>
              <a:t>T</a:t>
            </a:r>
            <a:r>
              <a:rPr lang="de-DE" altLang="tr-TR" dirty="0" smtClean="0"/>
              <a:t>o </a:t>
            </a:r>
            <a:r>
              <a:rPr lang="de-DE" altLang="tr-TR" dirty="0" err="1" smtClean="0"/>
              <a:t>filter</a:t>
            </a:r>
            <a:r>
              <a:rPr lang="de-DE" altLang="tr-TR" dirty="0" smtClean="0"/>
              <a:t> out </a:t>
            </a:r>
            <a:r>
              <a:rPr lang="de-DE" altLang="tr-TR" dirty="0" err="1" smtClean="0"/>
              <a:t>random</a:t>
            </a:r>
            <a:r>
              <a:rPr lang="de-DE" altLang="tr-TR" dirty="0" smtClean="0"/>
              <a:t> </a:t>
            </a:r>
            <a:r>
              <a:rPr lang="de-DE" altLang="tr-TR" dirty="0" err="1" smtClean="0"/>
              <a:t>matches</a:t>
            </a:r>
            <a:r>
              <a:rPr lang="de-DE" altLang="tr-TR" dirty="0" smtClean="0"/>
              <a:t>, </a:t>
            </a:r>
            <a:endParaRPr lang="tr-TR" altLang="tr-TR" dirty="0" smtClean="0"/>
          </a:p>
          <a:p>
            <a:pPr lvl="1" eaLnBrk="1" hangingPunct="1"/>
            <a:r>
              <a:rPr lang="de-DE" altLang="tr-TR" dirty="0" err="1" smtClean="0"/>
              <a:t>sliding</a:t>
            </a:r>
            <a:r>
              <a:rPr lang="de-DE" altLang="tr-TR" dirty="0" smtClean="0"/>
              <a:t> </a:t>
            </a:r>
            <a:r>
              <a:rPr lang="de-DE" altLang="tr-TR" dirty="0" err="1" smtClean="0"/>
              <a:t>windows</a:t>
            </a:r>
            <a:r>
              <a:rPr lang="de-DE" altLang="tr-TR" dirty="0" smtClean="0"/>
              <a:t> </a:t>
            </a:r>
            <a:r>
              <a:rPr lang="tr-TR" altLang="tr-TR" dirty="0" err="1" smtClean="0"/>
              <a:t>are</a:t>
            </a:r>
            <a:r>
              <a:rPr lang="tr-TR" altLang="tr-TR" dirty="0" smtClean="0"/>
              <a:t> </a:t>
            </a:r>
            <a:r>
              <a:rPr lang="tr-TR" altLang="tr-TR" dirty="0" err="1" smtClean="0"/>
              <a:t>used</a:t>
            </a:r>
            <a:endParaRPr lang="tr-TR" altLang="tr-TR" dirty="0" smtClean="0"/>
          </a:p>
          <a:p>
            <a:pPr lvl="1" eaLnBrk="1" hangingPunct="1"/>
            <a:r>
              <a:rPr lang="en-US" altLang="tr-TR" dirty="0" smtClean="0"/>
              <a:t>Percentage of bases matching in the window is set as threshold</a:t>
            </a:r>
            <a:endParaRPr lang="de-DE" altLang="tr-TR" dirty="0" smtClean="0"/>
          </a:p>
          <a:p>
            <a:pPr lvl="2" eaLnBrk="1" hangingPunct="1"/>
            <a:r>
              <a:rPr lang="tr-TR" altLang="tr-TR" dirty="0" smtClean="0"/>
              <a:t>A</a:t>
            </a:r>
            <a:r>
              <a:rPr lang="de-DE" altLang="tr-TR" dirty="0" smtClean="0"/>
              <a:t> </a:t>
            </a:r>
            <a:r>
              <a:rPr lang="de-DE" altLang="tr-TR" dirty="0" err="1" smtClean="0"/>
              <a:t>dot</a:t>
            </a:r>
            <a:r>
              <a:rPr lang="de-DE" altLang="tr-TR" dirty="0" smtClean="0"/>
              <a:t> </a:t>
            </a:r>
            <a:r>
              <a:rPr lang="de-DE" altLang="tr-TR" dirty="0" err="1" smtClean="0"/>
              <a:t>is</a:t>
            </a:r>
            <a:r>
              <a:rPr lang="de-DE" altLang="tr-TR" dirty="0" smtClean="0"/>
              <a:t> </a:t>
            </a:r>
            <a:r>
              <a:rPr lang="de-DE" altLang="tr-TR" dirty="0" err="1" smtClean="0"/>
              <a:t>printed</a:t>
            </a:r>
            <a:r>
              <a:rPr lang="de-DE" altLang="tr-TR" dirty="0" smtClean="0"/>
              <a:t> </a:t>
            </a:r>
            <a:r>
              <a:rPr lang="de-DE" altLang="tr-TR" dirty="0" err="1" smtClean="0"/>
              <a:t>only</a:t>
            </a:r>
            <a:r>
              <a:rPr lang="de-DE" altLang="tr-TR" dirty="0" smtClean="0"/>
              <a:t> </a:t>
            </a:r>
            <a:r>
              <a:rPr lang="de-DE" altLang="tr-TR" dirty="0" err="1" smtClean="0"/>
              <a:t>if</a:t>
            </a:r>
            <a:r>
              <a:rPr lang="de-DE" altLang="tr-TR" dirty="0" smtClean="0"/>
              <a:t> a minimal </a:t>
            </a:r>
            <a:r>
              <a:rPr lang="de-DE" altLang="tr-TR" dirty="0" err="1" smtClean="0"/>
              <a:t>number</a:t>
            </a:r>
            <a:r>
              <a:rPr lang="de-DE" altLang="tr-TR" dirty="0" smtClean="0"/>
              <a:t> </a:t>
            </a:r>
            <a:r>
              <a:rPr lang="de-DE" altLang="tr-TR" dirty="0" err="1" smtClean="0"/>
              <a:t>of</a:t>
            </a:r>
            <a:r>
              <a:rPr lang="de-DE" altLang="tr-TR" dirty="0" smtClean="0"/>
              <a:t> </a:t>
            </a:r>
            <a:r>
              <a:rPr lang="de-DE" altLang="tr-TR" dirty="0" err="1" smtClean="0"/>
              <a:t>matches</a:t>
            </a:r>
            <a:r>
              <a:rPr lang="de-DE" altLang="tr-TR" dirty="0" smtClean="0"/>
              <a:t> </a:t>
            </a:r>
            <a:r>
              <a:rPr lang="de-DE" altLang="tr-TR" dirty="0" err="1" smtClean="0"/>
              <a:t>occur</a:t>
            </a:r>
            <a:endParaRPr lang="de-DE" altLang="tr-TR" dirty="0" smtClean="0"/>
          </a:p>
          <a:p>
            <a:pPr eaLnBrk="1" hangingPunct="1"/>
            <a:r>
              <a:rPr lang="tr-TR" altLang="tr-TR" dirty="0" smtClean="0"/>
              <a:t>R</a:t>
            </a:r>
            <a:r>
              <a:rPr lang="de-DE" altLang="tr-TR" dirty="0" err="1" smtClean="0"/>
              <a:t>ule</a:t>
            </a:r>
            <a:r>
              <a:rPr lang="de-DE" altLang="tr-TR" dirty="0" smtClean="0"/>
              <a:t> </a:t>
            </a:r>
            <a:r>
              <a:rPr lang="de-DE" altLang="tr-TR" dirty="0" err="1" smtClean="0"/>
              <a:t>of</a:t>
            </a:r>
            <a:r>
              <a:rPr lang="de-DE" altLang="tr-TR" dirty="0" smtClean="0"/>
              <a:t> </a:t>
            </a:r>
            <a:r>
              <a:rPr lang="de-DE" altLang="tr-TR" dirty="0" err="1" smtClean="0"/>
              <a:t>thumb</a:t>
            </a:r>
            <a:r>
              <a:rPr lang="de-DE" altLang="tr-TR" dirty="0" smtClean="0"/>
              <a:t>:</a:t>
            </a:r>
          </a:p>
          <a:p>
            <a:pPr lvl="1" eaLnBrk="1" hangingPunct="1"/>
            <a:r>
              <a:rPr lang="en-GB" altLang="tr-TR" dirty="0" smtClean="0"/>
              <a:t>larger windows for DNAs (only 4 bases, more random matches)</a:t>
            </a:r>
          </a:p>
          <a:p>
            <a:pPr lvl="1" eaLnBrk="1" hangingPunct="1"/>
            <a:r>
              <a:rPr lang="en-GB" altLang="tr-TR" dirty="0" smtClean="0"/>
              <a:t>typical window size is 15 and stringency of 10</a:t>
            </a:r>
            <a:endParaRPr lang="de-DE" altLang="tr-TR" dirty="0" smtClean="0"/>
          </a:p>
        </p:txBody>
      </p:sp>
      <p:sp>
        <p:nvSpPr>
          <p:cNvPr id="5222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CDCA89C-724A-467A-9391-61EAA6480D6C}" type="slidenum">
              <a:rPr kumimoji="0" lang="en-US" altLang="tr-TR" sz="1200" smtClean="0"/>
              <a:pPr>
                <a:spcBef>
                  <a:spcPct val="50000"/>
                </a:spcBef>
                <a:buFontTx/>
                <a:buNone/>
              </a:pPr>
              <a:t>36</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tr-TR" smtClean="0"/>
              <a:t>Reduction of Dot Plot Noise</a:t>
            </a:r>
          </a:p>
        </p:txBody>
      </p:sp>
      <p:sp>
        <p:nvSpPr>
          <p:cNvPr id="53251" name="Rectangle 3"/>
          <p:cNvSpPr>
            <a:spLocks noChangeArrowheads="1"/>
          </p:cNvSpPr>
          <p:nvPr/>
        </p:nvSpPr>
        <p:spPr bwMode="auto">
          <a:xfrm>
            <a:off x="3305175" y="1885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pic>
        <p:nvPicPr>
          <p:cNvPr id="77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268413"/>
            <a:ext cx="344011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ChangeArrowheads="1"/>
          </p:cNvSpPr>
          <p:nvPr/>
        </p:nvSpPr>
        <p:spPr bwMode="auto">
          <a:xfrm>
            <a:off x="3252788" y="1828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pic>
        <p:nvPicPr>
          <p:cNvPr id="773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268413"/>
            <a:ext cx="35179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3127" name="Text Box 7"/>
          <p:cNvSpPr txBox="1">
            <a:spLocks noChangeArrowheads="1"/>
          </p:cNvSpPr>
          <p:nvPr/>
        </p:nvSpPr>
        <p:spPr bwMode="auto">
          <a:xfrm>
            <a:off x="1447800" y="5805488"/>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50000"/>
              </a:spcBef>
              <a:buFontTx/>
              <a:buNone/>
            </a:pPr>
            <a:r>
              <a:rPr kumimoji="0" lang="en-US" altLang="tr-TR" sz="2000">
                <a:solidFill>
                  <a:srgbClr val="CC6600"/>
                </a:solidFill>
                <a:cs typeface="Times New Roman" panose="02020603050405020304" pitchFamily="18" charset="0"/>
              </a:rPr>
              <a:t>Self alignment of ACCTGAGCTCACCTGAGTTA</a:t>
            </a:r>
            <a:r>
              <a:rPr kumimoji="0" lang="en-US" altLang="tr-TR" sz="2400">
                <a:solidFill>
                  <a:srgbClr val="CC6600"/>
                </a:solidFill>
              </a:rPr>
              <a:t> </a:t>
            </a:r>
          </a:p>
        </p:txBody>
      </p:sp>
      <p:sp>
        <p:nvSpPr>
          <p:cNvPr id="53256" name="Slide Number Placeholder 8"/>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6800D663-811C-48B7-842E-2BC66B2D04DF}" type="slidenum">
              <a:rPr kumimoji="0" lang="en-US" altLang="tr-TR" sz="1200" smtClean="0"/>
              <a:pPr>
                <a:spcBef>
                  <a:spcPct val="50000"/>
                </a:spcBef>
                <a:buFontTx/>
                <a:buNone/>
              </a:pPr>
              <a:t>37</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73124"/>
                                        </p:tgtEl>
                                        <p:attrNameLst>
                                          <p:attrName>style.visibility</p:attrName>
                                        </p:attrNameLst>
                                      </p:cBhvr>
                                      <p:to>
                                        <p:strVal val="visible"/>
                                      </p:to>
                                    </p:set>
                                    <p:animEffect transition="in" filter="dissolve">
                                      <p:cBhvr>
                                        <p:cTn id="7" dur="500"/>
                                        <p:tgtEl>
                                          <p:spTgt spid="773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73126"/>
                                        </p:tgtEl>
                                        <p:attrNameLst>
                                          <p:attrName>style.visibility</p:attrName>
                                        </p:attrNameLst>
                                      </p:cBhvr>
                                      <p:to>
                                        <p:strVal val="visible"/>
                                      </p:to>
                                    </p:set>
                                    <p:animEffect transition="in" filter="dissolve">
                                      <p:cBhvr>
                                        <p:cTn id="12" dur="500"/>
                                        <p:tgtEl>
                                          <p:spTgt spid="7731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73127"/>
                                        </p:tgtEl>
                                        <p:attrNameLst>
                                          <p:attrName>style.visibility</p:attrName>
                                        </p:attrNameLst>
                                      </p:cBhvr>
                                      <p:to>
                                        <p:strVal val="visible"/>
                                      </p:to>
                                    </p:set>
                                    <p:animEffect transition="in" filter="dissolve">
                                      <p:cBhvr>
                                        <p:cTn id="17" dur="500"/>
                                        <p:tgtEl>
                                          <p:spTgt spid="773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tr-TR" smtClean="0"/>
              <a:t>Available Dot Plot Programs</a:t>
            </a:r>
          </a:p>
        </p:txBody>
      </p:sp>
      <p:sp>
        <p:nvSpPr>
          <p:cNvPr id="63491" name="Rectangle 3"/>
          <p:cNvSpPr>
            <a:spLocks noGrp="1" noChangeArrowheads="1"/>
          </p:cNvSpPr>
          <p:nvPr>
            <p:ph type="body" idx="1"/>
          </p:nvPr>
        </p:nvSpPr>
        <p:spPr>
          <a:xfrm>
            <a:off x="395288" y="1125538"/>
            <a:ext cx="2678112" cy="2859087"/>
          </a:xfrm>
        </p:spPr>
        <p:txBody>
          <a:bodyPr/>
          <a:lstStyle/>
          <a:p>
            <a:pPr eaLnBrk="1" hangingPunct="1"/>
            <a:r>
              <a:rPr lang="en-US" altLang="tr-TR" sz="2400" dirty="0" smtClean="0">
                <a:cs typeface="Times New Roman" panose="02020603050405020304" pitchFamily="18" charset="0"/>
              </a:rPr>
              <a:t>Vector NTI software package (under </a:t>
            </a:r>
            <a:r>
              <a:rPr lang="en-US" altLang="tr-TR" sz="2400" dirty="0" err="1" smtClean="0">
                <a:cs typeface="Times New Roman" panose="02020603050405020304" pitchFamily="18" charset="0"/>
              </a:rPr>
              <a:t>AlignX</a:t>
            </a:r>
            <a:r>
              <a:rPr lang="en-US" altLang="tr-TR" sz="2400" dirty="0" smtClean="0">
                <a:cs typeface="Times New Roman" panose="02020603050405020304" pitchFamily="18" charset="0"/>
              </a:rPr>
              <a:t>)</a:t>
            </a:r>
          </a:p>
          <a:p>
            <a:pPr eaLnBrk="1" hangingPunct="1">
              <a:buFontTx/>
              <a:buNone/>
            </a:pPr>
            <a:endParaRPr lang="en-US" altLang="tr-TR" sz="2400" dirty="0" smtClean="0">
              <a:cs typeface="Times New Roman" panose="02020603050405020304" pitchFamily="18" charset="0"/>
            </a:endParaRPr>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196975"/>
            <a:ext cx="52578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EDA81D8-8203-47EA-878D-C6114E2757C2}" type="slidenum">
              <a:rPr kumimoji="0" lang="en-US" altLang="tr-TR" sz="1200" smtClean="0"/>
              <a:pPr>
                <a:spcBef>
                  <a:spcPct val="50000"/>
                </a:spcBef>
                <a:buFontTx/>
                <a:buNone/>
              </a:pPr>
              <a:t>38</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tr-TR" smtClean="0"/>
              <a:t>Available Dot Plot Programs</a:t>
            </a:r>
          </a:p>
        </p:txBody>
      </p:sp>
      <p:sp>
        <p:nvSpPr>
          <p:cNvPr id="64515" name="Rectangle 3"/>
          <p:cNvSpPr>
            <a:spLocks noGrp="1" noChangeArrowheads="1"/>
          </p:cNvSpPr>
          <p:nvPr>
            <p:ph type="body" idx="1"/>
          </p:nvPr>
        </p:nvSpPr>
        <p:spPr/>
        <p:txBody>
          <a:bodyPr/>
          <a:lstStyle/>
          <a:p>
            <a:pPr eaLnBrk="1" hangingPunct="1">
              <a:lnSpc>
                <a:spcPct val="90000"/>
              </a:lnSpc>
            </a:pPr>
            <a:r>
              <a:rPr lang="en-US" altLang="tr-TR" sz="2400" dirty="0" smtClean="0">
                <a:cs typeface="Times New Roman" panose="02020603050405020304" pitchFamily="18" charset="0"/>
              </a:rPr>
              <a:t>Vector NTI software package (under </a:t>
            </a:r>
            <a:r>
              <a:rPr lang="en-US" altLang="tr-TR" sz="2400" dirty="0" err="1" smtClean="0">
                <a:cs typeface="Times New Roman" panose="02020603050405020304" pitchFamily="18" charset="0"/>
              </a:rPr>
              <a:t>AlignX</a:t>
            </a:r>
            <a:r>
              <a:rPr lang="en-US" altLang="tr-TR" sz="2400" dirty="0" smtClean="0">
                <a:cs typeface="Times New Roman" panose="02020603050405020304" pitchFamily="18" charset="0"/>
              </a:rPr>
              <a:t>)</a:t>
            </a:r>
          </a:p>
          <a:p>
            <a:pPr eaLnBrk="1" hangingPunct="1">
              <a:lnSpc>
                <a:spcPct val="90000"/>
              </a:lnSpc>
              <a:buFontTx/>
              <a:buNone/>
            </a:pPr>
            <a:endParaRPr lang="en-US" altLang="tr-TR" sz="2400" dirty="0" smtClean="0">
              <a:cs typeface="Times New Roman" panose="02020603050405020304" pitchFamily="18" charset="0"/>
            </a:endParaRPr>
          </a:p>
          <a:p>
            <a:pPr eaLnBrk="1" hangingPunct="1">
              <a:lnSpc>
                <a:spcPct val="90000"/>
              </a:lnSpc>
              <a:buFontTx/>
              <a:buNone/>
            </a:pPr>
            <a:endParaRPr lang="en-US" altLang="tr-TR" sz="2400" dirty="0" smtClean="0">
              <a:cs typeface="Times New Roman" panose="02020603050405020304" pitchFamily="18" charset="0"/>
            </a:endParaRPr>
          </a:p>
          <a:p>
            <a:pPr eaLnBrk="1" hangingPunct="1">
              <a:lnSpc>
                <a:spcPct val="90000"/>
              </a:lnSpc>
              <a:buFontTx/>
              <a:buNone/>
            </a:pPr>
            <a:r>
              <a:rPr lang="en-US" altLang="tr-TR" sz="2400" dirty="0" smtClean="0">
                <a:cs typeface="Times New Roman" panose="02020603050405020304" pitchFamily="18" charset="0"/>
              </a:rPr>
              <a:t>GCG software package:</a:t>
            </a:r>
          </a:p>
          <a:p>
            <a:pPr eaLnBrk="1" hangingPunct="1">
              <a:lnSpc>
                <a:spcPct val="90000"/>
              </a:lnSpc>
            </a:pPr>
            <a:r>
              <a:rPr lang="en-US" altLang="tr-TR" sz="2400" dirty="0" smtClean="0">
                <a:cs typeface="Times New Roman" panose="02020603050405020304" pitchFamily="18" charset="0"/>
              </a:rPr>
              <a:t>Compare </a:t>
            </a:r>
            <a:r>
              <a:rPr lang="en-US" altLang="tr-TR" sz="2000" dirty="0" smtClean="0">
                <a:cs typeface="Times New Roman" panose="02020603050405020304" pitchFamily="18" charset="0"/>
              </a:rPr>
              <a:t>http://www.hku.hk/bruhk/gcgdoc/compare.html</a:t>
            </a:r>
          </a:p>
          <a:p>
            <a:pPr eaLnBrk="1" hangingPunct="1">
              <a:lnSpc>
                <a:spcPct val="90000"/>
              </a:lnSpc>
            </a:pPr>
            <a:r>
              <a:rPr lang="en-US" altLang="tr-TR" sz="2400" dirty="0" err="1" smtClean="0">
                <a:cs typeface="Times New Roman" panose="02020603050405020304" pitchFamily="18" charset="0"/>
              </a:rPr>
              <a:t>DotPlot</a:t>
            </a:r>
            <a:r>
              <a:rPr lang="en-US" altLang="tr-TR" sz="2400" dirty="0" smtClean="0">
                <a:cs typeface="Times New Roman" panose="02020603050405020304" pitchFamily="18" charset="0"/>
              </a:rPr>
              <a:t>+ </a:t>
            </a:r>
            <a:r>
              <a:rPr lang="en-US" altLang="tr-TR" sz="2000" dirty="0" smtClean="0">
                <a:cs typeface="Times New Roman" panose="02020603050405020304" pitchFamily="18" charset="0"/>
              </a:rPr>
              <a:t>http://www.hku.hk/bruhk/gcgdoc/dotplot.html</a:t>
            </a:r>
            <a:r>
              <a:rPr lang="en-US" altLang="tr-TR" sz="2400" dirty="0" smtClean="0">
                <a:cs typeface="Times New Roman" panose="02020603050405020304" pitchFamily="18" charset="0"/>
              </a:rPr>
              <a:t> </a:t>
            </a:r>
          </a:p>
          <a:p>
            <a:pPr eaLnBrk="1" hangingPunct="1">
              <a:lnSpc>
                <a:spcPct val="90000"/>
              </a:lnSpc>
            </a:pPr>
            <a:r>
              <a:rPr lang="en-US" altLang="tr-TR" sz="2400" dirty="0" smtClean="0">
                <a:cs typeface="Times New Roman" panose="02020603050405020304" pitchFamily="18" charset="0"/>
              </a:rPr>
              <a:t>http://www.isrec.isb-sib.ch/java/dotlet/Dotlet.html</a:t>
            </a:r>
          </a:p>
          <a:p>
            <a:pPr eaLnBrk="1" hangingPunct="1">
              <a:lnSpc>
                <a:spcPct val="90000"/>
              </a:lnSpc>
            </a:pPr>
            <a:r>
              <a:rPr lang="en-US" altLang="tr-TR" sz="2400" dirty="0" smtClean="0">
                <a:cs typeface="Times New Roman" panose="02020603050405020304" pitchFamily="18" charset="0"/>
              </a:rPr>
              <a:t>http://bioweb.pasteur.fr/cgi-bin/seqanal/dottup.pl </a:t>
            </a:r>
          </a:p>
          <a:p>
            <a:pPr eaLnBrk="1" hangingPunct="1">
              <a:lnSpc>
                <a:spcPct val="90000"/>
              </a:lnSpc>
            </a:pPr>
            <a:r>
              <a:rPr lang="en-US" altLang="tr-TR" sz="2400" dirty="0" smtClean="0">
                <a:cs typeface="Times New Roman" panose="02020603050405020304" pitchFamily="18" charset="0"/>
              </a:rPr>
              <a:t>Dotter (</a:t>
            </a:r>
            <a:r>
              <a:rPr lang="en-US" altLang="tr-TR" sz="2000" dirty="0" smtClean="0">
                <a:cs typeface="Times New Roman" panose="02020603050405020304" pitchFamily="18" charset="0"/>
              </a:rPr>
              <a:t>http://www.cgr.ki.se/cgr/groups/sonnhammer/Dotter.html</a:t>
            </a:r>
            <a:r>
              <a:rPr lang="en-US" altLang="tr-TR" sz="2400" dirty="0" smtClean="0">
                <a:cs typeface="Times New Roman" panose="02020603050405020304" pitchFamily="18" charset="0"/>
              </a:rPr>
              <a:t>)</a:t>
            </a:r>
          </a:p>
        </p:txBody>
      </p:sp>
      <p:sp>
        <p:nvSpPr>
          <p:cNvPr id="64517"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06A2F99-14CB-401D-85BD-35C00C04A75E}" type="slidenum">
              <a:rPr kumimoji="0" lang="en-US" altLang="tr-TR" sz="1200" smtClean="0"/>
              <a:pPr>
                <a:spcBef>
                  <a:spcPct val="50000"/>
                </a:spcBef>
                <a:buFontTx/>
                <a:buNone/>
              </a:pPr>
              <a:t>39</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1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51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51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5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tr-TR" smtClean="0"/>
              <a:t>Sequence Alignment</a:t>
            </a:r>
          </a:p>
        </p:txBody>
      </p:sp>
      <p:sp>
        <p:nvSpPr>
          <p:cNvPr id="758787" name="Rectangle 3"/>
          <p:cNvSpPr>
            <a:spLocks noGrp="1" noChangeArrowheads="1"/>
          </p:cNvSpPr>
          <p:nvPr>
            <p:ph type="body" idx="1"/>
          </p:nvPr>
        </p:nvSpPr>
        <p:spPr/>
        <p:txBody>
          <a:bodyPr/>
          <a:lstStyle/>
          <a:p>
            <a:pPr eaLnBrk="1" hangingPunct="1"/>
            <a:r>
              <a:rPr lang="en-US" altLang="tr-TR" dirty="0" smtClean="0">
                <a:solidFill>
                  <a:schemeClr val="accent1"/>
                </a:solidFill>
              </a:rPr>
              <a:t>Sequence Alignment </a:t>
            </a:r>
            <a:endParaRPr lang="tr-TR" altLang="tr-TR" dirty="0" smtClean="0"/>
          </a:p>
          <a:p>
            <a:pPr lvl="1" eaLnBrk="1" hangingPunct="1"/>
            <a:r>
              <a:rPr lang="en-US" altLang="tr-TR" dirty="0" smtClean="0"/>
              <a:t>the identification of residue-residue correspondences.</a:t>
            </a:r>
          </a:p>
          <a:p>
            <a:pPr eaLnBrk="1" hangingPunct="1"/>
            <a:r>
              <a:rPr lang="en-US" altLang="tr-TR" dirty="0" smtClean="0"/>
              <a:t> It is the basic tool of bioinformatics.</a:t>
            </a:r>
          </a:p>
          <a:p>
            <a:pPr eaLnBrk="1" hangingPunct="1"/>
            <a:r>
              <a:rPr lang="en-US" altLang="tr-TR" dirty="0" smtClean="0"/>
              <a:t>Example: </a:t>
            </a:r>
            <a:endParaRPr lang="tr-TR" altLang="tr-TR" dirty="0" smtClean="0"/>
          </a:p>
          <a:p>
            <a:pPr lvl="1" eaLnBrk="1" hangingPunct="1"/>
            <a:r>
              <a:rPr lang="en-US" altLang="tr-TR" dirty="0" smtClean="0">
                <a:solidFill>
                  <a:schemeClr val="accent1"/>
                </a:solidFill>
              </a:rPr>
              <a:t> </a:t>
            </a:r>
            <a:r>
              <a:rPr lang="en-US" altLang="tr-TR" b="1" dirty="0" smtClean="0">
                <a:solidFill>
                  <a:schemeClr val="accent1"/>
                </a:solidFill>
              </a:rPr>
              <a:t>pear</a:t>
            </a:r>
            <a:r>
              <a:rPr lang="en-US" altLang="tr-TR" dirty="0" smtClean="0">
                <a:solidFill>
                  <a:schemeClr val="accent1"/>
                </a:solidFill>
              </a:rPr>
              <a:t> </a:t>
            </a:r>
            <a:r>
              <a:rPr lang="en-US" altLang="tr-TR" dirty="0" smtClean="0"/>
              <a:t>and </a:t>
            </a:r>
            <a:r>
              <a:rPr lang="en-US" altLang="tr-TR" b="1" dirty="0" smtClean="0">
                <a:solidFill>
                  <a:schemeClr val="accent1"/>
                </a:solidFill>
              </a:rPr>
              <a:t>tear</a:t>
            </a:r>
          </a:p>
          <a:p>
            <a:pPr eaLnBrk="1" hangingPunct="1"/>
            <a:r>
              <a:rPr lang="en-US" altLang="tr-TR" dirty="0" smtClean="0"/>
              <a:t>Similar words, different meanings</a:t>
            </a:r>
          </a:p>
        </p:txBody>
      </p:sp>
      <p:sp>
        <p:nvSpPr>
          <p:cNvPr id="2253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2E61DE5-C1F0-44F8-B4D4-8FEF16CCB37F}" type="slidenum">
              <a:rPr kumimoji="0" lang="en-US" altLang="tr-TR" sz="1200" smtClean="0"/>
              <a:pPr>
                <a:spcBef>
                  <a:spcPct val="50000"/>
                </a:spcBef>
                <a:buFontTx/>
                <a:buNone/>
              </a:pPr>
              <a:t>4</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8787">
                                            <p:txEl>
                                              <p:pRg st="0" end="0"/>
                                            </p:txEl>
                                          </p:spTgt>
                                        </p:tgtEl>
                                        <p:attrNameLst>
                                          <p:attrName>style.visibility</p:attrName>
                                        </p:attrNameLst>
                                      </p:cBhvr>
                                      <p:to>
                                        <p:strVal val="visible"/>
                                      </p:to>
                                    </p:set>
                                    <p:animEffect transition="in" filter="dissolve">
                                      <p:cBhvr>
                                        <p:cTn id="7" dur="500"/>
                                        <p:tgtEl>
                                          <p:spTgt spid="75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8787">
                                            <p:txEl>
                                              <p:pRg st="1" end="1"/>
                                            </p:txEl>
                                          </p:spTgt>
                                        </p:tgtEl>
                                        <p:attrNameLst>
                                          <p:attrName>style.visibility</p:attrName>
                                        </p:attrNameLst>
                                      </p:cBhvr>
                                      <p:to>
                                        <p:strVal val="visible"/>
                                      </p:to>
                                    </p:set>
                                    <p:animEffect transition="in" filter="dissolve">
                                      <p:cBhvr>
                                        <p:cTn id="12" dur="500"/>
                                        <p:tgtEl>
                                          <p:spTgt spid="758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8787">
                                            <p:txEl>
                                              <p:pRg st="2" end="2"/>
                                            </p:txEl>
                                          </p:spTgt>
                                        </p:tgtEl>
                                        <p:attrNameLst>
                                          <p:attrName>style.visibility</p:attrName>
                                        </p:attrNameLst>
                                      </p:cBhvr>
                                      <p:to>
                                        <p:strVal val="visible"/>
                                      </p:to>
                                    </p:set>
                                    <p:animEffect transition="in" filter="dissolve">
                                      <p:cBhvr>
                                        <p:cTn id="17" dur="500"/>
                                        <p:tgtEl>
                                          <p:spTgt spid="7587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58787">
                                            <p:txEl>
                                              <p:pRg st="3" end="3"/>
                                            </p:txEl>
                                          </p:spTgt>
                                        </p:tgtEl>
                                        <p:attrNameLst>
                                          <p:attrName>style.visibility</p:attrName>
                                        </p:attrNameLst>
                                      </p:cBhvr>
                                      <p:to>
                                        <p:strVal val="visible"/>
                                      </p:to>
                                    </p:set>
                                    <p:animEffect transition="in" filter="dissolve">
                                      <p:cBhvr>
                                        <p:cTn id="22" dur="500"/>
                                        <p:tgtEl>
                                          <p:spTgt spid="7587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58787">
                                            <p:txEl>
                                              <p:pRg st="4" end="4"/>
                                            </p:txEl>
                                          </p:spTgt>
                                        </p:tgtEl>
                                        <p:attrNameLst>
                                          <p:attrName>style.visibility</p:attrName>
                                        </p:attrNameLst>
                                      </p:cBhvr>
                                      <p:to>
                                        <p:strVal val="visible"/>
                                      </p:to>
                                    </p:set>
                                    <p:animEffect transition="in" filter="dissolve">
                                      <p:cBhvr>
                                        <p:cTn id="27" dur="500"/>
                                        <p:tgtEl>
                                          <p:spTgt spid="7587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58787">
                                            <p:txEl>
                                              <p:pRg st="5" end="5"/>
                                            </p:txEl>
                                          </p:spTgt>
                                        </p:tgtEl>
                                        <p:attrNameLst>
                                          <p:attrName>style.visibility</p:attrName>
                                        </p:attrNameLst>
                                      </p:cBhvr>
                                      <p:to>
                                        <p:strVal val="visible"/>
                                      </p:to>
                                    </p:set>
                                    <p:animEffect transition="in" filter="dissolve">
                                      <p:cBhvr>
                                        <p:cTn id="32" dur="500"/>
                                        <p:tgtEl>
                                          <p:spTgt spid="7587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7"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tr-TR" smtClean="0"/>
              <a:t>Available Dot Plot Programs</a:t>
            </a:r>
          </a:p>
        </p:txBody>
      </p:sp>
      <p:pic>
        <p:nvPicPr>
          <p:cNvPr id="780292" name="Picture 4"/>
          <p:cNvPicPr>
            <a:picLocks noChangeAspect="1" noChangeArrowheads="1"/>
          </p:cNvPicPr>
          <p:nvPr/>
        </p:nvPicPr>
        <p:blipFill>
          <a:blip r:embed="rId2">
            <a:extLst>
              <a:ext uri="{28A0092B-C50C-407E-A947-70E740481C1C}">
                <a14:useLocalDpi xmlns:a14="http://schemas.microsoft.com/office/drawing/2010/main" val="0"/>
              </a:ext>
            </a:extLst>
          </a:blip>
          <a:srcRect t="36719" r="42500" b="6250"/>
          <a:stretch>
            <a:fillRect/>
          </a:stretch>
        </p:blipFill>
        <p:spPr bwMode="auto">
          <a:xfrm>
            <a:off x="1475656" y="1060828"/>
            <a:ext cx="6614937" cy="524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06A2F99-14CB-401D-85BD-35C00C04A75E}" type="slidenum">
              <a:rPr kumimoji="0" lang="en-US" altLang="tr-TR" sz="1200" smtClean="0"/>
              <a:pPr>
                <a:spcBef>
                  <a:spcPct val="50000"/>
                </a:spcBef>
                <a:buFontTx/>
                <a:buNone/>
              </a:pPr>
              <a:t>40</a:t>
            </a:fld>
            <a:endParaRPr kumimoji="0" lang="en-US" altLang="tr-TR" sz="1200" smtClean="0"/>
          </a:p>
        </p:txBody>
      </p:sp>
      <p:sp>
        <p:nvSpPr>
          <p:cNvPr id="2" name="Content Placeholder 1"/>
          <p:cNvSpPr>
            <a:spLocks noGrp="1"/>
          </p:cNvSpPr>
          <p:nvPr>
            <p:ph idx="1"/>
          </p:nvPr>
        </p:nvSpPr>
        <p:spPr/>
        <p:txBody>
          <a:bodyPr/>
          <a:lstStyle/>
          <a:p>
            <a:endParaRPr lang="tr-TR" dirty="0"/>
          </a:p>
        </p:txBody>
      </p:sp>
    </p:spTree>
    <p:extLst>
      <p:ext uri="{BB962C8B-B14F-4D97-AF65-F5344CB8AC3E}">
        <p14:creationId xmlns:p14="http://schemas.microsoft.com/office/powerpoint/2010/main" val="2662186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80292"/>
                                        </p:tgtEl>
                                        <p:attrNameLst>
                                          <p:attrName>style.visibility</p:attrName>
                                        </p:attrNameLst>
                                      </p:cBhvr>
                                      <p:to>
                                        <p:strVal val="visible"/>
                                      </p:to>
                                    </p:set>
                                    <p:animEffect transition="in" filter="diamond(in)">
                                      <p:cBhvr>
                                        <p:cTn id="7" dur="2000"/>
                                        <p:tgtEl>
                                          <p:spTgt spid="78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tr-TR" smtClean="0"/>
              <a:t>Available Dot Plot Programs</a:t>
            </a:r>
          </a:p>
        </p:txBody>
      </p:sp>
      <p:sp>
        <p:nvSpPr>
          <p:cNvPr id="65539" name="Rectangle 3"/>
          <p:cNvSpPr>
            <a:spLocks noGrp="1" noChangeArrowheads="1"/>
          </p:cNvSpPr>
          <p:nvPr>
            <p:ph type="body" idx="1"/>
          </p:nvPr>
        </p:nvSpPr>
        <p:spPr>
          <a:xfrm>
            <a:off x="827584" y="1124744"/>
            <a:ext cx="7920880" cy="4114800"/>
          </a:xfrm>
        </p:spPr>
        <p:txBody>
          <a:bodyPr/>
          <a:lstStyle/>
          <a:p>
            <a:pPr eaLnBrk="1" hangingPunct="1">
              <a:buFontTx/>
              <a:buNone/>
            </a:pPr>
            <a:r>
              <a:rPr lang="en-US" altLang="tr-TR" sz="2000" dirty="0" err="1" smtClean="0">
                <a:cs typeface="Times New Roman" panose="02020603050405020304" pitchFamily="18" charset="0"/>
              </a:rPr>
              <a:t>Dotlet</a:t>
            </a:r>
            <a:r>
              <a:rPr lang="en-US" altLang="tr-TR" sz="2000" dirty="0" smtClean="0">
                <a:cs typeface="Times New Roman" panose="02020603050405020304" pitchFamily="18" charset="0"/>
              </a:rPr>
              <a:t> (Java Applet)</a:t>
            </a:r>
            <a:r>
              <a:rPr lang="en-US" altLang="tr-TR" sz="2800" dirty="0" smtClean="0">
                <a:cs typeface="Times New Roman" panose="02020603050405020304" pitchFamily="18" charset="0"/>
              </a:rPr>
              <a:t> </a:t>
            </a:r>
            <a:r>
              <a:rPr lang="en-US" altLang="tr-TR" sz="1800" u="sng" dirty="0" smtClean="0">
                <a:solidFill>
                  <a:schemeClr val="accent1"/>
                </a:solidFill>
                <a:cs typeface="Times New Roman" panose="02020603050405020304" pitchFamily="18" charset="0"/>
              </a:rPr>
              <a:t>http://www.isrec.isb-sib.ch/java/dotlet/Dotlet.html</a:t>
            </a:r>
            <a:r>
              <a:rPr lang="en-US" altLang="tr-TR" sz="2800" dirty="0" smtClean="0">
                <a:solidFill>
                  <a:schemeClr val="accent1"/>
                </a:solidFill>
                <a:cs typeface="Times New Roman" panose="02020603050405020304" pitchFamily="18" charset="0"/>
              </a:rPr>
              <a:t> </a:t>
            </a:r>
          </a:p>
          <a:p>
            <a:pPr eaLnBrk="1" hangingPunct="1">
              <a:buFontTx/>
              <a:buNone/>
            </a:pPr>
            <a:endParaRPr lang="en-US" altLang="tr-TR" sz="2800" dirty="0" smtClean="0">
              <a:solidFill>
                <a:schemeClr val="accent1"/>
              </a:solidFill>
              <a:cs typeface="Times New Roman" panose="02020603050405020304" pitchFamily="18" charset="0"/>
            </a:endParaRPr>
          </a:p>
        </p:txBody>
      </p:sp>
      <p:pic>
        <p:nvPicPr>
          <p:cNvPr id="65540" name="Picture 4"/>
          <p:cNvPicPr>
            <a:picLocks noChangeAspect="1" noChangeArrowheads="1"/>
          </p:cNvPicPr>
          <p:nvPr/>
        </p:nvPicPr>
        <p:blipFill>
          <a:blip r:embed="rId2">
            <a:extLst>
              <a:ext uri="{28A0092B-C50C-407E-A947-70E740481C1C}">
                <a14:useLocalDpi xmlns:a14="http://schemas.microsoft.com/office/drawing/2010/main" val="0"/>
              </a:ext>
            </a:extLst>
          </a:blip>
          <a:srcRect l="8324" t="24428" r="8440" b="7852"/>
          <a:stretch>
            <a:fillRect/>
          </a:stretch>
        </p:blipFill>
        <p:spPr bwMode="auto">
          <a:xfrm>
            <a:off x="1947955" y="1772816"/>
            <a:ext cx="5291045" cy="456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5169EEDA-F2E6-4F92-BECA-190D1F90C8BA}" type="slidenum">
              <a:rPr kumimoji="0" lang="en-US" altLang="tr-TR" sz="1200" smtClean="0"/>
              <a:pPr>
                <a:spcBef>
                  <a:spcPct val="50000"/>
                </a:spcBef>
                <a:buFontTx/>
                <a:buNone/>
              </a:pPr>
              <a:t>41</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tr-TR" smtClean="0"/>
              <a:t>Available Dot Plot Programs</a:t>
            </a:r>
          </a:p>
        </p:txBody>
      </p:sp>
      <p:sp>
        <p:nvSpPr>
          <p:cNvPr id="66563" name="Rectangle 3"/>
          <p:cNvSpPr>
            <a:spLocks noGrp="1" noChangeArrowheads="1"/>
          </p:cNvSpPr>
          <p:nvPr>
            <p:ph type="body" idx="1"/>
          </p:nvPr>
        </p:nvSpPr>
        <p:spPr>
          <a:xfrm>
            <a:off x="882650" y="1262063"/>
            <a:ext cx="7510463" cy="649287"/>
          </a:xfrm>
        </p:spPr>
        <p:txBody>
          <a:bodyPr/>
          <a:lstStyle/>
          <a:p>
            <a:pPr eaLnBrk="1" hangingPunct="1">
              <a:buFontTx/>
              <a:buNone/>
            </a:pPr>
            <a:r>
              <a:rPr lang="en-US" altLang="tr-TR" sz="2800" dirty="0" smtClean="0">
                <a:cs typeface="Times New Roman" panose="02020603050405020304" pitchFamily="18" charset="0"/>
              </a:rPr>
              <a:t>Dotter </a:t>
            </a:r>
            <a:r>
              <a:rPr lang="en-US" altLang="tr-TR" sz="2000" dirty="0" smtClean="0">
                <a:cs typeface="Times New Roman" panose="02020603050405020304" pitchFamily="18" charset="0"/>
              </a:rPr>
              <a:t>(</a:t>
            </a:r>
            <a:r>
              <a:rPr lang="en-US" altLang="tr-TR" sz="2000" u="sng" dirty="0" smtClean="0">
                <a:solidFill>
                  <a:schemeClr val="accent1"/>
                </a:solidFill>
                <a:cs typeface="Times New Roman" panose="02020603050405020304" pitchFamily="18" charset="0"/>
              </a:rPr>
              <a:t>http://www.cgr.ki.se/cgr/groups/sonnhammer/Dotter.html</a:t>
            </a:r>
            <a:r>
              <a:rPr lang="en-US" altLang="tr-TR" sz="2000" dirty="0" smtClean="0">
                <a:cs typeface="Times New Roman" panose="02020603050405020304" pitchFamily="18" charset="0"/>
              </a:rPr>
              <a:t>)</a:t>
            </a:r>
          </a:p>
        </p:txBody>
      </p:sp>
      <p:pic>
        <p:nvPicPr>
          <p:cNvPr id="66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989138"/>
            <a:ext cx="624840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625C8F31-C1BB-4FF3-BB86-9F37E6C9EA56}" type="slidenum">
              <a:rPr kumimoji="0" lang="en-US" altLang="tr-TR" sz="1200" smtClean="0"/>
              <a:pPr>
                <a:spcBef>
                  <a:spcPct val="50000"/>
                </a:spcBef>
                <a:buFontTx/>
                <a:buNone/>
              </a:pPr>
              <a:t>42</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tr-TR" smtClean="0"/>
              <a:t>Available Dot Plot Programs</a:t>
            </a:r>
          </a:p>
        </p:txBody>
      </p:sp>
      <p:sp>
        <p:nvSpPr>
          <p:cNvPr id="67587" name="Rectangle 3"/>
          <p:cNvSpPr>
            <a:spLocks noGrp="1" noChangeArrowheads="1"/>
          </p:cNvSpPr>
          <p:nvPr>
            <p:ph type="body" idx="1"/>
          </p:nvPr>
        </p:nvSpPr>
        <p:spPr>
          <a:xfrm>
            <a:off x="1043608" y="1124744"/>
            <a:ext cx="7510463" cy="793750"/>
          </a:xfrm>
        </p:spPr>
        <p:txBody>
          <a:bodyPr/>
          <a:lstStyle/>
          <a:p>
            <a:pPr eaLnBrk="1" hangingPunct="1">
              <a:buFontTx/>
              <a:buNone/>
            </a:pPr>
            <a:r>
              <a:rPr lang="en-US" altLang="tr-TR" sz="2800" dirty="0" smtClean="0">
                <a:cs typeface="Times New Roman" panose="02020603050405020304" pitchFamily="18" charset="0"/>
              </a:rPr>
              <a:t>EMBOSS </a:t>
            </a:r>
            <a:r>
              <a:rPr lang="en-US" altLang="tr-TR" sz="2800" dirty="0" err="1" smtClean="0">
                <a:cs typeface="Times New Roman" panose="02020603050405020304" pitchFamily="18" charset="0"/>
              </a:rPr>
              <a:t>DotMatcher</a:t>
            </a:r>
            <a:r>
              <a:rPr lang="en-US" altLang="tr-TR" sz="2800" dirty="0" smtClean="0">
                <a:cs typeface="Times New Roman" panose="02020603050405020304" pitchFamily="18" charset="0"/>
              </a:rPr>
              <a:t>, </a:t>
            </a:r>
            <a:r>
              <a:rPr lang="en-US" altLang="tr-TR" sz="2800" dirty="0" err="1" smtClean="0">
                <a:cs typeface="Times New Roman" panose="02020603050405020304" pitchFamily="18" charset="0"/>
              </a:rPr>
              <a:t>DotPath,DotUp</a:t>
            </a:r>
            <a:r>
              <a:rPr lang="en-US" altLang="tr-TR" sz="2800" dirty="0" smtClean="0">
                <a:cs typeface="Times New Roman" panose="02020603050405020304" pitchFamily="18" charset="0"/>
              </a:rPr>
              <a:t>  </a:t>
            </a:r>
          </a:p>
        </p:txBody>
      </p:sp>
      <p:pic>
        <p:nvPicPr>
          <p:cNvPr id="67588" name="Picture 4" descr="dotmatcher.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r="31250"/>
          <a:stretch>
            <a:fillRect/>
          </a:stretch>
        </p:blipFill>
        <p:spPr bwMode="auto">
          <a:xfrm>
            <a:off x="435484" y="1989138"/>
            <a:ext cx="3632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dotpath"/>
          <p:cNvPicPr>
            <a:picLocks noChangeAspect="1" noChangeArrowheads="1"/>
          </p:cNvPicPr>
          <p:nvPr/>
        </p:nvPicPr>
        <p:blipFill>
          <a:blip r:embed="rId4">
            <a:extLst>
              <a:ext uri="{28A0092B-C50C-407E-A947-70E740481C1C}">
                <a14:useLocalDpi xmlns:a14="http://schemas.microsoft.com/office/drawing/2010/main" val="0"/>
              </a:ext>
            </a:extLst>
          </a:blip>
          <a:srcRect r="42708"/>
          <a:stretch>
            <a:fillRect/>
          </a:stretch>
        </p:blipFill>
        <p:spPr bwMode="auto">
          <a:xfrm>
            <a:off x="3347864" y="1989138"/>
            <a:ext cx="30273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dottup.1.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r="46875"/>
          <a:stretch>
            <a:fillRect/>
          </a:stretch>
        </p:blipFill>
        <p:spPr bwMode="auto">
          <a:xfrm>
            <a:off x="6172200" y="1989138"/>
            <a:ext cx="28067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Slide Number Placeholder 7"/>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4FE117D-1010-46A0-BF32-915C7DD42D92}" type="slidenum">
              <a:rPr kumimoji="0" lang="en-US" altLang="tr-TR" sz="1200" smtClean="0"/>
              <a:pPr>
                <a:spcBef>
                  <a:spcPct val="50000"/>
                </a:spcBef>
                <a:buFontTx/>
                <a:buNone/>
              </a:pPr>
              <a:t>43</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GB" altLang="tr-TR" dirty="0" smtClean="0"/>
              <a:t>The </a:t>
            </a:r>
            <a:r>
              <a:rPr lang="tr-TR" altLang="tr-TR" dirty="0" err="1" smtClean="0"/>
              <a:t>Dot</a:t>
            </a:r>
            <a:r>
              <a:rPr lang="tr-TR" altLang="tr-TR" dirty="0" smtClean="0"/>
              <a:t> </a:t>
            </a:r>
            <a:r>
              <a:rPr lang="tr-TR" altLang="tr-TR" dirty="0" err="1" smtClean="0"/>
              <a:t>Plot</a:t>
            </a:r>
            <a:r>
              <a:rPr lang="tr-TR" altLang="tr-TR" dirty="0" smtClean="0"/>
              <a:t> (</a:t>
            </a:r>
            <a:r>
              <a:rPr lang="en-GB" altLang="tr-TR" dirty="0" smtClean="0"/>
              <a:t>Dot Matrix</a:t>
            </a:r>
            <a:r>
              <a:rPr lang="tr-TR" altLang="tr-TR" dirty="0" smtClean="0"/>
              <a:t>)</a:t>
            </a:r>
            <a:endParaRPr lang="en-GB" altLang="tr-TR" dirty="0" smtClean="0"/>
          </a:p>
        </p:txBody>
      </p:sp>
      <p:sp>
        <p:nvSpPr>
          <p:cNvPr id="882691" name="Rectangle 3"/>
          <p:cNvSpPr>
            <a:spLocks noGrp="1" noChangeArrowheads="1"/>
          </p:cNvSpPr>
          <p:nvPr>
            <p:ph type="body" idx="1"/>
          </p:nvPr>
        </p:nvSpPr>
        <p:spPr/>
        <p:txBody>
          <a:bodyPr/>
          <a:lstStyle/>
          <a:p>
            <a:pPr eaLnBrk="1" hangingPunct="1">
              <a:lnSpc>
                <a:spcPct val="90000"/>
              </a:lnSpc>
            </a:pPr>
            <a:r>
              <a:rPr lang="en-GB" altLang="tr-TR" dirty="0" smtClean="0"/>
              <a:t>When to use the Dot </a:t>
            </a:r>
            <a:r>
              <a:rPr lang="tr-TR" altLang="tr-TR" dirty="0" err="1" smtClean="0"/>
              <a:t>Plot</a:t>
            </a:r>
            <a:r>
              <a:rPr lang="en-GB" altLang="tr-TR" dirty="0" smtClean="0"/>
              <a:t> method?</a:t>
            </a:r>
          </a:p>
          <a:p>
            <a:pPr lvl="1" eaLnBrk="1" hangingPunct="1">
              <a:lnSpc>
                <a:spcPct val="90000"/>
              </a:lnSpc>
            </a:pPr>
            <a:r>
              <a:rPr lang="en-GB" altLang="tr-TR" dirty="0" smtClean="0"/>
              <a:t>unless the sequences are known to be very much alike</a:t>
            </a:r>
          </a:p>
          <a:p>
            <a:pPr eaLnBrk="1" hangingPunct="1">
              <a:lnSpc>
                <a:spcPct val="90000"/>
              </a:lnSpc>
            </a:pPr>
            <a:r>
              <a:rPr lang="en-GB" altLang="tr-TR" dirty="0" smtClean="0"/>
              <a:t>limits of the Dot Matrix</a:t>
            </a:r>
          </a:p>
          <a:p>
            <a:pPr lvl="1" eaLnBrk="1" hangingPunct="1">
              <a:lnSpc>
                <a:spcPct val="90000"/>
              </a:lnSpc>
            </a:pPr>
            <a:r>
              <a:rPr lang="en-GB" altLang="tr-TR" dirty="0" smtClean="0"/>
              <a:t>doesn’t readily resolve similarity that is interrupted by insertion or deletions</a:t>
            </a:r>
          </a:p>
          <a:p>
            <a:pPr lvl="1" eaLnBrk="1" hangingPunct="1">
              <a:lnSpc>
                <a:spcPct val="90000"/>
              </a:lnSpc>
            </a:pPr>
            <a:r>
              <a:rPr lang="en-GB" altLang="tr-TR" dirty="0" smtClean="0"/>
              <a:t>Difficult to find the best possible alignment (optimal alignment)</a:t>
            </a:r>
          </a:p>
          <a:p>
            <a:pPr lvl="1" eaLnBrk="1" hangingPunct="1">
              <a:lnSpc>
                <a:spcPct val="90000"/>
              </a:lnSpc>
            </a:pPr>
            <a:r>
              <a:rPr lang="en-GB" altLang="tr-TR" dirty="0" smtClean="0"/>
              <a:t>most computer programs don’t show an actual alignment</a:t>
            </a:r>
          </a:p>
          <a:p>
            <a:pPr lvl="1" eaLnBrk="1" hangingPunct="1">
              <a:lnSpc>
                <a:spcPct val="90000"/>
              </a:lnSpc>
            </a:pPr>
            <a:endParaRPr lang="en-GB" altLang="tr-TR" sz="3200" dirty="0" smtClean="0"/>
          </a:p>
        </p:txBody>
      </p:sp>
      <p:sp>
        <p:nvSpPr>
          <p:cNvPr id="6963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B1E60C88-584B-4259-ADBA-B0C04AB233C7}" type="slidenum">
              <a:rPr kumimoji="0" lang="en-US" altLang="tr-TR" sz="1200" smtClean="0"/>
              <a:pPr>
                <a:spcBef>
                  <a:spcPct val="50000"/>
                </a:spcBef>
                <a:buFontTx/>
                <a:buNone/>
              </a:pPr>
              <a:t>44</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2691">
                                            <p:txEl>
                                              <p:pRg st="0" end="0"/>
                                            </p:txEl>
                                          </p:spTgt>
                                        </p:tgtEl>
                                        <p:attrNameLst>
                                          <p:attrName>style.visibility</p:attrName>
                                        </p:attrNameLst>
                                      </p:cBhvr>
                                      <p:to>
                                        <p:strVal val="visible"/>
                                      </p:to>
                                    </p:set>
                                    <p:animEffect transition="in" filter="dissolve">
                                      <p:cBhvr>
                                        <p:cTn id="7" dur="500"/>
                                        <p:tgtEl>
                                          <p:spTgt spid="88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2691">
                                            <p:txEl>
                                              <p:pRg st="1" end="1"/>
                                            </p:txEl>
                                          </p:spTgt>
                                        </p:tgtEl>
                                        <p:attrNameLst>
                                          <p:attrName>style.visibility</p:attrName>
                                        </p:attrNameLst>
                                      </p:cBhvr>
                                      <p:to>
                                        <p:strVal val="visible"/>
                                      </p:to>
                                    </p:set>
                                    <p:animEffect transition="in" filter="dissolve">
                                      <p:cBhvr>
                                        <p:cTn id="12" dur="500"/>
                                        <p:tgtEl>
                                          <p:spTgt spid="882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2691">
                                            <p:txEl>
                                              <p:pRg st="2" end="2"/>
                                            </p:txEl>
                                          </p:spTgt>
                                        </p:tgtEl>
                                        <p:attrNameLst>
                                          <p:attrName>style.visibility</p:attrName>
                                        </p:attrNameLst>
                                      </p:cBhvr>
                                      <p:to>
                                        <p:strVal val="visible"/>
                                      </p:to>
                                    </p:set>
                                    <p:animEffect transition="in" filter="dissolve">
                                      <p:cBhvr>
                                        <p:cTn id="17" dur="500"/>
                                        <p:tgtEl>
                                          <p:spTgt spid="8826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82691">
                                            <p:txEl>
                                              <p:pRg st="3" end="3"/>
                                            </p:txEl>
                                          </p:spTgt>
                                        </p:tgtEl>
                                        <p:attrNameLst>
                                          <p:attrName>style.visibility</p:attrName>
                                        </p:attrNameLst>
                                      </p:cBhvr>
                                      <p:to>
                                        <p:strVal val="visible"/>
                                      </p:to>
                                    </p:set>
                                    <p:animEffect transition="in" filter="dissolve">
                                      <p:cBhvr>
                                        <p:cTn id="22" dur="500"/>
                                        <p:tgtEl>
                                          <p:spTgt spid="8826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82691">
                                            <p:txEl>
                                              <p:pRg st="4" end="4"/>
                                            </p:txEl>
                                          </p:spTgt>
                                        </p:tgtEl>
                                        <p:attrNameLst>
                                          <p:attrName>style.visibility</p:attrName>
                                        </p:attrNameLst>
                                      </p:cBhvr>
                                      <p:to>
                                        <p:strVal val="visible"/>
                                      </p:to>
                                    </p:set>
                                    <p:animEffect transition="in" filter="dissolve">
                                      <p:cBhvr>
                                        <p:cTn id="27" dur="500"/>
                                        <p:tgtEl>
                                          <p:spTgt spid="8826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82691">
                                            <p:txEl>
                                              <p:pRg st="5" end="5"/>
                                            </p:txEl>
                                          </p:spTgt>
                                        </p:tgtEl>
                                        <p:attrNameLst>
                                          <p:attrName>style.visibility</p:attrName>
                                        </p:attrNameLst>
                                      </p:cBhvr>
                                      <p:to>
                                        <p:strVal val="visible"/>
                                      </p:to>
                                    </p:set>
                                    <p:animEffect transition="in" filter="dissolve">
                                      <p:cBhvr>
                                        <p:cTn id="32" dur="500"/>
                                        <p:tgtEl>
                                          <p:spTgt spid="8826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tr-TR" smtClean="0"/>
              <a:t>Dot Plot References</a:t>
            </a:r>
          </a:p>
        </p:txBody>
      </p:sp>
      <p:sp>
        <p:nvSpPr>
          <p:cNvPr id="70659" name="Rectangle 3"/>
          <p:cNvSpPr>
            <a:spLocks noGrp="1" noChangeArrowheads="1"/>
          </p:cNvSpPr>
          <p:nvPr>
            <p:ph type="body" idx="1"/>
          </p:nvPr>
        </p:nvSpPr>
        <p:spPr/>
        <p:txBody>
          <a:bodyPr/>
          <a:lstStyle/>
          <a:p>
            <a:pPr eaLnBrk="1" hangingPunct="1">
              <a:buFontTx/>
              <a:buNone/>
            </a:pPr>
            <a:r>
              <a:rPr lang="en-US" altLang="tr-TR" sz="2400" dirty="0" smtClean="0">
                <a:cs typeface="Times New Roman" panose="02020603050405020304" pitchFamily="18" charset="0"/>
              </a:rPr>
              <a:t>Gibbs, A. J. &amp; McIntyre, G. A. (1970). </a:t>
            </a:r>
            <a:br>
              <a:rPr lang="en-US" altLang="tr-TR" sz="2400" dirty="0" smtClean="0">
                <a:cs typeface="Times New Roman" panose="02020603050405020304" pitchFamily="18" charset="0"/>
              </a:rPr>
            </a:br>
            <a:r>
              <a:rPr lang="en-US" altLang="tr-TR" sz="2400" dirty="0" smtClean="0">
                <a:cs typeface="Times New Roman" panose="02020603050405020304" pitchFamily="18" charset="0"/>
              </a:rPr>
              <a:t>The diagram method for comparing sequences. its use with amino acid and nucleotide sequences. </a:t>
            </a:r>
            <a:br>
              <a:rPr lang="en-US" altLang="tr-TR" sz="2400" dirty="0" smtClean="0">
                <a:cs typeface="Times New Roman" panose="02020603050405020304" pitchFamily="18" charset="0"/>
              </a:rPr>
            </a:br>
            <a:r>
              <a:rPr lang="en-US" altLang="tr-TR" sz="2400" i="1" dirty="0" smtClean="0">
                <a:cs typeface="Times New Roman" panose="02020603050405020304" pitchFamily="18" charset="0"/>
              </a:rPr>
              <a:t>Eur. J. </a:t>
            </a:r>
            <a:r>
              <a:rPr lang="en-US" altLang="tr-TR" sz="2400" i="1" dirty="0" err="1" smtClean="0">
                <a:cs typeface="Times New Roman" panose="02020603050405020304" pitchFamily="18" charset="0"/>
              </a:rPr>
              <a:t>Biochem</a:t>
            </a:r>
            <a:r>
              <a:rPr lang="en-US" altLang="tr-TR" sz="2400" i="1" dirty="0" smtClean="0">
                <a:cs typeface="Times New Roman" panose="02020603050405020304" pitchFamily="18" charset="0"/>
              </a:rPr>
              <a:t>.</a:t>
            </a:r>
            <a:r>
              <a:rPr lang="en-US" altLang="tr-TR" sz="2400" dirty="0" smtClean="0">
                <a:cs typeface="Times New Roman" panose="02020603050405020304" pitchFamily="18" charset="0"/>
              </a:rPr>
              <a:t> </a:t>
            </a:r>
            <a:r>
              <a:rPr lang="en-US" altLang="tr-TR" sz="2400" b="1" dirty="0" smtClean="0">
                <a:cs typeface="Times New Roman" panose="02020603050405020304" pitchFamily="18" charset="0"/>
              </a:rPr>
              <a:t>16</a:t>
            </a:r>
            <a:r>
              <a:rPr lang="en-US" altLang="tr-TR" sz="2400" dirty="0" smtClean="0">
                <a:cs typeface="Times New Roman" panose="02020603050405020304" pitchFamily="18" charset="0"/>
              </a:rPr>
              <a:t>, 1-11. </a:t>
            </a:r>
          </a:p>
          <a:p>
            <a:pPr eaLnBrk="1" hangingPunct="1">
              <a:buFontTx/>
              <a:buNone/>
            </a:pPr>
            <a:r>
              <a:rPr lang="en-US" altLang="tr-TR" sz="2400" dirty="0" smtClean="0">
                <a:cs typeface="Times New Roman" panose="02020603050405020304" pitchFamily="18" charset="0"/>
              </a:rPr>
              <a:t> </a:t>
            </a:r>
          </a:p>
          <a:p>
            <a:pPr eaLnBrk="1" hangingPunct="1">
              <a:buFontTx/>
              <a:buNone/>
            </a:pPr>
            <a:r>
              <a:rPr lang="en-US" altLang="tr-TR" sz="2400" dirty="0" smtClean="0">
                <a:cs typeface="Times New Roman" panose="02020603050405020304" pitchFamily="18" charset="0"/>
              </a:rPr>
              <a:t> </a:t>
            </a:r>
          </a:p>
          <a:p>
            <a:pPr eaLnBrk="1" hangingPunct="1">
              <a:buFontTx/>
              <a:buNone/>
            </a:pPr>
            <a:r>
              <a:rPr lang="en-US" altLang="tr-TR" sz="2400" dirty="0" err="1" smtClean="0">
                <a:cs typeface="Times New Roman" panose="02020603050405020304" pitchFamily="18" charset="0"/>
              </a:rPr>
              <a:t>Staden</a:t>
            </a:r>
            <a:r>
              <a:rPr lang="en-US" altLang="tr-TR" sz="2400" dirty="0" smtClean="0">
                <a:cs typeface="Times New Roman" panose="02020603050405020304" pitchFamily="18" charset="0"/>
              </a:rPr>
              <a:t>, R. (1982). </a:t>
            </a:r>
            <a:br>
              <a:rPr lang="en-US" altLang="tr-TR" sz="2400" dirty="0" smtClean="0">
                <a:cs typeface="Times New Roman" panose="02020603050405020304" pitchFamily="18" charset="0"/>
              </a:rPr>
            </a:br>
            <a:r>
              <a:rPr lang="en-US" altLang="tr-TR" sz="2400" dirty="0" smtClean="0">
                <a:cs typeface="Times New Roman" panose="02020603050405020304" pitchFamily="18" charset="0"/>
              </a:rPr>
              <a:t>An interactive graphics program for comparing and aligning nucleic-acid and amino-acid sequences. </a:t>
            </a:r>
            <a:br>
              <a:rPr lang="en-US" altLang="tr-TR" sz="2400" dirty="0" smtClean="0">
                <a:cs typeface="Times New Roman" panose="02020603050405020304" pitchFamily="18" charset="0"/>
              </a:rPr>
            </a:br>
            <a:r>
              <a:rPr lang="en-US" altLang="tr-TR" sz="2400" i="1" dirty="0" err="1" smtClean="0">
                <a:cs typeface="Times New Roman" panose="02020603050405020304" pitchFamily="18" charset="0"/>
              </a:rPr>
              <a:t>Nucl</a:t>
            </a:r>
            <a:r>
              <a:rPr lang="en-US" altLang="tr-TR" sz="2400" i="1" dirty="0" smtClean="0">
                <a:cs typeface="Times New Roman" panose="02020603050405020304" pitchFamily="18" charset="0"/>
              </a:rPr>
              <a:t>. Acid. Res.</a:t>
            </a:r>
            <a:r>
              <a:rPr lang="en-US" altLang="tr-TR" sz="2400" dirty="0" smtClean="0">
                <a:cs typeface="Times New Roman" panose="02020603050405020304" pitchFamily="18" charset="0"/>
              </a:rPr>
              <a:t> </a:t>
            </a:r>
            <a:r>
              <a:rPr lang="en-US" altLang="tr-TR" sz="2400" b="1" dirty="0" smtClean="0">
                <a:cs typeface="Times New Roman" panose="02020603050405020304" pitchFamily="18" charset="0"/>
              </a:rPr>
              <a:t>10</a:t>
            </a:r>
            <a:r>
              <a:rPr lang="en-US" altLang="tr-TR" sz="2400" dirty="0" smtClean="0">
                <a:cs typeface="Times New Roman" panose="02020603050405020304" pitchFamily="18" charset="0"/>
              </a:rPr>
              <a:t> (9), 2951-2961.</a:t>
            </a:r>
            <a:r>
              <a:rPr lang="en-US" altLang="tr-TR" sz="2400" dirty="0" smtClean="0"/>
              <a:t> </a:t>
            </a:r>
          </a:p>
        </p:txBody>
      </p:sp>
      <p:sp>
        <p:nvSpPr>
          <p:cNvPr id="7066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5F08F9E-15BD-43BF-BA9C-0B2945448954}" type="slidenum">
              <a:rPr kumimoji="0" lang="en-US" altLang="tr-TR" sz="1200" smtClean="0"/>
              <a:pPr>
                <a:spcBef>
                  <a:spcPct val="50000"/>
                </a:spcBef>
                <a:buFontTx/>
                <a:buNone/>
              </a:pPr>
              <a:t>45</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Next</a:t>
            </a:r>
            <a:r>
              <a:rPr lang="tr-TR" dirty="0" smtClean="0"/>
              <a:t> step</a:t>
            </a:r>
            <a:endParaRPr lang="tr-TR" dirty="0"/>
          </a:p>
        </p:txBody>
      </p:sp>
      <p:sp>
        <p:nvSpPr>
          <p:cNvPr id="3" name="Content Placeholder 2"/>
          <p:cNvSpPr>
            <a:spLocks noGrp="1"/>
          </p:cNvSpPr>
          <p:nvPr>
            <p:ph idx="1"/>
          </p:nvPr>
        </p:nvSpPr>
        <p:spPr/>
        <p:txBody>
          <a:bodyPr/>
          <a:lstStyle/>
          <a:p>
            <a:r>
              <a:rPr lang="en-US" dirty="0" smtClean="0"/>
              <a:t>We must define quantitative measures of sequence similarity and difference!</a:t>
            </a:r>
          </a:p>
          <a:p>
            <a:pPr lvl="1"/>
            <a:r>
              <a:rPr lang="en-US" dirty="0" smtClean="0">
                <a:solidFill>
                  <a:schemeClr val="accent1"/>
                </a:solidFill>
              </a:rPr>
              <a:t>Hamming</a:t>
            </a:r>
            <a:r>
              <a:rPr lang="en-US" dirty="0" smtClean="0"/>
              <a:t> distance:</a:t>
            </a:r>
          </a:p>
          <a:p>
            <a:pPr lvl="2"/>
            <a:r>
              <a:rPr lang="en-US" dirty="0" smtClean="0"/>
              <a:t># of positions with mismatching characters</a:t>
            </a:r>
          </a:p>
          <a:p>
            <a:pPr marL="0" indent="0">
              <a:buNone/>
            </a:pPr>
            <a:endParaRPr lang="tr-TR" dirty="0"/>
          </a:p>
          <a:p>
            <a:pPr lvl="1"/>
            <a:r>
              <a:rPr lang="en-US" dirty="0" err="1" smtClean="0">
                <a:solidFill>
                  <a:schemeClr val="accent1"/>
                </a:solidFill>
              </a:rPr>
              <a:t>Levenshtein</a:t>
            </a:r>
            <a:r>
              <a:rPr lang="en-US" dirty="0" smtClean="0"/>
              <a:t> (or edit) distance:</a:t>
            </a:r>
          </a:p>
          <a:p>
            <a:pPr lvl="2"/>
            <a:r>
              <a:rPr lang="en-US" dirty="0" smtClean="0"/>
              <a:t># of operations required to change one string into the other (deletion, insertion, substitution)</a:t>
            </a:r>
          </a:p>
          <a:p>
            <a:endParaRPr lang="tr-TR" dirty="0"/>
          </a:p>
        </p:txBody>
      </p:sp>
      <p:sp>
        <p:nvSpPr>
          <p:cNvPr id="4" name="Slide Number Placeholder 3"/>
          <p:cNvSpPr>
            <a:spLocks noGrp="1"/>
          </p:cNvSpPr>
          <p:nvPr>
            <p:ph type="sldNum" sz="quarter" idx="10"/>
          </p:nvPr>
        </p:nvSpPr>
        <p:spPr/>
        <p:txBody>
          <a:bodyPr/>
          <a:lstStyle/>
          <a:p>
            <a:pPr>
              <a:defRPr/>
            </a:pPr>
            <a:fld id="{B98B35C8-F7BD-424A-BDE5-600BB2255F75}" type="slidenum">
              <a:rPr lang="en-US" altLang="tr-TR" smtClean="0"/>
              <a:pPr>
                <a:defRPr/>
              </a:pPr>
              <a:t>46</a:t>
            </a:fld>
            <a:endParaRPr lang="en-US" altLang="tr-TR"/>
          </a:p>
        </p:txBody>
      </p:sp>
      <p:sp>
        <p:nvSpPr>
          <p:cNvPr id="5" name="Text Box 5"/>
          <p:cNvSpPr txBox="1">
            <a:spLocks noChangeArrowheads="1"/>
          </p:cNvSpPr>
          <p:nvPr/>
        </p:nvSpPr>
        <p:spPr bwMode="auto">
          <a:xfrm>
            <a:off x="2108497" y="3068960"/>
            <a:ext cx="793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GB" altLang="tr-TR" sz="2000" b="1" dirty="0">
                <a:solidFill>
                  <a:srgbClr val="660033"/>
                </a:solidFill>
                <a:latin typeface="Courier New" panose="02070309020205020404" pitchFamily="49" charset="0"/>
              </a:rPr>
              <a:t>AG</a:t>
            </a:r>
            <a:r>
              <a:rPr kumimoji="0" lang="tr-TR" altLang="tr-TR" sz="2000" b="1" dirty="0">
                <a:solidFill>
                  <a:srgbClr val="660033"/>
                </a:solidFill>
                <a:latin typeface="Courier New" panose="02070309020205020404" pitchFamily="49" charset="0"/>
              </a:rPr>
              <a:t>TC</a:t>
            </a:r>
            <a:endParaRPr kumimoji="0" lang="en-GB" altLang="tr-TR" sz="2000" b="1" dirty="0">
              <a:solidFill>
                <a:srgbClr val="660033"/>
              </a:solidFill>
              <a:latin typeface="Courier New" panose="02070309020205020404" pitchFamily="49" charset="0"/>
            </a:endParaRPr>
          </a:p>
          <a:p>
            <a:pPr eaLnBrk="1" hangingPunct="1">
              <a:spcBef>
                <a:spcPct val="0"/>
              </a:spcBef>
              <a:buFontTx/>
              <a:buNone/>
            </a:pPr>
            <a:r>
              <a:rPr kumimoji="0" lang="en-GB" altLang="tr-TR" sz="2000" b="1" dirty="0">
                <a:solidFill>
                  <a:srgbClr val="660033"/>
                </a:solidFill>
                <a:latin typeface="Courier New" panose="02070309020205020404" pitchFamily="49" charset="0"/>
              </a:rPr>
              <a:t>CGTA</a:t>
            </a:r>
          </a:p>
        </p:txBody>
      </p:sp>
      <p:sp>
        <p:nvSpPr>
          <p:cNvPr id="6" name="Text Box 6"/>
          <p:cNvSpPr txBox="1">
            <a:spLocks noChangeArrowheads="1"/>
          </p:cNvSpPr>
          <p:nvPr/>
        </p:nvSpPr>
        <p:spPr bwMode="auto">
          <a:xfrm>
            <a:off x="3548360" y="3226123"/>
            <a:ext cx="246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GB" altLang="tr-TR" sz="1800" dirty="0">
                <a:latin typeface="Arial" panose="020B0604020202020204" pitchFamily="34" charset="0"/>
              </a:rPr>
              <a:t>Hamming distance = </a:t>
            </a:r>
            <a:r>
              <a:rPr kumimoji="0" lang="tr-TR" altLang="tr-TR" sz="1800" dirty="0">
                <a:latin typeface="Arial" panose="020B0604020202020204" pitchFamily="34" charset="0"/>
              </a:rPr>
              <a:t>2</a:t>
            </a:r>
            <a:endParaRPr kumimoji="0" lang="en-GB" altLang="tr-TR" sz="1800" dirty="0">
              <a:latin typeface="Arial" panose="020B0604020202020204" pitchFamily="34" charset="0"/>
            </a:endParaRPr>
          </a:p>
        </p:txBody>
      </p:sp>
      <p:sp>
        <p:nvSpPr>
          <p:cNvPr id="7" name="Text Box 7"/>
          <p:cNvSpPr txBox="1">
            <a:spLocks noChangeArrowheads="1"/>
          </p:cNvSpPr>
          <p:nvPr/>
        </p:nvSpPr>
        <p:spPr bwMode="auto">
          <a:xfrm>
            <a:off x="2170088" y="5157192"/>
            <a:ext cx="1098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GB" altLang="tr-TR" sz="2000" b="1" dirty="0">
                <a:solidFill>
                  <a:srgbClr val="660033"/>
                </a:solidFill>
                <a:latin typeface="Courier New" panose="02070309020205020404" pitchFamily="49" charset="0"/>
              </a:rPr>
              <a:t>AG-TCC</a:t>
            </a:r>
          </a:p>
          <a:p>
            <a:pPr eaLnBrk="1" hangingPunct="1">
              <a:spcBef>
                <a:spcPct val="0"/>
              </a:spcBef>
              <a:buFontTx/>
              <a:buNone/>
            </a:pPr>
            <a:r>
              <a:rPr kumimoji="0" lang="en-GB" altLang="tr-TR" sz="2000" b="1" dirty="0">
                <a:solidFill>
                  <a:srgbClr val="660033"/>
                </a:solidFill>
                <a:latin typeface="Courier New" panose="02070309020205020404" pitchFamily="49" charset="0"/>
              </a:rPr>
              <a:t>CGCTCA</a:t>
            </a:r>
          </a:p>
        </p:txBody>
      </p:sp>
      <p:sp>
        <p:nvSpPr>
          <p:cNvPr id="8" name="Text Box 8"/>
          <p:cNvSpPr txBox="1">
            <a:spLocks noChangeArrowheads="1"/>
          </p:cNvSpPr>
          <p:nvPr/>
        </p:nvSpPr>
        <p:spPr bwMode="auto">
          <a:xfrm>
            <a:off x="3654400" y="5223867"/>
            <a:ext cx="271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GB" altLang="tr-TR" sz="1800" dirty="0">
                <a:latin typeface="Arial" panose="020B0604020202020204" pitchFamily="34" charset="0"/>
              </a:rPr>
              <a:t>Levenshtein distance = 3</a:t>
            </a:r>
          </a:p>
        </p:txBody>
      </p:sp>
    </p:spTree>
    <p:extLst>
      <p:ext uri="{BB962C8B-B14F-4D97-AF65-F5344CB8AC3E}">
        <p14:creationId xmlns:p14="http://schemas.microsoft.com/office/powerpoint/2010/main" val="313182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GB" altLang="tr-TR" smtClean="0"/>
              <a:t>Scoring</a:t>
            </a:r>
          </a:p>
        </p:txBody>
      </p:sp>
      <p:sp>
        <p:nvSpPr>
          <p:cNvPr id="884739" name="Rectangle 3"/>
          <p:cNvSpPr>
            <a:spLocks noGrp="1" noChangeArrowheads="1"/>
          </p:cNvSpPr>
          <p:nvPr>
            <p:ph type="body" idx="1"/>
          </p:nvPr>
        </p:nvSpPr>
        <p:spPr/>
        <p:txBody>
          <a:bodyPr/>
          <a:lstStyle/>
          <a:p>
            <a:pPr eaLnBrk="1" hangingPunct="1"/>
            <a:r>
              <a:rPr lang="en-GB" altLang="tr-TR" smtClean="0"/>
              <a:t>+1 for a match -1 for a mismatch?</a:t>
            </a:r>
          </a:p>
          <a:p>
            <a:pPr eaLnBrk="1" hangingPunct="1"/>
            <a:r>
              <a:rPr lang="en-GB" altLang="tr-TR" smtClean="0"/>
              <a:t>should gaps be allowed?</a:t>
            </a:r>
          </a:p>
          <a:p>
            <a:pPr lvl="1" eaLnBrk="1" hangingPunct="1"/>
            <a:r>
              <a:rPr lang="en-GB" altLang="tr-TR" smtClean="0"/>
              <a:t>if yes how should they be scored?</a:t>
            </a:r>
          </a:p>
          <a:p>
            <a:pPr eaLnBrk="1" hangingPunct="1"/>
            <a:r>
              <a:rPr lang="en-GB" altLang="tr-TR" smtClean="0"/>
              <a:t>what is the best algorithm for finding the optimal alignment of two sequences?</a:t>
            </a:r>
          </a:p>
          <a:p>
            <a:pPr eaLnBrk="1" hangingPunct="1"/>
            <a:r>
              <a:rPr lang="en-GB" altLang="tr-TR" smtClean="0"/>
              <a:t>is the produced alignment significant?</a:t>
            </a:r>
          </a:p>
          <a:p>
            <a:pPr eaLnBrk="1" hangingPunct="1"/>
            <a:endParaRPr lang="en-GB" altLang="tr-TR" smtClean="0"/>
          </a:p>
        </p:txBody>
      </p:sp>
      <p:sp>
        <p:nvSpPr>
          <p:cNvPr id="7270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1B97375-51F8-4380-BAA3-F11865188FF4}" type="slidenum">
              <a:rPr kumimoji="0" lang="en-US" altLang="tr-TR" sz="1200" smtClean="0"/>
              <a:pPr>
                <a:spcBef>
                  <a:spcPct val="50000"/>
                </a:spcBef>
                <a:buFontTx/>
                <a:buNone/>
              </a:pPr>
              <a:t>47</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4739">
                                            <p:txEl>
                                              <p:pRg st="0" end="0"/>
                                            </p:txEl>
                                          </p:spTgt>
                                        </p:tgtEl>
                                        <p:attrNameLst>
                                          <p:attrName>style.visibility</p:attrName>
                                        </p:attrNameLst>
                                      </p:cBhvr>
                                      <p:to>
                                        <p:strVal val="visible"/>
                                      </p:to>
                                    </p:set>
                                    <p:animEffect transition="in" filter="dissolve">
                                      <p:cBhvr>
                                        <p:cTn id="7" dur="500"/>
                                        <p:tgtEl>
                                          <p:spTgt spid="884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4739">
                                            <p:txEl>
                                              <p:pRg st="1" end="1"/>
                                            </p:txEl>
                                          </p:spTgt>
                                        </p:tgtEl>
                                        <p:attrNameLst>
                                          <p:attrName>style.visibility</p:attrName>
                                        </p:attrNameLst>
                                      </p:cBhvr>
                                      <p:to>
                                        <p:strVal val="visible"/>
                                      </p:to>
                                    </p:set>
                                    <p:animEffect transition="in" filter="dissolve">
                                      <p:cBhvr>
                                        <p:cTn id="12" dur="500"/>
                                        <p:tgtEl>
                                          <p:spTgt spid="884739">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84739">
                                            <p:txEl>
                                              <p:pRg st="2" end="2"/>
                                            </p:txEl>
                                          </p:spTgt>
                                        </p:tgtEl>
                                        <p:attrNameLst>
                                          <p:attrName>style.visibility</p:attrName>
                                        </p:attrNameLst>
                                      </p:cBhvr>
                                      <p:to>
                                        <p:strVal val="visible"/>
                                      </p:to>
                                    </p:set>
                                    <p:animEffect transition="in" filter="dissolve">
                                      <p:cBhvr>
                                        <p:cTn id="15" dur="500"/>
                                        <p:tgtEl>
                                          <p:spTgt spid="88473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84739">
                                            <p:txEl>
                                              <p:pRg st="3" end="3"/>
                                            </p:txEl>
                                          </p:spTgt>
                                        </p:tgtEl>
                                        <p:attrNameLst>
                                          <p:attrName>style.visibility</p:attrName>
                                        </p:attrNameLst>
                                      </p:cBhvr>
                                      <p:to>
                                        <p:strVal val="visible"/>
                                      </p:to>
                                    </p:set>
                                    <p:animEffect transition="in" filter="dissolve">
                                      <p:cBhvr>
                                        <p:cTn id="20" dur="500"/>
                                        <p:tgtEl>
                                          <p:spTgt spid="88473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84739">
                                            <p:txEl>
                                              <p:pRg st="4" end="4"/>
                                            </p:txEl>
                                          </p:spTgt>
                                        </p:tgtEl>
                                        <p:attrNameLst>
                                          <p:attrName>style.visibility</p:attrName>
                                        </p:attrNameLst>
                                      </p:cBhvr>
                                      <p:to>
                                        <p:strVal val="visible"/>
                                      </p:to>
                                    </p:set>
                                    <p:animEffect transition="in" filter="dissolve">
                                      <p:cBhvr>
                                        <p:cTn id="25" dur="500"/>
                                        <p:tgtEl>
                                          <p:spTgt spid="884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3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tr-TR" smtClean="0"/>
              <a:t>Determining Optimal Alignment</a:t>
            </a:r>
          </a:p>
        </p:txBody>
      </p:sp>
      <p:sp>
        <p:nvSpPr>
          <p:cNvPr id="786435" name="Rectangle 3"/>
          <p:cNvSpPr>
            <a:spLocks noGrp="1" noChangeArrowheads="1"/>
          </p:cNvSpPr>
          <p:nvPr>
            <p:ph type="body" idx="1"/>
          </p:nvPr>
        </p:nvSpPr>
        <p:spPr/>
        <p:txBody>
          <a:bodyPr/>
          <a:lstStyle/>
          <a:p>
            <a:pPr eaLnBrk="1" hangingPunct="1"/>
            <a:r>
              <a:rPr lang="en-US" altLang="tr-TR" dirty="0" smtClean="0"/>
              <a:t>Two sequences: X and Y</a:t>
            </a:r>
          </a:p>
          <a:p>
            <a:pPr lvl="1" eaLnBrk="1" hangingPunct="1"/>
            <a:r>
              <a:rPr lang="en-US" altLang="tr-TR" dirty="0" smtClean="0"/>
              <a:t>|X| = m; |Y| = n</a:t>
            </a:r>
          </a:p>
          <a:p>
            <a:pPr lvl="1" eaLnBrk="1" hangingPunct="1"/>
            <a:r>
              <a:rPr lang="en-US" altLang="tr-TR" dirty="0" smtClean="0"/>
              <a:t>Allowing gaps, |X| = |Y| = </a:t>
            </a:r>
            <a:r>
              <a:rPr lang="en-US" altLang="tr-TR" dirty="0" err="1" smtClean="0"/>
              <a:t>m+n</a:t>
            </a:r>
            <a:endParaRPr lang="en-US" altLang="tr-TR" dirty="0" smtClean="0"/>
          </a:p>
          <a:p>
            <a:pPr lvl="1" eaLnBrk="1" hangingPunct="1"/>
            <a:endParaRPr lang="en-US" altLang="tr-TR" dirty="0" smtClean="0"/>
          </a:p>
          <a:p>
            <a:pPr eaLnBrk="1" hangingPunct="1"/>
            <a:r>
              <a:rPr lang="en-US" altLang="tr-TR" dirty="0" smtClean="0"/>
              <a:t>Brute Force</a:t>
            </a:r>
          </a:p>
          <a:p>
            <a:pPr eaLnBrk="1" hangingPunct="1"/>
            <a:r>
              <a:rPr lang="en-US" altLang="tr-TR" dirty="0" smtClean="0"/>
              <a:t>Dynamic Programming</a:t>
            </a:r>
          </a:p>
          <a:p>
            <a:pPr eaLnBrk="1" hangingPunct="1"/>
            <a:endParaRPr lang="en-US" altLang="tr-TR" dirty="0" smtClean="0"/>
          </a:p>
        </p:txBody>
      </p:sp>
      <p:sp>
        <p:nvSpPr>
          <p:cNvPr id="7373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32A3EE6E-DFE3-42F1-ABC8-033EAC757F0F}" type="slidenum">
              <a:rPr kumimoji="0" lang="en-US" altLang="tr-TR" sz="1200" smtClean="0"/>
              <a:pPr>
                <a:spcBef>
                  <a:spcPct val="50000"/>
                </a:spcBef>
                <a:buFontTx/>
                <a:buNone/>
              </a:pPr>
              <a:t>48</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6435">
                                            <p:txEl>
                                              <p:pRg st="0" end="0"/>
                                            </p:txEl>
                                          </p:spTgt>
                                        </p:tgtEl>
                                        <p:attrNameLst>
                                          <p:attrName>style.visibility</p:attrName>
                                        </p:attrNameLst>
                                      </p:cBhvr>
                                      <p:to>
                                        <p:strVal val="visible"/>
                                      </p:to>
                                    </p:set>
                                    <p:animEffect transition="in" filter="dissolve">
                                      <p:cBhvr>
                                        <p:cTn id="7" dur="500"/>
                                        <p:tgtEl>
                                          <p:spTgt spid="786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6435">
                                            <p:txEl>
                                              <p:pRg st="1" end="1"/>
                                            </p:txEl>
                                          </p:spTgt>
                                        </p:tgtEl>
                                        <p:attrNameLst>
                                          <p:attrName>style.visibility</p:attrName>
                                        </p:attrNameLst>
                                      </p:cBhvr>
                                      <p:to>
                                        <p:strVal val="visible"/>
                                      </p:to>
                                    </p:set>
                                    <p:animEffect transition="in" filter="dissolve">
                                      <p:cBhvr>
                                        <p:cTn id="12" dur="500"/>
                                        <p:tgtEl>
                                          <p:spTgt spid="786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6435">
                                            <p:txEl>
                                              <p:pRg st="2" end="2"/>
                                            </p:txEl>
                                          </p:spTgt>
                                        </p:tgtEl>
                                        <p:attrNameLst>
                                          <p:attrName>style.visibility</p:attrName>
                                        </p:attrNameLst>
                                      </p:cBhvr>
                                      <p:to>
                                        <p:strVal val="visible"/>
                                      </p:to>
                                    </p:set>
                                    <p:animEffect transition="in" filter="dissolve">
                                      <p:cBhvr>
                                        <p:cTn id="17" dur="500"/>
                                        <p:tgtEl>
                                          <p:spTgt spid="786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86435">
                                            <p:txEl>
                                              <p:pRg st="4" end="4"/>
                                            </p:txEl>
                                          </p:spTgt>
                                        </p:tgtEl>
                                        <p:attrNameLst>
                                          <p:attrName>style.visibility</p:attrName>
                                        </p:attrNameLst>
                                      </p:cBhvr>
                                      <p:to>
                                        <p:strVal val="visible"/>
                                      </p:to>
                                    </p:set>
                                    <p:animEffect transition="in" filter="dissolve">
                                      <p:cBhvr>
                                        <p:cTn id="22" dur="500"/>
                                        <p:tgtEl>
                                          <p:spTgt spid="7864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86435">
                                            <p:txEl>
                                              <p:pRg st="5" end="5"/>
                                            </p:txEl>
                                          </p:spTgt>
                                        </p:tgtEl>
                                        <p:attrNameLst>
                                          <p:attrName>style.visibility</p:attrName>
                                        </p:attrNameLst>
                                      </p:cBhvr>
                                      <p:to>
                                        <p:strVal val="visible"/>
                                      </p:to>
                                    </p:set>
                                    <p:animEffect transition="in" filter="dissolve">
                                      <p:cBhvr>
                                        <p:cTn id="27" dur="500"/>
                                        <p:tgtEl>
                                          <p:spTgt spid="786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3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tr-TR" smtClean="0"/>
              <a:t>Brute Force</a:t>
            </a:r>
          </a:p>
        </p:txBody>
      </p:sp>
      <p:sp>
        <p:nvSpPr>
          <p:cNvPr id="787459" name="Rectangle 3"/>
          <p:cNvSpPr>
            <a:spLocks noGrp="1" noChangeArrowheads="1"/>
          </p:cNvSpPr>
          <p:nvPr>
            <p:ph type="body" idx="1"/>
          </p:nvPr>
        </p:nvSpPr>
        <p:spPr/>
        <p:txBody>
          <a:bodyPr/>
          <a:lstStyle/>
          <a:p>
            <a:pPr eaLnBrk="1" hangingPunct="1">
              <a:lnSpc>
                <a:spcPct val="90000"/>
              </a:lnSpc>
            </a:pPr>
            <a:r>
              <a:rPr lang="en-US" altLang="tr-TR" smtClean="0"/>
              <a:t>Determine all possible subsequences for X and Y</a:t>
            </a:r>
          </a:p>
          <a:p>
            <a:pPr lvl="1" eaLnBrk="1" hangingPunct="1">
              <a:lnSpc>
                <a:spcPct val="90000"/>
              </a:lnSpc>
            </a:pPr>
            <a:r>
              <a:rPr lang="en-US" altLang="tr-TR" smtClean="0">
                <a:cs typeface="Times New Roman" panose="02020603050405020304" pitchFamily="18" charset="0"/>
              </a:rPr>
              <a:t>2</a:t>
            </a:r>
            <a:r>
              <a:rPr lang="en-US" altLang="tr-TR" baseline="30000" smtClean="0">
                <a:cs typeface="Times New Roman" panose="02020603050405020304" pitchFamily="18" charset="0"/>
              </a:rPr>
              <a:t>m+n </a:t>
            </a:r>
            <a:r>
              <a:rPr lang="en-US" altLang="tr-TR" smtClean="0"/>
              <a:t>subsequences for X, </a:t>
            </a:r>
            <a:r>
              <a:rPr lang="en-US" altLang="tr-TR" smtClean="0">
                <a:cs typeface="Times New Roman" panose="02020603050405020304" pitchFamily="18" charset="0"/>
              </a:rPr>
              <a:t>2</a:t>
            </a:r>
            <a:r>
              <a:rPr lang="en-US" altLang="tr-TR" baseline="30000" smtClean="0">
                <a:cs typeface="Times New Roman" panose="02020603050405020304" pitchFamily="18" charset="0"/>
              </a:rPr>
              <a:t>m+n </a:t>
            </a:r>
            <a:r>
              <a:rPr lang="en-US" altLang="tr-TR" smtClean="0"/>
              <a:t>for Y!</a:t>
            </a:r>
          </a:p>
          <a:p>
            <a:pPr lvl="1" eaLnBrk="1" hangingPunct="1">
              <a:lnSpc>
                <a:spcPct val="90000"/>
              </a:lnSpc>
              <a:buFontTx/>
              <a:buNone/>
            </a:pPr>
            <a:endParaRPr lang="en-US" altLang="tr-TR" smtClean="0"/>
          </a:p>
          <a:p>
            <a:pPr eaLnBrk="1" hangingPunct="1">
              <a:lnSpc>
                <a:spcPct val="90000"/>
              </a:lnSpc>
            </a:pPr>
            <a:r>
              <a:rPr lang="en-US" altLang="tr-TR" smtClean="0"/>
              <a:t>Alignment comparisons</a:t>
            </a:r>
          </a:p>
          <a:p>
            <a:pPr lvl="1" eaLnBrk="1" hangingPunct="1">
              <a:lnSpc>
                <a:spcPct val="90000"/>
              </a:lnSpc>
            </a:pPr>
            <a:r>
              <a:rPr lang="en-US" altLang="tr-TR" smtClean="0">
                <a:cs typeface="Times New Roman" panose="02020603050405020304" pitchFamily="18" charset="0"/>
              </a:rPr>
              <a:t>2</a:t>
            </a:r>
            <a:r>
              <a:rPr lang="en-US" altLang="tr-TR" baseline="30000" smtClean="0">
                <a:cs typeface="Times New Roman" panose="02020603050405020304" pitchFamily="18" charset="0"/>
              </a:rPr>
              <a:t>m+n </a:t>
            </a:r>
            <a:r>
              <a:rPr lang="en-US" altLang="tr-TR" smtClean="0">
                <a:cs typeface="Times New Roman" panose="02020603050405020304" pitchFamily="18" charset="0"/>
              </a:rPr>
              <a:t>* 2</a:t>
            </a:r>
            <a:r>
              <a:rPr lang="en-US" altLang="tr-TR" baseline="30000" smtClean="0">
                <a:cs typeface="Times New Roman" panose="02020603050405020304" pitchFamily="18" charset="0"/>
              </a:rPr>
              <a:t>m+n </a:t>
            </a:r>
            <a:r>
              <a:rPr lang="en-US" altLang="tr-TR" smtClean="0">
                <a:cs typeface="Times New Roman" panose="02020603050405020304" pitchFamily="18" charset="0"/>
              </a:rPr>
              <a:t>= 2</a:t>
            </a:r>
            <a:r>
              <a:rPr lang="en-US" altLang="tr-TR" baseline="30000" smtClean="0">
                <a:cs typeface="Times New Roman" panose="02020603050405020304" pitchFamily="18" charset="0"/>
              </a:rPr>
              <a:t>(2(m+n))</a:t>
            </a:r>
            <a:r>
              <a:rPr lang="en-US" altLang="tr-TR" smtClean="0">
                <a:cs typeface="Times New Roman" panose="02020603050405020304" pitchFamily="18" charset="0"/>
              </a:rPr>
              <a:t> = 4</a:t>
            </a:r>
            <a:r>
              <a:rPr lang="en-US" altLang="tr-TR" baseline="30000" smtClean="0">
                <a:cs typeface="Times New Roman" panose="02020603050405020304" pitchFamily="18" charset="0"/>
              </a:rPr>
              <a:t>m+n </a:t>
            </a:r>
            <a:r>
              <a:rPr lang="en-US" altLang="tr-TR" smtClean="0">
                <a:cs typeface="Times New Roman" panose="02020603050405020304" pitchFamily="18" charset="0"/>
              </a:rPr>
              <a:t>comparisons</a:t>
            </a:r>
            <a:r>
              <a:rPr lang="en-US" altLang="tr-TR" smtClean="0"/>
              <a:t> </a:t>
            </a:r>
          </a:p>
          <a:p>
            <a:pPr lvl="1" eaLnBrk="1" hangingPunct="1">
              <a:lnSpc>
                <a:spcPct val="90000"/>
              </a:lnSpc>
            </a:pPr>
            <a:endParaRPr lang="en-US" altLang="tr-TR" smtClean="0"/>
          </a:p>
          <a:p>
            <a:pPr eaLnBrk="1" hangingPunct="1">
              <a:lnSpc>
                <a:spcPct val="90000"/>
              </a:lnSpc>
            </a:pPr>
            <a:r>
              <a:rPr lang="en-US" altLang="tr-TR" smtClean="0"/>
              <a:t>Quickly becomes impractical</a:t>
            </a:r>
          </a:p>
        </p:txBody>
      </p:sp>
      <p:sp>
        <p:nvSpPr>
          <p:cNvPr id="7475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C010B064-2D0E-4183-A71E-DC2224E4DF34}" type="slidenum">
              <a:rPr kumimoji="0" lang="en-US" altLang="tr-TR" sz="1200" smtClean="0"/>
              <a:pPr>
                <a:spcBef>
                  <a:spcPct val="50000"/>
                </a:spcBef>
                <a:buFontTx/>
                <a:buNone/>
              </a:pPr>
              <a:t>49</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7459">
                                            <p:txEl>
                                              <p:pRg st="0" end="0"/>
                                            </p:txEl>
                                          </p:spTgt>
                                        </p:tgtEl>
                                        <p:attrNameLst>
                                          <p:attrName>style.visibility</p:attrName>
                                        </p:attrNameLst>
                                      </p:cBhvr>
                                      <p:to>
                                        <p:strVal val="visible"/>
                                      </p:to>
                                    </p:set>
                                    <p:animEffect transition="in" filter="dissolve">
                                      <p:cBhvr>
                                        <p:cTn id="7" dur="500"/>
                                        <p:tgtEl>
                                          <p:spTgt spid="787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7459">
                                            <p:txEl>
                                              <p:pRg st="1" end="1"/>
                                            </p:txEl>
                                          </p:spTgt>
                                        </p:tgtEl>
                                        <p:attrNameLst>
                                          <p:attrName>style.visibility</p:attrName>
                                        </p:attrNameLst>
                                      </p:cBhvr>
                                      <p:to>
                                        <p:strVal val="visible"/>
                                      </p:to>
                                    </p:set>
                                    <p:animEffect transition="in" filter="dissolve">
                                      <p:cBhvr>
                                        <p:cTn id="12" dur="500"/>
                                        <p:tgtEl>
                                          <p:spTgt spid="787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7459">
                                            <p:txEl>
                                              <p:pRg st="3" end="3"/>
                                            </p:txEl>
                                          </p:spTgt>
                                        </p:tgtEl>
                                        <p:attrNameLst>
                                          <p:attrName>style.visibility</p:attrName>
                                        </p:attrNameLst>
                                      </p:cBhvr>
                                      <p:to>
                                        <p:strVal val="visible"/>
                                      </p:to>
                                    </p:set>
                                    <p:animEffect transition="in" filter="dissolve">
                                      <p:cBhvr>
                                        <p:cTn id="17" dur="500"/>
                                        <p:tgtEl>
                                          <p:spTgt spid="7874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87459">
                                            <p:txEl>
                                              <p:pRg st="4" end="4"/>
                                            </p:txEl>
                                          </p:spTgt>
                                        </p:tgtEl>
                                        <p:attrNameLst>
                                          <p:attrName>style.visibility</p:attrName>
                                        </p:attrNameLst>
                                      </p:cBhvr>
                                      <p:to>
                                        <p:strVal val="visible"/>
                                      </p:to>
                                    </p:set>
                                    <p:animEffect transition="in" filter="dissolve">
                                      <p:cBhvr>
                                        <p:cTn id="22" dur="500"/>
                                        <p:tgtEl>
                                          <p:spTgt spid="7874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87459">
                                            <p:txEl>
                                              <p:pRg st="6" end="6"/>
                                            </p:txEl>
                                          </p:spTgt>
                                        </p:tgtEl>
                                        <p:attrNameLst>
                                          <p:attrName>style.visibility</p:attrName>
                                        </p:attrNameLst>
                                      </p:cBhvr>
                                      <p:to>
                                        <p:strVal val="visible"/>
                                      </p:to>
                                    </p:set>
                                    <p:animEffect transition="in" filter="dissolve">
                                      <p:cBhvr>
                                        <p:cTn id="27" dur="500"/>
                                        <p:tgtEl>
                                          <p:spTgt spid="787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tr-TR" smtClean="0"/>
              <a:t>Biological Sequences</a:t>
            </a:r>
          </a:p>
        </p:txBody>
      </p:sp>
      <p:sp>
        <p:nvSpPr>
          <p:cNvPr id="759811" name="Rectangle 3"/>
          <p:cNvSpPr>
            <a:spLocks noGrp="1" noChangeArrowheads="1"/>
          </p:cNvSpPr>
          <p:nvPr>
            <p:ph type="body" idx="1"/>
          </p:nvPr>
        </p:nvSpPr>
        <p:spPr/>
        <p:txBody>
          <a:bodyPr/>
          <a:lstStyle/>
          <a:p>
            <a:pPr eaLnBrk="1" hangingPunct="1">
              <a:lnSpc>
                <a:spcPct val="90000"/>
              </a:lnSpc>
            </a:pPr>
            <a:r>
              <a:rPr lang="en-US" altLang="tr-TR" dirty="0" smtClean="0"/>
              <a:t>Similar biological sequences tend to be related</a:t>
            </a:r>
          </a:p>
          <a:p>
            <a:pPr eaLnBrk="1" hangingPunct="1">
              <a:lnSpc>
                <a:spcPct val="90000"/>
              </a:lnSpc>
            </a:pPr>
            <a:r>
              <a:rPr lang="en-US" altLang="tr-TR" dirty="0" smtClean="0"/>
              <a:t>Information:</a:t>
            </a:r>
          </a:p>
          <a:p>
            <a:pPr lvl="1" eaLnBrk="1" hangingPunct="1">
              <a:lnSpc>
                <a:spcPct val="90000"/>
              </a:lnSpc>
            </a:pPr>
            <a:r>
              <a:rPr lang="en-US" altLang="tr-TR" dirty="0" smtClean="0"/>
              <a:t>Functional</a:t>
            </a:r>
          </a:p>
          <a:p>
            <a:pPr lvl="1" eaLnBrk="1" hangingPunct="1">
              <a:lnSpc>
                <a:spcPct val="90000"/>
              </a:lnSpc>
            </a:pPr>
            <a:r>
              <a:rPr lang="en-US" altLang="tr-TR" dirty="0" smtClean="0"/>
              <a:t>Structural</a:t>
            </a:r>
          </a:p>
          <a:p>
            <a:pPr lvl="1" eaLnBrk="1" hangingPunct="1">
              <a:lnSpc>
                <a:spcPct val="90000"/>
              </a:lnSpc>
            </a:pPr>
            <a:r>
              <a:rPr lang="en-US" altLang="tr-TR" dirty="0" smtClean="0"/>
              <a:t>Evolutionary</a:t>
            </a:r>
            <a:endParaRPr lang="tr-TR" altLang="tr-TR" dirty="0" smtClean="0"/>
          </a:p>
          <a:p>
            <a:pPr lvl="1" eaLnBrk="1" hangingPunct="1">
              <a:lnSpc>
                <a:spcPct val="90000"/>
              </a:lnSpc>
            </a:pPr>
            <a:endParaRPr lang="tr-TR" altLang="tr-TR" dirty="0" smtClean="0"/>
          </a:p>
          <a:p>
            <a:pPr eaLnBrk="1" hangingPunct="1">
              <a:lnSpc>
                <a:spcPct val="90000"/>
              </a:lnSpc>
            </a:pPr>
            <a:r>
              <a:rPr lang="en-US" altLang="tr-TR" dirty="0" smtClean="0"/>
              <a:t>Common mistake: </a:t>
            </a:r>
          </a:p>
          <a:p>
            <a:pPr lvl="1" eaLnBrk="1" hangingPunct="1">
              <a:lnSpc>
                <a:spcPct val="90000"/>
              </a:lnSpc>
            </a:pPr>
            <a:r>
              <a:rPr lang="en-US" altLang="tr-TR" b="1" dirty="0" smtClean="0"/>
              <a:t>sequence similarity is not homology!</a:t>
            </a:r>
          </a:p>
          <a:p>
            <a:pPr eaLnBrk="1" hangingPunct="1">
              <a:lnSpc>
                <a:spcPct val="90000"/>
              </a:lnSpc>
            </a:pPr>
            <a:r>
              <a:rPr lang="en-US" altLang="tr-TR" dirty="0" smtClean="0"/>
              <a:t>Homologous sequences: </a:t>
            </a:r>
            <a:endParaRPr lang="tr-TR" altLang="tr-TR" dirty="0" smtClean="0"/>
          </a:p>
          <a:p>
            <a:pPr lvl="1" eaLnBrk="1" hangingPunct="1">
              <a:lnSpc>
                <a:spcPct val="90000"/>
              </a:lnSpc>
            </a:pPr>
            <a:r>
              <a:rPr lang="en-US" altLang="tr-TR" dirty="0" smtClean="0"/>
              <a:t>derived from a common ancestor</a:t>
            </a:r>
          </a:p>
        </p:txBody>
      </p:sp>
      <p:sp>
        <p:nvSpPr>
          <p:cNvPr id="2970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6F7C36C6-4BE9-44F1-980D-268AA8A6F862}" type="slidenum">
              <a:rPr kumimoji="0" lang="en-US" altLang="tr-TR" sz="1200" smtClean="0"/>
              <a:pPr>
                <a:spcBef>
                  <a:spcPct val="50000"/>
                </a:spcBef>
                <a:buFontTx/>
                <a:buNone/>
              </a:pPr>
              <a:t>5</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9811">
                                            <p:txEl>
                                              <p:pRg st="0" end="0"/>
                                            </p:txEl>
                                          </p:spTgt>
                                        </p:tgtEl>
                                        <p:attrNameLst>
                                          <p:attrName>style.visibility</p:attrName>
                                        </p:attrNameLst>
                                      </p:cBhvr>
                                      <p:to>
                                        <p:strVal val="visible"/>
                                      </p:to>
                                    </p:set>
                                    <p:animEffect transition="in" filter="dissolve">
                                      <p:cBhvr>
                                        <p:cTn id="7" dur="500"/>
                                        <p:tgtEl>
                                          <p:spTgt spid="7598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9811">
                                            <p:txEl>
                                              <p:pRg st="1" end="1"/>
                                            </p:txEl>
                                          </p:spTgt>
                                        </p:tgtEl>
                                        <p:attrNameLst>
                                          <p:attrName>style.visibility</p:attrName>
                                        </p:attrNameLst>
                                      </p:cBhvr>
                                      <p:to>
                                        <p:strVal val="visible"/>
                                      </p:to>
                                    </p:set>
                                    <p:animEffect transition="in" filter="dissolve">
                                      <p:cBhvr>
                                        <p:cTn id="12" dur="500"/>
                                        <p:tgtEl>
                                          <p:spTgt spid="7598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9811">
                                            <p:txEl>
                                              <p:pRg st="2" end="2"/>
                                            </p:txEl>
                                          </p:spTgt>
                                        </p:tgtEl>
                                        <p:attrNameLst>
                                          <p:attrName>style.visibility</p:attrName>
                                        </p:attrNameLst>
                                      </p:cBhvr>
                                      <p:to>
                                        <p:strVal val="visible"/>
                                      </p:to>
                                    </p:set>
                                    <p:animEffect transition="in" filter="dissolve">
                                      <p:cBhvr>
                                        <p:cTn id="17" dur="500"/>
                                        <p:tgtEl>
                                          <p:spTgt spid="7598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59811">
                                            <p:txEl>
                                              <p:pRg st="3" end="3"/>
                                            </p:txEl>
                                          </p:spTgt>
                                        </p:tgtEl>
                                        <p:attrNameLst>
                                          <p:attrName>style.visibility</p:attrName>
                                        </p:attrNameLst>
                                      </p:cBhvr>
                                      <p:to>
                                        <p:strVal val="visible"/>
                                      </p:to>
                                    </p:set>
                                    <p:animEffect transition="in" filter="dissolve">
                                      <p:cBhvr>
                                        <p:cTn id="22" dur="500"/>
                                        <p:tgtEl>
                                          <p:spTgt spid="7598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59811">
                                            <p:txEl>
                                              <p:pRg st="4" end="4"/>
                                            </p:txEl>
                                          </p:spTgt>
                                        </p:tgtEl>
                                        <p:attrNameLst>
                                          <p:attrName>style.visibility</p:attrName>
                                        </p:attrNameLst>
                                      </p:cBhvr>
                                      <p:to>
                                        <p:strVal val="visible"/>
                                      </p:to>
                                    </p:set>
                                    <p:animEffect transition="in" filter="dissolve">
                                      <p:cBhvr>
                                        <p:cTn id="27" dur="500"/>
                                        <p:tgtEl>
                                          <p:spTgt spid="7598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59811">
                                            <p:txEl>
                                              <p:pRg st="6" end="6"/>
                                            </p:txEl>
                                          </p:spTgt>
                                        </p:tgtEl>
                                        <p:attrNameLst>
                                          <p:attrName>style.visibility</p:attrName>
                                        </p:attrNameLst>
                                      </p:cBhvr>
                                      <p:to>
                                        <p:strVal val="visible"/>
                                      </p:to>
                                    </p:set>
                                    <p:animEffect transition="in" filter="dissolve">
                                      <p:cBhvr>
                                        <p:cTn id="32" dur="500"/>
                                        <p:tgtEl>
                                          <p:spTgt spid="75981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59811">
                                            <p:txEl>
                                              <p:pRg st="7" end="7"/>
                                            </p:txEl>
                                          </p:spTgt>
                                        </p:tgtEl>
                                        <p:attrNameLst>
                                          <p:attrName>style.visibility</p:attrName>
                                        </p:attrNameLst>
                                      </p:cBhvr>
                                      <p:to>
                                        <p:strVal val="visible"/>
                                      </p:to>
                                    </p:set>
                                    <p:animEffect transition="in" filter="dissolve">
                                      <p:cBhvr>
                                        <p:cTn id="37" dur="500"/>
                                        <p:tgtEl>
                                          <p:spTgt spid="75981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59811">
                                            <p:txEl>
                                              <p:pRg st="8" end="8"/>
                                            </p:txEl>
                                          </p:spTgt>
                                        </p:tgtEl>
                                        <p:attrNameLst>
                                          <p:attrName>style.visibility</p:attrName>
                                        </p:attrNameLst>
                                      </p:cBhvr>
                                      <p:to>
                                        <p:strVal val="visible"/>
                                      </p:to>
                                    </p:set>
                                    <p:animEffect transition="in" filter="dissolve">
                                      <p:cBhvr>
                                        <p:cTn id="42" dur="500"/>
                                        <p:tgtEl>
                                          <p:spTgt spid="75981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59811">
                                            <p:txEl>
                                              <p:pRg st="9" end="9"/>
                                            </p:txEl>
                                          </p:spTgt>
                                        </p:tgtEl>
                                        <p:attrNameLst>
                                          <p:attrName>style.visibility</p:attrName>
                                        </p:attrNameLst>
                                      </p:cBhvr>
                                      <p:to>
                                        <p:strVal val="visible"/>
                                      </p:to>
                                    </p:set>
                                    <p:animEffect transition="in" filter="dissolve">
                                      <p:cBhvr>
                                        <p:cTn id="47" dur="500"/>
                                        <p:tgtEl>
                                          <p:spTgt spid="7598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tr-TR" smtClean="0"/>
              <a:t>Dynamic Programming</a:t>
            </a:r>
          </a:p>
        </p:txBody>
      </p:sp>
      <p:sp>
        <p:nvSpPr>
          <p:cNvPr id="788483" name="Rectangle 3"/>
          <p:cNvSpPr>
            <a:spLocks noGrp="1" noChangeArrowheads="1"/>
          </p:cNvSpPr>
          <p:nvPr>
            <p:ph type="body" idx="1"/>
          </p:nvPr>
        </p:nvSpPr>
        <p:spPr/>
        <p:txBody>
          <a:bodyPr/>
          <a:lstStyle/>
          <a:p>
            <a:pPr eaLnBrk="1" hangingPunct="1"/>
            <a:r>
              <a:rPr lang="en-US" altLang="tr-TR" sz="2800" smtClean="0"/>
              <a:t>Used in Computer Science</a:t>
            </a:r>
          </a:p>
          <a:p>
            <a:pPr eaLnBrk="1" hangingPunct="1"/>
            <a:endParaRPr lang="en-US" altLang="tr-TR" sz="2800" smtClean="0"/>
          </a:p>
          <a:p>
            <a:pPr eaLnBrk="1" hangingPunct="1"/>
            <a:r>
              <a:rPr lang="en-US" altLang="tr-TR" sz="2800" smtClean="0"/>
              <a:t>Solve optimization problems by dividing the problem into independent subproblems</a:t>
            </a:r>
          </a:p>
          <a:p>
            <a:pPr eaLnBrk="1" hangingPunct="1"/>
            <a:endParaRPr lang="en-US" altLang="tr-TR" sz="2800" smtClean="0"/>
          </a:p>
          <a:p>
            <a:pPr eaLnBrk="1" hangingPunct="1"/>
            <a:r>
              <a:rPr lang="en-US" altLang="tr-TR" sz="2800" smtClean="0">
                <a:solidFill>
                  <a:schemeClr val="accent2"/>
                </a:solidFill>
              </a:rPr>
              <a:t>Sequence alignment has optimal substructure property</a:t>
            </a:r>
          </a:p>
          <a:p>
            <a:pPr lvl="1" eaLnBrk="1" hangingPunct="1"/>
            <a:r>
              <a:rPr lang="en-US" altLang="tr-TR" smtClean="0"/>
              <a:t>Subproblem: alignment of prefixes of two sequences</a:t>
            </a:r>
          </a:p>
          <a:p>
            <a:pPr lvl="1" eaLnBrk="1" hangingPunct="1"/>
            <a:endParaRPr lang="en-US" altLang="tr-TR" smtClean="0"/>
          </a:p>
          <a:p>
            <a:pPr lvl="1" eaLnBrk="1" hangingPunct="1"/>
            <a:r>
              <a:rPr lang="en-US" altLang="tr-TR" smtClean="0"/>
              <a:t>Each subproblem is computed once and stored in a matrix</a:t>
            </a:r>
          </a:p>
        </p:txBody>
      </p:sp>
      <p:sp>
        <p:nvSpPr>
          <p:cNvPr id="7578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8F811ED-4DB4-4EB1-AC22-F0D8E9336B6B}" type="slidenum">
              <a:rPr kumimoji="0" lang="en-US" altLang="tr-TR" sz="1200" smtClean="0"/>
              <a:pPr>
                <a:spcBef>
                  <a:spcPct val="50000"/>
                </a:spcBef>
                <a:buFontTx/>
                <a:buNone/>
              </a:pPr>
              <a:t>50</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483">
                                            <p:txEl>
                                              <p:pRg st="0" end="0"/>
                                            </p:txEl>
                                          </p:spTgt>
                                        </p:tgtEl>
                                        <p:attrNameLst>
                                          <p:attrName>style.visibility</p:attrName>
                                        </p:attrNameLst>
                                      </p:cBhvr>
                                      <p:to>
                                        <p:strVal val="visible"/>
                                      </p:to>
                                    </p:set>
                                    <p:animEffect transition="in" filter="dissolve">
                                      <p:cBhvr>
                                        <p:cTn id="7" dur="500"/>
                                        <p:tgtEl>
                                          <p:spTgt spid="788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8483">
                                            <p:txEl>
                                              <p:pRg st="2" end="2"/>
                                            </p:txEl>
                                          </p:spTgt>
                                        </p:tgtEl>
                                        <p:attrNameLst>
                                          <p:attrName>style.visibility</p:attrName>
                                        </p:attrNameLst>
                                      </p:cBhvr>
                                      <p:to>
                                        <p:strVal val="visible"/>
                                      </p:to>
                                    </p:set>
                                    <p:animEffect transition="in" filter="dissolve">
                                      <p:cBhvr>
                                        <p:cTn id="12" dur="500"/>
                                        <p:tgtEl>
                                          <p:spTgt spid="7884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8483">
                                            <p:txEl>
                                              <p:pRg st="4" end="4"/>
                                            </p:txEl>
                                          </p:spTgt>
                                        </p:tgtEl>
                                        <p:attrNameLst>
                                          <p:attrName>style.visibility</p:attrName>
                                        </p:attrNameLst>
                                      </p:cBhvr>
                                      <p:to>
                                        <p:strVal val="visible"/>
                                      </p:to>
                                    </p:set>
                                    <p:animEffect transition="in" filter="dissolve">
                                      <p:cBhvr>
                                        <p:cTn id="17" dur="500"/>
                                        <p:tgtEl>
                                          <p:spTgt spid="78848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88483">
                                            <p:txEl>
                                              <p:pRg st="5" end="5"/>
                                            </p:txEl>
                                          </p:spTgt>
                                        </p:tgtEl>
                                        <p:attrNameLst>
                                          <p:attrName>style.visibility</p:attrName>
                                        </p:attrNameLst>
                                      </p:cBhvr>
                                      <p:to>
                                        <p:strVal val="visible"/>
                                      </p:to>
                                    </p:set>
                                    <p:animEffect transition="in" filter="dissolve">
                                      <p:cBhvr>
                                        <p:cTn id="22" dur="500"/>
                                        <p:tgtEl>
                                          <p:spTgt spid="78848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88483">
                                            <p:txEl>
                                              <p:pRg st="7" end="7"/>
                                            </p:txEl>
                                          </p:spTgt>
                                        </p:tgtEl>
                                        <p:attrNameLst>
                                          <p:attrName>style.visibility</p:attrName>
                                        </p:attrNameLst>
                                      </p:cBhvr>
                                      <p:to>
                                        <p:strVal val="visible"/>
                                      </p:to>
                                    </p:set>
                                    <p:animEffect transition="in" filter="dissolve">
                                      <p:cBhvr>
                                        <p:cTn id="27" dur="500"/>
                                        <p:tgtEl>
                                          <p:spTgt spid="788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tr-TR" smtClean="0"/>
              <a:t>Dynamic Programming</a:t>
            </a:r>
          </a:p>
        </p:txBody>
      </p:sp>
      <p:sp>
        <p:nvSpPr>
          <p:cNvPr id="789507" name="Rectangle 3"/>
          <p:cNvSpPr>
            <a:spLocks noGrp="1" noChangeArrowheads="1"/>
          </p:cNvSpPr>
          <p:nvPr>
            <p:ph type="body" idx="1"/>
          </p:nvPr>
        </p:nvSpPr>
        <p:spPr/>
        <p:txBody>
          <a:bodyPr/>
          <a:lstStyle/>
          <a:p>
            <a:pPr eaLnBrk="1" hangingPunct="1"/>
            <a:r>
              <a:rPr lang="en-US" altLang="tr-TR" dirty="0" smtClean="0"/>
              <a:t>Optimal score: </a:t>
            </a:r>
            <a:endParaRPr lang="tr-TR" altLang="tr-TR" dirty="0" smtClean="0"/>
          </a:p>
          <a:p>
            <a:pPr lvl="1" eaLnBrk="1" hangingPunct="1"/>
            <a:r>
              <a:rPr lang="en-US" altLang="tr-TR" dirty="0" smtClean="0"/>
              <a:t>built upon optimal alignment computed to that point</a:t>
            </a:r>
          </a:p>
          <a:p>
            <a:pPr eaLnBrk="1" hangingPunct="1"/>
            <a:endParaRPr lang="en-US" altLang="tr-TR" dirty="0" smtClean="0"/>
          </a:p>
          <a:p>
            <a:pPr eaLnBrk="1" hangingPunct="1"/>
            <a:r>
              <a:rPr lang="en-US" altLang="tr-TR" dirty="0" smtClean="0"/>
              <a:t>Aligns two sequences beginning at </a:t>
            </a:r>
            <a:r>
              <a:rPr lang="en-US" altLang="tr-TR" dirty="0" smtClean="0">
                <a:solidFill>
                  <a:schemeClr val="accent1"/>
                </a:solidFill>
              </a:rPr>
              <a:t>ends</a:t>
            </a:r>
            <a:r>
              <a:rPr lang="en-US" altLang="tr-TR" dirty="0" smtClean="0"/>
              <a:t>, attempting to align all possible pairs of characters</a:t>
            </a:r>
          </a:p>
        </p:txBody>
      </p:sp>
      <p:sp>
        <p:nvSpPr>
          <p:cNvPr id="76804"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CEC08F29-F630-4020-9CD0-38BDB43D0649}" type="slidenum">
              <a:rPr kumimoji="0" lang="en-US" altLang="tr-TR" sz="1200" smtClean="0"/>
              <a:pPr>
                <a:spcBef>
                  <a:spcPct val="50000"/>
                </a:spcBef>
                <a:buFontTx/>
                <a:buNone/>
              </a:pPr>
              <a:t>51</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9507">
                                            <p:txEl>
                                              <p:pRg st="0" end="0"/>
                                            </p:txEl>
                                          </p:spTgt>
                                        </p:tgtEl>
                                        <p:attrNameLst>
                                          <p:attrName>style.visibility</p:attrName>
                                        </p:attrNameLst>
                                      </p:cBhvr>
                                      <p:to>
                                        <p:strVal val="visible"/>
                                      </p:to>
                                    </p:set>
                                    <p:animEffect transition="in" filter="dissolve">
                                      <p:cBhvr>
                                        <p:cTn id="7" dur="500"/>
                                        <p:tgtEl>
                                          <p:spTgt spid="789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9507">
                                            <p:txEl>
                                              <p:pRg st="1" end="1"/>
                                            </p:txEl>
                                          </p:spTgt>
                                        </p:tgtEl>
                                        <p:attrNameLst>
                                          <p:attrName>style.visibility</p:attrName>
                                        </p:attrNameLst>
                                      </p:cBhvr>
                                      <p:to>
                                        <p:strVal val="visible"/>
                                      </p:to>
                                    </p:set>
                                    <p:animEffect transition="in" filter="dissolve">
                                      <p:cBhvr>
                                        <p:cTn id="12" dur="500"/>
                                        <p:tgtEl>
                                          <p:spTgt spid="789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9507">
                                            <p:txEl>
                                              <p:pRg st="3" end="3"/>
                                            </p:txEl>
                                          </p:spTgt>
                                        </p:tgtEl>
                                        <p:attrNameLst>
                                          <p:attrName>style.visibility</p:attrName>
                                        </p:attrNameLst>
                                      </p:cBhvr>
                                      <p:to>
                                        <p:strVal val="visible"/>
                                      </p:to>
                                    </p:set>
                                    <p:animEffect transition="in" filter="dissolve">
                                      <p:cBhvr>
                                        <p:cTn id="17" dur="500"/>
                                        <p:tgtEl>
                                          <p:spTgt spid="789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0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tr-TR" smtClean="0"/>
              <a:t>Dynamic Programming</a:t>
            </a:r>
          </a:p>
        </p:txBody>
      </p:sp>
      <p:sp>
        <p:nvSpPr>
          <p:cNvPr id="790531" name="Rectangle 3"/>
          <p:cNvSpPr>
            <a:spLocks noGrp="1" noChangeArrowheads="1"/>
          </p:cNvSpPr>
          <p:nvPr>
            <p:ph type="body" idx="1"/>
          </p:nvPr>
        </p:nvSpPr>
        <p:spPr/>
        <p:txBody>
          <a:bodyPr/>
          <a:lstStyle/>
          <a:p>
            <a:pPr eaLnBrk="1" hangingPunct="1">
              <a:lnSpc>
                <a:spcPct val="90000"/>
              </a:lnSpc>
            </a:pPr>
            <a:r>
              <a:rPr lang="en-US" altLang="tr-TR" smtClean="0"/>
              <a:t>Scoring scheme for matches, mismatches, gaps</a:t>
            </a:r>
          </a:p>
          <a:p>
            <a:pPr eaLnBrk="1" hangingPunct="1">
              <a:lnSpc>
                <a:spcPct val="90000"/>
              </a:lnSpc>
            </a:pPr>
            <a:r>
              <a:rPr lang="en-US" altLang="tr-TR" smtClean="0"/>
              <a:t>Highest set of scores defines optimal alignment between sequences</a:t>
            </a:r>
          </a:p>
          <a:p>
            <a:pPr eaLnBrk="1" hangingPunct="1">
              <a:lnSpc>
                <a:spcPct val="90000"/>
              </a:lnSpc>
            </a:pPr>
            <a:r>
              <a:rPr lang="en-US" altLang="tr-TR" smtClean="0"/>
              <a:t>Match score: DNA – exact match; Amino Acids – mutation probabilities</a:t>
            </a:r>
            <a:endParaRPr lang="tr-TR" altLang="tr-TR" smtClean="0"/>
          </a:p>
          <a:p>
            <a:pPr eaLnBrk="1" hangingPunct="1">
              <a:lnSpc>
                <a:spcPct val="90000"/>
              </a:lnSpc>
            </a:pPr>
            <a:endParaRPr lang="tr-TR" altLang="tr-TR" smtClean="0"/>
          </a:p>
          <a:p>
            <a:pPr eaLnBrk="1" hangingPunct="1">
              <a:lnSpc>
                <a:spcPct val="90000"/>
              </a:lnSpc>
            </a:pPr>
            <a:r>
              <a:rPr lang="en-US" altLang="tr-TR" smtClean="0"/>
              <a:t>Guaranteed to provide optimal alignment given:</a:t>
            </a:r>
          </a:p>
          <a:p>
            <a:pPr lvl="1" eaLnBrk="1" hangingPunct="1">
              <a:lnSpc>
                <a:spcPct val="90000"/>
              </a:lnSpc>
            </a:pPr>
            <a:r>
              <a:rPr lang="en-US" altLang="tr-TR" smtClean="0"/>
              <a:t>Two sequences</a:t>
            </a:r>
          </a:p>
          <a:p>
            <a:pPr lvl="1" eaLnBrk="1" hangingPunct="1">
              <a:lnSpc>
                <a:spcPct val="90000"/>
              </a:lnSpc>
            </a:pPr>
            <a:r>
              <a:rPr lang="en-US" altLang="tr-TR" smtClean="0"/>
              <a:t>Scoring scheme</a:t>
            </a:r>
          </a:p>
        </p:txBody>
      </p:sp>
      <p:sp>
        <p:nvSpPr>
          <p:cNvPr id="7782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37E0CDC-9914-46D7-99D4-747C97BF513A}" type="slidenum">
              <a:rPr kumimoji="0" lang="en-US" altLang="tr-TR" sz="1200" smtClean="0"/>
              <a:pPr>
                <a:spcBef>
                  <a:spcPct val="50000"/>
                </a:spcBef>
                <a:buFontTx/>
                <a:buNone/>
              </a:pPr>
              <a:t>52</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0531">
                                            <p:txEl>
                                              <p:pRg st="0" end="0"/>
                                            </p:txEl>
                                          </p:spTgt>
                                        </p:tgtEl>
                                        <p:attrNameLst>
                                          <p:attrName>style.visibility</p:attrName>
                                        </p:attrNameLst>
                                      </p:cBhvr>
                                      <p:to>
                                        <p:strVal val="visible"/>
                                      </p:to>
                                    </p:set>
                                    <p:animEffect transition="in" filter="dissolve">
                                      <p:cBhvr>
                                        <p:cTn id="7" dur="500"/>
                                        <p:tgtEl>
                                          <p:spTgt spid="790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90531">
                                            <p:txEl>
                                              <p:pRg st="1" end="1"/>
                                            </p:txEl>
                                          </p:spTgt>
                                        </p:tgtEl>
                                        <p:attrNameLst>
                                          <p:attrName>style.visibility</p:attrName>
                                        </p:attrNameLst>
                                      </p:cBhvr>
                                      <p:to>
                                        <p:strVal val="visible"/>
                                      </p:to>
                                    </p:set>
                                    <p:animEffect transition="in" filter="dissolve">
                                      <p:cBhvr>
                                        <p:cTn id="12" dur="500"/>
                                        <p:tgtEl>
                                          <p:spTgt spid="790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90531">
                                            <p:txEl>
                                              <p:pRg st="2" end="2"/>
                                            </p:txEl>
                                          </p:spTgt>
                                        </p:tgtEl>
                                        <p:attrNameLst>
                                          <p:attrName>style.visibility</p:attrName>
                                        </p:attrNameLst>
                                      </p:cBhvr>
                                      <p:to>
                                        <p:strVal val="visible"/>
                                      </p:to>
                                    </p:set>
                                    <p:animEffect transition="in" filter="dissolve">
                                      <p:cBhvr>
                                        <p:cTn id="17" dur="500"/>
                                        <p:tgtEl>
                                          <p:spTgt spid="790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90531">
                                            <p:txEl>
                                              <p:pRg st="4" end="4"/>
                                            </p:txEl>
                                          </p:spTgt>
                                        </p:tgtEl>
                                        <p:attrNameLst>
                                          <p:attrName>style.visibility</p:attrName>
                                        </p:attrNameLst>
                                      </p:cBhvr>
                                      <p:to>
                                        <p:strVal val="visible"/>
                                      </p:to>
                                    </p:set>
                                    <p:animEffect transition="in" filter="dissolve">
                                      <p:cBhvr>
                                        <p:cTn id="22" dur="500"/>
                                        <p:tgtEl>
                                          <p:spTgt spid="790531">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90531">
                                            <p:txEl>
                                              <p:pRg st="5" end="5"/>
                                            </p:txEl>
                                          </p:spTgt>
                                        </p:tgtEl>
                                        <p:attrNameLst>
                                          <p:attrName>style.visibility</p:attrName>
                                        </p:attrNameLst>
                                      </p:cBhvr>
                                      <p:to>
                                        <p:strVal val="visible"/>
                                      </p:to>
                                    </p:set>
                                    <p:animEffect transition="in" filter="dissolve">
                                      <p:cBhvr>
                                        <p:cTn id="25" dur="500"/>
                                        <p:tgtEl>
                                          <p:spTgt spid="790531">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90531">
                                            <p:txEl>
                                              <p:pRg st="6" end="6"/>
                                            </p:txEl>
                                          </p:spTgt>
                                        </p:tgtEl>
                                        <p:attrNameLst>
                                          <p:attrName>style.visibility</p:attrName>
                                        </p:attrNameLst>
                                      </p:cBhvr>
                                      <p:to>
                                        <p:strVal val="visible"/>
                                      </p:to>
                                    </p:set>
                                    <p:animEffect transition="in" filter="dissolve">
                                      <p:cBhvr>
                                        <p:cTn id="28" dur="500"/>
                                        <p:tgtEl>
                                          <p:spTgt spid="790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tr-TR" smtClean="0"/>
              <a:t>Steps in Dynamic Programming</a:t>
            </a:r>
          </a:p>
        </p:txBody>
      </p:sp>
      <p:sp>
        <p:nvSpPr>
          <p:cNvPr id="791555" name="Rectangle 3"/>
          <p:cNvSpPr>
            <a:spLocks noGrp="1" noChangeArrowheads="1"/>
          </p:cNvSpPr>
          <p:nvPr>
            <p:ph type="body" idx="1"/>
          </p:nvPr>
        </p:nvSpPr>
        <p:spPr>
          <a:xfrm>
            <a:off x="179388" y="1052513"/>
            <a:ext cx="8569325" cy="5256212"/>
          </a:xfrm>
        </p:spPr>
        <p:txBody>
          <a:bodyPr/>
          <a:lstStyle/>
          <a:p>
            <a:pPr eaLnBrk="1" hangingPunct="1">
              <a:lnSpc>
                <a:spcPct val="80000"/>
              </a:lnSpc>
              <a:buFontTx/>
              <a:buNone/>
            </a:pPr>
            <a:r>
              <a:rPr lang="en-US" altLang="tr-TR" sz="2800" smtClean="0">
                <a:latin typeface="Symbol" panose="05050102010706020507" pitchFamily="18" charset="2"/>
                <a:cs typeface="Times New Roman" panose="02020603050405020304" pitchFamily="18" charset="0"/>
              </a:rPr>
              <a:t>·</a:t>
            </a:r>
            <a:r>
              <a:rPr lang="en-US" altLang="tr-TR" sz="2800" smtClean="0">
                <a:cs typeface="Times New Roman" panose="02020603050405020304" pitchFamily="18" charset="0"/>
              </a:rPr>
              <a:t>        Initialization</a:t>
            </a:r>
          </a:p>
          <a:p>
            <a:pPr eaLnBrk="1" hangingPunct="1">
              <a:lnSpc>
                <a:spcPct val="80000"/>
              </a:lnSpc>
              <a:buFontTx/>
              <a:buNone/>
            </a:pPr>
            <a:r>
              <a:rPr lang="en-US" altLang="tr-TR" sz="2800" smtClean="0">
                <a:latin typeface="Symbol" panose="05050102010706020507" pitchFamily="18" charset="2"/>
                <a:cs typeface="Times New Roman" panose="02020603050405020304" pitchFamily="18" charset="0"/>
              </a:rPr>
              <a:t>·</a:t>
            </a:r>
            <a:r>
              <a:rPr lang="en-US" altLang="tr-TR" sz="2800" smtClean="0">
                <a:cs typeface="Times New Roman" panose="02020603050405020304" pitchFamily="18" charset="0"/>
              </a:rPr>
              <a:t>        Matrix Fill (scoring)</a:t>
            </a:r>
          </a:p>
          <a:p>
            <a:pPr eaLnBrk="1" hangingPunct="1">
              <a:lnSpc>
                <a:spcPct val="80000"/>
              </a:lnSpc>
              <a:buFontTx/>
              <a:buNone/>
            </a:pPr>
            <a:r>
              <a:rPr lang="en-US" altLang="tr-TR" sz="2800" smtClean="0">
                <a:latin typeface="Symbol" panose="05050102010706020507" pitchFamily="18" charset="2"/>
                <a:cs typeface="Times New Roman" panose="02020603050405020304" pitchFamily="18" charset="0"/>
              </a:rPr>
              <a:t>·</a:t>
            </a:r>
            <a:r>
              <a:rPr lang="en-US" altLang="tr-TR" sz="2800" smtClean="0">
                <a:cs typeface="Times New Roman" panose="02020603050405020304" pitchFamily="18" charset="0"/>
              </a:rPr>
              <a:t>        Traceback (alignment)</a:t>
            </a:r>
            <a:endParaRPr lang="tr-TR" altLang="tr-TR" sz="2800" smtClean="0">
              <a:cs typeface="Times New Roman" panose="02020603050405020304" pitchFamily="18" charset="0"/>
            </a:endParaRPr>
          </a:p>
          <a:p>
            <a:pPr eaLnBrk="1" hangingPunct="1">
              <a:lnSpc>
                <a:spcPct val="80000"/>
              </a:lnSpc>
              <a:buFontTx/>
              <a:buNone/>
            </a:pPr>
            <a:endParaRPr lang="tr-TR" altLang="tr-TR" sz="2800" smtClean="0">
              <a:cs typeface="Times New Roman" panose="02020603050405020304" pitchFamily="18" charset="0"/>
            </a:endParaRPr>
          </a:p>
          <a:p>
            <a:pPr eaLnBrk="1" hangingPunct="1">
              <a:lnSpc>
                <a:spcPct val="80000"/>
              </a:lnSpc>
              <a:buFontTx/>
              <a:buNone/>
            </a:pPr>
            <a:r>
              <a:rPr lang="tr-TR" altLang="tr-TR" sz="2800" smtClean="0">
                <a:solidFill>
                  <a:srgbClr val="FF3300"/>
                </a:solidFill>
                <a:cs typeface="Times New Roman" panose="02020603050405020304" pitchFamily="18" charset="0"/>
              </a:rPr>
              <a:t>DP Example:</a:t>
            </a:r>
            <a:endParaRPr lang="en-US" altLang="tr-TR" sz="2800" smtClean="0">
              <a:solidFill>
                <a:srgbClr val="FF3300"/>
              </a:solidFill>
              <a:cs typeface="Times New Roman" panose="02020603050405020304" pitchFamily="18" charset="0"/>
            </a:endParaRPr>
          </a:p>
          <a:p>
            <a:pPr eaLnBrk="1" hangingPunct="1">
              <a:lnSpc>
                <a:spcPct val="80000"/>
              </a:lnSpc>
              <a:buFontTx/>
              <a:buNone/>
            </a:pPr>
            <a:r>
              <a:rPr lang="en-US" altLang="tr-TR" smtClean="0">
                <a:cs typeface="Times New Roman" panose="02020603050405020304" pitchFamily="18" charset="0"/>
              </a:rPr>
              <a:t>Sequence #1: GAATTCAGTTA; M = 11</a:t>
            </a:r>
          </a:p>
          <a:p>
            <a:pPr eaLnBrk="1" hangingPunct="1">
              <a:lnSpc>
                <a:spcPct val="80000"/>
              </a:lnSpc>
              <a:buFontTx/>
              <a:buNone/>
            </a:pPr>
            <a:r>
              <a:rPr lang="en-US" altLang="tr-TR" smtClean="0">
                <a:cs typeface="Times New Roman" panose="02020603050405020304" pitchFamily="18" charset="0"/>
              </a:rPr>
              <a:t>Sequence #2: GGATCGA; N = 7</a:t>
            </a:r>
          </a:p>
          <a:p>
            <a:pPr eaLnBrk="1" hangingPunct="1">
              <a:lnSpc>
                <a:spcPct val="80000"/>
              </a:lnSpc>
              <a:buFontTx/>
              <a:buNone/>
            </a:pPr>
            <a:r>
              <a:rPr lang="en-US" altLang="tr-TR" smtClean="0">
                <a:cs typeface="Times New Roman" panose="02020603050405020304" pitchFamily="18" charset="0"/>
              </a:rPr>
              <a:t> </a:t>
            </a:r>
          </a:p>
          <a:p>
            <a:pPr eaLnBrk="1" hangingPunct="1">
              <a:lnSpc>
                <a:spcPct val="80000"/>
              </a:lnSpc>
              <a:buFontTx/>
              <a:buNone/>
            </a:pPr>
            <a:r>
              <a:rPr lang="en-US" altLang="tr-TR" smtClean="0">
                <a:latin typeface="Symbol" panose="05050102010706020507" pitchFamily="18" charset="2"/>
                <a:cs typeface="Times New Roman" panose="02020603050405020304" pitchFamily="18" charset="0"/>
              </a:rPr>
              <a:t>·</a:t>
            </a:r>
            <a:r>
              <a:rPr lang="en-US" altLang="tr-TR" smtClean="0">
                <a:cs typeface="Times New Roman" panose="02020603050405020304" pitchFamily="18" charset="0"/>
              </a:rPr>
              <a:t>        </a:t>
            </a:r>
            <a:r>
              <a:rPr lang="en-US" altLang="tr-TR" sz="2800" smtClean="0">
                <a:cs typeface="Times New Roman" panose="02020603050405020304" pitchFamily="18" charset="0"/>
              </a:rPr>
              <a:t>s(a</a:t>
            </a:r>
            <a:r>
              <a:rPr lang="en-US" altLang="tr-TR" sz="2800" baseline="-30000" smtClean="0">
                <a:cs typeface="Times New Roman" panose="02020603050405020304" pitchFamily="18" charset="0"/>
              </a:rPr>
              <a:t>i</a:t>
            </a:r>
            <a:r>
              <a:rPr lang="en-US" altLang="tr-TR" sz="2800" smtClean="0">
                <a:cs typeface="Times New Roman" panose="02020603050405020304" pitchFamily="18" charset="0"/>
              </a:rPr>
              <a:t>b</a:t>
            </a:r>
            <a:r>
              <a:rPr lang="en-US" altLang="tr-TR" sz="2800" baseline="-30000" smtClean="0">
                <a:cs typeface="Times New Roman" panose="02020603050405020304" pitchFamily="18" charset="0"/>
              </a:rPr>
              <a:t>j</a:t>
            </a:r>
            <a:r>
              <a:rPr lang="en-US" altLang="tr-TR" sz="2800" smtClean="0">
                <a:cs typeface="Times New Roman" panose="02020603050405020304" pitchFamily="18" charset="0"/>
              </a:rPr>
              <a:t>) = +5 if a</a:t>
            </a:r>
            <a:r>
              <a:rPr lang="en-US" altLang="tr-TR" sz="2800" baseline="-30000" smtClean="0">
                <a:cs typeface="Times New Roman" panose="02020603050405020304" pitchFamily="18" charset="0"/>
              </a:rPr>
              <a:t>i</a:t>
            </a:r>
            <a:r>
              <a:rPr lang="en-US" altLang="tr-TR" sz="2800" smtClean="0">
                <a:cs typeface="Times New Roman" panose="02020603050405020304" pitchFamily="18" charset="0"/>
              </a:rPr>
              <a:t> = b</a:t>
            </a:r>
            <a:r>
              <a:rPr lang="en-US" altLang="tr-TR" sz="2800" baseline="-30000" smtClean="0">
                <a:cs typeface="Times New Roman" panose="02020603050405020304" pitchFamily="18" charset="0"/>
              </a:rPr>
              <a:t>j</a:t>
            </a:r>
            <a:r>
              <a:rPr lang="en-US" altLang="tr-TR" sz="2800" smtClean="0">
                <a:cs typeface="Times New Roman" panose="02020603050405020304" pitchFamily="18" charset="0"/>
              </a:rPr>
              <a:t> (match score)</a:t>
            </a:r>
          </a:p>
          <a:p>
            <a:pPr eaLnBrk="1" hangingPunct="1">
              <a:lnSpc>
                <a:spcPct val="80000"/>
              </a:lnSpc>
              <a:buFontTx/>
              <a:buNone/>
            </a:pPr>
            <a:r>
              <a:rPr lang="en-US" altLang="tr-TR" sz="2800" smtClean="0">
                <a:latin typeface="Symbol" panose="05050102010706020507" pitchFamily="18" charset="2"/>
                <a:cs typeface="Times New Roman" panose="02020603050405020304" pitchFamily="18" charset="0"/>
              </a:rPr>
              <a:t>·</a:t>
            </a:r>
            <a:r>
              <a:rPr lang="en-US" altLang="tr-TR" sz="2800" smtClean="0">
                <a:cs typeface="Times New Roman" panose="02020603050405020304" pitchFamily="18" charset="0"/>
              </a:rPr>
              <a:t>         s(a</a:t>
            </a:r>
            <a:r>
              <a:rPr lang="en-US" altLang="tr-TR" sz="2800" baseline="-30000" smtClean="0">
                <a:cs typeface="Times New Roman" panose="02020603050405020304" pitchFamily="18" charset="0"/>
              </a:rPr>
              <a:t>i</a:t>
            </a:r>
            <a:r>
              <a:rPr lang="en-US" altLang="tr-TR" sz="2800" smtClean="0">
                <a:cs typeface="Times New Roman" panose="02020603050405020304" pitchFamily="18" charset="0"/>
              </a:rPr>
              <a:t>b</a:t>
            </a:r>
            <a:r>
              <a:rPr lang="en-US" altLang="tr-TR" sz="2800" baseline="-30000" smtClean="0">
                <a:cs typeface="Times New Roman" panose="02020603050405020304" pitchFamily="18" charset="0"/>
              </a:rPr>
              <a:t>j</a:t>
            </a:r>
            <a:r>
              <a:rPr lang="en-US" altLang="tr-TR" sz="2800" smtClean="0">
                <a:cs typeface="Times New Roman" panose="02020603050405020304" pitchFamily="18" charset="0"/>
              </a:rPr>
              <a:t>) = -3 if a</a:t>
            </a:r>
            <a:r>
              <a:rPr lang="en-US" altLang="tr-TR" sz="2800" baseline="-30000" smtClean="0">
                <a:cs typeface="Times New Roman" panose="02020603050405020304" pitchFamily="18" charset="0"/>
              </a:rPr>
              <a:t>i</a:t>
            </a:r>
            <a:r>
              <a:rPr lang="en-US" altLang="tr-TR" sz="2800" smtClean="0">
                <a:cs typeface="Times New Roman" panose="02020603050405020304" pitchFamily="18" charset="0"/>
                <a:sym typeface="Symbol" panose="05050102010706020507" pitchFamily="18" charset="2"/>
              </a:rPr>
              <a:t></a:t>
            </a:r>
            <a:r>
              <a:rPr lang="en-US" altLang="tr-TR" sz="2800" smtClean="0">
                <a:cs typeface="Times New Roman" panose="02020603050405020304" pitchFamily="18" charset="0"/>
              </a:rPr>
              <a:t>b</a:t>
            </a:r>
            <a:r>
              <a:rPr lang="en-US" altLang="tr-TR" sz="2800" baseline="-30000" smtClean="0">
                <a:cs typeface="Times New Roman" panose="02020603050405020304" pitchFamily="18" charset="0"/>
              </a:rPr>
              <a:t>j</a:t>
            </a:r>
            <a:r>
              <a:rPr lang="en-US" altLang="tr-TR" sz="2800" smtClean="0">
                <a:cs typeface="Times New Roman" panose="02020603050405020304" pitchFamily="18" charset="0"/>
              </a:rPr>
              <a:t> (mismatch score)</a:t>
            </a:r>
          </a:p>
          <a:p>
            <a:pPr eaLnBrk="1" hangingPunct="1">
              <a:lnSpc>
                <a:spcPct val="80000"/>
              </a:lnSpc>
              <a:buFontTx/>
              <a:buNone/>
            </a:pPr>
            <a:r>
              <a:rPr lang="en-US" altLang="tr-TR" sz="2800" smtClean="0">
                <a:latin typeface="Symbol" panose="05050102010706020507" pitchFamily="18" charset="2"/>
                <a:cs typeface="Times New Roman" panose="02020603050405020304" pitchFamily="18" charset="0"/>
              </a:rPr>
              <a:t>·</a:t>
            </a:r>
            <a:r>
              <a:rPr lang="en-US" altLang="tr-TR" sz="2800" smtClean="0">
                <a:cs typeface="Times New Roman" panose="02020603050405020304" pitchFamily="18" charset="0"/>
              </a:rPr>
              <a:t>         w = -4 (gap penalty)</a:t>
            </a:r>
          </a:p>
          <a:p>
            <a:pPr eaLnBrk="1" hangingPunct="1">
              <a:lnSpc>
                <a:spcPct val="80000"/>
              </a:lnSpc>
            </a:pPr>
            <a:endParaRPr lang="en-US" altLang="tr-TR" sz="2800" smtClean="0"/>
          </a:p>
        </p:txBody>
      </p:sp>
      <p:sp>
        <p:nvSpPr>
          <p:cNvPr id="7885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3A893FA-26E2-4CFB-9E1F-35EE9E5F388F}" type="slidenum">
              <a:rPr kumimoji="0" lang="en-US" altLang="tr-TR" sz="1200" smtClean="0"/>
              <a:pPr>
                <a:spcBef>
                  <a:spcPct val="50000"/>
                </a:spcBef>
                <a:buFontTx/>
                <a:buNone/>
              </a:pPr>
              <a:t>53</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1555">
                                            <p:txEl>
                                              <p:pRg st="0" end="0"/>
                                            </p:txEl>
                                          </p:spTgt>
                                        </p:tgtEl>
                                        <p:attrNameLst>
                                          <p:attrName>style.visibility</p:attrName>
                                        </p:attrNameLst>
                                      </p:cBhvr>
                                      <p:to>
                                        <p:strVal val="visible"/>
                                      </p:to>
                                    </p:set>
                                    <p:animEffect transition="in" filter="dissolve">
                                      <p:cBhvr>
                                        <p:cTn id="7" dur="500"/>
                                        <p:tgtEl>
                                          <p:spTgt spid="791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91555">
                                            <p:txEl>
                                              <p:pRg st="1" end="1"/>
                                            </p:txEl>
                                          </p:spTgt>
                                        </p:tgtEl>
                                        <p:attrNameLst>
                                          <p:attrName>style.visibility</p:attrName>
                                        </p:attrNameLst>
                                      </p:cBhvr>
                                      <p:to>
                                        <p:strVal val="visible"/>
                                      </p:to>
                                    </p:set>
                                    <p:animEffect transition="in" filter="dissolve">
                                      <p:cBhvr>
                                        <p:cTn id="12" dur="500"/>
                                        <p:tgtEl>
                                          <p:spTgt spid="791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91555">
                                            <p:txEl>
                                              <p:pRg st="2" end="2"/>
                                            </p:txEl>
                                          </p:spTgt>
                                        </p:tgtEl>
                                        <p:attrNameLst>
                                          <p:attrName>style.visibility</p:attrName>
                                        </p:attrNameLst>
                                      </p:cBhvr>
                                      <p:to>
                                        <p:strVal val="visible"/>
                                      </p:to>
                                    </p:set>
                                    <p:animEffect transition="in" filter="dissolve">
                                      <p:cBhvr>
                                        <p:cTn id="17" dur="500"/>
                                        <p:tgtEl>
                                          <p:spTgt spid="791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91555">
                                            <p:txEl>
                                              <p:pRg st="4" end="4"/>
                                            </p:txEl>
                                          </p:spTgt>
                                        </p:tgtEl>
                                        <p:attrNameLst>
                                          <p:attrName>style.visibility</p:attrName>
                                        </p:attrNameLst>
                                      </p:cBhvr>
                                      <p:to>
                                        <p:strVal val="visible"/>
                                      </p:to>
                                    </p:set>
                                    <p:animEffect transition="in" filter="dissolve">
                                      <p:cBhvr>
                                        <p:cTn id="22" dur="500"/>
                                        <p:tgtEl>
                                          <p:spTgt spid="79155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91555">
                                            <p:txEl>
                                              <p:pRg st="5" end="5"/>
                                            </p:txEl>
                                          </p:spTgt>
                                        </p:tgtEl>
                                        <p:attrNameLst>
                                          <p:attrName>style.visibility</p:attrName>
                                        </p:attrNameLst>
                                      </p:cBhvr>
                                      <p:to>
                                        <p:strVal val="visible"/>
                                      </p:to>
                                    </p:set>
                                    <p:animEffect transition="in" filter="dissolve">
                                      <p:cBhvr>
                                        <p:cTn id="27" dur="500"/>
                                        <p:tgtEl>
                                          <p:spTgt spid="79155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91555">
                                            <p:txEl>
                                              <p:pRg st="6" end="6"/>
                                            </p:txEl>
                                          </p:spTgt>
                                        </p:tgtEl>
                                        <p:attrNameLst>
                                          <p:attrName>style.visibility</p:attrName>
                                        </p:attrNameLst>
                                      </p:cBhvr>
                                      <p:to>
                                        <p:strVal val="visible"/>
                                      </p:to>
                                    </p:set>
                                    <p:animEffect transition="in" filter="dissolve">
                                      <p:cBhvr>
                                        <p:cTn id="32" dur="500"/>
                                        <p:tgtEl>
                                          <p:spTgt spid="79155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91555">
                                            <p:txEl>
                                              <p:pRg st="7" end="7"/>
                                            </p:txEl>
                                          </p:spTgt>
                                        </p:tgtEl>
                                        <p:attrNameLst>
                                          <p:attrName>style.visibility</p:attrName>
                                        </p:attrNameLst>
                                      </p:cBhvr>
                                      <p:to>
                                        <p:strVal val="visible"/>
                                      </p:to>
                                    </p:set>
                                    <p:animEffect transition="in" filter="dissolve">
                                      <p:cBhvr>
                                        <p:cTn id="37" dur="500"/>
                                        <p:tgtEl>
                                          <p:spTgt spid="79155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91555">
                                            <p:txEl>
                                              <p:pRg st="8" end="8"/>
                                            </p:txEl>
                                          </p:spTgt>
                                        </p:tgtEl>
                                        <p:attrNameLst>
                                          <p:attrName>style.visibility</p:attrName>
                                        </p:attrNameLst>
                                      </p:cBhvr>
                                      <p:to>
                                        <p:strVal val="visible"/>
                                      </p:to>
                                    </p:set>
                                    <p:animEffect transition="in" filter="dissolve">
                                      <p:cBhvr>
                                        <p:cTn id="42" dur="500"/>
                                        <p:tgtEl>
                                          <p:spTgt spid="791555">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91555">
                                            <p:txEl>
                                              <p:pRg st="9" end="9"/>
                                            </p:txEl>
                                          </p:spTgt>
                                        </p:tgtEl>
                                        <p:attrNameLst>
                                          <p:attrName>style.visibility</p:attrName>
                                        </p:attrNameLst>
                                      </p:cBhvr>
                                      <p:to>
                                        <p:strVal val="visible"/>
                                      </p:to>
                                    </p:set>
                                    <p:animEffect transition="in" filter="dissolve">
                                      <p:cBhvr>
                                        <p:cTn id="47" dur="500"/>
                                        <p:tgtEl>
                                          <p:spTgt spid="791555">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91555">
                                            <p:txEl>
                                              <p:pRg st="10" end="10"/>
                                            </p:txEl>
                                          </p:spTgt>
                                        </p:tgtEl>
                                        <p:attrNameLst>
                                          <p:attrName>style.visibility</p:attrName>
                                        </p:attrNameLst>
                                      </p:cBhvr>
                                      <p:to>
                                        <p:strVal val="visible"/>
                                      </p:to>
                                    </p:set>
                                    <p:animEffect transition="in" filter="dissolve">
                                      <p:cBhvr>
                                        <p:cTn id="52" dur="500"/>
                                        <p:tgtEl>
                                          <p:spTgt spid="7915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tr-TR" smtClean="0"/>
              <a:t>View of the DP Matrix</a:t>
            </a:r>
          </a:p>
        </p:txBody>
      </p:sp>
      <p:sp>
        <p:nvSpPr>
          <p:cNvPr id="792579" name="Rectangle 3"/>
          <p:cNvSpPr>
            <a:spLocks noGrp="1" noChangeArrowheads="1"/>
          </p:cNvSpPr>
          <p:nvPr>
            <p:ph type="body" idx="1"/>
          </p:nvPr>
        </p:nvSpPr>
        <p:spPr>
          <a:xfrm>
            <a:off x="395288" y="1125538"/>
            <a:ext cx="8280400" cy="830262"/>
          </a:xfrm>
        </p:spPr>
        <p:txBody>
          <a:bodyPr/>
          <a:lstStyle/>
          <a:p>
            <a:pPr eaLnBrk="1" hangingPunct="1"/>
            <a:r>
              <a:rPr lang="en-US" altLang="tr-TR" smtClean="0"/>
              <a:t>M+1 rows, N+1 columns</a:t>
            </a:r>
          </a:p>
        </p:txBody>
      </p:sp>
      <p:pic>
        <p:nvPicPr>
          <p:cNvPr id="792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989138"/>
            <a:ext cx="6186488"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2595E8B-ACCA-422A-8F2B-A08AEFDA3DFB}" type="slidenum">
              <a:rPr kumimoji="0" lang="en-US" altLang="tr-TR" sz="1200" smtClean="0"/>
              <a:pPr>
                <a:spcBef>
                  <a:spcPct val="50000"/>
                </a:spcBef>
                <a:buFontTx/>
                <a:buNone/>
              </a:pPr>
              <a:t>54</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2579">
                                            <p:txEl>
                                              <p:pRg st="0" end="0"/>
                                            </p:txEl>
                                          </p:spTgt>
                                        </p:tgtEl>
                                        <p:attrNameLst>
                                          <p:attrName>style.visibility</p:attrName>
                                        </p:attrNameLst>
                                      </p:cBhvr>
                                      <p:to>
                                        <p:strVal val="visible"/>
                                      </p:to>
                                    </p:set>
                                    <p:animEffect transition="in" filter="dissolve">
                                      <p:cBhvr>
                                        <p:cTn id="7" dur="500"/>
                                        <p:tgtEl>
                                          <p:spTgt spid="792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92580"/>
                                        </p:tgtEl>
                                        <p:attrNameLst>
                                          <p:attrName>style.visibility</p:attrName>
                                        </p:attrNameLst>
                                      </p:cBhvr>
                                      <p:to>
                                        <p:strVal val="visible"/>
                                      </p:to>
                                    </p:set>
                                    <p:animEffect transition="in" filter="dissolve">
                                      <p:cBhvr>
                                        <p:cTn id="12" dur="500"/>
                                        <p:tgtEl>
                                          <p:spTgt spid="792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7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tr-TR" sz="2400" smtClean="0"/>
              <a:t>Global Alignment</a:t>
            </a:r>
            <a:r>
              <a:rPr lang="tr-TR" altLang="tr-TR" sz="2400" smtClean="0"/>
              <a:t> </a:t>
            </a:r>
            <a:r>
              <a:rPr lang="en-US" altLang="tr-TR" sz="2400" smtClean="0"/>
              <a:t>(Needleman-Wunsch)</a:t>
            </a:r>
          </a:p>
        </p:txBody>
      </p:sp>
      <p:sp>
        <p:nvSpPr>
          <p:cNvPr id="793603" name="Rectangle 3"/>
          <p:cNvSpPr>
            <a:spLocks noGrp="1" noChangeArrowheads="1"/>
          </p:cNvSpPr>
          <p:nvPr>
            <p:ph type="body" idx="1"/>
          </p:nvPr>
        </p:nvSpPr>
        <p:spPr/>
        <p:txBody>
          <a:bodyPr/>
          <a:lstStyle/>
          <a:p>
            <a:pPr eaLnBrk="1" hangingPunct="1"/>
            <a:r>
              <a:rPr lang="en-US" altLang="tr-TR" smtClean="0"/>
              <a:t>Attempts to align all residues of two sequences</a:t>
            </a:r>
          </a:p>
          <a:p>
            <a:pPr eaLnBrk="1" hangingPunct="1"/>
            <a:endParaRPr lang="en-US" altLang="tr-TR" smtClean="0"/>
          </a:p>
          <a:p>
            <a:pPr eaLnBrk="1" hangingPunct="1"/>
            <a:r>
              <a:rPr lang="en-US" altLang="tr-TR" b="1" i="1" smtClean="0"/>
              <a:t>INITIALIZATION</a:t>
            </a:r>
            <a:r>
              <a:rPr lang="en-US" altLang="tr-TR" smtClean="0"/>
              <a:t>: First row and first column set</a:t>
            </a:r>
          </a:p>
          <a:p>
            <a:pPr eaLnBrk="1" hangingPunct="1"/>
            <a:r>
              <a:rPr lang="en-US" altLang="tr-TR" smtClean="0"/>
              <a:t>S</a:t>
            </a:r>
            <a:r>
              <a:rPr lang="en-US" altLang="tr-TR" baseline="-25000" smtClean="0"/>
              <a:t>i,0</a:t>
            </a:r>
            <a:r>
              <a:rPr lang="en-US" altLang="tr-TR" smtClean="0"/>
              <a:t> = w * i</a:t>
            </a:r>
          </a:p>
          <a:p>
            <a:pPr eaLnBrk="1" hangingPunct="1"/>
            <a:r>
              <a:rPr lang="en-US" altLang="tr-TR" smtClean="0"/>
              <a:t>S</a:t>
            </a:r>
            <a:r>
              <a:rPr lang="en-US" altLang="tr-TR" baseline="-25000" smtClean="0"/>
              <a:t>0,j</a:t>
            </a:r>
            <a:r>
              <a:rPr lang="en-US" altLang="tr-TR" smtClean="0"/>
              <a:t> = w * j</a:t>
            </a:r>
          </a:p>
          <a:p>
            <a:pPr eaLnBrk="1" hangingPunct="1"/>
            <a:endParaRPr lang="en-US" altLang="tr-TR" smtClean="0"/>
          </a:p>
        </p:txBody>
      </p:sp>
      <p:sp>
        <p:nvSpPr>
          <p:cNvPr id="8090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540DF2A-2B57-441E-AF88-B03892BB3F81}" type="slidenum">
              <a:rPr kumimoji="0" lang="en-US" altLang="tr-TR" sz="1200" smtClean="0"/>
              <a:pPr>
                <a:spcBef>
                  <a:spcPct val="50000"/>
                </a:spcBef>
                <a:buFontTx/>
                <a:buNone/>
              </a:pPr>
              <a:t>55</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3603">
                                            <p:txEl>
                                              <p:pRg st="0" end="0"/>
                                            </p:txEl>
                                          </p:spTgt>
                                        </p:tgtEl>
                                        <p:attrNameLst>
                                          <p:attrName>style.visibility</p:attrName>
                                        </p:attrNameLst>
                                      </p:cBhvr>
                                      <p:to>
                                        <p:strVal val="visible"/>
                                      </p:to>
                                    </p:set>
                                    <p:animEffect transition="in" filter="dissolve">
                                      <p:cBhvr>
                                        <p:cTn id="7" dur="500"/>
                                        <p:tgtEl>
                                          <p:spTgt spid="79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93603">
                                            <p:txEl>
                                              <p:pRg st="2" end="2"/>
                                            </p:txEl>
                                          </p:spTgt>
                                        </p:tgtEl>
                                        <p:attrNameLst>
                                          <p:attrName>style.visibility</p:attrName>
                                        </p:attrNameLst>
                                      </p:cBhvr>
                                      <p:to>
                                        <p:strVal val="visible"/>
                                      </p:to>
                                    </p:set>
                                    <p:animEffect transition="in" filter="dissolve">
                                      <p:cBhvr>
                                        <p:cTn id="12" dur="500"/>
                                        <p:tgtEl>
                                          <p:spTgt spid="7936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93603">
                                            <p:txEl>
                                              <p:pRg st="3" end="3"/>
                                            </p:txEl>
                                          </p:spTgt>
                                        </p:tgtEl>
                                        <p:attrNameLst>
                                          <p:attrName>style.visibility</p:attrName>
                                        </p:attrNameLst>
                                      </p:cBhvr>
                                      <p:to>
                                        <p:strVal val="visible"/>
                                      </p:to>
                                    </p:set>
                                    <p:animEffect transition="in" filter="dissolve">
                                      <p:cBhvr>
                                        <p:cTn id="17" dur="500"/>
                                        <p:tgtEl>
                                          <p:spTgt spid="7936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93603">
                                            <p:txEl>
                                              <p:pRg st="4" end="4"/>
                                            </p:txEl>
                                          </p:spTgt>
                                        </p:tgtEl>
                                        <p:attrNameLst>
                                          <p:attrName>style.visibility</p:attrName>
                                        </p:attrNameLst>
                                      </p:cBhvr>
                                      <p:to>
                                        <p:strVal val="visible"/>
                                      </p:to>
                                    </p:set>
                                    <p:animEffect transition="in" filter="dissolve">
                                      <p:cBhvr>
                                        <p:cTn id="22" dur="500"/>
                                        <p:tgtEl>
                                          <p:spTgt spid="793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tr-TR" sz="2400" smtClean="0"/>
              <a:t>Initialized Matrix(Needleman-Wunsch)</a:t>
            </a:r>
          </a:p>
        </p:txBody>
      </p:sp>
      <p:pic>
        <p:nvPicPr>
          <p:cNvPr id="79462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06500" y="1309688"/>
            <a:ext cx="6929438" cy="4306887"/>
          </a:xfrm>
          <a:noFill/>
        </p:spPr>
      </p:pic>
      <p:sp>
        <p:nvSpPr>
          <p:cNvPr id="81924"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6FB7659-6D08-4245-BEC9-12013043AC89}" type="slidenum">
              <a:rPr kumimoji="0" lang="en-US" altLang="tr-TR" sz="1200" smtClean="0"/>
              <a:pPr>
                <a:spcBef>
                  <a:spcPct val="50000"/>
                </a:spcBef>
                <a:buFontTx/>
                <a:buNone/>
              </a:pPr>
              <a:t>56</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94627"/>
                                        </p:tgtEl>
                                        <p:attrNameLst>
                                          <p:attrName>style.visibility</p:attrName>
                                        </p:attrNameLst>
                                      </p:cBhvr>
                                      <p:to>
                                        <p:strVal val="visible"/>
                                      </p:to>
                                    </p:set>
                                    <p:animEffect transition="in" filter="dissolve">
                                      <p:cBhvr>
                                        <p:cTn id="7" dur="500"/>
                                        <p:tgtEl>
                                          <p:spTgt spid="794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tr-TR" smtClean="0"/>
              <a:t>Matrix Fill</a:t>
            </a:r>
            <a:r>
              <a:rPr lang="tr-TR" altLang="tr-TR" smtClean="0"/>
              <a:t> </a:t>
            </a:r>
            <a:r>
              <a:rPr lang="en-US" altLang="tr-TR" smtClean="0"/>
              <a:t>(Global Alignment)</a:t>
            </a:r>
          </a:p>
        </p:txBody>
      </p:sp>
      <p:sp>
        <p:nvSpPr>
          <p:cNvPr id="795651" name="Rectangle 3"/>
          <p:cNvSpPr>
            <a:spLocks noGrp="1" noChangeArrowheads="1"/>
          </p:cNvSpPr>
          <p:nvPr>
            <p:ph type="body" idx="1"/>
          </p:nvPr>
        </p:nvSpPr>
        <p:spPr/>
        <p:txBody>
          <a:bodyPr/>
          <a:lstStyle/>
          <a:p>
            <a:pPr eaLnBrk="1" hangingPunct="1">
              <a:buFontTx/>
              <a:buNone/>
            </a:pPr>
            <a:endParaRPr lang="en-US" altLang="tr-TR" b="1" smtClean="0">
              <a:solidFill>
                <a:srgbClr val="000000"/>
              </a:solidFill>
            </a:endParaRPr>
          </a:p>
          <a:p>
            <a:pPr eaLnBrk="1" hangingPunct="1">
              <a:buFontTx/>
              <a:buNone/>
            </a:pPr>
            <a:r>
              <a:rPr lang="en-US" altLang="tr-TR" b="1" smtClean="0">
                <a:solidFill>
                  <a:schemeClr val="accent2"/>
                </a:solidFill>
              </a:rPr>
              <a:t>S</a:t>
            </a:r>
            <a:r>
              <a:rPr lang="en-US" altLang="tr-TR" b="1" baseline="-30000" smtClean="0">
                <a:solidFill>
                  <a:schemeClr val="accent2"/>
                </a:solidFill>
              </a:rPr>
              <a:t>i,j</a:t>
            </a:r>
            <a:r>
              <a:rPr lang="en-US" altLang="tr-TR" b="1" smtClean="0">
                <a:solidFill>
                  <a:schemeClr val="accent2"/>
                </a:solidFill>
              </a:rPr>
              <a:t> = MAXIMUM[</a:t>
            </a:r>
            <a:r>
              <a:rPr lang="en-US" altLang="tr-TR" b="1" smtClean="0">
                <a:solidFill>
                  <a:srgbClr val="000000"/>
                </a:solidFill>
              </a:rPr>
              <a:t>     </a:t>
            </a:r>
          </a:p>
          <a:p>
            <a:pPr eaLnBrk="1" hangingPunct="1">
              <a:buFontTx/>
              <a:buNone/>
            </a:pPr>
            <a:r>
              <a:rPr lang="en-US" altLang="tr-TR" b="1" smtClean="0">
                <a:solidFill>
                  <a:srgbClr val="000000"/>
                </a:solidFill>
              </a:rPr>
              <a:t>		</a:t>
            </a:r>
            <a:r>
              <a:rPr lang="en-US" altLang="tr-TR" b="1" smtClean="0">
                <a:solidFill>
                  <a:srgbClr val="FF3300"/>
                </a:solidFill>
              </a:rPr>
              <a:t>S</a:t>
            </a:r>
            <a:r>
              <a:rPr lang="en-US" altLang="tr-TR" b="1" baseline="-30000" smtClean="0">
                <a:solidFill>
                  <a:srgbClr val="FF3300"/>
                </a:solidFill>
              </a:rPr>
              <a:t>i-1, j-1</a:t>
            </a:r>
            <a:r>
              <a:rPr lang="en-US" altLang="tr-TR" b="1" smtClean="0">
                <a:solidFill>
                  <a:srgbClr val="FF3300"/>
                </a:solidFill>
              </a:rPr>
              <a:t> + s(a</a:t>
            </a:r>
            <a:r>
              <a:rPr lang="en-US" altLang="tr-TR" b="1" baseline="-30000" smtClean="0">
                <a:solidFill>
                  <a:srgbClr val="FF3300"/>
                </a:solidFill>
              </a:rPr>
              <a:t>i,</a:t>
            </a:r>
            <a:r>
              <a:rPr lang="en-US" altLang="tr-TR" b="1" smtClean="0">
                <a:solidFill>
                  <a:srgbClr val="FF3300"/>
                </a:solidFill>
              </a:rPr>
              <a:t>b</a:t>
            </a:r>
            <a:r>
              <a:rPr lang="en-US" altLang="tr-TR" b="1" baseline="-30000" smtClean="0">
                <a:solidFill>
                  <a:srgbClr val="FF3300"/>
                </a:solidFill>
              </a:rPr>
              <a:t>j</a:t>
            </a:r>
            <a:r>
              <a:rPr lang="en-US" altLang="tr-TR" smtClean="0">
                <a:solidFill>
                  <a:srgbClr val="FF3300"/>
                </a:solidFill>
              </a:rPr>
              <a:t>)</a:t>
            </a:r>
            <a:r>
              <a:rPr lang="en-US" altLang="tr-TR" smtClean="0">
                <a:solidFill>
                  <a:srgbClr val="000000"/>
                </a:solidFill>
              </a:rPr>
              <a:t> </a:t>
            </a:r>
            <a:r>
              <a:rPr lang="en-US" altLang="tr-TR" smtClean="0">
                <a:solidFill>
                  <a:schemeClr val="accent1"/>
                </a:solidFill>
              </a:rPr>
              <a:t>(</a:t>
            </a:r>
            <a:r>
              <a:rPr lang="en-US" altLang="tr-TR" sz="1800" b="1" smtClean="0">
                <a:solidFill>
                  <a:schemeClr val="accent1"/>
                </a:solidFill>
              </a:rPr>
              <a:t>match/mismatch in the diagonal</a:t>
            </a:r>
            <a:r>
              <a:rPr lang="en-US" altLang="tr-TR" smtClean="0">
                <a:solidFill>
                  <a:schemeClr val="accent1"/>
                </a:solidFill>
              </a:rPr>
              <a:t>),</a:t>
            </a:r>
            <a:r>
              <a:rPr lang="en-US" altLang="tr-TR" smtClean="0">
                <a:solidFill>
                  <a:srgbClr val="000000"/>
                </a:solidFill>
              </a:rPr>
              <a:t>    </a:t>
            </a:r>
          </a:p>
          <a:p>
            <a:pPr eaLnBrk="1" hangingPunct="1">
              <a:buFontTx/>
              <a:buNone/>
            </a:pPr>
            <a:r>
              <a:rPr lang="en-US" altLang="tr-TR" smtClean="0">
                <a:solidFill>
                  <a:srgbClr val="000000"/>
                </a:solidFill>
              </a:rPr>
              <a:t> 		</a:t>
            </a:r>
            <a:r>
              <a:rPr lang="en-US" altLang="tr-TR" b="1" smtClean="0"/>
              <a:t>S</a:t>
            </a:r>
            <a:r>
              <a:rPr lang="en-US" altLang="tr-TR" b="1" baseline="-30000" smtClean="0"/>
              <a:t>i,j-1</a:t>
            </a:r>
            <a:r>
              <a:rPr lang="en-US" altLang="tr-TR" b="1" smtClean="0"/>
              <a:t> + w</a:t>
            </a:r>
            <a:r>
              <a:rPr lang="en-US" altLang="tr-TR" b="1" smtClean="0">
                <a:solidFill>
                  <a:srgbClr val="000000"/>
                </a:solidFill>
              </a:rPr>
              <a:t> </a:t>
            </a:r>
            <a:r>
              <a:rPr lang="en-US" altLang="tr-TR" smtClean="0">
                <a:solidFill>
                  <a:schemeClr val="accent1"/>
                </a:solidFill>
              </a:rPr>
              <a:t>(</a:t>
            </a:r>
            <a:r>
              <a:rPr lang="en-US" altLang="tr-TR" sz="2000" smtClean="0">
                <a:solidFill>
                  <a:schemeClr val="accent1"/>
                </a:solidFill>
              </a:rPr>
              <a:t>gap in sequence #1</a:t>
            </a:r>
            <a:r>
              <a:rPr lang="en-US" altLang="tr-TR" smtClean="0">
                <a:solidFill>
                  <a:schemeClr val="accent1"/>
                </a:solidFill>
              </a:rPr>
              <a:t>),     </a:t>
            </a:r>
          </a:p>
          <a:p>
            <a:pPr eaLnBrk="1" hangingPunct="1">
              <a:buFontTx/>
              <a:buNone/>
            </a:pPr>
            <a:r>
              <a:rPr lang="en-US" altLang="tr-TR" b="1" smtClean="0">
                <a:solidFill>
                  <a:srgbClr val="000000"/>
                </a:solidFill>
              </a:rPr>
              <a:t>		</a:t>
            </a:r>
            <a:r>
              <a:rPr lang="en-US" altLang="tr-TR" b="1" smtClean="0">
                <a:solidFill>
                  <a:srgbClr val="00FF00"/>
                </a:solidFill>
              </a:rPr>
              <a:t>S</a:t>
            </a:r>
            <a:r>
              <a:rPr lang="en-US" altLang="tr-TR" b="1" baseline="-30000" smtClean="0">
                <a:solidFill>
                  <a:srgbClr val="00FF00"/>
                </a:solidFill>
              </a:rPr>
              <a:t>i-1,j</a:t>
            </a:r>
            <a:r>
              <a:rPr lang="en-US" altLang="tr-TR" b="1" smtClean="0">
                <a:solidFill>
                  <a:srgbClr val="00FF00"/>
                </a:solidFill>
              </a:rPr>
              <a:t> + w</a:t>
            </a:r>
            <a:r>
              <a:rPr lang="en-US" altLang="tr-TR" b="1" smtClean="0">
                <a:solidFill>
                  <a:srgbClr val="000000"/>
                </a:solidFill>
              </a:rPr>
              <a:t> </a:t>
            </a:r>
            <a:r>
              <a:rPr lang="en-US" altLang="tr-TR" smtClean="0">
                <a:solidFill>
                  <a:schemeClr val="accent1"/>
                </a:solidFill>
              </a:rPr>
              <a:t>(</a:t>
            </a:r>
            <a:r>
              <a:rPr lang="en-US" altLang="tr-TR" sz="2000" smtClean="0">
                <a:solidFill>
                  <a:schemeClr val="accent1"/>
                </a:solidFill>
              </a:rPr>
              <a:t>gap in sequence #2</a:t>
            </a:r>
            <a:r>
              <a:rPr lang="en-US" altLang="tr-TR" smtClean="0">
                <a:solidFill>
                  <a:schemeClr val="accent1"/>
                </a:solidFill>
              </a:rPr>
              <a:t>)</a:t>
            </a:r>
          </a:p>
          <a:p>
            <a:pPr eaLnBrk="1" hangingPunct="1">
              <a:buFontTx/>
              <a:buNone/>
            </a:pPr>
            <a:r>
              <a:rPr lang="tr-TR" altLang="tr-TR" b="1" smtClean="0">
                <a:solidFill>
                  <a:schemeClr val="accent2"/>
                </a:solidFill>
              </a:rPr>
              <a:t>         </a:t>
            </a:r>
            <a:r>
              <a:rPr lang="en-US" altLang="tr-TR" b="1" smtClean="0">
                <a:solidFill>
                  <a:schemeClr val="accent2"/>
                </a:solidFill>
              </a:rPr>
              <a:t>]</a:t>
            </a:r>
            <a:r>
              <a:rPr lang="en-US" altLang="tr-TR" smtClean="0">
                <a:solidFill>
                  <a:schemeClr val="accent2"/>
                </a:solidFill>
              </a:rPr>
              <a:t> </a:t>
            </a:r>
            <a:r>
              <a:rPr lang="en-US" altLang="tr-TR" smtClean="0"/>
              <a:t> </a:t>
            </a:r>
          </a:p>
        </p:txBody>
      </p:sp>
      <p:sp>
        <p:nvSpPr>
          <p:cNvPr id="8294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BBBE165F-3001-4673-A3BA-18FC0E3A05AD}" type="slidenum">
              <a:rPr kumimoji="0" lang="en-US" altLang="tr-TR" sz="1200" smtClean="0"/>
              <a:pPr>
                <a:spcBef>
                  <a:spcPct val="50000"/>
                </a:spcBef>
                <a:buFontTx/>
                <a:buNone/>
              </a:pPr>
              <a:t>57</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5651">
                                            <p:txEl>
                                              <p:pRg st="1" end="1"/>
                                            </p:txEl>
                                          </p:spTgt>
                                        </p:tgtEl>
                                        <p:attrNameLst>
                                          <p:attrName>style.visibility</p:attrName>
                                        </p:attrNameLst>
                                      </p:cBhvr>
                                      <p:to>
                                        <p:strVal val="visible"/>
                                      </p:to>
                                    </p:set>
                                    <p:animEffect transition="in" filter="dissolve">
                                      <p:cBhvr>
                                        <p:cTn id="7" dur="500"/>
                                        <p:tgtEl>
                                          <p:spTgt spid="7956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95651">
                                            <p:txEl>
                                              <p:pRg st="2" end="2"/>
                                            </p:txEl>
                                          </p:spTgt>
                                        </p:tgtEl>
                                        <p:attrNameLst>
                                          <p:attrName>style.visibility</p:attrName>
                                        </p:attrNameLst>
                                      </p:cBhvr>
                                      <p:to>
                                        <p:strVal val="visible"/>
                                      </p:to>
                                    </p:set>
                                    <p:animEffect transition="in" filter="dissolve">
                                      <p:cBhvr>
                                        <p:cTn id="12" dur="500"/>
                                        <p:tgtEl>
                                          <p:spTgt spid="7956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95651">
                                            <p:txEl>
                                              <p:pRg st="3" end="3"/>
                                            </p:txEl>
                                          </p:spTgt>
                                        </p:tgtEl>
                                        <p:attrNameLst>
                                          <p:attrName>style.visibility</p:attrName>
                                        </p:attrNameLst>
                                      </p:cBhvr>
                                      <p:to>
                                        <p:strVal val="visible"/>
                                      </p:to>
                                    </p:set>
                                    <p:animEffect transition="in" filter="dissolve">
                                      <p:cBhvr>
                                        <p:cTn id="17" dur="500"/>
                                        <p:tgtEl>
                                          <p:spTgt spid="7956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95651">
                                            <p:txEl>
                                              <p:pRg st="4" end="4"/>
                                            </p:txEl>
                                          </p:spTgt>
                                        </p:tgtEl>
                                        <p:attrNameLst>
                                          <p:attrName>style.visibility</p:attrName>
                                        </p:attrNameLst>
                                      </p:cBhvr>
                                      <p:to>
                                        <p:strVal val="visible"/>
                                      </p:to>
                                    </p:set>
                                    <p:animEffect transition="in" filter="dissolve">
                                      <p:cBhvr>
                                        <p:cTn id="22" dur="500"/>
                                        <p:tgtEl>
                                          <p:spTgt spid="79565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95651">
                                            <p:txEl>
                                              <p:pRg st="5" end="5"/>
                                            </p:txEl>
                                          </p:spTgt>
                                        </p:tgtEl>
                                        <p:attrNameLst>
                                          <p:attrName>style.visibility</p:attrName>
                                        </p:attrNameLst>
                                      </p:cBhvr>
                                      <p:to>
                                        <p:strVal val="visible"/>
                                      </p:to>
                                    </p:set>
                                    <p:animEffect transition="in" filter="dissolve">
                                      <p:cBhvr>
                                        <p:cTn id="27" dur="500"/>
                                        <p:tgtEl>
                                          <p:spTgt spid="795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tr-TR" smtClean="0"/>
              <a:t>Matrix Fill (Global Alignment)</a:t>
            </a:r>
          </a:p>
        </p:txBody>
      </p:sp>
      <p:sp>
        <p:nvSpPr>
          <p:cNvPr id="796675" name="Rectangle 3"/>
          <p:cNvSpPr>
            <a:spLocks noGrp="1" noChangeArrowheads="1"/>
          </p:cNvSpPr>
          <p:nvPr>
            <p:ph type="body" idx="1"/>
          </p:nvPr>
        </p:nvSpPr>
        <p:spPr/>
        <p:txBody>
          <a:bodyPr/>
          <a:lstStyle/>
          <a:p>
            <a:pPr eaLnBrk="1" hangingPunct="1"/>
            <a:r>
              <a:rPr lang="en-US" altLang="tr-TR" sz="2400" smtClean="0">
                <a:solidFill>
                  <a:schemeClr val="accent1"/>
                </a:solidFill>
                <a:cs typeface="Times New Roman" panose="02020603050405020304" pitchFamily="18" charset="0"/>
              </a:rPr>
              <a:t>S</a:t>
            </a:r>
            <a:r>
              <a:rPr lang="en-US" altLang="tr-TR" sz="2400" baseline="-30000" smtClean="0">
                <a:solidFill>
                  <a:schemeClr val="accent1"/>
                </a:solidFill>
                <a:cs typeface="Times New Roman" panose="02020603050405020304" pitchFamily="18" charset="0"/>
              </a:rPr>
              <a:t>1,1</a:t>
            </a:r>
            <a:r>
              <a:rPr lang="en-US" altLang="tr-TR" sz="2400" smtClean="0">
                <a:solidFill>
                  <a:schemeClr val="accent1"/>
                </a:solidFill>
                <a:cs typeface="Times New Roman" panose="02020603050405020304" pitchFamily="18" charset="0"/>
              </a:rPr>
              <a:t> = MAX[S</a:t>
            </a:r>
            <a:r>
              <a:rPr lang="en-US" altLang="tr-TR" sz="2400" baseline="-30000" smtClean="0">
                <a:solidFill>
                  <a:schemeClr val="accent1"/>
                </a:solidFill>
                <a:cs typeface="Times New Roman" panose="02020603050405020304" pitchFamily="18" charset="0"/>
              </a:rPr>
              <a:t>0,0</a:t>
            </a:r>
            <a:r>
              <a:rPr lang="en-US" altLang="tr-TR" sz="2400" smtClean="0">
                <a:solidFill>
                  <a:schemeClr val="accent1"/>
                </a:solidFill>
                <a:cs typeface="Times New Roman" panose="02020603050405020304" pitchFamily="18" charset="0"/>
              </a:rPr>
              <a:t> + 5, S</a:t>
            </a:r>
            <a:r>
              <a:rPr lang="en-US" altLang="tr-TR" sz="2400" baseline="-30000" smtClean="0">
                <a:solidFill>
                  <a:schemeClr val="accent1"/>
                </a:solidFill>
                <a:cs typeface="Times New Roman" panose="02020603050405020304" pitchFamily="18" charset="0"/>
              </a:rPr>
              <a:t>1,0</a:t>
            </a:r>
            <a:r>
              <a:rPr lang="en-US" altLang="tr-TR" sz="2400" smtClean="0">
                <a:solidFill>
                  <a:schemeClr val="accent1"/>
                </a:solidFill>
                <a:cs typeface="Times New Roman" panose="02020603050405020304" pitchFamily="18" charset="0"/>
              </a:rPr>
              <a:t> - 4, S</a:t>
            </a:r>
            <a:r>
              <a:rPr lang="en-US" altLang="tr-TR" sz="2400" baseline="-30000" smtClean="0">
                <a:solidFill>
                  <a:schemeClr val="accent1"/>
                </a:solidFill>
                <a:cs typeface="Times New Roman" panose="02020603050405020304" pitchFamily="18" charset="0"/>
              </a:rPr>
              <a:t>0,1 </a:t>
            </a:r>
            <a:r>
              <a:rPr lang="en-US" altLang="tr-TR" sz="2400" smtClean="0">
                <a:solidFill>
                  <a:schemeClr val="accent1"/>
                </a:solidFill>
                <a:cs typeface="Times New Roman" panose="02020603050405020304" pitchFamily="18" charset="0"/>
              </a:rPr>
              <a:t>- 4] = MAX[5, -8, -8]</a:t>
            </a:r>
            <a:r>
              <a:rPr lang="en-US" altLang="tr-TR" sz="2400" smtClean="0">
                <a:solidFill>
                  <a:schemeClr val="accent1"/>
                </a:solidFill>
              </a:rPr>
              <a:t> </a:t>
            </a:r>
          </a:p>
        </p:txBody>
      </p:sp>
      <p:pic>
        <p:nvPicPr>
          <p:cNvPr id="796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989138"/>
            <a:ext cx="6858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97BDC8F-5FA4-49C9-988C-6CB1E21CEFC6}" type="slidenum">
              <a:rPr kumimoji="0" lang="en-US" altLang="tr-TR" sz="1200" smtClean="0"/>
              <a:pPr>
                <a:spcBef>
                  <a:spcPct val="50000"/>
                </a:spcBef>
                <a:buFontTx/>
                <a:buNone/>
              </a:pPr>
              <a:t>58</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6675">
                                            <p:txEl>
                                              <p:pRg st="0" end="0"/>
                                            </p:txEl>
                                          </p:spTgt>
                                        </p:tgtEl>
                                        <p:attrNameLst>
                                          <p:attrName>style.visibility</p:attrName>
                                        </p:attrNameLst>
                                      </p:cBhvr>
                                      <p:to>
                                        <p:strVal val="visible"/>
                                      </p:to>
                                    </p:set>
                                    <p:animEffect transition="in" filter="dissolve">
                                      <p:cBhvr>
                                        <p:cTn id="7" dur="500"/>
                                        <p:tgtEl>
                                          <p:spTgt spid="796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96676"/>
                                        </p:tgtEl>
                                        <p:attrNameLst>
                                          <p:attrName>style.visibility</p:attrName>
                                        </p:attrNameLst>
                                      </p:cBhvr>
                                      <p:to>
                                        <p:strVal val="visible"/>
                                      </p:to>
                                    </p:set>
                                    <p:animEffect transition="in" filter="dissolve">
                                      <p:cBhvr>
                                        <p:cTn id="12" dur="500"/>
                                        <p:tgtEl>
                                          <p:spTgt spid="796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7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tr-TR" smtClean="0"/>
              <a:t>Matrix Fill (Global Alignment)</a:t>
            </a:r>
          </a:p>
        </p:txBody>
      </p:sp>
      <p:sp>
        <p:nvSpPr>
          <p:cNvPr id="797699" name="Rectangle 3"/>
          <p:cNvSpPr>
            <a:spLocks noGrp="1" noChangeArrowheads="1"/>
          </p:cNvSpPr>
          <p:nvPr>
            <p:ph type="body" idx="1"/>
          </p:nvPr>
        </p:nvSpPr>
        <p:spPr/>
        <p:txBody>
          <a:bodyPr/>
          <a:lstStyle/>
          <a:p>
            <a:pPr eaLnBrk="1" hangingPunct="1"/>
            <a:r>
              <a:rPr lang="en-US" altLang="tr-TR" sz="2000" smtClean="0">
                <a:solidFill>
                  <a:schemeClr val="accent1"/>
                </a:solidFill>
                <a:cs typeface="Times New Roman" panose="02020603050405020304" pitchFamily="18" charset="0"/>
              </a:rPr>
              <a:t>S</a:t>
            </a:r>
            <a:r>
              <a:rPr lang="en-US" altLang="tr-TR" sz="2000" baseline="-30000" smtClean="0">
                <a:solidFill>
                  <a:schemeClr val="accent1"/>
                </a:solidFill>
                <a:cs typeface="Times New Roman" panose="02020603050405020304" pitchFamily="18" charset="0"/>
              </a:rPr>
              <a:t>1,2</a:t>
            </a:r>
            <a:r>
              <a:rPr lang="en-US" altLang="tr-TR" sz="2000" smtClean="0">
                <a:solidFill>
                  <a:schemeClr val="accent1"/>
                </a:solidFill>
                <a:cs typeface="Times New Roman" panose="02020603050405020304" pitchFamily="18" charset="0"/>
              </a:rPr>
              <a:t> = MAX[S</a:t>
            </a:r>
            <a:r>
              <a:rPr lang="en-US" altLang="tr-TR" sz="2000" baseline="-30000" smtClean="0">
                <a:solidFill>
                  <a:schemeClr val="accent1"/>
                </a:solidFill>
                <a:cs typeface="Times New Roman" panose="02020603050405020304" pitchFamily="18" charset="0"/>
              </a:rPr>
              <a:t>0,1</a:t>
            </a:r>
            <a:r>
              <a:rPr lang="en-US" altLang="tr-TR" sz="2000" smtClean="0">
                <a:solidFill>
                  <a:schemeClr val="accent1"/>
                </a:solidFill>
                <a:cs typeface="Times New Roman" panose="02020603050405020304" pitchFamily="18" charset="0"/>
              </a:rPr>
              <a:t> -3, S</a:t>
            </a:r>
            <a:r>
              <a:rPr lang="en-US" altLang="tr-TR" sz="2000" baseline="-30000" smtClean="0">
                <a:solidFill>
                  <a:schemeClr val="accent1"/>
                </a:solidFill>
                <a:cs typeface="Times New Roman" panose="02020603050405020304" pitchFamily="18" charset="0"/>
              </a:rPr>
              <a:t>1,1</a:t>
            </a:r>
            <a:r>
              <a:rPr lang="en-US" altLang="tr-TR" sz="2000" smtClean="0">
                <a:solidFill>
                  <a:schemeClr val="accent1"/>
                </a:solidFill>
                <a:cs typeface="Times New Roman" panose="02020603050405020304" pitchFamily="18" charset="0"/>
              </a:rPr>
              <a:t> - 4, S</a:t>
            </a:r>
            <a:r>
              <a:rPr lang="en-US" altLang="tr-TR" sz="2000" baseline="-30000" smtClean="0">
                <a:solidFill>
                  <a:schemeClr val="accent1"/>
                </a:solidFill>
                <a:cs typeface="Times New Roman" panose="02020603050405020304" pitchFamily="18" charset="0"/>
              </a:rPr>
              <a:t>0,2 </a:t>
            </a:r>
            <a:r>
              <a:rPr lang="en-US" altLang="tr-TR" sz="2000" smtClean="0">
                <a:solidFill>
                  <a:schemeClr val="accent1"/>
                </a:solidFill>
                <a:cs typeface="Times New Roman" panose="02020603050405020304" pitchFamily="18" charset="0"/>
              </a:rPr>
              <a:t>- 4] = MAX[-4 - 3, 5 – 4, -8 – 4] = MAX[-7, 1, -12] = 1</a:t>
            </a:r>
            <a:r>
              <a:rPr lang="en-US" altLang="tr-TR" sz="2000" smtClean="0">
                <a:solidFill>
                  <a:schemeClr val="accent1"/>
                </a:solidFill>
              </a:rPr>
              <a:t> </a:t>
            </a:r>
          </a:p>
        </p:txBody>
      </p:sp>
      <p:pic>
        <p:nvPicPr>
          <p:cNvPr id="797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060575"/>
            <a:ext cx="662940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90622E4-9A54-48A4-B7EF-7E71A24992EB}" type="slidenum">
              <a:rPr kumimoji="0" lang="en-US" altLang="tr-TR" sz="1200" smtClean="0"/>
              <a:pPr>
                <a:spcBef>
                  <a:spcPct val="50000"/>
                </a:spcBef>
                <a:buFontTx/>
                <a:buNone/>
              </a:pPr>
              <a:t>59</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7699">
                                            <p:txEl>
                                              <p:pRg st="0" end="0"/>
                                            </p:txEl>
                                          </p:spTgt>
                                        </p:tgtEl>
                                        <p:attrNameLst>
                                          <p:attrName>style.visibility</p:attrName>
                                        </p:attrNameLst>
                                      </p:cBhvr>
                                      <p:to>
                                        <p:strVal val="visible"/>
                                      </p:to>
                                    </p:set>
                                    <p:animEffect transition="in" filter="dissolve">
                                      <p:cBhvr>
                                        <p:cTn id="7" dur="500"/>
                                        <p:tgtEl>
                                          <p:spTgt spid="797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97700"/>
                                        </p:tgtEl>
                                        <p:attrNameLst>
                                          <p:attrName>style.visibility</p:attrName>
                                        </p:attrNameLst>
                                      </p:cBhvr>
                                      <p:to>
                                        <p:strVal val="visible"/>
                                      </p:to>
                                    </p:set>
                                    <p:animEffect transition="in" filter="dissolve">
                                      <p:cBhvr>
                                        <p:cTn id="12" dur="500"/>
                                        <p:tgtEl>
                                          <p:spTgt spid="79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6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tr-TR" smtClean="0"/>
              <a:t>Relation of sequences</a:t>
            </a:r>
          </a:p>
        </p:txBody>
      </p:sp>
      <p:sp>
        <p:nvSpPr>
          <p:cNvPr id="760835" name="Rectangle 3"/>
          <p:cNvSpPr>
            <a:spLocks noGrp="1" noChangeArrowheads="1"/>
          </p:cNvSpPr>
          <p:nvPr>
            <p:ph type="body" idx="1"/>
          </p:nvPr>
        </p:nvSpPr>
        <p:spPr/>
        <p:txBody>
          <a:bodyPr>
            <a:normAutofit fontScale="85000" lnSpcReduction="20000"/>
          </a:bodyPr>
          <a:lstStyle/>
          <a:p>
            <a:pPr eaLnBrk="1" hangingPunct="1">
              <a:spcAft>
                <a:spcPct val="50000"/>
              </a:spcAft>
            </a:pPr>
            <a:r>
              <a:rPr lang="en-US" altLang="tr-TR" sz="2800" b="1" dirty="0" smtClean="0"/>
              <a:t>Homologs</a:t>
            </a:r>
            <a:r>
              <a:rPr lang="en-US" altLang="tr-TR" sz="2800" dirty="0" smtClean="0"/>
              <a:t>: </a:t>
            </a:r>
            <a:endParaRPr lang="tr-TR" altLang="tr-TR" sz="2800" dirty="0" smtClean="0"/>
          </a:p>
          <a:p>
            <a:pPr lvl="1" eaLnBrk="1" hangingPunct="1">
              <a:spcAft>
                <a:spcPct val="50000"/>
              </a:spcAft>
            </a:pPr>
            <a:r>
              <a:rPr lang="en-US" altLang="tr-TR" sz="2400" dirty="0" smtClean="0"/>
              <a:t>similar sequences in 2 different organisms derived from a common ancestor sequence.</a:t>
            </a:r>
          </a:p>
          <a:p>
            <a:pPr eaLnBrk="1" hangingPunct="1">
              <a:spcAft>
                <a:spcPct val="50000"/>
              </a:spcAft>
            </a:pPr>
            <a:r>
              <a:rPr lang="en-US" altLang="tr-TR" sz="2800" b="1" dirty="0" err="1" smtClean="0"/>
              <a:t>Orthologs</a:t>
            </a:r>
            <a:r>
              <a:rPr lang="en-US" altLang="tr-TR" sz="2800" dirty="0" smtClean="0"/>
              <a:t>: </a:t>
            </a:r>
            <a:endParaRPr lang="tr-TR" altLang="tr-TR" sz="2800" dirty="0" smtClean="0"/>
          </a:p>
          <a:p>
            <a:pPr lvl="1" eaLnBrk="1" hangingPunct="1">
              <a:spcAft>
                <a:spcPct val="50000"/>
              </a:spcAft>
            </a:pPr>
            <a:r>
              <a:rPr lang="en-US" altLang="tr-TR" sz="2400" dirty="0" smtClean="0"/>
              <a:t>Similar sequences in 2 different organisms that have arisen due to a speciation event.   Functionality Retained.</a:t>
            </a:r>
            <a:endParaRPr lang="tr-TR" altLang="tr-TR" sz="2400" dirty="0" smtClean="0"/>
          </a:p>
          <a:p>
            <a:pPr eaLnBrk="1" hangingPunct="1">
              <a:spcAft>
                <a:spcPct val="50000"/>
              </a:spcAft>
            </a:pPr>
            <a:r>
              <a:rPr lang="en-US" altLang="tr-TR" sz="2800" b="1" dirty="0" smtClean="0"/>
              <a:t>Paralogs</a:t>
            </a:r>
            <a:r>
              <a:rPr lang="en-US" altLang="tr-TR" sz="2800" dirty="0" smtClean="0"/>
              <a:t>: </a:t>
            </a:r>
            <a:endParaRPr lang="tr-TR" altLang="tr-TR" sz="2800" dirty="0" smtClean="0"/>
          </a:p>
          <a:p>
            <a:pPr lvl="1" eaLnBrk="1" hangingPunct="1">
              <a:spcAft>
                <a:spcPct val="50000"/>
              </a:spcAft>
            </a:pPr>
            <a:r>
              <a:rPr lang="en-US" altLang="tr-TR" sz="2400" dirty="0" smtClean="0"/>
              <a:t>Similar sequences within a single organism that have arisen due to a gene duplication event.</a:t>
            </a:r>
          </a:p>
          <a:p>
            <a:pPr eaLnBrk="1" hangingPunct="1">
              <a:spcAft>
                <a:spcPct val="50000"/>
              </a:spcAft>
            </a:pPr>
            <a:r>
              <a:rPr lang="en-US" altLang="tr-TR" sz="2800" b="1" dirty="0" err="1" smtClean="0"/>
              <a:t>Xenologs</a:t>
            </a:r>
            <a:r>
              <a:rPr lang="en-US" altLang="tr-TR" sz="2800" dirty="0" smtClean="0"/>
              <a:t>: </a:t>
            </a:r>
            <a:endParaRPr lang="tr-TR" altLang="tr-TR" sz="2800" dirty="0" smtClean="0"/>
          </a:p>
          <a:p>
            <a:pPr lvl="1" eaLnBrk="1" hangingPunct="1">
              <a:spcAft>
                <a:spcPct val="50000"/>
              </a:spcAft>
            </a:pPr>
            <a:r>
              <a:rPr lang="en-US" altLang="tr-TR" sz="2400" dirty="0" smtClean="0"/>
              <a:t>similar sequences that have arisen out of horizontal transfer events (symbiosis, viruses, </a:t>
            </a:r>
            <a:r>
              <a:rPr lang="en-US" altLang="tr-TR" sz="2400" dirty="0" err="1" smtClean="0"/>
              <a:t>etc</a:t>
            </a:r>
            <a:r>
              <a:rPr lang="en-US" altLang="tr-TR" sz="2400" dirty="0" smtClean="0"/>
              <a:t>)</a:t>
            </a:r>
          </a:p>
        </p:txBody>
      </p:sp>
      <p:sp>
        <p:nvSpPr>
          <p:cNvPr id="30724"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343C2F10-C05B-46B6-BFCE-9A4A6CA5098A}" type="slidenum">
              <a:rPr kumimoji="0" lang="en-US" altLang="tr-TR" sz="1200" smtClean="0"/>
              <a:pPr>
                <a:spcBef>
                  <a:spcPct val="50000"/>
                </a:spcBef>
                <a:buFontTx/>
                <a:buNone/>
              </a:pPr>
              <a:t>6</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0835">
                                            <p:txEl>
                                              <p:pRg st="0" end="0"/>
                                            </p:txEl>
                                          </p:spTgt>
                                        </p:tgtEl>
                                        <p:attrNameLst>
                                          <p:attrName>style.visibility</p:attrName>
                                        </p:attrNameLst>
                                      </p:cBhvr>
                                      <p:to>
                                        <p:strVal val="visible"/>
                                      </p:to>
                                    </p:set>
                                    <p:animEffect transition="in" filter="dissolve">
                                      <p:cBhvr>
                                        <p:cTn id="7" dur="500"/>
                                        <p:tgtEl>
                                          <p:spTgt spid="760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0835">
                                            <p:txEl>
                                              <p:pRg st="1" end="1"/>
                                            </p:txEl>
                                          </p:spTgt>
                                        </p:tgtEl>
                                        <p:attrNameLst>
                                          <p:attrName>style.visibility</p:attrName>
                                        </p:attrNameLst>
                                      </p:cBhvr>
                                      <p:to>
                                        <p:strVal val="visible"/>
                                      </p:to>
                                    </p:set>
                                    <p:animEffect transition="in" filter="dissolve">
                                      <p:cBhvr>
                                        <p:cTn id="12" dur="500"/>
                                        <p:tgtEl>
                                          <p:spTgt spid="7608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60835">
                                            <p:txEl>
                                              <p:pRg st="2" end="2"/>
                                            </p:txEl>
                                          </p:spTgt>
                                        </p:tgtEl>
                                        <p:attrNameLst>
                                          <p:attrName>style.visibility</p:attrName>
                                        </p:attrNameLst>
                                      </p:cBhvr>
                                      <p:to>
                                        <p:strVal val="visible"/>
                                      </p:to>
                                    </p:set>
                                    <p:animEffect transition="in" filter="dissolve">
                                      <p:cBhvr>
                                        <p:cTn id="17" dur="500"/>
                                        <p:tgtEl>
                                          <p:spTgt spid="7608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60835">
                                            <p:txEl>
                                              <p:pRg st="3" end="3"/>
                                            </p:txEl>
                                          </p:spTgt>
                                        </p:tgtEl>
                                        <p:attrNameLst>
                                          <p:attrName>style.visibility</p:attrName>
                                        </p:attrNameLst>
                                      </p:cBhvr>
                                      <p:to>
                                        <p:strVal val="visible"/>
                                      </p:to>
                                    </p:set>
                                    <p:animEffect transition="in" filter="dissolve">
                                      <p:cBhvr>
                                        <p:cTn id="22" dur="500"/>
                                        <p:tgtEl>
                                          <p:spTgt spid="7608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60835">
                                            <p:txEl>
                                              <p:pRg st="4" end="4"/>
                                            </p:txEl>
                                          </p:spTgt>
                                        </p:tgtEl>
                                        <p:attrNameLst>
                                          <p:attrName>style.visibility</p:attrName>
                                        </p:attrNameLst>
                                      </p:cBhvr>
                                      <p:to>
                                        <p:strVal val="visible"/>
                                      </p:to>
                                    </p:set>
                                    <p:animEffect transition="in" filter="dissolve">
                                      <p:cBhvr>
                                        <p:cTn id="27" dur="500"/>
                                        <p:tgtEl>
                                          <p:spTgt spid="7608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60835">
                                            <p:txEl>
                                              <p:pRg st="5" end="5"/>
                                            </p:txEl>
                                          </p:spTgt>
                                        </p:tgtEl>
                                        <p:attrNameLst>
                                          <p:attrName>style.visibility</p:attrName>
                                        </p:attrNameLst>
                                      </p:cBhvr>
                                      <p:to>
                                        <p:strVal val="visible"/>
                                      </p:to>
                                    </p:set>
                                    <p:animEffect transition="in" filter="dissolve">
                                      <p:cBhvr>
                                        <p:cTn id="32" dur="500"/>
                                        <p:tgtEl>
                                          <p:spTgt spid="76083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60835">
                                            <p:txEl>
                                              <p:pRg st="6" end="6"/>
                                            </p:txEl>
                                          </p:spTgt>
                                        </p:tgtEl>
                                        <p:attrNameLst>
                                          <p:attrName>style.visibility</p:attrName>
                                        </p:attrNameLst>
                                      </p:cBhvr>
                                      <p:to>
                                        <p:strVal val="visible"/>
                                      </p:to>
                                    </p:set>
                                    <p:animEffect transition="in" filter="dissolve">
                                      <p:cBhvr>
                                        <p:cTn id="37" dur="500"/>
                                        <p:tgtEl>
                                          <p:spTgt spid="7608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60835">
                                            <p:txEl>
                                              <p:pRg st="7" end="7"/>
                                            </p:txEl>
                                          </p:spTgt>
                                        </p:tgtEl>
                                        <p:attrNameLst>
                                          <p:attrName>style.visibility</p:attrName>
                                        </p:attrNameLst>
                                      </p:cBhvr>
                                      <p:to>
                                        <p:strVal val="visible"/>
                                      </p:to>
                                    </p:set>
                                    <p:animEffect transition="in" filter="dissolve">
                                      <p:cBhvr>
                                        <p:cTn id="42" dur="500"/>
                                        <p:tgtEl>
                                          <p:spTgt spid="7608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tr-TR" smtClean="0"/>
              <a:t>Matrix Fill (Global Alignment)</a:t>
            </a:r>
          </a:p>
        </p:txBody>
      </p:sp>
      <p:pic>
        <p:nvPicPr>
          <p:cNvPr id="798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78295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A376829-F75A-4E24-B37D-4388429A3903}" type="slidenum">
              <a:rPr kumimoji="0" lang="en-US" altLang="tr-TR" sz="1200" smtClean="0"/>
              <a:pPr>
                <a:spcBef>
                  <a:spcPct val="50000"/>
                </a:spcBef>
                <a:buFontTx/>
                <a:buNone/>
              </a:pPr>
              <a:t>60</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98723"/>
                                        </p:tgtEl>
                                        <p:attrNameLst>
                                          <p:attrName>style.visibility</p:attrName>
                                        </p:attrNameLst>
                                      </p:cBhvr>
                                      <p:to>
                                        <p:strVal val="visible"/>
                                      </p:to>
                                    </p:set>
                                    <p:animEffect transition="in" filter="dissolve">
                                      <p:cBhvr>
                                        <p:cTn id="7" dur="500"/>
                                        <p:tgtEl>
                                          <p:spTgt spid="798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tr-TR" smtClean="0"/>
              <a:t>Filled Matrix (Global Alignment)</a:t>
            </a:r>
          </a:p>
        </p:txBody>
      </p:sp>
      <p:pic>
        <p:nvPicPr>
          <p:cNvPr id="799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44675"/>
            <a:ext cx="8001000"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933D8C3-0674-415B-A546-64C7F3E408A7}" type="slidenum">
              <a:rPr kumimoji="0" lang="en-US" altLang="tr-TR" sz="1200" smtClean="0"/>
              <a:pPr>
                <a:spcBef>
                  <a:spcPct val="50000"/>
                </a:spcBef>
                <a:buFontTx/>
                <a:buNone/>
              </a:pPr>
              <a:t>61</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99747"/>
                                        </p:tgtEl>
                                        <p:attrNameLst>
                                          <p:attrName>style.visibility</p:attrName>
                                        </p:attrNameLst>
                                      </p:cBhvr>
                                      <p:to>
                                        <p:strVal val="visible"/>
                                      </p:to>
                                    </p:set>
                                    <p:animEffect transition="in" filter="dissolve">
                                      <p:cBhvr>
                                        <p:cTn id="7" dur="500"/>
                                        <p:tgtEl>
                                          <p:spTgt spid="79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tr-TR" smtClean="0"/>
              <a:t>Trace Back (Global Alignment)</a:t>
            </a:r>
          </a:p>
        </p:txBody>
      </p:sp>
      <p:sp>
        <p:nvSpPr>
          <p:cNvPr id="800771" name="Rectangle 3"/>
          <p:cNvSpPr>
            <a:spLocks noGrp="1" noChangeArrowheads="1"/>
          </p:cNvSpPr>
          <p:nvPr>
            <p:ph type="body" idx="1"/>
          </p:nvPr>
        </p:nvSpPr>
        <p:spPr/>
        <p:txBody>
          <a:bodyPr/>
          <a:lstStyle/>
          <a:p>
            <a:pPr eaLnBrk="1" hangingPunct="1">
              <a:lnSpc>
                <a:spcPct val="90000"/>
              </a:lnSpc>
            </a:pPr>
            <a:r>
              <a:rPr lang="en-US" altLang="tr-TR" sz="2800" smtClean="0">
                <a:cs typeface="Times New Roman" panose="02020603050405020304" pitchFamily="18" charset="0"/>
              </a:rPr>
              <a:t>maximum global alignment score = 11 (value in the lower right hand cell). </a:t>
            </a:r>
          </a:p>
          <a:p>
            <a:pPr eaLnBrk="1" hangingPunct="1">
              <a:lnSpc>
                <a:spcPct val="90000"/>
              </a:lnSpc>
            </a:pPr>
            <a:r>
              <a:rPr lang="en-US" altLang="tr-TR" sz="2800" smtClean="0">
                <a:cs typeface="Times New Roman" panose="02020603050405020304" pitchFamily="18" charset="0"/>
              </a:rPr>
              <a:t> </a:t>
            </a:r>
          </a:p>
          <a:p>
            <a:pPr eaLnBrk="1" hangingPunct="1">
              <a:lnSpc>
                <a:spcPct val="90000"/>
              </a:lnSpc>
            </a:pPr>
            <a:r>
              <a:rPr lang="en-US" altLang="tr-TR" sz="2800" smtClean="0">
                <a:cs typeface="Times New Roman" panose="02020603050405020304" pitchFamily="18" charset="0"/>
              </a:rPr>
              <a:t>Traceback begins in position S</a:t>
            </a:r>
            <a:r>
              <a:rPr lang="en-US" altLang="tr-TR" sz="2800" baseline="-30000" smtClean="0">
                <a:cs typeface="Times New Roman" panose="02020603050405020304" pitchFamily="18" charset="0"/>
              </a:rPr>
              <a:t>M,N</a:t>
            </a:r>
            <a:r>
              <a:rPr lang="en-US" altLang="tr-TR" sz="2800" smtClean="0">
                <a:cs typeface="Times New Roman" panose="02020603050405020304" pitchFamily="18" charset="0"/>
              </a:rPr>
              <a:t>; i.e. the position where both sequences are globally aligned.  </a:t>
            </a:r>
          </a:p>
          <a:p>
            <a:pPr eaLnBrk="1" hangingPunct="1">
              <a:lnSpc>
                <a:spcPct val="90000"/>
              </a:lnSpc>
            </a:pPr>
            <a:r>
              <a:rPr lang="en-US" altLang="tr-TR" sz="2800" smtClean="0">
                <a:cs typeface="Times New Roman" panose="02020603050405020304" pitchFamily="18" charset="0"/>
              </a:rPr>
              <a:t> </a:t>
            </a:r>
          </a:p>
          <a:p>
            <a:pPr eaLnBrk="1" hangingPunct="1">
              <a:lnSpc>
                <a:spcPct val="90000"/>
              </a:lnSpc>
            </a:pPr>
            <a:r>
              <a:rPr lang="en-US" altLang="tr-TR" sz="2800" smtClean="0">
                <a:cs typeface="Times New Roman" panose="02020603050405020304" pitchFamily="18" charset="0"/>
              </a:rPr>
              <a:t>At each cell, we look to see where we move next according to the pointers.  </a:t>
            </a:r>
            <a:endParaRPr lang="en-US" altLang="tr-TR" sz="2800" smtClean="0"/>
          </a:p>
        </p:txBody>
      </p:sp>
      <p:sp>
        <p:nvSpPr>
          <p:cNvPr id="8806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5F544BB7-DA98-4115-9B49-63AB9280D6A6}" type="slidenum">
              <a:rPr kumimoji="0" lang="en-US" altLang="tr-TR" sz="1200" smtClean="0"/>
              <a:pPr>
                <a:spcBef>
                  <a:spcPct val="50000"/>
                </a:spcBef>
                <a:buFontTx/>
                <a:buNone/>
              </a:pPr>
              <a:t>62</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0771">
                                            <p:txEl>
                                              <p:pRg st="0" end="0"/>
                                            </p:txEl>
                                          </p:spTgt>
                                        </p:tgtEl>
                                        <p:attrNameLst>
                                          <p:attrName>style.visibility</p:attrName>
                                        </p:attrNameLst>
                                      </p:cBhvr>
                                      <p:to>
                                        <p:strVal val="visible"/>
                                      </p:to>
                                    </p:set>
                                    <p:animEffect transition="in" filter="dissolve">
                                      <p:cBhvr>
                                        <p:cTn id="7" dur="500"/>
                                        <p:tgtEl>
                                          <p:spTgt spid="800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0771">
                                            <p:txEl>
                                              <p:pRg st="1" end="1"/>
                                            </p:txEl>
                                          </p:spTgt>
                                        </p:tgtEl>
                                        <p:attrNameLst>
                                          <p:attrName>style.visibility</p:attrName>
                                        </p:attrNameLst>
                                      </p:cBhvr>
                                      <p:to>
                                        <p:strVal val="visible"/>
                                      </p:to>
                                    </p:set>
                                    <p:animEffect transition="in" filter="dissolve">
                                      <p:cBhvr>
                                        <p:cTn id="12" dur="500"/>
                                        <p:tgtEl>
                                          <p:spTgt spid="800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0771">
                                            <p:txEl>
                                              <p:pRg st="2" end="2"/>
                                            </p:txEl>
                                          </p:spTgt>
                                        </p:tgtEl>
                                        <p:attrNameLst>
                                          <p:attrName>style.visibility</p:attrName>
                                        </p:attrNameLst>
                                      </p:cBhvr>
                                      <p:to>
                                        <p:strVal val="visible"/>
                                      </p:to>
                                    </p:set>
                                    <p:animEffect transition="in" filter="dissolve">
                                      <p:cBhvr>
                                        <p:cTn id="17" dur="500"/>
                                        <p:tgtEl>
                                          <p:spTgt spid="800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00771">
                                            <p:txEl>
                                              <p:pRg st="3" end="3"/>
                                            </p:txEl>
                                          </p:spTgt>
                                        </p:tgtEl>
                                        <p:attrNameLst>
                                          <p:attrName>style.visibility</p:attrName>
                                        </p:attrNameLst>
                                      </p:cBhvr>
                                      <p:to>
                                        <p:strVal val="visible"/>
                                      </p:to>
                                    </p:set>
                                    <p:animEffect transition="in" filter="dissolve">
                                      <p:cBhvr>
                                        <p:cTn id="22" dur="500"/>
                                        <p:tgtEl>
                                          <p:spTgt spid="800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00771">
                                            <p:txEl>
                                              <p:pRg st="4" end="4"/>
                                            </p:txEl>
                                          </p:spTgt>
                                        </p:tgtEl>
                                        <p:attrNameLst>
                                          <p:attrName>style.visibility</p:attrName>
                                        </p:attrNameLst>
                                      </p:cBhvr>
                                      <p:to>
                                        <p:strVal val="visible"/>
                                      </p:to>
                                    </p:set>
                                    <p:animEffect transition="in" filter="dissolve">
                                      <p:cBhvr>
                                        <p:cTn id="27" dur="500"/>
                                        <p:tgtEl>
                                          <p:spTgt spid="800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tr-TR" smtClean="0"/>
              <a:t>Trace Back (Global Alignment)</a:t>
            </a:r>
          </a:p>
        </p:txBody>
      </p:sp>
      <p:pic>
        <p:nvPicPr>
          <p:cNvPr id="801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0213"/>
            <a:ext cx="798195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40904C7E-39C0-416D-832E-396A423C0925}" type="slidenum">
              <a:rPr kumimoji="0" lang="en-US" altLang="tr-TR" sz="1200" smtClean="0"/>
              <a:pPr>
                <a:spcBef>
                  <a:spcPct val="50000"/>
                </a:spcBef>
                <a:buFontTx/>
                <a:buNone/>
              </a:pPr>
              <a:t>63</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01795"/>
                                        </p:tgtEl>
                                        <p:attrNameLst>
                                          <p:attrName>style.visibility</p:attrName>
                                        </p:attrNameLst>
                                      </p:cBhvr>
                                      <p:to>
                                        <p:strVal val="visible"/>
                                      </p:to>
                                    </p:set>
                                    <p:animEffect transition="in" filter="dissolve">
                                      <p:cBhvr>
                                        <p:cTn id="7" dur="500"/>
                                        <p:tgtEl>
                                          <p:spTgt spid="801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tr-TR" smtClean="0"/>
              <a:t>Global Trace Back</a:t>
            </a:r>
          </a:p>
        </p:txBody>
      </p:sp>
      <p:sp>
        <p:nvSpPr>
          <p:cNvPr id="802819" name="Rectangle 3"/>
          <p:cNvSpPr>
            <a:spLocks noGrp="1" noChangeArrowheads="1"/>
          </p:cNvSpPr>
          <p:nvPr>
            <p:ph type="body" idx="1"/>
          </p:nvPr>
        </p:nvSpPr>
        <p:spPr>
          <a:xfrm>
            <a:off x="882650" y="4672013"/>
            <a:ext cx="7510463" cy="1300162"/>
          </a:xfrm>
        </p:spPr>
        <p:txBody>
          <a:bodyPr/>
          <a:lstStyle/>
          <a:p>
            <a:pPr algn="ctr" eaLnBrk="1" hangingPunct="1">
              <a:buFontTx/>
              <a:buNone/>
            </a:pPr>
            <a:r>
              <a:rPr lang="en-US" altLang="tr-TR" sz="2400" b="1" smtClean="0">
                <a:solidFill>
                  <a:schemeClr val="accent1"/>
                </a:solidFill>
                <a:latin typeface="Courier New" panose="02070309020205020404" pitchFamily="49" charset="0"/>
                <a:cs typeface="Courier New" panose="02070309020205020404" pitchFamily="49" charset="0"/>
              </a:rPr>
              <a:t>G A A T T C A G T T A</a:t>
            </a:r>
            <a:endParaRPr lang="en-US" altLang="tr-TR" sz="2400" smtClean="0">
              <a:solidFill>
                <a:schemeClr val="accent1"/>
              </a:solidFill>
              <a:cs typeface="Times New Roman" panose="02020603050405020304" pitchFamily="18" charset="0"/>
            </a:endParaRPr>
          </a:p>
          <a:p>
            <a:pPr algn="ctr" eaLnBrk="1" hangingPunct="1">
              <a:buFontTx/>
              <a:buNone/>
            </a:pPr>
            <a:r>
              <a:rPr lang="en-US" altLang="tr-TR" sz="2400" b="1" smtClean="0">
                <a:solidFill>
                  <a:schemeClr val="accent1"/>
                </a:solidFill>
                <a:latin typeface="Courier New" panose="02070309020205020404" pitchFamily="49" charset="0"/>
                <a:cs typeface="Courier New" panose="02070309020205020404" pitchFamily="49" charset="0"/>
              </a:rPr>
              <a:t>|   |   | |   |     |</a:t>
            </a:r>
            <a:endParaRPr lang="en-US" altLang="tr-TR" sz="2400" smtClean="0">
              <a:solidFill>
                <a:schemeClr val="accent1"/>
              </a:solidFill>
              <a:cs typeface="Times New Roman" panose="02020603050405020304" pitchFamily="18" charset="0"/>
            </a:endParaRPr>
          </a:p>
          <a:p>
            <a:pPr algn="ctr" eaLnBrk="1" hangingPunct="1">
              <a:buFontTx/>
              <a:buNone/>
            </a:pPr>
            <a:r>
              <a:rPr lang="en-US" altLang="tr-TR" sz="2400" b="1" smtClean="0">
                <a:solidFill>
                  <a:schemeClr val="accent1"/>
                </a:solidFill>
                <a:latin typeface="Courier New" panose="02070309020205020404" pitchFamily="49" charset="0"/>
                <a:cs typeface="Courier New" panose="02070309020205020404" pitchFamily="49" charset="0"/>
              </a:rPr>
              <a:t>G G A – T C – G - — A</a:t>
            </a:r>
            <a:endParaRPr lang="en-US" altLang="tr-TR" sz="2400" smtClean="0">
              <a:solidFill>
                <a:schemeClr val="accent1"/>
              </a:solidFill>
              <a:cs typeface="Times New Roman" panose="02020603050405020304" pitchFamily="18" charset="0"/>
            </a:endParaRPr>
          </a:p>
          <a:p>
            <a:pPr eaLnBrk="1" hangingPunct="1"/>
            <a:endParaRPr lang="en-US" altLang="tr-TR" sz="2400" smtClean="0">
              <a:solidFill>
                <a:schemeClr val="accent1"/>
              </a:solidFill>
            </a:endParaRPr>
          </a:p>
        </p:txBody>
      </p:sp>
      <p:pic>
        <p:nvPicPr>
          <p:cNvPr id="802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12875"/>
            <a:ext cx="75072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BE49BDE-2E39-4FE6-A7D6-8039678EA524}" type="slidenum">
              <a:rPr kumimoji="0" lang="en-US" altLang="tr-TR" sz="1200" smtClean="0"/>
              <a:pPr>
                <a:spcBef>
                  <a:spcPct val="50000"/>
                </a:spcBef>
                <a:buFontTx/>
                <a:buNone/>
              </a:pPr>
              <a:t>64</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02820"/>
                                        </p:tgtEl>
                                        <p:attrNameLst>
                                          <p:attrName>style.visibility</p:attrName>
                                        </p:attrNameLst>
                                      </p:cBhvr>
                                      <p:to>
                                        <p:strVal val="visible"/>
                                      </p:to>
                                    </p:set>
                                    <p:animEffect transition="in" filter="dissolve">
                                      <p:cBhvr>
                                        <p:cTn id="7" dur="500"/>
                                        <p:tgtEl>
                                          <p:spTgt spid="802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2819">
                                            <p:txEl>
                                              <p:pRg st="0" end="0"/>
                                            </p:txEl>
                                          </p:spTgt>
                                        </p:tgtEl>
                                        <p:attrNameLst>
                                          <p:attrName>style.visibility</p:attrName>
                                        </p:attrNameLst>
                                      </p:cBhvr>
                                      <p:to>
                                        <p:strVal val="visible"/>
                                      </p:to>
                                    </p:set>
                                    <p:animEffect transition="in" filter="dissolve">
                                      <p:cBhvr>
                                        <p:cTn id="12" dur="500"/>
                                        <p:tgtEl>
                                          <p:spTgt spid="8028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2819">
                                            <p:txEl>
                                              <p:pRg st="2" end="2"/>
                                            </p:txEl>
                                          </p:spTgt>
                                        </p:tgtEl>
                                        <p:attrNameLst>
                                          <p:attrName>style.visibility</p:attrName>
                                        </p:attrNameLst>
                                      </p:cBhvr>
                                      <p:to>
                                        <p:strVal val="visible"/>
                                      </p:to>
                                    </p:set>
                                    <p:animEffect transition="in" filter="dissolve">
                                      <p:cBhvr>
                                        <p:cTn id="17" dur="500"/>
                                        <p:tgtEl>
                                          <p:spTgt spid="802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02819">
                                            <p:txEl>
                                              <p:pRg st="1" end="1"/>
                                            </p:txEl>
                                          </p:spTgt>
                                        </p:tgtEl>
                                        <p:attrNameLst>
                                          <p:attrName>style.visibility</p:attrName>
                                        </p:attrNameLst>
                                      </p:cBhvr>
                                      <p:to>
                                        <p:strVal val="visible"/>
                                      </p:to>
                                    </p:set>
                                    <p:animEffect transition="in" filter="dissolve">
                                      <p:cBhvr>
                                        <p:cTn id="22" dur="500"/>
                                        <p:tgtEl>
                                          <p:spTgt spid="802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1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4" name="Slide Number Placeholder 3"/>
          <p:cNvSpPr>
            <a:spLocks noGrp="1"/>
          </p:cNvSpPr>
          <p:nvPr>
            <p:ph type="sldNum" sz="quarter" idx="10"/>
          </p:nvPr>
        </p:nvSpPr>
        <p:spPr/>
        <p:txBody>
          <a:bodyPr/>
          <a:lstStyle/>
          <a:p>
            <a:pPr>
              <a:defRPr/>
            </a:pPr>
            <a:fld id="{B98B35C8-F7BD-424A-BDE5-600BB2255F75}" type="slidenum">
              <a:rPr lang="en-US" altLang="tr-TR" smtClean="0"/>
              <a:pPr>
                <a:defRPr/>
              </a:pPr>
              <a:t>65</a:t>
            </a:fld>
            <a:endParaRPr lang="en-US" altLang="tr-TR"/>
          </a:p>
        </p:txBody>
      </p:sp>
      <p:pic>
        <p:nvPicPr>
          <p:cNvPr id="5" name="Picture 4"/>
          <p:cNvPicPr>
            <a:picLocks noChangeAspect="1"/>
          </p:cNvPicPr>
          <p:nvPr/>
        </p:nvPicPr>
        <p:blipFill>
          <a:blip r:embed="rId2"/>
          <a:stretch>
            <a:fillRect/>
          </a:stretch>
        </p:blipFill>
        <p:spPr>
          <a:xfrm>
            <a:off x="2688300" y="1556792"/>
            <a:ext cx="3767400" cy="3696000"/>
          </a:xfrm>
          <a:prstGeom prst="rect">
            <a:avLst/>
          </a:prstGeom>
        </p:spPr>
      </p:pic>
      <p:sp>
        <p:nvSpPr>
          <p:cNvPr id="11" name="Content Placeholder 10"/>
          <p:cNvSpPr>
            <a:spLocks noGrp="1"/>
          </p:cNvSpPr>
          <p:nvPr>
            <p:ph idx="1"/>
          </p:nvPr>
        </p:nvSpPr>
        <p:spPr/>
        <p:txBody>
          <a:bodyPr/>
          <a:lstStyle/>
          <a:p>
            <a:endParaRPr lang="tr-TR"/>
          </a:p>
        </p:txBody>
      </p:sp>
    </p:spTree>
    <p:extLst>
      <p:ext uri="{BB962C8B-B14F-4D97-AF65-F5344CB8AC3E}">
        <p14:creationId xmlns:p14="http://schemas.microsoft.com/office/powerpoint/2010/main" val="34931857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tr-TR" smtClean="0"/>
              <a:t>Checking Alignment Score</a:t>
            </a:r>
          </a:p>
        </p:txBody>
      </p:sp>
      <p:sp>
        <p:nvSpPr>
          <p:cNvPr id="803843" name="Rectangle 3"/>
          <p:cNvSpPr>
            <a:spLocks noGrp="1" noChangeArrowheads="1"/>
          </p:cNvSpPr>
          <p:nvPr>
            <p:ph type="body" idx="1"/>
          </p:nvPr>
        </p:nvSpPr>
        <p:spPr/>
        <p:txBody>
          <a:bodyPr/>
          <a:lstStyle/>
          <a:p>
            <a:pPr algn="ctr" eaLnBrk="1" hangingPunct="1">
              <a:lnSpc>
                <a:spcPct val="90000"/>
              </a:lnSpc>
              <a:buFontTx/>
              <a:buNone/>
            </a:pPr>
            <a:r>
              <a:rPr lang="en-US" altLang="tr-TR" sz="2800" b="1" smtClean="0">
                <a:latin typeface="Courier New" panose="02070309020205020404" pitchFamily="49" charset="0"/>
                <a:cs typeface="Courier New" panose="02070309020205020404" pitchFamily="49" charset="0"/>
              </a:rPr>
              <a:t>G A A T T C A G T T A</a:t>
            </a:r>
            <a:endParaRPr lang="en-US" altLang="tr-TR" sz="2800" smtClean="0">
              <a:cs typeface="Times New Roman" panose="02020603050405020304" pitchFamily="18" charset="0"/>
            </a:endParaRPr>
          </a:p>
          <a:p>
            <a:pPr algn="ctr" eaLnBrk="1" hangingPunct="1">
              <a:lnSpc>
                <a:spcPct val="90000"/>
              </a:lnSpc>
              <a:buFontTx/>
              <a:buNone/>
            </a:pPr>
            <a:r>
              <a:rPr lang="en-US" altLang="tr-TR" sz="2800" b="1" smtClean="0">
                <a:latin typeface="Courier New" panose="02070309020205020404" pitchFamily="49" charset="0"/>
                <a:cs typeface="Courier New" panose="02070309020205020404" pitchFamily="49" charset="0"/>
              </a:rPr>
              <a:t>|   |   | |   |     |</a:t>
            </a:r>
            <a:endParaRPr lang="en-US" altLang="tr-TR" sz="2800" smtClean="0">
              <a:cs typeface="Times New Roman" panose="02020603050405020304" pitchFamily="18" charset="0"/>
            </a:endParaRPr>
          </a:p>
          <a:p>
            <a:pPr algn="ctr" eaLnBrk="1" hangingPunct="1">
              <a:lnSpc>
                <a:spcPct val="90000"/>
              </a:lnSpc>
              <a:buFontTx/>
              <a:buNone/>
            </a:pPr>
            <a:r>
              <a:rPr lang="en-US" altLang="tr-TR" sz="2800" b="1" smtClean="0">
                <a:latin typeface="Courier New" panose="02070309020205020404" pitchFamily="49" charset="0"/>
                <a:cs typeface="Courier New" panose="02070309020205020404" pitchFamily="49" charset="0"/>
              </a:rPr>
              <a:t>G G A – T C – G - — A</a:t>
            </a:r>
            <a:endParaRPr lang="en-US" altLang="tr-TR" sz="2800" smtClean="0">
              <a:cs typeface="Times New Roman" panose="02020603050405020304" pitchFamily="18" charset="0"/>
            </a:endParaRPr>
          </a:p>
          <a:p>
            <a:pPr algn="ctr" eaLnBrk="1" hangingPunct="1">
              <a:lnSpc>
                <a:spcPct val="90000"/>
              </a:lnSpc>
              <a:buFontTx/>
              <a:buNone/>
            </a:pPr>
            <a:r>
              <a:rPr lang="en-US" altLang="tr-TR" sz="2800" smtClean="0">
                <a:latin typeface="Courier New" panose="02070309020205020404" pitchFamily="49" charset="0"/>
                <a:cs typeface="Courier New" panose="02070309020205020404" pitchFamily="49" charset="0"/>
              </a:rPr>
              <a:t> </a:t>
            </a:r>
            <a:endParaRPr lang="en-US" altLang="tr-TR" sz="2800" smtClean="0">
              <a:cs typeface="Times New Roman" panose="02020603050405020304" pitchFamily="18" charset="0"/>
            </a:endParaRPr>
          </a:p>
          <a:p>
            <a:pPr algn="ctr" eaLnBrk="1" hangingPunct="1">
              <a:lnSpc>
                <a:spcPct val="90000"/>
              </a:lnSpc>
              <a:buFontTx/>
              <a:buNone/>
            </a:pPr>
            <a:r>
              <a:rPr lang="en-US" altLang="tr-TR" sz="2800" smtClean="0">
                <a:latin typeface="Courier New" panose="02070309020205020404" pitchFamily="49" charset="0"/>
                <a:cs typeface="Courier New" panose="02070309020205020404" pitchFamily="49" charset="0"/>
              </a:rPr>
              <a:t>+ - + - + + - + - - +</a:t>
            </a:r>
            <a:endParaRPr lang="en-US" altLang="tr-TR" sz="2800" smtClean="0">
              <a:cs typeface="Times New Roman" panose="02020603050405020304" pitchFamily="18" charset="0"/>
            </a:endParaRPr>
          </a:p>
          <a:p>
            <a:pPr algn="ctr" eaLnBrk="1" hangingPunct="1">
              <a:lnSpc>
                <a:spcPct val="90000"/>
              </a:lnSpc>
              <a:buFontTx/>
              <a:buNone/>
            </a:pPr>
            <a:r>
              <a:rPr lang="en-US" altLang="tr-TR" sz="2800" smtClean="0">
                <a:latin typeface="Courier New" panose="02070309020205020404" pitchFamily="49" charset="0"/>
                <a:cs typeface="Courier New" panose="02070309020205020404" pitchFamily="49" charset="0"/>
              </a:rPr>
              <a:t>5 3 5 4 5 5 4 5 4 4 5</a:t>
            </a:r>
            <a:endParaRPr lang="en-US" altLang="tr-TR" sz="2800" smtClean="0">
              <a:cs typeface="Times New Roman" panose="02020603050405020304" pitchFamily="18" charset="0"/>
            </a:endParaRPr>
          </a:p>
          <a:p>
            <a:pPr algn="ctr" eaLnBrk="1" hangingPunct="1">
              <a:lnSpc>
                <a:spcPct val="90000"/>
              </a:lnSpc>
              <a:buFontTx/>
              <a:buNone/>
            </a:pPr>
            <a:r>
              <a:rPr lang="en-US" altLang="tr-TR" sz="2800" smtClean="0">
                <a:latin typeface="Courier New" panose="02070309020205020404" pitchFamily="49" charset="0"/>
                <a:cs typeface="Courier New" panose="02070309020205020404" pitchFamily="49" charset="0"/>
              </a:rPr>
              <a:t> </a:t>
            </a:r>
            <a:endParaRPr lang="en-US" altLang="tr-TR" sz="2800" smtClean="0">
              <a:cs typeface="Times New Roman" panose="02020603050405020304" pitchFamily="18" charset="0"/>
            </a:endParaRPr>
          </a:p>
          <a:p>
            <a:pPr algn="ctr" eaLnBrk="1" hangingPunct="1">
              <a:lnSpc>
                <a:spcPct val="90000"/>
              </a:lnSpc>
              <a:buFontTx/>
              <a:buNone/>
            </a:pPr>
            <a:r>
              <a:rPr lang="en-US" altLang="tr-TR" sz="2400" smtClean="0">
                <a:cs typeface="Times New Roman" panose="02020603050405020304" pitchFamily="18" charset="0"/>
              </a:rPr>
              <a:t>5 – 3 + 5 – 4 + 5 + 5 – 4 + 5 – 4 – 4 + 5 = 11</a:t>
            </a:r>
            <a:r>
              <a:rPr lang="en-US" altLang="tr-TR" sz="3600" smtClean="0">
                <a:solidFill>
                  <a:srgbClr val="CC0000"/>
                </a:solidFill>
                <a:cs typeface="Times New Roman" panose="02020603050405020304" pitchFamily="18" charset="0"/>
                <a:sym typeface="Wingdings" panose="05000000000000000000" pitchFamily="2" charset="2"/>
              </a:rPr>
              <a:t></a:t>
            </a:r>
            <a:endParaRPr lang="en-US" altLang="tr-TR" sz="3600" smtClean="0">
              <a:solidFill>
                <a:srgbClr val="CC0000"/>
              </a:solidFill>
              <a:cs typeface="Times New Roman" panose="02020603050405020304" pitchFamily="18" charset="0"/>
            </a:endParaRPr>
          </a:p>
          <a:p>
            <a:pPr eaLnBrk="1" hangingPunct="1">
              <a:lnSpc>
                <a:spcPct val="90000"/>
              </a:lnSpc>
            </a:pPr>
            <a:endParaRPr lang="en-US" altLang="tr-TR" sz="3600" smtClean="0">
              <a:solidFill>
                <a:srgbClr val="CC0000"/>
              </a:solidFill>
            </a:endParaRPr>
          </a:p>
        </p:txBody>
      </p:sp>
      <p:sp>
        <p:nvSpPr>
          <p:cNvPr id="9114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DE51BD35-757D-4531-AAFA-AD2E2FA82506}" type="slidenum">
              <a:rPr kumimoji="0" lang="en-US" altLang="tr-TR" sz="1200" smtClean="0"/>
              <a:pPr>
                <a:spcBef>
                  <a:spcPct val="50000"/>
                </a:spcBef>
                <a:buFontTx/>
                <a:buNone/>
              </a:pPr>
              <a:t>66</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3843">
                                            <p:txEl>
                                              <p:pRg st="0" end="0"/>
                                            </p:txEl>
                                          </p:spTgt>
                                        </p:tgtEl>
                                        <p:attrNameLst>
                                          <p:attrName>style.visibility</p:attrName>
                                        </p:attrNameLst>
                                      </p:cBhvr>
                                      <p:to>
                                        <p:strVal val="visible"/>
                                      </p:to>
                                    </p:set>
                                    <p:animEffect transition="in" filter="dissolve">
                                      <p:cBhvr>
                                        <p:cTn id="7" dur="500"/>
                                        <p:tgtEl>
                                          <p:spTgt spid="803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3843">
                                            <p:txEl>
                                              <p:pRg st="2" end="2"/>
                                            </p:txEl>
                                          </p:spTgt>
                                        </p:tgtEl>
                                        <p:attrNameLst>
                                          <p:attrName>style.visibility</p:attrName>
                                        </p:attrNameLst>
                                      </p:cBhvr>
                                      <p:to>
                                        <p:strVal val="visible"/>
                                      </p:to>
                                    </p:set>
                                    <p:animEffect transition="in" filter="dissolve">
                                      <p:cBhvr>
                                        <p:cTn id="12" dur="500"/>
                                        <p:tgtEl>
                                          <p:spTgt spid="8038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3843">
                                            <p:txEl>
                                              <p:pRg st="1" end="1"/>
                                            </p:txEl>
                                          </p:spTgt>
                                        </p:tgtEl>
                                        <p:attrNameLst>
                                          <p:attrName>style.visibility</p:attrName>
                                        </p:attrNameLst>
                                      </p:cBhvr>
                                      <p:to>
                                        <p:strVal val="visible"/>
                                      </p:to>
                                    </p:set>
                                    <p:animEffect transition="in" filter="dissolve">
                                      <p:cBhvr>
                                        <p:cTn id="17" dur="500"/>
                                        <p:tgtEl>
                                          <p:spTgt spid="8038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03843">
                                            <p:txEl>
                                              <p:pRg st="3" end="3"/>
                                            </p:txEl>
                                          </p:spTgt>
                                        </p:tgtEl>
                                        <p:attrNameLst>
                                          <p:attrName>style.visibility</p:attrName>
                                        </p:attrNameLst>
                                      </p:cBhvr>
                                      <p:to>
                                        <p:strVal val="visible"/>
                                      </p:to>
                                    </p:set>
                                    <p:animEffect transition="in" filter="dissolve">
                                      <p:cBhvr>
                                        <p:cTn id="22" dur="500"/>
                                        <p:tgtEl>
                                          <p:spTgt spid="803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03843">
                                            <p:txEl>
                                              <p:pRg st="4" end="4"/>
                                            </p:txEl>
                                          </p:spTgt>
                                        </p:tgtEl>
                                        <p:attrNameLst>
                                          <p:attrName>style.visibility</p:attrName>
                                        </p:attrNameLst>
                                      </p:cBhvr>
                                      <p:to>
                                        <p:strVal val="visible"/>
                                      </p:to>
                                    </p:set>
                                    <p:animEffect transition="in" filter="dissolve">
                                      <p:cBhvr>
                                        <p:cTn id="27" dur="500"/>
                                        <p:tgtEl>
                                          <p:spTgt spid="8038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03843">
                                            <p:txEl>
                                              <p:pRg st="5" end="5"/>
                                            </p:txEl>
                                          </p:spTgt>
                                        </p:tgtEl>
                                        <p:attrNameLst>
                                          <p:attrName>style.visibility</p:attrName>
                                        </p:attrNameLst>
                                      </p:cBhvr>
                                      <p:to>
                                        <p:strVal val="visible"/>
                                      </p:to>
                                    </p:set>
                                    <p:animEffect transition="in" filter="dissolve">
                                      <p:cBhvr>
                                        <p:cTn id="32" dur="500"/>
                                        <p:tgtEl>
                                          <p:spTgt spid="8038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03843">
                                            <p:txEl>
                                              <p:pRg st="7" end="7"/>
                                            </p:txEl>
                                          </p:spTgt>
                                        </p:tgtEl>
                                        <p:attrNameLst>
                                          <p:attrName>style.visibility</p:attrName>
                                        </p:attrNameLst>
                                      </p:cBhvr>
                                      <p:to>
                                        <p:strVal val="visible"/>
                                      </p:to>
                                    </p:set>
                                    <p:animEffect transition="in" filter="dissolve">
                                      <p:cBhvr>
                                        <p:cTn id="37" dur="500"/>
                                        <p:tgtEl>
                                          <p:spTgt spid="803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3"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p:txBody>
          <a:bodyPr/>
          <a:lstStyle/>
          <a:p>
            <a:pPr eaLnBrk="1" hangingPunct="1"/>
            <a:r>
              <a:rPr lang="en-US" altLang="tr-TR" smtClean="0"/>
              <a:t>Local Alignment</a:t>
            </a:r>
          </a:p>
        </p:txBody>
      </p:sp>
      <p:sp>
        <p:nvSpPr>
          <p:cNvPr id="804867" name="Rectangle 3"/>
          <p:cNvSpPr>
            <a:spLocks noGrp="1" noChangeArrowheads="1"/>
          </p:cNvSpPr>
          <p:nvPr>
            <p:ph type="body" idx="1"/>
          </p:nvPr>
        </p:nvSpPr>
        <p:spPr/>
        <p:txBody>
          <a:bodyPr/>
          <a:lstStyle/>
          <a:p>
            <a:pPr eaLnBrk="1" hangingPunct="1"/>
            <a:r>
              <a:rPr lang="en-US" altLang="tr-TR" smtClean="0"/>
              <a:t>Smith-Waterman: obtain highest scoring local match between two sequences</a:t>
            </a:r>
          </a:p>
          <a:p>
            <a:pPr eaLnBrk="1" hangingPunct="1"/>
            <a:endParaRPr lang="en-US" altLang="tr-TR" smtClean="0"/>
          </a:p>
          <a:p>
            <a:pPr eaLnBrk="1" hangingPunct="1"/>
            <a:r>
              <a:rPr lang="en-US" altLang="tr-TR" smtClean="0"/>
              <a:t>Requires 2 modifications:</a:t>
            </a:r>
          </a:p>
          <a:p>
            <a:pPr lvl="1" eaLnBrk="1" hangingPunct="1"/>
            <a:r>
              <a:rPr lang="en-US" altLang="tr-TR" smtClean="0"/>
              <a:t>Negative scores for mismatches</a:t>
            </a:r>
          </a:p>
          <a:p>
            <a:pPr lvl="1" eaLnBrk="1" hangingPunct="1"/>
            <a:r>
              <a:rPr lang="en-US" altLang="tr-TR" smtClean="0"/>
              <a:t>When a value in the score matrix becomes negative, reset it to zero (begin of new alignment)</a:t>
            </a:r>
          </a:p>
        </p:txBody>
      </p:sp>
      <p:sp>
        <p:nvSpPr>
          <p:cNvPr id="92164"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DCEC968-9BE4-473A-8B0E-82D540A88936}" type="slidenum">
              <a:rPr kumimoji="0" lang="en-US" altLang="tr-TR" sz="1200" smtClean="0"/>
              <a:pPr>
                <a:spcBef>
                  <a:spcPct val="50000"/>
                </a:spcBef>
                <a:buFontTx/>
                <a:buNone/>
              </a:pPr>
              <a:t>67</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04866"/>
                                        </p:tgtEl>
                                        <p:attrNameLst>
                                          <p:attrName>style.visibility</p:attrName>
                                        </p:attrNameLst>
                                      </p:cBhvr>
                                      <p:to>
                                        <p:strVal val="visible"/>
                                      </p:to>
                                    </p:set>
                                    <p:animEffect transition="in" filter="dissolve">
                                      <p:cBhvr>
                                        <p:cTn id="7" dur="500"/>
                                        <p:tgtEl>
                                          <p:spTgt spid="804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4867">
                                            <p:txEl>
                                              <p:pRg st="0" end="0"/>
                                            </p:txEl>
                                          </p:spTgt>
                                        </p:tgtEl>
                                        <p:attrNameLst>
                                          <p:attrName>style.visibility</p:attrName>
                                        </p:attrNameLst>
                                      </p:cBhvr>
                                      <p:to>
                                        <p:strVal val="visible"/>
                                      </p:to>
                                    </p:set>
                                    <p:animEffect transition="in" filter="dissolve">
                                      <p:cBhvr>
                                        <p:cTn id="12" dur="500"/>
                                        <p:tgtEl>
                                          <p:spTgt spid="804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4867">
                                            <p:txEl>
                                              <p:pRg st="2" end="2"/>
                                            </p:txEl>
                                          </p:spTgt>
                                        </p:tgtEl>
                                        <p:attrNameLst>
                                          <p:attrName>style.visibility</p:attrName>
                                        </p:attrNameLst>
                                      </p:cBhvr>
                                      <p:to>
                                        <p:strVal val="visible"/>
                                      </p:to>
                                    </p:set>
                                    <p:animEffect transition="in" filter="dissolve">
                                      <p:cBhvr>
                                        <p:cTn id="17" dur="500"/>
                                        <p:tgtEl>
                                          <p:spTgt spid="804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04867">
                                            <p:txEl>
                                              <p:pRg st="3" end="3"/>
                                            </p:txEl>
                                          </p:spTgt>
                                        </p:tgtEl>
                                        <p:attrNameLst>
                                          <p:attrName>style.visibility</p:attrName>
                                        </p:attrNameLst>
                                      </p:cBhvr>
                                      <p:to>
                                        <p:strVal val="visible"/>
                                      </p:to>
                                    </p:set>
                                    <p:animEffect transition="in" filter="dissolve">
                                      <p:cBhvr>
                                        <p:cTn id="22" dur="500"/>
                                        <p:tgtEl>
                                          <p:spTgt spid="804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04867">
                                            <p:txEl>
                                              <p:pRg st="4" end="4"/>
                                            </p:txEl>
                                          </p:spTgt>
                                        </p:tgtEl>
                                        <p:attrNameLst>
                                          <p:attrName>style.visibility</p:attrName>
                                        </p:attrNameLst>
                                      </p:cBhvr>
                                      <p:to>
                                        <p:strVal val="visible"/>
                                      </p:to>
                                    </p:set>
                                    <p:animEffect transition="in" filter="dissolve">
                                      <p:cBhvr>
                                        <p:cTn id="27" dur="500"/>
                                        <p:tgtEl>
                                          <p:spTgt spid="804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66" grpId="0"/>
      <p:bldP spid="804867"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p:txBody>
          <a:bodyPr/>
          <a:lstStyle/>
          <a:p>
            <a:pPr eaLnBrk="1" hangingPunct="1"/>
            <a:r>
              <a:rPr lang="en-US" altLang="tr-TR" smtClean="0"/>
              <a:t>Local Alignment Initialization</a:t>
            </a:r>
          </a:p>
        </p:txBody>
      </p:sp>
      <p:sp>
        <p:nvSpPr>
          <p:cNvPr id="805891" name="Rectangle 3"/>
          <p:cNvSpPr>
            <a:spLocks noGrp="1" noChangeArrowheads="1"/>
          </p:cNvSpPr>
          <p:nvPr>
            <p:ph type="body" idx="1"/>
          </p:nvPr>
        </p:nvSpPr>
        <p:spPr/>
        <p:txBody>
          <a:bodyPr/>
          <a:lstStyle/>
          <a:p>
            <a:pPr eaLnBrk="1" hangingPunct="1"/>
            <a:r>
              <a:rPr lang="en-US" altLang="tr-TR" smtClean="0"/>
              <a:t>Values in row 0 and column 0 set to 0.</a:t>
            </a:r>
          </a:p>
        </p:txBody>
      </p:sp>
      <p:pic>
        <p:nvPicPr>
          <p:cNvPr id="805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989138"/>
            <a:ext cx="5867400"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1571C83-B3D8-4695-B8BE-FF6E16337780}" type="slidenum">
              <a:rPr kumimoji="0" lang="en-US" altLang="tr-TR" sz="1200" smtClean="0"/>
              <a:pPr>
                <a:spcBef>
                  <a:spcPct val="50000"/>
                </a:spcBef>
                <a:buFontTx/>
                <a:buNone/>
              </a:pPr>
              <a:t>68</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05890"/>
                                        </p:tgtEl>
                                        <p:attrNameLst>
                                          <p:attrName>style.visibility</p:attrName>
                                        </p:attrNameLst>
                                      </p:cBhvr>
                                      <p:to>
                                        <p:strVal val="visible"/>
                                      </p:to>
                                    </p:set>
                                    <p:animEffect transition="in" filter="dissolve">
                                      <p:cBhvr>
                                        <p:cTn id="7" dur="500"/>
                                        <p:tgtEl>
                                          <p:spTgt spid="805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5891">
                                            <p:txEl>
                                              <p:pRg st="0" end="0"/>
                                            </p:txEl>
                                          </p:spTgt>
                                        </p:tgtEl>
                                        <p:attrNameLst>
                                          <p:attrName>style.visibility</p:attrName>
                                        </p:attrNameLst>
                                      </p:cBhvr>
                                      <p:to>
                                        <p:strVal val="visible"/>
                                      </p:to>
                                    </p:set>
                                    <p:animEffect transition="in" filter="dissolve">
                                      <p:cBhvr>
                                        <p:cTn id="12" dur="500"/>
                                        <p:tgtEl>
                                          <p:spTgt spid="8058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05892"/>
                                        </p:tgtEl>
                                        <p:attrNameLst>
                                          <p:attrName>style.visibility</p:attrName>
                                        </p:attrNameLst>
                                      </p:cBhvr>
                                      <p:to>
                                        <p:strVal val="visible"/>
                                      </p:to>
                                    </p:set>
                                    <p:animEffect transition="in" filter="dissolve">
                                      <p:cBhvr>
                                        <p:cTn id="17" dur="500"/>
                                        <p:tgtEl>
                                          <p:spTgt spid="80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890" grpId="0"/>
      <p:bldP spid="805891"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6914" name="Rectangle 2"/>
          <p:cNvSpPr>
            <a:spLocks noGrp="1" noChangeArrowheads="1"/>
          </p:cNvSpPr>
          <p:nvPr>
            <p:ph type="title"/>
          </p:nvPr>
        </p:nvSpPr>
        <p:spPr/>
        <p:txBody>
          <a:bodyPr/>
          <a:lstStyle/>
          <a:p>
            <a:pPr eaLnBrk="1" hangingPunct="1"/>
            <a:r>
              <a:rPr lang="en-US" altLang="tr-TR" smtClean="0"/>
              <a:t>Matrix Fill</a:t>
            </a:r>
            <a:r>
              <a:rPr lang="tr-TR" altLang="tr-TR" smtClean="0"/>
              <a:t> </a:t>
            </a:r>
            <a:r>
              <a:rPr lang="en-US" altLang="tr-TR" smtClean="0"/>
              <a:t>(Local Alignment)</a:t>
            </a:r>
          </a:p>
        </p:txBody>
      </p:sp>
      <p:sp>
        <p:nvSpPr>
          <p:cNvPr id="806915" name="Rectangle 3"/>
          <p:cNvSpPr>
            <a:spLocks noGrp="1" noChangeArrowheads="1"/>
          </p:cNvSpPr>
          <p:nvPr>
            <p:ph type="body" idx="1"/>
          </p:nvPr>
        </p:nvSpPr>
        <p:spPr/>
        <p:txBody>
          <a:bodyPr/>
          <a:lstStyle/>
          <a:p>
            <a:pPr eaLnBrk="1" hangingPunct="1">
              <a:buFontTx/>
              <a:buNone/>
            </a:pPr>
            <a:endParaRPr lang="en-US" altLang="tr-TR" b="1" smtClean="0">
              <a:solidFill>
                <a:srgbClr val="000000"/>
              </a:solidFill>
              <a:ea typeface="Arial Unicode MS" panose="020B0604020202020204" pitchFamily="34" charset="-128"/>
              <a:cs typeface="Arial Unicode MS" panose="020B0604020202020204" pitchFamily="34" charset="-128"/>
            </a:endParaRPr>
          </a:p>
          <a:p>
            <a:pPr eaLnBrk="1" hangingPunct="1">
              <a:buFontTx/>
              <a:buNone/>
            </a:pPr>
            <a:r>
              <a:rPr lang="en-US" altLang="tr-TR" b="1" smtClean="0">
                <a:solidFill>
                  <a:schemeClr val="accent2"/>
                </a:solidFill>
                <a:ea typeface="Arial Unicode MS" panose="020B0604020202020204" pitchFamily="34" charset="-128"/>
                <a:cs typeface="Arial Unicode MS" panose="020B0604020202020204" pitchFamily="34" charset="-128"/>
              </a:rPr>
              <a:t>S</a:t>
            </a:r>
            <a:r>
              <a:rPr lang="en-US" altLang="tr-TR" b="1" baseline="-30000" smtClean="0">
                <a:solidFill>
                  <a:schemeClr val="accent2"/>
                </a:solidFill>
                <a:ea typeface="Arial Unicode MS" panose="020B0604020202020204" pitchFamily="34" charset="-128"/>
                <a:cs typeface="Arial Unicode MS" panose="020B0604020202020204" pitchFamily="34" charset="-128"/>
              </a:rPr>
              <a:t>i,j</a:t>
            </a:r>
            <a:r>
              <a:rPr lang="en-US" altLang="tr-TR" b="1" smtClean="0">
                <a:solidFill>
                  <a:schemeClr val="accent2"/>
                </a:solidFill>
                <a:ea typeface="Arial Unicode MS" panose="020B0604020202020204" pitchFamily="34" charset="-128"/>
                <a:cs typeface="Arial Unicode MS" panose="020B0604020202020204" pitchFamily="34" charset="-128"/>
              </a:rPr>
              <a:t> = MAXIMUM</a:t>
            </a:r>
            <a:r>
              <a:rPr lang="tr-TR" altLang="tr-TR" b="1" smtClean="0">
                <a:solidFill>
                  <a:schemeClr val="accent2"/>
                </a:solidFill>
                <a:ea typeface="Arial Unicode MS" panose="020B0604020202020204" pitchFamily="34" charset="-128"/>
                <a:cs typeface="Arial Unicode MS" panose="020B0604020202020204" pitchFamily="34" charset="-128"/>
              </a:rPr>
              <a:t> </a:t>
            </a:r>
            <a:r>
              <a:rPr lang="en-US" altLang="tr-TR" b="1" smtClean="0">
                <a:solidFill>
                  <a:schemeClr val="accent2"/>
                </a:solidFill>
                <a:ea typeface="Arial Unicode MS" panose="020B0604020202020204" pitchFamily="34" charset="-128"/>
                <a:cs typeface="Arial Unicode MS" panose="020B0604020202020204" pitchFamily="34" charset="-128"/>
              </a:rPr>
              <a:t>[</a:t>
            </a:r>
          </a:p>
          <a:p>
            <a:pPr eaLnBrk="1" hangingPunct="1">
              <a:buFontTx/>
              <a:buNone/>
            </a:pPr>
            <a:r>
              <a:rPr lang="en-US" altLang="tr-TR" b="1" smtClean="0">
                <a:solidFill>
                  <a:srgbClr val="000000"/>
                </a:solidFill>
                <a:ea typeface="Arial Unicode MS" panose="020B0604020202020204" pitchFamily="34" charset="-128"/>
                <a:cs typeface="Arial Unicode MS" panose="020B0604020202020204" pitchFamily="34" charset="-128"/>
              </a:rPr>
              <a:t>     </a:t>
            </a:r>
            <a:r>
              <a:rPr lang="en-US" altLang="tr-TR" b="1" smtClean="0">
                <a:solidFill>
                  <a:srgbClr val="FF3300"/>
                </a:solidFill>
                <a:ea typeface="Arial Unicode MS" panose="020B0604020202020204" pitchFamily="34" charset="-128"/>
                <a:cs typeface="Arial Unicode MS" panose="020B0604020202020204" pitchFamily="34" charset="-128"/>
              </a:rPr>
              <a:t>S</a:t>
            </a:r>
            <a:r>
              <a:rPr lang="en-US" altLang="tr-TR" b="1" baseline="-30000" smtClean="0">
                <a:solidFill>
                  <a:srgbClr val="FF3300"/>
                </a:solidFill>
                <a:ea typeface="Arial Unicode MS" panose="020B0604020202020204" pitchFamily="34" charset="-128"/>
                <a:cs typeface="Arial Unicode MS" panose="020B0604020202020204" pitchFamily="34" charset="-128"/>
              </a:rPr>
              <a:t>i-1, j-1</a:t>
            </a:r>
            <a:r>
              <a:rPr lang="en-US" altLang="tr-TR" b="1" smtClean="0">
                <a:solidFill>
                  <a:srgbClr val="FF3300"/>
                </a:solidFill>
                <a:ea typeface="Arial Unicode MS" panose="020B0604020202020204" pitchFamily="34" charset="-128"/>
                <a:cs typeface="Arial Unicode MS" panose="020B0604020202020204" pitchFamily="34" charset="-128"/>
              </a:rPr>
              <a:t> + s(a</a:t>
            </a:r>
            <a:r>
              <a:rPr lang="en-US" altLang="tr-TR" b="1" baseline="-30000" smtClean="0">
                <a:solidFill>
                  <a:srgbClr val="FF3300"/>
                </a:solidFill>
                <a:ea typeface="Arial Unicode MS" panose="020B0604020202020204" pitchFamily="34" charset="-128"/>
                <a:cs typeface="Arial Unicode MS" panose="020B0604020202020204" pitchFamily="34" charset="-128"/>
              </a:rPr>
              <a:t>i,</a:t>
            </a:r>
            <a:r>
              <a:rPr lang="en-US" altLang="tr-TR" b="1" smtClean="0">
                <a:solidFill>
                  <a:srgbClr val="FF3300"/>
                </a:solidFill>
                <a:ea typeface="Arial Unicode MS" panose="020B0604020202020204" pitchFamily="34" charset="-128"/>
                <a:cs typeface="Arial Unicode MS" panose="020B0604020202020204" pitchFamily="34" charset="-128"/>
              </a:rPr>
              <a:t>b</a:t>
            </a:r>
            <a:r>
              <a:rPr lang="en-US" altLang="tr-TR" b="1" baseline="-30000" smtClean="0">
                <a:solidFill>
                  <a:srgbClr val="FF3300"/>
                </a:solidFill>
                <a:ea typeface="Arial Unicode MS" panose="020B0604020202020204" pitchFamily="34" charset="-128"/>
                <a:cs typeface="Arial Unicode MS" panose="020B0604020202020204" pitchFamily="34" charset="-128"/>
              </a:rPr>
              <a:t>j</a:t>
            </a:r>
            <a:r>
              <a:rPr lang="en-US" altLang="tr-TR" smtClean="0">
                <a:solidFill>
                  <a:srgbClr val="FF3300"/>
                </a:solidFill>
                <a:ea typeface="Arial Unicode MS" panose="020B0604020202020204" pitchFamily="34" charset="-128"/>
                <a:cs typeface="Arial Unicode MS" panose="020B0604020202020204" pitchFamily="34" charset="-128"/>
              </a:rPr>
              <a:t>)</a:t>
            </a:r>
            <a:r>
              <a:rPr lang="en-US" altLang="tr-TR" smtClean="0">
                <a:solidFill>
                  <a:srgbClr val="FFFF00"/>
                </a:solidFill>
                <a:ea typeface="Arial Unicode MS" panose="020B0604020202020204" pitchFamily="34" charset="-128"/>
                <a:cs typeface="Arial Unicode MS" panose="020B0604020202020204" pitchFamily="34" charset="-128"/>
              </a:rPr>
              <a:t> </a:t>
            </a:r>
            <a:r>
              <a:rPr lang="en-US" altLang="tr-TR" smtClean="0">
                <a:solidFill>
                  <a:schemeClr val="accent1"/>
                </a:solidFill>
                <a:ea typeface="Arial Unicode MS" panose="020B0604020202020204" pitchFamily="34" charset="-128"/>
                <a:cs typeface="Arial Unicode MS" panose="020B0604020202020204" pitchFamily="34" charset="-128"/>
              </a:rPr>
              <a:t>(</a:t>
            </a:r>
            <a:r>
              <a:rPr lang="en-US" altLang="tr-TR" sz="2000" smtClean="0">
                <a:solidFill>
                  <a:schemeClr val="accent1"/>
                </a:solidFill>
                <a:ea typeface="Arial Unicode MS" panose="020B0604020202020204" pitchFamily="34" charset="-128"/>
                <a:cs typeface="Arial Unicode MS" panose="020B0604020202020204" pitchFamily="34" charset="-128"/>
              </a:rPr>
              <a:t>match/mismatch in the diagonal</a:t>
            </a:r>
            <a:r>
              <a:rPr lang="en-US" altLang="tr-TR" smtClean="0">
                <a:solidFill>
                  <a:schemeClr val="accent1"/>
                </a:solidFill>
                <a:ea typeface="Arial Unicode MS" panose="020B0604020202020204" pitchFamily="34" charset="-128"/>
                <a:cs typeface="Arial Unicode MS" panose="020B0604020202020204" pitchFamily="34" charset="-128"/>
              </a:rPr>
              <a:t>),</a:t>
            </a:r>
            <a:r>
              <a:rPr lang="en-US" altLang="tr-TR" smtClean="0">
                <a:solidFill>
                  <a:srgbClr val="000000"/>
                </a:solidFill>
                <a:ea typeface="Arial Unicode MS" panose="020B0604020202020204" pitchFamily="34" charset="-128"/>
                <a:cs typeface="Arial Unicode MS" panose="020B0604020202020204" pitchFamily="34" charset="-128"/>
              </a:rPr>
              <a:t>     </a:t>
            </a:r>
          </a:p>
          <a:p>
            <a:pPr eaLnBrk="1" hangingPunct="1">
              <a:buFontTx/>
              <a:buNone/>
            </a:pPr>
            <a:r>
              <a:rPr lang="en-US" altLang="tr-TR" b="1" smtClean="0">
                <a:ea typeface="Arial Unicode MS" panose="020B0604020202020204" pitchFamily="34" charset="-128"/>
                <a:cs typeface="Arial Unicode MS" panose="020B0604020202020204" pitchFamily="34" charset="-128"/>
              </a:rPr>
              <a:t>     S</a:t>
            </a:r>
            <a:r>
              <a:rPr lang="en-US" altLang="tr-TR" b="1" baseline="-30000" smtClean="0">
                <a:ea typeface="Arial Unicode MS" panose="020B0604020202020204" pitchFamily="34" charset="-128"/>
                <a:cs typeface="Arial Unicode MS" panose="020B0604020202020204" pitchFamily="34" charset="-128"/>
              </a:rPr>
              <a:t>i,j-1</a:t>
            </a:r>
            <a:r>
              <a:rPr lang="en-US" altLang="tr-TR" b="1" smtClean="0">
                <a:ea typeface="Arial Unicode MS" panose="020B0604020202020204" pitchFamily="34" charset="-128"/>
                <a:cs typeface="Arial Unicode MS" panose="020B0604020202020204" pitchFamily="34" charset="-128"/>
              </a:rPr>
              <a:t> + w </a:t>
            </a:r>
            <a:r>
              <a:rPr lang="en-US" altLang="tr-TR" smtClean="0">
                <a:solidFill>
                  <a:schemeClr val="accent1"/>
                </a:solidFill>
                <a:ea typeface="Arial Unicode MS" panose="020B0604020202020204" pitchFamily="34" charset="-128"/>
                <a:cs typeface="Arial Unicode MS" panose="020B0604020202020204" pitchFamily="34" charset="-128"/>
              </a:rPr>
              <a:t>(gap in sequence #1),     </a:t>
            </a:r>
          </a:p>
          <a:p>
            <a:pPr eaLnBrk="1" hangingPunct="1">
              <a:buFontTx/>
              <a:buNone/>
            </a:pPr>
            <a:r>
              <a:rPr lang="en-US" altLang="tr-TR" b="1" smtClean="0">
                <a:solidFill>
                  <a:srgbClr val="0033CC"/>
                </a:solidFill>
                <a:ea typeface="Arial Unicode MS" panose="020B0604020202020204" pitchFamily="34" charset="-128"/>
                <a:cs typeface="Arial Unicode MS" panose="020B0604020202020204" pitchFamily="34" charset="-128"/>
              </a:rPr>
              <a:t>     </a:t>
            </a:r>
            <a:r>
              <a:rPr lang="en-US" altLang="tr-TR" b="1" smtClean="0">
                <a:solidFill>
                  <a:srgbClr val="00FF00"/>
                </a:solidFill>
                <a:ea typeface="Arial Unicode MS" panose="020B0604020202020204" pitchFamily="34" charset="-128"/>
                <a:cs typeface="Arial Unicode MS" panose="020B0604020202020204" pitchFamily="34" charset="-128"/>
              </a:rPr>
              <a:t>S</a:t>
            </a:r>
            <a:r>
              <a:rPr lang="en-US" altLang="tr-TR" b="1" baseline="-30000" smtClean="0">
                <a:solidFill>
                  <a:srgbClr val="00FF00"/>
                </a:solidFill>
                <a:ea typeface="Arial Unicode MS" panose="020B0604020202020204" pitchFamily="34" charset="-128"/>
                <a:cs typeface="Arial Unicode MS" panose="020B0604020202020204" pitchFamily="34" charset="-128"/>
              </a:rPr>
              <a:t>i-1,j</a:t>
            </a:r>
            <a:r>
              <a:rPr lang="en-US" altLang="tr-TR" b="1" smtClean="0">
                <a:solidFill>
                  <a:srgbClr val="00FF00"/>
                </a:solidFill>
                <a:ea typeface="Arial Unicode MS" panose="020B0604020202020204" pitchFamily="34" charset="-128"/>
                <a:cs typeface="Arial Unicode MS" panose="020B0604020202020204" pitchFamily="34" charset="-128"/>
              </a:rPr>
              <a:t> + w </a:t>
            </a:r>
            <a:r>
              <a:rPr lang="en-US" altLang="tr-TR" smtClean="0">
                <a:solidFill>
                  <a:schemeClr val="accent1"/>
                </a:solidFill>
                <a:ea typeface="Arial Unicode MS" panose="020B0604020202020204" pitchFamily="34" charset="-128"/>
                <a:cs typeface="Arial Unicode MS" panose="020B0604020202020204" pitchFamily="34" charset="-128"/>
              </a:rPr>
              <a:t>(gap in sequence #2),      </a:t>
            </a:r>
          </a:p>
          <a:p>
            <a:pPr eaLnBrk="1" hangingPunct="1">
              <a:buFontTx/>
              <a:buNone/>
            </a:pPr>
            <a:r>
              <a:rPr lang="en-US" altLang="tr-TR" b="1" smtClean="0">
                <a:solidFill>
                  <a:srgbClr val="000000"/>
                </a:solidFill>
                <a:ea typeface="Arial Unicode MS" panose="020B0604020202020204" pitchFamily="34" charset="-128"/>
                <a:cs typeface="Arial Unicode MS" panose="020B0604020202020204" pitchFamily="34" charset="-128"/>
              </a:rPr>
              <a:t>     </a:t>
            </a:r>
            <a:r>
              <a:rPr lang="en-US" altLang="tr-TR" b="1" smtClean="0">
                <a:solidFill>
                  <a:schemeClr val="accent2"/>
                </a:solidFill>
                <a:ea typeface="Arial Unicode MS" panose="020B0604020202020204" pitchFamily="34" charset="-128"/>
                <a:cs typeface="Arial Unicode MS" panose="020B0604020202020204" pitchFamily="34" charset="-128"/>
              </a:rPr>
              <a:t>0</a:t>
            </a:r>
            <a:r>
              <a:rPr lang="tr-TR" altLang="tr-TR" b="1" smtClean="0">
                <a:solidFill>
                  <a:schemeClr val="accent2"/>
                </a:solidFill>
                <a:ea typeface="Arial Unicode MS" panose="020B0604020202020204" pitchFamily="34" charset="-128"/>
                <a:cs typeface="Arial Unicode MS" panose="020B0604020202020204" pitchFamily="34" charset="-128"/>
              </a:rPr>
              <a:t> </a:t>
            </a:r>
            <a:r>
              <a:rPr lang="tr-TR" altLang="tr-TR" b="1" smtClean="0">
                <a:solidFill>
                  <a:schemeClr val="accent2"/>
                </a:solidFill>
              </a:rPr>
              <a:t> </a:t>
            </a:r>
            <a:r>
              <a:rPr lang="en-US" altLang="tr-TR" b="1" smtClean="0">
                <a:solidFill>
                  <a:schemeClr val="accent2"/>
                </a:solidFill>
                <a:ea typeface="Arial Unicode MS" panose="020B0604020202020204" pitchFamily="34" charset="-128"/>
                <a:cs typeface="Arial Unicode MS" panose="020B0604020202020204" pitchFamily="34" charset="-128"/>
              </a:rPr>
              <a:t>]</a:t>
            </a:r>
            <a:r>
              <a:rPr lang="en-US" altLang="tr-TR" smtClean="0"/>
              <a:t> </a:t>
            </a:r>
          </a:p>
        </p:txBody>
      </p:sp>
      <p:sp>
        <p:nvSpPr>
          <p:cNvPr id="9421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C1ED44F1-2A2A-49F2-997D-BA312254B762}" type="slidenum">
              <a:rPr kumimoji="0" lang="en-US" altLang="tr-TR" sz="1200" smtClean="0"/>
              <a:pPr>
                <a:spcBef>
                  <a:spcPct val="50000"/>
                </a:spcBef>
                <a:buFontTx/>
                <a:buNone/>
              </a:pPr>
              <a:t>69</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06914"/>
                                        </p:tgtEl>
                                        <p:attrNameLst>
                                          <p:attrName>style.visibility</p:attrName>
                                        </p:attrNameLst>
                                      </p:cBhvr>
                                      <p:to>
                                        <p:strVal val="visible"/>
                                      </p:to>
                                    </p:set>
                                    <p:animEffect transition="in" filter="dissolve">
                                      <p:cBhvr>
                                        <p:cTn id="7" dur="500"/>
                                        <p:tgtEl>
                                          <p:spTgt spid="806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6915">
                                            <p:txEl>
                                              <p:pRg st="1" end="1"/>
                                            </p:txEl>
                                          </p:spTgt>
                                        </p:tgtEl>
                                        <p:attrNameLst>
                                          <p:attrName>style.visibility</p:attrName>
                                        </p:attrNameLst>
                                      </p:cBhvr>
                                      <p:to>
                                        <p:strVal val="visible"/>
                                      </p:to>
                                    </p:set>
                                    <p:animEffect transition="in" filter="dissolve">
                                      <p:cBhvr>
                                        <p:cTn id="12" dur="500"/>
                                        <p:tgtEl>
                                          <p:spTgt spid="806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6915">
                                            <p:txEl>
                                              <p:pRg st="2" end="2"/>
                                            </p:txEl>
                                          </p:spTgt>
                                        </p:tgtEl>
                                        <p:attrNameLst>
                                          <p:attrName>style.visibility</p:attrName>
                                        </p:attrNameLst>
                                      </p:cBhvr>
                                      <p:to>
                                        <p:strVal val="visible"/>
                                      </p:to>
                                    </p:set>
                                    <p:animEffect transition="in" filter="dissolve">
                                      <p:cBhvr>
                                        <p:cTn id="17" dur="500"/>
                                        <p:tgtEl>
                                          <p:spTgt spid="8069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06915">
                                            <p:txEl>
                                              <p:pRg st="3" end="3"/>
                                            </p:txEl>
                                          </p:spTgt>
                                        </p:tgtEl>
                                        <p:attrNameLst>
                                          <p:attrName>style.visibility</p:attrName>
                                        </p:attrNameLst>
                                      </p:cBhvr>
                                      <p:to>
                                        <p:strVal val="visible"/>
                                      </p:to>
                                    </p:set>
                                    <p:animEffect transition="in" filter="dissolve">
                                      <p:cBhvr>
                                        <p:cTn id="22" dur="500"/>
                                        <p:tgtEl>
                                          <p:spTgt spid="8069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06915">
                                            <p:txEl>
                                              <p:pRg st="4" end="4"/>
                                            </p:txEl>
                                          </p:spTgt>
                                        </p:tgtEl>
                                        <p:attrNameLst>
                                          <p:attrName>style.visibility</p:attrName>
                                        </p:attrNameLst>
                                      </p:cBhvr>
                                      <p:to>
                                        <p:strVal val="visible"/>
                                      </p:to>
                                    </p:set>
                                    <p:animEffect transition="in" filter="dissolve">
                                      <p:cBhvr>
                                        <p:cTn id="27" dur="500"/>
                                        <p:tgtEl>
                                          <p:spTgt spid="8069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06915">
                                            <p:txEl>
                                              <p:pRg st="5" end="5"/>
                                            </p:txEl>
                                          </p:spTgt>
                                        </p:tgtEl>
                                        <p:attrNameLst>
                                          <p:attrName>style.visibility</p:attrName>
                                        </p:attrNameLst>
                                      </p:cBhvr>
                                      <p:to>
                                        <p:strVal val="visible"/>
                                      </p:to>
                                    </p:set>
                                    <p:animEffect transition="in" filter="dissolve">
                                      <p:cBhvr>
                                        <p:cTn id="32" dur="500"/>
                                        <p:tgtEl>
                                          <p:spTgt spid="806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914" grpId="0"/>
      <p:bldP spid="8069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tr-TR" smtClean="0"/>
              <a:t>Relation of sequences</a:t>
            </a:r>
          </a:p>
        </p:txBody>
      </p:sp>
      <p:sp>
        <p:nvSpPr>
          <p:cNvPr id="31747" name="Rectangle 3"/>
          <p:cNvSpPr>
            <a:spLocks noChangeArrowheads="1"/>
          </p:cNvSpPr>
          <p:nvPr/>
        </p:nvSpPr>
        <p:spPr bwMode="auto">
          <a:xfrm>
            <a:off x="1724025" y="1504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pic>
        <p:nvPicPr>
          <p:cNvPr id="31748" name="Picture 4" descr="http://www.ncbi.nlm.nih.gov/Education/BLASTinfo/orthologs3.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47800" y="1125538"/>
            <a:ext cx="63246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1619250" y="5734050"/>
            <a:ext cx="66976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50000"/>
              </a:spcBef>
              <a:buFontTx/>
              <a:buNone/>
            </a:pPr>
            <a:r>
              <a:rPr kumimoji="0" lang="en-US" altLang="tr-TR" sz="1600">
                <a:cs typeface="Times New Roman" panose="02020603050405020304" pitchFamily="18" charset="0"/>
              </a:rPr>
              <a:t>Image Source: http://www.ncbi.nlm.nih.gov/Education/BLASTinfo/Orthology.html</a:t>
            </a:r>
            <a:endParaRPr kumimoji="0" lang="en-US" altLang="tr-TR" sz="1600"/>
          </a:p>
        </p:txBody>
      </p:sp>
      <p:sp>
        <p:nvSpPr>
          <p:cNvPr id="31750" name="Slide Number Placeholder 6"/>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4C7C182A-26AC-442A-8912-890A7F429A1E}" type="slidenum">
              <a:rPr kumimoji="0" lang="en-US" altLang="tr-TR" sz="1200" smtClean="0"/>
              <a:pPr>
                <a:spcBef>
                  <a:spcPct val="50000"/>
                </a:spcBef>
                <a:buFontTx/>
                <a:buNone/>
              </a:pPr>
              <a:t>7</a:t>
            </a:fld>
            <a:endParaRPr kumimoji="0" lang="en-US" altLang="tr-TR" sz="12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p:txBody>
          <a:bodyPr/>
          <a:lstStyle/>
          <a:p>
            <a:pPr eaLnBrk="1" hangingPunct="1"/>
            <a:r>
              <a:rPr lang="en-US" altLang="tr-TR" smtClean="0"/>
              <a:t>Matrix Fill</a:t>
            </a:r>
            <a:r>
              <a:rPr lang="tr-TR" altLang="tr-TR" smtClean="0"/>
              <a:t> </a:t>
            </a:r>
            <a:r>
              <a:rPr lang="en-US" altLang="tr-TR" smtClean="0"/>
              <a:t>(Local Alignment)</a:t>
            </a:r>
          </a:p>
        </p:txBody>
      </p:sp>
      <p:sp>
        <p:nvSpPr>
          <p:cNvPr id="807939" name="Rectangle 3"/>
          <p:cNvSpPr>
            <a:spLocks noGrp="1" noChangeArrowheads="1"/>
          </p:cNvSpPr>
          <p:nvPr>
            <p:ph type="body" idx="1"/>
          </p:nvPr>
        </p:nvSpPr>
        <p:spPr/>
        <p:txBody>
          <a:bodyPr/>
          <a:lstStyle/>
          <a:p>
            <a:pPr eaLnBrk="1" hangingPunct="1">
              <a:buFontTx/>
              <a:buNone/>
            </a:pPr>
            <a:r>
              <a:rPr lang="en-US" altLang="tr-TR" sz="2000" smtClean="0">
                <a:solidFill>
                  <a:schemeClr val="accent1"/>
                </a:solidFill>
                <a:cs typeface="Times New Roman" panose="02020603050405020304" pitchFamily="18" charset="0"/>
              </a:rPr>
              <a:t>S</a:t>
            </a:r>
            <a:r>
              <a:rPr lang="en-US" altLang="tr-TR" sz="2000" baseline="-30000" smtClean="0">
                <a:solidFill>
                  <a:schemeClr val="accent1"/>
                </a:solidFill>
                <a:cs typeface="Times New Roman" panose="02020603050405020304" pitchFamily="18" charset="0"/>
              </a:rPr>
              <a:t>1,1</a:t>
            </a:r>
            <a:r>
              <a:rPr lang="en-US" altLang="tr-TR" sz="2000" smtClean="0">
                <a:solidFill>
                  <a:schemeClr val="accent1"/>
                </a:solidFill>
                <a:cs typeface="Times New Roman" panose="02020603050405020304" pitchFamily="18" charset="0"/>
              </a:rPr>
              <a:t> = MAX[S</a:t>
            </a:r>
            <a:r>
              <a:rPr lang="en-US" altLang="tr-TR" sz="2000" baseline="-30000" smtClean="0">
                <a:solidFill>
                  <a:schemeClr val="accent1"/>
                </a:solidFill>
                <a:cs typeface="Times New Roman" panose="02020603050405020304" pitchFamily="18" charset="0"/>
              </a:rPr>
              <a:t>0,0</a:t>
            </a:r>
            <a:r>
              <a:rPr lang="en-US" altLang="tr-TR" sz="2000" smtClean="0">
                <a:solidFill>
                  <a:schemeClr val="accent1"/>
                </a:solidFill>
                <a:cs typeface="Times New Roman" panose="02020603050405020304" pitchFamily="18" charset="0"/>
              </a:rPr>
              <a:t> + 5, S</a:t>
            </a:r>
            <a:r>
              <a:rPr lang="en-US" altLang="tr-TR" sz="2000" baseline="-30000" smtClean="0">
                <a:solidFill>
                  <a:schemeClr val="accent1"/>
                </a:solidFill>
                <a:cs typeface="Times New Roman" panose="02020603050405020304" pitchFamily="18" charset="0"/>
              </a:rPr>
              <a:t>1,0</a:t>
            </a:r>
            <a:r>
              <a:rPr lang="en-US" altLang="tr-TR" sz="2000" smtClean="0">
                <a:solidFill>
                  <a:schemeClr val="accent1"/>
                </a:solidFill>
                <a:cs typeface="Times New Roman" panose="02020603050405020304" pitchFamily="18" charset="0"/>
              </a:rPr>
              <a:t> - 4, S</a:t>
            </a:r>
            <a:r>
              <a:rPr lang="en-US" altLang="tr-TR" sz="2000" baseline="-30000" smtClean="0">
                <a:solidFill>
                  <a:schemeClr val="accent1"/>
                </a:solidFill>
                <a:cs typeface="Times New Roman" panose="02020603050405020304" pitchFamily="18" charset="0"/>
              </a:rPr>
              <a:t>0,1 </a:t>
            </a:r>
            <a:r>
              <a:rPr lang="en-US" altLang="tr-TR" sz="2000" smtClean="0">
                <a:solidFill>
                  <a:schemeClr val="accent1"/>
                </a:solidFill>
                <a:cs typeface="Times New Roman" panose="02020603050405020304" pitchFamily="18" charset="0"/>
              </a:rPr>
              <a:t>– 4,0] = MAX[5, -4, -4, 0] = 5</a:t>
            </a:r>
            <a:endParaRPr lang="en-US" altLang="tr-TR" smtClean="0">
              <a:solidFill>
                <a:schemeClr val="accent1"/>
              </a:solidFill>
            </a:endParaRPr>
          </a:p>
        </p:txBody>
      </p:sp>
      <p:pic>
        <p:nvPicPr>
          <p:cNvPr id="807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989138"/>
            <a:ext cx="59436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E7677EB6-6BCB-450B-A495-461663524DC5}" type="slidenum">
              <a:rPr kumimoji="0" lang="en-US" altLang="tr-TR" sz="1200" smtClean="0"/>
              <a:pPr>
                <a:spcBef>
                  <a:spcPct val="50000"/>
                </a:spcBef>
                <a:buFontTx/>
                <a:buNone/>
              </a:pPr>
              <a:t>70</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07938"/>
                                        </p:tgtEl>
                                        <p:attrNameLst>
                                          <p:attrName>style.visibility</p:attrName>
                                        </p:attrNameLst>
                                      </p:cBhvr>
                                      <p:to>
                                        <p:strVal val="visible"/>
                                      </p:to>
                                    </p:set>
                                    <p:animEffect transition="in" filter="dissolve">
                                      <p:cBhvr>
                                        <p:cTn id="7" dur="500"/>
                                        <p:tgtEl>
                                          <p:spTgt spid="807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7939">
                                            <p:txEl>
                                              <p:pRg st="0" end="0"/>
                                            </p:txEl>
                                          </p:spTgt>
                                        </p:tgtEl>
                                        <p:attrNameLst>
                                          <p:attrName>style.visibility</p:attrName>
                                        </p:attrNameLst>
                                      </p:cBhvr>
                                      <p:to>
                                        <p:strVal val="visible"/>
                                      </p:to>
                                    </p:set>
                                    <p:animEffect transition="in" filter="dissolve">
                                      <p:cBhvr>
                                        <p:cTn id="12" dur="500"/>
                                        <p:tgtEl>
                                          <p:spTgt spid="8079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07940"/>
                                        </p:tgtEl>
                                        <p:attrNameLst>
                                          <p:attrName>style.visibility</p:attrName>
                                        </p:attrNameLst>
                                      </p:cBhvr>
                                      <p:to>
                                        <p:strVal val="visible"/>
                                      </p:to>
                                    </p:set>
                                    <p:animEffect transition="in" filter="dissolve">
                                      <p:cBhvr>
                                        <p:cTn id="17" dur="500"/>
                                        <p:tgtEl>
                                          <p:spTgt spid="80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38" grpId="0"/>
      <p:bldP spid="807939"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pPr eaLnBrk="1" hangingPunct="1"/>
            <a:r>
              <a:rPr lang="en-US" altLang="tr-TR" smtClean="0"/>
              <a:t>Matrix Fill (Local Alignment)</a:t>
            </a:r>
          </a:p>
        </p:txBody>
      </p:sp>
      <p:sp>
        <p:nvSpPr>
          <p:cNvPr id="808963" name="Rectangle 3"/>
          <p:cNvSpPr>
            <a:spLocks noGrp="1" noChangeArrowheads="1"/>
          </p:cNvSpPr>
          <p:nvPr>
            <p:ph type="body" idx="1"/>
          </p:nvPr>
        </p:nvSpPr>
        <p:spPr/>
        <p:txBody>
          <a:bodyPr/>
          <a:lstStyle/>
          <a:p>
            <a:pPr eaLnBrk="1" hangingPunct="1">
              <a:buFontTx/>
              <a:buNone/>
            </a:pPr>
            <a:r>
              <a:rPr lang="en-US" altLang="tr-TR" sz="2000" smtClean="0">
                <a:solidFill>
                  <a:schemeClr val="accent1"/>
                </a:solidFill>
                <a:cs typeface="Times New Roman" panose="02020603050405020304" pitchFamily="18" charset="0"/>
              </a:rPr>
              <a:t>S</a:t>
            </a:r>
            <a:r>
              <a:rPr lang="en-US" altLang="tr-TR" sz="2000" baseline="-30000" smtClean="0">
                <a:solidFill>
                  <a:schemeClr val="accent1"/>
                </a:solidFill>
                <a:cs typeface="Times New Roman" panose="02020603050405020304" pitchFamily="18" charset="0"/>
              </a:rPr>
              <a:t>1,2</a:t>
            </a:r>
            <a:r>
              <a:rPr lang="en-US" altLang="tr-TR" sz="2000" smtClean="0">
                <a:solidFill>
                  <a:schemeClr val="accent1"/>
                </a:solidFill>
                <a:cs typeface="Times New Roman" panose="02020603050405020304" pitchFamily="18" charset="0"/>
              </a:rPr>
              <a:t> = MAX[S</a:t>
            </a:r>
            <a:r>
              <a:rPr lang="en-US" altLang="tr-TR" sz="2000" baseline="-30000" smtClean="0">
                <a:solidFill>
                  <a:schemeClr val="accent1"/>
                </a:solidFill>
                <a:cs typeface="Times New Roman" panose="02020603050405020304" pitchFamily="18" charset="0"/>
              </a:rPr>
              <a:t>0,1</a:t>
            </a:r>
            <a:r>
              <a:rPr lang="en-US" altLang="tr-TR" sz="2000" smtClean="0">
                <a:solidFill>
                  <a:schemeClr val="accent1"/>
                </a:solidFill>
                <a:cs typeface="Times New Roman" panose="02020603050405020304" pitchFamily="18" charset="0"/>
              </a:rPr>
              <a:t> -3, S</a:t>
            </a:r>
            <a:r>
              <a:rPr lang="en-US" altLang="tr-TR" sz="2000" baseline="-30000" smtClean="0">
                <a:solidFill>
                  <a:schemeClr val="accent1"/>
                </a:solidFill>
                <a:cs typeface="Times New Roman" panose="02020603050405020304" pitchFamily="18" charset="0"/>
              </a:rPr>
              <a:t>1,1</a:t>
            </a:r>
            <a:r>
              <a:rPr lang="en-US" altLang="tr-TR" sz="2000" smtClean="0">
                <a:solidFill>
                  <a:schemeClr val="accent1"/>
                </a:solidFill>
                <a:cs typeface="Times New Roman" panose="02020603050405020304" pitchFamily="18" charset="0"/>
              </a:rPr>
              <a:t> - 4, S</a:t>
            </a:r>
            <a:r>
              <a:rPr lang="en-US" altLang="tr-TR" sz="2000" baseline="-30000" smtClean="0">
                <a:solidFill>
                  <a:schemeClr val="accent1"/>
                </a:solidFill>
                <a:cs typeface="Times New Roman" panose="02020603050405020304" pitchFamily="18" charset="0"/>
              </a:rPr>
              <a:t>0,2 </a:t>
            </a:r>
            <a:r>
              <a:rPr lang="en-US" altLang="tr-TR" sz="2000" smtClean="0">
                <a:solidFill>
                  <a:schemeClr val="accent1"/>
                </a:solidFill>
                <a:cs typeface="Times New Roman" panose="02020603050405020304" pitchFamily="18" charset="0"/>
              </a:rPr>
              <a:t>– 4, 0] = MAX[0 - 3, 5 – 4, 0 – 4, 0] = MAX[-3, 1, -4, 0] = 1</a:t>
            </a:r>
            <a:r>
              <a:rPr lang="en-US" altLang="tr-TR" smtClean="0">
                <a:solidFill>
                  <a:schemeClr val="accent1"/>
                </a:solidFill>
              </a:rPr>
              <a:t> </a:t>
            </a:r>
          </a:p>
        </p:txBody>
      </p:sp>
      <p:pic>
        <p:nvPicPr>
          <p:cNvPr id="808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420938"/>
            <a:ext cx="556260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7A5202C-AF0F-4390-8FBA-22B1DA7C1F57}" type="slidenum">
              <a:rPr kumimoji="0" lang="en-US" altLang="tr-TR" sz="1200" smtClean="0"/>
              <a:pPr>
                <a:spcBef>
                  <a:spcPct val="50000"/>
                </a:spcBef>
                <a:buFontTx/>
                <a:buNone/>
              </a:pPr>
              <a:t>71</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08962"/>
                                        </p:tgtEl>
                                        <p:attrNameLst>
                                          <p:attrName>style.visibility</p:attrName>
                                        </p:attrNameLst>
                                      </p:cBhvr>
                                      <p:to>
                                        <p:strVal val="visible"/>
                                      </p:to>
                                    </p:set>
                                    <p:animEffect transition="in" filter="dissolve">
                                      <p:cBhvr>
                                        <p:cTn id="7" dur="500"/>
                                        <p:tgtEl>
                                          <p:spTgt spid="808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8963">
                                            <p:txEl>
                                              <p:pRg st="0" end="0"/>
                                            </p:txEl>
                                          </p:spTgt>
                                        </p:tgtEl>
                                        <p:attrNameLst>
                                          <p:attrName>style.visibility</p:attrName>
                                        </p:attrNameLst>
                                      </p:cBhvr>
                                      <p:to>
                                        <p:strVal val="visible"/>
                                      </p:to>
                                    </p:set>
                                    <p:animEffect transition="in" filter="dissolve">
                                      <p:cBhvr>
                                        <p:cTn id="12" dur="500"/>
                                        <p:tgtEl>
                                          <p:spTgt spid="808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08964"/>
                                        </p:tgtEl>
                                        <p:attrNameLst>
                                          <p:attrName>style.visibility</p:attrName>
                                        </p:attrNameLst>
                                      </p:cBhvr>
                                      <p:to>
                                        <p:strVal val="visible"/>
                                      </p:to>
                                    </p:set>
                                    <p:animEffect transition="in" filter="dissolve">
                                      <p:cBhvr>
                                        <p:cTn id="17" dur="500"/>
                                        <p:tgtEl>
                                          <p:spTgt spid="80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2" grpId="0"/>
      <p:bldP spid="808963"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p:txBody>
          <a:bodyPr/>
          <a:lstStyle/>
          <a:p>
            <a:pPr eaLnBrk="1" hangingPunct="1"/>
            <a:r>
              <a:rPr lang="en-US" altLang="tr-TR" smtClean="0"/>
              <a:t>Matrix Fill (Local Alignment)</a:t>
            </a:r>
          </a:p>
        </p:txBody>
      </p:sp>
      <p:sp>
        <p:nvSpPr>
          <p:cNvPr id="809987" name="Rectangle 3"/>
          <p:cNvSpPr>
            <a:spLocks noGrp="1" noChangeArrowheads="1"/>
          </p:cNvSpPr>
          <p:nvPr>
            <p:ph type="body" idx="1"/>
          </p:nvPr>
        </p:nvSpPr>
        <p:spPr>
          <a:xfrm>
            <a:off x="604838" y="1125538"/>
            <a:ext cx="8026400" cy="3897312"/>
          </a:xfrm>
        </p:spPr>
        <p:txBody>
          <a:bodyPr/>
          <a:lstStyle/>
          <a:p>
            <a:pPr eaLnBrk="1" hangingPunct="1">
              <a:buFontTx/>
              <a:buNone/>
            </a:pPr>
            <a:r>
              <a:rPr lang="en-US" altLang="tr-TR" sz="2000" smtClean="0">
                <a:solidFill>
                  <a:schemeClr val="accent1"/>
                </a:solidFill>
                <a:cs typeface="Times New Roman" panose="02020603050405020304" pitchFamily="18" charset="0"/>
              </a:rPr>
              <a:t>S</a:t>
            </a:r>
            <a:r>
              <a:rPr lang="en-US" altLang="tr-TR" sz="2000" baseline="-30000" smtClean="0">
                <a:solidFill>
                  <a:schemeClr val="accent1"/>
                </a:solidFill>
                <a:cs typeface="Times New Roman" panose="02020603050405020304" pitchFamily="18" charset="0"/>
              </a:rPr>
              <a:t>1,3</a:t>
            </a:r>
            <a:r>
              <a:rPr lang="en-US" altLang="tr-TR" sz="2000" smtClean="0">
                <a:solidFill>
                  <a:schemeClr val="accent1"/>
                </a:solidFill>
                <a:cs typeface="Times New Roman" panose="02020603050405020304" pitchFamily="18" charset="0"/>
              </a:rPr>
              <a:t> = MAX[S</a:t>
            </a:r>
            <a:r>
              <a:rPr lang="en-US" altLang="tr-TR" sz="2000" baseline="-30000" smtClean="0">
                <a:solidFill>
                  <a:schemeClr val="accent1"/>
                </a:solidFill>
                <a:cs typeface="Times New Roman" panose="02020603050405020304" pitchFamily="18" charset="0"/>
              </a:rPr>
              <a:t>0,2</a:t>
            </a:r>
            <a:r>
              <a:rPr lang="en-US" altLang="tr-TR" sz="2000" smtClean="0">
                <a:solidFill>
                  <a:schemeClr val="accent1"/>
                </a:solidFill>
                <a:cs typeface="Times New Roman" panose="02020603050405020304" pitchFamily="18" charset="0"/>
              </a:rPr>
              <a:t> -3, S</a:t>
            </a:r>
            <a:r>
              <a:rPr lang="en-US" altLang="tr-TR" sz="2000" baseline="-30000" smtClean="0">
                <a:solidFill>
                  <a:schemeClr val="accent1"/>
                </a:solidFill>
                <a:cs typeface="Times New Roman" panose="02020603050405020304" pitchFamily="18" charset="0"/>
              </a:rPr>
              <a:t>1,2</a:t>
            </a:r>
            <a:r>
              <a:rPr lang="en-US" altLang="tr-TR" sz="2000" smtClean="0">
                <a:solidFill>
                  <a:schemeClr val="accent1"/>
                </a:solidFill>
                <a:cs typeface="Times New Roman" panose="02020603050405020304" pitchFamily="18" charset="0"/>
              </a:rPr>
              <a:t> - 4, S</a:t>
            </a:r>
            <a:r>
              <a:rPr lang="en-US" altLang="tr-TR" sz="2000" baseline="-30000" smtClean="0">
                <a:solidFill>
                  <a:schemeClr val="accent1"/>
                </a:solidFill>
                <a:cs typeface="Times New Roman" panose="02020603050405020304" pitchFamily="18" charset="0"/>
              </a:rPr>
              <a:t>0,3 </a:t>
            </a:r>
            <a:r>
              <a:rPr lang="en-US" altLang="tr-TR" sz="2000" smtClean="0">
                <a:solidFill>
                  <a:schemeClr val="accent1"/>
                </a:solidFill>
                <a:cs typeface="Times New Roman" panose="02020603050405020304" pitchFamily="18" charset="0"/>
              </a:rPr>
              <a:t>– 4, 0] = MAX[0 - 3, 1 – 4, 0 – 4, 0] =    </a:t>
            </a:r>
          </a:p>
          <a:p>
            <a:pPr eaLnBrk="1" hangingPunct="1">
              <a:buFontTx/>
              <a:buNone/>
            </a:pPr>
            <a:r>
              <a:rPr lang="en-US" altLang="tr-TR" sz="2000" smtClean="0">
                <a:solidFill>
                  <a:schemeClr val="accent1"/>
                </a:solidFill>
                <a:cs typeface="Times New Roman" panose="02020603050405020304" pitchFamily="18" charset="0"/>
              </a:rPr>
              <a:t>          MAX[-3, -3, -4, 0] = 0</a:t>
            </a:r>
            <a:r>
              <a:rPr lang="en-US" altLang="tr-TR" smtClean="0">
                <a:solidFill>
                  <a:srgbClr val="FFFF00"/>
                </a:solidFill>
              </a:rPr>
              <a:t> </a:t>
            </a:r>
          </a:p>
        </p:txBody>
      </p:sp>
      <p:pic>
        <p:nvPicPr>
          <p:cNvPr id="809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276475"/>
            <a:ext cx="60960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B0D59B48-AA23-40C9-A0A1-2DB650297B3C}" type="slidenum">
              <a:rPr kumimoji="0" lang="en-US" altLang="tr-TR" sz="1200" smtClean="0"/>
              <a:pPr>
                <a:spcBef>
                  <a:spcPct val="50000"/>
                </a:spcBef>
                <a:buFontTx/>
                <a:buNone/>
              </a:pPr>
              <a:t>72</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09986"/>
                                        </p:tgtEl>
                                        <p:attrNameLst>
                                          <p:attrName>style.visibility</p:attrName>
                                        </p:attrNameLst>
                                      </p:cBhvr>
                                      <p:to>
                                        <p:strVal val="visible"/>
                                      </p:to>
                                    </p:set>
                                    <p:animEffect transition="in" filter="dissolve">
                                      <p:cBhvr>
                                        <p:cTn id="7" dur="500"/>
                                        <p:tgtEl>
                                          <p:spTgt spid="809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9987">
                                            <p:txEl>
                                              <p:pRg st="0" end="0"/>
                                            </p:txEl>
                                          </p:spTgt>
                                        </p:tgtEl>
                                        <p:attrNameLst>
                                          <p:attrName>style.visibility</p:attrName>
                                        </p:attrNameLst>
                                      </p:cBhvr>
                                      <p:to>
                                        <p:strVal val="visible"/>
                                      </p:to>
                                    </p:set>
                                    <p:animEffect transition="in" filter="dissolve">
                                      <p:cBhvr>
                                        <p:cTn id="12" dur="500"/>
                                        <p:tgtEl>
                                          <p:spTgt spid="809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9987">
                                            <p:txEl>
                                              <p:pRg st="1" end="1"/>
                                            </p:txEl>
                                          </p:spTgt>
                                        </p:tgtEl>
                                        <p:attrNameLst>
                                          <p:attrName>style.visibility</p:attrName>
                                        </p:attrNameLst>
                                      </p:cBhvr>
                                      <p:to>
                                        <p:strVal val="visible"/>
                                      </p:to>
                                    </p:set>
                                    <p:animEffect transition="in" filter="dissolve">
                                      <p:cBhvr>
                                        <p:cTn id="17" dur="500"/>
                                        <p:tgtEl>
                                          <p:spTgt spid="8099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09988"/>
                                        </p:tgtEl>
                                        <p:attrNameLst>
                                          <p:attrName>style.visibility</p:attrName>
                                        </p:attrNameLst>
                                      </p:cBhvr>
                                      <p:to>
                                        <p:strVal val="visible"/>
                                      </p:to>
                                    </p:set>
                                    <p:animEffect transition="in" filter="dissolve">
                                      <p:cBhvr>
                                        <p:cTn id="22" dur="500"/>
                                        <p:tgtEl>
                                          <p:spTgt spid="80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6" grpId="0"/>
      <p:bldP spid="809987"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tr-TR" smtClean="0"/>
              <a:t>Filled Matrix</a:t>
            </a:r>
            <a:r>
              <a:rPr lang="tr-TR" altLang="tr-TR" smtClean="0"/>
              <a:t> </a:t>
            </a:r>
            <a:r>
              <a:rPr lang="en-US" altLang="tr-TR" smtClean="0"/>
              <a:t>(Local Alignment)</a:t>
            </a:r>
          </a:p>
        </p:txBody>
      </p:sp>
      <p:pic>
        <p:nvPicPr>
          <p:cNvPr id="811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628775"/>
            <a:ext cx="72390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B09ABD8-1C96-4938-A081-FE89C7DC2A96}" type="slidenum">
              <a:rPr kumimoji="0" lang="en-US" altLang="tr-TR" sz="1200" smtClean="0"/>
              <a:pPr>
                <a:spcBef>
                  <a:spcPct val="50000"/>
                </a:spcBef>
                <a:buFontTx/>
                <a:buNone/>
              </a:pPr>
              <a:t>73</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1011"/>
                                        </p:tgtEl>
                                        <p:attrNameLst>
                                          <p:attrName>style.visibility</p:attrName>
                                        </p:attrNameLst>
                                      </p:cBhvr>
                                      <p:to>
                                        <p:strVal val="visible"/>
                                      </p:to>
                                    </p:set>
                                    <p:animEffect transition="in" filter="dissolve">
                                      <p:cBhvr>
                                        <p:cTn id="7" dur="500"/>
                                        <p:tgtEl>
                                          <p:spTgt spid="81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lstStyle/>
          <a:p>
            <a:pPr eaLnBrk="1" hangingPunct="1"/>
            <a:r>
              <a:rPr lang="en-US" altLang="tr-TR" smtClean="0"/>
              <a:t>Trace Back (Local Alignment)</a:t>
            </a:r>
          </a:p>
        </p:txBody>
      </p:sp>
      <p:sp>
        <p:nvSpPr>
          <p:cNvPr id="812035" name="Rectangle 3"/>
          <p:cNvSpPr>
            <a:spLocks noGrp="1" noChangeArrowheads="1"/>
          </p:cNvSpPr>
          <p:nvPr>
            <p:ph type="body" idx="1"/>
          </p:nvPr>
        </p:nvSpPr>
        <p:spPr/>
        <p:txBody>
          <a:bodyPr/>
          <a:lstStyle/>
          <a:p>
            <a:pPr eaLnBrk="1" hangingPunct="1">
              <a:lnSpc>
                <a:spcPct val="90000"/>
              </a:lnSpc>
            </a:pPr>
            <a:r>
              <a:rPr lang="en-US" altLang="tr-TR" sz="2800" smtClean="0">
                <a:cs typeface="Times New Roman" panose="02020603050405020304" pitchFamily="18" charset="0"/>
              </a:rPr>
              <a:t>maximum local alignment score for the two sequences is 14</a:t>
            </a:r>
          </a:p>
          <a:p>
            <a:pPr eaLnBrk="1" hangingPunct="1">
              <a:lnSpc>
                <a:spcPct val="90000"/>
              </a:lnSpc>
            </a:pPr>
            <a:endParaRPr lang="en-US" altLang="tr-TR" sz="2800" smtClean="0">
              <a:cs typeface="Times New Roman" panose="02020603050405020304" pitchFamily="18" charset="0"/>
            </a:endParaRPr>
          </a:p>
          <a:p>
            <a:pPr eaLnBrk="1" hangingPunct="1">
              <a:lnSpc>
                <a:spcPct val="90000"/>
              </a:lnSpc>
            </a:pPr>
            <a:r>
              <a:rPr lang="en-US" altLang="tr-TR" sz="2800" smtClean="0">
                <a:cs typeface="Times New Roman" panose="02020603050405020304" pitchFamily="18" charset="0"/>
              </a:rPr>
              <a:t>found by locating the highest values in the score matrix</a:t>
            </a:r>
          </a:p>
          <a:p>
            <a:pPr eaLnBrk="1" hangingPunct="1">
              <a:lnSpc>
                <a:spcPct val="90000"/>
              </a:lnSpc>
            </a:pPr>
            <a:endParaRPr lang="en-US" altLang="tr-TR" sz="2800" smtClean="0">
              <a:cs typeface="Times New Roman" panose="02020603050405020304" pitchFamily="18" charset="0"/>
            </a:endParaRPr>
          </a:p>
          <a:p>
            <a:pPr eaLnBrk="1" hangingPunct="1">
              <a:lnSpc>
                <a:spcPct val="90000"/>
              </a:lnSpc>
            </a:pPr>
            <a:r>
              <a:rPr lang="en-US" altLang="tr-TR" sz="2800" smtClean="0">
                <a:cs typeface="Times New Roman" panose="02020603050405020304" pitchFamily="18" charset="0"/>
              </a:rPr>
              <a:t>14 is found in two separate cells, indicating multiple alignments producing the maximal alignment score</a:t>
            </a:r>
          </a:p>
        </p:txBody>
      </p:sp>
      <p:sp>
        <p:nvSpPr>
          <p:cNvPr id="99332"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B45F8CC1-DDAE-40AD-A4EB-1EC14F3B1260}" type="slidenum">
              <a:rPr kumimoji="0" lang="en-US" altLang="tr-TR" sz="1200" smtClean="0"/>
              <a:pPr>
                <a:spcBef>
                  <a:spcPct val="50000"/>
                </a:spcBef>
                <a:buFontTx/>
                <a:buNone/>
              </a:pPr>
              <a:t>74</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2034"/>
                                        </p:tgtEl>
                                        <p:attrNameLst>
                                          <p:attrName>style.visibility</p:attrName>
                                        </p:attrNameLst>
                                      </p:cBhvr>
                                      <p:to>
                                        <p:strVal val="visible"/>
                                      </p:to>
                                    </p:set>
                                    <p:animEffect transition="in" filter="dissolve">
                                      <p:cBhvr>
                                        <p:cTn id="7" dur="500"/>
                                        <p:tgtEl>
                                          <p:spTgt spid="812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2035">
                                            <p:txEl>
                                              <p:pRg st="0" end="0"/>
                                            </p:txEl>
                                          </p:spTgt>
                                        </p:tgtEl>
                                        <p:attrNameLst>
                                          <p:attrName>style.visibility</p:attrName>
                                        </p:attrNameLst>
                                      </p:cBhvr>
                                      <p:to>
                                        <p:strVal val="visible"/>
                                      </p:to>
                                    </p:set>
                                    <p:animEffect transition="in" filter="dissolve">
                                      <p:cBhvr>
                                        <p:cTn id="12" dur="500"/>
                                        <p:tgtEl>
                                          <p:spTgt spid="812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2035">
                                            <p:txEl>
                                              <p:pRg st="2" end="2"/>
                                            </p:txEl>
                                          </p:spTgt>
                                        </p:tgtEl>
                                        <p:attrNameLst>
                                          <p:attrName>style.visibility</p:attrName>
                                        </p:attrNameLst>
                                      </p:cBhvr>
                                      <p:to>
                                        <p:strVal val="visible"/>
                                      </p:to>
                                    </p:set>
                                    <p:animEffect transition="in" filter="dissolve">
                                      <p:cBhvr>
                                        <p:cTn id="17" dur="500"/>
                                        <p:tgtEl>
                                          <p:spTgt spid="812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2035">
                                            <p:txEl>
                                              <p:pRg st="4" end="4"/>
                                            </p:txEl>
                                          </p:spTgt>
                                        </p:tgtEl>
                                        <p:attrNameLst>
                                          <p:attrName>style.visibility</p:attrName>
                                        </p:attrNameLst>
                                      </p:cBhvr>
                                      <p:to>
                                        <p:strVal val="visible"/>
                                      </p:to>
                                    </p:set>
                                    <p:animEffect transition="in" filter="dissolve">
                                      <p:cBhvr>
                                        <p:cTn id="22" dur="500"/>
                                        <p:tgtEl>
                                          <p:spTgt spid="812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4" grpId="0"/>
      <p:bldP spid="812035"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p:txBody>
          <a:bodyPr/>
          <a:lstStyle/>
          <a:p>
            <a:pPr eaLnBrk="1" hangingPunct="1"/>
            <a:r>
              <a:rPr lang="en-US" altLang="tr-TR" smtClean="0"/>
              <a:t>Trace Back (Local Alignment)</a:t>
            </a:r>
          </a:p>
        </p:txBody>
      </p:sp>
      <p:sp>
        <p:nvSpPr>
          <p:cNvPr id="813059" name="Rectangle 3"/>
          <p:cNvSpPr>
            <a:spLocks noGrp="1" noChangeArrowheads="1"/>
          </p:cNvSpPr>
          <p:nvPr>
            <p:ph type="body" idx="1"/>
          </p:nvPr>
        </p:nvSpPr>
        <p:spPr/>
        <p:txBody>
          <a:bodyPr/>
          <a:lstStyle/>
          <a:p>
            <a:pPr eaLnBrk="1" hangingPunct="1">
              <a:lnSpc>
                <a:spcPct val="90000"/>
              </a:lnSpc>
            </a:pPr>
            <a:r>
              <a:rPr lang="en-US" altLang="tr-TR" sz="2800" smtClean="0">
                <a:cs typeface="Times New Roman" panose="02020603050405020304" pitchFamily="18" charset="0"/>
              </a:rPr>
              <a:t>Traceback begins in the position with the highest value. </a:t>
            </a:r>
          </a:p>
          <a:p>
            <a:pPr eaLnBrk="1" hangingPunct="1">
              <a:lnSpc>
                <a:spcPct val="90000"/>
              </a:lnSpc>
            </a:pPr>
            <a:endParaRPr lang="en-US" altLang="tr-TR" sz="2800" smtClean="0">
              <a:cs typeface="Times New Roman" panose="02020603050405020304" pitchFamily="18" charset="0"/>
            </a:endParaRPr>
          </a:p>
          <a:p>
            <a:pPr eaLnBrk="1" hangingPunct="1">
              <a:lnSpc>
                <a:spcPct val="90000"/>
              </a:lnSpc>
            </a:pPr>
            <a:r>
              <a:rPr lang="en-US" altLang="tr-TR" sz="2800" smtClean="0">
                <a:cs typeface="Times New Roman" panose="02020603050405020304" pitchFamily="18" charset="0"/>
              </a:rPr>
              <a:t>At each cell, we look to see where we move next according to the pointers</a:t>
            </a:r>
          </a:p>
          <a:p>
            <a:pPr eaLnBrk="1" hangingPunct="1">
              <a:lnSpc>
                <a:spcPct val="90000"/>
              </a:lnSpc>
            </a:pPr>
            <a:endParaRPr lang="en-US" altLang="tr-TR" sz="2800" smtClean="0">
              <a:cs typeface="Times New Roman" panose="02020603050405020304" pitchFamily="18" charset="0"/>
            </a:endParaRPr>
          </a:p>
          <a:p>
            <a:pPr eaLnBrk="1" hangingPunct="1">
              <a:lnSpc>
                <a:spcPct val="90000"/>
              </a:lnSpc>
            </a:pPr>
            <a:r>
              <a:rPr lang="en-US" altLang="tr-TR" sz="2800" smtClean="0">
                <a:cs typeface="Times New Roman" panose="02020603050405020304" pitchFamily="18" charset="0"/>
              </a:rPr>
              <a:t> When a cell is reached where there is not a pointer to a previous cell, we have reached the beginning of the alignment</a:t>
            </a:r>
          </a:p>
          <a:p>
            <a:pPr eaLnBrk="1" hangingPunct="1">
              <a:lnSpc>
                <a:spcPct val="90000"/>
              </a:lnSpc>
              <a:buFontTx/>
              <a:buNone/>
            </a:pPr>
            <a:endParaRPr lang="en-US" altLang="tr-TR" sz="2800" smtClean="0">
              <a:solidFill>
                <a:srgbClr val="000099"/>
              </a:solidFill>
              <a:cs typeface="Times New Roman" panose="02020603050405020304" pitchFamily="18" charset="0"/>
            </a:endParaRPr>
          </a:p>
          <a:p>
            <a:pPr eaLnBrk="1" hangingPunct="1">
              <a:lnSpc>
                <a:spcPct val="90000"/>
              </a:lnSpc>
            </a:pPr>
            <a:endParaRPr lang="en-US" altLang="tr-TR" sz="2800" smtClean="0"/>
          </a:p>
        </p:txBody>
      </p:sp>
      <p:sp>
        <p:nvSpPr>
          <p:cNvPr id="10035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5FBB9C9-DB04-480E-8814-451F122938B9}" type="slidenum">
              <a:rPr kumimoji="0" lang="en-US" altLang="tr-TR" sz="1200" smtClean="0"/>
              <a:pPr>
                <a:spcBef>
                  <a:spcPct val="50000"/>
                </a:spcBef>
                <a:buFontTx/>
                <a:buNone/>
              </a:pPr>
              <a:t>75</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3058"/>
                                        </p:tgtEl>
                                        <p:attrNameLst>
                                          <p:attrName>style.visibility</p:attrName>
                                        </p:attrNameLst>
                                      </p:cBhvr>
                                      <p:to>
                                        <p:strVal val="visible"/>
                                      </p:to>
                                    </p:set>
                                    <p:animEffect transition="in" filter="dissolve">
                                      <p:cBhvr>
                                        <p:cTn id="7" dur="500"/>
                                        <p:tgtEl>
                                          <p:spTgt spid="813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3059">
                                            <p:txEl>
                                              <p:pRg st="0" end="0"/>
                                            </p:txEl>
                                          </p:spTgt>
                                        </p:tgtEl>
                                        <p:attrNameLst>
                                          <p:attrName>style.visibility</p:attrName>
                                        </p:attrNameLst>
                                      </p:cBhvr>
                                      <p:to>
                                        <p:strVal val="visible"/>
                                      </p:to>
                                    </p:set>
                                    <p:animEffect transition="in" filter="dissolve">
                                      <p:cBhvr>
                                        <p:cTn id="12" dur="500"/>
                                        <p:tgtEl>
                                          <p:spTgt spid="8130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3059">
                                            <p:txEl>
                                              <p:pRg st="2" end="2"/>
                                            </p:txEl>
                                          </p:spTgt>
                                        </p:tgtEl>
                                        <p:attrNameLst>
                                          <p:attrName>style.visibility</p:attrName>
                                        </p:attrNameLst>
                                      </p:cBhvr>
                                      <p:to>
                                        <p:strVal val="visible"/>
                                      </p:to>
                                    </p:set>
                                    <p:animEffect transition="in" filter="dissolve">
                                      <p:cBhvr>
                                        <p:cTn id="17" dur="500"/>
                                        <p:tgtEl>
                                          <p:spTgt spid="813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3059">
                                            <p:txEl>
                                              <p:pRg st="4" end="4"/>
                                            </p:txEl>
                                          </p:spTgt>
                                        </p:tgtEl>
                                        <p:attrNameLst>
                                          <p:attrName>style.visibility</p:attrName>
                                        </p:attrNameLst>
                                      </p:cBhvr>
                                      <p:to>
                                        <p:strVal val="visible"/>
                                      </p:to>
                                    </p:set>
                                    <p:animEffect transition="in" filter="dissolve">
                                      <p:cBhvr>
                                        <p:cTn id="22" dur="500"/>
                                        <p:tgtEl>
                                          <p:spTgt spid="813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8" grpId="0"/>
      <p:bldP spid="813059"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p:txBody>
          <a:bodyPr/>
          <a:lstStyle/>
          <a:p>
            <a:pPr eaLnBrk="1" hangingPunct="1"/>
            <a:r>
              <a:rPr lang="en-US" altLang="tr-TR" smtClean="0"/>
              <a:t>Trace Back (Local Alignment)</a:t>
            </a:r>
          </a:p>
        </p:txBody>
      </p:sp>
      <p:pic>
        <p:nvPicPr>
          <p:cNvPr id="814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557338"/>
            <a:ext cx="6946900"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8DCBD7A-38F5-43E6-959C-90D88354BF1B}" type="slidenum">
              <a:rPr kumimoji="0" lang="en-US" altLang="tr-TR" sz="1200" smtClean="0"/>
              <a:pPr>
                <a:spcBef>
                  <a:spcPct val="50000"/>
                </a:spcBef>
                <a:buFontTx/>
                <a:buNone/>
              </a:pPr>
              <a:t>76</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4082"/>
                                        </p:tgtEl>
                                        <p:attrNameLst>
                                          <p:attrName>style.visibility</p:attrName>
                                        </p:attrNameLst>
                                      </p:cBhvr>
                                      <p:to>
                                        <p:strVal val="visible"/>
                                      </p:to>
                                    </p:set>
                                    <p:animEffect transition="in" filter="dissolve">
                                      <p:cBhvr>
                                        <p:cTn id="7" dur="500"/>
                                        <p:tgtEl>
                                          <p:spTgt spid="814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14083"/>
                                        </p:tgtEl>
                                        <p:attrNameLst>
                                          <p:attrName>style.visibility</p:attrName>
                                        </p:attrNameLst>
                                      </p:cBhvr>
                                      <p:to>
                                        <p:strVal val="visible"/>
                                      </p:to>
                                    </p:set>
                                    <p:animEffect transition="in" filter="dissolve">
                                      <p:cBhvr>
                                        <p:cTn id="12" dur="500"/>
                                        <p:tgtEl>
                                          <p:spTgt spid="814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82"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p:txBody>
          <a:bodyPr/>
          <a:lstStyle/>
          <a:p>
            <a:pPr eaLnBrk="1" hangingPunct="1"/>
            <a:r>
              <a:rPr lang="en-US" altLang="tr-TR" smtClean="0"/>
              <a:t>Trace Back (Local Alignment)</a:t>
            </a:r>
          </a:p>
        </p:txBody>
      </p:sp>
      <p:pic>
        <p:nvPicPr>
          <p:cNvPr id="815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700213"/>
            <a:ext cx="6915150"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0CAC37A-B6E2-49F5-89E0-F34F2F74F751}" type="slidenum">
              <a:rPr kumimoji="0" lang="en-US" altLang="tr-TR" sz="1200" smtClean="0"/>
              <a:pPr>
                <a:spcBef>
                  <a:spcPct val="50000"/>
                </a:spcBef>
                <a:buFontTx/>
                <a:buNone/>
              </a:pPr>
              <a:t>77</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5106"/>
                                        </p:tgtEl>
                                        <p:attrNameLst>
                                          <p:attrName>style.visibility</p:attrName>
                                        </p:attrNameLst>
                                      </p:cBhvr>
                                      <p:to>
                                        <p:strVal val="visible"/>
                                      </p:to>
                                    </p:set>
                                    <p:animEffect transition="in" filter="dissolve">
                                      <p:cBhvr>
                                        <p:cTn id="7" dur="500"/>
                                        <p:tgtEl>
                                          <p:spTgt spid="815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15107"/>
                                        </p:tgtEl>
                                        <p:attrNameLst>
                                          <p:attrName>style.visibility</p:attrName>
                                        </p:attrNameLst>
                                      </p:cBhvr>
                                      <p:to>
                                        <p:strVal val="visible"/>
                                      </p:to>
                                    </p:set>
                                    <p:animEffect transition="in" filter="dissolve">
                                      <p:cBhvr>
                                        <p:cTn id="12" dur="500"/>
                                        <p:tgtEl>
                                          <p:spTgt spid="815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06" grpId="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lstStyle/>
          <a:p>
            <a:pPr eaLnBrk="1" hangingPunct="1"/>
            <a:r>
              <a:rPr lang="en-US" altLang="tr-TR" smtClean="0"/>
              <a:t>Trace Back (Local Alignment)</a:t>
            </a:r>
          </a:p>
        </p:txBody>
      </p:sp>
      <p:pic>
        <p:nvPicPr>
          <p:cNvPr id="816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557338"/>
            <a:ext cx="7620000"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312D085-05DF-418E-84AD-877EC42C06DD}" type="slidenum">
              <a:rPr kumimoji="0" lang="en-US" altLang="tr-TR" sz="1200" smtClean="0"/>
              <a:pPr>
                <a:spcBef>
                  <a:spcPct val="50000"/>
                </a:spcBef>
                <a:buFontTx/>
                <a:buNone/>
              </a:pPr>
              <a:t>78</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6130"/>
                                        </p:tgtEl>
                                        <p:attrNameLst>
                                          <p:attrName>style.visibility</p:attrName>
                                        </p:attrNameLst>
                                      </p:cBhvr>
                                      <p:to>
                                        <p:strVal val="visible"/>
                                      </p:to>
                                    </p:set>
                                    <p:animEffect transition="in" filter="dissolve">
                                      <p:cBhvr>
                                        <p:cTn id="7" dur="500"/>
                                        <p:tgtEl>
                                          <p:spTgt spid="816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16131"/>
                                        </p:tgtEl>
                                        <p:attrNameLst>
                                          <p:attrName>style.visibility</p:attrName>
                                        </p:attrNameLst>
                                      </p:cBhvr>
                                      <p:to>
                                        <p:strVal val="visible"/>
                                      </p:to>
                                    </p:set>
                                    <p:animEffect transition="in" filter="dissolve">
                                      <p:cBhvr>
                                        <p:cTn id="12" dur="500"/>
                                        <p:tgtEl>
                                          <p:spTgt spid="816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0" grpId="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p:txBody>
          <a:bodyPr/>
          <a:lstStyle/>
          <a:p>
            <a:pPr eaLnBrk="1" hangingPunct="1"/>
            <a:r>
              <a:rPr lang="en-US" altLang="tr-TR" smtClean="0"/>
              <a:t>Maximum Local Alignment</a:t>
            </a:r>
          </a:p>
        </p:txBody>
      </p:sp>
      <p:sp>
        <p:nvSpPr>
          <p:cNvPr id="817155" name="Rectangle 3"/>
          <p:cNvSpPr>
            <a:spLocks noGrp="1" noChangeArrowheads="1"/>
          </p:cNvSpPr>
          <p:nvPr>
            <p:ph type="body" sz="half" idx="1"/>
          </p:nvPr>
        </p:nvSpPr>
        <p:spPr>
          <a:xfrm>
            <a:off x="395288" y="1125538"/>
            <a:ext cx="4059237" cy="4978400"/>
          </a:xfrm>
        </p:spPr>
        <p:txBody>
          <a:bodyPr/>
          <a:lstStyle/>
          <a:p>
            <a:pPr eaLnBrk="1" hangingPunct="1">
              <a:buFontTx/>
              <a:buNone/>
            </a:pPr>
            <a:r>
              <a:rPr lang="en-US" altLang="tr-TR" b="1" smtClean="0">
                <a:latin typeface="Courier New" panose="02070309020205020404" pitchFamily="49" charset="0"/>
                <a:cs typeface="Courier New" panose="02070309020205020404" pitchFamily="49" charset="0"/>
              </a:rPr>
              <a:t>G A A T T C - A</a:t>
            </a:r>
            <a:endParaRPr lang="en-US" altLang="tr-TR" smtClean="0">
              <a:cs typeface="Times New Roman" panose="02020603050405020304" pitchFamily="18" charset="0"/>
            </a:endParaRPr>
          </a:p>
          <a:p>
            <a:pPr eaLnBrk="1" hangingPunct="1">
              <a:buFontTx/>
              <a:buNone/>
            </a:pPr>
            <a:r>
              <a:rPr lang="en-US" altLang="tr-TR" b="1" smtClean="0">
                <a:latin typeface="Courier New" panose="02070309020205020404" pitchFamily="49" charset="0"/>
                <a:cs typeface="Courier New" panose="02070309020205020404" pitchFamily="49" charset="0"/>
              </a:rPr>
              <a:t>|   | |   |   |</a:t>
            </a:r>
            <a:endParaRPr lang="en-US" altLang="tr-TR" smtClean="0">
              <a:cs typeface="Times New Roman" panose="02020603050405020304" pitchFamily="18" charset="0"/>
            </a:endParaRPr>
          </a:p>
          <a:p>
            <a:pPr eaLnBrk="1" hangingPunct="1">
              <a:buFontTx/>
              <a:buNone/>
            </a:pPr>
            <a:r>
              <a:rPr lang="en-US" altLang="tr-TR" b="1" smtClean="0">
                <a:latin typeface="Courier New" panose="02070309020205020404" pitchFamily="49" charset="0"/>
                <a:cs typeface="Courier New" panose="02070309020205020404" pitchFamily="49" charset="0"/>
              </a:rPr>
              <a:t>G G A T – C G A</a:t>
            </a:r>
            <a:endParaRPr lang="en-US" altLang="tr-TR" smtClean="0">
              <a:cs typeface="Times New Roman" panose="02020603050405020304" pitchFamily="18" charset="0"/>
            </a:endParaRPr>
          </a:p>
          <a:p>
            <a:pPr eaLnBrk="1" hangingPunct="1">
              <a:buFontTx/>
              <a:buNone/>
            </a:pPr>
            <a:r>
              <a:rPr lang="en-US" altLang="tr-TR" b="1" smtClean="0">
                <a:latin typeface="Courier New" panose="02070309020205020404" pitchFamily="49" charset="0"/>
                <a:cs typeface="Courier New" panose="02070309020205020404" pitchFamily="49" charset="0"/>
              </a:rPr>
              <a:t> </a:t>
            </a:r>
            <a:endParaRPr lang="en-US" altLang="tr-TR" smtClean="0">
              <a:cs typeface="Times New Roman" panose="02020603050405020304" pitchFamily="18" charset="0"/>
            </a:endParaRPr>
          </a:p>
          <a:p>
            <a:pPr eaLnBrk="1" hangingPunct="1">
              <a:buFontTx/>
              <a:buNone/>
            </a:pPr>
            <a:r>
              <a:rPr lang="en-US" altLang="tr-TR" b="1" smtClean="0">
                <a:latin typeface="Courier New" panose="02070309020205020404" pitchFamily="49" charset="0"/>
                <a:cs typeface="Courier New" panose="02070309020205020404" pitchFamily="49" charset="0"/>
              </a:rPr>
              <a:t>+ - + + - + - +</a:t>
            </a:r>
            <a:endParaRPr lang="en-US" altLang="tr-TR" smtClean="0">
              <a:cs typeface="Times New Roman" panose="02020603050405020304" pitchFamily="18" charset="0"/>
            </a:endParaRPr>
          </a:p>
          <a:p>
            <a:pPr eaLnBrk="1" hangingPunct="1">
              <a:buFontTx/>
              <a:buNone/>
            </a:pPr>
            <a:r>
              <a:rPr lang="en-US" altLang="tr-TR" b="1" smtClean="0">
                <a:latin typeface="Courier New" panose="02070309020205020404" pitchFamily="49" charset="0"/>
                <a:cs typeface="Courier New" panose="02070309020205020404" pitchFamily="49" charset="0"/>
              </a:rPr>
              <a:t>5 3 5 5 4 5 4 5</a:t>
            </a:r>
            <a:endParaRPr lang="en-US" altLang="tr-TR" smtClean="0">
              <a:cs typeface="Times New Roman" panose="02020603050405020304" pitchFamily="18" charset="0"/>
            </a:endParaRPr>
          </a:p>
          <a:p>
            <a:pPr eaLnBrk="1" hangingPunct="1">
              <a:buFontTx/>
              <a:buNone/>
            </a:pPr>
            <a:r>
              <a:rPr lang="en-US" altLang="tr-TR" b="1" smtClean="0">
                <a:latin typeface="Courier New" panose="02070309020205020404" pitchFamily="49" charset="0"/>
                <a:cs typeface="Courier New" panose="02070309020205020404" pitchFamily="49" charset="0"/>
              </a:rPr>
              <a:t> </a:t>
            </a:r>
            <a:endParaRPr lang="en-US" altLang="tr-TR" smtClean="0">
              <a:cs typeface="Times New Roman" panose="02020603050405020304" pitchFamily="18" charset="0"/>
            </a:endParaRPr>
          </a:p>
          <a:p>
            <a:pPr eaLnBrk="1" hangingPunct="1">
              <a:buFontTx/>
              <a:buNone/>
            </a:pPr>
            <a:r>
              <a:rPr lang="en-US" altLang="tr-TR" b="1" smtClean="0">
                <a:solidFill>
                  <a:srgbClr val="000099"/>
                </a:solidFill>
                <a:latin typeface="Courier New" panose="02070309020205020404" pitchFamily="49" charset="0"/>
                <a:cs typeface="Courier New" panose="02070309020205020404" pitchFamily="49" charset="0"/>
              </a:rPr>
              <a:t> </a:t>
            </a:r>
            <a:endParaRPr lang="en-US" altLang="tr-TR" smtClean="0">
              <a:solidFill>
                <a:srgbClr val="000099"/>
              </a:solidFill>
              <a:cs typeface="Times New Roman" panose="02020603050405020304" pitchFamily="18" charset="0"/>
            </a:endParaRPr>
          </a:p>
          <a:p>
            <a:pPr eaLnBrk="1" hangingPunct="1"/>
            <a:endParaRPr lang="en-US" altLang="tr-TR" smtClean="0"/>
          </a:p>
        </p:txBody>
      </p:sp>
      <p:sp>
        <p:nvSpPr>
          <p:cNvPr id="817156" name="Rectangle 4"/>
          <p:cNvSpPr>
            <a:spLocks noGrp="1" noChangeArrowheads="1"/>
          </p:cNvSpPr>
          <p:nvPr>
            <p:ph type="body" sz="half" idx="2"/>
          </p:nvPr>
        </p:nvSpPr>
        <p:spPr>
          <a:xfrm>
            <a:off x="4616450" y="1125538"/>
            <a:ext cx="4059238" cy="4978400"/>
          </a:xfrm>
        </p:spPr>
        <p:txBody>
          <a:bodyPr/>
          <a:lstStyle/>
          <a:p>
            <a:pPr eaLnBrk="1" hangingPunct="1">
              <a:buFontTx/>
              <a:buNone/>
            </a:pPr>
            <a:r>
              <a:rPr lang="en-US" altLang="tr-TR" b="1" smtClean="0">
                <a:latin typeface="Courier New" panose="02070309020205020404" pitchFamily="49" charset="0"/>
                <a:cs typeface="Courier New" panose="02070309020205020404" pitchFamily="49" charset="0"/>
              </a:rPr>
              <a:t>G A A T T C - A</a:t>
            </a:r>
            <a:endParaRPr lang="en-US" altLang="tr-TR" smtClean="0">
              <a:cs typeface="Times New Roman" panose="02020603050405020304" pitchFamily="18" charset="0"/>
            </a:endParaRPr>
          </a:p>
          <a:p>
            <a:pPr eaLnBrk="1" hangingPunct="1">
              <a:buFontTx/>
              <a:buNone/>
            </a:pPr>
            <a:r>
              <a:rPr lang="en-US" altLang="tr-TR" b="1" smtClean="0">
                <a:latin typeface="Courier New" panose="02070309020205020404" pitchFamily="49" charset="0"/>
                <a:cs typeface="Courier New" panose="02070309020205020404" pitchFamily="49" charset="0"/>
              </a:rPr>
              <a:t>|   |   | |   |</a:t>
            </a:r>
            <a:endParaRPr lang="en-US" altLang="tr-TR" smtClean="0">
              <a:cs typeface="Times New Roman" panose="02020603050405020304" pitchFamily="18" charset="0"/>
            </a:endParaRPr>
          </a:p>
          <a:p>
            <a:pPr eaLnBrk="1" hangingPunct="1">
              <a:buFontTx/>
              <a:buNone/>
            </a:pPr>
            <a:r>
              <a:rPr lang="en-US" altLang="tr-TR" b="1" smtClean="0">
                <a:latin typeface="Courier New" panose="02070309020205020404" pitchFamily="49" charset="0"/>
                <a:cs typeface="Courier New" panose="02070309020205020404" pitchFamily="49" charset="0"/>
              </a:rPr>
              <a:t>G G A – T C G A</a:t>
            </a:r>
            <a:endParaRPr lang="en-US" altLang="tr-TR" smtClean="0">
              <a:cs typeface="Times New Roman" panose="02020603050405020304" pitchFamily="18" charset="0"/>
            </a:endParaRPr>
          </a:p>
          <a:p>
            <a:pPr eaLnBrk="1" hangingPunct="1">
              <a:buFontTx/>
              <a:buNone/>
            </a:pPr>
            <a:r>
              <a:rPr lang="en-US" altLang="tr-TR" b="1" smtClean="0">
                <a:latin typeface="Courier New" panose="02070309020205020404" pitchFamily="49" charset="0"/>
                <a:cs typeface="Courier New" panose="02070309020205020404" pitchFamily="49" charset="0"/>
              </a:rPr>
              <a:t> </a:t>
            </a:r>
            <a:endParaRPr lang="en-US" altLang="tr-TR" smtClean="0">
              <a:cs typeface="Times New Roman" panose="02020603050405020304" pitchFamily="18" charset="0"/>
            </a:endParaRPr>
          </a:p>
          <a:p>
            <a:pPr eaLnBrk="1" hangingPunct="1">
              <a:buFontTx/>
              <a:buNone/>
            </a:pPr>
            <a:r>
              <a:rPr lang="en-US" altLang="tr-TR" b="1" smtClean="0">
                <a:latin typeface="Courier New" panose="02070309020205020404" pitchFamily="49" charset="0"/>
                <a:cs typeface="Courier New" panose="02070309020205020404" pitchFamily="49" charset="0"/>
              </a:rPr>
              <a:t>+ - + - + + - +</a:t>
            </a:r>
            <a:endParaRPr lang="en-US" altLang="tr-TR" smtClean="0">
              <a:cs typeface="Times New Roman" panose="02020603050405020304" pitchFamily="18" charset="0"/>
            </a:endParaRPr>
          </a:p>
          <a:p>
            <a:pPr eaLnBrk="1" hangingPunct="1">
              <a:buFontTx/>
              <a:buNone/>
            </a:pPr>
            <a:r>
              <a:rPr lang="en-US" altLang="tr-TR" b="1" smtClean="0">
                <a:latin typeface="Courier New" panose="02070309020205020404" pitchFamily="49" charset="0"/>
                <a:cs typeface="Courier New" panose="02070309020205020404" pitchFamily="49" charset="0"/>
              </a:rPr>
              <a:t>5 3 5 4 5 5 4 5</a:t>
            </a:r>
            <a:endParaRPr lang="en-US" altLang="tr-TR" smtClean="0">
              <a:cs typeface="Times New Roman" panose="02020603050405020304" pitchFamily="18" charset="0"/>
            </a:endParaRPr>
          </a:p>
          <a:p>
            <a:pPr eaLnBrk="1" hangingPunct="1"/>
            <a:endParaRPr lang="en-US" altLang="tr-TR" smtClean="0"/>
          </a:p>
        </p:txBody>
      </p:sp>
      <p:sp>
        <p:nvSpPr>
          <p:cNvPr id="104453" name="Slide Number Placeholder 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E19B07E-CD8C-407F-ACC4-88B8B6B681D7}" type="slidenum">
              <a:rPr kumimoji="0" lang="en-US" altLang="tr-TR" sz="1200" smtClean="0"/>
              <a:pPr>
                <a:spcBef>
                  <a:spcPct val="50000"/>
                </a:spcBef>
                <a:buFontTx/>
                <a:buNone/>
              </a:pPr>
              <a:t>79</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7154"/>
                                        </p:tgtEl>
                                        <p:attrNameLst>
                                          <p:attrName>style.visibility</p:attrName>
                                        </p:attrNameLst>
                                      </p:cBhvr>
                                      <p:to>
                                        <p:strVal val="visible"/>
                                      </p:to>
                                    </p:set>
                                    <p:animEffect transition="in" filter="dissolve">
                                      <p:cBhvr>
                                        <p:cTn id="7" dur="500"/>
                                        <p:tgtEl>
                                          <p:spTgt spid="817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7155">
                                            <p:txEl>
                                              <p:pRg st="0" end="0"/>
                                            </p:txEl>
                                          </p:spTgt>
                                        </p:tgtEl>
                                        <p:attrNameLst>
                                          <p:attrName>style.visibility</p:attrName>
                                        </p:attrNameLst>
                                      </p:cBhvr>
                                      <p:to>
                                        <p:strVal val="visible"/>
                                      </p:to>
                                    </p:set>
                                    <p:animEffect transition="in" filter="dissolve">
                                      <p:cBhvr>
                                        <p:cTn id="12" dur="500"/>
                                        <p:tgtEl>
                                          <p:spTgt spid="8171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7155">
                                            <p:txEl>
                                              <p:pRg st="1" end="1"/>
                                            </p:txEl>
                                          </p:spTgt>
                                        </p:tgtEl>
                                        <p:attrNameLst>
                                          <p:attrName>style.visibility</p:attrName>
                                        </p:attrNameLst>
                                      </p:cBhvr>
                                      <p:to>
                                        <p:strVal val="visible"/>
                                      </p:to>
                                    </p:set>
                                    <p:animEffect transition="in" filter="dissolve">
                                      <p:cBhvr>
                                        <p:cTn id="17" dur="500"/>
                                        <p:tgtEl>
                                          <p:spTgt spid="8171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7155">
                                            <p:txEl>
                                              <p:pRg st="2" end="2"/>
                                            </p:txEl>
                                          </p:spTgt>
                                        </p:tgtEl>
                                        <p:attrNameLst>
                                          <p:attrName>style.visibility</p:attrName>
                                        </p:attrNameLst>
                                      </p:cBhvr>
                                      <p:to>
                                        <p:strVal val="visible"/>
                                      </p:to>
                                    </p:set>
                                    <p:animEffect transition="in" filter="dissolve">
                                      <p:cBhvr>
                                        <p:cTn id="22" dur="500"/>
                                        <p:tgtEl>
                                          <p:spTgt spid="8171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7156">
                                            <p:txEl>
                                              <p:pRg st="0" end="0"/>
                                            </p:txEl>
                                          </p:spTgt>
                                        </p:tgtEl>
                                        <p:attrNameLst>
                                          <p:attrName>style.visibility</p:attrName>
                                        </p:attrNameLst>
                                      </p:cBhvr>
                                      <p:to>
                                        <p:strVal val="visible"/>
                                      </p:to>
                                    </p:set>
                                    <p:animEffect transition="in" filter="dissolve">
                                      <p:cBhvr>
                                        <p:cTn id="27" dur="500"/>
                                        <p:tgtEl>
                                          <p:spTgt spid="81715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17156">
                                            <p:txEl>
                                              <p:pRg st="1" end="1"/>
                                            </p:txEl>
                                          </p:spTgt>
                                        </p:tgtEl>
                                        <p:attrNameLst>
                                          <p:attrName>style.visibility</p:attrName>
                                        </p:attrNameLst>
                                      </p:cBhvr>
                                      <p:to>
                                        <p:strVal val="visible"/>
                                      </p:to>
                                    </p:set>
                                    <p:animEffect transition="in" filter="dissolve">
                                      <p:cBhvr>
                                        <p:cTn id="32" dur="500"/>
                                        <p:tgtEl>
                                          <p:spTgt spid="817156">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17156">
                                            <p:txEl>
                                              <p:pRg st="2" end="2"/>
                                            </p:txEl>
                                          </p:spTgt>
                                        </p:tgtEl>
                                        <p:attrNameLst>
                                          <p:attrName>style.visibility</p:attrName>
                                        </p:attrNameLst>
                                      </p:cBhvr>
                                      <p:to>
                                        <p:strVal val="visible"/>
                                      </p:to>
                                    </p:set>
                                    <p:animEffect transition="in" filter="dissolve">
                                      <p:cBhvr>
                                        <p:cTn id="37" dur="500"/>
                                        <p:tgtEl>
                                          <p:spTgt spid="817156">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17155">
                                            <p:txEl>
                                              <p:pRg st="4" end="4"/>
                                            </p:txEl>
                                          </p:spTgt>
                                        </p:tgtEl>
                                        <p:attrNameLst>
                                          <p:attrName>style.visibility</p:attrName>
                                        </p:attrNameLst>
                                      </p:cBhvr>
                                      <p:to>
                                        <p:strVal val="visible"/>
                                      </p:to>
                                    </p:set>
                                    <p:animEffect transition="in" filter="dissolve">
                                      <p:cBhvr>
                                        <p:cTn id="42" dur="500"/>
                                        <p:tgtEl>
                                          <p:spTgt spid="817155">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17155">
                                            <p:txEl>
                                              <p:pRg st="5" end="5"/>
                                            </p:txEl>
                                          </p:spTgt>
                                        </p:tgtEl>
                                        <p:attrNameLst>
                                          <p:attrName>style.visibility</p:attrName>
                                        </p:attrNameLst>
                                      </p:cBhvr>
                                      <p:to>
                                        <p:strVal val="visible"/>
                                      </p:to>
                                    </p:set>
                                    <p:animEffect transition="in" filter="dissolve">
                                      <p:cBhvr>
                                        <p:cTn id="47" dur="500"/>
                                        <p:tgtEl>
                                          <p:spTgt spid="817155">
                                            <p:txEl>
                                              <p:pRg st="5" end="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17156">
                                            <p:txEl>
                                              <p:pRg st="4" end="4"/>
                                            </p:txEl>
                                          </p:spTgt>
                                        </p:tgtEl>
                                        <p:attrNameLst>
                                          <p:attrName>style.visibility</p:attrName>
                                        </p:attrNameLst>
                                      </p:cBhvr>
                                      <p:to>
                                        <p:strVal val="visible"/>
                                      </p:to>
                                    </p:set>
                                    <p:animEffect transition="in" filter="dissolve">
                                      <p:cBhvr>
                                        <p:cTn id="52" dur="500"/>
                                        <p:tgtEl>
                                          <p:spTgt spid="817156">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17156">
                                            <p:txEl>
                                              <p:pRg st="5" end="5"/>
                                            </p:txEl>
                                          </p:spTgt>
                                        </p:tgtEl>
                                        <p:attrNameLst>
                                          <p:attrName>style.visibility</p:attrName>
                                        </p:attrNameLst>
                                      </p:cBhvr>
                                      <p:to>
                                        <p:strVal val="visible"/>
                                      </p:to>
                                    </p:set>
                                    <p:animEffect transition="in" filter="dissolve">
                                      <p:cBhvr>
                                        <p:cTn id="57" dur="500"/>
                                        <p:tgtEl>
                                          <p:spTgt spid="8171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4" grpId="0"/>
      <p:bldP spid="817155" grpId="0" build="p"/>
      <p:bldP spid="81715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219200"/>
          </a:xfrm>
          <a:noFill/>
        </p:spPr>
        <p:txBody>
          <a:bodyPr lIns="90487" tIns="44450" rIns="90487" bIns="44450"/>
          <a:lstStyle/>
          <a:p>
            <a:r>
              <a:rPr lang="en-US" altLang="tr-TR" smtClean="0"/>
              <a:t> Use Protein Sequences for Similarity Searches</a:t>
            </a:r>
          </a:p>
        </p:txBody>
      </p:sp>
      <p:sp>
        <p:nvSpPr>
          <p:cNvPr id="756739" name="Rectangle 3"/>
          <p:cNvSpPr>
            <a:spLocks noGrp="1" noChangeArrowheads="1"/>
          </p:cNvSpPr>
          <p:nvPr>
            <p:ph type="body" idx="1"/>
          </p:nvPr>
        </p:nvSpPr>
        <p:spPr>
          <a:xfrm>
            <a:off x="683568" y="1628800"/>
            <a:ext cx="7772400" cy="4608512"/>
          </a:xfrm>
        </p:spPr>
        <p:txBody>
          <a:bodyPr lIns="90487" tIns="44450" rIns="90487" bIns="44450">
            <a:normAutofit fontScale="92500"/>
          </a:bodyPr>
          <a:lstStyle/>
          <a:p>
            <a:pPr>
              <a:defRPr/>
            </a:pPr>
            <a:r>
              <a:rPr lang="en-US" sz="2800" dirty="0"/>
              <a:t>DNA sequences tend to be less informative than protein </a:t>
            </a:r>
            <a:r>
              <a:rPr lang="en-US" sz="2800" dirty="0" smtClean="0"/>
              <a:t>sequences</a:t>
            </a:r>
            <a:endParaRPr lang="tr-TR" sz="2800" dirty="0" smtClean="0"/>
          </a:p>
          <a:p>
            <a:pPr>
              <a:defRPr/>
            </a:pPr>
            <a:r>
              <a:rPr lang="en-US" sz="2800" dirty="0" smtClean="0"/>
              <a:t>DNA </a:t>
            </a:r>
            <a:r>
              <a:rPr lang="en-US" sz="2800" dirty="0"/>
              <a:t>bases vs. 20 amino acids - less chance </a:t>
            </a:r>
            <a:r>
              <a:rPr lang="en-US" sz="2800" dirty="0" smtClean="0"/>
              <a:t>similarity</a:t>
            </a:r>
            <a:endParaRPr lang="tr-TR" sz="2800" dirty="0" smtClean="0"/>
          </a:p>
          <a:p>
            <a:pPr>
              <a:defRPr/>
            </a:pPr>
            <a:r>
              <a:rPr lang="en-US" sz="2800" dirty="0" smtClean="0"/>
              <a:t>Similarity </a:t>
            </a:r>
            <a:r>
              <a:rPr lang="en-US" sz="2800" dirty="0"/>
              <a:t>of AAs can be </a:t>
            </a:r>
            <a:r>
              <a:rPr lang="en-US" sz="2800" dirty="0" smtClean="0"/>
              <a:t>scored</a:t>
            </a:r>
            <a:endParaRPr lang="tr-TR" sz="2800" dirty="0" smtClean="0"/>
          </a:p>
          <a:p>
            <a:pPr lvl="1">
              <a:defRPr/>
            </a:pPr>
            <a:r>
              <a:rPr lang="en-US" dirty="0" smtClean="0"/>
              <a:t># </a:t>
            </a:r>
            <a:r>
              <a:rPr lang="en-US" dirty="0"/>
              <a:t>of mutations, chemical similarity, PAM </a:t>
            </a:r>
            <a:r>
              <a:rPr lang="en-US" dirty="0" smtClean="0"/>
              <a:t>matrix</a:t>
            </a:r>
            <a:endParaRPr lang="tr-TR" dirty="0" smtClean="0"/>
          </a:p>
          <a:p>
            <a:pPr marL="342900" lvl="1" indent="-342900">
              <a:buFontTx/>
              <a:buChar char="•"/>
              <a:defRPr/>
            </a:pPr>
            <a:r>
              <a:rPr lang="en-US" dirty="0">
                <a:solidFill>
                  <a:schemeClr val="tx1"/>
                </a:solidFill>
                <a:ea typeface="+mn-ea"/>
                <a:cs typeface="+mn-cs"/>
              </a:rPr>
              <a:t>Protein databanks are much smaller than DNA </a:t>
            </a:r>
            <a:r>
              <a:rPr lang="en-US" dirty="0" smtClean="0">
                <a:solidFill>
                  <a:schemeClr val="tx1"/>
                </a:solidFill>
                <a:ea typeface="+mn-ea"/>
                <a:cs typeface="+mn-cs"/>
              </a:rPr>
              <a:t>databanks</a:t>
            </a:r>
            <a:endParaRPr lang="tr-TR" dirty="0" smtClean="0">
              <a:solidFill>
                <a:schemeClr val="tx1"/>
              </a:solidFill>
              <a:ea typeface="+mn-ea"/>
              <a:cs typeface="+mn-cs"/>
            </a:endParaRPr>
          </a:p>
          <a:p>
            <a:pPr lvl="1">
              <a:defRPr/>
            </a:pPr>
            <a:r>
              <a:rPr lang="en-US" dirty="0"/>
              <a:t>less random matches.</a:t>
            </a:r>
          </a:p>
          <a:p>
            <a:pPr>
              <a:buFontTx/>
              <a:buChar char="•"/>
              <a:defRPr/>
            </a:pPr>
            <a:r>
              <a:rPr lang="en-US" sz="2800" dirty="0"/>
              <a:t>Similarity is determined by pairwise alignment of different sequences</a:t>
            </a:r>
          </a:p>
        </p:txBody>
      </p:sp>
      <p:sp>
        <p:nvSpPr>
          <p:cNvPr id="2560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9D6FE1C-8F30-488A-BA4F-E4FB05B35209}" type="slidenum">
              <a:rPr kumimoji="0" lang="en-US" altLang="tr-TR" sz="1200" smtClean="0"/>
              <a:pPr>
                <a:spcBef>
                  <a:spcPct val="50000"/>
                </a:spcBef>
                <a:buFontTx/>
                <a:buNone/>
              </a:pPr>
              <a:t>8</a:t>
            </a:fld>
            <a:endParaRPr kumimoji="0" lang="en-US" altLang="tr-TR" sz="12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6739">
                                            <p:txEl>
                                              <p:pRg st="0" end="0"/>
                                            </p:txEl>
                                          </p:spTgt>
                                        </p:tgtEl>
                                        <p:attrNameLst>
                                          <p:attrName>style.visibility</p:attrName>
                                        </p:attrNameLst>
                                      </p:cBhvr>
                                      <p:to>
                                        <p:strVal val="visible"/>
                                      </p:to>
                                    </p:set>
                                    <p:animEffect transition="in" filter="dissolve">
                                      <p:cBhvr>
                                        <p:cTn id="7" dur="500"/>
                                        <p:tgtEl>
                                          <p:spTgt spid="756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6739">
                                            <p:txEl>
                                              <p:pRg st="1" end="1"/>
                                            </p:txEl>
                                          </p:spTgt>
                                        </p:tgtEl>
                                        <p:attrNameLst>
                                          <p:attrName>style.visibility</p:attrName>
                                        </p:attrNameLst>
                                      </p:cBhvr>
                                      <p:to>
                                        <p:strVal val="visible"/>
                                      </p:to>
                                    </p:set>
                                    <p:animEffect transition="in" filter="dissolve">
                                      <p:cBhvr>
                                        <p:cTn id="12" dur="500"/>
                                        <p:tgtEl>
                                          <p:spTgt spid="7567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6739">
                                            <p:txEl>
                                              <p:pRg st="2" end="2"/>
                                            </p:txEl>
                                          </p:spTgt>
                                        </p:tgtEl>
                                        <p:attrNameLst>
                                          <p:attrName>style.visibility</p:attrName>
                                        </p:attrNameLst>
                                      </p:cBhvr>
                                      <p:to>
                                        <p:strVal val="visible"/>
                                      </p:to>
                                    </p:set>
                                    <p:animEffect transition="in" filter="dissolve">
                                      <p:cBhvr>
                                        <p:cTn id="17" dur="500"/>
                                        <p:tgtEl>
                                          <p:spTgt spid="7567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56739">
                                            <p:txEl>
                                              <p:pRg st="3" end="3"/>
                                            </p:txEl>
                                          </p:spTgt>
                                        </p:tgtEl>
                                        <p:attrNameLst>
                                          <p:attrName>style.visibility</p:attrName>
                                        </p:attrNameLst>
                                      </p:cBhvr>
                                      <p:to>
                                        <p:strVal val="visible"/>
                                      </p:to>
                                    </p:set>
                                    <p:animEffect transition="in" filter="dissolve">
                                      <p:cBhvr>
                                        <p:cTn id="22" dur="500"/>
                                        <p:tgtEl>
                                          <p:spTgt spid="7567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56739">
                                            <p:txEl>
                                              <p:pRg st="4" end="4"/>
                                            </p:txEl>
                                          </p:spTgt>
                                        </p:tgtEl>
                                        <p:attrNameLst>
                                          <p:attrName>style.visibility</p:attrName>
                                        </p:attrNameLst>
                                      </p:cBhvr>
                                      <p:to>
                                        <p:strVal val="visible"/>
                                      </p:to>
                                    </p:set>
                                    <p:animEffect transition="in" filter="dissolve">
                                      <p:cBhvr>
                                        <p:cTn id="27" dur="500"/>
                                        <p:tgtEl>
                                          <p:spTgt spid="7567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56739">
                                            <p:txEl>
                                              <p:pRg st="5" end="5"/>
                                            </p:txEl>
                                          </p:spTgt>
                                        </p:tgtEl>
                                        <p:attrNameLst>
                                          <p:attrName>style.visibility</p:attrName>
                                        </p:attrNameLst>
                                      </p:cBhvr>
                                      <p:to>
                                        <p:strVal val="visible"/>
                                      </p:to>
                                    </p:set>
                                    <p:animEffect transition="in" filter="dissolve">
                                      <p:cBhvr>
                                        <p:cTn id="32" dur="500"/>
                                        <p:tgtEl>
                                          <p:spTgt spid="7567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56739">
                                            <p:txEl>
                                              <p:pRg st="6" end="6"/>
                                            </p:txEl>
                                          </p:spTgt>
                                        </p:tgtEl>
                                        <p:attrNameLst>
                                          <p:attrName>style.visibility</p:attrName>
                                        </p:attrNameLst>
                                      </p:cBhvr>
                                      <p:to>
                                        <p:strVal val="visible"/>
                                      </p:to>
                                    </p:set>
                                    <p:animEffect transition="in" filter="dissolve">
                                      <p:cBhvr>
                                        <p:cTn id="37" dur="500"/>
                                        <p:tgtEl>
                                          <p:spTgt spid="7567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39"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endParaRPr lang="tr-TR" altLang="tr-TR" smtClean="0"/>
          </a:p>
        </p:txBody>
      </p:sp>
      <p:sp>
        <p:nvSpPr>
          <p:cNvPr id="105475" name="Content Placeholder 2"/>
          <p:cNvSpPr>
            <a:spLocks noGrp="1"/>
          </p:cNvSpPr>
          <p:nvPr>
            <p:ph sz="half" idx="1"/>
          </p:nvPr>
        </p:nvSpPr>
        <p:spPr/>
        <p:txBody>
          <a:bodyPr/>
          <a:lstStyle/>
          <a:p>
            <a:endParaRPr lang="tr-TR" altLang="tr-TR" smtClean="0"/>
          </a:p>
        </p:txBody>
      </p:sp>
      <p:sp>
        <p:nvSpPr>
          <p:cNvPr id="105476" name="Content Placeholder 3"/>
          <p:cNvSpPr>
            <a:spLocks noGrp="1"/>
          </p:cNvSpPr>
          <p:nvPr>
            <p:ph sz="half" idx="2"/>
          </p:nvPr>
        </p:nvSpPr>
        <p:spPr/>
        <p:txBody>
          <a:bodyPr/>
          <a:lstStyle/>
          <a:p>
            <a:endParaRPr lang="tr-TR" altLang="tr-TR" smtClean="0"/>
          </a:p>
        </p:txBody>
      </p:sp>
      <p:sp>
        <p:nvSpPr>
          <p:cNvPr id="105477"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61831A51-F664-43A5-AE69-D620AC81A78C}" type="slidenum">
              <a:rPr kumimoji="0" lang="en-US" altLang="tr-TR" sz="1200" smtClean="0"/>
              <a:pPr>
                <a:spcBef>
                  <a:spcPct val="50000"/>
                </a:spcBef>
                <a:buFontTx/>
                <a:buNone/>
              </a:pPr>
              <a:t>80</a:t>
            </a:fld>
            <a:endParaRPr kumimoji="0" lang="en-US" altLang="tr-TR" sz="120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4"/>
          <p:cNvSpPr>
            <a:spLocks noGrp="1"/>
          </p:cNvSpPr>
          <p:nvPr>
            <p:ph type="sldNum" sz="quarter" idx="10"/>
          </p:nvPr>
        </p:nvSpPr>
        <p:spPr>
          <a:xfrm>
            <a:off x="0" y="6497638"/>
            <a:ext cx="9144000" cy="3603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fld id="{00AA3D5C-FB68-49D7-8A0D-D7712970E92F}" type="slidenum">
              <a:rPr kumimoji="0" lang="he-IL" altLang="tr-TR" sz="1800" smtClean="0">
                <a:solidFill>
                  <a:schemeClr val="bg2"/>
                </a:solidFill>
                <a:latin typeface="Arial" panose="020B0604020202020204" pitchFamily="34" charset="0"/>
              </a:rPr>
              <a:pPr algn="ctr" eaLnBrk="1" hangingPunct="1">
                <a:spcBef>
                  <a:spcPct val="0"/>
                </a:spcBef>
                <a:buFontTx/>
                <a:buNone/>
              </a:pPr>
              <a:t>81</a:t>
            </a:fld>
            <a:endParaRPr kumimoji="0" lang="en-US" altLang="tr-TR" sz="1800" smtClean="0">
              <a:solidFill>
                <a:schemeClr val="bg2"/>
              </a:solidFill>
              <a:latin typeface="Arial" panose="020B0604020202020204" pitchFamily="34" charset="0"/>
            </a:endParaRPr>
          </a:p>
        </p:txBody>
      </p:sp>
      <p:sp>
        <p:nvSpPr>
          <p:cNvPr id="106499" name="Rectangle 2"/>
          <p:cNvSpPr>
            <a:spLocks noGrp="1" noChangeArrowheads="1"/>
          </p:cNvSpPr>
          <p:nvPr>
            <p:ph type="title"/>
          </p:nvPr>
        </p:nvSpPr>
        <p:spPr/>
        <p:txBody>
          <a:bodyPr/>
          <a:lstStyle/>
          <a:p>
            <a:r>
              <a:rPr lang="en-US" altLang="tr-TR" smtClean="0"/>
              <a:t>Overlap Alignment</a:t>
            </a:r>
          </a:p>
        </p:txBody>
      </p:sp>
      <p:sp>
        <p:nvSpPr>
          <p:cNvPr id="104451" name="Rectangle 3"/>
          <p:cNvSpPr>
            <a:spLocks noGrp="1" noChangeArrowheads="1"/>
          </p:cNvSpPr>
          <p:nvPr>
            <p:ph type="body" idx="1"/>
          </p:nvPr>
        </p:nvSpPr>
        <p:spPr>
          <a:xfrm>
            <a:off x="261938" y="1336675"/>
            <a:ext cx="8847137" cy="2941638"/>
          </a:xfrm>
        </p:spPr>
        <p:txBody>
          <a:bodyPr/>
          <a:lstStyle/>
          <a:p>
            <a:pPr>
              <a:lnSpc>
                <a:spcPct val="90000"/>
              </a:lnSpc>
              <a:buFont typeface="Monotype Sorts" pitchFamily="2" charset="2"/>
              <a:buNone/>
              <a:defRPr/>
            </a:pPr>
            <a:r>
              <a:rPr lang="en-US" altLang="tr-TR" dirty="0"/>
              <a:t>Consider the following problem:</a:t>
            </a:r>
          </a:p>
          <a:p>
            <a:pPr>
              <a:lnSpc>
                <a:spcPct val="90000"/>
              </a:lnSpc>
              <a:buFont typeface="Monotype Sorts" pitchFamily="2" charset="2"/>
              <a:buBlip>
                <a:blip r:embed="rId3"/>
              </a:buBlip>
              <a:defRPr/>
            </a:pPr>
            <a:r>
              <a:rPr lang="en-US" altLang="tr-TR" sz="2800" dirty="0"/>
              <a:t>Find the most significant </a:t>
            </a:r>
            <a:r>
              <a:rPr lang="en-US" altLang="tr-TR" sz="2800" dirty="0">
                <a:solidFill>
                  <a:srgbClr val="0000FF"/>
                </a:solidFill>
              </a:rPr>
              <a:t>overlap</a:t>
            </a:r>
            <a:r>
              <a:rPr lang="en-US" altLang="tr-TR" sz="2800" dirty="0"/>
              <a:t> between two </a:t>
            </a:r>
            <a:r>
              <a:rPr lang="en-US" altLang="tr-TR" sz="2800" dirty="0" smtClean="0"/>
              <a:t>sequences?</a:t>
            </a:r>
            <a:endParaRPr lang="en-US" altLang="tr-TR" sz="2800" dirty="0"/>
          </a:p>
          <a:p>
            <a:pPr>
              <a:lnSpc>
                <a:spcPct val="90000"/>
              </a:lnSpc>
              <a:buFont typeface="Monotype Sorts" pitchFamily="2" charset="2"/>
              <a:buBlip>
                <a:blip r:embed="rId3"/>
              </a:buBlip>
              <a:defRPr/>
            </a:pPr>
            <a:r>
              <a:rPr lang="en-US" altLang="tr-TR" sz="2800" dirty="0"/>
              <a:t>Possible overlap relations:	</a:t>
            </a:r>
            <a:endParaRPr lang="en-US" altLang="tr-TR" sz="2800" dirty="0" smtClean="0"/>
          </a:p>
          <a:p>
            <a:pPr marL="0" indent="0">
              <a:lnSpc>
                <a:spcPct val="90000"/>
              </a:lnSpc>
              <a:buFontTx/>
              <a:buNone/>
              <a:defRPr/>
            </a:pPr>
            <a:r>
              <a:rPr lang="en-US" altLang="tr-TR" sz="2800" dirty="0" smtClean="0"/>
              <a:t>					a</a:t>
            </a:r>
            <a:r>
              <a:rPr lang="en-US" altLang="tr-TR" sz="2800" dirty="0"/>
              <a:t>. </a:t>
            </a:r>
          </a:p>
          <a:p>
            <a:pPr>
              <a:lnSpc>
                <a:spcPct val="90000"/>
              </a:lnSpc>
              <a:buFont typeface="Monotype Sorts" pitchFamily="2" charset="2"/>
              <a:buNone/>
              <a:defRPr/>
            </a:pPr>
            <a:r>
              <a:rPr lang="en-US" altLang="tr-TR" sz="2800" dirty="0" smtClean="0"/>
              <a:t>	</a:t>
            </a:r>
          </a:p>
          <a:p>
            <a:pPr>
              <a:lnSpc>
                <a:spcPct val="90000"/>
              </a:lnSpc>
              <a:buFont typeface="Monotype Sorts" pitchFamily="2" charset="2"/>
              <a:buNone/>
              <a:defRPr/>
            </a:pPr>
            <a:r>
              <a:rPr lang="en-US" altLang="tr-TR" sz="2800" dirty="0"/>
              <a:t>	</a:t>
            </a:r>
            <a:r>
              <a:rPr lang="en-US" altLang="tr-TR" sz="2800" dirty="0" smtClean="0"/>
              <a:t>					b.</a:t>
            </a:r>
            <a:endParaRPr lang="en-US" altLang="tr-TR" sz="2800" b="1" dirty="0"/>
          </a:p>
          <a:p>
            <a:pPr>
              <a:lnSpc>
                <a:spcPct val="90000"/>
              </a:lnSpc>
              <a:buFont typeface="Monotype Sorts" pitchFamily="2" charset="2"/>
              <a:buNone/>
              <a:defRPr/>
            </a:pPr>
            <a:r>
              <a:rPr lang="en-US" altLang="tr-TR" dirty="0"/>
              <a:t>			   </a:t>
            </a:r>
          </a:p>
          <a:p>
            <a:pPr>
              <a:lnSpc>
                <a:spcPct val="90000"/>
              </a:lnSpc>
              <a:buFont typeface="Monotype Sorts" pitchFamily="2" charset="2"/>
              <a:buNone/>
              <a:defRPr/>
            </a:pPr>
            <a:endParaRPr lang="en-US" altLang="tr-TR" b="1" dirty="0"/>
          </a:p>
          <a:p>
            <a:pPr>
              <a:lnSpc>
                <a:spcPct val="90000"/>
              </a:lnSpc>
              <a:buFont typeface="Monotype Sorts" pitchFamily="2" charset="2"/>
              <a:buNone/>
              <a:defRPr/>
            </a:pPr>
            <a:endParaRPr lang="en-US" altLang="tr-TR" b="1" dirty="0">
              <a:solidFill>
                <a:srgbClr val="0000FF"/>
              </a:solidFill>
            </a:endParaRPr>
          </a:p>
        </p:txBody>
      </p:sp>
      <p:grpSp>
        <p:nvGrpSpPr>
          <p:cNvPr id="104495" name="Group 47"/>
          <p:cNvGrpSpPr>
            <a:grpSpLocks/>
          </p:cNvGrpSpPr>
          <p:nvPr/>
        </p:nvGrpSpPr>
        <p:grpSpPr bwMode="auto">
          <a:xfrm>
            <a:off x="5827713" y="3017838"/>
            <a:ext cx="2273300" cy="123825"/>
            <a:chOff x="3096" y="1608"/>
            <a:chExt cx="1432" cy="78"/>
          </a:xfrm>
        </p:grpSpPr>
        <p:sp>
          <p:nvSpPr>
            <p:cNvPr id="106519" name="Line 11"/>
            <p:cNvSpPr>
              <a:spLocks noChangeShapeType="1"/>
            </p:cNvSpPr>
            <p:nvPr/>
          </p:nvSpPr>
          <p:spPr bwMode="auto">
            <a:xfrm flipV="1">
              <a:off x="3096" y="1608"/>
              <a:ext cx="5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sp>
          <p:nvSpPr>
            <p:cNvPr id="106520" name="Line 12"/>
            <p:cNvSpPr>
              <a:spLocks noChangeShapeType="1"/>
            </p:cNvSpPr>
            <p:nvPr/>
          </p:nvSpPr>
          <p:spPr bwMode="auto">
            <a:xfrm flipV="1">
              <a:off x="4136" y="1686"/>
              <a:ext cx="39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sp>
          <p:nvSpPr>
            <p:cNvPr id="106521" name="Line 13"/>
            <p:cNvSpPr>
              <a:spLocks noChangeShapeType="1"/>
            </p:cNvSpPr>
            <p:nvPr/>
          </p:nvSpPr>
          <p:spPr bwMode="auto">
            <a:xfrm flipV="1">
              <a:off x="3624" y="1686"/>
              <a:ext cx="512"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sp>
          <p:nvSpPr>
            <p:cNvPr id="106522" name="Line 14"/>
            <p:cNvSpPr>
              <a:spLocks noChangeShapeType="1"/>
            </p:cNvSpPr>
            <p:nvPr/>
          </p:nvSpPr>
          <p:spPr bwMode="auto">
            <a:xfrm flipV="1">
              <a:off x="3624" y="1608"/>
              <a:ext cx="504"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grpSp>
      <p:grpSp>
        <p:nvGrpSpPr>
          <p:cNvPr id="104496" name="Group 48"/>
          <p:cNvGrpSpPr>
            <a:grpSpLocks/>
          </p:cNvGrpSpPr>
          <p:nvPr/>
        </p:nvGrpSpPr>
        <p:grpSpPr bwMode="auto">
          <a:xfrm>
            <a:off x="5878513" y="3902075"/>
            <a:ext cx="1711325" cy="112713"/>
            <a:chOff x="3143" y="1985"/>
            <a:chExt cx="1078" cy="71"/>
          </a:xfrm>
        </p:grpSpPr>
        <p:sp>
          <p:nvSpPr>
            <p:cNvPr id="106515" name="Line 16"/>
            <p:cNvSpPr>
              <a:spLocks noChangeShapeType="1"/>
            </p:cNvSpPr>
            <p:nvPr/>
          </p:nvSpPr>
          <p:spPr bwMode="auto">
            <a:xfrm flipV="1">
              <a:off x="3296" y="1985"/>
              <a:ext cx="536" cy="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sp>
          <p:nvSpPr>
            <p:cNvPr id="106516" name="Line 17"/>
            <p:cNvSpPr>
              <a:spLocks noChangeShapeType="1"/>
            </p:cNvSpPr>
            <p:nvPr/>
          </p:nvSpPr>
          <p:spPr bwMode="auto">
            <a:xfrm flipV="1">
              <a:off x="3294" y="2056"/>
              <a:ext cx="536" cy="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sp>
          <p:nvSpPr>
            <p:cNvPr id="106517" name="Line 19"/>
            <p:cNvSpPr>
              <a:spLocks noChangeShapeType="1"/>
            </p:cNvSpPr>
            <p:nvPr/>
          </p:nvSpPr>
          <p:spPr bwMode="auto">
            <a:xfrm flipV="1">
              <a:off x="3829" y="2056"/>
              <a:ext cx="39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sp>
          <p:nvSpPr>
            <p:cNvPr id="106518" name="Line 20"/>
            <p:cNvSpPr>
              <a:spLocks noChangeShapeType="1"/>
            </p:cNvSpPr>
            <p:nvPr/>
          </p:nvSpPr>
          <p:spPr bwMode="auto">
            <a:xfrm flipV="1">
              <a:off x="3143" y="2056"/>
              <a:ext cx="16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grpSp>
      <p:sp>
        <p:nvSpPr>
          <p:cNvPr id="104469" name="Rectangle 21"/>
          <p:cNvSpPr>
            <a:spLocks noChangeArrowheads="1"/>
          </p:cNvSpPr>
          <p:nvPr/>
        </p:nvSpPr>
        <p:spPr bwMode="auto">
          <a:xfrm>
            <a:off x="107950" y="4402138"/>
            <a:ext cx="9001125" cy="939800"/>
          </a:xfrm>
          <a:prstGeom prst="rect">
            <a:avLst/>
          </a:prstGeom>
          <a:solidFill>
            <a:srgbClr val="FFFFC3"/>
          </a:solidFill>
          <a:ln w="12700">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1" hangingPunct="1">
              <a:lnSpc>
                <a:spcPct val="90000"/>
              </a:lnSpc>
              <a:spcBef>
                <a:spcPct val="50000"/>
              </a:spcBef>
              <a:buFont typeface="Monotype Sorts" pitchFamily="2" charset="2"/>
              <a:buNone/>
              <a:defRPr/>
            </a:pPr>
            <a:r>
              <a:rPr lang="en-US" altLang="tr-TR" sz="2400" dirty="0">
                <a:latin typeface="+mn-lt"/>
              </a:rPr>
              <a:t>Difference from </a:t>
            </a:r>
            <a:r>
              <a:rPr lang="en-US" altLang="tr-TR" sz="2400" dirty="0">
                <a:solidFill>
                  <a:srgbClr val="0000FF"/>
                </a:solidFill>
                <a:latin typeface="+mn-lt"/>
              </a:rPr>
              <a:t>local</a:t>
            </a:r>
            <a:r>
              <a:rPr lang="en-US" altLang="tr-TR" sz="2400" dirty="0">
                <a:latin typeface="+mn-lt"/>
              </a:rPr>
              <a:t> alignment: </a:t>
            </a:r>
          </a:p>
          <a:p>
            <a:pPr eaLnBrk="1" hangingPunct="1">
              <a:lnSpc>
                <a:spcPct val="90000"/>
              </a:lnSpc>
              <a:spcBef>
                <a:spcPct val="50000"/>
              </a:spcBef>
              <a:buFont typeface="Monotype Sorts" pitchFamily="2" charset="2"/>
              <a:buNone/>
              <a:defRPr/>
            </a:pPr>
            <a:r>
              <a:rPr lang="en-US" altLang="tr-TR" sz="2400" dirty="0">
                <a:latin typeface="+mn-lt"/>
              </a:rPr>
              <a:t>Here we require alignment between the </a:t>
            </a:r>
            <a:r>
              <a:rPr lang="en-US" altLang="tr-TR" sz="2400" dirty="0">
                <a:solidFill>
                  <a:srgbClr val="0000FF"/>
                </a:solidFill>
                <a:latin typeface="+mn-lt"/>
              </a:rPr>
              <a:t>endpoints</a:t>
            </a:r>
            <a:r>
              <a:rPr lang="en-US" altLang="tr-TR" sz="2400" dirty="0">
                <a:latin typeface="+mn-lt"/>
              </a:rPr>
              <a:t> of the two sequences. </a:t>
            </a:r>
          </a:p>
        </p:txBody>
      </p:sp>
      <p:grpSp>
        <p:nvGrpSpPr>
          <p:cNvPr id="104481" name="Group 33"/>
          <p:cNvGrpSpPr>
            <a:grpSpLocks/>
          </p:cNvGrpSpPr>
          <p:nvPr/>
        </p:nvGrpSpPr>
        <p:grpSpPr bwMode="auto">
          <a:xfrm>
            <a:off x="3771900" y="5880100"/>
            <a:ext cx="1600200" cy="342900"/>
            <a:chOff x="2093" y="3704"/>
            <a:chExt cx="1008" cy="216"/>
          </a:xfrm>
        </p:grpSpPr>
        <p:sp>
          <p:nvSpPr>
            <p:cNvPr id="106508" name="Line 23"/>
            <p:cNvSpPr>
              <a:spLocks noChangeShapeType="1"/>
            </p:cNvSpPr>
            <p:nvPr/>
          </p:nvSpPr>
          <p:spPr bwMode="auto">
            <a:xfrm flipV="1">
              <a:off x="2320" y="3776"/>
              <a:ext cx="536" cy="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sp>
          <p:nvSpPr>
            <p:cNvPr id="106509" name="Line 27"/>
            <p:cNvSpPr>
              <a:spLocks noChangeShapeType="1"/>
            </p:cNvSpPr>
            <p:nvPr/>
          </p:nvSpPr>
          <p:spPr bwMode="auto">
            <a:xfrm flipV="1">
              <a:off x="2845" y="3704"/>
              <a:ext cx="248" cy="7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sp>
          <p:nvSpPr>
            <p:cNvPr id="106510" name="Line 28"/>
            <p:cNvSpPr>
              <a:spLocks noChangeShapeType="1"/>
            </p:cNvSpPr>
            <p:nvPr/>
          </p:nvSpPr>
          <p:spPr bwMode="auto">
            <a:xfrm flipH="1" flipV="1">
              <a:off x="2093" y="3704"/>
              <a:ext cx="248" cy="7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grpSp>
          <p:nvGrpSpPr>
            <p:cNvPr id="106511" name="Group 32"/>
            <p:cNvGrpSpPr>
              <a:grpSpLocks/>
            </p:cNvGrpSpPr>
            <p:nvPr/>
          </p:nvGrpSpPr>
          <p:grpSpPr bwMode="auto">
            <a:xfrm flipV="1">
              <a:off x="2101" y="3848"/>
              <a:ext cx="1000" cy="72"/>
              <a:chOff x="2229" y="3840"/>
              <a:chExt cx="1000" cy="72"/>
            </a:xfrm>
          </p:grpSpPr>
          <p:sp>
            <p:nvSpPr>
              <p:cNvPr id="106512" name="Line 29"/>
              <p:cNvSpPr>
                <a:spLocks noChangeShapeType="1"/>
              </p:cNvSpPr>
              <p:nvPr/>
            </p:nvSpPr>
            <p:spPr bwMode="auto">
              <a:xfrm flipV="1">
                <a:off x="2456" y="3912"/>
                <a:ext cx="536" cy="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sp>
            <p:nvSpPr>
              <p:cNvPr id="106513" name="Line 30"/>
              <p:cNvSpPr>
                <a:spLocks noChangeShapeType="1"/>
              </p:cNvSpPr>
              <p:nvPr/>
            </p:nvSpPr>
            <p:spPr bwMode="auto">
              <a:xfrm flipV="1">
                <a:off x="2981" y="3840"/>
                <a:ext cx="248" cy="7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sp>
            <p:nvSpPr>
              <p:cNvPr id="106514" name="Line 31"/>
              <p:cNvSpPr>
                <a:spLocks noChangeShapeType="1"/>
              </p:cNvSpPr>
              <p:nvPr/>
            </p:nvSpPr>
            <p:spPr bwMode="auto">
              <a:xfrm flipH="1" flipV="1">
                <a:off x="2229" y="3840"/>
                <a:ext cx="248" cy="7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grpSp>
      </p:grpSp>
      <p:grpSp>
        <p:nvGrpSpPr>
          <p:cNvPr id="104494" name="Group 46"/>
          <p:cNvGrpSpPr>
            <a:grpSpLocks/>
          </p:cNvGrpSpPr>
          <p:nvPr/>
        </p:nvGrpSpPr>
        <p:grpSpPr bwMode="auto">
          <a:xfrm>
            <a:off x="3956050" y="5461000"/>
            <a:ext cx="1231900" cy="1168400"/>
            <a:chOff x="2160" y="3440"/>
            <a:chExt cx="776" cy="736"/>
          </a:xfrm>
        </p:grpSpPr>
        <p:sp>
          <p:nvSpPr>
            <p:cNvPr id="106506" name="Line 44"/>
            <p:cNvSpPr>
              <a:spLocks noChangeShapeType="1"/>
            </p:cNvSpPr>
            <p:nvPr/>
          </p:nvSpPr>
          <p:spPr bwMode="auto">
            <a:xfrm>
              <a:off x="2168" y="3440"/>
              <a:ext cx="768" cy="696"/>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sp>
          <p:nvSpPr>
            <p:cNvPr id="106507" name="Line 45"/>
            <p:cNvSpPr>
              <a:spLocks noChangeShapeType="1"/>
            </p:cNvSpPr>
            <p:nvPr/>
          </p:nvSpPr>
          <p:spPr bwMode="auto">
            <a:xfrm flipH="1">
              <a:off x="2160" y="3480"/>
              <a:ext cx="768" cy="696"/>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4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45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49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445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49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4469"/>
                                        </p:tgtEl>
                                        <p:attrNameLst>
                                          <p:attrName>style.visibility</p:attrName>
                                        </p:attrNameLst>
                                      </p:cBhvr>
                                      <p:to>
                                        <p:strVal val="visible"/>
                                      </p:to>
                                    </p:set>
                                    <p:animEffect transition="in" filter="slide(fromBottom)">
                                      <p:cBhvr>
                                        <p:cTn id="31" dur="500"/>
                                        <p:tgtEl>
                                          <p:spTgt spid="10446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04481"/>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42" fill="hold" nodeType="clickEffect">
                                  <p:stCondLst>
                                    <p:cond delay="0"/>
                                  </p:stCondLst>
                                  <p:childTnLst>
                                    <p:set>
                                      <p:cBhvr>
                                        <p:cTn id="39" dur="1" fill="hold">
                                          <p:stCondLst>
                                            <p:cond delay="0"/>
                                          </p:stCondLst>
                                        </p:cTn>
                                        <p:tgtEl>
                                          <p:spTgt spid="104494"/>
                                        </p:tgtEl>
                                        <p:attrNameLst>
                                          <p:attrName>style.visibility</p:attrName>
                                        </p:attrNameLst>
                                      </p:cBhvr>
                                      <p:to>
                                        <p:strVal val="visible"/>
                                      </p:to>
                                    </p:set>
                                    <p:animEffect transition="in" filter="barn(outHorizontal)">
                                      <p:cBhvr>
                                        <p:cTn id="40" dur="500"/>
                                        <p:tgtEl>
                                          <p:spTgt spid="104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P spid="10446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0"/>
          </p:nvPr>
        </p:nvSpPr>
        <p:spPr>
          <a:xfrm>
            <a:off x="0" y="6497638"/>
            <a:ext cx="9144000" cy="3603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fld id="{4FF8FD33-A704-45C4-823F-010857C77918}" type="slidenum">
              <a:rPr kumimoji="0" lang="he-IL" altLang="tr-TR" sz="1800" smtClean="0">
                <a:solidFill>
                  <a:schemeClr val="bg2"/>
                </a:solidFill>
                <a:latin typeface="Arial" panose="020B0604020202020204" pitchFamily="34" charset="0"/>
              </a:rPr>
              <a:pPr algn="ctr" eaLnBrk="1" hangingPunct="1">
                <a:spcBef>
                  <a:spcPct val="0"/>
                </a:spcBef>
                <a:buFontTx/>
                <a:buNone/>
              </a:pPr>
              <a:t>82</a:t>
            </a:fld>
            <a:endParaRPr kumimoji="0" lang="en-US" altLang="tr-TR" sz="1800" smtClean="0">
              <a:solidFill>
                <a:schemeClr val="bg2"/>
              </a:solidFill>
              <a:latin typeface="Arial" panose="020B0604020202020204" pitchFamily="34" charset="0"/>
            </a:endParaRPr>
          </a:p>
        </p:txBody>
      </p:sp>
      <p:sp>
        <p:nvSpPr>
          <p:cNvPr id="108547" name="Rectangle 1026"/>
          <p:cNvSpPr>
            <a:spLocks noGrp="1" noChangeArrowheads="1"/>
          </p:cNvSpPr>
          <p:nvPr>
            <p:ph type="title"/>
          </p:nvPr>
        </p:nvSpPr>
        <p:spPr/>
        <p:txBody>
          <a:bodyPr/>
          <a:lstStyle/>
          <a:p>
            <a:r>
              <a:rPr lang="en-US" altLang="tr-TR" smtClean="0"/>
              <a:t>Overlap Alignment</a:t>
            </a:r>
          </a:p>
        </p:txBody>
      </p:sp>
      <p:sp>
        <p:nvSpPr>
          <p:cNvPr id="124931" name="Rectangle 1027"/>
          <p:cNvSpPr>
            <a:spLocks noGrp="1" noChangeArrowheads="1"/>
          </p:cNvSpPr>
          <p:nvPr>
            <p:ph type="body" sz="half" idx="1"/>
          </p:nvPr>
        </p:nvSpPr>
        <p:spPr>
          <a:xfrm>
            <a:off x="365125" y="995363"/>
            <a:ext cx="8245475" cy="5113337"/>
          </a:xfrm>
        </p:spPr>
        <p:txBody>
          <a:bodyPr/>
          <a:lstStyle/>
          <a:p>
            <a:pPr marL="0" indent="0">
              <a:buFontTx/>
              <a:buNone/>
              <a:defRPr/>
            </a:pPr>
            <a:r>
              <a:rPr lang="en-US" altLang="tr-TR" sz="2400" b="1" dirty="0">
                <a:solidFill>
                  <a:schemeClr val="hlink"/>
                </a:solidFill>
              </a:rPr>
              <a:t>Initialization:</a:t>
            </a:r>
            <a:r>
              <a:rPr lang="en-US" altLang="tr-TR" sz="2400" dirty="0"/>
              <a:t> </a:t>
            </a:r>
            <a:r>
              <a:rPr lang="en-US" altLang="tr-TR" sz="2400" dirty="0" smtClean="0"/>
              <a:t>	</a:t>
            </a:r>
            <a:r>
              <a:rPr lang="en-US" altLang="tr-TR" sz="2400" b="1" dirty="0" smtClean="0"/>
              <a:t>S</a:t>
            </a:r>
            <a:r>
              <a:rPr lang="en-US" altLang="tr-TR" sz="2400" b="1" baseline="-30000" dirty="0" smtClean="0"/>
              <a:t>i,0</a:t>
            </a:r>
            <a:r>
              <a:rPr lang="en-US" altLang="tr-TR" sz="2400" b="1" dirty="0" smtClean="0"/>
              <a:t> = 0 , 	S</a:t>
            </a:r>
            <a:r>
              <a:rPr lang="en-US" altLang="tr-TR" sz="2400" b="1" baseline="-30000" dirty="0" smtClean="0"/>
              <a:t>0,j</a:t>
            </a:r>
            <a:r>
              <a:rPr lang="en-US" altLang="tr-TR" sz="2400" b="1" dirty="0" smtClean="0"/>
              <a:t> = 0 </a:t>
            </a:r>
          </a:p>
          <a:p>
            <a:pPr marL="0" indent="0">
              <a:buFontTx/>
              <a:buNone/>
              <a:defRPr/>
            </a:pPr>
            <a:r>
              <a:rPr lang="en-US" altLang="tr-TR" sz="2400" b="1" dirty="0" smtClean="0">
                <a:solidFill>
                  <a:schemeClr val="hlink"/>
                </a:solidFill>
              </a:rPr>
              <a:t>Recurrence:</a:t>
            </a:r>
            <a:r>
              <a:rPr lang="en-US" altLang="tr-TR" sz="2400" b="1" dirty="0" smtClean="0"/>
              <a:t> </a:t>
            </a:r>
            <a:r>
              <a:rPr lang="en-US" altLang="tr-TR" sz="2400" dirty="0" smtClean="0"/>
              <a:t>as in global alignment</a:t>
            </a:r>
          </a:p>
          <a:p>
            <a:pPr eaLnBrk="1" hangingPunct="1">
              <a:buFontTx/>
              <a:buNone/>
              <a:defRPr/>
            </a:pPr>
            <a:r>
              <a:rPr lang="en-US" altLang="tr-TR" sz="2400" b="1" dirty="0" smtClean="0"/>
              <a:t>	</a:t>
            </a:r>
            <a:r>
              <a:rPr lang="en-US" altLang="tr-TR" sz="2400" b="1" dirty="0" err="1" smtClean="0"/>
              <a:t>S</a:t>
            </a:r>
            <a:r>
              <a:rPr lang="en-US" altLang="tr-TR" sz="2400" b="1" baseline="-30000" dirty="0" err="1" smtClean="0"/>
              <a:t>i,j</a:t>
            </a:r>
            <a:r>
              <a:rPr lang="en-US" altLang="tr-TR" sz="2400" b="1" dirty="0" smtClean="0"/>
              <a:t> = MAXIMUM [     </a:t>
            </a:r>
            <a:endParaRPr lang="en-US" altLang="tr-TR" sz="2400" b="1" dirty="0"/>
          </a:p>
          <a:p>
            <a:pPr eaLnBrk="1" hangingPunct="1">
              <a:buFontTx/>
              <a:buNone/>
              <a:defRPr/>
            </a:pPr>
            <a:r>
              <a:rPr lang="en-US" altLang="tr-TR" sz="2400" b="1" dirty="0">
                <a:solidFill>
                  <a:srgbClr val="000000"/>
                </a:solidFill>
              </a:rPr>
              <a:t>		</a:t>
            </a:r>
            <a:r>
              <a:rPr lang="en-US" altLang="tr-TR" sz="2400" b="1" dirty="0" smtClean="0">
                <a:solidFill>
                  <a:srgbClr val="000000"/>
                </a:solidFill>
              </a:rPr>
              <a:t>		</a:t>
            </a:r>
            <a:r>
              <a:rPr lang="en-US" altLang="tr-TR" sz="2400" b="1" dirty="0" smtClean="0">
                <a:solidFill>
                  <a:srgbClr val="FF3300"/>
                </a:solidFill>
              </a:rPr>
              <a:t>S</a:t>
            </a:r>
            <a:r>
              <a:rPr lang="en-US" altLang="tr-TR" sz="2400" b="1" baseline="-30000" dirty="0" smtClean="0">
                <a:solidFill>
                  <a:srgbClr val="FF3300"/>
                </a:solidFill>
              </a:rPr>
              <a:t>i-1, j-1</a:t>
            </a:r>
            <a:r>
              <a:rPr lang="en-US" altLang="tr-TR" sz="2400" b="1" dirty="0" smtClean="0">
                <a:solidFill>
                  <a:srgbClr val="FF3300"/>
                </a:solidFill>
              </a:rPr>
              <a:t> + s(</a:t>
            </a:r>
            <a:r>
              <a:rPr lang="en-US" altLang="tr-TR" sz="2400" b="1" dirty="0" err="1" smtClean="0">
                <a:solidFill>
                  <a:srgbClr val="FF3300"/>
                </a:solidFill>
              </a:rPr>
              <a:t>a</a:t>
            </a:r>
            <a:r>
              <a:rPr lang="en-US" altLang="tr-TR" sz="2400" b="1" baseline="-30000" dirty="0" err="1" smtClean="0">
                <a:solidFill>
                  <a:srgbClr val="FF3300"/>
                </a:solidFill>
              </a:rPr>
              <a:t>i,</a:t>
            </a:r>
            <a:r>
              <a:rPr lang="en-US" altLang="tr-TR" sz="2400" b="1" dirty="0" err="1" smtClean="0">
                <a:solidFill>
                  <a:srgbClr val="FF3300"/>
                </a:solidFill>
              </a:rPr>
              <a:t>b</a:t>
            </a:r>
            <a:r>
              <a:rPr lang="en-US" altLang="tr-TR" sz="2400" b="1" baseline="-30000" dirty="0" err="1" smtClean="0">
                <a:solidFill>
                  <a:srgbClr val="FF3300"/>
                </a:solidFill>
              </a:rPr>
              <a:t>j</a:t>
            </a:r>
            <a:r>
              <a:rPr lang="en-US" altLang="tr-TR" sz="2400" dirty="0" smtClean="0">
                <a:solidFill>
                  <a:srgbClr val="FF3300"/>
                </a:solidFill>
              </a:rPr>
              <a:t>)</a:t>
            </a:r>
            <a:r>
              <a:rPr lang="en-US" altLang="tr-TR" sz="2400" dirty="0">
                <a:solidFill>
                  <a:srgbClr val="000000"/>
                </a:solidFill>
              </a:rPr>
              <a:t> </a:t>
            </a:r>
            <a:r>
              <a:rPr lang="en-US" altLang="tr-TR" sz="2400" dirty="0" smtClean="0">
                <a:solidFill>
                  <a:schemeClr val="accent1"/>
                </a:solidFill>
              </a:rPr>
              <a:t>(</a:t>
            </a:r>
            <a:r>
              <a:rPr lang="en-US" altLang="tr-TR" sz="1600" dirty="0" smtClean="0">
                <a:solidFill>
                  <a:schemeClr val="accent1"/>
                </a:solidFill>
              </a:rPr>
              <a:t>match/mismatch in the diagonal</a:t>
            </a:r>
            <a:r>
              <a:rPr lang="en-US" altLang="tr-TR" sz="2400" dirty="0" smtClean="0">
                <a:solidFill>
                  <a:schemeClr val="accent1"/>
                </a:solidFill>
              </a:rPr>
              <a:t>),</a:t>
            </a:r>
            <a:r>
              <a:rPr lang="en-US" altLang="tr-TR" sz="2400" dirty="0">
                <a:solidFill>
                  <a:srgbClr val="000000"/>
                </a:solidFill>
              </a:rPr>
              <a:t>    </a:t>
            </a:r>
          </a:p>
          <a:p>
            <a:pPr eaLnBrk="1" hangingPunct="1">
              <a:buFontTx/>
              <a:buNone/>
              <a:defRPr/>
            </a:pPr>
            <a:r>
              <a:rPr lang="en-US" altLang="tr-TR" sz="2400" dirty="0">
                <a:solidFill>
                  <a:srgbClr val="000000"/>
                </a:solidFill>
              </a:rPr>
              <a:t> 		</a:t>
            </a:r>
            <a:r>
              <a:rPr lang="en-US" altLang="tr-TR" sz="2400" dirty="0" smtClean="0">
                <a:solidFill>
                  <a:srgbClr val="000000"/>
                </a:solidFill>
              </a:rPr>
              <a:t>		</a:t>
            </a:r>
            <a:r>
              <a:rPr lang="en-US" altLang="tr-TR" sz="2400" b="1" dirty="0" smtClean="0">
                <a:solidFill>
                  <a:schemeClr val="accent1">
                    <a:lumMod val="75000"/>
                  </a:schemeClr>
                </a:solidFill>
              </a:rPr>
              <a:t>S</a:t>
            </a:r>
            <a:r>
              <a:rPr lang="en-US" altLang="tr-TR" sz="2400" b="1" baseline="-30000" dirty="0" smtClean="0">
                <a:solidFill>
                  <a:schemeClr val="accent1">
                    <a:lumMod val="75000"/>
                  </a:schemeClr>
                </a:solidFill>
              </a:rPr>
              <a:t>i,j-1</a:t>
            </a:r>
            <a:r>
              <a:rPr lang="en-US" altLang="tr-TR" sz="2400" b="1" dirty="0" smtClean="0">
                <a:solidFill>
                  <a:schemeClr val="accent1">
                    <a:lumMod val="75000"/>
                  </a:schemeClr>
                </a:solidFill>
              </a:rPr>
              <a:t> + w</a:t>
            </a:r>
            <a:r>
              <a:rPr lang="en-US" altLang="tr-TR" sz="2400" b="1" dirty="0">
                <a:solidFill>
                  <a:schemeClr val="accent1">
                    <a:lumMod val="75000"/>
                  </a:schemeClr>
                </a:solidFill>
              </a:rPr>
              <a:t> </a:t>
            </a:r>
            <a:r>
              <a:rPr lang="en-US" altLang="tr-TR" sz="2400" dirty="0" smtClean="0">
                <a:solidFill>
                  <a:schemeClr val="accent1"/>
                </a:solidFill>
              </a:rPr>
              <a:t>(</a:t>
            </a:r>
            <a:r>
              <a:rPr lang="en-US" altLang="tr-TR" sz="1600" dirty="0" smtClean="0">
                <a:solidFill>
                  <a:schemeClr val="accent1"/>
                </a:solidFill>
              </a:rPr>
              <a:t>gap in sequence #1</a:t>
            </a:r>
            <a:r>
              <a:rPr lang="en-US" altLang="tr-TR" sz="2400" dirty="0" smtClean="0">
                <a:solidFill>
                  <a:schemeClr val="accent1"/>
                </a:solidFill>
              </a:rPr>
              <a:t>),     </a:t>
            </a:r>
          </a:p>
          <a:p>
            <a:pPr eaLnBrk="1" hangingPunct="1">
              <a:buFontTx/>
              <a:buNone/>
              <a:defRPr/>
            </a:pPr>
            <a:r>
              <a:rPr lang="en-US" altLang="tr-TR" sz="2400" b="1" dirty="0">
                <a:solidFill>
                  <a:srgbClr val="000000"/>
                </a:solidFill>
              </a:rPr>
              <a:t>		</a:t>
            </a:r>
            <a:r>
              <a:rPr lang="en-US" altLang="tr-TR" sz="2400" b="1" dirty="0" smtClean="0">
                <a:solidFill>
                  <a:srgbClr val="000000"/>
                </a:solidFill>
              </a:rPr>
              <a:t>		</a:t>
            </a:r>
            <a:r>
              <a:rPr lang="en-US" altLang="tr-TR" sz="2400" b="1" dirty="0" smtClean="0">
                <a:solidFill>
                  <a:schemeClr val="accent6">
                    <a:lumMod val="75000"/>
                  </a:schemeClr>
                </a:solidFill>
              </a:rPr>
              <a:t>S</a:t>
            </a:r>
            <a:r>
              <a:rPr lang="en-US" altLang="tr-TR" sz="2400" b="1" baseline="-30000" dirty="0" smtClean="0">
                <a:solidFill>
                  <a:schemeClr val="accent6">
                    <a:lumMod val="75000"/>
                  </a:schemeClr>
                </a:solidFill>
              </a:rPr>
              <a:t>i-1,j</a:t>
            </a:r>
            <a:r>
              <a:rPr lang="en-US" altLang="tr-TR" sz="2400" b="1" dirty="0" smtClean="0">
                <a:solidFill>
                  <a:schemeClr val="accent6">
                    <a:lumMod val="75000"/>
                  </a:schemeClr>
                </a:solidFill>
              </a:rPr>
              <a:t> + w</a:t>
            </a:r>
            <a:r>
              <a:rPr lang="en-US" altLang="tr-TR" sz="2400" b="1" dirty="0">
                <a:solidFill>
                  <a:schemeClr val="accent6">
                    <a:lumMod val="75000"/>
                  </a:schemeClr>
                </a:solidFill>
              </a:rPr>
              <a:t> </a:t>
            </a:r>
            <a:r>
              <a:rPr lang="en-US" altLang="tr-TR" sz="2400" dirty="0" smtClean="0">
                <a:solidFill>
                  <a:schemeClr val="accent1"/>
                </a:solidFill>
              </a:rPr>
              <a:t>(</a:t>
            </a:r>
            <a:r>
              <a:rPr lang="en-US" altLang="tr-TR" sz="1600" dirty="0" smtClean="0">
                <a:solidFill>
                  <a:schemeClr val="accent1"/>
                </a:solidFill>
              </a:rPr>
              <a:t>gap in sequence #2</a:t>
            </a:r>
            <a:r>
              <a:rPr lang="en-US" altLang="tr-TR" sz="2400" dirty="0" smtClean="0">
                <a:solidFill>
                  <a:schemeClr val="accent1"/>
                </a:solidFill>
              </a:rPr>
              <a:t>) </a:t>
            </a:r>
            <a:r>
              <a:rPr lang="en-US" altLang="tr-TR" sz="2400" b="1" dirty="0" smtClean="0"/>
              <a:t>]</a:t>
            </a:r>
            <a:endParaRPr lang="en-US" altLang="tr-TR" sz="2400" b="1" dirty="0"/>
          </a:p>
          <a:p>
            <a:pPr marL="0" indent="0">
              <a:buFontTx/>
              <a:buNone/>
              <a:defRPr/>
            </a:pPr>
            <a:endParaRPr lang="en-US" altLang="tr-TR" sz="2400" b="1" dirty="0" smtClean="0">
              <a:solidFill>
                <a:schemeClr val="hlink"/>
              </a:solidFill>
            </a:endParaRPr>
          </a:p>
          <a:p>
            <a:pPr marL="0" indent="0">
              <a:buFontTx/>
              <a:buNone/>
              <a:defRPr/>
            </a:pPr>
            <a:r>
              <a:rPr lang="en-US" altLang="tr-TR" sz="2400" b="1" dirty="0" smtClean="0">
                <a:solidFill>
                  <a:schemeClr val="hlink"/>
                </a:solidFill>
              </a:rPr>
              <a:t>Score:</a:t>
            </a:r>
            <a:r>
              <a:rPr lang="en-US" altLang="tr-TR" sz="2400" b="1" dirty="0" smtClean="0"/>
              <a:t> </a:t>
            </a:r>
            <a:r>
              <a:rPr lang="en-US" altLang="tr-TR" sz="2400" dirty="0" smtClean="0">
                <a:cs typeface="Arial" panose="020B0604020202020204" pitchFamily="34" charset="0"/>
              </a:rPr>
              <a:t>maximum value at the bottom line and rightmost line</a:t>
            </a:r>
            <a:endParaRPr lang="en-US" altLang="tr-TR" sz="2400" dirty="0" smtClean="0"/>
          </a:p>
          <a:p>
            <a:pPr marL="0" indent="0">
              <a:buFontTx/>
              <a:buNone/>
              <a:defRPr/>
            </a:pPr>
            <a:endParaRPr lang="en-US" altLang="tr-TR" sz="2400" dirty="0">
              <a:cs typeface="Times New Roman" panose="02020603050405020304" pitchFamily="18" charset="0"/>
            </a:endParaRPr>
          </a:p>
        </p:txBody>
      </p:sp>
      <p:grpSp>
        <p:nvGrpSpPr>
          <p:cNvPr id="124946" name="Group 1042"/>
          <p:cNvGrpSpPr>
            <a:grpSpLocks/>
          </p:cNvGrpSpPr>
          <p:nvPr/>
        </p:nvGrpSpPr>
        <p:grpSpPr bwMode="auto">
          <a:xfrm>
            <a:off x="660400" y="4581525"/>
            <a:ext cx="1701800" cy="1900238"/>
            <a:chOff x="280" y="2723"/>
            <a:chExt cx="1072" cy="1197"/>
          </a:xfrm>
        </p:grpSpPr>
        <p:sp>
          <p:nvSpPr>
            <p:cNvPr id="108564" name="Rectangle 1032"/>
            <p:cNvSpPr>
              <a:spLocks noChangeArrowheads="1"/>
            </p:cNvSpPr>
            <p:nvPr/>
          </p:nvSpPr>
          <p:spPr bwMode="auto">
            <a:xfrm>
              <a:off x="280" y="2960"/>
              <a:ext cx="1072" cy="96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tr-TR" altLang="tr-TR" sz="1800">
                <a:solidFill>
                  <a:schemeClr val="bg2"/>
                </a:solidFill>
                <a:latin typeface="Arial" panose="020B0604020202020204" pitchFamily="34" charset="0"/>
              </a:endParaRPr>
            </a:p>
          </p:txBody>
        </p:sp>
        <p:sp>
          <p:nvSpPr>
            <p:cNvPr id="108565" name="Rectangle 1033"/>
            <p:cNvSpPr>
              <a:spLocks noChangeArrowheads="1"/>
            </p:cNvSpPr>
            <p:nvPr/>
          </p:nvSpPr>
          <p:spPr bwMode="auto">
            <a:xfrm>
              <a:off x="280" y="2960"/>
              <a:ext cx="72" cy="72"/>
            </a:xfrm>
            <a:prstGeom prst="rect">
              <a:avLst/>
            </a:prstGeom>
            <a:solidFill>
              <a:srgbClr val="0099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tr-TR" altLang="tr-TR" sz="1800">
                <a:solidFill>
                  <a:schemeClr val="bg2"/>
                </a:solidFill>
                <a:latin typeface="Arial" panose="020B0604020202020204" pitchFamily="34" charset="0"/>
              </a:endParaRPr>
            </a:p>
          </p:txBody>
        </p:sp>
        <p:sp>
          <p:nvSpPr>
            <p:cNvPr id="108566" name="Rectangle 1034"/>
            <p:cNvSpPr>
              <a:spLocks noChangeArrowheads="1"/>
            </p:cNvSpPr>
            <p:nvPr/>
          </p:nvSpPr>
          <p:spPr bwMode="auto">
            <a:xfrm>
              <a:off x="1280" y="3848"/>
              <a:ext cx="72" cy="7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tr-TR" altLang="tr-TR" sz="1800">
                <a:solidFill>
                  <a:schemeClr val="bg2"/>
                </a:solidFill>
                <a:latin typeface="Arial" panose="020B0604020202020204" pitchFamily="34" charset="0"/>
              </a:endParaRPr>
            </a:p>
          </p:txBody>
        </p:sp>
        <p:sp>
          <p:nvSpPr>
            <p:cNvPr id="108567" name="Freeform 1035"/>
            <p:cNvSpPr>
              <a:spLocks/>
            </p:cNvSpPr>
            <p:nvPr/>
          </p:nvSpPr>
          <p:spPr bwMode="auto">
            <a:xfrm>
              <a:off x="336" y="3032"/>
              <a:ext cx="952" cy="824"/>
            </a:xfrm>
            <a:custGeom>
              <a:avLst/>
              <a:gdLst>
                <a:gd name="T0" fmla="*/ 0 w 952"/>
                <a:gd name="T1" fmla="*/ 0 h 824"/>
                <a:gd name="T2" fmla="*/ 56 w 952"/>
                <a:gd name="T3" fmla="*/ 16 h 824"/>
                <a:gd name="T4" fmla="*/ 96 w 952"/>
                <a:gd name="T5" fmla="*/ 184 h 824"/>
                <a:gd name="T6" fmla="*/ 176 w 952"/>
                <a:gd name="T7" fmla="*/ 232 h 824"/>
                <a:gd name="T8" fmla="*/ 248 w 952"/>
                <a:gd name="T9" fmla="*/ 280 h 824"/>
                <a:gd name="T10" fmla="*/ 336 w 952"/>
                <a:gd name="T11" fmla="*/ 296 h 824"/>
                <a:gd name="T12" fmla="*/ 384 w 952"/>
                <a:gd name="T13" fmla="*/ 328 h 824"/>
                <a:gd name="T14" fmla="*/ 400 w 952"/>
                <a:gd name="T15" fmla="*/ 376 h 824"/>
                <a:gd name="T16" fmla="*/ 424 w 952"/>
                <a:gd name="T17" fmla="*/ 392 h 824"/>
                <a:gd name="T18" fmla="*/ 472 w 952"/>
                <a:gd name="T19" fmla="*/ 456 h 824"/>
                <a:gd name="T20" fmla="*/ 584 w 952"/>
                <a:gd name="T21" fmla="*/ 520 h 824"/>
                <a:gd name="T22" fmla="*/ 616 w 952"/>
                <a:gd name="T23" fmla="*/ 536 h 824"/>
                <a:gd name="T24" fmla="*/ 664 w 952"/>
                <a:gd name="T25" fmla="*/ 552 h 824"/>
                <a:gd name="T26" fmla="*/ 696 w 952"/>
                <a:gd name="T27" fmla="*/ 608 h 824"/>
                <a:gd name="T28" fmla="*/ 720 w 952"/>
                <a:gd name="T29" fmla="*/ 632 h 824"/>
                <a:gd name="T30" fmla="*/ 744 w 952"/>
                <a:gd name="T31" fmla="*/ 680 h 824"/>
                <a:gd name="T32" fmla="*/ 936 w 952"/>
                <a:gd name="T33" fmla="*/ 752 h 824"/>
                <a:gd name="T34" fmla="*/ 952 w 952"/>
                <a:gd name="T35" fmla="*/ 824 h 8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52" h="824">
                  <a:moveTo>
                    <a:pt x="0" y="0"/>
                  </a:moveTo>
                  <a:cubicBezTo>
                    <a:pt x="16" y="4"/>
                    <a:pt x="55" y="13"/>
                    <a:pt x="56" y="16"/>
                  </a:cubicBezTo>
                  <a:cubicBezTo>
                    <a:pt x="75" y="97"/>
                    <a:pt x="34" y="143"/>
                    <a:pt x="96" y="184"/>
                  </a:cubicBezTo>
                  <a:cubicBezTo>
                    <a:pt x="109" y="223"/>
                    <a:pt x="140" y="220"/>
                    <a:pt x="176" y="232"/>
                  </a:cubicBezTo>
                  <a:cubicBezTo>
                    <a:pt x="203" y="241"/>
                    <a:pt x="224" y="264"/>
                    <a:pt x="248" y="280"/>
                  </a:cubicBezTo>
                  <a:cubicBezTo>
                    <a:pt x="265" y="291"/>
                    <a:pt x="333" y="296"/>
                    <a:pt x="336" y="296"/>
                  </a:cubicBezTo>
                  <a:cubicBezTo>
                    <a:pt x="352" y="307"/>
                    <a:pt x="368" y="317"/>
                    <a:pt x="384" y="328"/>
                  </a:cubicBezTo>
                  <a:cubicBezTo>
                    <a:pt x="398" y="337"/>
                    <a:pt x="395" y="360"/>
                    <a:pt x="400" y="376"/>
                  </a:cubicBezTo>
                  <a:cubicBezTo>
                    <a:pt x="403" y="385"/>
                    <a:pt x="416" y="387"/>
                    <a:pt x="424" y="392"/>
                  </a:cubicBezTo>
                  <a:cubicBezTo>
                    <a:pt x="443" y="420"/>
                    <a:pt x="443" y="437"/>
                    <a:pt x="472" y="456"/>
                  </a:cubicBezTo>
                  <a:cubicBezTo>
                    <a:pt x="502" y="501"/>
                    <a:pt x="539" y="497"/>
                    <a:pt x="584" y="520"/>
                  </a:cubicBezTo>
                  <a:cubicBezTo>
                    <a:pt x="595" y="525"/>
                    <a:pt x="605" y="532"/>
                    <a:pt x="616" y="536"/>
                  </a:cubicBezTo>
                  <a:cubicBezTo>
                    <a:pt x="632" y="542"/>
                    <a:pt x="664" y="552"/>
                    <a:pt x="664" y="552"/>
                  </a:cubicBezTo>
                  <a:cubicBezTo>
                    <a:pt x="729" y="617"/>
                    <a:pt x="653" y="533"/>
                    <a:pt x="696" y="608"/>
                  </a:cubicBezTo>
                  <a:cubicBezTo>
                    <a:pt x="702" y="618"/>
                    <a:pt x="713" y="623"/>
                    <a:pt x="720" y="632"/>
                  </a:cubicBezTo>
                  <a:cubicBezTo>
                    <a:pt x="783" y="708"/>
                    <a:pt x="696" y="608"/>
                    <a:pt x="744" y="680"/>
                  </a:cubicBezTo>
                  <a:cubicBezTo>
                    <a:pt x="777" y="730"/>
                    <a:pt x="882" y="744"/>
                    <a:pt x="936" y="752"/>
                  </a:cubicBezTo>
                  <a:cubicBezTo>
                    <a:pt x="940" y="771"/>
                    <a:pt x="952" y="803"/>
                    <a:pt x="952" y="824"/>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sp>
          <p:nvSpPr>
            <p:cNvPr id="108568" name="Text Box 1036"/>
            <p:cNvSpPr txBox="1">
              <a:spLocks noChangeArrowheads="1"/>
            </p:cNvSpPr>
            <p:nvPr/>
          </p:nvSpPr>
          <p:spPr bwMode="auto">
            <a:xfrm>
              <a:off x="511" y="2723"/>
              <a:ext cx="503"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marL="285750" indent="-285750">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buFont typeface="Monotype Sorts" pitchFamily="2" charset="2"/>
                <a:buNone/>
              </a:pPr>
              <a:r>
                <a:rPr kumimoji="0" lang="en-US" altLang="tr-TR" sz="1800">
                  <a:latin typeface="Comic Sans MS" panose="030F0702030302020204" pitchFamily="66" charset="0"/>
                </a:rPr>
                <a:t>global</a:t>
              </a:r>
            </a:p>
          </p:txBody>
        </p:sp>
      </p:grpSp>
      <p:grpSp>
        <p:nvGrpSpPr>
          <p:cNvPr id="124952" name="Group 1048"/>
          <p:cNvGrpSpPr>
            <a:grpSpLocks/>
          </p:cNvGrpSpPr>
          <p:nvPr/>
        </p:nvGrpSpPr>
        <p:grpSpPr bwMode="auto">
          <a:xfrm>
            <a:off x="3390900" y="4581525"/>
            <a:ext cx="1701800" cy="1900238"/>
            <a:chOff x="2000" y="2707"/>
            <a:chExt cx="1072" cy="1197"/>
          </a:xfrm>
        </p:grpSpPr>
        <p:sp>
          <p:nvSpPr>
            <p:cNvPr id="108559" name="Rectangle 1037"/>
            <p:cNvSpPr>
              <a:spLocks noChangeArrowheads="1"/>
            </p:cNvSpPr>
            <p:nvPr/>
          </p:nvSpPr>
          <p:spPr bwMode="auto">
            <a:xfrm>
              <a:off x="2000" y="2944"/>
              <a:ext cx="1072" cy="96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tr-TR" altLang="tr-TR" sz="1800">
                <a:solidFill>
                  <a:schemeClr val="bg2"/>
                </a:solidFill>
                <a:latin typeface="Arial" panose="020B0604020202020204" pitchFamily="34" charset="0"/>
              </a:endParaRPr>
            </a:p>
          </p:txBody>
        </p:sp>
        <p:sp>
          <p:nvSpPr>
            <p:cNvPr id="108560" name="Rectangle 1038"/>
            <p:cNvSpPr>
              <a:spLocks noChangeArrowheads="1"/>
            </p:cNvSpPr>
            <p:nvPr/>
          </p:nvSpPr>
          <p:spPr bwMode="auto">
            <a:xfrm>
              <a:off x="2192" y="3120"/>
              <a:ext cx="72" cy="72"/>
            </a:xfrm>
            <a:prstGeom prst="rect">
              <a:avLst/>
            </a:prstGeom>
            <a:solidFill>
              <a:srgbClr val="0099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tr-TR" altLang="tr-TR" sz="1800">
                <a:solidFill>
                  <a:schemeClr val="bg2"/>
                </a:solidFill>
                <a:latin typeface="Arial" panose="020B0604020202020204" pitchFamily="34" charset="0"/>
              </a:endParaRPr>
            </a:p>
          </p:txBody>
        </p:sp>
        <p:sp>
          <p:nvSpPr>
            <p:cNvPr id="108561" name="Rectangle 1039"/>
            <p:cNvSpPr>
              <a:spLocks noChangeArrowheads="1"/>
            </p:cNvSpPr>
            <p:nvPr/>
          </p:nvSpPr>
          <p:spPr bwMode="auto">
            <a:xfrm>
              <a:off x="2808" y="3680"/>
              <a:ext cx="72" cy="7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tr-TR" altLang="tr-TR" sz="1800">
                <a:solidFill>
                  <a:schemeClr val="bg2"/>
                </a:solidFill>
                <a:latin typeface="Arial" panose="020B0604020202020204" pitchFamily="34" charset="0"/>
              </a:endParaRPr>
            </a:p>
          </p:txBody>
        </p:sp>
        <p:sp>
          <p:nvSpPr>
            <p:cNvPr id="108562" name="Freeform 1040"/>
            <p:cNvSpPr>
              <a:spLocks/>
            </p:cNvSpPr>
            <p:nvPr/>
          </p:nvSpPr>
          <p:spPr bwMode="auto">
            <a:xfrm>
              <a:off x="2264" y="3192"/>
              <a:ext cx="552" cy="496"/>
            </a:xfrm>
            <a:custGeom>
              <a:avLst/>
              <a:gdLst>
                <a:gd name="T0" fmla="*/ 0 w 952"/>
                <a:gd name="T1" fmla="*/ 0 h 824"/>
                <a:gd name="T2" fmla="*/ 6 w 952"/>
                <a:gd name="T3" fmla="*/ 2 h 824"/>
                <a:gd name="T4" fmla="*/ 11 w 952"/>
                <a:gd name="T5" fmla="*/ 24 h 824"/>
                <a:gd name="T6" fmla="*/ 20 w 952"/>
                <a:gd name="T7" fmla="*/ 31 h 824"/>
                <a:gd name="T8" fmla="*/ 28 w 952"/>
                <a:gd name="T9" fmla="*/ 37 h 824"/>
                <a:gd name="T10" fmla="*/ 38 w 952"/>
                <a:gd name="T11" fmla="*/ 39 h 824"/>
                <a:gd name="T12" fmla="*/ 43 w 952"/>
                <a:gd name="T13" fmla="*/ 43 h 824"/>
                <a:gd name="T14" fmla="*/ 45 w 952"/>
                <a:gd name="T15" fmla="*/ 49 h 824"/>
                <a:gd name="T16" fmla="*/ 48 w 952"/>
                <a:gd name="T17" fmla="*/ 51 h 824"/>
                <a:gd name="T18" fmla="*/ 53 w 952"/>
                <a:gd name="T19" fmla="*/ 60 h 824"/>
                <a:gd name="T20" fmla="*/ 66 w 952"/>
                <a:gd name="T21" fmla="*/ 68 h 824"/>
                <a:gd name="T22" fmla="*/ 70 w 952"/>
                <a:gd name="T23" fmla="*/ 70 h 824"/>
                <a:gd name="T24" fmla="*/ 75 w 952"/>
                <a:gd name="T25" fmla="*/ 72 h 824"/>
                <a:gd name="T26" fmla="*/ 79 w 952"/>
                <a:gd name="T27" fmla="*/ 79 h 824"/>
                <a:gd name="T28" fmla="*/ 81 w 952"/>
                <a:gd name="T29" fmla="*/ 83 h 824"/>
                <a:gd name="T30" fmla="*/ 84 w 952"/>
                <a:gd name="T31" fmla="*/ 89 h 824"/>
                <a:gd name="T32" fmla="*/ 106 w 952"/>
                <a:gd name="T33" fmla="*/ 99 h 824"/>
                <a:gd name="T34" fmla="*/ 108 w 952"/>
                <a:gd name="T35" fmla="*/ 108 h 8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52" h="824">
                  <a:moveTo>
                    <a:pt x="0" y="0"/>
                  </a:moveTo>
                  <a:cubicBezTo>
                    <a:pt x="16" y="4"/>
                    <a:pt x="55" y="13"/>
                    <a:pt x="56" y="16"/>
                  </a:cubicBezTo>
                  <a:cubicBezTo>
                    <a:pt x="75" y="97"/>
                    <a:pt x="34" y="143"/>
                    <a:pt x="96" y="184"/>
                  </a:cubicBezTo>
                  <a:cubicBezTo>
                    <a:pt x="109" y="223"/>
                    <a:pt x="140" y="220"/>
                    <a:pt x="176" y="232"/>
                  </a:cubicBezTo>
                  <a:cubicBezTo>
                    <a:pt x="203" y="241"/>
                    <a:pt x="224" y="264"/>
                    <a:pt x="248" y="280"/>
                  </a:cubicBezTo>
                  <a:cubicBezTo>
                    <a:pt x="265" y="291"/>
                    <a:pt x="333" y="296"/>
                    <a:pt x="336" y="296"/>
                  </a:cubicBezTo>
                  <a:cubicBezTo>
                    <a:pt x="352" y="307"/>
                    <a:pt x="368" y="317"/>
                    <a:pt x="384" y="328"/>
                  </a:cubicBezTo>
                  <a:cubicBezTo>
                    <a:pt x="398" y="337"/>
                    <a:pt x="395" y="360"/>
                    <a:pt x="400" y="376"/>
                  </a:cubicBezTo>
                  <a:cubicBezTo>
                    <a:pt x="403" y="385"/>
                    <a:pt x="416" y="387"/>
                    <a:pt x="424" y="392"/>
                  </a:cubicBezTo>
                  <a:cubicBezTo>
                    <a:pt x="443" y="420"/>
                    <a:pt x="443" y="437"/>
                    <a:pt x="472" y="456"/>
                  </a:cubicBezTo>
                  <a:cubicBezTo>
                    <a:pt x="502" y="501"/>
                    <a:pt x="539" y="497"/>
                    <a:pt x="584" y="520"/>
                  </a:cubicBezTo>
                  <a:cubicBezTo>
                    <a:pt x="595" y="525"/>
                    <a:pt x="605" y="532"/>
                    <a:pt x="616" y="536"/>
                  </a:cubicBezTo>
                  <a:cubicBezTo>
                    <a:pt x="632" y="542"/>
                    <a:pt x="664" y="552"/>
                    <a:pt x="664" y="552"/>
                  </a:cubicBezTo>
                  <a:cubicBezTo>
                    <a:pt x="729" y="617"/>
                    <a:pt x="653" y="533"/>
                    <a:pt x="696" y="608"/>
                  </a:cubicBezTo>
                  <a:cubicBezTo>
                    <a:pt x="702" y="618"/>
                    <a:pt x="713" y="623"/>
                    <a:pt x="720" y="632"/>
                  </a:cubicBezTo>
                  <a:cubicBezTo>
                    <a:pt x="783" y="708"/>
                    <a:pt x="696" y="608"/>
                    <a:pt x="744" y="680"/>
                  </a:cubicBezTo>
                  <a:cubicBezTo>
                    <a:pt x="777" y="730"/>
                    <a:pt x="882" y="744"/>
                    <a:pt x="936" y="752"/>
                  </a:cubicBezTo>
                  <a:cubicBezTo>
                    <a:pt x="940" y="771"/>
                    <a:pt x="952" y="803"/>
                    <a:pt x="952" y="824"/>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sp>
          <p:nvSpPr>
            <p:cNvPr id="108563" name="Text Box 1041"/>
            <p:cNvSpPr txBox="1">
              <a:spLocks noChangeArrowheads="1"/>
            </p:cNvSpPr>
            <p:nvPr/>
          </p:nvSpPr>
          <p:spPr bwMode="auto">
            <a:xfrm>
              <a:off x="2275" y="2707"/>
              <a:ext cx="41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marL="285750" indent="-285750">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buFont typeface="Monotype Sorts" pitchFamily="2" charset="2"/>
                <a:buNone/>
              </a:pPr>
              <a:r>
                <a:rPr kumimoji="0" lang="en-US" altLang="tr-TR" sz="1800">
                  <a:latin typeface="Comic Sans MS" panose="030F0702030302020204" pitchFamily="66" charset="0"/>
                </a:rPr>
                <a:t>local</a:t>
              </a:r>
            </a:p>
          </p:txBody>
        </p:sp>
      </p:grpSp>
      <p:grpSp>
        <p:nvGrpSpPr>
          <p:cNvPr id="124956" name="Group 1052"/>
          <p:cNvGrpSpPr>
            <a:grpSpLocks/>
          </p:cNvGrpSpPr>
          <p:nvPr/>
        </p:nvGrpSpPr>
        <p:grpSpPr bwMode="auto">
          <a:xfrm>
            <a:off x="6388100" y="4581525"/>
            <a:ext cx="1701800" cy="1900238"/>
            <a:chOff x="3888" y="2715"/>
            <a:chExt cx="1072" cy="1197"/>
          </a:xfrm>
        </p:grpSpPr>
        <p:sp>
          <p:nvSpPr>
            <p:cNvPr id="108552" name="Rectangle 1043"/>
            <p:cNvSpPr>
              <a:spLocks noChangeArrowheads="1"/>
            </p:cNvSpPr>
            <p:nvPr/>
          </p:nvSpPr>
          <p:spPr bwMode="auto">
            <a:xfrm>
              <a:off x="3888" y="2952"/>
              <a:ext cx="1072" cy="96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tr-TR" altLang="tr-TR" sz="1800">
                <a:solidFill>
                  <a:schemeClr val="bg2"/>
                </a:solidFill>
                <a:latin typeface="Arial" panose="020B0604020202020204" pitchFamily="34" charset="0"/>
              </a:endParaRPr>
            </a:p>
          </p:txBody>
        </p:sp>
        <p:sp>
          <p:nvSpPr>
            <p:cNvPr id="108553" name="Rectangle 1044"/>
            <p:cNvSpPr>
              <a:spLocks noChangeArrowheads="1"/>
            </p:cNvSpPr>
            <p:nvPr/>
          </p:nvSpPr>
          <p:spPr bwMode="auto">
            <a:xfrm>
              <a:off x="3888" y="2952"/>
              <a:ext cx="80" cy="96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tr-TR" altLang="tr-TR" sz="1800">
                <a:solidFill>
                  <a:schemeClr val="bg2"/>
                </a:solidFill>
                <a:latin typeface="Arial" panose="020B0604020202020204" pitchFamily="34" charset="0"/>
              </a:endParaRPr>
            </a:p>
          </p:txBody>
        </p:sp>
        <p:sp>
          <p:nvSpPr>
            <p:cNvPr id="108554" name="Freeform 1046"/>
            <p:cNvSpPr>
              <a:spLocks/>
            </p:cNvSpPr>
            <p:nvPr/>
          </p:nvSpPr>
          <p:spPr bwMode="auto">
            <a:xfrm>
              <a:off x="4112" y="3016"/>
              <a:ext cx="592" cy="848"/>
            </a:xfrm>
            <a:custGeom>
              <a:avLst/>
              <a:gdLst>
                <a:gd name="T0" fmla="*/ 0 w 952"/>
                <a:gd name="T1" fmla="*/ 0 h 824"/>
                <a:gd name="T2" fmla="*/ 9 w 952"/>
                <a:gd name="T3" fmla="*/ 16 h 824"/>
                <a:gd name="T4" fmla="*/ 14 w 952"/>
                <a:gd name="T5" fmla="*/ 207 h 824"/>
                <a:gd name="T6" fmla="*/ 26 w 952"/>
                <a:gd name="T7" fmla="*/ 260 h 824"/>
                <a:gd name="T8" fmla="*/ 37 w 952"/>
                <a:gd name="T9" fmla="*/ 314 h 824"/>
                <a:gd name="T10" fmla="*/ 50 w 952"/>
                <a:gd name="T11" fmla="*/ 332 h 824"/>
                <a:gd name="T12" fmla="*/ 58 w 952"/>
                <a:gd name="T13" fmla="*/ 368 h 824"/>
                <a:gd name="T14" fmla="*/ 60 w 952"/>
                <a:gd name="T15" fmla="*/ 422 h 824"/>
                <a:gd name="T16" fmla="*/ 63 w 952"/>
                <a:gd name="T17" fmla="*/ 439 h 824"/>
                <a:gd name="T18" fmla="*/ 71 w 952"/>
                <a:gd name="T19" fmla="*/ 511 h 824"/>
                <a:gd name="T20" fmla="*/ 88 w 952"/>
                <a:gd name="T21" fmla="*/ 584 h 824"/>
                <a:gd name="T22" fmla="*/ 92 w 952"/>
                <a:gd name="T23" fmla="*/ 602 h 824"/>
                <a:gd name="T24" fmla="*/ 99 w 952"/>
                <a:gd name="T25" fmla="*/ 620 h 824"/>
                <a:gd name="T26" fmla="*/ 104 w 952"/>
                <a:gd name="T27" fmla="*/ 682 h 824"/>
                <a:gd name="T28" fmla="*/ 108 w 952"/>
                <a:gd name="T29" fmla="*/ 708 h 824"/>
                <a:gd name="T30" fmla="*/ 111 w 952"/>
                <a:gd name="T31" fmla="*/ 763 h 824"/>
                <a:gd name="T32" fmla="*/ 140 w 952"/>
                <a:gd name="T33" fmla="*/ 844 h 824"/>
                <a:gd name="T34" fmla="*/ 142 w 952"/>
                <a:gd name="T35" fmla="*/ 924 h 8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52" h="824">
                  <a:moveTo>
                    <a:pt x="0" y="0"/>
                  </a:moveTo>
                  <a:cubicBezTo>
                    <a:pt x="16" y="4"/>
                    <a:pt x="55" y="13"/>
                    <a:pt x="56" y="16"/>
                  </a:cubicBezTo>
                  <a:cubicBezTo>
                    <a:pt x="75" y="97"/>
                    <a:pt x="34" y="143"/>
                    <a:pt x="96" y="184"/>
                  </a:cubicBezTo>
                  <a:cubicBezTo>
                    <a:pt x="109" y="223"/>
                    <a:pt x="140" y="220"/>
                    <a:pt x="176" y="232"/>
                  </a:cubicBezTo>
                  <a:cubicBezTo>
                    <a:pt x="203" y="241"/>
                    <a:pt x="224" y="264"/>
                    <a:pt x="248" y="280"/>
                  </a:cubicBezTo>
                  <a:cubicBezTo>
                    <a:pt x="265" y="291"/>
                    <a:pt x="333" y="296"/>
                    <a:pt x="336" y="296"/>
                  </a:cubicBezTo>
                  <a:cubicBezTo>
                    <a:pt x="352" y="307"/>
                    <a:pt x="368" y="317"/>
                    <a:pt x="384" y="328"/>
                  </a:cubicBezTo>
                  <a:cubicBezTo>
                    <a:pt x="398" y="337"/>
                    <a:pt x="395" y="360"/>
                    <a:pt x="400" y="376"/>
                  </a:cubicBezTo>
                  <a:cubicBezTo>
                    <a:pt x="403" y="385"/>
                    <a:pt x="416" y="387"/>
                    <a:pt x="424" y="392"/>
                  </a:cubicBezTo>
                  <a:cubicBezTo>
                    <a:pt x="443" y="420"/>
                    <a:pt x="443" y="437"/>
                    <a:pt x="472" y="456"/>
                  </a:cubicBezTo>
                  <a:cubicBezTo>
                    <a:pt x="502" y="501"/>
                    <a:pt x="539" y="497"/>
                    <a:pt x="584" y="520"/>
                  </a:cubicBezTo>
                  <a:cubicBezTo>
                    <a:pt x="595" y="525"/>
                    <a:pt x="605" y="532"/>
                    <a:pt x="616" y="536"/>
                  </a:cubicBezTo>
                  <a:cubicBezTo>
                    <a:pt x="632" y="542"/>
                    <a:pt x="664" y="552"/>
                    <a:pt x="664" y="552"/>
                  </a:cubicBezTo>
                  <a:cubicBezTo>
                    <a:pt x="729" y="617"/>
                    <a:pt x="653" y="533"/>
                    <a:pt x="696" y="608"/>
                  </a:cubicBezTo>
                  <a:cubicBezTo>
                    <a:pt x="702" y="618"/>
                    <a:pt x="713" y="623"/>
                    <a:pt x="720" y="632"/>
                  </a:cubicBezTo>
                  <a:cubicBezTo>
                    <a:pt x="783" y="708"/>
                    <a:pt x="696" y="608"/>
                    <a:pt x="744" y="680"/>
                  </a:cubicBezTo>
                  <a:cubicBezTo>
                    <a:pt x="777" y="730"/>
                    <a:pt x="882" y="744"/>
                    <a:pt x="936" y="752"/>
                  </a:cubicBezTo>
                  <a:cubicBezTo>
                    <a:pt x="940" y="771"/>
                    <a:pt x="952" y="803"/>
                    <a:pt x="952" y="824"/>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endParaRPr lang="tr-TR"/>
            </a:p>
          </p:txBody>
        </p:sp>
        <p:sp>
          <p:nvSpPr>
            <p:cNvPr id="108555" name="Text Box 1047"/>
            <p:cNvSpPr txBox="1">
              <a:spLocks noChangeArrowheads="1"/>
            </p:cNvSpPr>
            <p:nvPr/>
          </p:nvSpPr>
          <p:spPr bwMode="auto">
            <a:xfrm>
              <a:off x="4074" y="2715"/>
              <a:ext cx="59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marL="285750" indent="-285750">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buFont typeface="Monotype Sorts" pitchFamily="2" charset="2"/>
                <a:buNone/>
              </a:pPr>
              <a:r>
                <a:rPr kumimoji="0" lang="en-US" altLang="tr-TR" sz="1800">
                  <a:latin typeface="Comic Sans MS" panose="030F0702030302020204" pitchFamily="66" charset="0"/>
                </a:rPr>
                <a:t>overlap</a:t>
              </a:r>
            </a:p>
          </p:txBody>
        </p:sp>
        <p:sp>
          <p:nvSpPr>
            <p:cNvPr id="108556" name="Rectangle 1049"/>
            <p:cNvSpPr>
              <a:spLocks noChangeArrowheads="1"/>
            </p:cNvSpPr>
            <p:nvPr/>
          </p:nvSpPr>
          <p:spPr bwMode="auto">
            <a:xfrm>
              <a:off x="4880" y="2952"/>
              <a:ext cx="80" cy="96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tr-TR" altLang="tr-TR" sz="1800">
                <a:solidFill>
                  <a:schemeClr val="bg2"/>
                </a:solidFill>
                <a:latin typeface="Arial" panose="020B0604020202020204" pitchFamily="34" charset="0"/>
              </a:endParaRPr>
            </a:p>
          </p:txBody>
        </p:sp>
        <p:sp>
          <p:nvSpPr>
            <p:cNvPr id="108557" name="Rectangle 1050"/>
            <p:cNvSpPr>
              <a:spLocks noChangeArrowheads="1"/>
            </p:cNvSpPr>
            <p:nvPr/>
          </p:nvSpPr>
          <p:spPr bwMode="auto">
            <a:xfrm rot="-5400000">
              <a:off x="4424" y="3376"/>
              <a:ext cx="72" cy="1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tr-TR" altLang="tr-TR" sz="1800">
                <a:solidFill>
                  <a:schemeClr val="bg2"/>
                </a:solidFill>
                <a:latin typeface="Arial" panose="020B0604020202020204" pitchFamily="34" charset="0"/>
              </a:endParaRPr>
            </a:p>
          </p:txBody>
        </p:sp>
        <p:sp>
          <p:nvSpPr>
            <p:cNvPr id="108558" name="Rectangle 1051"/>
            <p:cNvSpPr>
              <a:spLocks noChangeArrowheads="1"/>
            </p:cNvSpPr>
            <p:nvPr/>
          </p:nvSpPr>
          <p:spPr bwMode="auto">
            <a:xfrm rot="-5400000">
              <a:off x="4420" y="2484"/>
              <a:ext cx="72" cy="1008"/>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tr-TR" altLang="tr-TR" sz="1800">
                <a:solidFill>
                  <a:schemeClr val="bg2"/>
                </a:solidFill>
                <a:latin typeface="Arial" panose="020B0604020202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493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493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93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93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493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24946"/>
                                        </p:tgtEl>
                                        <p:attrNameLst>
                                          <p:attrName>style.visibility</p:attrName>
                                        </p:attrNameLst>
                                      </p:cBhvr>
                                      <p:to>
                                        <p:strVal val="visible"/>
                                      </p:to>
                                    </p:set>
                                    <p:animEffect transition="in" filter="blinds(horizontal)">
                                      <p:cBhvr>
                                        <p:cTn id="29" dur="500"/>
                                        <p:tgtEl>
                                          <p:spTgt spid="12494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24952"/>
                                        </p:tgtEl>
                                        <p:attrNameLst>
                                          <p:attrName>style.visibility</p:attrName>
                                        </p:attrNameLst>
                                      </p:cBhvr>
                                      <p:to>
                                        <p:strVal val="visible"/>
                                      </p:to>
                                    </p:set>
                                    <p:animEffect transition="in" filter="blinds(horizontal)">
                                      <p:cBhvr>
                                        <p:cTn id="34" dur="500"/>
                                        <p:tgtEl>
                                          <p:spTgt spid="12495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24956"/>
                                        </p:tgtEl>
                                        <p:attrNameLst>
                                          <p:attrName>style.visibility</p:attrName>
                                        </p:attrNameLst>
                                      </p:cBhvr>
                                      <p:to>
                                        <p:strVal val="visible"/>
                                      </p:to>
                                    </p:set>
                                    <p:animEffect transition="in" filter="blinds(horizontal)">
                                      <p:cBhvr>
                                        <p:cTn id="39" dur="500"/>
                                        <p:tgtEl>
                                          <p:spTgt spid="124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0"/>
          </p:nvPr>
        </p:nvSpPr>
        <p:spPr>
          <a:xfrm>
            <a:off x="0" y="6497638"/>
            <a:ext cx="9144000" cy="3603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fld id="{65161EBE-ECFE-487D-B17A-344FD9575675}" type="slidenum">
              <a:rPr kumimoji="0" lang="he-IL" altLang="tr-TR" sz="1800" smtClean="0">
                <a:solidFill>
                  <a:schemeClr val="bg2"/>
                </a:solidFill>
                <a:latin typeface="Arial" panose="020B0604020202020204" pitchFamily="34" charset="0"/>
              </a:rPr>
              <a:pPr algn="ctr" eaLnBrk="1" hangingPunct="1">
                <a:spcBef>
                  <a:spcPct val="0"/>
                </a:spcBef>
                <a:buFontTx/>
                <a:buNone/>
              </a:pPr>
              <a:t>83</a:t>
            </a:fld>
            <a:endParaRPr kumimoji="0" lang="en-US" altLang="tr-TR" sz="1800" smtClean="0">
              <a:solidFill>
                <a:schemeClr val="bg2"/>
              </a:solidFill>
              <a:latin typeface="Arial" panose="020B0604020202020204" pitchFamily="34" charset="0"/>
            </a:endParaRPr>
          </a:p>
        </p:txBody>
      </p:sp>
      <p:sp>
        <p:nvSpPr>
          <p:cNvPr id="110595" name="Rectangle 1026"/>
          <p:cNvSpPr>
            <a:spLocks noGrp="1" noChangeArrowheads="1"/>
          </p:cNvSpPr>
          <p:nvPr>
            <p:ph type="title"/>
          </p:nvPr>
        </p:nvSpPr>
        <p:spPr/>
        <p:txBody>
          <a:bodyPr/>
          <a:lstStyle/>
          <a:p>
            <a:r>
              <a:rPr lang="en-US" altLang="tr-TR" smtClean="0"/>
              <a:t>Overlap Alignment</a:t>
            </a:r>
            <a:r>
              <a:rPr lang="tr-TR" altLang="tr-TR" smtClean="0"/>
              <a:t> - example</a:t>
            </a:r>
            <a:endParaRPr lang="en-US" altLang="tr-TR" sz="2400" smtClean="0"/>
          </a:p>
        </p:txBody>
      </p:sp>
      <p:graphicFrame>
        <p:nvGraphicFramePr>
          <p:cNvPr id="110596" name="Object 1027"/>
          <p:cNvGraphicFramePr>
            <a:graphicFrameLocks noChangeAspect="1"/>
          </p:cNvGraphicFramePr>
          <p:nvPr/>
        </p:nvGraphicFramePr>
        <p:xfrm>
          <a:off x="2987675" y="1117600"/>
          <a:ext cx="5905500" cy="5695950"/>
        </p:xfrm>
        <a:graphic>
          <a:graphicData uri="http://schemas.openxmlformats.org/presentationml/2006/ole">
            <mc:AlternateContent xmlns:mc="http://schemas.openxmlformats.org/markup-compatibility/2006">
              <mc:Choice xmlns:v="urn:schemas-microsoft-com:vml" Requires="v">
                <p:oleObj spid="_x0000_s110608" name="Document" r:id="rId4" imgW="5930387" imgH="6007997" progId="Word.Document.8">
                  <p:embed/>
                </p:oleObj>
              </mc:Choice>
              <mc:Fallback>
                <p:oleObj name="Document" r:id="rId4" imgW="5930387" imgH="6007997" progId="Word.Document.8">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1117600"/>
                        <a:ext cx="59055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72" name="Text Box 1028"/>
          <p:cNvSpPr txBox="1">
            <a:spLocks noChangeArrowheads="1"/>
          </p:cNvSpPr>
          <p:nvPr/>
        </p:nvSpPr>
        <p:spPr bwMode="auto">
          <a:xfrm>
            <a:off x="28575" y="1622425"/>
            <a:ext cx="3182938" cy="9429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en-US" altLang="tr-TR" sz="2800" dirty="0">
                <a:solidFill>
                  <a:srgbClr val="C00000"/>
                </a:solidFill>
                <a:latin typeface="+mn-lt"/>
              </a:rPr>
              <a:t>PAWHEAE</a:t>
            </a:r>
          </a:p>
          <a:p>
            <a:pPr eaLnBrk="1" hangingPunct="1">
              <a:defRPr/>
            </a:pPr>
            <a:r>
              <a:rPr lang="en-US" altLang="tr-TR" sz="2800" dirty="0">
                <a:solidFill>
                  <a:srgbClr val="C00000"/>
                </a:solidFill>
                <a:latin typeface="+mn-lt"/>
              </a:rPr>
              <a:t>HEAGAWGHEE</a:t>
            </a:r>
          </a:p>
        </p:txBody>
      </p:sp>
      <p:sp>
        <p:nvSpPr>
          <p:cNvPr id="109573" name="Text Box 1029"/>
          <p:cNvSpPr txBox="1">
            <a:spLocks noChangeArrowheads="1"/>
          </p:cNvSpPr>
          <p:nvPr/>
        </p:nvSpPr>
        <p:spPr bwMode="auto">
          <a:xfrm>
            <a:off x="107950" y="2816225"/>
            <a:ext cx="2324100" cy="1692275"/>
          </a:xfrm>
          <a:prstGeom prst="rect">
            <a:avLst/>
          </a:prstGeom>
          <a:noFill/>
          <a:ln w="12700">
            <a:solidFill>
              <a:srgbClr val="D60093"/>
            </a:solidFill>
            <a:miter lim="800000"/>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tr-TR" sz="2000" dirty="0">
                <a:solidFill>
                  <a:schemeClr val="accent1">
                    <a:lumMod val="75000"/>
                  </a:schemeClr>
                </a:solidFill>
                <a:latin typeface="+mn-lt"/>
              </a:rPr>
              <a:t>Scoring scheme :</a:t>
            </a:r>
            <a:endParaRPr lang="en-US" altLang="tr-TR" dirty="0">
              <a:solidFill>
                <a:schemeClr val="accent1">
                  <a:lumMod val="75000"/>
                </a:schemeClr>
              </a:solidFill>
              <a:latin typeface="+mn-lt"/>
            </a:endParaRPr>
          </a:p>
          <a:p>
            <a:pPr eaLnBrk="1" hangingPunct="1">
              <a:defRPr/>
            </a:pPr>
            <a:r>
              <a:rPr lang="en-US" altLang="tr-TR" dirty="0">
                <a:solidFill>
                  <a:schemeClr val="accent1">
                    <a:lumMod val="75000"/>
                  </a:schemeClr>
                </a:solidFill>
                <a:latin typeface="+mn-lt"/>
              </a:rPr>
              <a:t>Match: +4</a:t>
            </a:r>
          </a:p>
          <a:p>
            <a:pPr eaLnBrk="1" hangingPunct="1">
              <a:defRPr/>
            </a:pPr>
            <a:r>
              <a:rPr lang="en-US" altLang="tr-TR" dirty="0">
                <a:solidFill>
                  <a:schemeClr val="accent1">
                    <a:lumMod val="75000"/>
                  </a:schemeClr>
                </a:solidFill>
                <a:latin typeface="+mn-lt"/>
              </a:rPr>
              <a:t>Mismatch:  -1</a:t>
            </a:r>
          </a:p>
          <a:p>
            <a:pPr eaLnBrk="1" hangingPunct="1">
              <a:defRPr/>
            </a:pPr>
            <a:r>
              <a:rPr lang="en-US" altLang="tr-TR" dirty="0">
                <a:solidFill>
                  <a:schemeClr val="accent1">
                    <a:lumMod val="75000"/>
                  </a:schemeClr>
                </a:solidFill>
                <a:latin typeface="+mn-lt"/>
              </a:rPr>
              <a:t>Gap penalty: -5</a:t>
            </a:r>
          </a:p>
          <a:p>
            <a:pPr eaLnBrk="1" hangingPunct="1">
              <a:spcBef>
                <a:spcPct val="50000"/>
              </a:spcBef>
              <a:defRPr/>
            </a:pPr>
            <a:endParaRPr lang="en-US" altLang="tr-TR" sz="2000" dirty="0">
              <a:solidFill>
                <a:schemeClr val="accent1">
                  <a:lumMod val="75000"/>
                </a:schemeClr>
              </a:solidFill>
              <a:latin typeface="+mn-lt"/>
            </a:endParaRPr>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0"/>
          </p:nvPr>
        </p:nvSpPr>
        <p:spPr>
          <a:xfrm>
            <a:off x="0" y="6497638"/>
            <a:ext cx="9144000" cy="3603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fld id="{2E84977E-49F3-4324-B2CA-A3ED10E37696}" type="slidenum">
              <a:rPr kumimoji="0" lang="he-IL" altLang="tr-TR" sz="1800" smtClean="0">
                <a:solidFill>
                  <a:schemeClr val="bg2"/>
                </a:solidFill>
                <a:latin typeface="Arial" panose="020B0604020202020204" pitchFamily="34" charset="0"/>
              </a:rPr>
              <a:pPr algn="ctr" eaLnBrk="1" hangingPunct="1">
                <a:spcBef>
                  <a:spcPct val="0"/>
                </a:spcBef>
                <a:buFontTx/>
                <a:buNone/>
              </a:pPr>
              <a:t>84</a:t>
            </a:fld>
            <a:endParaRPr kumimoji="0" lang="en-US" altLang="tr-TR" sz="1800" smtClean="0">
              <a:solidFill>
                <a:schemeClr val="bg2"/>
              </a:solidFill>
              <a:latin typeface="Arial" panose="020B0604020202020204" pitchFamily="34" charset="0"/>
            </a:endParaRPr>
          </a:p>
        </p:txBody>
      </p:sp>
      <p:graphicFrame>
        <p:nvGraphicFramePr>
          <p:cNvPr id="112643" name="Object 3"/>
          <p:cNvGraphicFramePr>
            <a:graphicFrameLocks noChangeAspect="1"/>
          </p:cNvGraphicFramePr>
          <p:nvPr/>
        </p:nvGraphicFramePr>
        <p:xfrm>
          <a:off x="3071813" y="971550"/>
          <a:ext cx="5821362" cy="5913438"/>
        </p:xfrm>
        <a:graphic>
          <a:graphicData uri="http://schemas.openxmlformats.org/presentationml/2006/ole">
            <mc:AlternateContent xmlns:mc="http://schemas.openxmlformats.org/markup-compatibility/2006">
              <mc:Choice xmlns:v="urn:schemas-microsoft-com:vml" Requires="v">
                <p:oleObj spid="_x0000_s112656" name="Document" r:id="rId4" imgW="5918439" imgH="5992097" progId="Word.Document.8">
                  <p:embed/>
                </p:oleObj>
              </mc:Choice>
              <mc:Fallback>
                <p:oleObj name="Document" r:id="rId4" imgW="5918439" imgH="5992097"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813" y="971550"/>
                        <a:ext cx="5821362" cy="591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4" name="Rectangle 10"/>
          <p:cNvSpPr>
            <a:spLocks noGrp="1" noChangeArrowheads="1"/>
          </p:cNvSpPr>
          <p:nvPr>
            <p:ph type="title"/>
          </p:nvPr>
        </p:nvSpPr>
        <p:spPr>
          <a:noFill/>
        </p:spPr>
        <p:txBody>
          <a:bodyPr/>
          <a:lstStyle/>
          <a:p>
            <a:r>
              <a:rPr lang="en-US" altLang="tr-TR" smtClean="0"/>
              <a:t>Overlap Alignment</a:t>
            </a:r>
            <a:endParaRPr lang="en-US" altLang="tr-TR" sz="2400" smtClean="0"/>
          </a:p>
        </p:txBody>
      </p:sp>
      <p:sp>
        <p:nvSpPr>
          <p:cNvPr id="110603" name="Text Box 11"/>
          <p:cNvSpPr txBox="1">
            <a:spLocks noChangeArrowheads="1"/>
          </p:cNvSpPr>
          <p:nvPr/>
        </p:nvSpPr>
        <p:spPr bwMode="auto">
          <a:xfrm>
            <a:off x="0" y="1484313"/>
            <a:ext cx="3182938" cy="9429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en-US" altLang="tr-TR" sz="2800" dirty="0">
                <a:solidFill>
                  <a:srgbClr val="C00000"/>
                </a:solidFill>
                <a:latin typeface="+mn-lt"/>
              </a:rPr>
              <a:t>PAWHEAE</a:t>
            </a:r>
          </a:p>
          <a:p>
            <a:pPr eaLnBrk="1" hangingPunct="1">
              <a:defRPr/>
            </a:pPr>
            <a:r>
              <a:rPr lang="en-US" altLang="tr-TR" sz="2800" dirty="0">
                <a:solidFill>
                  <a:srgbClr val="C00000"/>
                </a:solidFill>
                <a:latin typeface="+mn-lt"/>
              </a:rPr>
              <a:t>HEAGAWGHEE</a:t>
            </a:r>
          </a:p>
        </p:txBody>
      </p:sp>
      <p:sp>
        <p:nvSpPr>
          <p:cNvPr id="110604" name="Text Box 12"/>
          <p:cNvSpPr txBox="1">
            <a:spLocks noChangeArrowheads="1"/>
          </p:cNvSpPr>
          <p:nvPr/>
        </p:nvSpPr>
        <p:spPr bwMode="auto">
          <a:xfrm>
            <a:off x="107950" y="2738438"/>
            <a:ext cx="2324100" cy="1785937"/>
          </a:xfrm>
          <a:prstGeom prst="rect">
            <a:avLst/>
          </a:prstGeom>
          <a:noFill/>
          <a:ln w="12700">
            <a:solidFill>
              <a:srgbClr val="D60093"/>
            </a:solidFill>
            <a:miter lim="800000"/>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tr-TR" sz="2000" dirty="0">
                <a:solidFill>
                  <a:schemeClr val="accent1">
                    <a:lumMod val="75000"/>
                  </a:schemeClr>
                </a:solidFill>
                <a:latin typeface="+mn-lt"/>
              </a:rPr>
              <a:t>Scoring scheme :</a:t>
            </a:r>
          </a:p>
          <a:p>
            <a:pPr eaLnBrk="1" hangingPunct="1">
              <a:defRPr/>
            </a:pPr>
            <a:r>
              <a:rPr lang="en-US" altLang="tr-TR" sz="2000" dirty="0">
                <a:solidFill>
                  <a:schemeClr val="accent1">
                    <a:lumMod val="75000"/>
                  </a:schemeClr>
                </a:solidFill>
                <a:latin typeface="+mn-lt"/>
              </a:rPr>
              <a:t>Match: +4</a:t>
            </a:r>
          </a:p>
          <a:p>
            <a:pPr eaLnBrk="1" hangingPunct="1">
              <a:defRPr/>
            </a:pPr>
            <a:r>
              <a:rPr lang="en-US" altLang="tr-TR" sz="2000" dirty="0">
                <a:solidFill>
                  <a:schemeClr val="accent1">
                    <a:lumMod val="75000"/>
                  </a:schemeClr>
                </a:solidFill>
                <a:latin typeface="+mn-lt"/>
              </a:rPr>
              <a:t>Mismatch:  -1</a:t>
            </a:r>
          </a:p>
          <a:p>
            <a:pPr eaLnBrk="1" hangingPunct="1">
              <a:defRPr/>
            </a:pPr>
            <a:r>
              <a:rPr lang="en-US" altLang="tr-TR" sz="2000" dirty="0">
                <a:solidFill>
                  <a:schemeClr val="accent1">
                    <a:lumMod val="75000"/>
                  </a:schemeClr>
                </a:solidFill>
                <a:latin typeface="+mn-lt"/>
              </a:rPr>
              <a:t>Gap penalty: -5</a:t>
            </a:r>
          </a:p>
          <a:p>
            <a:pPr eaLnBrk="1" hangingPunct="1">
              <a:spcBef>
                <a:spcPct val="50000"/>
              </a:spcBef>
              <a:defRPr/>
            </a:pPr>
            <a:endParaRPr lang="en-US" altLang="tr-TR" sz="2000" dirty="0">
              <a:solidFill>
                <a:srgbClr val="D60093"/>
              </a:solidFill>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115888" y="2139950"/>
            <a:ext cx="936625" cy="360363"/>
          </a:xfrm>
          <a:prstGeom prst="rect">
            <a:avLst/>
          </a:prstGeom>
          <a:solidFill>
            <a:schemeClr val="accent1">
              <a:lumMod val="40000"/>
              <a:lumOff val="60000"/>
            </a:schemeClr>
          </a:solidFill>
          <a:ln w="12700" cap="sq" cmpd="sng" algn="ctr">
            <a:solidFill>
              <a:schemeClr val="tx1"/>
            </a:solidFill>
            <a:prstDash val="solid"/>
            <a:round/>
            <a:headEnd type="none" w="sm" len="sm"/>
            <a:tailEnd type="none" w="sm" len="sm"/>
          </a:ln>
          <a:effectLst>
            <a:outerShdw blurRad="50800" dist="50800" dir="5400000" algn="ctr" rotWithShape="0">
              <a:srgbClr val="000000">
                <a:alpha val="21000"/>
              </a:srgbClr>
            </a:outerShdw>
          </a:effectLst>
        </p:spPr>
        <p:txBody>
          <a:bodyPr/>
          <a:lstStyle/>
          <a:p>
            <a:pPr algn="ctr" eaLnBrk="1" hangingPunct="1">
              <a:defRPr/>
            </a:pPr>
            <a:endParaRPr lang="tr-TR">
              <a:latin typeface="Arial" charset="0"/>
            </a:endParaRPr>
          </a:p>
        </p:txBody>
      </p:sp>
      <p:sp>
        <p:nvSpPr>
          <p:cNvPr id="2" name="Rectangle 1"/>
          <p:cNvSpPr/>
          <p:nvPr/>
        </p:nvSpPr>
        <p:spPr bwMode="auto">
          <a:xfrm>
            <a:off x="827088" y="1700213"/>
            <a:ext cx="936625" cy="360362"/>
          </a:xfrm>
          <a:prstGeom prst="rect">
            <a:avLst/>
          </a:prstGeom>
          <a:solidFill>
            <a:schemeClr val="accent1">
              <a:lumMod val="40000"/>
              <a:lumOff val="60000"/>
            </a:schemeClr>
          </a:solidFill>
          <a:ln w="12700" cap="sq" cmpd="sng" algn="ctr">
            <a:solidFill>
              <a:schemeClr val="tx1"/>
            </a:solidFill>
            <a:prstDash val="solid"/>
            <a:round/>
            <a:headEnd type="none" w="sm" len="sm"/>
            <a:tailEnd type="none" w="sm" len="sm"/>
          </a:ln>
          <a:effectLst>
            <a:outerShdw blurRad="50800" dist="50800" dir="5400000" algn="ctr" rotWithShape="0">
              <a:srgbClr val="000000">
                <a:alpha val="21000"/>
              </a:srgbClr>
            </a:outerShdw>
          </a:effectLst>
        </p:spPr>
        <p:txBody>
          <a:bodyPr/>
          <a:lstStyle/>
          <a:p>
            <a:pPr algn="ctr" eaLnBrk="1" hangingPunct="1">
              <a:defRPr/>
            </a:pPr>
            <a:endParaRPr lang="tr-TR">
              <a:latin typeface="Arial" charset="0"/>
            </a:endParaRPr>
          </a:p>
        </p:txBody>
      </p:sp>
      <p:sp>
        <p:nvSpPr>
          <p:cNvPr id="114692" name="Slide Number Placeholder 3"/>
          <p:cNvSpPr>
            <a:spLocks noGrp="1"/>
          </p:cNvSpPr>
          <p:nvPr>
            <p:ph type="sldNum" sz="quarter" idx="10"/>
          </p:nvPr>
        </p:nvSpPr>
        <p:spPr>
          <a:xfrm>
            <a:off x="0" y="6497638"/>
            <a:ext cx="9144000" cy="3603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fld id="{0F416119-408C-405A-8832-F07D5081EE2E}" type="slidenum">
              <a:rPr kumimoji="0" lang="he-IL" altLang="tr-TR" sz="1800" smtClean="0">
                <a:solidFill>
                  <a:schemeClr val="bg2"/>
                </a:solidFill>
                <a:latin typeface="Arial" panose="020B0604020202020204" pitchFamily="34" charset="0"/>
              </a:rPr>
              <a:pPr algn="ctr" eaLnBrk="1" hangingPunct="1">
                <a:spcBef>
                  <a:spcPct val="0"/>
                </a:spcBef>
                <a:buFontTx/>
                <a:buNone/>
              </a:pPr>
              <a:t>85</a:t>
            </a:fld>
            <a:endParaRPr kumimoji="0" lang="en-US" altLang="tr-TR" sz="1800" smtClean="0">
              <a:solidFill>
                <a:schemeClr val="bg2"/>
              </a:solidFill>
              <a:latin typeface="Arial" panose="020B0604020202020204" pitchFamily="34" charset="0"/>
            </a:endParaRPr>
          </a:p>
        </p:txBody>
      </p:sp>
      <p:graphicFrame>
        <p:nvGraphicFramePr>
          <p:cNvPr id="114693" name="Object 3"/>
          <p:cNvGraphicFramePr>
            <a:graphicFrameLocks noChangeAspect="1"/>
          </p:cNvGraphicFramePr>
          <p:nvPr/>
        </p:nvGraphicFramePr>
        <p:xfrm>
          <a:off x="3040063" y="1117600"/>
          <a:ext cx="5943600" cy="8143875"/>
        </p:xfrm>
        <a:graphic>
          <a:graphicData uri="http://schemas.openxmlformats.org/presentationml/2006/ole">
            <mc:AlternateContent xmlns:mc="http://schemas.openxmlformats.org/markup-compatibility/2006">
              <mc:Choice xmlns:v="urn:schemas-microsoft-com:vml" Requires="v">
                <p:oleObj spid="_x0000_s114712" name="Document" r:id="rId4" imgW="6015467" imgH="8232155" progId="Word.Document.8">
                  <p:embed/>
                </p:oleObj>
              </mc:Choice>
              <mc:Fallback>
                <p:oleObj name="Document" r:id="rId4" imgW="6015467" imgH="8232155"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063" y="1117600"/>
                        <a:ext cx="5943600" cy="814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4" name="Line 8"/>
          <p:cNvSpPr>
            <a:spLocks noChangeShapeType="1"/>
          </p:cNvSpPr>
          <p:nvPr/>
        </p:nvSpPr>
        <p:spPr bwMode="auto">
          <a:xfrm rot="2700000" flipH="1">
            <a:off x="5432425" y="5799138"/>
            <a:ext cx="300038"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11663" name="Oval 47"/>
          <p:cNvSpPr>
            <a:spLocks noChangeArrowheads="1"/>
          </p:cNvSpPr>
          <p:nvPr/>
        </p:nvSpPr>
        <p:spPr bwMode="auto">
          <a:xfrm>
            <a:off x="5580063" y="5949950"/>
            <a:ext cx="431800" cy="482600"/>
          </a:xfrm>
          <a:prstGeom prst="ellipse">
            <a:avLst/>
          </a:prstGeom>
          <a:solidFill>
            <a:schemeClr val="accent1">
              <a:alpha val="50195"/>
            </a:scheme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tr-TR" altLang="tr-TR" sz="1800">
              <a:solidFill>
                <a:schemeClr val="bg2"/>
              </a:solidFill>
              <a:latin typeface="Arial" panose="020B0604020202020204" pitchFamily="34" charset="0"/>
            </a:endParaRPr>
          </a:p>
        </p:txBody>
      </p:sp>
      <p:grpSp>
        <p:nvGrpSpPr>
          <p:cNvPr id="111667" name="Group 51"/>
          <p:cNvGrpSpPr>
            <a:grpSpLocks/>
          </p:cNvGrpSpPr>
          <p:nvPr/>
        </p:nvGrpSpPr>
        <p:grpSpPr bwMode="auto">
          <a:xfrm>
            <a:off x="3921125" y="3957638"/>
            <a:ext cx="1316038" cy="1231900"/>
            <a:chOff x="2166" y="2517"/>
            <a:chExt cx="829" cy="776"/>
          </a:xfrm>
        </p:grpSpPr>
        <p:sp>
          <p:nvSpPr>
            <p:cNvPr id="114700" name="Line 48"/>
            <p:cNvSpPr>
              <a:spLocks noChangeShapeType="1"/>
            </p:cNvSpPr>
            <p:nvPr/>
          </p:nvSpPr>
          <p:spPr bwMode="auto">
            <a:xfrm rot="2700000" flipH="1">
              <a:off x="2806" y="3293"/>
              <a:ext cx="189"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14701" name="Line 49"/>
            <p:cNvSpPr>
              <a:spLocks noChangeShapeType="1"/>
            </p:cNvSpPr>
            <p:nvPr/>
          </p:nvSpPr>
          <p:spPr bwMode="auto">
            <a:xfrm rot="2700000" flipH="1">
              <a:off x="2510" y="2925"/>
              <a:ext cx="189"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14702" name="Line 50"/>
            <p:cNvSpPr>
              <a:spLocks noChangeShapeType="1"/>
            </p:cNvSpPr>
            <p:nvPr/>
          </p:nvSpPr>
          <p:spPr bwMode="auto">
            <a:xfrm rot="2700000" flipH="1">
              <a:off x="2166" y="2517"/>
              <a:ext cx="189"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
        <p:nvSpPr>
          <p:cNvPr id="114697" name="Rectangle 54"/>
          <p:cNvSpPr>
            <a:spLocks noGrp="1" noChangeArrowheads="1"/>
          </p:cNvSpPr>
          <p:nvPr>
            <p:ph type="title"/>
          </p:nvPr>
        </p:nvSpPr>
        <p:spPr>
          <a:noFill/>
        </p:spPr>
        <p:txBody>
          <a:bodyPr/>
          <a:lstStyle/>
          <a:p>
            <a:r>
              <a:rPr lang="en-US" altLang="tr-TR" smtClean="0"/>
              <a:t>Overlap Alignment</a:t>
            </a:r>
            <a:endParaRPr lang="en-US" altLang="tr-TR" sz="2400" smtClean="0"/>
          </a:p>
        </p:txBody>
      </p:sp>
      <p:sp>
        <p:nvSpPr>
          <p:cNvPr id="111671" name="Text Box 55"/>
          <p:cNvSpPr txBox="1">
            <a:spLocks noChangeArrowheads="1"/>
          </p:cNvSpPr>
          <p:nvPr/>
        </p:nvSpPr>
        <p:spPr bwMode="auto">
          <a:xfrm>
            <a:off x="0" y="1622425"/>
            <a:ext cx="3182938" cy="9429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en-US" altLang="tr-TR" sz="2800" dirty="0">
                <a:solidFill>
                  <a:srgbClr val="CC3300"/>
                </a:solidFill>
                <a:latin typeface="+mn-lt"/>
              </a:rPr>
              <a:t>PAWHEAE</a:t>
            </a:r>
          </a:p>
          <a:p>
            <a:pPr eaLnBrk="1" hangingPunct="1">
              <a:defRPr/>
            </a:pPr>
            <a:r>
              <a:rPr lang="en-US" altLang="tr-TR" sz="2800" dirty="0">
                <a:solidFill>
                  <a:srgbClr val="CC3300"/>
                </a:solidFill>
                <a:latin typeface="+mn-lt"/>
              </a:rPr>
              <a:t>HEAGAWGHEE</a:t>
            </a:r>
          </a:p>
        </p:txBody>
      </p:sp>
      <p:sp>
        <p:nvSpPr>
          <p:cNvPr id="111673" name="Text Box 57"/>
          <p:cNvSpPr txBox="1">
            <a:spLocks noChangeArrowheads="1"/>
          </p:cNvSpPr>
          <p:nvPr/>
        </p:nvSpPr>
        <p:spPr bwMode="auto">
          <a:xfrm>
            <a:off x="107950" y="2924175"/>
            <a:ext cx="2324100" cy="1693863"/>
          </a:xfrm>
          <a:prstGeom prst="rect">
            <a:avLst/>
          </a:prstGeom>
          <a:noFill/>
          <a:ln w="12700">
            <a:solidFill>
              <a:srgbClr val="D60093"/>
            </a:solidFill>
            <a:miter lim="800000"/>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tr-TR" sz="2000" dirty="0">
                <a:solidFill>
                  <a:schemeClr val="accent1">
                    <a:lumMod val="75000"/>
                  </a:schemeClr>
                </a:solidFill>
                <a:latin typeface="+mn-lt"/>
              </a:rPr>
              <a:t>Scoring scheme:</a:t>
            </a:r>
            <a:endParaRPr lang="en-US" altLang="tr-TR" dirty="0">
              <a:solidFill>
                <a:schemeClr val="accent1">
                  <a:lumMod val="75000"/>
                </a:schemeClr>
              </a:solidFill>
              <a:latin typeface="+mn-lt"/>
            </a:endParaRPr>
          </a:p>
          <a:p>
            <a:pPr eaLnBrk="1" hangingPunct="1">
              <a:defRPr/>
            </a:pPr>
            <a:r>
              <a:rPr lang="en-US" altLang="tr-TR" dirty="0">
                <a:solidFill>
                  <a:schemeClr val="accent1">
                    <a:lumMod val="75000"/>
                  </a:schemeClr>
                </a:solidFill>
                <a:latin typeface="+mn-lt"/>
              </a:rPr>
              <a:t>Match: +4</a:t>
            </a:r>
          </a:p>
          <a:p>
            <a:pPr eaLnBrk="1" hangingPunct="1">
              <a:defRPr/>
            </a:pPr>
            <a:r>
              <a:rPr lang="en-US" altLang="tr-TR" dirty="0">
                <a:solidFill>
                  <a:schemeClr val="accent1">
                    <a:lumMod val="75000"/>
                  </a:schemeClr>
                </a:solidFill>
                <a:latin typeface="+mn-lt"/>
              </a:rPr>
              <a:t>Mismatch:  -1</a:t>
            </a:r>
          </a:p>
          <a:p>
            <a:pPr eaLnBrk="1" hangingPunct="1">
              <a:defRPr/>
            </a:pPr>
            <a:r>
              <a:rPr lang="en-US" altLang="tr-TR" dirty="0">
                <a:solidFill>
                  <a:schemeClr val="accent1">
                    <a:lumMod val="75000"/>
                  </a:schemeClr>
                </a:solidFill>
                <a:latin typeface="+mn-lt"/>
              </a:rPr>
              <a:t>Gap penalty: -5</a:t>
            </a:r>
          </a:p>
          <a:p>
            <a:pPr eaLnBrk="1" hangingPunct="1">
              <a:spcBef>
                <a:spcPct val="50000"/>
              </a:spcBef>
              <a:defRPr/>
            </a:pPr>
            <a:endParaRPr lang="en-US" altLang="tr-TR" sz="2000" dirty="0">
              <a:solidFill>
                <a:schemeClr val="accent1">
                  <a:lumMod val="7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6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16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animBg="1"/>
      <p:bldP spid="111624" grpId="0" animBg="1"/>
      <p:bldP spid="11166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xfrm>
            <a:off x="0" y="6497638"/>
            <a:ext cx="9144000" cy="3603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fld id="{1CD0D85A-B600-4D1F-94D1-649EB9438D67}" type="slidenum">
              <a:rPr kumimoji="0" lang="he-IL" altLang="tr-TR" sz="1800" smtClean="0">
                <a:solidFill>
                  <a:schemeClr val="bg2"/>
                </a:solidFill>
                <a:latin typeface="Arial" panose="020B0604020202020204" pitchFamily="34" charset="0"/>
              </a:rPr>
              <a:pPr algn="ctr" eaLnBrk="1" hangingPunct="1">
                <a:spcBef>
                  <a:spcPct val="0"/>
                </a:spcBef>
                <a:buFontTx/>
                <a:buNone/>
              </a:pPr>
              <a:t>86</a:t>
            </a:fld>
            <a:endParaRPr kumimoji="0" lang="en-US" altLang="tr-TR" sz="1800" smtClean="0">
              <a:solidFill>
                <a:schemeClr val="bg2"/>
              </a:solidFill>
              <a:latin typeface="Arial" panose="020B0604020202020204" pitchFamily="34" charset="0"/>
            </a:endParaRPr>
          </a:p>
        </p:txBody>
      </p:sp>
      <p:sp>
        <p:nvSpPr>
          <p:cNvPr id="112643" name="Text Box 3"/>
          <p:cNvSpPr txBox="1">
            <a:spLocks noChangeArrowheads="1"/>
          </p:cNvSpPr>
          <p:nvPr/>
        </p:nvSpPr>
        <p:spPr bwMode="auto">
          <a:xfrm>
            <a:off x="563563" y="908050"/>
            <a:ext cx="7823200" cy="1322388"/>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tr-TR" sz="3200" dirty="0">
                <a:solidFill>
                  <a:schemeClr val="tx1"/>
                </a:solidFill>
                <a:latin typeface="+mn-lt"/>
              </a:rPr>
              <a:t>The best overlap is:</a:t>
            </a:r>
          </a:p>
          <a:p>
            <a:pPr algn="ctr" eaLnBrk="1" hangingPunct="1">
              <a:spcBef>
                <a:spcPct val="50000"/>
              </a:spcBef>
              <a:defRPr/>
            </a:pPr>
            <a:r>
              <a:rPr lang="en-US" altLang="tr-TR" sz="3200" dirty="0">
                <a:solidFill>
                  <a:srgbClr val="0000FF"/>
                </a:solidFill>
                <a:latin typeface="+mn-lt"/>
              </a:rPr>
              <a:t>	</a:t>
            </a:r>
          </a:p>
        </p:txBody>
      </p:sp>
      <p:sp>
        <p:nvSpPr>
          <p:cNvPr id="112646" name="Text Box 6"/>
          <p:cNvSpPr txBox="1">
            <a:spLocks noChangeArrowheads="1"/>
          </p:cNvSpPr>
          <p:nvPr/>
        </p:nvSpPr>
        <p:spPr bwMode="auto">
          <a:xfrm>
            <a:off x="611188" y="2924175"/>
            <a:ext cx="7848600"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1" hangingPunct="1">
              <a:defRPr/>
            </a:pPr>
            <a:r>
              <a:rPr lang="en-US" altLang="tr-TR" sz="3200" dirty="0">
                <a:solidFill>
                  <a:schemeClr val="hlink"/>
                </a:solidFill>
                <a:latin typeface="+mn-lt"/>
                <a:cs typeface="Times New Roman" panose="02020603050405020304" pitchFamily="18" charset="0"/>
              </a:rPr>
              <a:t>Pay attention!</a:t>
            </a:r>
          </a:p>
          <a:p>
            <a:pPr eaLnBrk="1" hangingPunct="1">
              <a:defRPr/>
            </a:pPr>
            <a:r>
              <a:rPr lang="en-US" altLang="tr-TR" sz="2800" dirty="0">
                <a:solidFill>
                  <a:schemeClr val="tx1"/>
                </a:solidFill>
                <a:latin typeface="+mn-lt"/>
                <a:cs typeface="Times New Roman" panose="02020603050405020304" pitchFamily="18" charset="0"/>
              </a:rPr>
              <a:t>A different scoring scheme could yield a different result, such as:</a:t>
            </a:r>
          </a:p>
          <a:p>
            <a:pPr algn="ctr" eaLnBrk="1" hangingPunct="1">
              <a:defRPr/>
            </a:pPr>
            <a:endParaRPr lang="en-US" altLang="tr-TR" sz="3200" dirty="0">
              <a:solidFill>
                <a:srgbClr val="FF0066"/>
              </a:solidFill>
              <a:latin typeface="+mn-lt"/>
            </a:endParaRPr>
          </a:p>
        </p:txBody>
      </p:sp>
      <p:sp>
        <p:nvSpPr>
          <p:cNvPr id="116741" name="Rectangle 9"/>
          <p:cNvSpPr>
            <a:spLocks noGrp="1" noChangeArrowheads="1"/>
          </p:cNvSpPr>
          <p:nvPr>
            <p:ph type="title"/>
          </p:nvPr>
        </p:nvSpPr>
        <p:spPr>
          <a:noFill/>
        </p:spPr>
        <p:txBody>
          <a:bodyPr/>
          <a:lstStyle/>
          <a:p>
            <a:r>
              <a:rPr lang="en-US" altLang="tr-TR" smtClean="0"/>
              <a:t>Overlap Alignment</a:t>
            </a:r>
            <a:endParaRPr lang="en-US" altLang="tr-TR" sz="2400" smtClean="0"/>
          </a:p>
        </p:txBody>
      </p:sp>
      <p:sp>
        <p:nvSpPr>
          <p:cNvPr id="112650" name="Text Box 10"/>
          <p:cNvSpPr txBox="1">
            <a:spLocks noChangeArrowheads="1"/>
          </p:cNvSpPr>
          <p:nvPr/>
        </p:nvSpPr>
        <p:spPr bwMode="auto">
          <a:xfrm>
            <a:off x="755650" y="4708525"/>
            <a:ext cx="2324100" cy="1693863"/>
          </a:xfrm>
          <a:prstGeom prst="rect">
            <a:avLst/>
          </a:prstGeom>
          <a:noFill/>
          <a:ln w="12700">
            <a:solidFill>
              <a:srgbClr val="D60093"/>
            </a:solidFill>
            <a:miter lim="800000"/>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tr-TR" sz="2000" dirty="0">
                <a:solidFill>
                  <a:srgbClr val="D60093"/>
                </a:solidFill>
                <a:latin typeface="+mn-lt"/>
              </a:rPr>
              <a:t>Scoring scheme :</a:t>
            </a:r>
            <a:endParaRPr lang="en-US" altLang="tr-TR" dirty="0">
              <a:solidFill>
                <a:srgbClr val="D60093"/>
              </a:solidFill>
              <a:latin typeface="+mn-lt"/>
            </a:endParaRPr>
          </a:p>
          <a:p>
            <a:pPr eaLnBrk="1" hangingPunct="1">
              <a:defRPr/>
            </a:pPr>
            <a:r>
              <a:rPr lang="en-US" altLang="tr-TR" dirty="0">
                <a:solidFill>
                  <a:srgbClr val="D60093"/>
                </a:solidFill>
                <a:latin typeface="+mn-lt"/>
              </a:rPr>
              <a:t>Match: +4</a:t>
            </a:r>
          </a:p>
          <a:p>
            <a:pPr eaLnBrk="1" hangingPunct="1">
              <a:defRPr/>
            </a:pPr>
            <a:r>
              <a:rPr lang="en-US" altLang="tr-TR" dirty="0">
                <a:solidFill>
                  <a:srgbClr val="D60093"/>
                </a:solidFill>
                <a:latin typeface="+mn-lt"/>
              </a:rPr>
              <a:t>Mismatch:  -1</a:t>
            </a:r>
          </a:p>
          <a:p>
            <a:pPr eaLnBrk="1" hangingPunct="1">
              <a:defRPr/>
            </a:pPr>
            <a:r>
              <a:rPr lang="en-US" altLang="tr-TR" dirty="0">
                <a:solidFill>
                  <a:srgbClr val="D60093"/>
                </a:solidFill>
                <a:latin typeface="+mn-lt"/>
              </a:rPr>
              <a:t>Gap penalty: -2</a:t>
            </a:r>
          </a:p>
          <a:p>
            <a:pPr eaLnBrk="1" hangingPunct="1">
              <a:spcBef>
                <a:spcPct val="50000"/>
              </a:spcBef>
              <a:defRPr/>
            </a:pPr>
            <a:endParaRPr lang="en-US" altLang="tr-TR" sz="2000" dirty="0">
              <a:solidFill>
                <a:srgbClr val="D60093"/>
              </a:solidFill>
              <a:latin typeface="+mn-lt"/>
            </a:endParaRPr>
          </a:p>
        </p:txBody>
      </p:sp>
      <p:graphicFrame>
        <p:nvGraphicFramePr>
          <p:cNvPr id="3" name="Table 2"/>
          <p:cNvGraphicFramePr>
            <a:graphicFrameLocks noGrp="1"/>
          </p:cNvGraphicFramePr>
          <p:nvPr/>
        </p:nvGraphicFramePr>
        <p:xfrm>
          <a:off x="1522413" y="1552575"/>
          <a:ext cx="5661025" cy="1036638"/>
        </p:xfrm>
        <a:graphic>
          <a:graphicData uri="http://schemas.openxmlformats.org/drawingml/2006/table">
            <a:tbl>
              <a:tblPr firstRow="1" bandRow="1">
                <a:tableStyleId>{5C22544A-7EE6-4342-B048-85BDC9FD1C3A}</a:tableStyleId>
              </a:tblPr>
              <a:tblGrid>
                <a:gridCol w="435463"/>
                <a:gridCol w="435463"/>
                <a:gridCol w="435463"/>
                <a:gridCol w="445604"/>
                <a:gridCol w="425323"/>
                <a:gridCol w="435463"/>
                <a:gridCol w="435463"/>
                <a:gridCol w="435463"/>
                <a:gridCol w="435463"/>
                <a:gridCol w="435463"/>
                <a:gridCol w="435463"/>
                <a:gridCol w="435463"/>
                <a:gridCol w="435463"/>
              </a:tblGrid>
              <a:tr h="518319">
                <a:tc>
                  <a:txBody>
                    <a:bodyPr/>
                    <a:lstStyle/>
                    <a:p>
                      <a:r>
                        <a:rPr lang="en-US" sz="2800" dirty="0" smtClean="0">
                          <a:solidFill>
                            <a:schemeClr val="accent1">
                              <a:lumMod val="75000"/>
                            </a:schemeClr>
                          </a:solidFill>
                        </a:rPr>
                        <a:t>P</a:t>
                      </a:r>
                      <a:endParaRPr lang="tr-TR" sz="2800" dirty="0">
                        <a:solidFill>
                          <a:schemeClr val="accent1">
                            <a:lumMod val="75000"/>
                          </a:schemeClr>
                        </a:solidFill>
                      </a:endParaRPr>
                    </a:p>
                  </a:txBody>
                  <a:tcPr marL="91447" marR="91447" marT="45734" marB="45734">
                    <a:noFill/>
                  </a:tcPr>
                </a:tc>
                <a:tc>
                  <a:txBody>
                    <a:bodyPr/>
                    <a:lstStyle/>
                    <a:p>
                      <a:r>
                        <a:rPr lang="en-US" sz="2800" dirty="0" smtClean="0">
                          <a:solidFill>
                            <a:schemeClr val="accent1">
                              <a:lumMod val="75000"/>
                            </a:schemeClr>
                          </a:solidFill>
                        </a:rPr>
                        <a:t>A</a:t>
                      </a:r>
                      <a:endParaRPr lang="tr-TR" sz="2800" dirty="0">
                        <a:solidFill>
                          <a:schemeClr val="accent1">
                            <a:lumMod val="75000"/>
                          </a:schemeClr>
                        </a:solidFill>
                      </a:endParaRPr>
                    </a:p>
                  </a:txBody>
                  <a:tcPr marL="91447" marR="91447" marT="45734" marB="45734">
                    <a:noFill/>
                  </a:tcPr>
                </a:tc>
                <a:tc>
                  <a:txBody>
                    <a:bodyPr/>
                    <a:lstStyle/>
                    <a:p>
                      <a:r>
                        <a:rPr lang="en-US" sz="2800" dirty="0" smtClean="0">
                          <a:solidFill>
                            <a:schemeClr val="accent1">
                              <a:lumMod val="75000"/>
                            </a:schemeClr>
                          </a:solidFill>
                        </a:rPr>
                        <a:t>W</a:t>
                      </a:r>
                      <a:endParaRPr lang="tr-TR" sz="2800" dirty="0">
                        <a:solidFill>
                          <a:schemeClr val="accent1">
                            <a:lumMod val="75000"/>
                          </a:schemeClr>
                        </a:solidFill>
                      </a:endParaRPr>
                    </a:p>
                  </a:txBody>
                  <a:tcPr marL="91447" marR="91447" marT="45734" marB="45734">
                    <a:noFill/>
                  </a:tcPr>
                </a:tc>
                <a:tc>
                  <a:txBody>
                    <a:bodyPr/>
                    <a:lstStyle/>
                    <a:p>
                      <a:r>
                        <a:rPr lang="en-US" sz="2800" dirty="0" smtClean="0">
                          <a:solidFill>
                            <a:schemeClr val="accent1">
                              <a:lumMod val="75000"/>
                            </a:schemeClr>
                          </a:solidFill>
                        </a:rPr>
                        <a:t>H</a:t>
                      </a:r>
                      <a:endParaRPr lang="tr-TR" sz="2800" dirty="0">
                        <a:solidFill>
                          <a:schemeClr val="accent1">
                            <a:lumMod val="75000"/>
                          </a:schemeClr>
                        </a:solidFill>
                      </a:endParaRPr>
                    </a:p>
                  </a:txBody>
                  <a:tcPr marL="91447" marR="91447" marT="45734" marB="45734">
                    <a:noFill/>
                  </a:tcPr>
                </a:tc>
                <a:tc>
                  <a:txBody>
                    <a:bodyPr/>
                    <a:lstStyle/>
                    <a:p>
                      <a:r>
                        <a:rPr lang="en-US" sz="2800" dirty="0" smtClean="0">
                          <a:solidFill>
                            <a:schemeClr val="accent1">
                              <a:lumMod val="75000"/>
                            </a:schemeClr>
                          </a:solidFill>
                        </a:rPr>
                        <a:t>E</a:t>
                      </a:r>
                      <a:endParaRPr lang="tr-TR" sz="2800" dirty="0">
                        <a:solidFill>
                          <a:schemeClr val="accent1">
                            <a:lumMod val="75000"/>
                          </a:schemeClr>
                        </a:solidFill>
                      </a:endParaRPr>
                    </a:p>
                  </a:txBody>
                  <a:tcPr marL="91447" marR="91447" marT="45734" marB="45734">
                    <a:noFill/>
                  </a:tcPr>
                </a:tc>
                <a:tc>
                  <a:txBody>
                    <a:bodyPr/>
                    <a:lstStyle/>
                    <a:p>
                      <a:r>
                        <a:rPr lang="en-US" sz="2800" dirty="0" smtClean="0">
                          <a:solidFill>
                            <a:schemeClr val="accent1">
                              <a:lumMod val="75000"/>
                            </a:schemeClr>
                          </a:solidFill>
                        </a:rPr>
                        <a:t>A</a:t>
                      </a:r>
                      <a:endParaRPr lang="tr-TR" sz="2800" dirty="0">
                        <a:solidFill>
                          <a:schemeClr val="accent1">
                            <a:lumMod val="75000"/>
                          </a:schemeClr>
                        </a:solidFill>
                      </a:endParaRPr>
                    </a:p>
                  </a:txBody>
                  <a:tcPr marL="91447" marR="91447" marT="45734" marB="45734">
                    <a:noFill/>
                  </a:tcPr>
                </a:tc>
                <a:tc>
                  <a:txBody>
                    <a:bodyPr/>
                    <a:lstStyle/>
                    <a:p>
                      <a:r>
                        <a:rPr lang="en-US" sz="2800" dirty="0" smtClean="0">
                          <a:solidFill>
                            <a:schemeClr val="accent1">
                              <a:lumMod val="75000"/>
                            </a:schemeClr>
                          </a:solidFill>
                        </a:rPr>
                        <a:t>E</a:t>
                      </a:r>
                      <a:endParaRPr lang="tr-TR" sz="2800" dirty="0">
                        <a:solidFill>
                          <a:schemeClr val="accent1">
                            <a:lumMod val="75000"/>
                          </a:schemeClr>
                        </a:solidFill>
                      </a:endParaRPr>
                    </a:p>
                  </a:txBody>
                  <a:tcPr marL="91447" marR="91447" marT="45734" marB="45734">
                    <a:noFill/>
                  </a:tcPr>
                </a:tc>
                <a:tc>
                  <a:txBody>
                    <a:bodyPr/>
                    <a:lstStyle/>
                    <a:p>
                      <a:r>
                        <a:rPr lang="en-US" sz="2800" dirty="0" smtClean="0">
                          <a:solidFill>
                            <a:schemeClr val="accent1">
                              <a:lumMod val="75000"/>
                            </a:schemeClr>
                          </a:solidFill>
                        </a:rPr>
                        <a:t>-</a:t>
                      </a:r>
                      <a:endParaRPr lang="tr-TR" sz="2800" dirty="0">
                        <a:solidFill>
                          <a:schemeClr val="accent1">
                            <a:lumMod val="75000"/>
                          </a:schemeClr>
                        </a:solidFill>
                      </a:endParaRPr>
                    </a:p>
                  </a:txBody>
                  <a:tcPr marL="91447" marR="91447" marT="45734" marB="45734">
                    <a:noFill/>
                  </a:tcPr>
                </a:tc>
                <a:tc>
                  <a:txBody>
                    <a:bodyPr/>
                    <a:lstStyle/>
                    <a:p>
                      <a:r>
                        <a:rPr lang="en-US" sz="2800" dirty="0" smtClean="0">
                          <a:solidFill>
                            <a:schemeClr val="accent1">
                              <a:lumMod val="75000"/>
                            </a:schemeClr>
                          </a:solidFill>
                        </a:rPr>
                        <a:t>-</a:t>
                      </a:r>
                      <a:endParaRPr lang="tr-TR" sz="2800" dirty="0">
                        <a:solidFill>
                          <a:schemeClr val="accent1">
                            <a:lumMod val="75000"/>
                          </a:schemeClr>
                        </a:solidFill>
                      </a:endParaRPr>
                    </a:p>
                  </a:txBody>
                  <a:tcPr marL="91447" marR="91447" marT="45734" marB="45734">
                    <a:noFill/>
                  </a:tcPr>
                </a:tc>
                <a:tc>
                  <a:txBody>
                    <a:bodyPr/>
                    <a:lstStyle/>
                    <a:p>
                      <a:r>
                        <a:rPr lang="en-US" sz="2800" dirty="0" smtClean="0">
                          <a:solidFill>
                            <a:schemeClr val="accent1">
                              <a:lumMod val="75000"/>
                            </a:schemeClr>
                          </a:solidFill>
                        </a:rPr>
                        <a:t>-</a:t>
                      </a:r>
                      <a:endParaRPr lang="tr-TR" sz="2800" dirty="0">
                        <a:solidFill>
                          <a:schemeClr val="accent1">
                            <a:lumMod val="75000"/>
                          </a:schemeClr>
                        </a:solidFill>
                      </a:endParaRPr>
                    </a:p>
                  </a:txBody>
                  <a:tcPr marL="91447" marR="91447" marT="45734" marB="45734">
                    <a:noFill/>
                  </a:tcPr>
                </a:tc>
                <a:tc>
                  <a:txBody>
                    <a:bodyPr/>
                    <a:lstStyle/>
                    <a:p>
                      <a:r>
                        <a:rPr lang="en-US" sz="2800" dirty="0" smtClean="0">
                          <a:solidFill>
                            <a:schemeClr val="accent1">
                              <a:lumMod val="75000"/>
                            </a:schemeClr>
                          </a:solidFill>
                        </a:rPr>
                        <a:t>-</a:t>
                      </a:r>
                      <a:endParaRPr lang="tr-TR" sz="2800" dirty="0">
                        <a:solidFill>
                          <a:schemeClr val="accent1">
                            <a:lumMod val="75000"/>
                          </a:schemeClr>
                        </a:solidFill>
                      </a:endParaRPr>
                    </a:p>
                  </a:txBody>
                  <a:tcPr marL="91447" marR="91447" marT="45734" marB="45734">
                    <a:noFill/>
                  </a:tcPr>
                </a:tc>
                <a:tc>
                  <a:txBody>
                    <a:bodyPr/>
                    <a:lstStyle/>
                    <a:p>
                      <a:r>
                        <a:rPr lang="en-US" sz="2800" dirty="0" smtClean="0">
                          <a:solidFill>
                            <a:schemeClr val="accent1">
                              <a:lumMod val="75000"/>
                            </a:schemeClr>
                          </a:solidFill>
                        </a:rPr>
                        <a:t>-</a:t>
                      </a:r>
                      <a:endParaRPr lang="tr-TR" sz="2800" dirty="0">
                        <a:solidFill>
                          <a:schemeClr val="accent1">
                            <a:lumMod val="75000"/>
                          </a:schemeClr>
                        </a:solidFill>
                      </a:endParaRPr>
                    </a:p>
                  </a:txBody>
                  <a:tcPr marL="91447" marR="91447" marT="45734" marB="45734">
                    <a:noFill/>
                  </a:tcPr>
                </a:tc>
                <a:tc>
                  <a:txBody>
                    <a:bodyPr/>
                    <a:lstStyle/>
                    <a:p>
                      <a:r>
                        <a:rPr lang="en-US" sz="2800" dirty="0" smtClean="0">
                          <a:solidFill>
                            <a:schemeClr val="accent1">
                              <a:lumMod val="75000"/>
                            </a:schemeClr>
                          </a:solidFill>
                        </a:rPr>
                        <a:t>-</a:t>
                      </a:r>
                      <a:endParaRPr lang="tr-TR" sz="2800" dirty="0">
                        <a:solidFill>
                          <a:schemeClr val="accent1">
                            <a:lumMod val="75000"/>
                          </a:schemeClr>
                        </a:solidFill>
                      </a:endParaRPr>
                    </a:p>
                  </a:txBody>
                  <a:tcPr marL="91447" marR="91447" marT="45734" marB="45734">
                    <a:noFill/>
                  </a:tcPr>
                </a:tc>
              </a:tr>
              <a:tr h="518319">
                <a:tc>
                  <a:txBody>
                    <a:bodyPr/>
                    <a:lstStyle/>
                    <a:p>
                      <a:r>
                        <a:rPr lang="en-US" sz="2800" b="1" dirty="0" smtClean="0">
                          <a:solidFill>
                            <a:schemeClr val="accent1">
                              <a:lumMod val="75000"/>
                            </a:schemeClr>
                          </a:solidFill>
                        </a:rPr>
                        <a:t>-</a:t>
                      </a:r>
                      <a:endParaRPr lang="tr-TR" sz="2800" b="1" dirty="0">
                        <a:solidFill>
                          <a:schemeClr val="accent1">
                            <a:lumMod val="75000"/>
                          </a:schemeClr>
                        </a:solidFill>
                      </a:endParaRPr>
                    </a:p>
                  </a:txBody>
                  <a:tcPr marL="91447" marR="91447" marT="45734" marB="45734">
                    <a:noFill/>
                  </a:tcPr>
                </a:tc>
                <a:tc>
                  <a:txBody>
                    <a:bodyPr/>
                    <a:lstStyle/>
                    <a:p>
                      <a:r>
                        <a:rPr lang="en-US" sz="2800" b="1" dirty="0" smtClean="0">
                          <a:solidFill>
                            <a:schemeClr val="accent1">
                              <a:lumMod val="75000"/>
                            </a:schemeClr>
                          </a:solidFill>
                        </a:rPr>
                        <a:t>-</a:t>
                      </a:r>
                      <a:endParaRPr lang="tr-TR" sz="2800" b="1" dirty="0">
                        <a:solidFill>
                          <a:schemeClr val="accent1">
                            <a:lumMod val="75000"/>
                          </a:schemeClr>
                        </a:solidFill>
                      </a:endParaRPr>
                    </a:p>
                  </a:txBody>
                  <a:tcPr marL="91447" marR="91447" marT="45734" marB="45734">
                    <a:noFill/>
                  </a:tcPr>
                </a:tc>
                <a:tc>
                  <a:txBody>
                    <a:bodyPr/>
                    <a:lstStyle/>
                    <a:p>
                      <a:r>
                        <a:rPr lang="en-US" sz="2800" b="1" dirty="0" smtClean="0">
                          <a:solidFill>
                            <a:schemeClr val="accent1">
                              <a:lumMod val="75000"/>
                            </a:schemeClr>
                          </a:solidFill>
                        </a:rPr>
                        <a:t>-</a:t>
                      </a:r>
                      <a:endParaRPr lang="tr-TR" sz="2800" b="1" dirty="0">
                        <a:solidFill>
                          <a:schemeClr val="accent1">
                            <a:lumMod val="75000"/>
                          </a:schemeClr>
                        </a:solidFill>
                      </a:endParaRPr>
                    </a:p>
                  </a:txBody>
                  <a:tcPr marL="91447" marR="91447" marT="45734" marB="45734">
                    <a:noFill/>
                  </a:tcPr>
                </a:tc>
                <a:tc>
                  <a:txBody>
                    <a:bodyPr/>
                    <a:lstStyle/>
                    <a:p>
                      <a:r>
                        <a:rPr lang="en-US" sz="2800" b="1" dirty="0" smtClean="0">
                          <a:solidFill>
                            <a:schemeClr val="accent1">
                              <a:lumMod val="75000"/>
                            </a:schemeClr>
                          </a:solidFill>
                        </a:rPr>
                        <a:t>H</a:t>
                      </a:r>
                      <a:endParaRPr lang="tr-TR" sz="2800" b="1" dirty="0">
                        <a:solidFill>
                          <a:schemeClr val="accent1">
                            <a:lumMod val="75000"/>
                          </a:schemeClr>
                        </a:solidFill>
                      </a:endParaRPr>
                    </a:p>
                  </a:txBody>
                  <a:tcPr marL="91447" marR="91447" marT="45734" marB="45734">
                    <a:noFill/>
                  </a:tcPr>
                </a:tc>
                <a:tc>
                  <a:txBody>
                    <a:bodyPr/>
                    <a:lstStyle/>
                    <a:p>
                      <a:r>
                        <a:rPr lang="en-US" sz="2800" b="1" dirty="0" smtClean="0">
                          <a:solidFill>
                            <a:schemeClr val="accent1">
                              <a:lumMod val="75000"/>
                            </a:schemeClr>
                          </a:solidFill>
                        </a:rPr>
                        <a:t>E</a:t>
                      </a:r>
                      <a:endParaRPr lang="tr-TR" sz="2800" b="1" dirty="0">
                        <a:solidFill>
                          <a:schemeClr val="accent1">
                            <a:lumMod val="75000"/>
                          </a:schemeClr>
                        </a:solidFill>
                      </a:endParaRPr>
                    </a:p>
                  </a:txBody>
                  <a:tcPr marL="91447" marR="91447" marT="45734" marB="45734">
                    <a:noFill/>
                  </a:tcPr>
                </a:tc>
                <a:tc>
                  <a:txBody>
                    <a:bodyPr/>
                    <a:lstStyle/>
                    <a:p>
                      <a:r>
                        <a:rPr lang="en-US" sz="2800" b="1" dirty="0" smtClean="0">
                          <a:solidFill>
                            <a:schemeClr val="accent1">
                              <a:lumMod val="75000"/>
                            </a:schemeClr>
                          </a:solidFill>
                        </a:rPr>
                        <a:t>A</a:t>
                      </a:r>
                      <a:endParaRPr lang="tr-TR" sz="2800" b="1" dirty="0">
                        <a:solidFill>
                          <a:schemeClr val="accent1">
                            <a:lumMod val="75000"/>
                          </a:schemeClr>
                        </a:solidFill>
                      </a:endParaRPr>
                    </a:p>
                  </a:txBody>
                  <a:tcPr marL="91447" marR="91447" marT="45734" marB="45734">
                    <a:noFill/>
                  </a:tcPr>
                </a:tc>
                <a:tc>
                  <a:txBody>
                    <a:bodyPr/>
                    <a:lstStyle/>
                    <a:p>
                      <a:r>
                        <a:rPr lang="en-US" sz="2800" b="1" dirty="0" smtClean="0">
                          <a:solidFill>
                            <a:schemeClr val="accent1">
                              <a:lumMod val="75000"/>
                            </a:schemeClr>
                          </a:solidFill>
                        </a:rPr>
                        <a:t>G</a:t>
                      </a:r>
                      <a:endParaRPr lang="tr-TR" sz="2800" b="1" dirty="0">
                        <a:solidFill>
                          <a:schemeClr val="accent1">
                            <a:lumMod val="75000"/>
                          </a:schemeClr>
                        </a:solidFill>
                      </a:endParaRPr>
                    </a:p>
                  </a:txBody>
                  <a:tcPr marL="91447" marR="91447" marT="45734" marB="45734">
                    <a:noFill/>
                  </a:tcPr>
                </a:tc>
                <a:tc>
                  <a:txBody>
                    <a:bodyPr/>
                    <a:lstStyle/>
                    <a:p>
                      <a:r>
                        <a:rPr lang="en-US" sz="2800" b="1" dirty="0" smtClean="0">
                          <a:solidFill>
                            <a:schemeClr val="accent1">
                              <a:lumMod val="75000"/>
                            </a:schemeClr>
                          </a:solidFill>
                        </a:rPr>
                        <a:t>A</a:t>
                      </a:r>
                      <a:endParaRPr lang="tr-TR" sz="2800" b="1" dirty="0">
                        <a:solidFill>
                          <a:schemeClr val="accent1">
                            <a:lumMod val="75000"/>
                          </a:schemeClr>
                        </a:solidFill>
                      </a:endParaRPr>
                    </a:p>
                  </a:txBody>
                  <a:tcPr marL="91447" marR="91447" marT="45734" marB="45734">
                    <a:noFill/>
                  </a:tcPr>
                </a:tc>
                <a:tc>
                  <a:txBody>
                    <a:bodyPr/>
                    <a:lstStyle/>
                    <a:p>
                      <a:r>
                        <a:rPr lang="en-US" sz="2800" b="1" dirty="0" smtClean="0">
                          <a:solidFill>
                            <a:schemeClr val="accent1">
                              <a:lumMod val="75000"/>
                            </a:schemeClr>
                          </a:solidFill>
                        </a:rPr>
                        <a:t>W</a:t>
                      </a:r>
                      <a:endParaRPr lang="tr-TR" sz="2800" b="1" dirty="0">
                        <a:solidFill>
                          <a:schemeClr val="accent1">
                            <a:lumMod val="75000"/>
                          </a:schemeClr>
                        </a:solidFill>
                      </a:endParaRPr>
                    </a:p>
                  </a:txBody>
                  <a:tcPr marL="91447" marR="91447" marT="45734" marB="45734">
                    <a:noFill/>
                  </a:tcPr>
                </a:tc>
                <a:tc>
                  <a:txBody>
                    <a:bodyPr/>
                    <a:lstStyle/>
                    <a:p>
                      <a:r>
                        <a:rPr lang="en-US" sz="2800" b="1" dirty="0" smtClean="0">
                          <a:solidFill>
                            <a:schemeClr val="accent1">
                              <a:lumMod val="75000"/>
                            </a:schemeClr>
                          </a:solidFill>
                        </a:rPr>
                        <a:t>G</a:t>
                      </a:r>
                      <a:endParaRPr lang="tr-TR" sz="2800" b="1" dirty="0">
                        <a:solidFill>
                          <a:schemeClr val="accent1">
                            <a:lumMod val="75000"/>
                          </a:schemeClr>
                        </a:solidFill>
                      </a:endParaRPr>
                    </a:p>
                  </a:txBody>
                  <a:tcPr marL="91447" marR="91447" marT="45734" marB="45734">
                    <a:noFill/>
                  </a:tcPr>
                </a:tc>
                <a:tc>
                  <a:txBody>
                    <a:bodyPr/>
                    <a:lstStyle/>
                    <a:p>
                      <a:r>
                        <a:rPr lang="en-US" sz="2800" b="1" dirty="0" smtClean="0">
                          <a:solidFill>
                            <a:schemeClr val="accent1">
                              <a:lumMod val="75000"/>
                            </a:schemeClr>
                          </a:solidFill>
                        </a:rPr>
                        <a:t>H</a:t>
                      </a:r>
                      <a:endParaRPr lang="tr-TR" sz="2800" b="1" dirty="0">
                        <a:solidFill>
                          <a:schemeClr val="accent1">
                            <a:lumMod val="75000"/>
                          </a:schemeClr>
                        </a:solidFill>
                      </a:endParaRPr>
                    </a:p>
                  </a:txBody>
                  <a:tcPr marL="91447" marR="91447" marT="45734" marB="45734">
                    <a:noFill/>
                  </a:tcPr>
                </a:tc>
                <a:tc>
                  <a:txBody>
                    <a:bodyPr/>
                    <a:lstStyle/>
                    <a:p>
                      <a:r>
                        <a:rPr lang="en-US" sz="2800" b="1" dirty="0" smtClean="0">
                          <a:solidFill>
                            <a:schemeClr val="accent1">
                              <a:lumMod val="75000"/>
                            </a:schemeClr>
                          </a:solidFill>
                        </a:rPr>
                        <a:t>E</a:t>
                      </a:r>
                      <a:endParaRPr lang="tr-TR" sz="2800" b="1" dirty="0">
                        <a:solidFill>
                          <a:schemeClr val="accent1">
                            <a:lumMod val="75000"/>
                          </a:schemeClr>
                        </a:solidFill>
                      </a:endParaRPr>
                    </a:p>
                  </a:txBody>
                  <a:tcPr marL="91447" marR="91447" marT="45734" marB="45734">
                    <a:noFill/>
                  </a:tcPr>
                </a:tc>
                <a:tc>
                  <a:txBody>
                    <a:bodyPr/>
                    <a:lstStyle/>
                    <a:p>
                      <a:r>
                        <a:rPr lang="en-US" sz="2800" b="1" dirty="0" smtClean="0">
                          <a:solidFill>
                            <a:schemeClr val="accent1">
                              <a:lumMod val="75000"/>
                            </a:schemeClr>
                          </a:solidFill>
                        </a:rPr>
                        <a:t>E</a:t>
                      </a:r>
                      <a:endParaRPr lang="tr-TR" sz="2800" b="1" dirty="0">
                        <a:solidFill>
                          <a:schemeClr val="accent1">
                            <a:lumMod val="75000"/>
                          </a:schemeClr>
                        </a:solidFill>
                      </a:endParaRPr>
                    </a:p>
                  </a:txBody>
                  <a:tcPr marL="91447" marR="91447" marT="45734" marB="45734">
                    <a:noFill/>
                  </a:tcPr>
                </a:tc>
              </a:tr>
            </a:tbl>
          </a:graphicData>
        </a:graphic>
      </p:graphicFrame>
      <p:graphicFrame>
        <p:nvGraphicFramePr>
          <p:cNvPr id="11" name="Table 10"/>
          <p:cNvGraphicFramePr>
            <a:graphicFrameLocks noGrp="1"/>
          </p:cNvGraphicFramePr>
          <p:nvPr/>
        </p:nvGraphicFramePr>
        <p:xfrm>
          <a:off x="3376613" y="4941888"/>
          <a:ext cx="4789487" cy="1036637"/>
        </p:xfrm>
        <a:graphic>
          <a:graphicData uri="http://schemas.openxmlformats.org/drawingml/2006/table">
            <a:tbl>
              <a:tblPr firstRow="1" bandRow="1">
                <a:tableStyleId>{5C22544A-7EE6-4342-B048-85BDC9FD1C3A}</a:tableStyleId>
              </a:tblPr>
              <a:tblGrid>
                <a:gridCol w="435408"/>
                <a:gridCol w="435408"/>
                <a:gridCol w="435408"/>
                <a:gridCol w="445547"/>
                <a:gridCol w="425268"/>
                <a:gridCol w="435408"/>
                <a:gridCol w="435408"/>
                <a:gridCol w="435408"/>
                <a:gridCol w="435408"/>
                <a:gridCol w="435408"/>
                <a:gridCol w="435408"/>
              </a:tblGrid>
              <a:tr h="518319">
                <a:tc>
                  <a:txBody>
                    <a:bodyPr/>
                    <a:lstStyle/>
                    <a:p>
                      <a:r>
                        <a:rPr lang="en-US" sz="2800" dirty="0" smtClean="0">
                          <a:solidFill>
                            <a:srgbClr val="CC0099"/>
                          </a:solidFill>
                        </a:rPr>
                        <a:t>-</a:t>
                      </a:r>
                      <a:endParaRPr lang="tr-TR" sz="2800" dirty="0">
                        <a:solidFill>
                          <a:srgbClr val="CC0099"/>
                        </a:solidFill>
                      </a:endParaRPr>
                    </a:p>
                  </a:txBody>
                  <a:tcPr marL="91436" marR="91436" marT="45734" marB="45734">
                    <a:noFill/>
                  </a:tcPr>
                </a:tc>
                <a:tc>
                  <a:txBody>
                    <a:bodyPr/>
                    <a:lstStyle/>
                    <a:p>
                      <a:r>
                        <a:rPr lang="en-US" sz="2800" dirty="0" smtClean="0">
                          <a:solidFill>
                            <a:srgbClr val="CC0099"/>
                          </a:solidFill>
                        </a:rPr>
                        <a:t>-</a:t>
                      </a:r>
                      <a:endParaRPr lang="tr-TR" sz="2800" dirty="0">
                        <a:solidFill>
                          <a:srgbClr val="CC0099"/>
                        </a:solidFill>
                      </a:endParaRPr>
                    </a:p>
                  </a:txBody>
                  <a:tcPr marL="91436" marR="91436" marT="45734" marB="45734">
                    <a:noFill/>
                  </a:tcPr>
                </a:tc>
                <a:tc>
                  <a:txBody>
                    <a:bodyPr/>
                    <a:lstStyle/>
                    <a:p>
                      <a:r>
                        <a:rPr lang="en-US" sz="2800" dirty="0" smtClean="0">
                          <a:solidFill>
                            <a:srgbClr val="CC0099"/>
                          </a:solidFill>
                        </a:rPr>
                        <a:t>-</a:t>
                      </a:r>
                      <a:endParaRPr lang="tr-TR" sz="2800" dirty="0">
                        <a:solidFill>
                          <a:srgbClr val="CC0099"/>
                        </a:solidFill>
                      </a:endParaRPr>
                    </a:p>
                  </a:txBody>
                  <a:tcPr marL="91436" marR="91436" marT="45734" marB="45734">
                    <a:noFill/>
                  </a:tcPr>
                </a:tc>
                <a:tc>
                  <a:txBody>
                    <a:bodyPr/>
                    <a:lstStyle/>
                    <a:p>
                      <a:r>
                        <a:rPr lang="en-US" sz="2800" dirty="0" smtClean="0">
                          <a:solidFill>
                            <a:srgbClr val="CC0099"/>
                          </a:solidFill>
                        </a:rPr>
                        <a:t>P</a:t>
                      </a:r>
                      <a:endParaRPr lang="tr-TR" sz="2800" dirty="0">
                        <a:solidFill>
                          <a:srgbClr val="CC0099"/>
                        </a:solidFill>
                      </a:endParaRPr>
                    </a:p>
                  </a:txBody>
                  <a:tcPr marL="91436" marR="91436" marT="45734" marB="45734">
                    <a:noFill/>
                  </a:tcPr>
                </a:tc>
                <a:tc>
                  <a:txBody>
                    <a:bodyPr/>
                    <a:lstStyle/>
                    <a:p>
                      <a:r>
                        <a:rPr lang="en-US" sz="2800" dirty="0" smtClean="0">
                          <a:solidFill>
                            <a:srgbClr val="CC0099"/>
                          </a:solidFill>
                        </a:rPr>
                        <a:t>A</a:t>
                      </a:r>
                      <a:endParaRPr lang="tr-TR" sz="2800" dirty="0">
                        <a:solidFill>
                          <a:srgbClr val="CC0099"/>
                        </a:solidFill>
                      </a:endParaRPr>
                    </a:p>
                  </a:txBody>
                  <a:tcPr marL="91436" marR="91436" marT="45734" marB="45734">
                    <a:noFill/>
                  </a:tcPr>
                </a:tc>
                <a:tc>
                  <a:txBody>
                    <a:bodyPr/>
                    <a:lstStyle/>
                    <a:p>
                      <a:r>
                        <a:rPr lang="en-US" sz="2800" dirty="0" smtClean="0">
                          <a:solidFill>
                            <a:srgbClr val="CC0099"/>
                          </a:solidFill>
                        </a:rPr>
                        <a:t>W</a:t>
                      </a:r>
                      <a:endParaRPr lang="tr-TR" sz="2800" dirty="0">
                        <a:solidFill>
                          <a:srgbClr val="CC0099"/>
                        </a:solidFill>
                      </a:endParaRPr>
                    </a:p>
                  </a:txBody>
                  <a:tcPr marL="91436" marR="91436" marT="45734" marB="45734">
                    <a:noFill/>
                  </a:tcPr>
                </a:tc>
                <a:tc>
                  <a:txBody>
                    <a:bodyPr/>
                    <a:lstStyle/>
                    <a:p>
                      <a:r>
                        <a:rPr lang="en-US" sz="2800" dirty="0" smtClean="0">
                          <a:solidFill>
                            <a:srgbClr val="CC0099"/>
                          </a:solidFill>
                        </a:rPr>
                        <a:t>-</a:t>
                      </a:r>
                      <a:endParaRPr lang="tr-TR" sz="2800" dirty="0">
                        <a:solidFill>
                          <a:srgbClr val="CC0099"/>
                        </a:solidFill>
                      </a:endParaRPr>
                    </a:p>
                  </a:txBody>
                  <a:tcPr marL="91436" marR="91436" marT="45734" marB="45734">
                    <a:noFill/>
                  </a:tcPr>
                </a:tc>
                <a:tc>
                  <a:txBody>
                    <a:bodyPr/>
                    <a:lstStyle/>
                    <a:p>
                      <a:r>
                        <a:rPr lang="en-US" sz="2800" dirty="0" smtClean="0">
                          <a:solidFill>
                            <a:srgbClr val="CC0099"/>
                          </a:solidFill>
                        </a:rPr>
                        <a:t>H</a:t>
                      </a:r>
                      <a:endParaRPr lang="tr-TR" sz="2800" dirty="0">
                        <a:solidFill>
                          <a:srgbClr val="CC0099"/>
                        </a:solidFill>
                      </a:endParaRPr>
                    </a:p>
                  </a:txBody>
                  <a:tcPr marL="91436" marR="91436" marT="45734" marB="45734">
                    <a:noFill/>
                  </a:tcPr>
                </a:tc>
                <a:tc>
                  <a:txBody>
                    <a:bodyPr/>
                    <a:lstStyle/>
                    <a:p>
                      <a:r>
                        <a:rPr lang="en-US" sz="2800" dirty="0" smtClean="0">
                          <a:solidFill>
                            <a:srgbClr val="CC0099"/>
                          </a:solidFill>
                        </a:rPr>
                        <a:t>E</a:t>
                      </a:r>
                      <a:endParaRPr lang="tr-TR" sz="2800" dirty="0">
                        <a:solidFill>
                          <a:srgbClr val="CC0099"/>
                        </a:solidFill>
                      </a:endParaRPr>
                    </a:p>
                  </a:txBody>
                  <a:tcPr marL="91436" marR="91436" marT="45734" marB="45734">
                    <a:noFill/>
                  </a:tcPr>
                </a:tc>
                <a:tc>
                  <a:txBody>
                    <a:bodyPr/>
                    <a:lstStyle/>
                    <a:p>
                      <a:r>
                        <a:rPr lang="en-US" sz="2800" dirty="0" smtClean="0">
                          <a:solidFill>
                            <a:srgbClr val="CC0099"/>
                          </a:solidFill>
                        </a:rPr>
                        <a:t>A</a:t>
                      </a:r>
                      <a:endParaRPr lang="tr-TR" sz="2800" dirty="0">
                        <a:solidFill>
                          <a:srgbClr val="CC0099"/>
                        </a:solidFill>
                      </a:endParaRPr>
                    </a:p>
                  </a:txBody>
                  <a:tcPr marL="91436" marR="91436" marT="45734" marB="45734">
                    <a:noFill/>
                  </a:tcPr>
                </a:tc>
                <a:tc>
                  <a:txBody>
                    <a:bodyPr/>
                    <a:lstStyle/>
                    <a:p>
                      <a:r>
                        <a:rPr lang="en-US" sz="2800" dirty="0" smtClean="0">
                          <a:solidFill>
                            <a:srgbClr val="CC0099"/>
                          </a:solidFill>
                        </a:rPr>
                        <a:t>E</a:t>
                      </a:r>
                      <a:endParaRPr lang="tr-TR" sz="2800" dirty="0">
                        <a:solidFill>
                          <a:srgbClr val="CC0099"/>
                        </a:solidFill>
                      </a:endParaRPr>
                    </a:p>
                  </a:txBody>
                  <a:tcPr marL="91436" marR="91436" marT="45734" marB="45734">
                    <a:noFill/>
                  </a:tcPr>
                </a:tc>
              </a:tr>
              <a:tr h="518319">
                <a:tc>
                  <a:txBody>
                    <a:bodyPr/>
                    <a:lstStyle/>
                    <a:p>
                      <a:r>
                        <a:rPr lang="en-US" sz="2800" b="1" dirty="0" smtClean="0">
                          <a:solidFill>
                            <a:srgbClr val="CC0099"/>
                          </a:solidFill>
                        </a:rPr>
                        <a:t>H</a:t>
                      </a:r>
                      <a:endParaRPr lang="tr-TR" sz="2800" b="1" dirty="0">
                        <a:solidFill>
                          <a:srgbClr val="CC0099"/>
                        </a:solidFill>
                      </a:endParaRPr>
                    </a:p>
                  </a:txBody>
                  <a:tcPr marL="91436" marR="91436" marT="45734" marB="45734">
                    <a:noFill/>
                  </a:tcPr>
                </a:tc>
                <a:tc>
                  <a:txBody>
                    <a:bodyPr/>
                    <a:lstStyle/>
                    <a:p>
                      <a:r>
                        <a:rPr lang="en-US" sz="2800" b="1" dirty="0" smtClean="0">
                          <a:solidFill>
                            <a:srgbClr val="CC0099"/>
                          </a:solidFill>
                        </a:rPr>
                        <a:t>E</a:t>
                      </a:r>
                      <a:endParaRPr lang="tr-TR" sz="2800" b="1" dirty="0">
                        <a:solidFill>
                          <a:srgbClr val="CC0099"/>
                        </a:solidFill>
                      </a:endParaRPr>
                    </a:p>
                  </a:txBody>
                  <a:tcPr marL="91436" marR="91436" marT="45734" marB="45734">
                    <a:noFill/>
                  </a:tcPr>
                </a:tc>
                <a:tc>
                  <a:txBody>
                    <a:bodyPr/>
                    <a:lstStyle/>
                    <a:p>
                      <a:r>
                        <a:rPr lang="en-US" sz="2800" b="1" dirty="0" smtClean="0">
                          <a:solidFill>
                            <a:srgbClr val="CC0099"/>
                          </a:solidFill>
                        </a:rPr>
                        <a:t>A</a:t>
                      </a:r>
                      <a:endParaRPr lang="tr-TR" sz="2800" b="1" dirty="0">
                        <a:solidFill>
                          <a:srgbClr val="CC0099"/>
                        </a:solidFill>
                      </a:endParaRPr>
                    </a:p>
                  </a:txBody>
                  <a:tcPr marL="91436" marR="91436" marT="45734" marB="45734">
                    <a:noFill/>
                  </a:tcPr>
                </a:tc>
                <a:tc>
                  <a:txBody>
                    <a:bodyPr/>
                    <a:lstStyle/>
                    <a:p>
                      <a:r>
                        <a:rPr lang="en-US" sz="2800" b="1" dirty="0" smtClean="0">
                          <a:solidFill>
                            <a:srgbClr val="CC0099"/>
                          </a:solidFill>
                        </a:rPr>
                        <a:t>G</a:t>
                      </a:r>
                      <a:endParaRPr lang="tr-TR" sz="2800" b="1" dirty="0">
                        <a:solidFill>
                          <a:srgbClr val="CC0099"/>
                        </a:solidFill>
                      </a:endParaRPr>
                    </a:p>
                  </a:txBody>
                  <a:tcPr marL="91436" marR="91436" marT="45734" marB="45734">
                    <a:noFill/>
                  </a:tcPr>
                </a:tc>
                <a:tc>
                  <a:txBody>
                    <a:bodyPr/>
                    <a:lstStyle/>
                    <a:p>
                      <a:r>
                        <a:rPr lang="en-US" sz="2800" b="1" dirty="0" smtClean="0">
                          <a:solidFill>
                            <a:srgbClr val="CC0099"/>
                          </a:solidFill>
                        </a:rPr>
                        <a:t>A</a:t>
                      </a:r>
                      <a:endParaRPr lang="tr-TR" sz="2800" b="1" dirty="0">
                        <a:solidFill>
                          <a:srgbClr val="CC0099"/>
                        </a:solidFill>
                      </a:endParaRPr>
                    </a:p>
                  </a:txBody>
                  <a:tcPr marL="91436" marR="91436" marT="45734" marB="45734">
                    <a:noFill/>
                  </a:tcPr>
                </a:tc>
                <a:tc>
                  <a:txBody>
                    <a:bodyPr/>
                    <a:lstStyle/>
                    <a:p>
                      <a:r>
                        <a:rPr lang="en-US" sz="2800" b="1" dirty="0" smtClean="0">
                          <a:solidFill>
                            <a:srgbClr val="CC0099"/>
                          </a:solidFill>
                        </a:rPr>
                        <a:t>W</a:t>
                      </a:r>
                      <a:endParaRPr lang="tr-TR" sz="2800" b="1" dirty="0">
                        <a:solidFill>
                          <a:srgbClr val="CC0099"/>
                        </a:solidFill>
                      </a:endParaRPr>
                    </a:p>
                  </a:txBody>
                  <a:tcPr marL="91436" marR="91436" marT="45734" marB="45734">
                    <a:noFill/>
                  </a:tcPr>
                </a:tc>
                <a:tc>
                  <a:txBody>
                    <a:bodyPr/>
                    <a:lstStyle/>
                    <a:p>
                      <a:r>
                        <a:rPr lang="en-US" sz="2800" b="1" dirty="0" smtClean="0">
                          <a:solidFill>
                            <a:srgbClr val="CC0099"/>
                          </a:solidFill>
                        </a:rPr>
                        <a:t>G</a:t>
                      </a:r>
                      <a:endParaRPr lang="tr-TR" sz="2800" b="1" dirty="0">
                        <a:solidFill>
                          <a:srgbClr val="CC0099"/>
                        </a:solidFill>
                      </a:endParaRPr>
                    </a:p>
                  </a:txBody>
                  <a:tcPr marL="91436" marR="91436" marT="45734" marB="45734">
                    <a:noFill/>
                  </a:tcPr>
                </a:tc>
                <a:tc>
                  <a:txBody>
                    <a:bodyPr/>
                    <a:lstStyle/>
                    <a:p>
                      <a:r>
                        <a:rPr lang="en-US" sz="2800" b="1" dirty="0" smtClean="0">
                          <a:solidFill>
                            <a:srgbClr val="CC0099"/>
                          </a:solidFill>
                        </a:rPr>
                        <a:t>H</a:t>
                      </a:r>
                      <a:endParaRPr lang="tr-TR" sz="2800" b="1" dirty="0">
                        <a:solidFill>
                          <a:srgbClr val="CC0099"/>
                        </a:solidFill>
                      </a:endParaRPr>
                    </a:p>
                  </a:txBody>
                  <a:tcPr marL="91436" marR="91436" marT="45734" marB="45734">
                    <a:noFill/>
                  </a:tcPr>
                </a:tc>
                <a:tc>
                  <a:txBody>
                    <a:bodyPr/>
                    <a:lstStyle/>
                    <a:p>
                      <a:r>
                        <a:rPr lang="en-US" sz="2800" b="1" dirty="0" smtClean="0">
                          <a:solidFill>
                            <a:srgbClr val="CC0099"/>
                          </a:solidFill>
                        </a:rPr>
                        <a:t>E</a:t>
                      </a:r>
                      <a:endParaRPr lang="tr-TR" sz="2800" b="1" dirty="0">
                        <a:solidFill>
                          <a:srgbClr val="CC0099"/>
                        </a:solidFill>
                      </a:endParaRPr>
                    </a:p>
                  </a:txBody>
                  <a:tcPr marL="91436" marR="91436" marT="45734" marB="45734">
                    <a:noFill/>
                  </a:tcPr>
                </a:tc>
                <a:tc>
                  <a:txBody>
                    <a:bodyPr/>
                    <a:lstStyle/>
                    <a:p>
                      <a:r>
                        <a:rPr lang="en-US" sz="2800" b="1" dirty="0" smtClean="0">
                          <a:solidFill>
                            <a:srgbClr val="CC0099"/>
                          </a:solidFill>
                        </a:rPr>
                        <a:t>E</a:t>
                      </a:r>
                      <a:endParaRPr lang="tr-TR" sz="2800" b="1" dirty="0">
                        <a:solidFill>
                          <a:srgbClr val="CC0099"/>
                        </a:solidFill>
                      </a:endParaRPr>
                    </a:p>
                  </a:txBody>
                  <a:tcPr marL="91436" marR="91436" marT="45734" marB="45734">
                    <a:noFill/>
                  </a:tcPr>
                </a:tc>
                <a:tc>
                  <a:txBody>
                    <a:bodyPr/>
                    <a:lstStyle/>
                    <a:p>
                      <a:r>
                        <a:rPr lang="en-US" sz="2800" b="1" dirty="0" smtClean="0">
                          <a:solidFill>
                            <a:srgbClr val="CC0099"/>
                          </a:solidFill>
                        </a:rPr>
                        <a:t>-</a:t>
                      </a:r>
                      <a:endParaRPr lang="tr-TR" sz="2800" b="1" dirty="0">
                        <a:solidFill>
                          <a:srgbClr val="CC0099"/>
                        </a:solidFill>
                      </a:endParaRPr>
                    </a:p>
                  </a:txBody>
                  <a:tcPr marL="91436" marR="91436" marT="45734" marB="45734">
                    <a:no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P spid="112646" grpId="0" autoUpdateAnimBg="0"/>
      <p:bldP spid="11265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4"/>
          <p:cNvSpPr>
            <a:spLocks noGrp="1"/>
          </p:cNvSpPr>
          <p:nvPr>
            <p:ph type="sldNum" sz="quarter" idx="10"/>
          </p:nvPr>
        </p:nvSpPr>
        <p:spPr>
          <a:xfrm>
            <a:off x="0" y="6497638"/>
            <a:ext cx="9144000" cy="3603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fld id="{B9DC88B2-FAAB-4A18-91A4-5ED4783F838D}" type="slidenum">
              <a:rPr kumimoji="0" lang="he-IL" altLang="tr-TR" sz="1800" smtClean="0">
                <a:solidFill>
                  <a:schemeClr val="bg2"/>
                </a:solidFill>
                <a:latin typeface="Arial" panose="020B0604020202020204" pitchFamily="34" charset="0"/>
              </a:rPr>
              <a:pPr algn="ctr" eaLnBrk="1" hangingPunct="1">
                <a:spcBef>
                  <a:spcPct val="0"/>
                </a:spcBef>
                <a:buFontTx/>
                <a:buNone/>
              </a:pPr>
              <a:t>87</a:t>
            </a:fld>
            <a:endParaRPr kumimoji="0" lang="en-US" altLang="tr-TR" sz="1800" smtClean="0">
              <a:solidFill>
                <a:schemeClr val="bg2"/>
              </a:solidFill>
              <a:latin typeface="Arial" panose="020B0604020202020204" pitchFamily="34" charset="0"/>
            </a:endParaRPr>
          </a:p>
        </p:txBody>
      </p:sp>
      <p:sp>
        <p:nvSpPr>
          <p:cNvPr id="118787" name="Rectangle 2"/>
          <p:cNvSpPr>
            <a:spLocks noGrp="1" noChangeArrowheads="1"/>
          </p:cNvSpPr>
          <p:nvPr>
            <p:ph type="title"/>
          </p:nvPr>
        </p:nvSpPr>
        <p:spPr/>
        <p:txBody>
          <a:bodyPr/>
          <a:lstStyle/>
          <a:p>
            <a:r>
              <a:rPr lang="en-US" altLang="tr-TR" smtClean="0"/>
              <a:t>Sequence Alignment Variants </a:t>
            </a:r>
          </a:p>
        </p:txBody>
      </p:sp>
      <p:sp>
        <p:nvSpPr>
          <p:cNvPr id="52227" name="Rectangle 3"/>
          <p:cNvSpPr>
            <a:spLocks noGrp="1" noChangeArrowheads="1"/>
          </p:cNvSpPr>
          <p:nvPr>
            <p:ph type="body" idx="1"/>
          </p:nvPr>
        </p:nvSpPr>
        <p:spPr>
          <a:xfrm>
            <a:off x="323850" y="1341438"/>
            <a:ext cx="8928100" cy="5111750"/>
          </a:xfrm>
        </p:spPr>
        <p:txBody>
          <a:bodyPr/>
          <a:lstStyle/>
          <a:p>
            <a:pPr>
              <a:lnSpc>
                <a:spcPct val="90000"/>
              </a:lnSpc>
              <a:defRPr/>
            </a:pPr>
            <a:r>
              <a:rPr lang="en-US" altLang="tr-TR" dirty="0" smtClean="0">
                <a:solidFill>
                  <a:srgbClr val="0000FF"/>
                </a:solidFill>
                <a:cs typeface="Arial" panose="020B0604020202020204" pitchFamily="34" charset="0"/>
              </a:rPr>
              <a:t>Global</a:t>
            </a:r>
            <a:r>
              <a:rPr lang="en-US" altLang="tr-TR" dirty="0" smtClean="0">
                <a:cs typeface="Arial" panose="020B0604020202020204" pitchFamily="34" charset="0"/>
              </a:rPr>
              <a:t> </a:t>
            </a:r>
            <a:r>
              <a:rPr lang="en-US" altLang="tr-TR" dirty="0">
                <a:cs typeface="Arial" panose="020B0604020202020204" pitchFamily="34" charset="0"/>
              </a:rPr>
              <a:t>alignment  (The </a:t>
            </a:r>
            <a:r>
              <a:rPr lang="en-US" altLang="tr-TR" dirty="0" err="1">
                <a:cs typeface="Arial" panose="020B0604020202020204" pitchFamily="34" charset="0"/>
              </a:rPr>
              <a:t>Needelman-Wunsch</a:t>
            </a:r>
            <a:r>
              <a:rPr lang="en-US" altLang="tr-TR" dirty="0">
                <a:cs typeface="Arial" panose="020B0604020202020204" pitchFamily="34" charset="0"/>
              </a:rPr>
              <a:t> </a:t>
            </a:r>
            <a:r>
              <a:rPr lang="en-US" altLang="tr-TR" dirty="0" smtClean="0">
                <a:cs typeface="Arial" panose="020B0604020202020204" pitchFamily="34" charset="0"/>
              </a:rPr>
              <a:t>Algorithm)</a:t>
            </a:r>
          </a:p>
          <a:p>
            <a:pPr lvl="1">
              <a:lnSpc>
                <a:spcPct val="90000"/>
              </a:lnSpc>
              <a:defRPr/>
            </a:pPr>
            <a:r>
              <a:rPr lang="en-US" altLang="tr-TR" sz="2400" dirty="0" smtClean="0">
                <a:cs typeface="Arial" panose="020B0604020202020204" pitchFamily="34" charset="0"/>
              </a:rPr>
              <a:t>Initialization: </a:t>
            </a:r>
            <a:r>
              <a:rPr lang="en-US" altLang="tr-TR" sz="2400" b="1" dirty="0" smtClean="0">
                <a:solidFill>
                  <a:schemeClr val="tx1"/>
                </a:solidFill>
                <a:cs typeface="Arial" panose="020B0604020202020204" pitchFamily="34" charset="0"/>
              </a:rPr>
              <a:t>S</a:t>
            </a:r>
            <a:r>
              <a:rPr lang="en-US" altLang="tr-TR" sz="2400" b="1" baseline="-30000" dirty="0" smtClean="0">
                <a:solidFill>
                  <a:schemeClr val="tx1"/>
                </a:solidFill>
                <a:cs typeface="Arial" panose="020B0604020202020204" pitchFamily="34" charset="0"/>
              </a:rPr>
              <a:t>i,0</a:t>
            </a:r>
            <a:r>
              <a:rPr lang="en-US" altLang="tr-TR" sz="2400" b="1" dirty="0" smtClean="0">
                <a:solidFill>
                  <a:schemeClr val="tx1"/>
                </a:solidFill>
                <a:cs typeface="Arial" panose="020B0604020202020204" pitchFamily="34" charset="0"/>
              </a:rPr>
              <a:t> =</a:t>
            </a:r>
            <a:r>
              <a:rPr lang="en-US" altLang="tr-TR" sz="2400" b="1" dirty="0" smtClean="0">
                <a:solidFill>
                  <a:schemeClr val="accent2"/>
                </a:solidFill>
                <a:cs typeface="Arial" panose="020B0604020202020204" pitchFamily="34" charset="0"/>
              </a:rPr>
              <a:t> </a:t>
            </a:r>
            <a:r>
              <a:rPr lang="en-US" altLang="tr-TR" sz="2400" dirty="0" err="1" smtClean="0">
                <a:cs typeface="Arial" panose="020B0604020202020204" pitchFamily="34" charset="0"/>
              </a:rPr>
              <a:t>i</a:t>
            </a:r>
            <a:r>
              <a:rPr lang="en-US" altLang="tr-TR" sz="2400" dirty="0" smtClean="0">
                <a:cs typeface="Arial" panose="020B0604020202020204" pitchFamily="34" charset="0"/>
              </a:rPr>
              <a:t>*w, </a:t>
            </a:r>
            <a:r>
              <a:rPr lang="en-US" altLang="tr-TR" sz="2400" b="1" dirty="0" smtClean="0">
                <a:solidFill>
                  <a:schemeClr val="tx1"/>
                </a:solidFill>
                <a:cs typeface="Arial" panose="020B0604020202020204" pitchFamily="34" charset="0"/>
              </a:rPr>
              <a:t>S</a:t>
            </a:r>
            <a:r>
              <a:rPr lang="en-US" altLang="tr-TR" sz="2400" b="1" baseline="-30000" dirty="0" smtClean="0">
                <a:solidFill>
                  <a:schemeClr val="tx1"/>
                </a:solidFill>
                <a:cs typeface="Arial" panose="020B0604020202020204" pitchFamily="34" charset="0"/>
              </a:rPr>
              <a:t>0,j</a:t>
            </a:r>
            <a:r>
              <a:rPr lang="en-US" altLang="tr-TR" sz="2400" b="1" dirty="0" smtClean="0">
                <a:solidFill>
                  <a:schemeClr val="tx1"/>
                </a:solidFill>
                <a:cs typeface="Arial" panose="020B0604020202020204" pitchFamily="34" charset="0"/>
              </a:rPr>
              <a:t> =</a:t>
            </a:r>
            <a:r>
              <a:rPr lang="en-US" altLang="tr-TR" sz="2400" b="1" dirty="0" smtClean="0">
                <a:solidFill>
                  <a:schemeClr val="accent2"/>
                </a:solidFill>
                <a:cs typeface="Arial" panose="020B0604020202020204" pitchFamily="34" charset="0"/>
              </a:rPr>
              <a:t> </a:t>
            </a:r>
            <a:r>
              <a:rPr lang="en-US" altLang="tr-TR" sz="2400" dirty="0" smtClean="0">
                <a:cs typeface="Arial" panose="020B0604020202020204" pitchFamily="34" charset="0"/>
              </a:rPr>
              <a:t>j*w</a:t>
            </a:r>
          </a:p>
          <a:p>
            <a:pPr lvl="1">
              <a:lnSpc>
                <a:spcPct val="90000"/>
              </a:lnSpc>
              <a:defRPr/>
            </a:pPr>
            <a:r>
              <a:rPr lang="en-US" altLang="tr-TR" sz="2400" dirty="0" smtClean="0">
                <a:cs typeface="Arial" panose="020B0604020202020204" pitchFamily="34" charset="0"/>
              </a:rPr>
              <a:t>Score:  </a:t>
            </a:r>
            <a:r>
              <a:rPr lang="en-US" altLang="tr-TR" sz="2400" b="1" dirty="0" err="1" smtClean="0">
                <a:solidFill>
                  <a:schemeClr val="accent2"/>
                </a:solidFill>
                <a:cs typeface="Arial" panose="020B0604020202020204" pitchFamily="34" charset="0"/>
              </a:rPr>
              <a:t>S</a:t>
            </a:r>
            <a:r>
              <a:rPr lang="en-US" altLang="tr-TR" sz="2400" b="1" baseline="-30000" dirty="0" err="1" smtClean="0">
                <a:solidFill>
                  <a:schemeClr val="accent2"/>
                </a:solidFill>
                <a:cs typeface="Arial" panose="020B0604020202020204" pitchFamily="34" charset="0"/>
              </a:rPr>
              <a:t>i,j</a:t>
            </a:r>
            <a:r>
              <a:rPr lang="en-US" altLang="tr-TR" sz="2400" b="1" dirty="0" smtClean="0">
                <a:solidFill>
                  <a:schemeClr val="accent2"/>
                </a:solidFill>
                <a:cs typeface="Arial" panose="020B0604020202020204" pitchFamily="34" charset="0"/>
              </a:rPr>
              <a:t> = MAX [</a:t>
            </a:r>
            <a:r>
              <a:rPr lang="en-US" altLang="tr-TR" sz="2400" b="1" dirty="0" smtClean="0">
                <a:cs typeface="Arial" panose="020B0604020202020204" pitchFamily="34" charset="0"/>
              </a:rPr>
              <a:t>S</a:t>
            </a:r>
            <a:r>
              <a:rPr lang="en-US" altLang="tr-TR" sz="2400" b="1" baseline="-30000" dirty="0" smtClean="0">
                <a:cs typeface="Arial" panose="020B0604020202020204" pitchFamily="34" charset="0"/>
              </a:rPr>
              <a:t>i-1, j-1</a:t>
            </a:r>
            <a:r>
              <a:rPr lang="en-US" altLang="tr-TR" sz="2400" b="1" dirty="0" smtClean="0">
                <a:cs typeface="Arial" panose="020B0604020202020204" pitchFamily="34" charset="0"/>
              </a:rPr>
              <a:t> + s(</a:t>
            </a:r>
            <a:r>
              <a:rPr lang="en-US" altLang="tr-TR" sz="2400" b="1" dirty="0" err="1" smtClean="0">
                <a:cs typeface="Arial" panose="020B0604020202020204" pitchFamily="34" charset="0"/>
              </a:rPr>
              <a:t>a</a:t>
            </a:r>
            <a:r>
              <a:rPr lang="en-US" altLang="tr-TR" sz="2400" b="1" baseline="-30000" dirty="0" err="1" smtClean="0">
                <a:cs typeface="Arial" panose="020B0604020202020204" pitchFamily="34" charset="0"/>
              </a:rPr>
              <a:t>i,</a:t>
            </a:r>
            <a:r>
              <a:rPr lang="en-US" altLang="tr-TR" sz="2400" b="1" dirty="0" err="1" smtClean="0">
                <a:cs typeface="Arial" panose="020B0604020202020204" pitchFamily="34" charset="0"/>
              </a:rPr>
              <a:t>b</a:t>
            </a:r>
            <a:r>
              <a:rPr lang="en-US" altLang="tr-TR" sz="2400" b="1" baseline="-30000" dirty="0" err="1" smtClean="0">
                <a:cs typeface="Arial" panose="020B0604020202020204" pitchFamily="34" charset="0"/>
              </a:rPr>
              <a:t>j</a:t>
            </a:r>
            <a:r>
              <a:rPr lang="en-US" altLang="tr-TR" sz="2400" dirty="0" smtClean="0">
                <a:cs typeface="Arial" panose="020B0604020202020204" pitchFamily="34" charset="0"/>
              </a:rPr>
              <a:t>)</a:t>
            </a:r>
            <a:r>
              <a:rPr lang="en-US" altLang="tr-TR" sz="2400" dirty="0" smtClean="0">
                <a:solidFill>
                  <a:schemeClr val="accent1"/>
                </a:solidFill>
                <a:cs typeface="Arial" panose="020B0604020202020204" pitchFamily="34" charset="0"/>
              </a:rPr>
              <a:t>,</a:t>
            </a:r>
            <a:r>
              <a:rPr lang="en-US" altLang="tr-TR" sz="2400" dirty="0">
                <a:solidFill>
                  <a:srgbClr val="000000"/>
                </a:solidFill>
                <a:cs typeface="Arial" panose="020B0604020202020204" pitchFamily="34" charset="0"/>
              </a:rPr>
              <a:t> </a:t>
            </a:r>
            <a:r>
              <a:rPr lang="en-US" altLang="tr-TR" sz="2400" b="1" dirty="0" smtClean="0">
                <a:solidFill>
                  <a:schemeClr val="accent1">
                    <a:lumMod val="75000"/>
                  </a:schemeClr>
                </a:solidFill>
                <a:cs typeface="Arial" panose="020B0604020202020204" pitchFamily="34" charset="0"/>
              </a:rPr>
              <a:t>S</a:t>
            </a:r>
            <a:r>
              <a:rPr lang="en-US" altLang="tr-TR" sz="2400" b="1" baseline="-30000" dirty="0" smtClean="0">
                <a:solidFill>
                  <a:schemeClr val="accent1">
                    <a:lumMod val="75000"/>
                  </a:schemeClr>
                </a:solidFill>
                <a:cs typeface="Arial" panose="020B0604020202020204" pitchFamily="34" charset="0"/>
              </a:rPr>
              <a:t>i,j-1</a:t>
            </a:r>
            <a:r>
              <a:rPr lang="en-US" altLang="tr-TR" sz="2400" b="1" dirty="0" smtClean="0">
                <a:solidFill>
                  <a:schemeClr val="accent1">
                    <a:lumMod val="75000"/>
                  </a:schemeClr>
                </a:solidFill>
                <a:cs typeface="Arial" panose="020B0604020202020204" pitchFamily="34" charset="0"/>
              </a:rPr>
              <a:t> + w</a:t>
            </a:r>
            <a:r>
              <a:rPr lang="en-US" altLang="tr-TR" sz="2400" dirty="0" smtClean="0">
                <a:solidFill>
                  <a:schemeClr val="accent1"/>
                </a:solidFill>
                <a:cs typeface="Arial" panose="020B0604020202020204" pitchFamily="34" charset="0"/>
              </a:rPr>
              <a:t>, </a:t>
            </a:r>
            <a:r>
              <a:rPr lang="en-US" altLang="tr-TR" sz="2400" b="1" dirty="0" smtClean="0">
                <a:solidFill>
                  <a:schemeClr val="accent6">
                    <a:lumMod val="75000"/>
                  </a:schemeClr>
                </a:solidFill>
                <a:cs typeface="Arial" panose="020B0604020202020204" pitchFamily="34" charset="0"/>
              </a:rPr>
              <a:t>S</a:t>
            </a:r>
            <a:r>
              <a:rPr lang="en-US" altLang="tr-TR" sz="2400" b="1" baseline="-30000" dirty="0" smtClean="0">
                <a:solidFill>
                  <a:schemeClr val="accent6">
                    <a:lumMod val="75000"/>
                  </a:schemeClr>
                </a:solidFill>
                <a:cs typeface="Arial" panose="020B0604020202020204" pitchFamily="34" charset="0"/>
              </a:rPr>
              <a:t>i-1,j</a:t>
            </a:r>
            <a:r>
              <a:rPr lang="en-US" altLang="tr-TR" sz="2400" b="1" dirty="0" smtClean="0">
                <a:solidFill>
                  <a:schemeClr val="accent6">
                    <a:lumMod val="75000"/>
                  </a:schemeClr>
                </a:solidFill>
                <a:cs typeface="Arial" panose="020B0604020202020204" pitchFamily="34" charset="0"/>
              </a:rPr>
              <a:t> + w</a:t>
            </a:r>
            <a:r>
              <a:rPr lang="en-US" altLang="tr-TR" sz="2400" b="1" dirty="0" smtClean="0">
                <a:solidFill>
                  <a:schemeClr val="accent2"/>
                </a:solidFill>
                <a:cs typeface="Arial" panose="020B0604020202020204" pitchFamily="34" charset="0"/>
              </a:rPr>
              <a:t>]</a:t>
            </a:r>
            <a:endParaRPr lang="en-US" altLang="tr-TR" sz="2400" dirty="0">
              <a:cs typeface="Arial" panose="020B0604020202020204" pitchFamily="34" charset="0"/>
            </a:endParaRPr>
          </a:p>
          <a:p>
            <a:pPr>
              <a:lnSpc>
                <a:spcPct val="90000"/>
              </a:lnSpc>
              <a:defRPr/>
            </a:pPr>
            <a:r>
              <a:rPr lang="en-US" altLang="tr-TR" dirty="0">
                <a:solidFill>
                  <a:srgbClr val="0000FF"/>
                </a:solidFill>
                <a:cs typeface="Arial" panose="020B0604020202020204" pitchFamily="34" charset="0"/>
              </a:rPr>
              <a:t>Local</a:t>
            </a:r>
            <a:r>
              <a:rPr lang="en-US" altLang="tr-TR" dirty="0">
                <a:cs typeface="Arial" panose="020B0604020202020204" pitchFamily="34" charset="0"/>
              </a:rPr>
              <a:t> alignment    (The Smith-Waterman Algorithm</a:t>
            </a:r>
            <a:r>
              <a:rPr lang="en-US" altLang="tr-TR" dirty="0" smtClean="0">
                <a:cs typeface="Arial" panose="020B0604020202020204" pitchFamily="34" charset="0"/>
              </a:rPr>
              <a:t>)</a:t>
            </a:r>
          </a:p>
          <a:p>
            <a:pPr lvl="1">
              <a:lnSpc>
                <a:spcPct val="90000"/>
              </a:lnSpc>
              <a:defRPr/>
            </a:pPr>
            <a:r>
              <a:rPr lang="en-US" altLang="tr-TR" sz="2400" dirty="0" smtClean="0">
                <a:cs typeface="Arial" panose="020B0604020202020204" pitchFamily="34" charset="0"/>
              </a:rPr>
              <a:t>Initialization: </a:t>
            </a:r>
            <a:r>
              <a:rPr lang="en-US" altLang="tr-TR" sz="2400" b="1" dirty="0" smtClean="0">
                <a:solidFill>
                  <a:schemeClr val="tx1"/>
                </a:solidFill>
                <a:cs typeface="Arial" panose="020B0604020202020204" pitchFamily="34" charset="0"/>
              </a:rPr>
              <a:t>S</a:t>
            </a:r>
            <a:r>
              <a:rPr lang="en-US" altLang="tr-TR" sz="2400" b="1" baseline="-30000" dirty="0" smtClean="0">
                <a:solidFill>
                  <a:schemeClr val="tx1"/>
                </a:solidFill>
                <a:cs typeface="Arial" panose="020B0604020202020204" pitchFamily="34" charset="0"/>
              </a:rPr>
              <a:t>i,0</a:t>
            </a:r>
            <a:r>
              <a:rPr lang="en-US" altLang="tr-TR" sz="2400" b="1" dirty="0" smtClean="0">
                <a:solidFill>
                  <a:schemeClr val="tx1"/>
                </a:solidFill>
                <a:cs typeface="Arial" panose="020B0604020202020204" pitchFamily="34" charset="0"/>
              </a:rPr>
              <a:t> =</a:t>
            </a:r>
            <a:r>
              <a:rPr lang="en-US" altLang="tr-TR" sz="2400" b="1" dirty="0" smtClean="0">
                <a:solidFill>
                  <a:schemeClr val="accent2"/>
                </a:solidFill>
                <a:cs typeface="Arial" panose="020B0604020202020204" pitchFamily="34" charset="0"/>
              </a:rPr>
              <a:t> </a:t>
            </a:r>
            <a:r>
              <a:rPr lang="en-US" altLang="tr-TR" sz="2400" dirty="0" smtClean="0">
                <a:cs typeface="Arial" panose="020B0604020202020204" pitchFamily="34" charset="0"/>
              </a:rPr>
              <a:t>0, </a:t>
            </a:r>
            <a:r>
              <a:rPr lang="en-US" altLang="tr-TR" sz="2400" b="1" dirty="0" smtClean="0">
                <a:solidFill>
                  <a:schemeClr val="tx1"/>
                </a:solidFill>
                <a:cs typeface="Arial" panose="020B0604020202020204" pitchFamily="34" charset="0"/>
              </a:rPr>
              <a:t>S</a:t>
            </a:r>
            <a:r>
              <a:rPr lang="en-US" altLang="tr-TR" sz="2400" b="1" baseline="-30000" dirty="0" smtClean="0">
                <a:solidFill>
                  <a:schemeClr val="tx1"/>
                </a:solidFill>
                <a:cs typeface="Arial" panose="020B0604020202020204" pitchFamily="34" charset="0"/>
              </a:rPr>
              <a:t>0,j</a:t>
            </a:r>
            <a:r>
              <a:rPr lang="en-US" altLang="tr-TR" sz="2400" b="1" dirty="0" smtClean="0">
                <a:solidFill>
                  <a:schemeClr val="tx1"/>
                </a:solidFill>
                <a:cs typeface="Arial" panose="020B0604020202020204" pitchFamily="34" charset="0"/>
              </a:rPr>
              <a:t> =</a:t>
            </a:r>
            <a:r>
              <a:rPr lang="en-US" altLang="tr-TR" sz="2400" b="1" dirty="0" smtClean="0">
                <a:solidFill>
                  <a:schemeClr val="accent2"/>
                </a:solidFill>
                <a:cs typeface="Arial" panose="020B0604020202020204" pitchFamily="34" charset="0"/>
              </a:rPr>
              <a:t> </a:t>
            </a:r>
            <a:r>
              <a:rPr lang="en-US" altLang="tr-TR" sz="2400" dirty="0" smtClean="0">
                <a:cs typeface="Arial" panose="020B0604020202020204" pitchFamily="34" charset="0"/>
              </a:rPr>
              <a:t>0 </a:t>
            </a:r>
          </a:p>
          <a:p>
            <a:pPr lvl="1">
              <a:lnSpc>
                <a:spcPct val="90000"/>
              </a:lnSpc>
              <a:defRPr/>
            </a:pPr>
            <a:r>
              <a:rPr lang="en-US" altLang="tr-TR" sz="2400" dirty="0" smtClean="0">
                <a:cs typeface="Arial" panose="020B0604020202020204" pitchFamily="34" charset="0"/>
              </a:rPr>
              <a:t>Score: </a:t>
            </a:r>
            <a:r>
              <a:rPr lang="en-US" altLang="tr-TR" sz="2400" b="1" dirty="0" err="1" smtClean="0">
                <a:solidFill>
                  <a:schemeClr val="accent2"/>
                </a:solidFill>
                <a:cs typeface="Arial" panose="020B0604020202020204" pitchFamily="34" charset="0"/>
              </a:rPr>
              <a:t>S</a:t>
            </a:r>
            <a:r>
              <a:rPr lang="en-US" altLang="tr-TR" sz="2400" b="1" baseline="-30000" dirty="0" err="1" smtClean="0">
                <a:solidFill>
                  <a:schemeClr val="accent2"/>
                </a:solidFill>
                <a:cs typeface="Arial" panose="020B0604020202020204" pitchFamily="34" charset="0"/>
              </a:rPr>
              <a:t>i,j</a:t>
            </a:r>
            <a:r>
              <a:rPr lang="en-US" altLang="tr-TR" sz="2400" b="1" dirty="0" smtClean="0">
                <a:solidFill>
                  <a:schemeClr val="accent2"/>
                </a:solidFill>
                <a:cs typeface="Arial" panose="020B0604020202020204" pitchFamily="34" charset="0"/>
              </a:rPr>
              <a:t> = MAX [</a:t>
            </a:r>
            <a:r>
              <a:rPr lang="en-US" altLang="tr-TR" sz="2400" b="1" dirty="0">
                <a:cs typeface="Arial" panose="020B0604020202020204" pitchFamily="34" charset="0"/>
              </a:rPr>
              <a:t>S</a:t>
            </a:r>
            <a:r>
              <a:rPr lang="en-US" altLang="tr-TR" sz="2400" b="1" baseline="-30000" dirty="0">
                <a:cs typeface="Arial" panose="020B0604020202020204" pitchFamily="34" charset="0"/>
              </a:rPr>
              <a:t>i-1, j-1</a:t>
            </a:r>
            <a:r>
              <a:rPr lang="en-US" altLang="tr-TR" sz="2400" b="1" dirty="0">
                <a:cs typeface="Arial" panose="020B0604020202020204" pitchFamily="34" charset="0"/>
              </a:rPr>
              <a:t> + s(</a:t>
            </a:r>
            <a:r>
              <a:rPr lang="en-US" altLang="tr-TR" sz="2400" b="1" dirty="0" err="1">
                <a:cs typeface="Arial" panose="020B0604020202020204" pitchFamily="34" charset="0"/>
              </a:rPr>
              <a:t>a</a:t>
            </a:r>
            <a:r>
              <a:rPr lang="en-US" altLang="tr-TR" sz="2400" b="1" baseline="-30000" dirty="0" err="1">
                <a:cs typeface="Arial" panose="020B0604020202020204" pitchFamily="34" charset="0"/>
              </a:rPr>
              <a:t>i,</a:t>
            </a:r>
            <a:r>
              <a:rPr lang="en-US" altLang="tr-TR" sz="2400" b="1" dirty="0" err="1">
                <a:cs typeface="Arial" panose="020B0604020202020204" pitchFamily="34" charset="0"/>
              </a:rPr>
              <a:t>b</a:t>
            </a:r>
            <a:r>
              <a:rPr lang="en-US" altLang="tr-TR" sz="2400" b="1" baseline="-30000" dirty="0" err="1">
                <a:cs typeface="Arial" panose="020B0604020202020204" pitchFamily="34" charset="0"/>
              </a:rPr>
              <a:t>j</a:t>
            </a:r>
            <a:r>
              <a:rPr lang="en-US" altLang="tr-TR" sz="2400" dirty="0">
                <a:cs typeface="Arial" panose="020B0604020202020204" pitchFamily="34" charset="0"/>
              </a:rPr>
              <a:t>)</a:t>
            </a:r>
            <a:r>
              <a:rPr lang="en-US" altLang="tr-TR" sz="2400" dirty="0" smtClean="0">
                <a:solidFill>
                  <a:schemeClr val="tx1"/>
                </a:solidFill>
                <a:cs typeface="Arial" panose="020B0604020202020204" pitchFamily="34" charset="0"/>
              </a:rPr>
              <a:t>,</a:t>
            </a:r>
            <a:r>
              <a:rPr lang="en-US" altLang="tr-TR" sz="2400" dirty="0" smtClean="0">
                <a:solidFill>
                  <a:srgbClr val="000000"/>
                </a:solidFill>
                <a:cs typeface="Arial" panose="020B0604020202020204" pitchFamily="34" charset="0"/>
              </a:rPr>
              <a:t> </a:t>
            </a:r>
            <a:r>
              <a:rPr lang="en-US" altLang="tr-TR" sz="2400" b="1" dirty="0" smtClean="0">
                <a:solidFill>
                  <a:schemeClr val="accent1">
                    <a:lumMod val="75000"/>
                  </a:schemeClr>
                </a:solidFill>
                <a:cs typeface="Arial" panose="020B0604020202020204" pitchFamily="34" charset="0"/>
              </a:rPr>
              <a:t>S</a:t>
            </a:r>
            <a:r>
              <a:rPr lang="en-US" altLang="tr-TR" sz="2400" b="1" baseline="-30000" dirty="0" smtClean="0">
                <a:solidFill>
                  <a:schemeClr val="accent1">
                    <a:lumMod val="75000"/>
                  </a:schemeClr>
                </a:solidFill>
                <a:cs typeface="Arial" panose="020B0604020202020204" pitchFamily="34" charset="0"/>
              </a:rPr>
              <a:t>i,j-1</a:t>
            </a:r>
            <a:r>
              <a:rPr lang="en-US" altLang="tr-TR" sz="2400" b="1" dirty="0" smtClean="0">
                <a:solidFill>
                  <a:schemeClr val="accent1">
                    <a:lumMod val="75000"/>
                  </a:schemeClr>
                </a:solidFill>
                <a:cs typeface="Arial" panose="020B0604020202020204" pitchFamily="34" charset="0"/>
              </a:rPr>
              <a:t> + w</a:t>
            </a:r>
            <a:r>
              <a:rPr lang="en-US" altLang="tr-TR" sz="2400" dirty="0" smtClean="0">
                <a:solidFill>
                  <a:schemeClr val="tx1"/>
                </a:solidFill>
                <a:cs typeface="Arial" panose="020B0604020202020204" pitchFamily="34" charset="0"/>
              </a:rPr>
              <a:t>,</a:t>
            </a:r>
            <a:r>
              <a:rPr lang="en-US" altLang="tr-TR" sz="2400" dirty="0" smtClean="0">
                <a:solidFill>
                  <a:schemeClr val="accent1"/>
                </a:solidFill>
                <a:cs typeface="Arial" panose="020B0604020202020204" pitchFamily="34" charset="0"/>
              </a:rPr>
              <a:t> </a:t>
            </a:r>
            <a:r>
              <a:rPr lang="en-US" altLang="tr-TR" sz="2400" b="1" dirty="0" smtClean="0">
                <a:solidFill>
                  <a:schemeClr val="accent6">
                    <a:lumMod val="75000"/>
                  </a:schemeClr>
                </a:solidFill>
                <a:cs typeface="Arial" panose="020B0604020202020204" pitchFamily="34" charset="0"/>
              </a:rPr>
              <a:t>S</a:t>
            </a:r>
            <a:r>
              <a:rPr lang="en-US" altLang="tr-TR" sz="2400" b="1" baseline="-30000" dirty="0" smtClean="0">
                <a:solidFill>
                  <a:schemeClr val="accent6">
                    <a:lumMod val="75000"/>
                  </a:schemeClr>
                </a:solidFill>
                <a:cs typeface="Arial" panose="020B0604020202020204" pitchFamily="34" charset="0"/>
              </a:rPr>
              <a:t>i-1,j</a:t>
            </a:r>
            <a:r>
              <a:rPr lang="en-US" altLang="tr-TR" sz="2400" b="1" dirty="0" smtClean="0">
                <a:solidFill>
                  <a:schemeClr val="accent6">
                    <a:lumMod val="75000"/>
                  </a:schemeClr>
                </a:solidFill>
                <a:cs typeface="Arial" panose="020B0604020202020204" pitchFamily="34" charset="0"/>
              </a:rPr>
              <a:t> + w</a:t>
            </a:r>
            <a:r>
              <a:rPr lang="en-US" altLang="tr-TR" sz="2400" b="1" dirty="0" smtClean="0">
                <a:solidFill>
                  <a:schemeClr val="tx1"/>
                </a:solidFill>
                <a:cs typeface="Arial" panose="020B0604020202020204" pitchFamily="34" charset="0"/>
              </a:rPr>
              <a:t>, 0</a:t>
            </a:r>
            <a:r>
              <a:rPr lang="en-US" altLang="tr-TR" sz="2400" b="1" dirty="0" smtClean="0">
                <a:solidFill>
                  <a:schemeClr val="accent2"/>
                </a:solidFill>
                <a:cs typeface="Arial" panose="020B0604020202020204" pitchFamily="34" charset="0"/>
              </a:rPr>
              <a:t>]</a:t>
            </a:r>
            <a:endParaRPr lang="en-US" altLang="tr-TR" sz="2400" dirty="0">
              <a:cs typeface="Arial" panose="020B0604020202020204" pitchFamily="34" charset="0"/>
            </a:endParaRPr>
          </a:p>
          <a:p>
            <a:pPr>
              <a:lnSpc>
                <a:spcPct val="90000"/>
              </a:lnSpc>
              <a:defRPr/>
            </a:pPr>
            <a:r>
              <a:rPr lang="en-US" altLang="tr-TR" dirty="0" smtClean="0">
                <a:solidFill>
                  <a:srgbClr val="0000FF"/>
                </a:solidFill>
                <a:cs typeface="Arial" panose="020B0604020202020204" pitchFamily="34" charset="0"/>
              </a:rPr>
              <a:t>Overlap</a:t>
            </a:r>
            <a:r>
              <a:rPr lang="en-US" altLang="tr-TR" dirty="0" smtClean="0">
                <a:cs typeface="Arial" panose="020B0604020202020204" pitchFamily="34" charset="0"/>
              </a:rPr>
              <a:t> </a:t>
            </a:r>
            <a:r>
              <a:rPr lang="en-US" altLang="tr-TR" dirty="0">
                <a:cs typeface="Arial" panose="020B0604020202020204" pitchFamily="34" charset="0"/>
              </a:rPr>
              <a:t>alignment</a:t>
            </a:r>
          </a:p>
          <a:p>
            <a:pPr lvl="1">
              <a:lnSpc>
                <a:spcPct val="90000"/>
              </a:lnSpc>
              <a:defRPr/>
            </a:pPr>
            <a:r>
              <a:rPr lang="en-US" altLang="tr-TR" sz="2400" dirty="0" smtClean="0">
                <a:cs typeface="Arial" panose="020B0604020202020204" pitchFamily="34" charset="0"/>
              </a:rPr>
              <a:t>Initialization: </a:t>
            </a:r>
            <a:r>
              <a:rPr lang="en-US" altLang="tr-TR" sz="2400" b="1" dirty="0" smtClean="0">
                <a:solidFill>
                  <a:schemeClr val="tx1"/>
                </a:solidFill>
                <a:cs typeface="Arial" panose="020B0604020202020204" pitchFamily="34" charset="0"/>
              </a:rPr>
              <a:t>S</a:t>
            </a:r>
            <a:r>
              <a:rPr lang="en-US" altLang="tr-TR" sz="2400" b="1" baseline="-30000" dirty="0" smtClean="0">
                <a:solidFill>
                  <a:schemeClr val="tx1"/>
                </a:solidFill>
                <a:cs typeface="Arial" panose="020B0604020202020204" pitchFamily="34" charset="0"/>
              </a:rPr>
              <a:t>i,0</a:t>
            </a:r>
            <a:r>
              <a:rPr lang="en-US" altLang="tr-TR" sz="2400" b="1" dirty="0" smtClean="0">
                <a:solidFill>
                  <a:schemeClr val="tx1"/>
                </a:solidFill>
                <a:cs typeface="Arial" panose="020B0604020202020204" pitchFamily="34" charset="0"/>
              </a:rPr>
              <a:t> =</a:t>
            </a:r>
            <a:r>
              <a:rPr lang="en-US" altLang="tr-TR" sz="2400" b="1" dirty="0" smtClean="0">
                <a:solidFill>
                  <a:schemeClr val="accent2"/>
                </a:solidFill>
                <a:cs typeface="Arial" panose="020B0604020202020204" pitchFamily="34" charset="0"/>
              </a:rPr>
              <a:t> </a:t>
            </a:r>
            <a:r>
              <a:rPr lang="en-US" altLang="tr-TR" sz="2400" dirty="0" smtClean="0">
                <a:cs typeface="Arial" panose="020B0604020202020204" pitchFamily="34" charset="0"/>
              </a:rPr>
              <a:t>0, </a:t>
            </a:r>
            <a:r>
              <a:rPr lang="en-US" altLang="tr-TR" sz="2400" b="1" dirty="0" smtClean="0">
                <a:solidFill>
                  <a:schemeClr val="tx1"/>
                </a:solidFill>
                <a:cs typeface="Arial" panose="020B0604020202020204" pitchFamily="34" charset="0"/>
              </a:rPr>
              <a:t>S</a:t>
            </a:r>
            <a:r>
              <a:rPr lang="en-US" altLang="tr-TR" sz="2400" b="1" baseline="-30000" dirty="0" smtClean="0">
                <a:solidFill>
                  <a:schemeClr val="tx1"/>
                </a:solidFill>
                <a:cs typeface="Arial" panose="020B0604020202020204" pitchFamily="34" charset="0"/>
              </a:rPr>
              <a:t>0,j</a:t>
            </a:r>
            <a:r>
              <a:rPr lang="en-US" altLang="tr-TR" sz="2400" b="1" dirty="0" smtClean="0">
                <a:solidFill>
                  <a:schemeClr val="tx1"/>
                </a:solidFill>
                <a:cs typeface="Arial" panose="020B0604020202020204" pitchFamily="34" charset="0"/>
              </a:rPr>
              <a:t> =</a:t>
            </a:r>
            <a:r>
              <a:rPr lang="en-US" altLang="tr-TR" sz="2400" b="1" dirty="0" smtClean="0">
                <a:solidFill>
                  <a:schemeClr val="accent2"/>
                </a:solidFill>
                <a:cs typeface="Arial" panose="020B0604020202020204" pitchFamily="34" charset="0"/>
              </a:rPr>
              <a:t> </a:t>
            </a:r>
            <a:r>
              <a:rPr lang="en-US" altLang="tr-TR" sz="2400" dirty="0" smtClean="0">
                <a:cs typeface="Arial" panose="020B0604020202020204" pitchFamily="34" charset="0"/>
              </a:rPr>
              <a:t>0 </a:t>
            </a:r>
          </a:p>
          <a:p>
            <a:pPr lvl="1">
              <a:lnSpc>
                <a:spcPct val="90000"/>
              </a:lnSpc>
              <a:defRPr/>
            </a:pPr>
            <a:r>
              <a:rPr lang="en-US" altLang="tr-TR" sz="2400" dirty="0" smtClean="0">
                <a:cs typeface="Arial" panose="020B0604020202020204" pitchFamily="34" charset="0"/>
              </a:rPr>
              <a:t>Score:  </a:t>
            </a:r>
            <a:r>
              <a:rPr lang="en-US" altLang="tr-TR" sz="2400" b="1" dirty="0" err="1" smtClean="0">
                <a:solidFill>
                  <a:schemeClr val="accent2"/>
                </a:solidFill>
                <a:cs typeface="Arial" panose="020B0604020202020204" pitchFamily="34" charset="0"/>
              </a:rPr>
              <a:t>S</a:t>
            </a:r>
            <a:r>
              <a:rPr lang="en-US" altLang="tr-TR" sz="2400" b="1" baseline="-30000" dirty="0" err="1" smtClean="0">
                <a:solidFill>
                  <a:schemeClr val="accent2"/>
                </a:solidFill>
                <a:cs typeface="Arial" panose="020B0604020202020204" pitchFamily="34" charset="0"/>
              </a:rPr>
              <a:t>i,j</a:t>
            </a:r>
            <a:r>
              <a:rPr lang="en-US" altLang="tr-TR" sz="2400" b="1" dirty="0" smtClean="0">
                <a:solidFill>
                  <a:schemeClr val="accent2"/>
                </a:solidFill>
                <a:cs typeface="Arial" panose="020B0604020202020204" pitchFamily="34" charset="0"/>
              </a:rPr>
              <a:t> = MAX [</a:t>
            </a:r>
            <a:r>
              <a:rPr lang="en-US" altLang="tr-TR" sz="2400" b="1" dirty="0" smtClean="0">
                <a:cs typeface="Arial" panose="020B0604020202020204" pitchFamily="34" charset="0"/>
              </a:rPr>
              <a:t>S</a:t>
            </a:r>
            <a:r>
              <a:rPr lang="en-US" altLang="tr-TR" sz="2400" b="1" baseline="-30000" dirty="0" smtClean="0">
                <a:cs typeface="Arial" panose="020B0604020202020204" pitchFamily="34" charset="0"/>
              </a:rPr>
              <a:t>i-1, j-1</a:t>
            </a:r>
            <a:r>
              <a:rPr lang="en-US" altLang="tr-TR" sz="2400" b="1" dirty="0" smtClean="0">
                <a:cs typeface="Arial" panose="020B0604020202020204" pitchFamily="34" charset="0"/>
              </a:rPr>
              <a:t> + s(</a:t>
            </a:r>
            <a:r>
              <a:rPr lang="en-US" altLang="tr-TR" sz="2400" b="1" dirty="0" err="1" smtClean="0">
                <a:cs typeface="Arial" panose="020B0604020202020204" pitchFamily="34" charset="0"/>
              </a:rPr>
              <a:t>a</a:t>
            </a:r>
            <a:r>
              <a:rPr lang="en-US" altLang="tr-TR" sz="2400" b="1" baseline="-30000" dirty="0" err="1" smtClean="0">
                <a:cs typeface="Arial" panose="020B0604020202020204" pitchFamily="34" charset="0"/>
              </a:rPr>
              <a:t>i,</a:t>
            </a:r>
            <a:r>
              <a:rPr lang="en-US" altLang="tr-TR" sz="2400" b="1" dirty="0" err="1" smtClean="0">
                <a:cs typeface="Arial" panose="020B0604020202020204" pitchFamily="34" charset="0"/>
              </a:rPr>
              <a:t>b</a:t>
            </a:r>
            <a:r>
              <a:rPr lang="en-US" altLang="tr-TR" sz="2400" b="1" baseline="-30000" dirty="0" err="1" smtClean="0">
                <a:cs typeface="Arial" panose="020B0604020202020204" pitchFamily="34" charset="0"/>
              </a:rPr>
              <a:t>j</a:t>
            </a:r>
            <a:r>
              <a:rPr lang="en-US" altLang="tr-TR" sz="2400" dirty="0" smtClean="0">
                <a:cs typeface="Arial" panose="020B0604020202020204" pitchFamily="34" charset="0"/>
              </a:rPr>
              <a:t>)</a:t>
            </a:r>
            <a:r>
              <a:rPr lang="en-US" altLang="tr-TR" sz="2400" dirty="0" smtClean="0">
                <a:solidFill>
                  <a:schemeClr val="tx1"/>
                </a:solidFill>
                <a:cs typeface="Arial" panose="020B0604020202020204" pitchFamily="34" charset="0"/>
              </a:rPr>
              <a:t>,</a:t>
            </a:r>
            <a:r>
              <a:rPr lang="en-US" altLang="tr-TR" sz="2400" dirty="0" smtClean="0">
                <a:solidFill>
                  <a:srgbClr val="000000"/>
                </a:solidFill>
                <a:cs typeface="Arial" panose="020B0604020202020204" pitchFamily="34" charset="0"/>
              </a:rPr>
              <a:t> </a:t>
            </a:r>
            <a:r>
              <a:rPr lang="en-US" altLang="tr-TR" sz="2400" b="1" dirty="0" smtClean="0">
                <a:solidFill>
                  <a:schemeClr val="accent1">
                    <a:lumMod val="75000"/>
                  </a:schemeClr>
                </a:solidFill>
                <a:cs typeface="Arial" panose="020B0604020202020204" pitchFamily="34" charset="0"/>
              </a:rPr>
              <a:t>S</a:t>
            </a:r>
            <a:r>
              <a:rPr lang="en-US" altLang="tr-TR" sz="2400" b="1" baseline="-30000" dirty="0" smtClean="0">
                <a:solidFill>
                  <a:schemeClr val="accent1">
                    <a:lumMod val="75000"/>
                  </a:schemeClr>
                </a:solidFill>
                <a:cs typeface="Arial" panose="020B0604020202020204" pitchFamily="34" charset="0"/>
              </a:rPr>
              <a:t>i,j-1</a:t>
            </a:r>
            <a:r>
              <a:rPr lang="en-US" altLang="tr-TR" sz="2400" b="1" dirty="0" smtClean="0">
                <a:solidFill>
                  <a:schemeClr val="accent1">
                    <a:lumMod val="75000"/>
                  </a:schemeClr>
                </a:solidFill>
                <a:cs typeface="Arial" panose="020B0604020202020204" pitchFamily="34" charset="0"/>
              </a:rPr>
              <a:t> + w</a:t>
            </a:r>
            <a:r>
              <a:rPr lang="en-US" altLang="tr-TR" sz="2400" dirty="0" smtClean="0">
                <a:solidFill>
                  <a:schemeClr val="tx1"/>
                </a:solidFill>
                <a:cs typeface="Arial" panose="020B0604020202020204" pitchFamily="34" charset="0"/>
              </a:rPr>
              <a:t>,</a:t>
            </a:r>
            <a:r>
              <a:rPr lang="en-US" altLang="tr-TR" sz="2400" dirty="0" smtClean="0">
                <a:solidFill>
                  <a:schemeClr val="accent1"/>
                </a:solidFill>
                <a:cs typeface="Arial" panose="020B0604020202020204" pitchFamily="34" charset="0"/>
              </a:rPr>
              <a:t> </a:t>
            </a:r>
            <a:r>
              <a:rPr lang="en-US" altLang="tr-TR" sz="2400" b="1" dirty="0" smtClean="0">
                <a:solidFill>
                  <a:schemeClr val="accent6">
                    <a:lumMod val="75000"/>
                  </a:schemeClr>
                </a:solidFill>
                <a:cs typeface="Arial" panose="020B0604020202020204" pitchFamily="34" charset="0"/>
              </a:rPr>
              <a:t>S</a:t>
            </a:r>
            <a:r>
              <a:rPr lang="en-US" altLang="tr-TR" sz="2400" b="1" baseline="-30000" dirty="0" smtClean="0">
                <a:solidFill>
                  <a:schemeClr val="accent6">
                    <a:lumMod val="75000"/>
                  </a:schemeClr>
                </a:solidFill>
                <a:cs typeface="Arial" panose="020B0604020202020204" pitchFamily="34" charset="0"/>
              </a:rPr>
              <a:t>i-1,j</a:t>
            </a:r>
            <a:r>
              <a:rPr lang="en-US" altLang="tr-TR" sz="2400" b="1" dirty="0" smtClean="0">
                <a:solidFill>
                  <a:schemeClr val="accent6">
                    <a:lumMod val="75000"/>
                  </a:schemeClr>
                </a:solidFill>
                <a:cs typeface="Arial" panose="020B0604020202020204" pitchFamily="34" charset="0"/>
              </a:rPr>
              <a:t> + w</a:t>
            </a:r>
            <a:r>
              <a:rPr lang="en-US" altLang="tr-TR" sz="2400" b="1" dirty="0" smtClean="0">
                <a:solidFill>
                  <a:schemeClr val="accent2"/>
                </a:solidFill>
                <a:cs typeface="Arial" panose="020B0604020202020204" pitchFamily="34" charset="0"/>
              </a:rPr>
              <a:t>]</a:t>
            </a:r>
            <a:endParaRPr lang="en-US" altLang="tr-TR" sz="2400" dirty="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p:txBody>
          <a:bodyPr/>
          <a:lstStyle/>
          <a:p>
            <a:pPr eaLnBrk="1" hangingPunct="1"/>
            <a:r>
              <a:rPr lang="en-US" altLang="tr-TR" smtClean="0"/>
              <a:t>Scoring Matrices</a:t>
            </a:r>
          </a:p>
        </p:txBody>
      </p:sp>
      <p:sp>
        <p:nvSpPr>
          <p:cNvPr id="818179" name="Rectangle 3"/>
          <p:cNvSpPr>
            <a:spLocks noGrp="1" noChangeArrowheads="1"/>
          </p:cNvSpPr>
          <p:nvPr>
            <p:ph type="body" idx="1"/>
          </p:nvPr>
        </p:nvSpPr>
        <p:spPr/>
        <p:txBody>
          <a:bodyPr/>
          <a:lstStyle/>
          <a:p>
            <a:pPr eaLnBrk="1" hangingPunct="1">
              <a:lnSpc>
                <a:spcPct val="90000"/>
              </a:lnSpc>
            </a:pPr>
            <a:r>
              <a:rPr lang="en-US" altLang="tr-TR" smtClean="0">
                <a:cs typeface="Times New Roman" panose="02020603050405020304" pitchFamily="18" charset="0"/>
              </a:rPr>
              <a:t>match/mismatch score</a:t>
            </a:r>
            <a:r>
              <a:rPr lang="en-US" altLang="tr-TR" smtClean="0">
                <a:solidFill>
                  <a:srgbClr val="000099"/>
                </a:solidFill>
                <a:cs typeface="Times New Roman" panose="02020603050405020304" pitchFamily="18" charset="0"/>
              </a:rPr>
              <a:t> </a:t>
            </a:r>
          </a:p>
          <a:p>
            <a:pPr lvl="1" eaLnBrk="1" hangingPunct="1">
              <a:lnSpc>
                <a:spcPct val="90000"/>
              </a:lnSpc>
            </a:pPr>
            <a:r>
              <a:rPr lang="en-US" altLang="tr-TR" smtClean="0">
                <a:cs typeface="Times New Roman" panose="02020603050405020304" pitchFamily="18" charset="0"/>
              </a:rPr>
              <a:t>Not bad for similar sequences</a:t>
            </a:r>
          </a:p>
          <a:p>
            <a:pPr lvl="1" eaLnBrk="1" hangingPunct="1">
              <a:lnSpc>
                <a:spcPct val="90000"/>
              </a:lnSpc>
            </a:pPr>
            <a:r>
              <a:rPr lang="en-US" altLang="tr-TR" smtClean="0">
                <a:cs typeface="Times New Roman" panose="02020603050405020304" pitchFamily="18" charset="0"/>
              </a:rPr>
              <a:t>Does not show distantly related sequences</a:t>
            </a:r>
          </a:p>
          <a:p>
            <a:pPr lvl="1" eaLnBrk="1" hangingPunct="1">
              <a:lnSpc>
                <a:spcPct val="90000"/>
              </a:lnSpc>
            </a:pPr>
            <a:endParaRPr lang="en-US" altLang="tr-TR" smtClean="0">
              <a:solidFill>
                <a:srgbClr val="000099"/>
              </a:solidFill>
              <a:cs typeface="Times New Roman" panose="02020603050405020304" pitchFamily="18" charset="0"/>
            </a:endParaRPr>
          </a:p>
          <a:p>
            <a:pPr eaLnBrk="1" hangingPunct="1">
              <a:lnSpc>
                <a:spcPct val="90000"/>
              </a:lnSpc>
            </a:pPr>
            <a:r>
              <a:rPr lang="en-US" altLang="tr-TR" smtClean="0">
                <a:cs typeface="Times New Roman" panose="02020603050405020304" pitchFamily="18" charset="0"/>
              </a:rPr>
              <a:t>Likelihood matrix</a:t>
            </a:r>
          </a:p>
          <a:p>
            <a:pPr lvl="1" eaLnBrk="1" hangingPunct="1">
              <a:lnSpc>
                <a:spcPct val="90000"/>
              </a:lnSpc>
            </a:pPr>
            <a:r>
              <a:rPr lang="en-US" altLang="tr-TR" smtClean="0">
                <a:cs typeface="Times New Roman" panose="02020603050405020304" pitchFamily="18" charset="0"/>
              </a:rPr>
              <a:t>Scores residues dependent upon likelihood substitution is found in nature</a:t>
            </a:r>
          </a:p>
          <a:p>
            <a:pPr lvl="1" eaLnBrk="1" hangingPunct="1">
              <a:lnSpc>
                <a:spcPct val="90000"/>
              </a:lnSpc>
            </a:pPr>
            <a:r>
              <a:rPr lang="en-US" altLang="tr-TR" smtClean="0">
                <a:cs typeface="Times New Roman" panose="02020603050405020304" pitchFamily="18" charset="0"/>
              </a:rPr>
              <a:t>More applicable for amino acid sequences</a:t>
            </a:r>
            <a:r>
              <a:rPr lang="en-US" altLang="tr-TR" smtClean="0">
                <a:solidFill>
                  <a:srgbClr val="000099"/>
                </a:solidFill>
                <a:cs typeface="Times New Roman" panose="02020603050405020304" pitchFamily="18" charset="0"/>
              </a:rPr>
              <a:t>  </a:t>
            </a:r>
          </a:p>
        </p:txBody>
      </p:sp>
      <p:sp>
        <p:nvSpPr>
          <p:cNvPr id="120836"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0DEF11BB-3F5A-4DCB-8C69-A79BFF28C5C8}" type="slidenum">
              <a:rPr kumimoji="0" lang="en-US" altLang="tr-TR" sz="1200" smtClean="0"/>
              <a:pPr>
                <a:spcBef>
                  <a:spcPct val="50000"/>
                </a:spcBef>
                <a:buFontTx/>
                <a:buNone/>
              </a:pPr>
              <a:t>88</a:t>
            </a:fld>
            <a:endParaRPr kumimoji="0" lang="en-US" altLang="tr-TR"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8178"/>
                                        </p:tgtEl>
                                        <p:attrNameLst>
                                          <p:attrName>style.visibility</p:attrName>
                                        </p:attrNameLst>
                                      </p:cBhvr>
                                      <p:to>
                                        <p:strVal val="visible"/>
                                      </p:to>
                                    </p:set>
                                    <p:animEffect transition="in" filter="dissolve">
                                      <p:cBhvr>
                                        <p:cTn id="7" dur="500"/>
                                        <p:tgtEl>
                                          <p:spTgt spid="818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8179">
                                            <p:txEl>
                                              <p:pRg st="0" end="0"/>
                                            </p:txEl>
                                          </p:spTgt>
                                        </p:tgtEl>
                                        <p:attrNameLst>
                                          <p:attrName>style.visibility</p:attrName>
                                        </p:attrNameLst>
                                      </p:cBhvr>
                                      <p:to>
                                        <p:strVal val="visible"/>
                                      </p:to>
                                    </p:set>
                                    <p:animEffect transition="in" filter="dissolve">
                                      <p:cBhvr>
                                        <p:cTn id="12" dur="500"/>
                                        <p:tgtEl>
                                          <p:spTgt spid="8181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8179">
                                            <p:txEl>
                                              <p:pRg st="1" end="1"/>
                                            </p:txEl>
                                          </p:spTgt>
                                        </p:tgtEl>
                                        <p:attrNameLst>
                                          <p:attrName>style.visibility</p:attrName>
                                        </p:attrNameLst>
                                      </p:cBhvr>
                                      <p:to>
                                        <p:strVal val="visible"/>
                                      </p:to>
                                    </p:set>
                                    <p:animEffect transition="in" filter="dissolve">
                                      <p:cBhvr>
                                        <p:cTn id="17" dur="500"/>
                                        <p:tgtEl>
                                          <p:spTgt spid="8181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8179">
                                            <p:txEl>
                                              <p:pRg st="2" end="2"/>
                                            </p:txEl>
                                          </p:spTgt>
                                        </p:tgtEl>
                                        <p:attrNameLst>
                                          <p:attrName>style.visibility</p:attrName>
                                        </p:attrNameLst>
                                      </p:cBhvr>
                                      <p:to>
                                        <p:strVal val="visible"/>
                                      </p:to>
                                    </p:set>
                                    <p:animEffect transition="in" filter="dissolve">
                                      <p:cBhvr>
                                        <p:cTn id="22" dur="500"/>
                                        <p:tgtEl>
                                          <p:spTgt spid="8181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8179">
                                            <p:txEl>
                                              <p:pRg st="4" end="4"/>
                                            </p:txEl>
                                          </p:spTgt>
                                        </p:tgtEl>
                                        <p:attrNameLst>
                                          <p:attrName>style.visibility</p:attrName>
                                        </p:attrNameLst>
                                      </p:cBhvr>
                                      <p:to>
                                        <p:strVal val="visible"/>
                                      </p:to>
                                    </p:set>
                                    <p:animEffect transition="in" filter="dissolve">
                                      <p:cBhvr>
                                        <p:cTn id="27" dur="500"/>
                                        <p:tgtEl>
                                          <p:spTgt spid="8181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18179">
                                            <p:txEl>
                                              <p:pRg st="5" end="5"/>
                                            </p:txEl>
                                          </p:spTgt>
                                        </p:tgtEl>
                                        <p:attrNameLst>
                                          <p:attrName>style.visibility</p:attrName>
                                        </p:attrNameLst>
                                      </p:cBhvr>
                                      <p:to>
                                        <p:strVal val="visible"/>
                                      </p:to>
                                    </p:set>
                                    <p:animEffect transition="in" filter="dissolve">
                                      <p:cBhvr>
                                        <p:cTn id="32" dur="500"/>
                                        <p:tgtEl>
                                          <p:spTgt spid="81817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18179">
                                            <p:txEl>
                                              <p:pRg st="6" end="6"/>
                                            </p:txEl>
                                          </p:spTgt>
                                        </p:tgtEl>
                                        <p:attrNameLst>
                                          <p:attrName>style.visibility</p:attrName>
                                        </p:attrNameLst>
                                      </p:cBhvr>
                                      <p:to>
                                        <p:strVal val="visible"/>
                                      </p:to>
                                    </p:set>
                                    <p:animEffect transition="in" filter="dissolve">
                                      <p:cBhvr>
                                        <p:cTn id="37" dur="500"/>
                                        <p:tgtEl>
                                          <p:spTgt spid="818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8" grpId="0"/>
      <p:bldP spid="818179"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ChangeArrowheads="1"/>
          </p:cNvSpPr>
          <p:nvPr/>
        </p:nvSpPr>
        <p:spPr bwMode="auto">
          <a:xfrm>
            <a:off x="0" y="0"/>
            <a:ext cx="9144000" cy="1000125"/>
          </a:xfrm>
          <a:prstGeom prst="rect">
            <a:avLst/>
          </a:prstGeom>
          <a:noFill/>
          <a:ln w="9525">
            <a:noFill/>
            <a:miter lim="800000"/>
            <a:headEnd/>
            <a:tailEnd/>
          </a:ln>
          <a:effectLst/>
        </p:spPr>
        <p:txBody>
          <a:bodyPr lIns="92075" tIns="46038" rIns="92075" bIns="46038" anchor="ctr"/>
          <a:lstStyle/>
          <a:p>
            <a:pPr algn="ctr" eaLnBrk="1" hangingPunct="1">
              <a:defRPr/>
            </a:pPr>
            <a:r>
              <a:rPr lang="en-US" sz="3600" dirty="0">
                <a:solidFill>
                  <a:schemeClr val="tx2"/>
                </a:solidFill>
                <a:latin typeface="+mj-lt"/>
              </a:rPr>
              <a:t>Parameters of Sequence Alignment</a:t>
            </a:r>
          </a:p>
        </p:txBody>
      </p:sp>
      <p:sp>
        <p:nvSpPr>
          <p:cNvPr id="764932" name="Text Box 4"/>
          <p:cNvSpPr txBox="1">
            <a:spLocks noChangeArrowheads="1"/>
          </p:cNvSpPr>
          <p:nvPr/>
        </p:nvSpPr>
        <p:spPr bwMode="auto">
          <a:xfrm>
            <a:off x="914400" y="1981200"/>
            <a:ext cx="6946900" cy="3940175"/>
          </a:xfrm>
          <a:prstGeom prst="rect">
            <a:avLst/>
          </a:prstGeom>
          <a:noFill/>
          <a:ln w="12700">
            <a:noFill/>
            <a:miter lim="800000"/>
            <a:headEnd type="none" w="sm" len="sm"/>
            <a:tailEnd type="none" w="sm" len="sm"/>
          </a:ln>
          <a:effectLst/>
        </p:spPr>
        <p:txBody>
          <a:bodyPr>
            <a:spAutoFit/>
          </a:bodyPr>
          <a:lstStyle/>
          <a:p>
            <a:pPr marL="342900" indent="-342900">
              <a:spcBef>
                <a:spcPct val="50000"/>
              </a:spcBef>
              <a:tabLst>
                <a:tab pos="2476500" algn="l"/>
              </a:tabLst>
              <a:defRPr/>
            </a:pPr>
            <a:r>
              <a:rPr lang="en-US" sz="2800" u="sng" dirty="0">
                <a:solidFill>
                  <a:schemeClr val="tx2"/>
                </a:solidFill>
                <a:latin typeface="+mn-lt"/>
              </a:rPr>
              <a:t>Scoring Systems:</a:t>
            </a:r>
          </a:p>
          <a:p>
            <a:pPr marL="342900" indent="-342900">
              <a:spcBef>
                <a:spcPct val="50000"/>
              </a:spcBef>
              <a:buClr>
                <a:schemeClr val="hlink"/>
              </a:buClr>
              <a:buSzPct val="150000"/>
              <a:buFontTx/>
              <a:buChar char="•"/>
              <a:tabLst>
                <a:tab pos="2476500" algn="l"/>
              </a:tabLst>
              <a:defRPr/>
            </a:pPr>
            <a:r>
              <a:rPr lang="en-US" sz="2800" dirty="0">
                <a:solidFill>
                  <a:schemeClr val="tx2"/>
                </a:solidFill>
                <a:latin typeface="+mn-lt"/>
              </a:rPr>
              <a:t> Each symbol pairing is assigned a numerical value, based on a symbol comparison table.</a:t>
            </a:r>
          </a:p>
          <a:p>
            <a:pPr marL="342900" indent="-342900">
              <a:tabLst>
                <a:tab pos="2476500" algn="l"/>
              </a:tabLst>
              <a:defRPr/>
            </a:pPr>
            <a:endParaRPr lang="en-US" sz="2800" dirty="0">
              <a:solidFill>
                <a:schemeClr val="tx2"/>
              </a:solidFill>
              <a:latin typeface="+mn-lt"/>
            </a:endParaRPr>
          </a:p>
          <a:p>
            <a:pPr marL="342900" indent="-342900">
              <a:spcBef>
                <a:spcPct val="50000"/>
              </a:spcBef>
              <a:tabLst>
                <a:tab pos="2476500" algn="l"/>
              </a:tabLst>
              <a:defRPr/>
            </a:pPr>
            <a:r>
              <a:rPr lang="en-US" sz="2800" u="sng" dirty="0">
                <a:solidFill>
                  <a:schemeClr val="tx2"/>
                </a:solidFill>
                <a:latin typeface="+mn-lt"/>
              </a:rPr>
              <a:t>Gap Penalties:</a:t>
            </a:r>
          </a:p>
          <a:p>
            <a:pPr marL="342900" indent="-342900">
              <a:spcBef>
                <a:spcPct val="50000"/>
              </a:spcBef>
              <a:buClr>
                <a:schemeClr val="hlink"/>
              </a:buClr>
              <a:buSzPct val="150000"/>
              <a:buFontTx/>
              <a:buChar char="•"/>
              <a:tabLst>
                <a:tab pos="2476500" algn="l"/>
              </a:tabLst>
              <a:defRPr/>
            </a:pPr>
            <a:r>
              <a:rPr lang="en-US" sz="2800" dirty="0">
                <a:solidFill>
                  <a:schemeClr val="tx2"/>
                </a:solidFill>
                <a:latin typeface="+mn-lt"/>
              </a:rPr>
              <a:t> Opening: The cost to introduce a gap</a:t>
            </a:r>
          </a:p>
          <a:p>
            <a:pPr marL="342900" indent="-342900">
              <a:spcBef>
                <a:spcPct val="50000"/>
              </a:spcBef>
              <a:buFontTx/>
              <a:buChar char="•"/>
              <a:tabLst>
                <a:tab pos="2476500" algn="l"/>
              </a:tabLst>
              <a:defRPr/>
            </a:pPr>
            <a:endParaRPr lang="en-US" sz="800" dirty="0">
              <a:solidFill>
                <a:schemeClr val="tx2"/>
              </a:solidFill>
              <a:latin typeface="+mn-lt"/>
            </a:endParaRPr>
          </a:p>
          <a:p>
            <a:pPr marL="342900" indent="-342900">
              <a:buClr>
                <a:schemeClr val="hlink"/>
              </a:buClr>
              <a:buSzPct val="150000"/>
              <a:buFontTx/>
              <a:buChar char="•"/>
              <a:tabLst>
                <a:tab pos="2476500" algn="l"/>
              </a:tabLst>
              <a:defRPr/>
            </a:pPr>
            <a:r>
              <a:rPr lang="en-US" sz="2800" dirty="0">
                <a:solidFill>
                  <a:schemeClr val="tx2"/>
                </a:solidFill>
                <a:latin typeface="+mn-lt"/>
              </a:rPr>
              <a:t> Extension: The cost to elongate a gap</a:t>
            </a:r>
          </a:p>
        </p:txBody>
      </p:sp>
      <p:sp>
        <p:nvSpPr>
          <p:cNvPr id="12186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872A4E3D-57B1-4F47-A1A9-A8665F4F7D3A}" type="slidenum">
              <a:rPr kumimoji="0" lang="en-US" altLang="tr-TR" sz="1200" smtClean="0"/>
              <a:pPr>
                <a:spcBef>
                  <a:spcPct val="50000"/>
                </a:spcBef>
                <a:buFontTx/>
                <a:buNone/>
              </a:pPr>
              <a:t>89</a:t>
            </a:fld>
            <a:endParaRPr kumimoji="0" lang="en-US" altLang="tr-TR" sz="120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928688"/>
          </a:xfrm>
          <a:noFill/>
        </p:spPr>
        <p:txBody>
          <a:bodyPr/>
          <a:lstStyle/>
          <a:p>
            <a:pPr>
              <a:lnSpc>
                <a:spcPct val="80000"/>
              </a:lnSpc>
            </a:pPr>
            <a:r>
              <a:rPr lang="en-US" altLang="en-US" smtClean="0"/>
              <a:t>Pairwise Alignment</a:t>
            </a:r>
          </a:p>
        </p:txBody>
      </p:sp>
      <p:sp>
        <p:nvSpPr>
          <p:cNvPr id="723971" name="Rectangle 3"/>
          <p:cNvSpPr>
            <a:spLocks noGrp="1" noChangeArrowheads="1"/>
          </p:cNvSpPr>
          <p:nvPr>
            <p:ph type="body" idx="1"/>
          </p:nvPr>
        </p:nvSpPr>
        <p:spPr>
          <a:xfrm>
            <a:off x="304800" y="1340768"/>
            <a:ext cx="8610600" cy="4752528"/>
          </a:xfrm>
          <a:noFill/>
        </p:spPr>
        <p:txBody>
          <a:bodyPr/>
          <a:lstStyle/>
          <a:p>
            <a:r>
              <a:rPr lang="en-US" altLang="en-US" dirty="0" smtClean="0"/>
              <a:t>The alignment of two sequences (DNA or protein) is a relatively straightforward computational problem.</a:t>
            </a:r>
            <a:endParaRPr lang="tr-TR" altLang="en-US" dirty="0"/>
          </a:p>
          <a:p>
            <a:r>
              <a:rPr lang="en-US" altLang="tr-TR" dirty="0" smtClean="0"/>
              <a:t>There are lots of possible alignments.</a:t>
            </a:r>
          </a:p>
          <a:p>
            <a:r>
              <a:rPr lang="en-US" altLang="tr-TR" dirty="0" smtClean="0"/>
              <a:t>Two sequences can </a:t>
            </a:r>
            <a:r>
              <a:rPr lang="en-US" altLang="tr-TR" dirty="0" smtClean="0">
                <a:solidFill>
                  <a:schemeClr val="accent1"/>
                </a:solidFill>
              </a:rPr>
              <a:t>always</a:t>
            </a:r>
            <a:r>
              <a:rPr lang="en-US" altLang="tr-TR" dirty="0" smtClean="0"/>
              <a:t> be aligned.</a:t>
            </a:r>
          </a:p>
          <a:p>
            <a:r>
              <a:rPr lang="en-US" altLang="tr-TR" dirty="0" smtClean="0"/>
              <a:t>Sequence alignments have to be </a:t>
            </a:r>
            <a:r>
              <a:rPr lang="en-US" altLang="tr-TR" dirty="0" smtClean="0">
                <a:solidFill>
                  <a:schemeClr val="accent1"/>
                </a:solidFill>
              </a:rPr>
              <a:t>scored</a:t>
            </a:r>
            <a:r>
              <a:rPr lang="en-US" altLang="tr-TR" dirty="0" smtClean="0"/>
              <a:t>.</a:t>
            </a:r>
          </a:p>
          <a:p>
            <a:r>
              <a:rPr lang="en-US" altLang="tr-TR" dirty="0" smtClean="0"/>
              <a:t>Often there is </a:t>
            </a:r>
            <a:r>
              <a:rPr lang="en-US" altLang="tr-TR" dirty="0" smtClean="0">
                <a:solidFill>
                  <a:schemeClr val="accent1"/>
                </a:solidFill>
              </a:rPr>
              <a:t>more than one </a:t>
            </a:r>
            <a:r>
              <a:rPr lang="en-US" altLang="tr-TR" dirty="0" smtClean="0"/>
              <a:t>solution with the same score.</a:t>
            </a:r>
          </a:p>
        </p:txBody>
      </p:sp>
      <p:sp>
        <p:nvSpPr>
          <p:cNvPr id="27653"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3157672C-2264-4B78-82B1-DC470A9867F1}" type="slidenum">
              <a:rPr kumimoji="0" lang="en-US" altLang="tr-TR" sz="1200" smtClean="0"/>
              <a:pPr>
                <a:spcBef>
                  <a:spcPct val="50000"/>
                </a:spcBef>
                <a:buFontTx/>
                <a:buNone/>
              </a:pPr>
              <a:t>9</a:t>
            </a:fld>
            <a:endParaRPr kumimoji="0" lang="en-US" altLang="tr-TR" sz="1200"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3971">
                                            <p:txEl>
                                              <p:pRg st="0" end="0"/>
                                            </p:txEl>
                                          </p:spTgt>
                                        </p:tgtEl>
                                        <p:attrNameLst>
                                          <p:attrName>style.visibility</p:attrName>
                                        </p:attrNameLst>
                                      </p:cBhvr>
                                      <p:to>
                                        <p:strVal val="visible"/>
                                      </p:to>
                                    </p:set>
                                    <p:animEffect transition="in" filter="dissolve">
                                      <p:cBhvr>
                                        <p:cTn id="7" dur="500"/>
                                        <p:tgtEl>
                                          <p:spTgt spid="72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3971">
                                            <p:txEl>
                                              <p:pRg st="1" end="1"/>
                                            </p:txEl>
                                          </p:spTgt>
                                        </p:tgtEl>
                                        <p:attrNameLst>
                                          <p:attrName>style.visibility</p:attrName>
                                        </p:attrNameLst>
                                      </p:cBhvr>
                                      <p:to>
                                        <p:strVal val="visible"/>
                                      </p:to>
                                    </p:set>
                                    <p:animEffect transition="in" filter="dissolve">
                                      <p:cBhvr>
                                        <p:cTn id="12" dur="500"/>
                                        <p:tgtEl>
                                          <p:spTgt spid="723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23971">
                                            <p:txEl>
                                              <p:pRg st="2" end="2"/>
                                            </p:txEl>
                                          </p:spTgt>
                                        </p:tgtEl>
                                        <p:attrNameLst>
                                          <p:attrName>style.visibility</p:attrName>
                                        </p:attrNameLst>
                                      </p:cBhvr>
                                      <p:to>
                                        <p:strVal val="visible"/>
                                      </p:to>
                                    </p:set>
                                    <p:animEffect transition="in" filter="dissolve">
                                      <p:cBhvr>
                                        <p:cTn id="17" dur="500"/>
                                        <p:tgtEl>
                                          <p:spTgt spid="7239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23971">
                                            <p:txEl>
                                              <p:pRg st="3" end="3"/>
                                            </p:txEl>
                                          </p:spTgt>
                                        </p:tgtEl>
                                        <p:attrNameLst>
                                          <p:attrName>style.visibility</p:attrName>
                                        </p:attrNameLst>
                                      </p:cBhvr>
                                      <p:to>
                                        <p:strVal val="visible"/>
                                      </p:to>
                                    </p:set>
                                    <p:animEffect transition="in" filter="dissolve">
                                      <p:cBhvr>
                                        <p:cTn id="22" dur="500"/>
                                        <p:tgtEl>
                                          <p:spTgt spid="7239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23971">
                                            <p:txEl>
                                              <p:pRg st="4" end="4"/>
                                            </p:txEl>
                                          </p:spTgt>
                                        </p:tgtEl>
                                        <p:attrNameLst>
                                          <p:attrName>style.visibility</p:attrName>
                                        </p:attrNameLst>
                                      </p:cBhvr>
                                      <p:to>
                                        <p:strVal val="visible"/>
                                      </p:to>
                                    </p:set>
                                    <p:animEffect transition="in" filter="dissolve">
                                      <p:cBhvr>
                                        <p:cTn id="27" dur="500"/>
                                        <p:tgtEl>
                                          <p:spTgt spid="72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1"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304800" y="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r>
              <a:rPr kumimoji="0" lang="en-US" altLang="tr-TR" sz="4000">
                <a:solidFill>
                  <a:schemeClr val="tx2"/>
                </a:solidFill>
                <a:latin typeface="Comic Sans MS" panose="030F0702030302020204" pitchFamily="66" charset="0"/>
              </a:rPr>
              <a:t>DNA Scoring Systems	-very simple</a:t>
            </a:r>
          </a:p>
        </p:txBody>
      </p:sp>
      <p:grpSp>
        <p:nvGrpSpPr>
          <p:cNvPr id="123907" name="Group 3"/>
          <p:cNvGrpSpPr>
            <a:grpSpLocks/>
          </p:cNvGrpSpPr>
          <p:nvPr/>
        </p:nvGrpSpPr>
        <p:grpSpPr bwMode="auto">
          <a:xfrm>
            <a:off x="2452688" y="2262188"/>
            <a:ext cx="5667375" cy="774700"/>
            <a:chOff x="1801" y="2651"/>
            <a:chExt cx="3570" cy="488"/>
          </a:xfrm>
        </p:grpSpPr>
        <p:sp>
          <p:nvSpPr>
            <p:cNvPr id="123915" name="Text Box 4"/>
            <p:cNvSpPr txBox="1">
              <a:spLocks noChangeArrowheads="1"/>
            </p:cNvSpPr>
            <p:nvPr/>
          </p:nvSpPr>
          <p:spPr bwMode="auto">
            <a:xfrm>
              <a:off x="1801" y="2651"/>
              <a:ext cx="25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r>
                <a:rPr kumimoji="0" lang="en-US" altLang="tr-TR" sz="1800">
                  <a:solidFill>
                    <a:schemeClr val="tx2"/>
                  </a:solidFill>
                  <a:latin typeface="Courier New" panose="02070309020205020404" pitchFamily="49" charset="0"/>
                </a:rPr>
                <a:t>actaccagttcatttgatacttctcaaa</a:t>
              </a:r>
              <a:endParaRPr kumimoji="0" lang="en-US" altLang="tr-TR" sz="1600">
                <a:solidFill>
                  <a:schemeClr val="tx2"/>
                </a:solidFill>
                <a:latin typeface="Courier New" panose="02070309020205020404" pitchFamily="49" charset="0"/>
              </a:endParaRPr>
            </a:p>
          </p:txBody>
        </p:sp>
        <p:sp>
          <p:nvSpPr>
            <p:cNvPr id="123916" name="Text Box 5"/>
            <p:cNvSpPr txBox="1">
              <a:spLocks noChangeArrowheads="1"/>
            </p:cNvSpPr>
            <p:nvPr/>
          </p:nvSpPr>
          <p:spPr bwMode="auto">
            <a:xfrm>
              <a:off x="2159" y="2908"/>
              <a:ext cx="3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r>
                <a:rPr kumimoji="0" lang="en-US" altLang="tr-TR" sz="1800">
                  <a:solidFill>
                    <a:schemeClr val="tx2"/>
                  </a:solidFill>
                  <a:latin typeface="Courier New" panose="02070309020205020404" pitchFamily="49" charset="0"/>
                </a:rPr>
                <a:t>taccattaccgtgttaactgaaaggacttaaagact</a:t>
              </a:r>
              <a:endParaRPr kumimoji="0" lang="en-US" altLang="tr-TR" sz="1600">
                <a:solidFill>
                  <a:schemeClr val="tx2"/>
                </a:solidFill>
                <a:latin typeface="Arial" panose="020B0604020202020204" pitchFamily="34" charset="0"/>
              </a:endParaRPr>
            </a:p>
          </p:txBody>
        </p:sp>
        <p:sp>
          <p:nvSpPr>
            <p:cNvPr id="123917" name="Line 6"/>
            <p:cNvSpPr>
              <a:spLocks noChangeShapeType="1"/>
            </p:cNvSpPr>
            <p:nvPr/>
          </p:nvSpPr>
          <p:spPr bwMode="auto">
            <a:xfrm>
              <a:off x="4067" y="2855"/>
              <a:ext cx="0" cy="9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3918" name="Line 7"/>
            <p:cNvSpPr>
              <a:spLocks noChangeShapeType="1"/>
            </p:cNvSpPr>
            <p:nvPr/>
          </p:nvSpPr>
          <p:spPr bwMode="auto">
            <a:xfrm>
              <a:off x="4155" y="2855"/>
              <a:ext cx="0" cy="9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3919" name="Line 8"/>
            <p:cNvSpPr>
              <a:spLocks noChangeShapeType="1"/>
            </p:cNvSpPr>
            <p:nvPr/>
          </p:nvSpPr>
          <p:spPr bwMode="auto">
            <a:xfrm>
              <a:off x="3363" y="2855"/>
              <a:ext cx="0" cy="9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3920" name="Line 9"/>
            <p:cNvSpPr>
              <a:spLocks noChangeShapeType="1"/>
            </p:cNvSpPr>
            <p:nvPr/>
          </p:nvSpPr>
          <p:spPr bwMode="auto">
            <a:xfrm>
              <a:off x="2675" y="2855"/>
              <a:ext cx="0" cy="9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3921" name="Line 10"/>
            <p:cNvSpPr>
              <a:spLocks noChangeShapeType="1"/>
            </p:cNvSpPr>
            <p:nvPr/>
          </p:nvSpPr>
          <p:spPr bwMode="auto">
            <a:xfrm>
              <a:off x="2859" y="2855"/>
              <a:ext cx="0" cy="9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grpSp>
      <p:sp>
        <p:nvSpPr>
          <p:cNvPr id="123908" name="Rectangle 11"/>
          <p:cNvSpPr>
            <a:spLocks noChangeArrowheads="1"/>
          </p:cNvSpPr>
          <p:nvPr/>
        </p:nvSpPr>
        <p:spPr bwMode="auto">
          <a:xfrm>
            <a:off x="2260600" y="2105025"/>
            <a:ext cx="6070600" cy="1130300"/>
          </a:xfrm>
          <a:prstGeom prst="rect">
            <a:avLst/>
          </a:prstGeom>
          <a:noFill/>
          <a:ln w="254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tx2"/>
              </a:solidFill>
              <a:latin typeface="Arial" panose="020B0604020202020204" pitchFamily="34" charset="0"/>
            </a:endParaRPr>
          </a:p>
        </p:txBody>
      </p:sp>
      <p:sp>
        <p:nvSpPr>
          <p:cNvPr id="123909" name="Text Box 12"/>
          <p:cNvSpPr txBox="1">
            <a:spLocks noChangeArrowheads="1"/>
          </p:cNvSpPr>
          <p:nvPr/>
        </p:nvSpPr>
        <p:spPr bwMode="auto">
          <a:xfrm>
            <a:off x="417513" y="2127250"/>
            <a:ext cx="141605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nSpc>
                <a:spcPct val="150000"/>
              </a:lnSpc>
              <a:spcBef>
                <a:spcPct val="0"/>
              </a:spcBef>
              <a:buFontTx/>
              <a:buNone/>
            </a:pPr>
            <a:r>
              <a:rPr kumimoji="0" lang="en-US" altLang="tr-TR" sz="1800">
                <a:solidFill>
                  <a:schemeClr val="tx2"/>
                </a:solidFill>
                <a:latin typeface="Arial" panose="020B0604020202020204" pitchFamily="34" charset="0"/>
              </a:rPr>
              <a:t>Sequence 1</a:t>
            </a:r>
          </a:p>
          <a:p>
            <a:pPr>
              <a:lnSpc>
                <a:spcPct val="150000"/>
              </a:lnSpc>
              <a:spcBef>
                <a:spcPct val="0"/>
              </a:spcBef>
              <a:buFontTx/>
              <a:buNone/>
            </a:pPr>
            <a:r>
              <a:rPr kumimoji="0" lang="en-US" altLang="tr-TR" sz="1800">
                <a:solidFill>
                  <a:schemeClr val="tx2"/>
                </a:solidFill>
                <a:latin typeface="Arial" panose="020B0604020202020204" pitchFamily="34" charset="0"/>
              </a:rPr>
              <a:t>Sequence 2</a:t>
            </a:r>
          </a:p>
        </p:txBody>
      </p:sp>
      <p:sp>
        <p:nvSpPr>
          <p:cNvPr id="123910" name="Text Box 13"/>
          <p:cNvSpPr txBox="1">
            <a:spLocks noChangeArrowheads="1"/>
          </p:cNvSpPr>
          <p:nvPr/>
        </p:nvSpPr>
        <p:spPr bwMode="auto">
          <a:xfrm>
            <a:off x="1992313" y="3752850"/>
            <a:ext cx="260985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tabLst>
                <a:tab pos="482600" algn="l"/>
                <a:tab pos="1054100" algn="l"/>
                <a:tab pos="1714500" algn="l"/>
                <a:tab pos="2286000" algn="l"/>
              </a:tabLst>
              <a:defRPr kumimoji="1" sz="3200">
                <a:solidFill>
                  <a:schemeClr val="tx1"/>
                </a:solidFill>
                <a:latin typeface="Times New Roman" panose="02020603050405020304" pitchFamily="18" charset="0"/>
              </a:defRPr>
            </a:lvl1pPr>
            <a:lvl2pPr marL="742950" indent="-285750">
              <a:spcBef>
                <a:spcPct val="20000"/>
              </a:spcBef>
              <a:buChar char="–"/>
              <a:tabLst>
                <a:tab pos="482600" algn="l"/>
                <a:tab pos="1054100" algn="l"/>
                <a:tab pos="1714500" algn="l"/>
                <a:tab pos="2286000" algn="l"/>
              </a:tabLst>
              <a:defRPr kumimoji="1" sz="2800">
                <a:solidFill>
                  <a:srgbClr val="FF3300"/>
                </a:solidFill>
                <a:latin typeface="Times New Roman" panose="02020603050405020304" pitchFamily="18" charset="0"/>
              </a:defRPr>
            </a:lvl2pPr>
            <a:lvl3pPr marL="1143000" indent="-228600">
              <a:spcBef>
                <a:spcPct val="20000"/>
              </a:spcBef>
              <a:buChar char="•"/>
              <a:tabLst>
                <a:tab pos="482600" algn="l"/>
                <a:tab pos="1054100" algn="l"/>
                <a:tab pos="1714500" algn="l"/>
                <a:tab pos="2286000" algn="l"/>
              </a:tabLst>
              <a:defRPr kumimoji="1" sz="2400">
                <a:solidFill>
                  <a:schemeClr val="accent2"/>
                </a:solidFill>
                <a:latin typeface="Times New Roman" panose="02020603050405020304" pitchFamily="18" charset="0"/>
              </a:defRPr>
            </a:lvl3pPr>
            <a:lvl4pPr marL="1600200" indent="-228600">
              <a:spcBef>
                <a:spcPct val="20000"/>
              </a:spcBef>
              <a:buChar char="–"/>
              <a:tabLst>
                <a:tab pos="482600" algn="l"/>
                <a:tab pos="1054100" algn="l"/>
                <a:tab pos="1714500" algn="l"/>
                <a:tab pos="2286000" algn="l"/>
              </a:tabLst>
              <a:defRPr kumimoji="1" sz="2000">
                <a:solidFill>
                  <a:schemeClr val="tx1"/>
                </a:solidFill>
                <a:latin typeface="Times New Roman" panose="02020603050405020304" pitchFamily="18" charset="0"/>
              </a:defRPr>
            </a:lvl4pPr>
            <a:lvl5pPr marL="2057400" indent="-228600">
              <a:spcBef>
                <a:spcPct val="20000"/>
              </a:spcBef>
              <a:buChar char="•"/>
              <a:tabLst>
                <a:tab pos="482600" algn="l"/>
                <a:tab pos="1054100" algn="l"/>
                <a:tab pos="1714500" algn="l"/>
                <a:tab pos="2286000" algn="l"/>
              </a:tabLst>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82600" algn="l"/>
                <a:tab pos="1054100" algn="l"/>
                <a:tab pos="1714500" algn="l"/>
                <a:tab pos="2286000" algn="l"/>
              </a:tabLst>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82600" algn="l"/>
                <a:tab pos="1054100" algn="l"/>
                <a:tab pos="1714500" algn="l"/>
                <a:tab pos="2286000" algn="l"/>
              </a:tabLst>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82600" algn="l"/>
                <a:tab pos="1054100" algn="l"/>
                <a:tab pos="1714500" algn="l"/>
                <a:tab pos="2286000" algn="l"/>
              </a:tabLst>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82600" algn="l"/>
                <a:tab pos="1054100" algn="l"/>
                <a:tab pos="1714500" algn="l"/>
                <a:tab pos="2286000" algn="l"/>
              </a:tabLst>
              <a:defRPr kumimoji="1" sz="2000">
                <a:solidFill>
                  <a:schemeClr val="tx1"/>
                </a:solidFill>
                <a:latin typeface="Times New Roman" panose="02020603050405020304" pitchFamily="18" charset="0"/>
              </a:defRPr>
            </a:lvl9pPr>
          </a:lstStyle>
          <a:p>
            <a:pPr algn="ctr">
              <a:lnSpc>
                <a:spcPct val="150000"/>
              </a:lnSpc>
              <a:spcBef>
                <a:spcPct val="0"/>
              </a:spcBef>
              <a:buFontTx/>
              <a:buNone/>
            </a:pPr>
            <a:r>
              <a:rPr kumimoji="0" lang="en-US" altLang="tr-TR" sz="1800">
                <a:solidFill>
                  <a:schemeClr val="tx2"/>
                </a:solidFill>
                <a:latin typeface="Arial" panose="020B0604020202020204" pitchFamily="34" charset="0"/>
              </a:rPr>
              <a:t>	A	G	C	T</a:t>
            </a:r>
          </a:p>
          <a:p>
            <a:pPr algn="ctr">
              <a:lnSpc>
                <a:spcPct val="150000"/>
              </a:lnSpc>
              <a:spcBef>
                <a:spcPct val="0"/>
              </a:spcBef>
              <a:buFontTx/>
              <a:buNone/>
            </a:pPr>
            <a:r>
              <a:rPr kumimoji="0" lang="en-US" altLang="tr-TR" sz="1800">
                <a:solidFill>
                  <a:schemeClr val="tx2"/>
                </a:solidFill>
                <a:latin typeface="Arial" panose="020B0604020202020204" pitchFamily="34" charset="0"/>
              </a:rPr>
              <a:t>A	1	0	0	0</a:t>
            </a:r>
          </a:p>
          <a:p>
            <a:pPr algn="ctr">
              <a:lnSpc>
                <a:spcPct val="150000"/>
              </a:lnSpc>
              <a:spcBef>
                <a:spcPct val="0"/>
              </a:spcBef>
              <a:buFontTx/>
              <a:buNone/>
            </a:pPr>
            <a:r>
              <a:rPr kumimoji="0" lang="en-US" altLang="tr-TR" sz="1800">
                <a:solidFill>
                  <a:schemeClr val="tx2"/>
                </a:solidFill>
                <a:latin typeface="Arial" panose="020B0604020202020204" pitchFamily="34" charset="0"/>
              </a:rPr>
              <a:t>G	0	1	0	0</a:t>
            </a:r>
          </a:p>
          <a:p>
            <a:pPr algn="ctr">
              <a:lnSpc>
                <a:spcPct val="150000"/>
              </a:lnSpc>
              <a:spcBef>
                <a:spcPct val="0"/>
              </a:spcBef>
              <a:buFontTx/>
              <a:buNone/>
            </a:pPr>
            <a:r>
              <a:rPr kumimoji="0" lang="en-US" altLang="tr-TR" sz="1800">
                <a:solidFill>
                  <a:schemeClr val="tx2"/>
                </a:solidFill>
                <a:latin typeface="Arial" panose="020B0604020202020204" pitchFamily="34" charset="0"/>
              </a:rPr>
              <a:t>C	0	0	1	0</a:t>
            </a:r>
          </a:p>
          <a:p>
            <a:pPr algn="ctr">
              <a:lnSpc>
                <a:spcPct val="150000"/>
              </a:lnSpc>
              <a:spcBef>
                <a:spcPct val="0"/>
              </a:spcBef>
              <a:buFontTx/>
              <a:buNone/>
            </a:pPr>
            <a:r>
              <a:rPr kumimoji="0" lang="en-US" altLang="tr-TR" sz="1800">
                <a:solidFill>
                  <a:schemeClr val="tx2"/>
                </a:solidFill>
                <a:latin typeface="Arial" panose="020B0604020202020204" pitchFamily="34" charset="0"/>
              </a:rPr>
              <a:t>T	0	0	0	1</a:t>
            </a:r>
          </a:p>
          <a:p>
            <a:pPr algn="ctr">
              <a:lnSpc>
                <a:spcPct val="150000"/>
              </a:lnSpc>
              <a:spcBef>
                <a:spcPct val="0"/>
              </a:spcBef>
              <a:buFontTx/>
              <a:buNone/>
            </a:pPr>
            <a:endParaRPr kumimoji="0" lang="en-US" altLang="tr-TR" sz="1800">
              <a:solidFill>
                <a:schemeClr val="tx2"/>
              </a:solidFill>
              <a:latin typeface="Arial" panose="020B0604020202020204" pitchFamily="34" charset="0"/>
            </a:endParaRPr>
          </a:p>
        </p:txBody>
      </p:sp>
      <p:sp>
        <p:nvSpPr>
          <p:cNvPr id="123911" name="Line 14"/>
          <p:cNvSpPr>
            <a:spLocks noChangeShapeType="1"/>
          </p:cNvSpPr>
          <p:nvPr/>
        </p:nvSpPr>
        <p:spPr bwMode="auto">
          <a:xfrm flipV="1">
            <a:off x="2054225" y="4233863"/>
            <a:ext cx="2644775" cy="95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3912" name="Line 15"/>
          <p:cNvSpPr>
            <a:spLocks noChangeShapeType="1"/>
          </p:cNvSpPr>
          <p:nvPr/>
        </p:nvSpPr>
        <p:spPr bwMode="auto">
          <a:xfrm>
            <a:off x="2413000" y="3881438"/>
            <a:ext cx="0" cy="19875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3913" name="Text Box 16"/>
          <p:cNvSpPr txBox="1">
            <a:spLocks noChangeArrowheads="1"/>
          </p:cNvSpPr>
          <p:nvPr/>
        </p:nvSpPr>
        <p:spPr bwMode="auto">
          <a:xfrm>
            <a:off x="6170613" y="4440238"/>
            <a:ext cx="142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Match: 1</a:t>
            </a:r>
          </a:p>
          <a:p>
            <a:pPr>
              <a:spcBef>
                <a:spcPct val="0"/>
              </a:spcBef>
              <a:buFontTx/>
              <a:buNone/>
            </a:pPr>
            <a:r>
              <a:rPr kumimoji="0" lang="en-US" altLang="tr-TR" sz="1800">
                <a:solidFill>
                  <a:schemeClr val="tx2"/>
                </a:solidFill>
                <a:latin typeface="Arial" panose="020B0604020202020204" pitchFamily="34" charset="0"/>
              </a:rPr>
              <a:t>Mismatch: 0</a:t>
            </a:r>
          </a:p>
          <a:p>
            <a:pPr>
              <a:spcBef>
                <a:spcPct val="0"/>
              </a:spcBef>
              <a:buFontTx/>
              <a:buNone/>
            </a:pPr>
            <a:r>
              <a:rPr kumimoji="0" lang="en-US" altLang="tr-TR" sz="1800">
                <a:solidFill>
                  <a:schemeClr val="tx2"/>
                </a:solidFill>
                <a:latin typeface="Arial" panose="020B0604020202020204" pitchFamily="34" charset="0"/>
              </a:rPr>
              <a:t>Score = 5</a:t>
            </a:r>
          </a:p>
        </p:txBody>
      </p:sp>
      <p:sp>
        <p:nvSpPr>
          <p:cNvPr id="123914" name="Slide Number Placeholder 16"/>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7DDBB1F8-FAC5-43FB-974D-EAB9EDE7D764}" type="slidenum">
              <a:rPr kumimoji="0" lang="en-US" altLang="tr-TR" sz="1200" smtClean="0"/>
              <a:pPr>
                <a:spcBef>
                  <a:spcPct val="50000"/>
                </a:spcBef>
                <a:buFontTx/>
                <a:buNone/>
              </a:pPr>
              <a:t>90</a:t>
            </a:fld>
            <a:endParaRPr kumimoji="0" lang="en-US" altLang="tr-TR" sz="1200" smtClean="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1357313" y="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r>
              <a:rPr kumimoji="0" lang="en-US" altLang="tr-TR" sz="4000">
                <a:solidFill>
                  <a:schemeClr val="tx2"/>
                </a:solidFill>
                <a:latin typeface="Comic Sans MS" panose="030F0702030302020204" pitchFamily="66" charset="0"/>
              </a:rPr>
              <a:t>Protein Scoring Systems</a:t>
            </a:r>
          </a:p>
        </p:txBody>
      </p:sp>
      <p:sp>
        <p:nvSpPr>
          <p:cNvPr id="125955" name="Arc 3"/>
          <p:cNvSpPr>
            <a:spLocks/>
          </p:cNvSpPr>
          <p:nvPr/>
        </p:nvSpPr>
        <p:spPr bwMode="auto">
          <a:xfrm>
            <a:off x="3074988" y="1463675"/>
            <a:ext cx="5283200" cy="109538"/>
          </a:xfrm>
          <a:custGeom>
            <a:avLst/>
            <a:gdLst>
              <a:gd name="T0" fmla="*/ 2147483646 w 43200"/>
              <a:gd name="T1" fmla="*/ 2147483646 h 43200"/>
              <a:gd name="T2" fmla="*/ 2147483646 w 43200"/>
              <a:gd name="T3" fmla="*/ 2147483646 h 43200"/>
              <a:gd name="T4" fmla="*/ 2147483646 w 43200"/>
              <a:gd name="T5" fmla="*/ 214748364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9" y="20974"/>
                </a:moveTo>
              </a:path>
              <a:path w="43200" h="43200" stroke="0" extrusionOk="0">
                <a:moveTo>
                  <a:pt x="9" y="20974"/>
                </a:moveTo>
                <a:lnTo>
                  <a:pt x="21600" y="21600"/>
                </a:lnTo>
                <a:lnTo>
                  <a:pt x="9" y="20974"/>
                </a:lnTo>
                <a:close/>
              </a:path>
            </a:pathLst>
          </a:custGeom>
          <a:gradFill rotWithShape="0">
            <a:gsLst>
              <a:gs pos="0">
                <a:srgbClr val="FFFF00"/>
              </a:gs>
              <a:gs pos="100000">
                <a:schemeClr val="bg1"/>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tr-TR"/>
          </a:p>
        </p:txBody>
      </p:sp>
      <p:sp>
        <p:nvSpPr>
          <p:cNvPr id="125956" name="Text Box 4"/>
          <p:cNvSpPr txBox="1">
            <a:spLocks noChangeArrowheads="1"/>
          </p:cNvSpPr>
          <p:nvPr/>
        </p:nvSpPr>
        <p:spPr bwMode="auto">
          <a:xfrm>
            <a:off x="3143250" y="1574800"/>
            <a:ext cx="3324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r>
              <a:rPr kumimoji="0" lang="en-US" altLang="tr-TR" sz="1800">
                <a:solidFill>
                  <a:schemeClr val="tx2"/>
                </a:solidFill>
                <a:latin typeface="Courier New" panose="02070309020205020404" pitchFamily="49" charset="0"/>
              </a:rPr>
              <a:t>PTHPLASKTQILPEDLASEDLTI</a:t>
            </a:r>
            <a:endParaRPr kumimoji="0" lang="en-US" altLang="tr-TR" sz="1600">
              <a:solidFill>
                <a:schemeClr val="tx2"/>
              </a:solidFill>
              <a:latin typeface="Courier New" panose="02070309020205020404" pitchFamily="49" charset="0"/>
            </a:endParaRPr>
          </a:p>
        </p:txBody>
      </p:sp>
      <p:sp>
        <p:nvSpPr>
          <p:cNvPr id="125957" name="Text Box 5"/>
          <p:cNvSpPr txBox="1">
            <a:spLocks noChangeArrowheads="1"/>
          </p:cNvSpPr>
          <p:nvPr/>
        </p:nvSpPr>
        <p:spPr bwMode="auto">
          <a:xfrm>
            <a:off x="3140075" y="1982788"/>
            <a:ext cx="3324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r>
              <a:rPr kumimoji="0" lang="en-US" altLang="tr-TR" sz="1800">
                <a:solidFill>
                  <a:schemeClr val="tx2"/>
                </a:solidFill>
                <a:latin typeface="Courier New" panose="02070309020205020404" pitchFamily="49" charset="0"/>
              </a:rPr>
              <a:t>PTHPLAGERAIGLARLAEEDFGM</a:t>
            </a:r>
            <a:endParaRPr kumimoji="0" lang="en-US" altLang="tr-TR" sz="1600">
              <a:solidFill>
                <a:schemeClr val="tx2"/>
              </a:solidFill>
              <a:latin typeface="Arial" panose="020B0604020202020204" pitchFamily="34" charset="0"/>
            </a:endParaRPr>
          </a:p>
        </p:txBody>
      </p:sp>
      <p:sp>
        <p:nvSpPr>
          <p:cNvPr id="125958" name="Line 6"/>
          <p:cNvSpPr>
            <a:spLocks noChangeShapeType="1"/>
          </p:cNvSpPr>
          <p:nvPr/>
        </p:nvSpPr>
        <p:spPr bwMode="auto">
          <a:xfrm>
            <a:off x="5330825" y="1885950"/>
            <a:ext cx="1588"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5959" name="Line 7"/>
          <p:cNvSpPr>
            <a:spLocks noChangeShapeType="1"/>
          </p:cNvSpPr>
          <p:nvPr/>
        </p:nvSpPr>
        <p:spPr bwMode="auto">
          <a:xfrm>
            <a:off x="3298825" y="1885950"/>
            <a:ext cx="1588"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5960" name="Line 8"/>
          <p:cNvSpPr>
            <a:spLocks noChangeShapeType="1"/>
          </p:cNvSpPr>
          <p:nvPr/>
        </p:nvSpPr>
        <p:spPr bwMode="auto">
          <a:xfrm>
            <a:off x="4670425" y="1885950"/>
            <a:ext cx="1588"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5961" name="Rectangle 9"/>
          <p:cNvSpPr>
            <a:spLocks noChangeArrowheads="1"/>
          </p:cNvSpPr>
          <p:nvPr/>
        </p:nvSpPr>
        <p:spPr bwMode="auto">
          <a:xfrm>
            <a:off x="2951163" y="1417638"/>
            <a:ext cx="3784600" cy="1130300"/>
          </a:xfrm>
          <a:prstGeom prst="rect">
            <a:avLst/>
          </a:prstGeom>
          <a:noFill/>
          <a:ln w="254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25962" name="Text Box 10"/>
          <p:cNvSpPr txBox="1">
            <a:spLocks noChangeArrowheads="1"/>
          </p:cNvSpPr>
          <p:nvPr/>
        </p:nvSpPr>
        <p:spPr bwMode="auto">
          <a:xfrm>
            <a:off x="1101725" y="1476375"/>
            <a:ext cx="141605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nSpc>
                <a:spcPct val="150000"/>
              </a:lnSpc>
              <a:spcBef>
                <a:spcPct val="0"/>
              </a:spcBef>
              <a:buFontTx/>
              <a:buNone/>
            </a:pPr>
            <a:r>
              <a:rPr kumimoji="0" lang="en-US" altLang="tr-TR" sz="1800">
                <a:solidFill>
                  <a:schemeClr val="tx2"/>
                </a:solidFill>
                <a:latin typeface="Arial" panose="020B0604020202020204" pitchFamily="34" charset="0"/>
              </a:rPr>
              <a:t>Sequence 1</a:t>
            </a:r>
          </a:p>
          <a:p>
            <a:pPr>
              <a:lnSpc>
                <a:spcPct val="150000"/>
              </a:lnSpc>
              <a:spcBef>
                <a:spcPct val="0"/>
              </a:spcBef>
              <a:buFontTx/>
              <a:buNone/>
            </a:pPr>
            <a:r>
              <a:rPr kumimoji="0" lang="en-US" altLang="tr-TR" sz="1800">
                <a:solidFill>
                  <a:schemeClr val="tx2"/>
                </a:solidFill>
                <a:latin typeface="Arial" panose="020B0604020202020204" pitchFamily="34" charset="0"/>
              </a:rPr>
              <a:t>Sequence 2</a:t>
            </a:r>
          </a:p>
        </p:txBody>
      </p:sp>
      <p:sp>
        <p:nvSpPr>
          <p:cNvPr id="125963" name="Line 11"/>
          <p:cNvSpPr>
            <a:spLocks noChangeShapeType="1"/>
          </p:cNvSpPr>
          <p:nvPr/>
        </p:nvSpPr>
        <p:spPr bwMode="auto">
          <a:xfrm>
            <a:off x="3578225" y="1885950"/>
            <a:ext cx="1588"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5964" name="Line 12"/>
          <p:cNvSpPr>
            <a:spLocks noChangeShapeType="1"/>
          </p:cNvSpPr>
          <p:nvPr/>
        </p:nvSpPr>
        <p:spPr bwMode="auto">
          <a:xfrm>
            <a:off x="3705225" y="1885950"/>
            <a:ext cx="1588"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5965" name="Line 13"/>
          <p:cNvSpPr>
            <a:spLocks noChangeShapeType="1"/>
          </p:cNvSpPr>
          <p:nvPr/>
        </p:nvSpPr>
        <p:spPr bwMode="auto">
          <a:xfrm>
            <a:off x="3984625" y="1885950"/>
            <a:ext cx="1588"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5966" name="Line 14"/>
          <p:cNvSpPr>
            <a:spLocks noChangeShapeType="1"/>
          </p:cNvSpPr>
          <p:nvPr/>
        </p:nvSpPr>
        <p:spPr bwMode="auto">
          <a:xfrm>
            <a:off x="5495925" y="1885950"/>
            <a:ext cx="1588"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5967" name="Line 15"/>
          <p:cNvSpPr>
            <a:spLocks noChangeShapeType="1"/>
          </p:cNvSpPr>
          <p:nvPr/>
        </p:nvSpPr>
        <p:spPr bwMode="auto">
          <a:xfrm>
            <a:off x="5762625" y="1885950"/>
            <a:ext cx="1588"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5968" name="Text Box 16"/>
          <p:cNvSpPr txBox="1">
            <a:spLocks noChangeArrowheads="1"/>
          </p:cNvSpPr>
          <p:nvPr/>
        </p:nvSpPr>
        <p:spPr bwMode="auto">
          <a:xfrm>
            <a:off x="506413" y="3171825"/>
            <a:ext cx="966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Scoring</a:t>
            </a:r>
          </a:p>
          <a:p>
            <a:pPr>
              <a:spcBef>
                <a:spcPct val="0"/>
              </a:spcBef>
              <a:buFontTx/>
              <a:buNone/>
            </a:pPr>
            <a:r>
              <a:rPr kumimoji="0" lang="en-US" altLang="tr-TR" sz="1800">
                <a:solidFill>
                  <a:schemeClr val="tx2"/>
                </a:solidFill>
                <a:latin typeface="Arial" panose="020B0604020202020204" pitchFamily="34" charset="0"/>
              </a:rPr>
              <a:t>matrix</a:t>
            </a:r>
          </a:p>
        </p:txBody>
      </p:sp>
      <p:sp>
        <p:nvSpPr>
          <p:cNvPr id="125969" name="Rectangle 17"/>
          <p:cNvSpPr>
            <a:spLocks noChangeArrowheads="1"/>
          </p:cNvSpPr>
          <p:nvPr/>
        </p:nvSpPr>
        <p:spPr bwMode="auto">
          <a:xfrm>
            <a:off x="3179763" y="4208463"/>
            <a:ext cx="330200" cy="266700"/>
          </a:xfrm>
          <a:prstGeom prst="rect">
            <a:avLst/>
          </a:prstGeom>
          <a:noFill/>
          <a:ln w="254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25970" name="Rectangle 18"/>
          <p:cNvSpPr>
            <a:spLocks noChangeArrowheads="1"/>
          </p:cNvSpPr>
          <p:nvPr/>
        </p:nvSpPr>
        <p:spPr bwMode="auto">
          <a:xfrm>
            <a:off x="3179763" y="5183188"/>
            <a:ext cx="330200" cy="266700"/>
          </a:xfrm>
          <a:prstGeom prst="rect">
            <a:avLst/>
          </a:prstGeom>
          <a:noFill/>
          <a:ln w="254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25971" name="Line 19"/>
          <p:cNvSpPr>
            <a:spLocks noChangeShapeType="1"/>
          </p:cNvSpPr>
          <p:nvPr/>
        </p:nvSpPr>
        <p:spPr bwMode="auto">
          <a:xfrm flipV="1">
            <a:off x="3354388" y="2382838"/>
            <a:ext cx="92075" cy="1771650"/>
          </a:xfrm>
          <a:prstGeom prst="line">
            <a:avLst/>
          </a:prstGeom>
          <a:noFill/>
          <a:ln w="12700">
            <a:solidFill>
              <a:schemeClr val="tx1"/>
            </a:solidFill>
            <a:prstDash val="sysDot"/>
            <a:round/>
            <a:headEnd type="arrow" w="med" len="med"/>
            <a:tailEnd/>
          </a:ln>
          <a:extLst>
            <a:ext uri="{909E8E84-426E-40DD-AFC4-6F175D3DCCD1}">
              <a14:hiddenFill xmlns:a14="http://schemas.microsoft.com/office/drawing/2010/main">
                <a:noFill/>
              </a14:hiddenFill>
            </a:ext>
          </a:extLst>
        </p:spPr>
        <p:txBody>
          <a:bodyPr wrap="none" anchor="ctr"/>
          <a:lstStyle/>
          <a:p>
            <a:endParaRPr lang="tr-TR"/>
          </a:p>
        </p:txBody>
      </p:sp>
      <p:sp>
        <p:nvSpPr>
          <p:cNvPr id="125972" name="Line 20"/>
          <p:cNvSpPr>
            <a:spLocks noChangeShapeType="1"/>
          </p:cNvSpPr>
          <p:nvPr/>
        </p:nvSpPr>
        <p:spPr bwMode="auto">
          <a:xfrm flipV="1">
            <a:off x="3475038" y="2268538"/>
            <a:ext cx="2625725" cy="2859087"/>
          </a:xfrm>
          <a:prstGeom prst="line">
            <a:avLst/>
          </a:prstGeom>
          <a:noFill/>
          <a:ln w="12700">
            <a:solidFill>
              <a:schemeClr val="tx1"/>
            </a:solidFill>
            <a:prstDash val="sysDot"/>
            <a:round/>
            <a:headEnd type="arrow" w="med" len="med"/>
            <a:tailEnd/>
          </a:ln>
          <a:extLst>
            <a:ext uri="{909E8E84-426E-40DD-AFC4-6F175D3DCCD1}">
              <a14:hiddenFill xmlns:a14="http://schemas.microsoft.com/office/drawing/2010/main">
                <a:noFill/>
              </a14:hiddenFill>
            </a:ext>
          </a:extLst>
        </p:spPr>
        <p:txBody>
          <a:bodyPr wrap="none" anchor="ctr"/>
          <a:lstStyle/>
          <a:p>
            <a:endParaRPr lang="tr-TR"/>
          </a:p>
        </p:txBody>
      </p:sp>
      <p:sp>
        <p:nvSpPr>
          <p:cNvPr id="125973" name="Text Box 21"/>
          <p:cNvSpPr txBox="1">
            <a:spLocks noChangeArrowheads="1"/>
          </p:cNvSpPr>
          <p:nvPr/>
        </p:nvSpPr>
        <p:spPr bwMode="auto">
          <a:xfrm>
            <a:off x="7010400" y="1447800"/>
            <a:ext cx="1704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T:G	=   -2 </a:t>
            </a:r>
          </a:p>
          <a:p>
            <a:pPr>
              <a:spcBef>
                <a:spcPct val="0"/>
              </a:spcBef>
              <a:buFontTx/>
              <a:buNone/>
            </a:pPr>
            <a:r>
              <a:rPr kumimoji="0" lang="en-US" altLang="tr-TR" sz="1800">
                <a:solidFill>
                  <a:schemeClr val="tx2"/>
                </a:solidFill>
                <a:latin typeface="Arial" panose="020B0604020202020204" pitchFamily="34" charset="0"/>
              </a:rPr>
              <a:t>T:T 	=    5</a:t>
            </a:r>
          </a:p>
          <a:p>
            <a:pPr>
              <a:spcBef>
                <a:spcPct val="0"/>
              </a:spcBef>
              <a:buFontTx/>
              <a:buNone/>
            </a:pPr>
            <a:r>
              <a:rPr kumimoji="0" lang="en-US" altLang="tr-TR" sz="1800">
                <a:solidFill>
                  <a:schemeClr val="tx2"/>
                </a:solidFill>
                <a:latin typeface="Arial" panose="020B0604020202020204" pitchFamily="34" charset="0"/>
              </a:rPr>
              <a:t>Score	=  48</a:t>
            </a:r>
          </a:p>
        </p:txBody>
      </p:sp>
      <p:sp>
        <p:nvSpPr>
          <p:cNvPr id="125974" name="Line 22"/>
          <p:cNvSpPr>
            <a:spLocks noChangeShapeType="1"/>
          </p:cNvSpPr>
          <p:nvPr/>
        </p:nvSpPr>
        <p:spPr bwMode="auto">
          <a:xfrm>
            <a:off x="5889625" y="1885950"/>
            <a:ext cx="1588"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5975" name="Line 23"/>
          <p:cNvSpPr>
            <a:spLocks noChangeShapeType="1"/>
          </p:cNvSpPr>
          <p:nvPr/>
        </p:nvSpPr>
        <p:spPr bwMode="auto">
          <a:xfrm>
            <a:off x="3832225" y="1893888"/>
            <a:ext cx="1588"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5976" name="Line 24"/>
          <p:cNvSpPr>
            <a:spLocks noChangeShapeType="1"/>
          </p:cNvSpPr>
          <p:nvPr/>
        </p:nvSpPr>
        <p:spPr bwMode="auto">
          <a:xfrm>
            <a:off x="3435350" y="1885950"/>
            <a:ext cx="1588"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5977" name="Text Box 25"/>
          <p:cNvSpPr txBox="1">
            <a:spLocks noChangeArrowheads="1"/>
          </p:cNvSpPr>
          <p:nvPr/>
        </p:nvSpPr>
        <p:spPr bwMode="auto">
          <a:xfrm>
            <a:off x="2106613" y="3157538"/>
            <a:ext cx="4141787"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tabLst>
                <a:tab pos="292100" algn="l"/>
                <a:tab pos="673100" algn="l"/>
                <a:tab pos="1054100" algn="l"/>
                <a:tab pos="1435100" algn="l"/>
                <a:tab pos="1816100" algn="l"/>
                <a:tab pos="2197100" algn="l"/>
                <a:tab pos="2578100" algn="l"/>
                <a:tab pos="2959100" algn="l"/>
                <a:tab pos="3340100" algn="l"/>
              </a:tabLst>
              <a:defRPr kumimoji="1" sz="3200">
                <a:solidFill>
                  <a:schemeClr val="tx1"/>
                </a:solidFill>
                <a:latin typeface="Times New Roman" panose="02020603050405020304" pitchFamily="18" charset="0"/>
              </a:defRPr>
            </a:lvl1pPr>
            <a:lvl2pPr marL="742950" indent="-285750">
              <a:spcBef>
                <a:spcPct val="20000"/>
              </a:spcBef>
              <a:buChar char="–"/>
              <a:tabLst>
                <a:tab pos="292100" algn="l"/>
                <a:tab pos="673100" algn="l"/>
                <a:tab pos="1054100" algn="l"/>
                <a:tab pos="1435100" algn="l"/>
                <a:tab pos="1816100" algn="l"/>
                <a:tab pos="2197100" algn="l"/>
                <a:tab pos="2578100" algn="l"/>
                <a:tab pos="2959100" algn="l"/>
                <a:tab pos="3340100" algn="l"/>
              </a:tabLst>
              <a:defRPr kumimoji="1" sz="2800">
                <a:solidFill>
                  <a:srgbClr val="FF3300"/>
                </a:solidFill>
                <a:latin typeface="Times New Roman" panose="02020603050405020304" pitchFamily="18" charset="0"/>
              </a:defRPr>
            </a:lvl2pPr>
            <a:lvl3pPr marL="1143000" indent="-228600">
              <a:spcBef>
                <a:spcPct val="20000"/>
              </a:spcBef>
              <a:buChar char="•"/>
              <a:tabLst>
                <a:tab pos="292100" algn="l"/>
                <a:tab pos="673100" algn="l"/>
                <a:tab pos="1054100" algn="l"/>
                <a:tab pos="1435100" algn="l"/>
                <a:tab pos="1816100" algn="l"/>
                <a:tab pos="2197100" algn="l"/>
                <a:tab pos="2578100" algn="l"/>
                <a:tab pos="2959100" algn="l"/>
                <a:tab pos="3340100" algn="l"/>
              </a:tabLst>
              <a:defRPr kumimoji="1" sz="2400">
                <a:solidFill>
                  <a:schemeClr val="accent2"/>
                </a:solidFill>
                <a:latin typeface="Times New Roman" panose="02020603050405020304" pitchFamily="18" charset="0"/>
              </a:defRPr>
            </a:lvl3pPr>
            <a:lvl4pPr marL="1600200" indent="-228600">
              <a:spcBef>
                <a:spcPct val="20000"/>
              </a:spcBef>
              <a:buChar char="–"/>
              <a:tabLst>
                <a:tab pos="292100" algn="l"/>
                <a:tab pos="673100" algn="l"/>
                <a:tab pos="1054100" algn="l"/>
                <a:tab pos="1435100" algn="l"/>
                <a:tab pos="1816100" algn="l"/>
                <a:tab pos="2197100" algn="l"/>
                <a:tab pos="2578100" algn="l"/>
                <a:tab pos="2959100" algn="l"/>
                <a:tab pos="3340100" algn="l"/>
              </a:tabLst>
              <a:defRPr kumimoji="1" sz="2000">
                <a:solidFill>
                  <a:schemeClr val="tx1"/>
                </a:solidFill>
                <a:latin typeface="Times New Roman" panose="02020603050405020304" pitchFamily="18" charset="0"/>
              </a:defRPr>
            </a:lvl4pPr>
            <a:lvl5pPr marL="2057400" indent="-228600">
              <a:spcBef>
                <a:spcPct val="20000"/>
              </a:spcBef>
              <a:buChar char="•"/>
              <a:tabLst>
                <a:tab pos="292100" algn="l"/>
                <a:tab pos="673100" algn="l"/>
                <a:tab pos="1054100" algn="l"/>
                <a:tab pos="1435100" algn="l"/>
                <a:tab pos="1816100" algn="l"/>
                <a:tab pos="2197100" algn="l"/>
                <a:tab pos="2578100" algn="l"/>
                <a:tab pos="2959100" algn="l"/>
                <a:tab pos="3340100" algn="l"/>
              </a:tabLst>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92100" algn="l"/>
                <a:tab pos="673100" algn="l"/>
                <a:tab pos="1054100" algn="l"/>
                <a:tab pos="1435100" algn="l"/>
                <a:tab pos="1816100" algn="l"/>
                <a:tab pos="2197100" algn="l"/>
                <a:tab pos="2578100" algn="l"/>
                <a:tab pos="2959100" algn="l"/>
                <a:tab pos="3340100" algn="l"/>
              </a:tabLst>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92100" algn="l"/>
                <a:tab pos="673100" algn="l"/>
                <a:tab pos="1054100" algn="l"/>
                <a:tab pos="1435100" algn="l"/>
                <a:tab pos="1816100" algn="l"/>
                <a:tab pos="2197100" algn="l"/>
                <a:tab pos="2578100" algn="l"/>
                <a:tab pos="2959100" algn="l"/>
                <a:tab pos="3340100" algn="l"/>
              </a:tabLst>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92100" algn="l"/>
                <a:tab pos="673100" algn="l"/>
                <a:tab pos="1054100" algn="l"/>
                <a:tab pos="1435100" algn="l"/>
                <a:tab pos="1816100" algn="l"/>
                <a:tab pos="2197100" algn="l"/>
                <a:tab pos="2578100" algn="l"/>
                <a:tab pos="2959100" algn="l"/>
                <a:tab pos="3340100" algn="l"/>
              </a:tabLst>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92100" algn="l"/>
                <a:tab pos="673100" algn="l"/>
                <a:tab pos="1054100" algn="l"/>
                <a:tab pos="1435100" algn="l"/>
                <a:tab pos="1816100" algn="l"/>
                <a:tab pos="2197100" algn="l"/>
                <a:tab pos="2578100" algn="l"/>
                <a:tab pos="2959100" algn="l"/>
                <a:tab pos="3340100" algn="l"/>
              </a:tabLst>
              <a:defRPr kumimoji="1" sz="2000">
                <a:solidFill>
                  <a:schemeClr val="tx1"/>
                </a:solidFill>
                <a:latin typeface="Times New Roman" panose="02020603050405020304" pitchFamily="18" charset="0"/>
              </a:defRPr>
            </a:lvl9pPr>
          </a:lstStyle>
          <a:p>
            <a:pPr>
              <a:lnSpc>
                <a:spcPct val="150000"/>
              </a:lnSpc>
              <a:spcBef>
                <a:spcPct val="0"/>
              </a:spcBef>
              <a:buFontTx/>
              <a:buNone/>
            </a:pPr>
            <a:r>
              <a:rPr kumimoji="0" lang="en-US" altLang="tr-TR" sz="1400">
                <a:solidFill>
                  <a:schemeClr val="tx2"/>
                </a:solidFill>
                <a:latin typeface="Arial" panose="020B0604020202020204" pitchFamily="34" charset="0"/>
              </a:rPr>
              <a:t>	 C	S	T	P	A	G	N	D	.	.</a:t>
            </a:r>
          </a:p>
          <a:p>
            <a:pPr>
              <a:lnSpc>
                <a:spcPct val="150000"/>
              </a:lnSpc>
              <a:spcBef>
                <a:spcPct val="0"/>
              </a:spcBef>
              <a:buFontTx/>
              <a:buNone/>
            </a:pPr>
            <a:r>
              <a:rPr kumimoji="0" lang="en-US" altLang="tr-TR" sz="1400">
                <a:solidFill>
                  <a:schemeClr val="tx2"/>
                </a:solidFill>
                <a:latin typeface="Arial" panose="020B0604020202020204" pitchFamily="34" charset="0"/>
              </a:rPr>
              <a:t>C	 9						</a:t>
            </a:r>
          </a:p>
          <a:p>
            <a:pPr>
              <a:lnSpc>
                <a:spcPct val="150000"/>
              </a:lnSpc>
              <a:spcBef>
                <a:spcPct val="0"/>
              </a:spcBef>
              <a:buFontTx/>
              <a:buNone/>
            </a:pPr>
            <a:r>
              <a:rPr kumimoji="0" lang="en-US" altLang="tr-TR" sz="1400">
                <a:solidFill>
                  <a:schemeClr val="tx2"/>
                </a:solidFill>
                <a:latin typeface="Arial" panose="020B0604020202020204" pitchFamily="34" charset="0"/>
              </a:rPr>
              <a:t>S	-1	 4</a:t>
            </a:r>
          </a:p>
          <a:p>
            <a:pPr>
              <a:lnSpc>
                <a:spcPct val="150000"/>
              </a:lnSpc>
              <a:spcBef>
                <a:spcPct val="0"/>
              </a:spcBef>
              <a:buFontTx/>
              <a:buNone/>
            </a:pPr>
            <a:r>
              <a:rPr kumimoji="0" lang="en-US" altLang="tr-TR" sz="1400">
                <a:solidFill>
                  <a:schemeClr val="tx2"/>
                </a:solidFill>
                <a:latin typeface="Arial" panose="020B0604020202020204" pitchFamily="34" charset="0"/>
              </a:rPr>
              <a:t>T	-1	 1	 5</a:t>
            </a:r>
          </a:p>
          <a:p>
            <a:pPr>
              <a:lnSpc>
                <a:spcPct val="150000"/>
              </a:lnSpc>
              <a:spcBef>
                <a:spcPct val="0"/>
              </a:spcBef>
              <a:buFontTx/>
              <a:buNone/>
            </a:pPr>
            <a:r>
              <a:rPr kumimoji="0" lang="en-US" altLang="tr-TR" sz="1400">
                <a:solidFill>
                  <a:schemeClr val="tx2"/>
                </a:solidFill>
                <a:latin typeface="Arial" panose="020B0604020202020204" pitchFamily="34" charset="0"/>
              </a:rPr>
              <a:t>P	-3	-1	-1	 7</a:t>
            </a:r>
          </a:p>
          <a:p>
            <a:pPr>
              <a:lnSpc>
                <a:spcPct val="150000"/>
              </a:lnSpc>
              <a:spcBef>
                <a:spcPct val="0"/>
              </a:spcBef>
              <a:buFontTx/>
              <a:buNone/>
            </a:pPr>
            <a:r>
              <a:rPr kumimoji="0" lang="en-US" altLang="tr-TR" sz="1400">
                <a:solidFill>
                  <a:schemeClr val="tx2"/>
                </a:solidFill>
                <a:latin typeface="Arial" panose="020B0604020202020204" pitchFamily="34" charset="0"/>
              </a:rPr>
              <a:t>A	 0	 1	 0	-1	 4</a:t>
            </a:r>
          </a:p>
          <a:p>
            <a:pPr>
              <a:lnSpc>
                <a:spcPct val="150000"/>
              </a:lnSpc>
              <a:spcBef>
                <a:spcPct val="0"/>
              </a:spcBef>
              <a:buFontTx/>
              <a:buNone/>
            </a:pPr>
            <a:r>
              <a:rPr kumimoji="0" lang="en-US" altLang="tr-TR" sz="1400">
                <a:solidFill>
                  <a:schemeClr val="tx2"/>
                </a:solidFill>
                <a:latin typeface="Arial" panose="020B0604020202020204" pitchFamily="34" charset="0"/>
              </a:rPr>
              <a:t>G	-3	 0	-2	-2	 0	 6</a:t>
            </a:r>
          </a:p>
          <a:p>
            <a:pPr>
              <a:lnSpc>
                <a:spcPct val="150000"/>
              </a:lnSpc>
              <a:spcBef>
                <a:spcPct val="0"/>
              </a:spcBef>
              <a:buFontTx/>
              <a:buNone/>
            </a:pPr>
            <a:r>
              <a:rPr kumimoji="0" lang="en-US" altLang="tr-TR" sz="1400">
                <a:solidFill>
                  <a:schemeClr val="tx2"/>
                </a:solidFill>
                <a:latin typeface="Arial" panose="020B0604020202020204" pitchFamily="34" charset="0"/>
              </a:rPr>
              <a:t>N	-3	 1	 0	-2	-2	 0	 5</a:t>
            </a:r>
          </a:p>
          <a:p>
            <a:pPr>
              <a:lnSpc>
                <a:spcPct val="150000"/>
              </a:lnSpc>
              <a:spcBef>
                <a:spcPct val="0"/>
              </a:spcBef>
              <a:buFontTx/>
              <a:buNone/>
            </a:pPr>
            <a:r>
              <a:rPr kumimoji="0" lang="en-US" altLang="tr-TR" sz="1400">
                <a:solidFill>
                  <a:schemeClr val="tx2"/>
                </a:solidFill>
                <a:latin typeface="Arial" panose="020B0604020202020204" pitchFamily="34" charset="0"/>
              </a:rPr>
              <a:t>D	-3	 0	-1	-1	-2	-1	 1	 6       </a:t>
            </a:r>
          </a:p>
          <a:p>
            <a:pPr>
              <a:lnSpc>
                <a:spcPct val="150000"/>
              </a:lnSpc>
              <a:spcBef>
                <a:spcPct val="0"/>
              </a:spcBef>
              <a:buFontTx/>
              <a:buNone/>
            </a:pPr>
            <a:r>
              <a:rPr kumimoji="0" lang="en-US" altLang="tr-TR" sz="1400">
                <a:solidFill>
                  <a:schemeClr val="tx2"/>
                </a:solidFill>
                <a:latin typeface="Arial" panose="020B0604020202020204" pitchFamily="34" charset="0"/>
              </a:rPr>
              <a:t>.</a:t>
            </a:r>
          </a:p>
          <a:p>
            <a:pPr>
              <a:lnSpc>
                <a:spcPct val="150000"/>
              </a:lnSpc>
              <a:spcBef>
                <a:spcPct val="0"/>
              </a:spcBef>
              <a:buFontTx/>
              <a:buNone/>
            </a:pPr>
            <a:r>
              <a:rPr kumimoji="0" lang="en-US" altLang="tr-TR" sz="1400">
                <a:solidFill>
                  <a:schemeClr val="tx2"/>
                </a:solidFill>
                <a:latin typeface="Arial" panose="020B0604020202020204" pitchFamily="34" charset="0"/>
              </a:rPr>
              <a:t>.</a:t>
            </a:r>
          </a:p>
        </p:txBody>
      </p:sp>
      <p:sp>
        <p:nvSpPr>
          <p:cNvPr id="125978" name="Text Box 27"/>
          <p:cNvSpPr txBox="1">
            <a:spLocks noChangeArrowheads="1"/>
          </p:cNvSpPr>
          <p:nvPr/>
        </p:nvSpPr>
        <p:spPr bwMode="auto">
          <a:xfrm>
            <a:off x="5562600" y="3886200"/>
            <a:ext cx="3292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US" altLang="tr-TR" sz="1800">
                <a:solidFill>
                  <a:schemeClr val="tx2"/>
                </a:solidFill>
                <a:latin typeface="Comic Sans MS" panose="030F0702030302020204" pitchFamily="66" charset="0"/>
              </a:rPr>
              <a:t>A scoring matrix is a table of values that describe the probability of a residue pair occurring in alignment.</a:t>
            </a:r>
          </a:p>
        </p:txBody>
      </p:sp>
      <p:sp>
        <p:nvSpPr>
          <p:cNvPr id="125979" name="Slide Number Placeholder 26"/>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A5D9A503-D78D-43A9-B32D-5F63D8BB2BC5}" type="slidenum">
              <a:rPr kumimoji="0" lang="en-US" altLang="tr-TR" sz="1200" smtClean="0"/>
              <a:pPr>
                <a:spcBef>
                  <a:spcPct val="50000"/>
                </a:spcBef>
                <a:buFontTx/>
                <a:buNone/>
              </a:pPr>
              <a:t>91</a:t>
            </a:fld>
            <a:endParaRPr kumimoji="0" lang="en-US" altLang="tr-TR" sz="1200" smtClean="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850900" y="1741488"/>
            <a:ext cx="7175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Clr>
                <a:schemeClr val="hlink"/>
              </a:buClr>
              <a:buSzPct val="150000"/>
            </a:pPr>
            <a:r>
              <a:rPr kumimoji="0" lang="en-US" altLang="tr-TR" sz="1800">
                <a:solidFill>
                  <a:schemeClr val="tx2"/>
                </a:solidFill>
                <a:latin typeface="Arial" panose="020B0604020202020204" pitchFamily="34" charset="0"/>
              </a:rPr>
              <a:t> </a:t>
            </a:r>
            <a:r>
              <a:rPr kumimoji="0" lang="en-US" altLang="tr-TR" sz="1800">
                <a:solidFill>
                  <a:schemeClr val="tx2"/>
                </a:solidFill>
                <a:latin typeface="Comic Sans MS" panose="030F0702030302020204" pitchFamily="66" charset="0"/>
              </a:rPr>
              <a:t>Amino acids have different biochemical and physical properties</a:t>
            </a:r>
          </a:p>
          <a:p>
            <a:pPr>
              <a:spcBef>
                <a:spcPct val="0"/>
              </a:spcBef>
              <a:buClr>
                <a:schemeClr val="hlink"/>
              </a:buClr>
              <a:buSzPct val="150000"/>
              <a:buFontTx/>
              <a:buNone/>
            </a:pPr>
            <a:r>
              <a:rPr kumimoji="0" lang="en-US" altLang="tr-TR" sz="1800">
                <a:solidFill>
                  <a:schemeClr val="tx2"/>
                </a:solidFill>
                <a:latin typeface="Comic Sans MS" panose="030F0702030302020204" pitchFamily="66" charset="0"/>
              </a:rPr>
              <a:t>  that influence their relative replaceability in evolution.</a:t>
            </a:r>
          </a:p>
        </p:txBody>
      </p:sp>
      <p:sp>
        <p:nvSpPr>
          <p:cNvPr id="128003" name="Text Box 3"/>
          <p:cNvSpPr txBox="1">
            <a:spLocks noChangeArrowheads="1"/>
          </p:cNvSpPr>
          <p:nvPr/>
        </p:nvSpPr>
        <p:spPr bwMode="auto">
          <a:xfrm>
            <a:off x="3627438" y="3057525"/>
            <a:ext cx="35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C</a:t>
            </a:r>
          </a:p>
        </p:txBody>
      </p:sp>
      <p:sp>
        <p:nvSpPr>
          <p:cNvPr id="128004" name="Text Box 4"/>
          <p:cNvSpPr txBox="1">
            <a:spLocks noChangeArrowheads="1"/>
          </p:cNvSpPr>
          <p:nvPr/>
        </p:nvSpPr>
        <p:spPr bwMode="auto">
          <a:xfrm>
            <a:off x="4910138" y="2870200"/>
            <a:ext cx="33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P</a:t>
            </a:r>
          </a:p>
        </p:txBody>
      </p:sp>
      <p:sp>
        <p:nvSpPr>
          <p:cNvPr id="128005" name="Text Box 5"/>
          <p:cNvSpPr txBox="1">
            <a:spLocks noChangeArrowheads="1"/>
          </p:cNvSpPr>
          <p:nvPr/>
        </p:nvSpPr>
        <p:spPr bwMode="auto">
          <a:xfrm>
            <a:off x="5175250" y="3240088"/>
            <a:ext cx="365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G</a:t>
            </a:r>
          </a:p>
        </p:txBody>
      </p:sp>
      <p:sp>
        <p:nvSpPr>
          <p:cNvPr id="128006" name="Text Box 6"/>
          <p:cNvSpPr txBox="1">
            <a:spLocks noChangeArrowheads="1"/>
          </p:cNvSpPr>
          <p:nvPr/>
        </p:nvSpPr>
        <p:spPr bwMode="auto">
          <a:xfrm>
            <a:off x="4622800" y="3386138"/>
            <a:ext cx="365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G</a:t>
            </a:r>
          </a:p>
        </p:txBody>
      </p:sp>
      <p:sp>
        <p:nvSpPr>
          <p:cNvPr id="128007" name="Text Box 7"/>
          <p:cNvSpPr txBox="1">
            <a:spLocks noChangeArrowheads="1"/>
          </p:cNvSpPr>
          <p:nvPr/>
        </p:nvSpPr>
        <p:spPr bwMode="auto">
          <a:xfrm>
            <a:off x="4154488" y="3476625"/>
            <a:ext cx="33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A</a:t>
            </a:r>
          </a:p>
        </p:txBody>
      </p:sp>
      <p:sp>
        <p:nvSpPr>
          <p:cNvPr id="128008" name="Text Box 8"/>
          <p:cNvSpPr txBox="1">
            <a:spLocks noChangeArrowheads="1"/>
          </p:cNvSpPr>
          <p:nvPr/>
        </p:nvSpPr>
        <p:spPr bwMode="auto">
          <a:xfrm>
            <a:off x="3530600" y="35433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V</a:t>
            </a:r>
          </a:p>
        </p:txBody>
      </p:sp>
      <p:sp>
        <p:nvSpPr>
          <p:cNvPr id="128009" name="Text Box 9"/>
          <p:cNvSpPr txBox="1">
            <a:spLocks noChangeArrowheads="1"/>
          </p:cNvSpPr>
          <p:nvPr/>
        </p:nvSpPr>
        <p:spPr bwMode="auto">
          <a:xfrm>
            <a:off x="3154363" y="3465513"/>
            <a:ext cx="24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I</a:t>
            </a:r>
          </a:p>
        </p:txBody>
      </p:sp>
      <p:sp>
        <p:nvSpPr>
          <p:cNvPr id="128010" name="Text Box 10"/>
          <p:cNvSpPr txBox="1">
            <a:spLocks noChangeArrowheads="1"/>
          </p:cNvSpPr>
          <p:nvPr/>
        </p:nvSpPr>
        <p:spPr bwMode="auto">
          <a:xfrm>
            <a:off x="3302000" y="3824288"/>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L</a:t>
            </a:r>
          </a:p>
        </p:txBody>
      </p:sp>
      <p:sp>
        <p:nvSpPr>
          <p:cNvPr id="128011" name="Text Box 11"/>
          <p:cNvSpPr txBox="1">
            <a:spLocks noChangeArrowheads="1"/>
          </p:cNvSpPr>
          <p:nvPr/>
        </p:nvSpPr>
        <p:spPr bwMode="auto">
          <a:xfrm>
            <a:off x="2849563" y="4397375"/>
            <a:ext cx="376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M</a:t>
            </a:r>
          </a:p>
        </p:txBody>
      </p:sp>
      <p:sp>
        <p:nvSpPr>
          <p:cNvPr id="128012" name="Text Box 12"/>
          <p:cNvSpPr txBox="1">
            <a:spLocks noChangeArrowheads="1"/>
          </p:cNvSpPr>
          <p:nvPr/>
        </p:nvSpPr>
        <p:spPr bwMode="auto">
          <a:xfrm>
            <a:off x="3481388" y="4611688"/>
            <a:ext cx="327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F</a:t>
            </a:r>
          </a:p>
        </p:txBody>
      </p:sp>
      <p:sp>
        <p:nvSpPr>
          <p:cNvPr id="128013" name="Text Box 13"/>
          <p:cNvSpPr txBox="1">
            <a:spLocks noChangeArrowheads="1"/>
          </p:cNvSpPr>
          <p:nvPr/>
        </p:nvSpPr>
        <p:spPr bwMode="auto">
          <a:xfrm>
            <a:off x="3986213" y="4375150"/>
            <a:ext cx="33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Y</a:t>
            </a:r>
          </a:p>
        </p:txBody>
      </p:sp>
      <p:sp>
        <p:nvSpPr>
          <p:cNvPr id="128014" name="Text Box 14"/>
          <p:cNvSpPr txBox="1">
            <a:spLocks noChangeArrowheads="1"/>
          </p:cNvSpPr>
          <p:nvPr/>
        </p:nvSpPr>
        <p:spPr bwMode="auto">
          <a:xfrm>
            <a:off x="4230688" y="4733925"/>
            <a:ext cx="401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W</a:t>
            </a:r>
          </a:p>
        </p:txBody>
      </p:sp>
      <p:sp>
        <p:nvSpPr>
          <p:cNvPr id="128015" name="Text Box 15"/>
          <p:cNvSpPr txBox="1">
            <a:spLocks noChangeArrowheads="1"/>
          </p:cNvSpPr>
          <p:nvPr/>
        </p:nvSpPr>
        <p:spPr bwMode="auto">
          <a:xfrm>
            <a:off x="4730750" y="4733925"/>
            <a:ext cx="35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H</a:t>
            </a:r>
          </a:p>
        </p:txBody>
      </p:sp>
      <p:sp>
        <p:nvSpPr>
          <p:cNvPr id="128016" name="Text Box 16"/>
          <p:cNvSpPr txBox="1">
            <a:spLocks noChangeArrowheads="1"/>
          </p:cNvSpPr>
          <p:nvPr/>
        </p:nvSpPr>
        <p:spPr bwMode="auto">
          <a:xfrm>
            <a:off x="5138738" y="4408488"/>
            <a:ext cx="338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K</a:t>
            </a:r>
          </a:p>
        </p:txBody>
      </p:sp>
      <p:sp>
        <p:nvSpPr>
          <p:cNvPr id="128017" name="Text Box 17"/>
          <p:cNvSpPr txBox="1">
            <a:spLocks noChangeArrowheads="1"/>
          </p:cNvSpPr>
          <p:nvPr/>
        </p:nvSpPr>
        <p:spPr bwMode="auto">
          <a:xfrm>
            <a:off x="5522913" y="4733925"/>
            <a:ext cx="35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R</a:t>
            </a:r>
          </a:p>
        </p:txBody>
      </p:sp>
      <p:sp>
        <p:nvSpPr>
          <p:cNvPr id="128018" name="Text Box 18"/>
          <p:cNvSpPr txBox="1">
            <a:spLocks noChangeArrowheads="1"/>
          </p:cNvSpPr>
          <p:nvPr/>
        </p:nvSpPr>
        <p:spPr bwMode="auto">
          <a:xfrm>
            <a:off x="5870575" y="4408488"/>
            <a:ext cx="338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E</a:t>
            </a:r>
          </a:p>
        </p:txBody>
      </p:sp>
      <p:sp>
        <p:nvSpPr>
          <p:cNvPr id="128019" name="Text Box 19"/>
          <p:cNvSpPr txBox="1">
            <a:spLocks noChangeArrowheads="1"/>
          </p:cNvSpPr>
          <p:nvPr/>
        </p:nvSpPr>
        <p:spPr bwMode="auto">
          <a:xfrm>
            <a:off x="6399213" y="4530725"/>
            <a:ext cx="365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Q</a:t>
            </a:r>
          </a:p>
        </p:txBody>
      </p:sp>
      <p:sp>
        <p:nvSpPr>
          <p:cNvPr id="128020" name="Text Box 20"/>
          <p:cNvSpPr txBox="1">
            <a:spLocks noChangeArrowheads="1"/>
          </p:cNvSpPr>
          <p:nvPr/>
        </p:nvSpPr>
        <p:spPr bwMode="auto">
          <a:xfrm>
            <a:off x="5930900" y="3892550"/>
            <a:ext cx="35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D</a:t>
            </a:r>
          </a:p>
        </p:txBody>
      </p:sp>
      <p:sp>
        <p:nvSpPr>
          <p:cNvPr id="128021" name="Text Box 21"/>
          <p:cNvSpPr txBox="1">
            <a:spLocks noChangeArrowheads="1"/>
          </p:cNvSpPr>
          <p:nvPr/>
        </p:nvSpPr>
        <p:spPr bwMode="auto">
          <a:xfrm>
            <a:off x="6362700" y="3633788"/>
            <a:ext cx="352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N</a:t>
            </a:r>
          </a:p>
        </p:txBody>
      </p:sp>
      <p:sp>
        <p:nvSpPr>
          <p:cNvPr id="128022" name="Text Box 22"/>
          <p:cNvSpPr txBox="1">
            <a:spLocks noChangeArrowheads="1"/>
          </p:cNvSpPr>
          <p:nvPr/>
        </p:nvSpPr>
        <p:spPr bwMode="auto">
          <a:xfrm>
            <a:off x="5822950" y="3487738"/>
            <a:ext cx="338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S</a:t>
            </a:r>
          </a:p>
        </p:txBody>
      </p:sp>
      <p:sp>
        <p:nvSpPr>
          <p:cNvPr id="128023" name="Text Box 23"/>
          <p:cNvSpPr txBox="1">
            <a:spLocks noChangeArrowheads="1"/>
          </p:cNvSpPr>
          <p:nvPr/>
        </p:nvSpPr>
        <p:spPr bwMode="auto">
          <a:xfrm>
            <a:off x="4716463" y="3948113"/>
            <a:ext cx="327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T</a:t>
            </a:r>
          </a:p>
        </p:txBody>
      </p:sp>
      <p:sp>
        <p:nvSpPr>
          <p:cNvPr id="128024" name="Text Box 24"/>
          <p:cNvSpPr txBox="1">
            <a:spLocks noChangeArrowheads="1"/>
          </p:cNvSpPr>
          <p:nvPr/>
        </p:nvSpPr>
        <p:spPr bwMode="auto">
          <a:xfrm>
            <a:off x="5018088" y="3589338"/>
            <a:ext cx="352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C</a:t>
            </a:r>
          </a:p>
        </p:txBody>
      </p:sp>
      <p:sp>
        <p:nvSpPr>
          <p:cNvPr id="128025" name="Text Box 25"/>
          <p:cNvSpPr txBox="1">
            <a:spLocks noChangeArrowheads="1"/>
          </p:cNvSpPr>
          <p:nvPr/>
        </p:nvSpPr>
        <p:spPr bwMode="auto">
          <a:xfrm>
            <a:off x="5191125" y="3754438"/>
            <a:ext cx="395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200">
                <a:solidFill>
                  <a:schemeClr val="tx2"/>
                </a:solidFill>
                <a:latin typeface="Arial" panose="020B0604020202020204" pitchFamily="34" charset="0"/>
              </a:rPr>
              <a:t>SH</a:t>
            </a:r>
          </a:p>
        </p:txBody>
      </p:sp>
      <p:sp>
        <p:nvSpPr>
          <p:cNvPr id="128026" name="Text Box 26"/>
          <p:cNvSpPr txBox="1">
            <a:spLocks noChangeArrowheads="1"/>
          </p:cNvSpPr>
          <p:nvPr/>
        </p:nvSpPr>
        <p:spPr bwMode="auto">
          <a:xfrm>
            <a:off x="3822700" y="3190875"/>
            <a:ext cx="476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200">
                <a:solidFill>
                  <a:schemeClr val="tx2"/>
                </a:solidFill>
                <a:latin typeface="Arial" panose="020B0604020202020204" pitchFamily="34" charset="0"/>
              </a:rPr>
              <a:t>S+S</a:t>
            </a:r>
          </a:p>
        </p:txBody>
      </p:sp>
      <p:sp>
        <p:nvSpPr>
          <p:cNvPr id="128027" name="Oval 27"/>
          <p:cNvSpPr>
            <a:spLocks noChangeArrowheads="1"/>
          </p:cNvSpPr>
          <p:nvPr/>
        </p:nvSpPr>
        <p:spPr bwMode="auto">
          <a:xfrm>
            <a:off x="4689475" y="4387850"/>
            <a:ext cx="1247775" cy="942975"/>
          </a:xfrm>
          <a:prstGeom prst="ellipse">
            <a:avLst/>
          </a:prstGeom>
          <a:noFill/>
          <a:ln w="1905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endParaRPr kumimoji="0" lang="en-US" altLang="tr-TR" sz="1800">
              <a:solidFill>
                <a:schemeClr val="tx2"/>
              </a:solidFill>
              <a:latin typeface="Arial" panose="020B0604020202020204" pitchFamily="34" charset="0"/>
            </a:endParaRPr>
          </a:p>
        </p:txBody>
      </p:sp>
      <p:sp>
        <p:nvSpPr>
          <p:cNvPr id="128028" name="Line 28"/>
          <p:cNvSpPr>
            <a:spLocks noChangeShapeType="1"/>
          </p:cNvSpPr>
          <p:nvPr/>
        </p:nvSpPr>
        <p:spPr bwMode="auto">
          <a:xfrm flipH="1" flipV="1">
            <a:off x="5924550" y="4938713"/>
            <a:ext cx="1271588" cy="16827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8029" name="Text Box 29"/>
          <p:cNvSpPr txBox="1">
            <a:spLocks noChangeArrowheads="1"/>
          </p:cNvSpPr>
          <p:nvPr/>
        </p:nvSpPr>
        <p:spPr bwMode="auto">
          <a:xfrm>
            <a:off x="7208838" y="4926013"/>
            <a:ext cx="966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positive</a:t>
            </a:r>
          </a:p>
        </p:txBody>
      </p:sp>
      <p:sp>
        <p:nvSpPr>
          <p:cNvPr id="128030" name="Oval 30"/>
          <p:cNvSpPr>
            <a:spLocks noChangeArrowheads="1"/>
          </p:cNvSpPr>
          <p:nvPr/>
        </p:nvSpPr>
        <p:spPr bwMode="auto">
          <a:xfrm rot="-1853589">
            <a:off x="4527550" y="4046538"/>
            <a:ext cx="2116138" cy="1223962"/>
          </a:xfrm>
          <a:prstGeom prst="ellipse">
            <a:avLst/>
          </a:prstGeom>
          <a:noFill/>
          <a:ln w="25400">
            <a:solidFill>
              <a:srgbClr val="CCC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endParaRPr kumimoji="0" lang="en-US" altLang="tr-TR" sz="1800">
              <a:solidFill>
                <a:schemeClr val="tx2"/>
              </a:solidFill>
              <a:latin typeface="Arial" panose="020B0604020202020204" pitchFamily="34" charset="0"/>
            </a:endParaRPr>
          </a:p>
        </p:txBody>
      </p:sp>
      <p:sp>
        <p:nvSpPr>
          <p:cNvPr id="128031" name="Line 31"/>
          <p:cNvSpPr>
            <a:spLocks noChangeShapeType="1"/>
          </p:cNvSpPr>
          <p:nvPr/>
        </p:nvSpPr>
        <p:spPr bwMode="auto">
          <a:xfrm flipH="1" flipV="1">
            <a:off x="5948363" y="5195888"/>
            <a:ext cx="60325" cy="528637"/>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8032" name="Text Box 32"/>
          <p:cNvSpPr txBox="1">
            <a:spLocks noChangeArrowheads="1"/>
          </p:cNvSpPr>
          <p:nvPr/>
        </p:nvSpPr>
        <p:spPr bwMode="auto">
          <a:xfrm>
            <a:off x="5603875" y="5667375"/>
            <a:ext cx="101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charged</a:t>
            </a:r>
          </a:p>
        </p:txBody>
      </p:sp>
      <p:sp>
        <p:nvSpPr>
          <p:cNvPr id="128033" name="Oval 33"/>
          <p:cNvSpPr>
            <a:spLocks noChangeArrowheads="1"/>
          </p:cNvSpPr>
          <p:nvPr/>
        </p:nvSpPr>
        <p:spPr bwMode="auto">
          <a:xfrm rot="-1667220">
            <a:off x="3638550" y="3648075"/>
            <a:ext cx="3452813" cy="2051050"/>
          </a:xfrm>
          <a:prstGeom prst="ellipse">
            <a:avLst/>
          </a:prstGeom>
          <a:noFill/>
          <a:ln w="254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28034" name="Line 34"/>
          <p:cNvSpPr>
            <a:spLocks noChangeShapeType="1"/>
          </p:cNvSpPr>
          <p:nvPr/>
        </p:nvSpPr>
        <p:spPr bwMode="auto">
          <a:xfrm flipH="1" flipV="1">
            <a:off x="6403975" y="5253038"/>
            <a:ext cx="336550" cy="223837"/>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8035" name="Text Box 35"/>
          <p:cNvSpPr txBox="1">
            <a:spLocks noChangeArrowheads="1"/>
          </p:cNvSpPr>
          <p:nvPr/>
        </p:nvSpPr>
        <p:spPr bwMode="auto">
          <a:xfrm>
            <a:off x="6788150" y="5330825"/>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polar</a:t>
            </a:r>
          </a:p>
        </p:txBody>
      </p:sp>
      <p:sp>
        <p:nvSpPr>
          <p:cNvPr id="128036" name="Oval 36"/>
          <p:cNvSpPr>
            <a:spLocks noChangeArrowheads="1"/>
          </p:cNvSpPr>
          <p:nvPr/>
        </p:nvSpPr>
        <p:spPr bwMode="auto">
          <a:xfrm>
            <a:off x="2998788" y="3432175"/>
            <a:ext cx="982662" cy="798513"/>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endParaRPr kumimoji="0" lang="en-US" altLang="tr-TR" sz="1800">
              <a:solidFill>
                <a:schemeClr val="tx2"/>
              </a:solidFill>
              <a:latin typeface="Arial" panose="020B0604020202020204" pitchFamily="34" charset="0"/>
            </a:endParaRPr>
          </a:p>
        </p:txBody>
      </p:sp>
      <p:sp>
        <p:nvSpPr>
          <p:cNvPr id="128037" name="Line 37"/>
          <p:cNvSpPr>
            <a:spLocks noChangeShapeType="1"/>
          </p:cNvSpPr>
          <p:nvPr/>
        </p:nvSpPr>
        <p:spPr bwMode="auto">
          <a:xfrm>
            <a:off x="2278063" y="3398838"/>
            <a:ext cx="744537" cy="2921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8038" name="Text Box 38"/>
          <p:cNvSpPr txBox="1">
            <a:spLocks noChangeArrowheads="1"/>
          </p:cNvSpPr>
          <p:nvPr/>
        </p:nvSpPr>
        <p:spPr bwMode="auto">
          <a:xfrm>
            <a:off x="1585913" y="3032125"/>
            <a:ext cx="103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aliphatic</a:t>
            </a:r>
          </a:p>
        </p:txBody>
      </p:sp>
      <p:sp>
        <p:nvSpPr>
          <p:cNvPr id="128039" name="Oval 39"/>
          <p:cNvSpPr>
            <a:spLocks noChangeArrowheads="1"/>
          </p:cNvSpPr>
          <p:nvPr/>
        </p:nvSpPr>
        <p:spPr bwMode="auto">
          <a:xfrm>
            <a:off x="3357563" y="4392613"/>
            <a:ext cx="1800225" cy="841375"/>
          </a:xfrm>
          <a:prstGeom prst="ellipse">
            <a:avLst/>
          </a:prstGeom>
          <a:noFill/>
          <a:ln w="25400">
            <a:solidFill>
              <a:srgbClr val="CC00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endParaRPr kumimoji="0" lang="en-US" altLang="tr-TR" sz="1800">
              <a:solidFill>
                <a:schemeClr val="tx2"/>
              </a:solidFill>
              <a:latin typeface="Arial" panose="020B0604020202020204" pitchFamily="34" charset="0"/>
            </a:endParaRPr>
          </a:p>
        </p:txBody>
      </p:sp>
      <p:sp>
        <p:nvSpPr>
          <p:cNvPr id="128040" name="Line 40"/>
          <p:cNvSpPr>
            <a:spLocks noChangeShapeType="1"/>
          </p:cNvSpPr>
          <p:nvPr/>
        </p:nvSpPr>
        <p:spPr bwMode="auto">
          <a:xfrm flipV="1">
            <a:off x="1619250" y="4848225"/>
            <a:ext cx="1738313" cy="427038"/>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8041" name="Text Box 41"/>
          <p:cNvSpPr txBox="1">
            <a:spLocks noChangeArrowheads="1"/>
          </p:cNvSpPr>
          <p:nvPr/>
        </p:nvSpPr>
        <p:spPr bwMode="auto">
          <a:xfrm>
            <a:off x="844550" y="5218113"/>
            <a:ext cx="1068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aromatic</a:t>
            </a:r>
          </a:p>
        </p:txBody>
      </p:sp>
      <p:sp>
        <p:nvSpPr>
          <p:cNvPr id="128042" name="Oval 42"/>
          <p:cNvSpPr>
            <a:spLocks noChangeArrowheads="1"/>
          </p:cNvSpPr>
          <p:nvPr/>
        </p:nvSpPr>
        <p:spPr bwMode="auto">
          <a:xfrm rot="483363">
            <a:off x="3406775" y="2905125"/>
            <a:ext cx="3502025" cy="1447800"/>
          </a:xfrm>
          <a:prstGeom prst="ellipse">
            <a:avLst/>
          </a:prstGeom>
          <a:noFill/>
          <a:ln w="25400">
            <a:solidFill>
              <a:srgbClr val="FF995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endParaRPr kumimoji="0" lang="en-US" altLang="tr-TR" sz="1800">
              <a:solidFill>
                <a:schemeClr val="tx2"/>
              </a:solidFill>
              <a:latin typeface="Arial" panose="020B0604020202020204" pitchFamily="34" charset="0"/>
            </a:endParaRPr>
          </a:p>
        </p:txBody>
      </p:sp>
      <p:sp>
        <p:nvSpPr>
          <p:cNvPr id="128043" name="Line 43"/>
          <p:cNvSpPr>
            <a:spLocks noChangeShapeType="1"/>
          </p:cNvSpPr>
          <p:nvPr/>
        </p:nvSpPr>
        <p:spPr bwMode="auto">
          <a:xfrm flipH="1">
            <a:off x="6884988" y="3398838"/>
            <a:ext cx="742950" cy="258762"/>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8044" name="Text Box 44"/>
          <p:cNvSpPr txBox="1">
            <a:spLocks noChangeArrowheads="1"/>
          </p:cNvSpPr>
          <p:nvPr/>
        </p:nvSpPr>
        <p:spPr bwMode="auto">
          <a:xfrm>
            <a:off x="7664450" y="3082925"/>
            <a:ext cx="72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small</a:t>
            </a:r>
          </a:p>
        </p:txBody>
      </p:sp>
      <p:sp>
        <p:nvSpPr>
          <p:cNvPr id="128045" name="Oval 45"/>
          <p:cNvSpPr>
            <a:spLocks noChangeArrowheads="1"/>
          </p:cNvSpPr>
          <p:nvPr/>
        </p:nvSpPr>
        <p:spPr bwMode="auto">
          <a:xfrm>
            <a:off x="4054475" y="3230563"/>
            <a:ext cx="2278063" cy="752475"/>
          </a:xfrm>
          <a:prstGeom prst="ellipse">
            <a:avLst/>
          </a:prstGeom>
          <a:noFill/>
          <a:ln w="25400">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endParaRPr kumimoji="0" lang="en-US" altLang="tr-TR" sz="1800">
              <a:solidFill>
                <a:schemeClr val="tx2"/>
              </a:solidFill>
              <a:latin typeface="Arial" panose="020B0604020202020204" pitchFamily="34" charset="0"/>
            </a:endParaRPr>
          </a:p>
        </p:txBody>
      </p:sp>
      <p:sp>
        <p:nvSpPr>
          <p:cNvPr id="128046" name="Line 46"/>
          <p:cNvSpPr>
            <a:spLocks noChangeShapeType="1"/>
          </p:cNvSpPr>
          <p:nvPr/>
        </p:nvSpPr>
        <p:spPr bwMode="auto">
          <a:xfrm flipH="1">
            <a:off x="5900738" y="2825750"/>
            <a:ext cx="1079500" cy="484188"/>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8047" name="Text Box 47"/>
          <p:cNvSpPr txBox="1">
            <a:spLocks noChangeArrowheads="1"/>
          </p:cNvSpPr>
          <p:nvPr/>
        </p:nvSpPr>
        <p:spPr bwMode="auto">
          <a:xfrm>
            <a:off x="7007225" y="2611438"/>
            <a:ext cx="544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tiny</a:t>
            </a:r>
          </a:p>
        </p:txBody>
      </p:sp>
      <p:sp>
        <p:nvSpPr>
          <p:cNvPr id="128048" name="Oval 48"/>
          <p:cNvSpPr>
            <a:spLocks noChangeArrowheads="1"/>
          </p:cNvSpPr>
          <p:nvPr/>
        </p:nvSpPr>
        <p:spPr bwMode="auto">
          <a:xfrm>
            <a:off x="2722563" y="2938463"/>
            <a:ext cx="2901950" cy="3022600"/>
          </a:xfrm>
          <a:prstGeom prst="ellipse">
            <a:avLst/>
          </a:prstGeom>
          <a:noFill/>
          <a:ln w="2540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endParaRPr kumimoji="0" lang="en-US" altLang="tr-TR" sz="1800">
              <a:solidFill>
                <a:schemeClr val="tx2"/>
              </a:solidFill>
              <a:latin typeface="Arial" panose="020B0604020202020204" pitchFamily="34" charset="0"/>
            </a:endParaRPr>
          </a:p>
        </p:txBody>
      </p:sp>
      <p:sp>
        <p:nvSpPr>
          <p:cNvPr id="128049" name="Line 49"/>
          <p:cNvSpPr>
            <a:spLocks noChangeShapeType="1"/>
          </p:cNvSpPr>
          <p:nvPr/>
        </p:nvSpPr>
        <p:spPr bwMode="auto">
          <a:xfrm flipV="1">
            <a:off x="1919288" y="4151313"/>
            <a:ext cx="827087" cy="24765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8050" name="Text Box 50"/>
          <p:cNvSpPr txBox="1">
            <a:spLocks noChangeArrowheads="1"/>
          </p:cNvSpPr>
          <p:nvPr/>
        </p:nvSpPr>
        <p:spPr bwMode="auto">
          <a:xfrm>
            <a:off x="1116013" y="437515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solidFill>
                  <a:schemeClr val="tx2"/>
                </a:solidFill>
                <a:latin typeface="Arial" panose="020B0604020202020204" pitchFamily="34" charset="0"/>
              </a:rPr>
              <a:t>hydrophobic</a:t>
            </a:r>
          </a:p>
        </p:txBody>
      </p:sp>
      <p:sp>
        <p:nvSpPr>
          <p:cNvPr id="128051" name="Line 51"/>
          <p:cNvSpPr>
            <a:spLocks noChangeShapeType="1"/>
          </p:cNvSpPr>
          <p:nvPr/>
        </p:nvSpPr>
        <p:spPr bwMode="auto">
          <a:xfrm>
            <a:off x="7011988" y="2981325"/>
            <a:ext cx="558800" cy="0"/>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8052" name="Line 52"/>
          <p:cNvSpPr>
            <a:spLocks noChangeShapeType="1"/>
          </p:cNvSpPr>
          <p:nvPr/>
        </p:nvSpPr>
        <p:spPr bwMode="auto">
          <a:xfrm>
            <a:off x="7691438" y="3438525"/>
            <a:ext cx="685800" cy="0"/>
          </a:xfrm>
          <a:prstGeom prst="line">
            <a:avLst/>
          </a:prstGeom>
          <a:noFill/>
          <a:ln w="25400">
            <a:solidFill>
              <a:srgbClr val="FF995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8053" name="Line 53"/>
          <p:cNvSpPr>
            <a:spLocks noChangeShapeType="1"/>
          </p:cNvSpPr>
          <p:nvPr/>
        </p:nvSpPr>
        <p:spPr bwMode="auto">
          <a:xfrm>
            <a:off x="5613400" y="6029325"/>
            <a:ext cx="1022350" cy="0"/>
          </a:xfrm>
          <a:prstGeom prst="line">
            <a:avLst/>
          </a:prstGeom>
          <a:noFill/>
          <a:ln w="25400">
            <a:solidFill>
              <a:srgbClr val="CC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8054" name="Line 54"/>
          <p:cNvSpPr>
            <a:spLocks noChangeShapeType="1"/>
          </p:cNvSpPr>
          <p:nvPr/>
        </p:nvSpPr>
        <p:spPr bwMode="auto">
          <a:xfrm>
            <a:off x="7185025" y="5292725"/>
            <a:ext cx="993775" cy="6350"/>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8055" name="Line 55"/>
          <p:cNvSpPr>
            <a:spLocks noChangeShapeType="1"/>
          </p:cNvSpPr>
          <p:nvPr/>
        </p:nvSpPr>
        <p:spPr bwMode="auto">
          <a:xfrm>
            <a:off x="6807200" y="5711825"/>
            <a:ext cx="674688"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8056" name="Line 56"/>
          <p:cNvSpPr>
            <a:spLocks noChangeShapeType="1"/>
          </p:cNvSpPr>
          <p:nvPr/>
        </p:nvSpPr>
        <p:spPr bwMode="auto">
          <a:xfrm>
            <a:off x="855663" y="5559425"/>
            <a:ext cx="1063625" cy="7938"/>
          </a:xfrm>
          <a:prstGeom prst="line">
            <a:avLst/>
          </a:prstGeom>
          <a:noFill/>
          <a:ln w="25400">
            <a:solidFill>
              <a:srgbClr val="CC00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8057" name="Line 57"/>
          <p:cNvSpPr>
            <a:spLocks noChangeShapeType="1"/>
          </p:cNvSpPr>
          <p:nvPr/>
        </p:nvSpPr>
        <p:spPr bwMode="auto">
          <a:xfrm flipV="1">
            <a:off x="1601788" y="3371850"/>
            <a:ext cx="1019175" cy="31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8058" name="Line 58"/>
          <p:cNvSpPr>
            <a:spLocks noChangeShapeType="1"/>
          </p:cNvSpPr>
          <p:nvPr/>
        </p:nvSpPr>
        <p:spPr bwMode="auto">
          <a:xfrm>
            <a:off x="1081088" y="4721225"/>
            <a:ext cx="151130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28059" name="Rectangle 59"/>
          <p:cNvSpPr>
            <a:spLocks noChangeArrowheads="1"/>
          </p:cNvSpPr>
          <p:nvPr/>
        </p:nvSpPr>
        <p:spPr bwMode="auto">
          <a:xfrm>
            <a:off x="1357313" y="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r>
              <a:rPr kumimoji="0" lang="en-US" altLang="tr-TR" sz="4000">
                <a:solidFill>
                  <a:schemeClr val="tx2"/>
                </a:solidFill>
                <a:latin typeface="Comic Sans MS" panose="030F0702030302020204" pitchFamily="66" charset="0"/>
              </a:rPr>
              <a:t>Protein Scoring Systems</a:t>
            </a:r>
          </a:p>
        </p:txBody>
      </p:sp>
      <p:sp>
        <p:nvSpPr>
          <p:cNvPr id="128060" name="Slide Number Placeholder 59"/>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1D670D90-8132-431E-BEF1-145779E32C40}" type="slidenum">
              <a:rPr kumimoji="0" lang="en-US" altLang="tr-TR" sz="1200" smtClean="0"/>
              <a:pPr>
                <a:spcBef>
                  <a:spcPct val="50000"/>
                </a:spcBef>
                <a:buFontTx/>
                <a:buNone/>
              </a:pPr>
              <a:t>92</a:t>
            </a:fld>
            <a:endParaRPr kumimoji="0" lang="en-US" altLang="tr-TR" sz="1200" smtClean="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rc 2"/>
          <p:cNvSpPr>
            <a:spLocks/>
          </p:cNvSpPr>
          <p:nvPr/>
        </p:nvSpPr>
        <p:spPr bwMode="auto">
          <a:xfrm>
            <a:off x="3074988" y="1463675"/>
            <a:ext cx="5283200" cy="109538"/>
          </a:xfrm>
          <a:custGeom>
            <a:avLst/>
            <a:gdLst>
              <a:gd name="T0" fmla="*/ 2147483646 w 43200"/>
              <a:gd name="T1" fmla="*/ 2147483646 h 43200"/>
              <a:gd name="T2" fmla="*/ 2147483646 w 43200"/>
              <a:gd name="T3" fmla="*/ 2147483646 h 43200"/>
              <a:gd name="T4" fmla="*/ 2147483646 w 43200"/>
              <a:gd name="T5" fmla="*/ 214748364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9" y="20974"/>
                </a:moveTo>
              </a:path>
              <a:path w="43200" h="43200" stroke="0" extrusionOk="0">
                <a:moveTo>
                  <a:pt x="9" y="20974"/>
                </a:moveTo>
                <a:lnTo>
                  <a:pt x="21600" y="21600"/>
                </a:lnTo>
                <a:lnTo>
                  <a:pt x="9" y="20974"/>
                </a:lnTo>
                <a:close/>
              </a:path>
            </a:pathLst>
          </a:custGeom>
          <a:gradFill rotWithShape="0">
            <a:gsLst>
              <a:gs pos="0">
                <a:srgbClr val="FFFF00"/>
              </a:gs>
              <a:gs pos="100000">
                <a:schemeClr val="bg1"/>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tr-TR"/>
          </a:p>
        </p:txBody>
      </p:sp>
      <p:sp>
        <p:nvSpPr>
          <p:cNvPr id="130051" name="Rectangle 3"/>
          <p:cNvSpPr>
            <a:spLocks noChangeArrowheads="1"/>
          </p:cNvSpPr>
          <p:nvPr/>
        </p:nvSpPr>
        <p:spPr bwMode="auto">
          <a:xfrm>
            <a:off x="6559550" y="152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endParaRPr kumimoji="0" lang="de-DE" altLang="tr-TR" sz="1800">
              <a:solidFill>
                <a:schemeClr val="bg2"/>
              </a:solidFill>
              <a:latin typeface="Arial" panose="020B0604020202020204" pitchFamily="34" charset="0"/>
            </a:endParaRPr>
          </a:p>
        </p:txBody>
      </p:sp>
      <p:sp>
        <p:nvSpPr>
          <p:cNvPr id="130052" name="Text Box 4"/>
          <p:cNvSpPr txBox="1">
            <a:spLocks noChangeArrowheads="1"/>
          </p:cNvSpPr>
          <p:nvPr/>
        </p:nvSpPr>
        <p:spPr bwMode="auto">
          <a:xfrm>
            <a:off x="677863" y="19796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endParaRPr kumimoji="0" lang="de-DE" altLang="tr-TR" sz="1800">
              <a:solidFill>
                <a:schemeClr val="bg2"/>
              </a:solidFill>
              <a:latin typeface="Arial" panose="020B0604020202020204" pitchFamily="34" charset="0"/>
            </a:endParaRPr>
          </a:p>
        </p:txBody>
      </p:sp>
      <p:sp>
        <p:nvSpPr>
          <p:cNvPr id="130053" name="Text Box 5"/>
          <p:cNvSpPr txBox="1">
            <a:spLocks noChangeArrowheads="1"/>
          </p:cNvSpPr>
          <p:nvPr/>
        </p:nvSpPr>
        <p:spPr bwMode="auto">
          <a:xfrm>
            <a:off x="914400" y="1447800"/>
            <a:ext cx="7559675"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8600" indent="-228600">
              <a:spcBef>
                <a:spcPct val="20000"/>
              </a:spcBef>
              <a:buChar char="•"/>
              <a:defRPr kumimoji="1" sz="3200">
                <a:solidFill>
                  <a:schemeClr val="tx1"/>
                </a:solidFill>
                <a:latin typeface="Times New Roman" panose="02020603050405020304" pitchFamily="18" charset="0"/>
              </a:defRPr>
            </a:lvl1pPr>
            <a:lvl2pPr marL="685800" indent="-22860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Clr>
                <a:schemeClr val="hlink"/>
              </a:buClr>
              <a:buSzPct val="150000"/>
            </a:pPr>
            <a:r>
              <a:rPr kumimoji="0" lang="en-US" altLang="tr-TR" sz="1800">
                <a:solidFill>
                  <a:schemeClr val="tx2"/>
                </a:solidFill>
                <a:latin typeface="Arial" panose="020B0604020202020204" pitchFamily="34" charset="0"/>
              </a:rPr>
              <a:t> </a:t>
            </a:r>
            <a:r>
              <a:rPr kumimoji="0" lang="en-US" altLang="tr-TR" sz="2400">
                <a:solidFill>
                  <a:schemeClr val="tx2"/>
                </a:solidFill>
                <a:latin typeface="Comic Sans MS" panose="030F0702030302020204" pitchFamily="66" charset="0"/>
              </a:rPr>
              <a:t>Scoring matrices reflect:</a:t>
            </a:r>
            <a:br>
              <a:rPr kumimoji="0" lang="en-US" altLang="tr-TR" sz="2400">
                <a:solidFill>
                  <a:schemeClr val="tx2"/>
                </a:solidFill>
                <a:latin typeface="Comic Sans MS" panose="030F0702030302020204" pitchFamily="66" charset="0"/>
              </a:rPr>
            </a:br>
            <a:r>
              <a:rPr kumimoji="0" lang="en-US" altLang="tr-TR" sz="2400">
                <a:solidFill>
                  <a:srgbClr val="FF0000"/>
                </a:solidFill>
                <a:latin typeface="Arial" panose="020B0604020202020204" pitchFamily="34" charset="0"/>
              </a:rPr>
              <a:t>–</a:t>
            </a:r>
            <a:r>
              <a:rPr kumimoji="0" lang="en-US" altLang="tr-TR" sz="2400">
                <a:solidFill>
                  <a:srgbClr val="FF0000"/>
                </a:solidFill>
                <a:latin typeface="Comic Sans MS" panose="030F0702030302020204" pitchFamily="66" charset="0"/>
              </a:rPr>
              <a:t> # of mutations to convert one to another</a:t>
            </a:r>
            <a:br>
              <a:rPr kumimoji="0" lang="en-US" altLang="tr-TR" sz="2400">
                <a:solidFill>
                  <a:srgbClr val="FF0000"/>
                </a:solidFill>
                <a:latin typeface="Comic Sans MS" panose="030F0702030302020204" pitchFamily="66" charset="0"/>
              </a:rPr>
            </a:br>
            <a:r>
              <a:rPr kumimoji="0" lang="en-US" altLang="tr-TR" sz="2400">
                <a:solidFill>
                  <a:srgbClr val="FF0000"/>
                </a:solidFill>
                <a:latin typeface="Arial" panose="020B0604020202020204" pitchFamily="34" charset="0"/>
              </a:rPr>
              <a:t>–</a:t>
            </a:r>
            <a:r>
              <a:rPr kumimoji="0" lang="en-US" altLang="tr-TR" sz="2400">
                <a:solidFill>
                  <a:srgbClr val="FF0000"/>
                </a:solidFill>
                <a:latin typeface="Comic Sans MS" panose="030F0702030302020204" pitchFamily="66" charset="0"/>
              </a:rPr>
              <a:t> chemical similarity</a:t>
            </a:r>
            <a:br>
              <a:rPr kumimoji="0" lang="en-US" altLang="tr-TR" sz="2400">
                <a:solidFill>
                  <a:srgbClr val="FF0000"/>
                </a:solidFill>
                <a:latin typeface="Comic Sans MS" panose="030F0702030302020204" pitchFamily="66" charset="0"/>
              </a:rPr>
            </a:br>
            <a:r>
              <a:rPr kumimoji="0" lang="en-US" altLang="tr-TR" sz="2400">
                <a:solidFill>
                  <a:srgbClr val="FF0000"/>
                </a:solidFill>
                <a:latin typeface="Comic Sans MS" panose="030F0702030302020204" pitchFamily="66" charset="0"/>
              </a:rPr>
              <a:t>–  observed mutation frequencies</a:t>
            </a:r>
          </a:p>
          <a:p>
            <a:pPr>
              <a:spcBef>
                <a:spcPct val="50000"/>
              </a:spcBef>
              <a:buClr>
                <a:schemeClr val="hlink"/>
              </a:buClr>
              <a:buSzPct val="150000"/>
            </a:pPr>
            <a:r>
              <a:rPr kumimoji="0" lang="en-US" altLang="tr-TR" sz="2400">
                <a:solidFill>
                  <a:schemeClr val="tx2"/>
                </a:solidFill>
                <a:latin typeface="Comic Sans MS" panose="030F0702030302020204" pitchFamily="66" charset="0"/>
              </a:rPr>
              <a:t> Log odds matrices:</a:t>
            </a:r>
            <a:br>
              <a:rPr kumimoji="0" lang="en-US" altLang="tr-TR" sz="2400">
                <a:solidFill>
                  <a:schemeClr val="tx2"/>
                </a:solidFill>
                <a:latin typeface="Comic Sans MS" panose="030F0702030302020204" pitchFamily="66" charset="0"/>
              </a:rPr>
            </a:br>
            <a:r>
              <a:rPr kumimoji="0" lang="en-US" altLang="tr-TR" sz="2400">
                <a:solidFill>
                  <a:srgbClr val="FF0000"/>
                </a:solidFill>
                <a:latin typeface="Comic Sans MS" panose="030F0702030302020204" pitchFamily="66" charset="0"/>
              </a:rPr>
              <a:t> </a:t>
            </a:r>
            <a:r>
              <a:rPr kumimoji="0" lang="en-US" altLang="tr-TR" sz="2400">
                <a:solidFill>
                  <a:srgbClr val="FF0000"/>
                </a:solidFill>
                <a:latin typeface="Arial" panose="020B0604020202020204" pitchFamily="34" charset="0"/>
              </a:rPr>
              <a:t>–</a:t>
            </a:r>
            <a:r>
              <a:rPr kumimoji="0" lang="en-US" altLang="tr-TR" sz="2400">
                <a:solidFill>
                  <a:srgbClr val="FF0000"/>
                </a:solidFill>
                <a:latin typeface="Comic Sans MS" panose="030F0702030302020204" pitchFamily="66" charset="0"/>
              </a:rPr>
              <a:t> the values are logarithms of probability ratios</a:t>
            </a:r>
            <a:br>
              <a:rPr kumimoji="0" lang="en-US" altLang="tr-TR" sz="2400">
                <a:solidFill>
                  <a:srgbClr val="FF0000"/>
                </a:solidFill>
                <a:latin typeface="Comic Sans MS" panose="030F0702030302020204" pitchFamily="66" charset="0"/>
              </a:rPr>
            </a:br>
            <a:r>
              <a:rPr kumimoji="0" lang="en-US" altLang="tr-TR" sz="2400">
                <a:solidFill>
                  <a:srgbClr val="FF0000"/>
                </a:solidFill>
                <a:latin typeface="Comic Sans MS" panose="030F0702030302020204" pitchFamily="66" charset="0"/>
              </a:rPr>
              <a:t>  </a:t>
            </a:r>
            <a:r>
              <a:rPr kumimoji="0" lang="en-US" altLang="tr-TR" sz="2400">
                <a:solidFill>
                  <a:srgbClr val="FF0000"/>
                </a:solidFill>
                <a:latin typeface="Arial" panose="020B0604020202020204" pitchFamily="34" charset="0"/>
              </a:rPr>
              <a:t>     </a:t>
            </a:r>
            <a:r>
              <a:rPr kumimoji="0" lang="en-US" altLang="tr-TR" sz="2400">
                <a:solidFill>
                  <a:srgbClr val="FF0000"/>
                </a:solidFill>
                <a:latin typeface="Comic Sans MS" panose="030F0702030302020204" pitchFamily="66" charset="0"/>
              </a:rPr>
              <a:t>of the probability of an aligned pair to </a:t>
            </a:r>
            <a:br>
              <a:rPr kumimoji="0" lang="en-US" altLang="tr-TR" sz="2400">
                <a:solidFill>
                  <a:srgbClr val="FF0000"/>
                </a:solidFill>
                <a:latin typeface="Comic Sans MS" panose="030F0702030302020204" pitchFamily="66" charset="0"/>
              </a:rPr>
            </a:br>
            <a:r>
              <a:rPr kumimoji="0" lang="en-US" altLang="tr-TR" sz="2400">
                <a:solidFill>
                  <a:srgbClr val="FF0000"/>
                </a:solidFill>
                <a:latin typeface="Comic Sans MS" panose="030F0702030302020204" pitchFamily="66" charset="0"/>
              </a:rPr>
              <a:t> </a:t>
            </a:r>
            <a:r>
              <a:rPr kumimoji="0" lang="en-US" altLang="tr-TR" sz="2400">
                <a:solidFill>
                  <a:srgbClr val="FF0000"/>
                </a:solidFill>
                <a:latin typeface="Arial" panose="020B0604020202020204" pitchFamily="34" charset="0"/>
              </a:rPr>
              <a:t>      </a:t>
            </a:r>
            <a:r>
              <a:rPr kumimoji="0" lang="en-US" altLang="tr-TR" sz="2400">
                <a:solidFill>
                  <a:srgbClr val="FF0000"/>
                </a:solidFill>
                <a:latin typeface="Comic Sans MS" panose="030F0702030302020204" pitchFamily="66" charset="0"/>
              </a:rPr>
              <a:t>the probability of a random alignment.</a:t>
            </a:r>
          </a:p>
          <a:p>
            <a:pPr>
              <a:spcBef>
                <a:spcPct val="50000"/>
              </a:spcBef>
              <a:buClr>
                <a:schemeClr val="hlink"/>
              </a:buClr>
              <a:buSzPct val="150000"/>
            </a:pPr>
            <a:r>
              <a:rPr kumimoji="0" lang="en-US" altLang="tr-TR" sz="2400">
                <a:solidFill>
                  <a:schemeClr val="tx2"/>
                </a:solidFill>
                <a:latin typeface="Comic Sans MS" panose="030F0702030302020204" pitchFamily="66" charset="0"/>
              </a:rPr>
              <a:t> Widely used scoring matrices:</a:t>
            </a:r>
            <a:r>
              <a:rPr kumimoji="0" lang="en-US" altLang="tr-TR" sz="2400">
                <a:solidFill>
                  <a:schemeClr val="tx2"/>
                </a:solidFill>
                <a:latin typeface="Arial" panose="020B0604020202020204" pitchFamily="34" charset="0"/>
              </a:rPr>
              <a:t>	</a:t>
            </a:r>
          </a:p>
          <a:p>
            <a:pPr lvl="1">
              <a:spcBef>
                <a:spcPct val="35000"/>
              </a:spcBef>
              <a:buFontTx/>
              <a:buChar char="•"/>
            </a:pPr>
            <a:r>
              <a:rPr kumimoji="0" lang="en-US" altLang="tr-TR" sz="2400">
                <a:solidFill>
                  <a:schemeClr val="tx2"/>
                </a:solidFill>
                <a:latin typeface="Arial" panose="020B0604020202020204" pitchFamily="34" charset="0"/>
              </a:rPr>
              <a:t> </a:t>
            </a:r>
            <a:r>
              <a:rPr kumimoji="0" lang="en-US" altLang="tr-TR" sz="2400">
                <a:solidFill>
                  <a:srgbClr val="FF0000"/>
                </a:solidFill>
                <a:latin typeface="Arial" panose="020B0604020202020204" pitchFamily="34" charset="0"/>
              </a:rPr>
              <a:t>PAM </a:t>
            </a:r>
          </a:p>
          <a:p>
            <a:pPr lvl="1">
              <a:spcBef>
                <a:spcPct val="35000"/>
              </a:spcBef>
              <a:buFontTx/>
              <a:buChar char="•"/>
            </a:pPr>
            <a:r>
              <a:rPr kumimoji="0" lang="en-US" altLang="tr-TR" sz="2400">
                <a:solidFill>
                  <a:srgbClr val="FF0000"/>
                </a:solidFill>
                <a:latin typeface="Arial" panose="020B0604020202020204" pitchFamily="34" charset="0"/>
              </a:rPr>
              <a:t> BLOSUM</a:t>
            </a:r>
          </a:p>
        </p:txBody>
      </p:sp>
      <p:sp>
        <p:nvSpPr>
          <p:cNvPr id="130054" name="Rectangle 6"/>
          <p:cNvSpPr>
            <a:spLocks noChangeArrowheads="1"/>
          </p:cNvSpPr>
          <p:nvPr/>
        </p:nvSpPr>
        <p:spPr bwMode="auto">
          <a:xfrm>
            <a:off x="1428750" y="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r>
              <a:rPr kumimoji="0" lang="en-US" altLang="tr-TR" sz="4000">
                <a:solidFill>
                  <a:schemeClr val="tx2"/>
                </a:solidFill>
                <a:latin typeface="Comic Sans MS" panose="030F0702030302020204" pitchFamily="66" charset="0"/>
              </a:rPr>
              <a:t>Protein Scoring Systems</a:t>
            </a:r>
          </a:p>
        </p:txBody>
      </p:sp>
      <p:sp>
        <p:nvSpPr>
          <p:cNvPr id="130055" name="Slide Number Placeholder 6"/>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25B2B8D3-752B-4010-8349-79DAECE9496B}" type="slidenum">
              <a:rPr kumimoji="0" lang="en-US" altLang="tr-TR" sz="1200" smtClean="0"/>
              <a:pPr>
                <a:spcBef>
                  <a:spcPct val="50000"/>
                </a:spcBef>
                <a:buFontTx/>
                <a:buNone/>
              </a:pPr>
              <a:t>93</a:t>
            </a:fld>
            <a:endParaRPr kumimoji="0" lang="en-US" altLang="tr-TR" sz="1200" smtClean="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304800" y="631825"/>
            <a:ext cx="8610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r>
              <a:rPr kumimoji="0" lang="en-US" altLang="tr-TR" sz="4000">
                <a:solidFill>
                  <a:schemeClr val="hlink"/>
                </a:solidFill>
                <a:latin typeface="Comic Sans MS" panose="030F0702030302020204" pitchFamily="66" charset="0"/>
              </a:rPr>
              <a:t>PAM matrices </a:t>
            </a:r>
          </a:p>
          <a:p>
            <a:pPr algn="ctr" eaLnBrk="1" hangingPunct="1">
              <a:spcBef>
                <a:spcPct val="0"/>
              </a:spcBef>
              <a:buFontTx/>
              <a:buNone/>
            </a:pPr>
            <a:r>
              <a:rPr kumimoji="0" lang="en-US" altLang="tr-TR" sz="4000">
                <a:solidFill>
                  <a:schemeClr val="hlink"/>
                </a:solidFill>
                <a:latin typeface="Comic Sans MS" panose="030F0702030302020204" pitchFamily="66" charset="0"/>
              </a:rPr>
              <a:t> (</a:t>
            </a:r>
            <a:r>
              <a:rPr kumimoji="0" lang="en-US" altLang="tr-TR" sz="4000">
                <a:solidFill>
                  <a:schemeClr val="accent2"/>
                </a:solidFill>
                <a:latin typeface="Comic Sans MS" panose="030F0702030302020204" pitchFamily="66" charset="0"/>
              </a:rPr>
              <a:t>P</a:t>
            </a:r>
            <a:r>
              <a:rPr kumimoji="0" lang="en-US" altLang="tr-TR" sz="4000">
                <a:solidFill>
                  <a:schemeClr val="hlink"/>
                </a:solidFill>
                <a:latin typeface="Comic Sans MS" panose="030F0702030302020204" pitchFamily="66" charset="0"/>
              </a:rPr>
              <a:t>ercent </a:t>
            </a:r>
            <a:r>
              <a:rPr kumimoji="0" lang="en-US" altLang="tr-TR" sz="4000">
                <a:solidFill>
                  <a:schemeClr val="accent2"/>
                </a:solidFill>
                <a:latin typeface="Comic Sans MS" panose="030F0702030302020204" pitchFamily="66" charset="0"/>
              </a:rPr>
              <a:t>A</a:t>
            </a:r>
            <a:r>
              <a:rPr kumimoji="0" lang="en-US" altLang="tr-TR" sz="4000">
                <a:solidFill>
                  <a:schemeClr val="hlink"/>
                </a:solidFill>
                <a:latin typeface="Comic Sans MS" panose="030F0702030302020204" pitchFamily="66" charset="0"/>
              </a:rPr>
              <a:t>ccepted </a:t>
            </a:r>
            <a:r>
              <a:rPr kumimoji="0" lang="en-US" altLang="tr-TR" sz="4000">
                <a:solidFill>
                  <a:schemeClr val="accent2"/>
                </a:solidFill>
                <a:latin typeface="Comic Sans MS" panose="030F0702030302020204" pitchFamily="66" charset="0"/>
              </a:rPr>
              <a:t>M</a:t>
            </a:r>
            <a:r>
              <a:rPr kumimoji="0" lang="en-US" altLang="tr-TR" sz="4000">
                <a:solidFill>
                  <a:schemeClr val="hlink"/>
                </a:solidFill>
                <a:latin typeface="Comic Sans MS" panose="030F0702030302020204" pitchFamily="66" charset="0"/>
              </a:rPr>
              <a:t>utations)</a:t>
            </a:r>
          </a:p>
        </p:txBody>
      </p:sp>
      <p:sp>
        <p:nvSpPr>
          <p:cNvPr id="132099" name="Text Box 3"/>
          <p:cNvSpPr txBox="1">
            <a:spLocks noChangeArrowheads="1"/>
          </p:cNvSpPr>
          <p:nvPr/>
        </p:nvSpPr>
        <p:spPr bwMode="auto">
          <a:xfrm>
            <a:off x="677863" y="19796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endParaRPr kumimoji="0" lang="de-DE" altLang="tr-TR" sz="1800">
              <a:solidFill>
                <a:schemeClr val="bg2"/>
              </a:solidFill>
              <a:latin typeface="Arial" panose="020B0604020202020204" pitchFamily="34" charset="0"/>
            </a:endParaRPr>
          </a:p>
        </p:txBody>
      </p:sp>
      <p:sp>
        <p:nvSpPr>
          <p:cNvPr id="132100" name="Text Box 4"/>
          <p:cNvSpPr txBox="1">
            <a:spLocks noChangeArrowheads="1"/>
          </p:cNvSpPr>
          <p:nvPr/>
        </p:nvSpPr>
        <p:spPr bwMode="auto">
          <a:xfrm>
            <a:off x="568325" y="2106613"/>
            <a:ext cx="818673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defRPr>
            </a:lvl1pPr>
            <a:lvl2pPr marL="800100" indent="-34290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Clr>
                <a:schemeClr val="hlink"/>
              </a:buClr>
              <a:buSzPct val="150000"/>
            </a:pPr>
            <a:r>
              <a:rPr kumimoji="0" lang="en-US" altLang="tr-TR" sz="1800">
                <a:latin typeface="Arial" panose="020B0604020202020204" pitchFamily="34" charset="0"/>
              </a:rPr>
              <a:t> </a:t>
            </a:r>
            <a:r>
              <a:rPr kumimoji="0" lang="en-US" altLang="tr-TR" sz="1800">
                <a:latin typeface="Comic Sans MS" panose="030F0702030302020204" pitchFamily="66" charset="0"/>
              </a:rPr>
              <a:t>Derived from global alignments of protein families . Family members  share at least 85% identity (</a:t>
            </a:r>
            <a:r>
              <a:rPr kumimoji="0" lang="en-US" altLang="tr-TR" sz="1600">
                <a:latin typeface="Comic Sans MS" panose="030F0702030302020204" pitchFamily="66" charset="0"/>
              </a:rPr>
              <a:t>Dayhoff</a:t>
            </a:r>
            <a:r>
              <a:rPr kumimoji="0" lang="en-US" altLang="tr-TR" sz="1600" i="1">
                <a:latin typeface="Comic Sans MS" panose="030F0702030302020204" pitchFamily="66" charset="0"/>
              </a:rPr>
              <a:t> et al</a:t>
            </a:r>
            <a:r>
              <a:rPr kumimoji="0" lang="en-US" altLang="tr-TR" sz="1600">
                <a:latin typeface="Comic Sans MS" panose="030F0702030302020204" pitchFamily="66" charset="0"/>
              </a:rPr>
              <a:t>., 1978</a:t>
            </a:r>
            <a:r>
              <a:rPr kumimoji="0" lang="en-US" altLang="tr-TR" sz="1800">
                <a:latin typeface="Comic Sans MS" panose="030F0702030302020204" pitchFamily="66" charset="0"/>
              </a:rPr>
              <a:t>).</a:t>
            </a:r>
            <a:endParaRPr kumimoji="0" lang="en-US" altLang="tr-TR" sz="1800" i="1">
              <a:latin typeface="Comic Sans MS" panose="030F0702030302020204" pitchFamily="66" charset="0"/>
            </a:endParaRPr>
          </a:p>
          <a:p>
            <a:pPr lvl="1">
              <a:spcBef>
                <a:spcPct val="0"/>
              </a:spcBef>
              <a:buFontTx/>
              <a:buNone/>
            </a:pPr>
            <a:endParaRPr kumimoji="0" lang="en-US" altLang="tr-TR" sz="1800" i="1">
              <a:solidFill>
                <a:schemeClr val="tx1"/>
              </a:solidFill>
              <a:latin typeface="Arial" panose="020B0604020202020204" pitchFamily="34" charset="0"/>
            </a:endParaRPr>
          </a:p>
          <a:p>
            <a:pPr lvl="1">
              <a:spcBef>
                <a:spcPct val="0"/>
              </a:spcBef>
              <a:buFontTx/>
              <a:buNone/>
            </a:pPr>
            <a:endParaRPr kumimoji="0" lang="en-US" altLang="tr-TR" sz="1800" i="1">
              <a:solidFill>
                <a:schemeClr val="tx1"/>
              </a:solidFill>
              <a:latin typeface="Arial" panose="020B0604020202020204" pitchFamily="34" charset="0"/>
            </a:endParaRPr>
          </a:p>
          <a:p>
            <a:pPr lvl="1">
              <a:spcBef>
                <a:spcPct val="0"/>
              </a:spcBef>
              <a:buFontTx/>
              <a:buNone/>
            </a:pPr>
            <a:r>
              <a:rPr kumimoji="0" lang="en-US" altLang="tr-TR" sz="1800">
                <a:solidFill>
                  <a:schemeClr val="tx1"/>
                </a:solidFill>
                <a:latin typeface="Arial" panose="020B0604020202020204" pitchFamily="34" charset="0"/>
              </a:rPr>
              <a:t> </a:t>
            </a:r>
          </a:p>
          <a:p>
            <a:pPr>
              <a:spcBef>
                <a:spcPct val="0"/>
              </a:spcBef>
            </a:pPr>
            <a:endParaRPr kumimoji="0" lang="en-US" altLang="tr-TR" sz="1800">
              <a:latin typeface="Arial" panose="020B0604020202020204" pitchFamily="34" charset="0"/>
            </a:endParaRPr>
          </a:p>
          <a:p>
            <a:pPr>
              <a:spcBef>
                <a:spcPct val="0"/>
              </a:spcBef>
              <a:buClr>
                <a:schemeClr val="hlink"/>
              </a:buClr>
              <a:buSzPct val="150000"/>
            </a:pPr>
            <a:r>
              <a:rPr kumimoji="0" lang="en-US" altLang="tr-TR" sz="1800">
                <a:latin typeface="Arial" panose="020B0604020202020204" pitchFamily="34" charset="0"/>
              </a:rPr>
              <a:t> </a:t>
            </a:r>
            <a:r>
              <a:rPr kumimoji="0" lang="en-US" altLang="tr-TR" sz="1800">
                <a:latin typeface="Comic Sans MS" panose="030F0702030302020204" pitchFamily="66" charset="0"/>
              </a:rPr>
              <a:t>Construction of phylogenetic tree and ancestral sequences of  each protein family</a:t>
            </a:r>
          </a:p>
          <a:p>
            <a:pPr>
              <a:spcBef>
                <a:spcPct val="0"/>
              </a:spcBef>
              <a:buFontTx/>
              <a:buNone/>
            </a:pPr>
            <a:endParaRPr kumimoji="0" lang="en-US" altLang="tr-TR" sz="1800">
              <a:latin typeface="Comic Sans MS" panose="030F0702030302020204" pitchFamily="66" charset="0"/>
            </a:endParaRPr>
          </a:p>
          <a:p>
            <a:pPr>
              <a:spcBef>
                <a:spcPct val="0"/>
              </a:spcBef>
              <a:buClr>
                <a:schemeClr val="hlink"/>
              </a:buClr>
              <a:buSzPct val="150000"/>
            </a:pPr>
            <a:r>
              <a:rPr kumimoji="0" lang="en-US" altLang="tr-TR" sz="1800">
                <a:latin typeface="Comic Sans MS" panose="030F0702030302020204" pitchFamily="66" charset="0"/>
              </a:rPr>
              <a:t> Computation</a:t>
            </a:r>
            <a:r>
              <a:rPr kumimoji="0" lang="en-US" altLang="tr-TR" sz="1800">
                <a:latin typeface="Arial" panose="020B0604020202020204" pitchFamily="34" charset="0"/>
              </a:rPr>
              <a:t> of number of replacements for each pair of amino acids</a:t>
            </a:r>
          </a:p>
          <a:p>
            <a:pPr>
              <a:spcBef>
                <a:spcPct val="0"/>
              </a:spcBef>
              <a:buFontTx/>
              <a:buNone/>
            </a:pPr>
            <a:r>
              <a:rPr kumimoji="0" lang="en-US" altLang="tr-TR" sz="1800">
                <a:latin typeface="Arial" panose="020B0604020202020204" pitchFamily="34" charset="0"/>
              </a:rPr>
              <a:t> </a:t>
            </a:r>
          </a:p>
        </p:txBody>
      </p:sp>
      <p:sp>
        <p:nvSpPr>
          <p:cNvPr id="132101" name="Line 5"/>
          <p:cNvSpPr>
            <a:spLocks noChangeShapeType="1"/>
          </p:cNvSpPr>
          <p:nvPr/>
        </p:nvSpPr>
        <p:spPr bwMode="auto">
          <a:xfrm>
            <a:off x="1482725" y="3213100"/>
            <a:ext cx="2052638"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32102" name="Line 6"/>
          <p:cNvSpPr>
            <a:spLocks noChangeShapeType="1"/>
          </p:cNvSpPr>
          <p:nvPr/>
        </p:nvSpPr>
        <p:spPr bwMode="auto">
          <a:xfrm>
            <a:off x="1597025" y="3279775"/>
            <a:ext cx="2052638"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32103" name="Line 7"/>
          <p:cNvSpPr>
            <a:spLocks noChangeShapeType="1"/>
          </p:cNvSpPr>
          <p:nvPr/>
        </p:nvSpPr>
        <p:spPr bwMode="auto">
          <a:xfrm>
            <a:off x="1625600" y="3346450"/>
            <a:ext cx="1785938"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32104" name="Line 8"/>
          <p:cNvSpPr>
            <a:spLocks noChangeShapeType="1"/>
          </p:cNvSpPr>
          <p:nvPr/>
        </p:nvSpPr>
        <p:spPr bwMode="auto">
          <a:xfrm>
            <a:off x="1824038" y="3414713"/>
            <a:ext cx="184467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32105" name="Line 9"/>
          <p:cNvSpPr>
            <a:spLocks noChangeShapeType="1"/>
          </p:cNvSpPr>
          <p:nvPr/>
        </p:nvSpPr>
        <p:spPr bwMode="auto">
          <a:xfrm>
            <a:off x="1358900" y="3481388"/>
            <a:ext cx="2052638"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32106" name="Line 10"/>
          <p:cNvSpPr>
            <a:spLocks noChangeShapeType="1"/>
          </p:cNvSpPr>
          <p:nvPr/>
        </p:nvSpPr>
        <p:spPr bwMode="auto">
          <a:xfrm>
            <a:off x="4922838" y="3279775"/>
            <a:ext cx="205263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32107" name="Line 11"/>
          <p:cNvSpPr>
            <a:spLocks noChangeShapeType="1"/>
          </p:cNvSpPr>
          <p:nvPr/>
        </p:nvSpPr>
        <p:spPr bwMode="auto">
          <a:xfrm>
            <a:off x="4922838" y="3213100"/>
            <a:ext cx="205263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32108" name="Line 12"/>
          <p:cNvSpPr>
            <a:spLocks noChangeShapeType="1"/>
          </p:cNvSpPr>
          <p:nvPr/>
        </p:nvSpPr>
        <p:spPr bwMode="auto">
          <a:xfrm>
            <a:off x="4932363" y="3352800"/>
            <a:ext cx="205263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32109" name="Line 13"/>
          <p:cNvSpPr>
            <a:spLocks noChangeShapeType="1"/>
          </p:cNvSpPr>
          <p:nvPr/>
        </p:nvSpPr>
        <p:spPr bwMode="auto">
          <a:xfrm>
            <a:off x="4932363" y="3492500"/>
            <a:ext cx="205263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32110" name="Line 14"/>
          <p:cNvSpPr>
            <a:spLocks noChangeShapeType="1"/>
          </p:cNvSpPr>
          <p:nvPr/>
        </p:nvSpPr>
        <p:spPr bwMode="auto">
          <a:xfrm>
            <a:off x="4932363" y="3425825"/>
            <a:ext cx="205263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32111" name="AutoShape 15"/>
          <p:cNvSpPr>
            <a:spLocks noChangeArrowheads="1"/>
          </p:cNvSpPr>
          <p:nvPr/>
        </p:nvSpPr>
        <p:spPr bwMode="auto">
          <a:xfrm>
            <a:off x="3933825" y="3162300"/>
            <a:ext cx="576263" cy="400050"/>
          </a:xfrm>
          <a:prstGeom prst="rightArrow">
            <a:avLst>
              <a:gd name="adj1" fmla="val 50000"/>
              <a:gd name="adj2" fmla="val 36012"/>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32112" name="Slide Number Placeholder 1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623093B-D2BA-40E1-B277-433274D02DCF}" type="slidenum">
              <a:rPr kumimoji="0" lang="en-US" altLang="tr-TR" sz="1200" smtClean="0"/>
              <a:pPr>
                <a:spcBef>
                  <a:spcPct val="50000"/>
                </a:spcBef>
                <a:buFontTx/>
                <a:buNone/>
              </a:pPr>
              <a:t>94</a:t>
            </a:fld>
            <a:endParaRPr kumimoji="0" lang="en-US" altLang="tr-TR" sz="1200" smtClean="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Arc 2"/>
          <p:cNvSpPr>
            <a:spLocks/>
          </p:cNvSpPr>
          <p:nvPr/>
        </p:nvSpPr>
        <p:spPr bwMode="auto">
          <a:xfrm>
            <a:off x="3074988" y="1463675"/>
            <a:ext cx="5283200" cy="109538"/>
          </a:xfrm>
          <a:custGeom>
            <a:avLst/>
            <a:gdLst>
              <a:gd name="T0" fmla="*/ 2147483646 w 43200"/>
              <a:gd name="T1" fmla="*/ 2147483646 h 43200"/>
              <a:gd name="T2" fmla="*/ 2147483646 w 43200"/>
              <a:gd name="T3" fmla="*/ 2147483646 h 43200"/>
              <a:gd name="T4" fmla="*/ 2147483646 w 43200"/>
              <a:gd name="T5" fmla="*/ 214748364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9" y="20974"/>
                </a:moveTo>
              </a:path>
              <a:path w="43200" h="43200" stroke="0" extrusionOk="0">
                <a:moveTo>
                  <a:pt x="9" y="20974"/>
                </a:moveTo>
                <a:lnTo>
                  <a:pt x="21600" y="21600"/>
                </a:lnTo>
                <a:lnTo>
                  <a:pt x="9" y="20974"/>
                </a:lnTo>
                <a:close/>
              </a:path>
            </a:pathLst>
          </a:custGeom>
          <a:gradFill rotWithShape="0">
            <a:gsLst>
              <a:gs pos="0">
                <a:srgbClr val="FFFF00"/>
              </a:gs>
              <a:gs pos="100000">
                <a:schemeClr val="bg1"/>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tr-TR"/>
          </a:p>
        </p:txBody>
      </p:sp>
      <p:sp>
        <p:nvSpPr>
          <p:cNvPr id="134147" name="Rectangle 3"/>
          <p:cNvSpPr>
            <a:spLocks noChangeArrowheads="1"/>
          </p:cNvSpPr>
          <p:nvPr/>
        </p:nvSpPr>
        <p:spPr bwMode="auto">
          <a:xfrm>
            <a:off x="6559550" y="152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endParaRPr kumimoji="0" lang="de-DE" altLang="tr-TR" sz="1800">
              <a:solidFill>
                <a:schemeClr val="bg2"/>
              </a:solidFill>
              <a:latin typeface="Arial" panose="020B0604020202020204" pitchFamily="34" charset="0"/>
            </a:endParaRPr>
          </a:p>
        </p:txBody>
      </p:sp>
      <p:sp>
        <p:nvSpPr>
          <p:cNvPr id="134148" name="Text Box 4"/>
          <p:cNvSpPr txBox="1">
            <a:spLocks noChangeArrowheads="1"/>
          </p:cNvSpPr>
          <p:nvPr/>
        </p:nvSpPr>
        <p:spPr bwMode="auto">
          <a:xfrm>
            <a:off x="677863" y="19796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endParaRPr kumimoji="0" lang="de-DE" altLang="tr-TR" sz="1800">
              <a:solidFill>
                <a:schemeClr val="bg2"/>
              </a:solidFill>
              <a:latin typeface="Arial" panose="020B0604020202020204" pitchFamily="34" charset="0"/>
            </a:endParaRPr>
          </a:p>
        </p:txBody>
      </p:sp>
      <p:sp>
        <p:nvSpPr>
          <p:cNvPr id="134149" name="Text Box 5"/>
          <p:cNvSpPr txBox="1">
            <a:spLocks noChangeArrowheads="1"/>
          </p:cNvSpPr>
          <p:nvPr/>
        </p:nvSpPr>
        <p:spPr bwMode="auto">
          <a:xfrm>
            <a:off x="876300" y="4310063"/>
            <a:ext cx="80105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r>
              <a:rPr kumimoji="0" lang="en-US" altLang="tr-TR" sz="1800">
                <a:solidFill>
                  <a:schemeClr val="bg2"/>
                </a:solidFill>
                <a:latin typeface="Arial" panose="020B0604020202020204" pitchFamily="34" charset="0"/>
              </a:rPr>
              <a:t> </a:t>
            </a:r>
          </a:p>
          <a:p>
            <a:pPr lvl="1" algn="ctr">
              <a:spcBef>
                <a:spcPct val="0"/>
              </a:spcBef>
              <a:buFontTx/>
              <a:buNone/>
            </a:pPr>
            <a:endParaRPr kumimoji="0" lang="en-US" altLang="tr-TR" sz="1800">
              <a:solidFill>
                <a:schemeClr val="bg2"/>
              </a:solidFill>
              <a:latin typeface="Arial" panose="020B0604020202020204" pitchFamily="34" charset="0"/>
            </a:endParaRPr>
          </a:p>
          <a:p>
            <a:pPr lvl="1" algn="ctr">
              <a:spcBef>
                <a:spcPct val="0"/>
              </a:spcBef>
              <a:buFontTx/>
              <a:buNone/>
            </a:pPr>
            <a:r>
              <a:rPr kumimoji="0" lang="en-US" altLang="tr-TR" sz="1800">
                <a:solidFill>
                  <a:schemeClr val="bg2"/>
                </a:solidFill>
                <a:latin typeface="Arial" panose="020B0604020202020204" pitchFamily="34" charset="0"/>
              </a:rPr>
              <a:t>.</a:t>
            </a:r>
          </a:p>
          <a:p>
            <a:pPr algn="ctr">
              <a:spcBef>
                <a:spcPct val="0"/>
              </a:spcBef>
              <a:buFontTx/>
              <a:buNone/>
            </a:pPr>
            <a:endParaRPr kumimoji="0" lang="en-US" altLang="tr-TR" sz="1800">
              <a:solidFill>
                <a:schemeClr val="bg2"/>
              </a:solidFill>
              <a:latin typeface="Arial" panose="020B0604020202020204" pitchFamily="34" charset="0"/>
            </a:endParaRPr>
          </a:p>
          <a:p>
            <a:pPr algn="ctr">
              <a:spcBef>
                <a:spcPct val="0"/>
              </a:spcBef>
              <a:buFontTx/>
              <a:buNone/>
            </a:pPr>
            <a:r>
              <a:rPr kumimoji="0" lang="en-US" altLang="tr-TR" sz="1800">
                <a:solidFill>
                  <a:schemeClr val="bg2"/>
                </a:solidFill>
                <a:latin typeface="Arial" panose="020B0604020202020204" pitchFamily="34" charset="0"/>
              </a:rPr>
              <a:t> </a:t>
            </a:r>
          </a:p>
        </p:txBody>
      </p:sp>
      <p:sp>
        <p:nvSpPr>
          <p:cNvPr id="134150" name="Rectangle 6"/>
          <p:cNvSpPr>
            <a:spLocks noChangeArrowheads="1"/>
          </p:cNvSpPr>
          <p:nvPr/>
        </p:nvSpPr>
        <p:spPr bwMode="auto">
          <a:xfrm>
            <a:off x="1250950" y="631825"/>
            <a:ext cx="66262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r>
              <a:rPr kumimoji="0" lang="en-US" altLang="tr-TR" sz="4000">
                <a:solidFill>
                  <a:schemeClr val="hlink"/>
                </a:solidFill>
                <a:latin typeface="Comic Sans MS" panose="030F0702030302020204" pitchFamily="66" charset="0"/>
              </a:rPr>
              <a:t>PAM matrices</a:t>
            </a:r>
          </a:p>
        </p:txBody>
      </p:sp>
      <p:sp>
        <p:nvSpPr>
          <p:cNvPr id="134151" name="Text Box 7"/>
          <p:cNvSpPr txBox="1">
            <a:spLocks noChangeArrowheads="1"/>
          </p:cNvSpPr>
          <p:nvPr/>
        </p:nvSpPr>
        <p:spPr bwMode="auto">
          <a:xfrm>
            <a:off x="638175" y="1885950"/>
            <a:ext cx="78390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Clr>
                <a:schemeClr val="hlink"/>
              </a:buClr>
              <a:buSzPct val="150000"/>
            </a:pPr>
            <a:r>
              <a:rPr kumimoji="0" lang="en-US" altLang="tr-TR" sz="1800">
                <a:latin typeface="Comic Sans MS" panose="030F0702030302020204" pitchFamily="66" charset="0"/>
              </a:rPr>
              <a:t>The numbers of replacements were used to compute a so-called   PAM-1 matrix.</a:t>
            </a:r>
            <a:br>
              <a:rPr kumimoji="0" lang="en-US" altLang="tr-TR" sz="1800">
                <a:latin typeface="Comic Sans MS" panose="030F0702030302020204" pitchFamily="66" charset="0"/>
              </a:rPr>
            </a:br>
            <a:endParaRPr kumimoji="0" lang="en-US" altLang="tr-TR" sz="1800">
              <a:latin typeface="Comic Sans MS" panose="030F0702030302020204" pitchFamily="66" charset="0"/>
            </a:endParaRPr>
          </a:p>
          <a:p>
            <a:pPr>
              <a:spcBef>
                <a:spcPct val="0"/>
              </a:spcBef>
              <a:buClr>
                <a:schemeClr val="hlink"/>
              </a:buClr>
              <a:buSzPct val="150000"/>
            </a:pPr>
            <a:r>
              <a:rPr kumimoji="0" lang="en-US" altLang="tr-TR" sz="1800">
                <a:latin typeface="Comic Sans MS" panose="030F0702030302020204" pitchFamily="66" charset="0"/>
              </a:rPr>
              <a:t>The PAM-1 matrix reflects an average change of 1% of all amino acid positions. </a:t>
            </a:r>
            <a:br>
              <a:rPr kumimoji="0" lang="en-US" altLang="tr-TR" sz="1800">
                <a:latin typeface="Comic Sans MS" panose="030F0702030302020204" pitchFamily="66" charset="0"/>
              </a:rPr>
            </a:br>
            <a:endParaRPr kumimoji="0" lang="en-US" altLang="tr-TR" sz="1800">
              <a:latin typeface="Comic Sans MS" panose="030F0702030302020204" pitchFamily="66" charset="0"/>
            </a:endParaRPr>
          </a:p>
          <a:p>
            <a:pPr>
              <a:spcBef>
                <a:spcPct val="0"/>
              </a:spcBef>
              <a:buClr>
                <a:schemeClr val="hlink"/>
              </a:buClr>
              <a:buSzPct val="150000"/>
            </a:pPr>
            <a:r>
              <a:rPr kumimoji="0" lang="en-US" altLang="tr-TR" sz="1800">
                <a:latin typeface="Comic Sans MS" panose="030F0702030302020204" pitchFamily="66" charset="0"/>
              </a:rPr>
              <a:t>PAM matrices for larger evolutionary distances can  be extrapolated from the PAM-1 matrix by multiplication.</a:t>
            </a:r>
          </a:p>
          <a:p>
            <a:pPr>
              <a:spcBef>
                <a:spcPct val="0"/>
              </a:spcBef>
              <a:buClr>
                <a:schemeClr val="hlink"/>
              </a:buClr>
              <a:buSzPct val="150000"/>
            </a:pPr>
            <a:endParaRPr kumimoji="0" lang="en-US" altLang="tr-TR" sz="1800">
              <a:latin typeface="Comic Sans MS" panose="030F0702030302020204" pitchFamily="66" charset="0"/>
            </a:endParaRPr>
          </a:p>
          <a:p>
            <a:pPr>
              <a:spcBef>
                <a:spcPct val="0"/>
              </a:spcBef>
              <a:buClr>
                <a:schemeClr val="hlink"/>
              </a:buClr>
              <a:buSzPct val="150000"/>
            </a:pPr>
            <a:r>
              <a:rPr kumimoji="0" lang="en-US" altLang="tr-TR" sz="1800">
                <a:latin typeface="Comic Sans MS" panose="030F0702030302020204" pitchFamily="66" charset="0"/>
              </a:rPr>
              <a:t>PAM250 = 250 mutations per 100 residues.</a:t>
            </a:r>
          </a:p>
          <a:p>
            <a:pPr>
              <a:spcBef>
                <a:spcPct val="0"/>
              </a:spcBef>
              <a:buClr>
                <a:schemeClr val="hlink"/>
              </a:buClr>
              <a:buSzPct val="150000"/>
            </a:pPr>
            <a:endParaRPr kumimoji="0" lang="en-US" altLang="tr-TR" sz="1800">
              <a:latin typeface="Comic Sans MS" panose="030F0702030302020204" pitchFamily="66" charset="0"/>
            </a:endParaRPr>
          </a:p>
          <a:p>
            <a:pPr>
              <a:spcBef>
                <a:spcPct val="0"/>
              </a:spcBef>
              <a:buClr>
                <a:schemeClr val="hlink"/>
              </a:buClr>
              <a:buSzPct val="150000"/>
            </a:pPr>
            <a:r>
              <a:rPr kumimoji="0" lang="en-US" altLang="tr-TR" sz="1800">
                <a:latin typeface="Arial" panose="020B0604020202020204" pitchFamily="34" charset="0"/>
              </a:rPr>
              <a:t>Greater numbers mean bigger evolutionary distance</a:t>
            </a:r>
            <a:endParaRPr kumimoji="0" lang="de-DE" altLang="tr-TR" sz="1800">
              <a:latin typeface="Arial" panose="020B0604020202020204" pitchFamily="34" charset="0"/>
            </a:endParaRPr>
          </a:p>
        </p:txBody>
      </p:sp>
      <p:sp>
        <p:nvSpPr>
          <p:cNvPr id="134152" name="Slide Number Placeholder 7"/>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CD53E0C-0BEE-4492-81E8-CD65DA8FEFD7}" type="slidenum">
              <a:rPr kumimoji="0" lang="en-US" altLang="tr-TR" sz="1200" smtClean="0"/>
              <a:pPr>
                <a:spcBef>
                  <a:spcPct val="50000"/>
                </a:spcBef>
                <a:buFontTx/>
                <a:buNone/>
              </a:pPr>
              <a:t>95</a:t>
            </a:fld>
            <a:endParaRPr kumimoji="0" lang="en-US" altLang="tr-TR" sz="1200" smtClean="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ChangeArrowheads="1"/>
          </p:cNvSpPr>
          <p:nvPr/>
        </p:nvSpPr>
        <p:spPr bwMode="auto">
          <a:xfrm>
            <a:off x="1219200" y="990600"/>
            <a:ext cx="6740525" cy="4748213"/>
          </a:xfrm>
          <a:prstGeom prst="rect">
            <a:avLst/>
          </a:prstGeom>
          <a:noFill/>
          <a:ln w="19050">
            <a:solidFill>
              <a:schemeClr val="tx1"/>
            </a:solidFill>
            <a:miter lim="800000"/>
            <a:headEnd type="none" w="sm" len="sm"/>
            <a:tailEnd type="none" w="sm" len="sm"/>
          </a:ln>
          <a:effectLst/>
        </p:spPr>
        <p:txBody>
          <a:bodyPr wrap="none">
            <a:spAutoFit/>
          </a:bodyPr>
          <a:lstStyle/>
          <a:p>
            <a:pPr>
              <a:spcBef>
                <a:spcPct val="20000"/>
              </a:spcBef>
              <a:defRPr/>
            </a:pPr>
            <a:endParaRPr lang="en-US" sz="1200" dirty="0">
              <a:solidFill>
                <a:schemeClr val="tx1"/>
              </a:solidFill>
              <a:latin typeface="Courier New" pitchFamily="49" charset="0"/>
            </a:endParaRPr>
          </a:p>
          <a:p>
            <a:pPr>
              <a:spcBef>
                <a:spcPct val="20000"/>
              </a:spcBef>
              <a:defRPr/>
            </a:pPr>
            <a:r>
              <a:rPr lang="en-US" sz="1200" dirty="0">
                <a:solidFill>
                  <a:schemeClr val="tx1"/>
                </a:solidFill>
                <a:latin typeface="Courier New" pitchFamily="49" charset="0"/>
              </a:rPr>
              <a:t>    </a:t>
            </a:r>
            <a:r>
              <a:rPr lang="en-US" sz="1200" dirty="0">
                <a:solidFill>
                  <a:schemeClr val="accent1">
                    <a:lumMod val="75000"/>
                  </a:schemeClr>
                </a:solidFill>
                <a:latin typeface="Courier New" pitchFamily="49" charset="0"/>
              </a:rPr>
              <a:t>A  R  N  D  C  Q  E  G  H  I  L  K  M  F  P  S  T  W  Y  V  B  Z</a:t>
            </a:r>
          </a:p>
          <a:p>
            <a:pPr>
              <a:spcBef>
                <a:spcPct val="20000"/>
              </a:spcBef>
              <a:defRPr/>
            </a:pPr>
            <a:r>
              <a:rPr lang="en-US" sz="1200" dirty="0">
                <a:solidFill>
                  <a:schemeClr val="tx1"/>
                </a:solidFill>
                <a:latin typeface="Courier New" pitchFamily="49" charset="0"/>
              </a:rPr>
              <a:t>A   2 -2  0  0 -2  0  0  1 -1 -1 -2 -1 -1 -3  1  1  1 -6 -3  0  2  1   </a:t>
            </a:r>
          </a:p>
          <a:p>
            <a:pPr>
              <a:defRPr/>
            </a:pPr>
            <a:r>
              <a:rPr lang="en-US" sz="1200" dirty="0">
                <a:solidFill>
                  <a:schemeClr val="tx1"/>
                </a:solidFill>
                <a:latin typeface="Courier New" pitchFamily="49" charset="0"/>
              </a:rPr>
              <a:t>R  -2  6  0 -1 -4  1 -1 -3  2 -2 -3  3  0 -4  0  0 -1  2 -4 -2  1  2   </a:t>
            </a:r>
          </a:p>
          <a:p>
            <a:pPr>
              <a:defRPr/>
            </a:pPr>
            <a:r>
              <a:rPr lang="en-US" sz="1200" dirty="0">
                <a:solidFill>
                  <a:schemeClr val="tx1"/>
                </a:solidFill>
                <a:latin typeface="Courier New" pitchFamily="49" charset="0"/>
              </a:rPr>
              <a:t>N   0  0  2  2 -4  1  1  0  2 -2 -3  1 -2 -3  0  1  0 -4 -2 -2  4  3   </a:t>
            </a:r>
          </a:p>
          <a:p>
            <a:pPr>
              <a:defRPr/>
            </a:pPr>
            <a:r>
              <a:rPr lang="en-US" sz="1200" dirty="0">
                <a:solidFill>
                  <a:schemeClr val="tx1"/>
                </a:solidFill>
                <a:latin typeface="Courier New" pitchFamily="49" charset="0"/>
              </a:rPr>
              <a:t>D   0 -1  2  4 -5  2  3  1  1 -2 -4  0 -3 -6 -1  0  0 -7 -4 -2  5  4   </a:t>
            </a:r>
          </a:p>
          <a:p>
            <a:pPr>
              <a:defRPr/>
            </a:pPr>
            <a:r>
              <a:rPr lang="en-US" sz="1200" dirty="0">
                <a:solidFill>
                  <a:schemeClr val="tx1"/>
                </a:solidFill>
                <a:latin typeface="Courier New" pitchFamily="49" charset="0"/>
              </a:rPr>
              <a:t>C  -2 -4 -4 -5 12 -5 -5 -3 -3 -2 -6 -5 -5 -4 -3  0 -2 -8  0 -2 -3 -4   </a:t>
            </a:r>
          </a:p>
          <a:p>
            <a:pPr>
              <a:defRPr/>
            </a:pPr>
            <a:r>
              <a:rPr lang="en-US" sz="1200" dirty="0">
                <a:solidFill>
                  <a:schemeClr val="tx1"/>
                </a:solidFill>
                <a:latin typeface="Courier New" pitchFamily="49" charset="0"/>
              </a:rPr>
              <a:t>Q   0  1  1  2 -5  4  2 -1  3 -2 -2  1 -1 -5  0 -1 -1 -5 -4 -2  3  5   </a:t>
            </a:r>
          </a:p>
          <a:p>
            <a:pPr>
              <a:defRPr/>
            </a:pPr>
            <a:r>
              <a:rPr lang="en-US" sz="1200" dirty="0">
                <a:solidFill>
                  <a:schemeClr val="tx1"/>
                </a:solidFill>
                <a:latin typeface="Courier New" pitchFamily="49" charset="0"/>
              </a:rPr>
              <a:t>E   0 -1  1  3 -5  2  4  0  1 -2 -3  0 -2 -5 -1  0  0 -7 -4 -2  4  5   </a:t>
            </a:r>
          </a:p>
          <a:p>
            <a:pPr>
              <a:defRPr/>
            </a:pPr>
            <a:r>
              <a:rPr lang="en-US" sz="1200" dirty="0">
                <a:solidFill>
                  <a:schemeClr val="tx1"/>
                </a:solidFill>
                <a:latin typeface="Courier New" pitchFamily="49" charset="0"/>
              </a:rPr>
              <a:t>G   1 -3  0  1 -3 -1  0  5 -2 -3 -4 -2 -3 -5  0  1  0 -7 -5 -1  2  1   </a:t>
            </a:r>
          </a:p>
          <a:p>
            <a:pPr>
              <a:defRPr/>
            </a:pPr>
            <a:r>
              <a:rPr lang="en-US" sz="1200" dirty="0">
                <a:solidFill>
                  <a:schemeClr val="tx1"/>
                </a:solidFill>
                <a:latin typeface="Courier New" pitchFamily="49" charset="0"/>
              </a:rPr>
              <a:t>H  -1  2  2  1 -3  3  1 -2  6 -2 -2  0 -2 -2  0 -1 -1 -3  0 -2  3  3   </a:t>
            </a:r>
          </a:p>
          <a:p>
            <a:pPr>
              <a:defRPr/>
            </a:pPr>
            <a:r>
              <a:rPr lang="en-US" sz="1200" dirty="0">
                <a:solidFill>
                  <a:schemeClr val="tx1"/>
                </a:solidFill>
                <a:latin typeface="Courier New" pitchFamily="49" charset="0"/>
              </a:rPr>
              <a:t>I  -1 -2 -2 -2 -2 -2 -2 -3 -2  5  2 -2  2  1 -2 -1  0 -5 -1  4 -1 -1   </a:t>
            </a:r>
          </a:p>
          <a:p>
            <a:pPr>
              <a:defRPr/>
            </a:pPr>
            <a:r>
              <a:rPr lang="en-US" sz="1200" dirty="0">
                <a:solidFill>
                  <a:schemeClr val="tx1"/>
                </a:solidFill>
                <a:latin typeface="Courier New" pitchFamily="49" charset="0"/>
              </a:rPr>
              <a:t>L  -2 -3 -3 -4 -6 -2 -3 -4 -2  2  6 -3  4  2 -3 -3 -2 -2 -1  2 -2 -1   </a:t>
            </a:r>
          </a:p>
          <a:p>
            <a:pPr>
              <a:defRPr/>
            </a:pPr>
            <a:r>
              <a:rPr lang="en-US" sz="1200" dirty="0">
                <a:solidFill>
                  <a:schemeClr val="tx1"/>
                </a:solidFill>
                <a:latin typeface="Courier New" pitchFamily="49" charset="0"/>
              </a:rPr>
              <a:t>K  -1  3  1  0 -5  1  0 -2  0 -2 -3  5  0 -5 -1  0  0 -3 -4 -2  2  2 </a:t>
            </a:r>
          </a:p>
          <a:p>
            <a:pPr>
              <a:defRPr/>
            </a:pPr>
            <a:r>
              <a:rPr lang="en-US" sz="1200" dirty="0">
                <a:solidFill>
                  <a:schemeClr val="tx1"/>
                </a:solidFill>
                <a:latin typeface="Courier New" pitchFamily="49" charset="0"/>
              </a:rPr>
              <a:t>M  -1  0 -2 -3 -5 -1 -2 -3 -2  2  4  0  6  0 -2 -2 -1 -4 -2  2 -1  0  </a:t>
            </a:r>
          </a:p>
          <a:p>
            <a:pPr>
              <a:defRPr/>
            </a:pPr>
            <a:r>
              <a:rPr lang="en-US" sz="1200" dirty="0">
                <a:solidFill>
                  <a:schemeClr val="tx1"/>
                </a:solidFill>
                <a:latin typeface="Courier New" pitchFamily="49" charset="0"/>
              </a:rPr>
              <a:t>F  -3 -4 -3 -6 -4 -5 -5 -5 -2  1  2 -5  0  9 -5 -3 -3  0  7 -1 -3 -4   </a:t>
            </a:r>
          </a:p>
          <a:p>
            <a:pPr>
              <a:defRPr/>
            </a:pPr>
            <a:r>
              <a:rPr lang="en-US" sz="1200" dirty="0">
                <a:solidFill>
                  <a:schemeClr val="tx1"/>
                </a:solidFill>
                <a:latin typeface="Courier New" pitchFamily="49" charset="0"/>
              </a:rPr>
              <a:t>P   1  0  0 -1 -3  0 -1  0  0 -2 -3 -1 -2 -5  6  1  0 -6 -5 -1  1  1   </a:t>
            </a:r>
          </a:p>
          <a:p>
            <a:pPr>
              <a:defRPr/>
            </a:pPr>
            <a:r>
              <a:rPr lang="en-US" sz="1200" dirty="0">
                <a:solidFill>
                  <a:schemeClr val="tx1"/>
                </a:solidFill>
                <a:latin typeface="Courier New" pitchFamily="49" charset="0"/>
              </a:rPr>
              <a:t>S   1  0  1  0  0 -1  0  1 -1 -1 -3  0 -2 -3  1  2  1 -2 -3 -1  2  1   </a:t>
            </a:r>
          </a:p>
          <a:p>
            <a:pPr>
              <a:defRPr/>
            </a:pPr>
            <a:r>
              <a:rPr lang="en-US" sz="1200" dirty="0">
                <a:solidFill>
                  <a:schemeClr val="tx1"/>
                </a:solidFill>
                <a:latin typeface="Courier New" pitchFamily="49" charset="0"/>
              </a:rPr>
              <a:t>T   1 -1  0  0 -2 -1  0  0 -1  0 -2  0 -1 -3  0  1  3 -5 -3  0  2  1   </a:t>
            </a:r>
          </a:p>
          <a:p>
            <a:pPr>
              <a:defRPr/>
            </a:pPr>
            <a:r>
              <a:rPr lang="en-US" sz="1200" dirty="0">
                <a:solidFill>
                  <a:schemeClr val="tx1"/>
                </a:solidFill>
                <a:latin typeface="Courier New" pitchFamily="49" charset="0"/>
              </a:rPr>
              <a:t>W  -6  2 -4 -7 -8 -5 -7 -7 -3 -5 -2 -3 -4  0 -6 -2 -5 17  0 -6 -4 -4   </a:t>
            </a:r>
          </a:p>
          <a:p>
            <a:pPr>
              <a:defRPr/>
            </a:pPr>
            <a:r>
              <a:rPr lang="en-US" sz="1200" dirty="0">
                <a:solidFill>
                  <a:schemeClr val="tx1"/>
                </a:solidFill>
                <a:latin typeface="Courier New" pitchFamily="49" charset="0"/>
              </a:rPr>
              <a:t>Y  -3 -4 -2 -4  0 -4 -4 -5  0 -1 -1 -4 -2  7 -5 -3 -3  0 10 -2 -2 -3   </a:t>
            </a:r>
          </a:p>
          <a:p>
            <a:pPr>
              <a:defRPr/>
            </a:pPr>
            <a:r>
              <a:rPr lang="en-US" sz="1200" dirty="0">
                <a:solidFill>
                  <a:schemeClr val="tx1"/>
                </a:solidFill>
                <a:latin typeface="Courier New" pitchFamily="49" charset="0"/>
              </a:rPr>
              <a:t>V   0 -2 -2 -2 -2 -2 -2 -1 -2  4  2 -2  2 -1 -1 -1  0 -6 -2  4  0  0   </a:t>
            </a:r>
          </a:p>
          <a:p>
            <a:pPr>
              <a:defRPr/>
            </a:pPr>
            <a:r>
              <a:rPr lang="en-US" sz="1200" dirty="0">
                <a:solidFill>
                  <a:schemeClr val="tx1"/>
                </a:solidFill>
                <a:latin typeface="Courier New" pitchFamily="49" charset="0"/>
              </a:rPr>
              <a:t>B   2  1  4  5 -3  3  4  2  3 -1 -2  2 -1 -3  1  2  2 -4 -2  0  6  5   </a:t>
            </a:r>
          </a:p>
          <a:p>
            <a:pPr>
              <a:defRPr/>
            </a:pPr>
            <a:r>
              <a:rPr lang="en-US" sz="1200" dirty="0">
                <a:solidFill>
                  <a:schemeClr val="tx1"/>
                </a:solidFill>
                <a:latin typeface="Courier New" pitchFamily="49" charset="0"/>
              </a:rPr>
              <a:t>Z   1  2  3  4 -4  5  5  1  3 -1 -1  2  0 -4  1  1  1 -4 -3  0  5  6   </a:t>
            </a:r>
          </a:p>
          <a:p>
            <a:pPr>
              <a:defRPr/>
            </a:pPr>
            <a:endParaRPr lang="en-US" sz="1200" dirty="0">
              <a:solidFill>
                <a:schemeClr val="tx1"/>
              </a:solidFill>
              <a:latin typeface="Courier New" pitchFamily="49" charset="0"/>
            </a:endParaRPr>
          </a:p>
        </p:txBody>
      </p:sp>
      <p:sp>
        <p:nvSpPr>
          <p:cNvPr id="136195" name="Rectangle 3"/>
          <p:cNvSpPr>
            <a:spLocks noChangeArrowheads="1"/>
          </p:cNvSpPr>
          <p:nvPr/>
        </p:nvSpPr>
        <p:spPr bwMode="auto">
          <a:xfrm>
            <a:off x="3657600" y="228600"/>
            <a:ext cx="1892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r>
              <a:rPr kumimoji="0" lang="en-US" altLang="tr-TR" sz="2800">
                <a:solidFill>
                  <a:schemeClr val="hlink"/>
                </a:solidFill>
                <a:latin typeface="Arial" panose="020B0604020202020204" pitchFamily="34" charset="0"/>
              </a:rPr>
              <a:t>PAM 250</a:t>
            </a:r>
            <a:endParaRPr kumimoji="0" lang="en-US" altLang="tr-TR" sz="4400">
              <a:solidFill>
                <a:schemeClr val="hlink"/>
              </a:solidFill>
            </a:endParaRPr>
          </a:p>
        </p:txBody>
      </p:sp>
      <p:sp>
        <p:nvSpPr>
          <p:cNvPr id="136196" name="Line 4"/>
          <p:cNvSpPr>
            <a:spLocks noChangeShapeType="1"/>
          </p:cNvSpPr>
          <p:nvPr/>
        </p:nvSpPr>
        <p:spPr bwMode="auto">
          <a:xfrm>
            <a:off x="1649413" y="4975225"/>
            <a:ext cx="850900" cy="0"/>
          </a:xfrm>
          <a:prstGeom prst="line">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tr-TR"/>
          </a:p>
        </p:txBody>
      </p:sp>
      <p:sp>
        <p:nvSpPr>
          <p:cNvPr id="136197" name="Line 5"/>
          <p:cNvSpPr>
            <a:spLocks noChangeShapeType="1"/>
          </p:cNvSpPr>
          <p:nvPr/>
        </p:nvSpPr>
        <p:spPr bwMode="auto">
          <a:xfrm>
            <a:off x="2905125" y="1857375"/>
            <a:ext cx="0" cy="2916238"/>
          </a:xfrm>
          <a:prstGeom prst="line">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tr-TR"/>
          </a:p>
        </p:txBody>
      </p:sp>
      <p:sp>
        <p:nvSpPr>
          <p:cNvPr id="136198" name="Line 6"/>
          <p:cNvSpPr>
            <a:spLocks noChangeShapeType="1"/>
          </p:cNvSpPr>
          <p:nvPr/>
        </p:nvSpPr>
        <p:spPr bwMode="auto">
          <a:xfrm>
            <a:off x="6497638" y="1857375"/>
            <a:ext cx="0" cy="2886075"/>
          </a:xfrm>
          <a:prstGeom prst="line">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tr-TR"/>
          </a:p>
        </p:txBody>
      </p:sp>
      <p:sp>
        <p:nvSpPr>
          <p:cNvPr id="136199" name="Line 7"/>
          <p:cNvSpPr>
            <a:spLocks noChangeShapeType="1"/>
          </p:cNvSpPr>
          <p:nvPr/>
        </p:nvSpPr>
        <p:spPr bwMode="auto">
          <a:xfrm>
            <a:off x="1649413" y="5133975"/>
            <a:ext cx="909637" cy="0"/>
          </a:xfrm>
          <a:prstGeom prst="line">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tr-TR"/>
          </a:p>
        </p:txBody>
      </p:sp>
      <p:sp>
        <p:nvSpPr>
          <p:cNvPr id="136200" name="Line 8"/>
          <p:cNvSpPr>
            <a:spLocks noChangeShapeType="1"/>
          </p:cNvSpPr>
          <p:nvPr/>
        </p:nvSpPr>
        <p:spPr bwMode="auto">
          <a:xfrm>
            <a:off x="3179763" y="5133975"/>
            <a:ext cx="2914650" cy="0"/>
          </a:xfrm>
          <a:prstGeom prst="line">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tr-TR"/>
          </a:p>
        </p:txBody>
      </p:sp>
      <p:grpSp>
        <p:nvGrpSpPr>
          <p:cNvPr id="136201" name="Group 9"/>
          <p:cNvGrpSpPr>
            <a:grpSpLocks/>
          </p:cNvGrpSpPr>
          <p:nvPr/>
        </p:nvGrpSpPr>
        <p:grpSpPr bwMode="auto">
          <a:xfrm>
            <a:off x="2646363" y="1489075"/>
            <a:ext cx="379412" cy="469900"/>
            <a:chOff x="1583" y="260"/>
            <a:chExt cx="239" cy="296"/>
          </a:xfrm>
        </p:grpSpPr>
        <p:sp>
          <p:nvSpPr>
            <p:cNvPr id="136217" name="Rectangle 10"/>
            <p:cNvSpPr>
              <a:spLocks noChangeArrowheads="1"/>
            </p:cNvSpPr>
            <p:nvPr/>
          </p:nvSpPr>
          <p:spPr bwMode="auto">
            <a:xfrm>
              <a:off x="1602" y="288"/>
              <a:ext cx="204" cy="222"/>
            </a:xfrm>
            <a:prstGeom prst="rect">
              <a:avLst/>
            </a:prstGeom>
            <a:solidFill>
              <a:schemeClr val="bg1"/>
            </a:solidFill>
            <a:ln w="12700">
              <a:solidFill>
                <a:schemeClr val="tx1"/>
              </a:solidFill>
              <a:miter lim="800000"/>
              <a:headEnd type="none" w="sm" len="sm"/>
              <a:tailEnd type="none" w="sm" len="sm"/>
            </a:ln>
            <a:effectLst>
              <a:outerShdw dist="45791" dir="3378596"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36218" name="Text Box 11"/>
            <p:cNvSpPr txBox="1">
              <a:spLocks noChangeArrowheads="1"/>
            </p:cNvSpPr>
            <p:nvPr/>
          </p:nvSpPr>
          <p:spPr bwMode="auto">
            <a:xfrm>
              <a:off x="1583" y="260"/>
              <a:ext cx="239"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type="none" w="sm" len="sm"/>
                  <a:tailEnd type="none" w="sm" len="sm"/>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r>
                <a:rPr kumimoji="0" lang="en-US" altLang="tr-TR" sz="2400">
                  <a:solidFill>
                    <a:schemeClr val="bg2"/>
                  </a:solidFill>
                  <a:latin typeface="Courier New" panose="02070309020205020404" pitchFamily="49" charset="0"/>
                </a:rPr>
                <a:t>C</a:t>
              </a:r>
              <a:endParaRPr kumimoji="0" lang="en-US" altLang="tr-TR" sz="1800">
                <a:solidFill>
                  <a:schemeClr val="bg2"/>
                </a:solidFill>
                <a:latin typeface="Arial" panose="020B0604020202020204" pitchFamily="34" charset="0"/>
              </a:endParaRPr>
            </a:p>
          </p:txBody>
        </p:sp>
      </p:grpSp>
      <p:grpSp>
        <p:nvGrpSpPr>
          <p:cNvPr id="136202" name="Group 12"/>
          <p:cNvGrpSpPr>
            <a:grpSpLocks/>
          </p:cNvGrpSpPr>
          <p:nvPr/>
        </p:nvGrpSpPr>
        <p:grpSpPr bwMode="auto">
          <a:xfrm>
            <a:off x="2616200" y="4856163"/>
            <a:ext cx="588963" cy="379412"/>
            <a:chOff x="220" y="2135"/>
            <a:chExt cx="371" cy="239"/>
          </a:xfrm>
        </p:grpSpPr>
        <p:sp>
          <p:nvSpPr>
            <p:cNvPr id="773133" name="Rectangle 13"/>
            <p:cNvSpPr>
              <a:spLocks noChangeArrowheads="1"/>
            </p:cNvSpPr>
            <p:nvPr/>
          </p:nvSpPr>
          <p:spPr bwMode="auto">
            <a:xfrm>
              <a:off x="248" y="2137"/>
              <a:ext cx="252" cy="237"/>
            </a:xfrm>
            <a:prstGeom prst="rect">
              <a:avLst/>
            </a:prstGeom>
            <a:solidFill>
              <a:schemeClr val="bg1"/>
            </a:solidFill>
            <a:ln w="3175">
              <a:solidFill>
                <a:schemeClr val="tx1"/>
              </a:solidFill>
              <a:miter lim="800000"/>
              <a:headEnd type="none" w="sm" len="sm"/>
              <a:tailEnd type="none" w="sm" len="sm"/>
            </a:ln>
            <a:effectLst>
              <a:outerShdw dist="63500" dir="3187806" algn="ctr" rotWithShape="0">
                <a:srgbClr val="808080"/>
              </a:outerShdw>
            </a:effectLst>
          </p:spPr>
          <p:txBody>
            <a:bodyPr wrap="none" anchor="ctr"/>
            <a:lstStyle/>
            <a:p>
              <a:pPr algn="ctr" eaLnBrk="1" hangingPunct="1">
                <a:defRPr/>
              </a:pPr>
              <a:endParaRPr lang="en-US">
                <a:solidFill>
                  <a:schemeClr val="accent1">
                    <a:lumMod val="75000"/>
                  </a:schemeClr>
                </a:solidFill>
                <a:latin typeface="Arial" charset="0"/>
              </a:endParaRPr>
            </a:p>
          </p:txBody>
        </p:sp>
        <p:sp>
          <p:nvSpPr>
            <p:cNvPr id="773134" name="Text Box 14"/>
            <p:cNvSpPr txBox="1">
              <a:spLocks noChangeArrowheads="1"/>
            </p:cNvSpPr>
            <p:nvPr/>
          </p:nvSpPr>
          <p:spPr bwMode="auto">
            <a:xfrm>
              <a:off x="220" y="2135"/>
              <a:ext cx="371" cy="233"/>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dirty="0">
                  <a:solidFill>
                    <a:schemeClr val="accent1">
                      <a:lumMod val="75000"/>
                    </a:schemeClr>
                  </a:solidFill>
                  <a:latin typeface="Courier New" pitchFamily="49" charset="0"/>
                </a:rPr>
                <a:t>-8</a:t>
              </a:r>
              <a:endParaRPr lang="en-US" dirty="0">
                <a:solidFill>
                  <a:schemeClr val="accent1">
                    <a:lumMod val="75000"/>
                  </a:schemeClr>
                </a:solidFill>
              </a:endParaRPr>
            </a:p>
          </p:txBody>
        </p:sp>
      </p:grpSp>
      <p:grpSp>
        <p:nvGrpSpPr>
          <p:cNvPr id="136203" name="Group 15"/>
          <p:cNvGrpSpPr>
            <a:grpSpLocks/>
          </p:cNvGrpSpPr>
          <p:nvPr/>
        </p:nvGrpSpPr>
        <p:grpSpPr bwMode="auto">
          <a:xfrm>
            <a:off x="6207125" y="4854575"/>
            <a:ext cx="588963" cy="381000"/>
            <a:chOff x="178" y="2500"/>
            <a:chExt cx="371" cy="240"/>
          </a:xfrm>
        </p:grpSpPr>
        <p:sp>
          <p:nvSpPr>
            <p:cNvPr id="773136" name="Rectangle 16"/>
            <p:cNvSpPr>
              <a:spLocks noChangeArrowheads="1"/>
            </p:cNvSpPr>
            <p:nvPr/>
          </p:nvSpPr>
          <p:spPr bwMode="auto">
            <a:xfrm>
              <a:off x="206" y="2503"/>
              <a:ext cx="252" cy="237"/>
            </a:xfrm>
            <a:prstGeom prst="rect">
              <a:avLst/>
            </a:prstGeom>
            <a:solidFill>
              <a:schemeClr val="bg1"/>
            </a:solidFill>
            <a:ln w="3175">
              <a:solidFill>
                <a:schemeClr val="tx1"/>
              </a:solidFill>
              <a:miter lim="800000"/>
              <a:headEnd type="none" w="sm" len="sm"/>
              <a:tailEnd type="none" w="sm" len="sm"/>
            </a:ln>
            <a:effectLst>
              <a:outerShdw dist="63500" dir="3187806" algn="ctr" rotWithShape="0">
                <a:srgbClr val="808080"/>
              </a:outerShdw>
            </a:effectLst>
          </p:spPr>
          <p:txBody>
            <a:bodyPr wrap="none" anchor="ctr"/>
            <a:lstStyle/>
            <a:p>
              <a:pPr algn="ctr" eaLnBrk="1" hangingPunct="1">
                <a:defRPr/>
              </a:pPr>
              <a:endParaRPr lang="en-US">
                <a:solidFill>
                  <a:schemeClr val="accent1">
                    <a:lumMod val="75000"/>
                  </a:schemeClr>
                </a:solidFill>
                <a:latin typeface="Arial" charset="0"/>
              </a:endParaRPr>
            </a:p>
          </p:txBody>
        </p:sp>
        <p:sp>
          <p:nvSpPr>
            <p:cNvPr id="773137" name="Text Box 17"/>
            <p:cNvSpPr txBox="1">
              <a:spLocks noChangeArrowheads="1"/>
            </p:cNvSpPr>
            <p:nvPr/>
          </p:nvSpPr>
          <p:spPr bwMode="auto">
            <a:xfrm>
              <a:off x="178" y="2500"/>
              <a:ext cx="371" cy="233"/>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a:solidFill>
                    <a:schemeClr val="accent1">
                      <a:lumMod val="75000"/>
                    </a:schemeClr>
                  </a:solidFill>
                  <a:latin typeface="Courier New" pitchFamily="49" charset="0"/>
                </a:rPr>
                <a:t>17</a:t>
              </a:r>
              <a:endParaRPr lang="en-US">
                <a:solidFill>
                  <a:schemeClr val="accent1">
                    <a:lumMod val="75000"/>
                  </a:schemeClr>
                </a:solidFill>
              </a:endParaRPr>
            </a:p>
          </p:txBody>
        </p:sp>
      </p:grpSp>
      <p:grpSp>
        <p:nvGrpSpPr>
          <p:cNvPr id="136204" name="Group 18"/>
          <p:cNvGrpSpPr>
            <a:grpSpLocks/>
          </p:cNvGrpSpPr>
          <p:nvPr/>
        </p:nvGrpSpPr>
        <p:grpSpPr bwMode="auto">
          <a:xfrm>
            <a:off x="6227763" y="1479550"/>
            <a:ext cx="379412" cy="469900"/>
            <a:chOff x="1583" y="260"/>
            <a:chExt cx="239" cy="296"/>
          </a:xfrm>
        </p:grpSpPr>
        <p:sp>
          <p:nvSpPr>
            <p:cNvPr id="136211" name="Rectangle 19"/>
            <p:cNvSpPr>
              <a:spLocks noChangeArrowheads="1"/>
            </p:cNvSpPr>
            <p:nvPr/>
          </p:nvSpPr>
          <p:spPr bwMode="auto">
            <a:xfrm>
              <a:off x="1602" y="288"/>
              <a:ext cx="204" cy="222"/>
            </a:xfrm>
            <a:prstGeom prst="rect">
              <a:avLst/>
            </a:prstGeom>
            <a:solidFill>
              <a:schemeClr val="bg1"/>
            </a:solidFill>
            <a:ln w="12700">
              <a:solidFill>
                <a:schemeClr val="tx1"/>
              </a:solidFill>
              <a:miter lim="800000"/>
              <a:headEnd type="none" w="sm" len="sm"/>
              <a:tailEnd type="none" w="sm" len="sm"/>
            </a:ln>
            <a:effectLst>
              <a:outerShdw dist="45791" dir="3378596"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36212" name="Text Box 20"/>
            <p:cNvSpPr txBox="1">
              <a:spLocks noChangeArrowheads="1"/>
            </p:cNvSpPr>
            <p:nvPr/>
          </p:nvSpPr>
          <p:spPr bwMode="auto">
            <a:xfrm>
              <a:off x="1583" y="260"/>
              <a:ext cx="239"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type="none" w="sm" len="sm"/>
                  <a:tailEnd type="none" w="sm" len="sm"/>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r>
                <a:rPr kumimoji="0" lang="en-US" altLang="tr-TR" sz="2400">
                  <a:solidFill>
                    <a:schemeClr val="bg2"/>
                  </a:solidFill>
                  <a:latin typeface="Courier New" panose="02070309020205020404" pitchFamily="49" charset="0"/>
                </a:rPr>
                <a:t>W</a:t>
              </a:r>
              <a:endParaRPr kumimoji="0" lang="en-US" altLang="tr-TR" sz="1800">
                <a:solidFill>
                  <a:schemeClr val="bg2"/>
                </a:solidFill>
                <a:latin typeface="Arial" panose="020B0604020202020204" pitchFamily="34" charset="0"/>
              </a:endParaRPr>
            </a:p>
          </p:txBody>
        </p:sp>
      </p:grpSp>
      <p:grpSp>
        <p:nvGrpSpPr>
          <p:cNvPr id="136205" name="Group 21"/>
          <p:cNvGrpSpPr>
            <a:grpSpLocks/>
          </p:cNvGrpSpPr>
          <p:nvPr/>
        </p:nvGrpSpPr>
        <p:grpSpPr bwMode="auto">
          <a:xfrm>
            <a:off x="1160463" y="4832350"/>
            <a:ext cx="379412" cy="469900"/>
            <a:chOff x="1583" y="260"/>
            <a:chExt cx="239" cy="296"/>
          </a:xfrm>
        </p:grpSpPr>
        <p:sp>
          <p:nvSpPr>
            <p:cNvPr id="136209" name="Rectangle 22"/>
            <p:cNvSpPr>
              <a:spLocks noChangeArrowheads="1"/>
            </p:cNvSpPr>
            <p:nvPr/>
          </p:nvSpPr>
          <p:spPr bwMode="auto">
            <a:xfrm>
              <a:off x="1602" y="288"/>
              <a:ext cx="204" cy="222"/>
            </a:xfrm>
            <a:prstGeom prst="rect">
              <a:avLst/>
            </a:prstGeom>
            <a:solidFill>
              <a:schemeClr val="bg1"/>
            </a:solidFill>
            <a:ln w="12700">
              <a:solidFill>
                <a:schemeClr val="tx1"/>
              </a:solidFill>
              <a:miter lim="800000"/>
              <a:headEnd type="none" w="sm" len="sm"/>
              <a:tailEnd type="none" w="sm" len="sm"/>
            </a:ln>
            <a:effectLst>
              <a:outerShdw dist="45791" dir="3378596"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36210" name="Text Box 23"/>
            <p:cNvSpPr txBox="1">
              <a:spLocks noChangeArrowheads="1"/>
            </p:cNvSpPr>
            <p:nvPr/>
          </p:nvSpPr>
          <p:spPr bwMode="auto">
            <a:xfrm>
              <a:off x="1583" y="260"/>
              <a:ext cx="239"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type="none" w="sm" len="sm"/>
                  <a:tailEnd type="none" w="sm" len="sm"/>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r>
                <a:rPr kumimoji="0" lang="en-US" altLang="tr-TR" sz="2400">
                  <a:solidFill>
                    <a:schemeClr val="bg2"/>
                  </a:solidFill>
                  <a:latin typeface="Courier New" panose="02070309020205020404" pitchFamily="49" charset="0"/>
                </a:rPr>
                <a:t>W</a:t>
              </a:r>
              <a:endParaRPr kumimoji="0" lang="en-US" altLang="tr-TR" sz="1800">
                <a:solidFill>
                  <a:schemeClr val="bg2"/>
                </a:solidFill>
                <a:latin typeface="Arial" panose="020B0604020202020204" pitchFamily="34" charset="0"/>
              </a:endParaRPr>
            </a:p>
          </p:txBody>
        </p:sp>
      </p:grpSp>
      <p:sp>
        <p:nvSpPr>
          <p:cNvPr id="136206" name="Text Box 24"/>
          <p:cNvSpPr txBox="1">
            <a:spLocks noChangeArrowheads="1"/>
          </p:cNvSpPr>
          <p:nvPr/>
        </p:nvSpPr>
        <p:spPr bwMode="auto">
          <a:xfrm>
            <a:off x="685800" y="5943600"/>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50000"/>
              </a:spcBef>
              <a:buFontTx/>
              <a:buNone/>
            </a:pPr>
            <a:r>
              <a:rPr kumimoji="0" lang="en-US" altLang="tr-TR" sz="1800">
                <a:latin typeface="Comic Sans MS" panose="030F0702030302020204" pitchFamily="66" charset="0"/>
              </a:rPr>
              <a:t>A value of 0 indicates the frequency of alignment is random</a:t>
            </a:r>
          </a:p>
        </p:txBody>
      </p:sp>
      <p:sp>
        <p:nvSpPr>
          <p:cNvPr id="136207" name="Rectangle 26"/>
          <p:cNvSpPr>
            <a:spLocks noChangeArrowheads="1"/>
          </p:cNvSpPr>
          <p:nvPr/>
        </p:nvSpPr>
        <p:spPr bwMode="auto">
          <a:xfrm>
            <a:off x="2667000" y="6324600"/>
            <a:ext cx="3930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r>
              <a:rPr kumimoji="0" lang="en-US" altLang="tr-TR" sz="1800">
                <a:solidFill>
                  <a:schemeClr val="bg2"/>
                </a:solidFill>
                <a:latin typeface="Arial" panose="020B0604020202020204" pitchFamily="34" charset="0"/>
              </a:rPr>
              <a:t>log(freq(</a:t>
            </a:r>
            <a:r>
              <a:rPr kumimoji="0" lang="en-US" altLang="tr-TR" sz="1800">
                <a:solidFill>
                  <a:schemeClr val="accent2"/>
                </a:solidFill>
                <a:latin typeface="Arial" panose="020B0604020202020204" pitchFamily="34" charset="0"/>
              </a:rPr>
              <a:t>observed</a:t>
            </a:r>
            <a:r>
              <a:rPr kumimoji="0" lang="en-US" altLang="tr-TR" sz="1800">
                <a:solidFill>
                  <a:schemeClr val="bg2"/>
                </a:solidFill>
                <a:latin typeface="Arial" panose="020B0604020202020204" pitchFamily="34" charset="0"/>
              </a:rPr>
              <a:t>)/freq(</a:t>
            </a:r>
            <a:r>
              <a:rPr kumimoji="0" lang="en-US" altLang="tr-TR" sz="1800">
                <a:solidFill>
                  <a:schemeClr val="hlink"/>
                </a:solidFill>
                <a:latin typeface="Arial" panose="020B0604020202020204" pitchFamily="34" charset="0"/>
              </a:rPr>
              <a:t>expected</a:t>
            </a:r>
            <a:r>
              <a:rPr kumimoji="0" lang="en-US" altLang="tr-TR" sz="1800">
                <a:solidFill>
                  <a:schemeClr val="bg2"/>
                </a:solidFill>
                <a:latin typeface="Arial" panose="020B0604020202020204" pitchFamily="34" charset="0"/>
              </a:rPr>
              <a:t>))</a:t>
            </a:r>
          </a:p>
        </p:txBody>
      </p:sp>
      <p:sp>
        <p:nvSpPr>
          <p:cNvPr id="136208" name="Slide Number Placeholder 25"/>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F3C4254F-444F-4306-BACD-E2115B755658}" type="slidenum">
              <a:rPr kumimoji="0" lang="en-US" altLang="tr-TR" sz="1200" smtClean="0"/>
              <a:pPr>
                <a:spcBef>
                  <a:spcPct val="50000"/>
                </a:spcBef>
                <a:buFontTx/>
                <a:buNone/>
              </a:pPr>
              <a:t>96</a:t>
            </a:fld>
            <a:endParaRPr kumimoji="0" lang="en-US" altLang="tr-TR" sz="1200" smtClean="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Grp="1" noChangeArrowheads="1"/>
          </p:cNvSpPr>
          <p:nvPr>
            <p:ph type="title"/>
          </p:nvPr>
        </p:nvSpPr>
        <p:spPr>
          <a:xfrm>
            <a:off x="304800" y="152400"/>
            <a:ext cx="3352800" cy="1828800"/>
          </a:xfrm>
        </p:spPr>
        <p:txBody>
          <a:bodyPr/>
          <a:lstStyle/>
          <a:p>
            <a:pPr algn="l"/>
            <a:r>
              <a:rPr lang="en-US" altLang="tr-TR" smtClean="0"/>
              <a:t>Amino Acid</a:t>
            </a:r>
            <a:br>
              <a:rPr lang="en-US" altLang="tr-TR" smtClean="0"/>
            </a:br>
            <a:r>
              <a:rPr lang="en-US" altLang="tr-TR" smtClean="0"/>
              <a:t>Frequency</a:t>
            </a:r>
          </a:p>
        </p:txBody>
      </p:sp>
      <p:sp>
        <p:nvSpPr>
          <p:cNvPr id="138243" name="Text Box 6"/>
          <p:cNvSpPr txBox="1">
            <a:spLocks noChangeArrowheads="1"/>
          </p:cNvSpPr>
          <p:nvPr/>
        </p:nvSpPr>
        <p:spPr bwMode="auto">
          <a:xfrm>
            <a:off x="4267200" y="152400"/>
            <a:ext cx="47244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US" altLang="tr-TR" sz="1800">
                <a:latin typeface="Courier New" panose="02070309020205020404" pitchFamily="49" charset="0"/>
              </a:rPr>
              <a:t>         1978        1991</a:t>
            </a:r>
          </a:p>
          <a:p>
            <a:pPr>
              <a:spcBef>
                <a:spcPct val="0"/>
              </a:spcBef>
              <a:buFontTx/>
              <a:buNone/>
            </a:pPr>
            <a:r>
              <a:rPr kumimoji="0" lang="en-US" altLang="tr-TR" sz="1800">
                <a:latin typeface="Courier New" panose="02070309020205020404" pitchFamily="49" charset="0"/>
              </a:rPr>
              <a:t>L       0.085       0.091</a:t>
            </a:r>
          </a:p>
          <a:p>
            <a:pPr>
              <a:spcBef>
                <a:spcPct val="0"/>
              </a:spcBef>
              <a:buFontTx/>
              <a:buNone/>
            </a:pPr>
            <a:r>
              <a:rPr kumimoji="0" lang="en-US" altLang="tr-TR" sz="1800">
                <a:latin typeface="Courier New" panose="02070309020205020404" pitchFamily="49" charset="0"/>
              </a:rPr>
              <a:t>A       0.087       0.077</a:t>
            </a:r>
          </a:p>
          <a:p>
            <a:pPr>
              <a:spcBef>
                <a:spcPct val="0"/>
              </a:spcBef>
              <a:buFontTx/>
              <a:buNone/>
            </a:pPr>
            <a:r>
              <a:rPr kumimoji="0" lang="en-US" altLang="tr-TR" sz="1800">
                <a:latin typeface="Courier New" panose="02070309020205020404" pitchFamily="49" charset="0"/>
              </a:rPr>
              <a:t>G       0.089       0.074</a:t>
            </a:r>
          </a:p>
          <a:p>
            <a:pPr>
              <a:spcBef>
                <a:spcPct val="0"/>
              </a:spcBef>
              <a:buFontTx/>
              <a:buNone/>
            </a:pPr>
            <a:r>
              <a:rPr kumimoji="0" lang="en-US" altLang="tr-TR" sz="1800">
                <a:latin typeface="Courier New" panose="02070309020205020404" pitchFamily="49" charset="0"/>
              </a:rPr>
              <a:t>S       0.070       0.069</a:t>
            </a:r>
          </a:p>
          <a:p>
            <a:pPr>
              <a:spcBef>
                <a:spcPct val="0"/>
              </a:spcBef>
              <a:buFontTx/>
              <a:buNone/>
            </a:pPr>
            <a:r>
              <a:rPr kumimoji="0" lang="en-US" altLang="tr-TR" sz="1800">
                <a:latin typeface="Courier New" panose="02070309020205020404" pitchFamily="49" charset="0"/>
              </a:rPr>
              <a:t>V       0.065       0.066</a:t>
            </a:r>
          </a:p>
          <a:p>
            <a:pPr>
              <a:spcBef>
                <a:spcPct val="0"/>
              </a:spcBef>
              <a:buFontTx/>
              <a:buNone/>
            </a:pPr>
            <a:r>
              <a:rPr kumimoji="0" lang="en-US" altLang="tr-TR" sz="1800">
                <a:latin typeface="Courier New" panose="02070309020205020404" pitchFamily="49" charset="0"/>
              </a:rPr>
              <a:t>E       0.050       0.062</a:t>
            </a:r>
          </a:p>
          <a:p>
            <a:pPr>
              <a:spcBef>
                <a:spcPct val="0"/>
              </a:spcBef>
              <a:buFontTx/>
              <a:buNone/>
            </a:pPr>
            <a:r>
              <a:rPr kumimoji="0" lang="en-US" altLang="tr-TR" sz="1800">
                <a:latin typeface="Courier New" panose="02070309020205020404" pitchFamily="49" charset="0"/>
              </a:rPr>
              <a:t>T       0.058       0.059</a:t>
            </a:r>
          </a:p>
          <a:p>
            <a:pPr>
              <a:spcBef>
                <a:spcPct val="0"/>
              </a:spcBef>
              <a:buFontTx/>
              <a:buNone/>
            </a:pPr>
            <a:r>
              <a:rPr kumimoji="0" lang="en-US" altLang="tr-TR" sz="1800">
                <a:latin typeface="Courier New" panose="02070309020205020404" pitchFamily="49" charset="0"/>
              </a:rPr>
              <a:t>K       0.081       0.059</a:t>
            </a:r>
          </a:p>
          <a:p>
            <a:pPr>
              <a:spcBef>
                <a:spcPct val="0"/>
              </a:spcBef>
              <a:buFontTx/>
              <a:buNone/>
            </a:pPr>
            <a:r>
              <a:rPr kumimoji="0" lang="en-US" altLang="tr-TR" sz="1800">
                <a:latin typeface="Courier New" panose="02070309020205020404" pitchFamily="49" charset="0"/>
              </a:rPr>
              <a:t>I       0.037       0.053</a:t>
            </a:r>
          </a:p>
          <a:p>
            <a:pPr>
              <a:spcBef>
                <a:spcPct val="0"/>
              </a:spcBef>
              <a:buFontTx/>
              <a:buNone/>
            </a:pPr>
            <a:r>
              <a:rPr kumimoji="0" lang="en-US" altLang="tr-TR" sz="1800">
                <a:latin typeface="Courier New" panose="02070309020205020404" pitchFamily="49" charset="0"/>
              </a:rPr>
              <a:t>D       0.047       0.052</a:t>
            </a:r>
          </a:p>
          <a:p>
            <a:pPr>
              <a:spcBef>
                <a:spcPct val="0"/>
              </a:spcBef>
              <a:buFontTx/>
              <a:buNone/>
            </a:pPr>
            <a:r>
              <a:rPr kumimoji="0" lang="en-US" altLang="tr-TR" sz="1800">
                <a:latin typeface="Courier New" panose="02070309020205020404" pitchFamily="49" charset="0"/>
              </a:rPr>
              <a:t>R       0.041       </a:t>
            </a:r>
            <a:r>
              <a:rPr kumimoji="0" lang="en-US" altLang="tr-TR" sz="1800">
                <a:solidFill>
                  <a:schemeClr val="accent1"/>
                </a:solidFill>
                <a:latin typeface="Courier New" panose="02070309020205020404" pitchFamily="49" charset="0"/>
              </a:rPr>
              <a:t>0.051</a:t>
            </a:r>
          </a:p>
          <a:p>
            <a:pPr>
              <a:spcBef>
                <a:spcPct val="0"/>
              </a:spcBef>
              <a:buFontTx/>
              <a:buNone/>
            </a:pPr>
            <a:r>
              <a:rPr kumimoji="0" lang="en-US" altLang="tr-TR" sz="1800">
                <a:latin typeface="Courier New" panose="02070309020205020404" pitchFamily="49" charset="0"/>
              </a:rPr>
              <a:t>P       0.051       </a:t>
            </a:r>
            <a:r>
              <a:rPr kumimoji="0" lang="en-US" altLang="tr-TR" sz="1800">
                <a:solidFill>
                  <a:schemeClr val="accent1"/>
                </a:solidFill>
                <a:latin typeface="Courier New" panose="02070309020205020404" pitchFamily="49" charset="0"/>
              </a:rPr>
              <a:t>0.051</a:t>
            </a:r>
          </a:p>
          <a:p>
            <a:pPr>
              <a:spcBef>
                <a:spcPct val="0"/>
              </a:spcBef>
              <a:buFontTx/>
              <a:buNone/>
            </a:pPr>
            <a:r>
              <a:rPr kumimoji="0" lang="en-US" altLang="tr-TR" sz="1800">
                <a:latin typeface="Courier New" panose="02070309020205020404" pitchFamily="49" charset="0"/>
              </a:rPr>
              <a:t>N       0.040       0.043</a:t>
            </a:r>
          </a:p>
          <a:p>
            <a:pPr>
              <a:spcBef>
                <a:spcPct val="0"/>
              </a:spcBef>
              <a:buFontTx/>
              <a:buNone/>
            </a:pPr>
            <a:r>
              <a:rPr kumimoji="0" lang="en-US" altLang="tr-TR" sz="1800">
                <a:latin typeface="Courier New" panose="02070309020205020404" pitchFamily="49" charset="0"/>
              </a:rPr>
              <a:t>Q       0.038       0.041</a:t>
            </a:r>
          </a:p>
          <a:p>
            <a:pPr>
              <a:spcBef>
                <a:spcPct val="0"/>
              </a:spcBef>
              <a:buFontTx/>
              <a:buNone/>
            </a:pPr>
            <a:r>
              <a:rPr kumimoji="0" lang="en-US" altLang="tr-TR" sz="1800">
                <a:latin typeface="Courier New" panose="02070309020205020404" pitchFamily="49" charset="0"/>
              </a:rPr>
              <a:t>F       0.040       0.040</a:t>
            </a:r>
          </a:p>
          <a:p>
            <a:pPr>
              <a:spcBef>
                <a:spcPct val="0"/>
              </a:spcBef>
              <a:buFontTx/>
              <a:buNone/>
            </a:pPr>
            <a:r>
              <a:rPr kumimoji="0" lang="en-US" altLang="tr-TR" sz="1800">
                <a:latin typeface="Courier New" panose="02070309020205020404" pitchFamily="49" charset="0"/>
              </a:rPr>
              <a:t>Y       0.030       0.032</a:t>
            </a:r>
          </a:p>
          <a:p>
            <a:pPr>
              <a:spcBef>
                <a:spcPct val="0"/>
              </a:spcBef>
              <a:buFontTx/>
              <a:buNone/>
            </a:pPr>
            <a:r>
              <a:rPr kumimoji="0" lang="en-US" altLang="tr-TR" sz="1800">
                <a:latin typeface="Courier New" panose="02070309020205020404" pitchFamily="49" charset="0"/>
              </a:rPr>
              <a:t>M       0.015       0.024</a:t>
            </a:r>
          </a:p>
          <a:p>
            <a:pPr>
              <a:spcBef>
                <a:spcPct val="0"/>
              </a:spcBef>
              <a:buFontTx/>
              <a:buNone/>
            </a:pPr>
            <a:r>
              <a:rPr kumimoji="0" lang="en-US" altLang="tr-TR" sz="1800">
                <a:latin typeface="Courier New" panose="02070309020205020404" pitchFamily="49" charset="0"/>
              </a:rPr>
              <a:t>H       0.034       0.023</a:t>
            </a:r>
          </a:p>
          <a:p>
            <a:pPr>
              <a:spcBef>
                <a:spcPct val="0"/>
              </a:spcBef>
              <a:buFontTx/>
              <a:buNone/>
            </a:pPr>
            <a:r>
              <a:rPr kumimoji="0" lang="en-US" altLang="tr-TR" sz="1800">
                <a:latin typeface="Courier New" panose="02070309020205020404" pitchFamily="49" charset="0"/>
              </a:rPr>
              <a:t>C       0.033       0.020</a:t>
            </a:r>
          </a:p>
          <a:p>
            <a:pPr>
              <a:spcBef>
                <a:spcPct val="0"/>
              </a:spcBef>
              <a:buFontTx/>
              <a:buNone/>
            </a:pPr>
            <a:r>
              <a:rPr kumimoji="0" lang="en-US" altLang="tr-TR" sz="1800">
                <a:latin typeface="Courier New" panose="02070309020205020404" pitchFamily="49" charset="0"/>
              </a:rPr>
              <a:t>W       0.010       0.014</a:t>
            </a:r>
          </a:p>
        </p:txBody>
      </p:sp>
      <p:sp>
        <p:nvSpPr>
          <p:cNvPr id="138244" name="Rectangle 7"/>
          <p:cNvSpPr>
            <a:spLocks noChangeArrowheads="1"/>
          </p:cNvSpPr>
          <p:nvPr/>
        </p:nvSpPr>
        <p:spPr bwMode="auto">
          <a:xfrm>
            <a:off x="152400" y="1905000"/>
            <a:ext cx="413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eaLnBrk="1" hangingPunct="1">
              <a:spcBef>
                <a:spcPct val="0"/>
              </a:spcBef>
              <a:buFontTx/>
              <a:buNone/>
            </a:pPr>
            <a:r>
              <a:rPr kumimoji="0" lang="en-US" altLang="tr-TR" sz="2400">
                <a:latin typeface="Arial" panose="020B0604020202020204" pitchFamily="34" charset="0"/>
              </a:rPr>
              <a:t>freq(expected) = f(AA</a:t>
            </a:r>
            <a:r>
              <a:rPr kumimoji="0" lang="en-US" altLang="tr-TR" sz="2400" baseline="-25000">
                <a:latin typeface="Arial" panose="020B0604020202020204" pitchFamily="34" charset="0"/>
              </a:rPr>
              <a:t>i</a:t>
            </a:r>
            <a:r>
              <a:rPr kumimoji="0" lang="en-US" altLang="tr-TR" sz="2400">
                <a:latin typeface="Arial" panose="020B0604020202020204" pitchFamily="34" charset="0"/>
              </a:rPr>
              <a:t>)*f(AA</a:t>
            </a:r>
            <a:r>
              <a:rPr kumimoji="0" lang="en-US" altLang="tr-TR" sz="2400" baseline="-25000">
                <a:latin typeface="Arial" panose="020B0604020202020204" pitchFamily="34" charset="0"/>
              </a:rPr>
              <a:t>j</a:t>
            </a:r>
            <a:r>
              <a:rPr kumimoji="0" lang="en-US" altLang="tr-TR" sz="2400">
                <a:latin typeface="Arial" panose="020B0604020202020204" pitchFamily="34" charset="0"/>
              </a:rPr>
              <a:t>)</a:t>
            </a:r>
          </a:p>
        </p:txBody>
      </p:sp>
      <p:sp>
        <p:nvSpPr>
          <p:cNvPr id="138245"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9FCD48EC-3B52-4152-AFBD-A0C12BD9F3D1}" type="slidenum">
              <a:rPr kumimoji="0" lang="en-US" altLang="tr-TR" sz="1200" smtClean="0"/>
              <a:pPr>
                <a:spcBef>
                  <a:spcPct val="50000"/>
                </a:spcBef>
                <a:buFontTx/>
                <a:buNone/>
              </a:pPr>
              <a:t>97</a:t>
            </a:fld>
            <a:endParaRPr kumimoji="0" lang="en-US" altLang="tr-TR" sz="1200" smtClean="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title"/>
          </p:nvPr>
        </p:nvSpPr>
        <p:spPr>
          <a:xfrm>
            <a:off x="685800" y="152400"/>
            <a:ext cx="8001000" cy="1447800"/>
          </a:xfrm>
        </p:spPr>
        <p:txBody>
          <a:bodyPr/>
          <a:lstStyle/>
          <a:p>
            <a:r>
              <a:rPr lang="en-US" altLang="tr-TR" smtClean="0"/>
              <a:t>Use Different PAM’s for</a:t>
            </a:r>
            <a:br>
              <a:rPr lang="en-US" altLang="tr-TR" smtClean="0"/>
            </a:br>
            <a:r>
              <a:rPr lang="en-US" altLang="tr-TR" smtClean="0"/>
              <a:t>Different Evolutionary Distances</a:t>
            </a:r>
          </a:p>
        </p:txBody>
      </p:sp>
      <p:graphicFrame>
        <p:nvGraphicFramePr>
          <p:cNvPr id="140291" name="Object 2"/>
          <p:cNvGraphicFramePr>
            <a:graphicFrameLocks noGrp="1" noChangeAspect="1"/>
          </p:cNvGraphicFramePr>
          <p:nvPr>
            <p:ph idx="1"/>
          </p:nvPr>
        </p:nvGraphicFramePr>
        <p:xfrm>
          <a:off x="1752600" y="1905000"/>
          <a:ext cx="5529263" cy="4114800"/>
        </p:xfrm>
        <a:graphic>
          <a:graphicData uri="http://schemas.openxmlformats.org/presentationml/2006/ole">
            <mc:AlternateContent xmlns:mc="http://schemas.openxmlformats.org/markup-compatibility/2006">
              <mc:Choice xmlns:v="urn:schemas-microsoft-com:vml" Requires="v">
                <p:oleObj spid="_x0000_s140303" name="Image" r:id="rId4" imgW="6353689" imgH="4727144" progId="Photoshop.Image.5">
                  <p:embed/>
                </p:oleObj>
              </mc:Choice>
              <mc:Fallback>
                <p:oleObj name="Image" r:id="rId4" imgW="6353689" imgH="4727144" progId="Photoshop.Image.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905000"/>
                        <a:ext cx="55292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0292" name="Text Box 9"/>
          <p:cNvSpPr txBox="1">
            <a:spLocks noChangeArrowheads="1"/>
          </p:cNvSpPr>
          <p:nvPr/>
        </p:nvSpPr>
        <p:spPr bwMode="auto">
          <a:xfrm>
            <a:off x="3200400" y="6553200"/>
            <a:ext cx="2922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r>
              <a:rPr kumimoji="0" lang="en-US" altLang="tr-TR" sz="1400">
                <a:solidFill>
                  <a:schemeClr val="bg2"/>
                </a:solidFill>
                <a:latin typeface="Arial" panose="020B0604020202020204" pitchFamily="34" charset="0"/>
              </a:rPr>
              <a:t>(Adapted from D Brutlag, Stanford)</a:t>
            </a:r>
          </a:p>
        </p:txBody>
      </p:sp>
      <p:sp>
        <p:nvSpPr>
          <p:cNvPr id="140293" name="Slide Number Placeholder 4"/>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19967851-CF39-40CF-86EA-15740FD55109}" type="slidenum">
              <a:rPr kumimoji="0" lang="en-US" altLang="tr-TR" sz="1200" smtClean="0"/>
              <a:pPr>
                <a:spcBef>
                  <a:spcPct val="50000"/>
                </a:spcBef>
                <a:buFontTx/>
                <a:buNone/>
              </a:pPr>
              <a:t>98</a:t>
            </a:fld>
            <a:endParaRPr kumimoji="0" lang="en-US" altLang="tr-TR" sz="1200" smtClean="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Line 2"/>
          <p:cNvSpPr>
            <a:spLocks noChangeShapeType="1"/>
          </p:cNvSpPr>
          <p:nvPr/>
        </p:nvSpPr>
        <p:spPr bwMode="auto">
          <a:xfrm>
            <a:off x="5403850" y="3155950"/>
            <a:ext cx="215582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39" name="Line 3"/>
          <p:cNvSpPr>
            <a:spLocks noChangeShapeType="1"/>
          </p:cNvSpPr>
          <p:nvPr/>
        </p:nvSpPr>
        <p:spPr bwMode="auto">
          <a:xfrm>
            <a:off x="1809750" y="2995613"/>
            <a:ext cx="2155825" cy="0"/>
          </a:xfrm>
          <a:prstGeom prst="line">
            <a:avLst/>
          </a:prstGeom>
          <a:noFill/>
          <a:ln w="1905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40" name="Line 4"/>
          <p:cNvSpPr>
            <a:spLocks noChangeShapeType="1"/>
          </p:cNvSpPr>
          <p:nvPr/>
        </p:nvSpPr>
        <p:spPr bwMode="auto">
          <a:xfrm>
            <a:off x="4957763" y="2840038"/>
            <a:ext cx="215582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41" name="Line 5"/>
          <p:cNvSpPr>
            <a:spLocks noChangeShapeType="1"/>
          </p:cNvSpPr>
          <p:nvPr/>
        </p:nvSpPr>
        <p:spPr bwMode="auto">
          <a:xfrm>
            <a:off x="6040438" y="2944813"/>
            <a:ext cx="215582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42" name="Line 6"/>
          <p:cNvSpPr>
            <a:spLocks noChangeShapeType="1"/>
          </p:cNvSpPr>
          <p:nvPr/>
        </p:nvSpPr>
        <p:spPr bwMode="auto">
          <a:xfrm>
            <a:off x="6378575" y="3051175"/>
            <a:ext cx="144780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43" name="Rectangle 7"/>
          <p:cNvSpPr>
            <a:spLocks noChangeArrowheads="1"/>
          </p:cNvSpPr>
          <p:nvPr/>
        </p:nvSpPr>
        <p:spPr bwMode="auto">
          <a:xfrm>
            <a:off x="5905500" y="4298950"/>
            <a:ext cx="279400" cy="1663700"/>
          </a:xfrm>
          <a:prstGeom prst="rect">
            <a:avLst/>
          </a:prstGeom>
          <a:solidFill>
            <a:srgbClr val="FFFFCC"/>
          </a:solidFill>
          <a:ln w="25400">
            <a:solidFill>
              <a:srgbClr val="FF9953"/>
            </a:solidFill>
            <a:miter lim="800000"/>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42344" name="Rectangle 8"/>
          <p:cNvSpPr>
            <a:spLocks noChangeArrowheads="1"/>
          </p:cNvSpPr>
          <p:nvPr/>
        </p:nvSpPr>
        <p:spPr bwMode="auto">
          <a:xfrm>
            <a:off x="6559550" y="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endParaRPr kumimoji="0" lang="de-DE" altLang="tr-TR" sz="1800">
              <a:solidFill>
                <a:schemeClr val="bg2"/>
              </a:solidFill>
              <a:latin typeface="Arial" panose="020B0604020202020204" pitchFamily="34" charset="0"/>
            </a:endParaRPr>
          </a:p>
        </p:txBody>
      </p:sp>
      <p:sp>
        <p:nvSpPr>
          <p:cNvPr id="142345" name="Text Box 9"/>
          <p:cNvSpPr txBox="1">
            <a:spLocks noChangeArrowheads="1"/>
          </p:cNvSpPr>
          <p:nvPr/>
        </p:nvSpPr>
        <p:spPr bwMode="auto">
          <a:xfrm>
            <a:off x="361950" y="6280150"/>
            <a:ext cx="87820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tabLst>
                <a:tab pos="952500" algn="l"/>
                <a:tab pos="1139825" algn="l"/>
              </a:tabLst>
              <a:defRPr kumimoji="1" sz="3200">
                <a:solidFill>
                  <a:schemeClr val="tx1"/>
                </a:solidFill>
                <a:latin typeface="Times New Roman" panose="02020603050405020304" pitchFamily="18" charset="0"/>
              </a:defRPr>
            </a:lvl1pPr>
            <a:lvl2pPr>
              <a:spcBef>
                <a:spcPct val="20000"/>
              </a:spcBef>
              <a:buChar char="–"/>
              <a:tabLst>
                <a:tab pos="952500" algn="l"/>
                <a:tab pos="1139825" algn="l"/>
              </a:tabLst>
              <a:defRPr kumimoji="1" sz="2800">
                <a:solidFill>
                  <a:srgbClr val="FF3300"/>
                </a:solidFill>
                <a:latin typeface="Times New Roman" panose="02020603050405020304" pitchFamily="18" charset="0"/>
              </a:defRPr>
            </a:lvl2pPr>
            <a:lvl3pPr marL="1143000" indent="-228600">
              <a:spcBef>
                <a:spcPct val="20000"/>
              </a:spcBef>
              <a:buChar char="•"/>
              <a:tabLst>
                <a:tab pos="952500" algn="l"/>
                <a:tab pos="1139825" algn="l"/>
              </a:tabLst>
              <a:defRPr kumimoji="1" sz="2400">
                <a:solidFill>
                  <a:schemeClr val="accent2"/>
                </a:solidFill>
                <a:latin typeface="Times New Roman" panose="02020603050405020304" pitchFamily="18" charset="0"/>
              </a:defRPr>
            </a:lvl3pPr>
            <a:lvl4pPr marL="1600200" indent="-228600">
              <a:spcBef>
                <a:spcPct val="20000"/>
              </a:spcBef>
              <a:buChar char="–"/>
              <a:tabLst>
                <a:tab pos="952500" algn="l"/>
                <a:tab pos="1139825" algn="l"/>
              </a:tabLst>
              <a:defRPr kumimoji="1" sz="2000">
                <a:solidFill>
                  <a:schemeClr val="tx1"/>
                </a:solidFill>
                <a:latin typeface="Times New Roman" panose="02020603050405020304" pitchFamily="18" charset="0"/>
              </a:defRPr>
            </a:lvl4pPr>
            <a:lvl5pPr marL="2057400" indent="-228600">
              <a:spcBef>
                <a:spcPct val="20000"/>
              </a:spcBef>
              <a:buChar char="•"/>
              <a:tabLst>
                <a:tab pos="952500" algn="l"/>
                <a:tab pos="1139825" algn="l"/>
              </a:tabLst>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952500" algn="l"/>
                <a:tab pos="1139825" algn="l"/>
              </a:tabLst>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952500" algn="l"/>
                <a:tab pos="1139825" algn="l"/>
              </a:tabLst>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952500" algn="l"/>
                <a:tab pos="1139825" algn="l"/>
              </a:tabLst>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952500" algn="l"/>
                <a:tab pos="1139825" algn="l"/>
              </a:tabLst>
              <a:defRPr kumimoji="1" sz="2000">
                <a:solidFill>
                  <a:schemeClr val="tx1"/>
                </a:solidFill>
                <a:latin typeface="Times New Roman" panose="02020603050405020304" pitchFamily="18" charset="0"/>
              </a:defRPr>
            </a:lvl9pPr>
          </a:lstStyle>
          <a:p>
            <a:pPr lvl="1" algn="ctr">
              <a:lnSpc>
                <a:spcPct val="90000"/>
              </a:lnSpc>
              <a:spcBef>
                <a:spcPct val="0"/>
              </a:spcBef>
              <a:buFontTx/>
              <a:buNone/>
            </a:pPr>
            <a:r>
              <a:rPr kumimoji="0" lang="en-US" altLang="tr-TR" sz="1800">
                <a:solidFill>
                  <a:schemeClr val="bg2"/>
                </a:solidFill>
                <a:latin typeface="Arial" panose="020B0604020202020204" pitchFamily="34" charset="0"/>
              </a:rPr>
              <a:t>	</a:t>
            </a:r>
          </a:p>
          <a:p>
            <a:pPr algn="ctr">
              <a:lnSpc>
                <a:spcPct val="90000"/>
              </a:lnSpc>
              <a:spcBef>
                <a:spcPct val="0"/>
              </a:spcBef>
              <a:buFontTx/>
              <a:buNone/>
            </a:pPr>
            <a:r>
              <a:rPr kumimoji="0" lang="en-US" altLang="tr-TR" sz="1800" i="1">
                <a:solidFill>
                  <a:schemeClr val="bg2"/>
                </a:solidFill>
                <a:latin typeface="Arial" panose="020B0604020202020204" pitchFamily="34" charset="0"/>
              </a:rPr>
              <a:t> </a:t>
            </a:r>
          </a:p>
        </p:txBody>
      </p:sp>
      <p:sp>
        <p:nvSpPr>
          <p:cNvPr id="142346" name="Text Box 10"/>
          <p:cNvSpPr txBox="1">
            <a:spLocks noChangeArrowheads="1"/>
          </p:cNvSpPr>
          <p:nvPr/>
        </p:nvSpPr>
        <p:spPr bwMode="auto">
          <a:xfrm>
            <a:off x="696913" y="16176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endParaRPr kumimoji="0" lang="de-DE" altLang="tr-TR" sz="1800">
              <a:solidFill>
                <a:schemeClr val="bg2"/>
              </a:solidFill>
              <a:latin typeface="Arial" panose="020B0604020202020204" pitchFamily="34" charset="0"/>
            </a:endParaRPr>
          </a:p>
        </p:txBody>
      </p:sp>
      <p:sp>
        <p:nvSpPr>
          <p:cNvPr id="142347" name="Text Box 11"/>
          <p:cNvSpPr txBox="1">
            <a:spLocks noChangeArrowheads="1"/>
          </p:cNvSpPr>
          <p:nvPr/>
        </p:nvSpPr>
        <p:spPr bwMode="auto">
          <a:xfrm>
            <a:off x="838200" y="1600200"/>
            <a:ext cx="6808788"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19050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pPr>
            <a:r>
              <a:rPr kumimoji="0" lang="en-US" altLang="tr-TR" sz="1800">
                <a:latin typeface="Arial" panose="020B0604020202020204" pitchFamily="34" charset="0"/>
              </a:rPr>
              <a:t> Derived from alignments of domains of distantly related</a:t>
            </a:r>
          </a:p>
          <a:p>
            <a:pPr>
              <a:spcBef>
                <a:spcPct val="0"/>
              </a:spcBef>
              <a:buFontTx/>
              <a:buNone/>
            </a:pPr>
            <a:r>
              <a:rPr kumimoji="0" lang="en-US" altLang="tr-TR" sz="1800">
                <a:latin typeface="Arial" panose="020B0604020202020204" pitchFamily="34" charset="0"/>
              </a:rPr>
              <a:t>  proteins (</a:t>
            </a:r>
            <a:r>
              <a:rPr kumimoji="0" lang="en-US" altLang="tr-TR" sz="1600">
                <a:latin typeface="Arial" panose="020B0604020202020204" pitchFamily="34" charset="0"/>
              </a:rPr>
              <a:t>Henikoff &amp; Henikoff,1992</a:t>
            </a:r>
            <a:r>
              <a:rPr kumimoji="0" lang="en-US" altLang="tr-TR" sz="1800">
                <a:latin typeface="Arial" panose="020B0604020202020204" pitchFamily="34" charset="0"/>
              </a:rPr>
              <a:t>).</a:t>
            </a:r>
            <a:endParaRPr kumimoji="0" lang="en-US" altLang="tr-TR" sz="1600">
              <a:latin typeface="Arial" panose="020B0604020202020204" pitchFamily="34" charset="0"/>
            </a:endParaRPr>
          </a:p>
          <a:p>
            <a:pPr lvl="1">
              <a:lnSpc>
                <a:spcPct val="90000"/>
              </a:lnSpc>
              <a:spcBef>
                <a:spcPct val="0"/>
              </a:spcBef>
              <a:buFontTx/>
              <a:buNone/>
            </a:pPr>
            <a:endParaRPr kumimoji="0" lang="en-US" altLang="tr-TR" sz="1800" i="1">
              <a:solidFill>
                <a:schemeClr val="tx1"/>
              </a:solidFill>
              <a:latin typeface="Arial" panose="020B0604020202020204" pitchFamily="34" charset="0"/>
            </a:endParaRPr>
          </a:p>
          <a:p>
            <a:pPr lvl="1">
              <a:lnSpc>
                <a:spcPct val="90000"/>
              </a:lnSpc>
              <a:spcBef>
                <a:spcPct val="0"/>
              </a:spcBef>
              <a:buFontTx/>
              <a:buNone/>
            </a:pPr>
            <a:endParaRPr kumimoji="0" lang="en-US" altLang="tr-TR" sz="1800" i="1">
              <a:solidFill>
                <a:schemeClr val="tx1"/>
              </a:solidFill>
              <a:latin typeface="Arial" panose="020B0604020202020204" pitchFamily="34" charset="0"/>
            </a:endParaRPr>
          </a:p>
          <a:p>
            <a:pPr lvl="1">
              <a:lnSpc>
                <a:spcPct val="90000"/>
              </a:lnSpc>
              <a:spcBef>
                <a:spcPct val="0"/>
              </a:spcBef>
              <a:buFontTx/>
              <a:buNone/>
            </a:pPr>
            <a:endParaRPr kumimoji="0" lang="en-US" altLang="tr-TR" sz="1800" i="1">
              <a:solidFill>
                <a:schemeClr val="tx1"/>
              </a:solidFill>
              <a:latin typeface="Arial" panose="020B0604020202020204" pitchFamily="34" charset="0"/>
            </a:endParaRPr>
          </a:p>
          <a:p>
            <a:pPr lvl="1">
              <a:lnSpc>
                <a:spcPct val="90000"/>
              </a:lnSpc>
              <a:spcBef>
                <a:spcPct val="0"/>
              </a:spcBef>
              <a:buFontTx/>
              <a:buNone/>
            </a:pPr>
            <a:endParaRPr kumimoji="0" lang="en-US" altLang="tr-TR" sz="1800">
              <a:solidFill>
                <a:schemeClr val="tx1"/>
              </a:solidFill>
              <a:latin typeface="Arial" panose="020B0604020202020204" pitchFamily="34" charset="0"/>
            </a:endParaRPr>
          </a:p>
          <a:p>
            <a:pPr lvl="1">
              <a:lnSpc>
                <a:spcPct val="90000"/>
              </a:lnSpc>
              <a:spcBef>
                <a:spcPct val="0"/>
              </a:spcBef>
              <a:buFontTx/>
              <a:buNone/>
            </a:pPr>
            <a:endParaRPr kumimoji="0" lang="en-US" altLang="tr-TR" sz="1800">
              <a:solidFill>
                <a:schemeClr val="tx1"/>
              </a:solidFill>
              <a:latin typeface="Arial" panose="020B0604020202020204" pitchFamily="34" charset="0"/>
            </a:endParaRPr>
          </a:p>
          <a:p>
            <a:pPr lvl="1">
              <a:lnSpc>
                <a:spcPct val="90000"/>
              </a:lnSpc>
              <a:spcBef>
                <a:spcPct val="0"/>
              </a:spcBef>
              <a:buFontTx/>
              <a:buNone/>
            </a:pPr>
            <a:endParaRPr kumimoji="0" lang="en-US" altLang="tr-TR" sz="1800">
              <a:solidFill>
                <a:schemeClr val="tx1"/>
              </a:solidFill>
              <a:latin typeface="Arial" panose="020B0604020202020204" pitchFamily="34" charset="0"/>
            </a:endParaRPr>
          </a:p>
          <a:p>
            <a:pPr>
              <a:spcBef>
                <a:spcPct val="0"/>
              </a:spcBef>
            </a:pPr>
            <a:r>
              <a:rPr kumimoji="0" lang="en-US" altLang="tr-TR" sz="1800">
                <a:latin typeface="Arial" panose="020B0604020202020204" pitchFamily="34" charset="0"/>
              </a:rPr>
              <a:t> Occurrences of each amino acid pair</a:t>
            </a:r>
          </a:p>
          <a:p>
            <a:pPr>
              <a:spcBef>
                <a:spcPct val="0"/>
              </a:spcBef>
              <a:buFontTx/>
              <a:buNone/>
            </a:pPr>
            <a:r>
              <a:rPr kumimoji="0" lang="en-US" altLang="tr-TR" sz="1800">
                <a:latin typeface="Arial" panose="020B0604020202020204" pitchFamily="34" charset="0"/>
              </a:rPr>
              <a:t>   in each column of each block alignment</a:t>
            </a:r>
          </a:p>
          <a:p>
            <a:pPr>
              <a:spcBef>
                <a:spcPct val="0"/>
              </a:spcBef>
              <a:buFontTx/>
              <a:buNone/>
            </a:pPr>
            <a:r>
              <a:rPr kumimoji="0" lang="en-US" altLang="tr-TR" sz="1800">
                <a:latin typeface="Arial" panose="020B0604020202020204" pitchFamily="34" charset="0"/>
              </a:rPr>
              <a:t>   is counted.</a:t>
            </a:r>
          </a:p>
          <a:p>
            <a:pPr>
              <a:spcBef>
                <a:spcPct val="0"/>
              </a:spcBef>
              <a:buFontTx/>
              <a:buNone/>
            </a:pPr>
            <a:endParaRPr kumimoji="0" lang="en-US" altLang="tr-TR" sz="1800">
              <a:latin typeface="Arial" panose="020B0604020202020204" pitchFamily="34" charset="0"/>
            </a:endParaRPr>
          </a:p>
          <a:p>
            <a:pPr>
              <a:spcBef>
                <a:spcPct val="0"/>
              </a:spcBef>
            </a:pPr>
            <a:r>
              <a:rPr kumimoji="0" lang="en-US" altLang="tr-TR" sz="1800">
                <a:latin typeface="Arial" panose="020B0604020202020204" pitchFamily="34" charset="0"/>
              </a:rPr>
              <a:t> The numbers derived from all blocks were </a:t>
            </a:r>
          </a:p>
          <a:p>
            <a:pPr>
              <a:spcBef>
                <a:spcPct val="0"/>
              </a:spcBef>
              <a:buFontTx/>
              <a:buNone/>
            </a:pPr>
            <a:r>
              <a:rPr kumimoji="0" lang="en-US" altLang="tr-TR" sz="1800">
                <a:latin typeface="Arial" panose="020B0604020202020204" pitchFamily="34" charset="0"/>
              </a:rPr>
              <a:t>   used to compute the BLOSUM matrices.</a:t>
            </a:r>
          </a:p>
        </p:txBody>
      </p:sp>
      <p:sp>
        <p:nvSpPr>
          <p:cNvPr id="142348" name="Line 12"/>
          <p:cNvSpPr>
            <a:spLocks noChangeShapeType="1"/>
          </p:cNvSpPr>
          <p:nvPr/>
        </p:nvSpPr>
        <p:spPr bwMode="auto">
          <a:xfrm>
            <a:off x="1492250" y="2733675"/>
            <a:ext cx="215582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49" name="Line 13"/>
          <p:cNvSpPr>
            <a:spLocks noChangeShapeType="1"/>
          </p:cNvSpPr>
          <p:nvPr/>
        </p:nvSpPr>
        <p:spPr bwMode="auto">
          <a:xfrm>
            <a:off x="1611313" y="2840038"/>
            <a:ext cx="215582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50" name="Line 14"/>
          <p:cNvSpPr>
            <a:spLocks noChangeShapeType="1"/>
          </p:cNvSpPr>
          <p:nvPr/>
        </p:nvSpPr>
        <p:spPr bwMode="auto">
          <a:xfrm>
            <a:off x="1731963" y="2944813"/>
            <a:ext cx="215582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51" name="Line 15"/>
          <p:cNvSpPr>
            <a:spLocks noChangeShapeType="1"/>
          </p:cNvSpPr>
          <p:nvPr/>
        </p:nvSpPr>
        <p:spPr bwMode="auto">
          <a:xfrm>
            <a:off x="1851025" y="3051175"/>
            <a:ext cx="144780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52" name="Line 16"/>
          <p:cNvSpPr>
            <a:spLocks noChangeShapeType="1"/>
          </p:cNvSpPr>
          <p:nvPr/>
        </p:nvSpPr>
        <p:spPr bwMode="auto">
          <a:xfrm>
            <a:off x="1362075" y="3155950"/>
            <a:ext cx="215582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53" name="Line 17"/>
          <p:cNvSpPr>
            <a:spLocks noChangeShapeType="1"/>
          </p:cNvSpPr>
          <p:nvPr/>
        </p:nvSpPr>
        <p:spPr bwMode="auto">
          <a:xfrm>
            <a:off x="2160588" y="2733675"/>
            <a:ext cx="539750" cy="0"/>
          </a:xfrm>
          <a:prstGeom prst="line">
            <a:avLst/>
          </a:prstGeom>
          <a:noFill/>
          <a:ln w="635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54" name="Line 18"/>
          <p:cNvSpPr>
            <a:spLocks noChangeShapeType="1"/>
          </p:cNvSpPr>
          <p:nvPr/>
        </p:nvSpPr>
        <p:spPr bwMode="auto">
          <a:xfrm>
            <a:off x="2879725" y="2840038"/>
            <a:ext cx="538163" cy="0"/>
          </a:xfrm>
          <a:prstGeom prst="line">
            <a:avLst/>
          </a:prstGeom>
          <a:noFill/>
          <a:ln w="635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55" name="Line 19"/>
          <p:cNvSpPr>
            <a:spLocks noChangeShapeType="1"/>
          </p:cNvSpPr>
          <p:nvPr/>
        </p:nvSpPr>
        <p:spPr bwMode="auto">
          <a:xfrm>
            <a:off x="1951038" y="2944813"/>
            <a:ext cx="539750" cy="0"/>
          </a:xfrm>
          <a:prstGeom prst="line">
            <a:avLst/>
          </a:prstGeom>
          <a:noFill/>
          <a:ln w="635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56" name="Line 20"/>
          <p:cNvSpPr>
            <a:spLocks noChangeShapeType="1"/>
          </p:cNvSpPr>
          <p:nvPr/>
        </p:nvSpPr>
        <p:spPr bwMode="auto">
          <a:xfrm>
            <a:off x="1690688" y="3051175"/>
            <a:ext cx="539750" cy="0"/>
          </a:xfrm>
          <a:prstGeom prst="line">
            <a:avLst/>
          </a:prstGeom>
          <a:noFill/>
          <a:ln w="635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57" name="Line 21"/>
          <p:cNvSpPr>
            <a:spLocks noChangeShapeType="1"/>
          </p:cNvSpPr>
          <p:nvPr/>
        </p:nvSpPr>
        <p:spPr bwMode="auto">
          <a:xfrm>
            <a:off x="2200275" y="3155950"/>
            <a:ext cx="539750" cy="0"/>
          </a:xfrm>
          <a:prstGeom prst="line">
            <a:avLst/>
          </a:prstGeom>
          <a:noFill/>
          <a:ln w="635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58" name="Line 22"/>
          <p:cNvSpPr>
            <a:spLocks noChangeShapeType="1"/>
          </p:cNvSpPr>
          <p:nvPr/>
        </p:nvSpPr>
        <p:spPr bwMode="auto">
          <a:xfrm>
            <a:off x="6361113" y="2730500"/>
            <a:ext cx="538162" cy="0"/>
          </a:xfrm>
          <a:prstGeom prst="line">
            <a:avLst/>
          </a:prstGeom>
          <a:noFill/>
          <a:ln w="635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59" name="Line 23"/>
          <p:cNvSpPr>
            <a:spLocks noChangeShapeType="1"/>
          </p:cNvSpPr>
          <p:nvPr/>
        </p:nvSpPr>
        <p:spPr bwMode="auto">
          <a:xfrm>
            <a:off x="6361113" y="2841625"/>
            <a:ext cx="538162" cy="0"/>
          </a:xfrm>
          <a:prstGeom prst="line">
            <a:avLst/>
          </a:prstGeom>
          <a:noFill/>
          <a:ln w="635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60" name="Line 24"/>
          <p:cNvSpPr>
            <a:spLocks noChangeShapeType="1"/>
          </p:cNvSpPr>
          <p:nvPr/>
        </p:nvSpPr>
        <p:spPr bwMode="auto">
          <a:xfrm>
            <a:off x="6361113" y="2943225"/>
            <a:ext cx="538162" cy="0"/>
          </a:xfrm>
          <a:prstGeom prst="line">
            <a:avLst/>
          </a:prstGeom>
          <a:noFill/>
          <a:ln w="635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61" name="Line 25"/>
          <p:cNvSpPr>
            <a:spLocks noChangeShapeType="1"/>
          </p:cNvSpPr>
          <p:nvPr/>
        </p:nvSpPr>
        <p:spPr bwMode="auto">
          <a:xfrm>
            <a:off x="6359525" y="3046413"/>
            <a:ext cx="539750" cy="0"/>
          </a:xfrm>
          <a:prstGeom prst="line">
            <a:avLst/>
          </a:prstGeom>
          <a:noFill/>
          <a:ln w="635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62" name="Line 26"/>
          <p:cNvSpPr>
            <a:spLocks noChangeShapeType="1"/>
          </p:cNvSpPr>
          <p:nvPr/>
        </p:nvSpPr>
        <p:spPr bwMode="auto">
          <a:xfrm>
            <a:off x="6359525" y="3151188"/>
            <a:ext cx="539750" cy="0"/>
          </a:xfrm>
          <a:prstGeom prst="line">
            <a:avLst/>
          </a:prstGeom>
          <a:noFill/>
          <a:ln w="635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63" name="Text Box 27"/>
          <p:cNvSpPr txBox="1">
            <a:spLocks noChangeArrowheads="1"/>
          </p:cNvSpPr>
          <p:nvPr/>
        </p:nvSpPr>
        <p:spPr bwMode="auto">
          <a:xfrm>
            <a:off x="5886450" y="4337050"/>
            <a:ext cx="30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50000"/>
              </a:spcBef>
              <a:buFontTx/>
              <a:buNone/>
            </a:pPr>
            <a:r>
              <a:rPr kumimoji="0" lang="en-US" altLang="tr-TR" sz="1400">
                <a:latin typeface="Arial" panose="020B0604020202020204" pitchFamily="34" charset="0"/>
              </a:rPr>
              <a:t>A</a:t>
            </a:r>
          </a:p>
          <a:p>
            <a:pPr algn="ctr">
              <a:spcBef>
                <a:spcPct val="50000"/>
              </a:spcBef>
              <a:buFontTx/>
              <a:buNone/>
            </a:pPr>
            <a:r>
              <a:rPr kumimoji="0" lang="en-US" altLang="tr-TR" sz="1400">
                <a:latin typeface="Arial" panose="020B0604020202020204" pitchFamily="34" charset="0"/>
              </a:rPr>
              <a:t>A</a:t>
            </a:r>
          </a:p>
          <a:p>
            <a:pPr algn="ctr">
              <a:spcBef>
                <a:spcPct val="50000"/>
              </a:spcBef>
              <a:buFontTx/>
              <a:buNone/>
            </a:pPr>
            <a:r>
              <a:rPr kumimoji="0" lang="en-US" altLang="tr-TR" sz="1400">
                <a:latin typeface="Arial" panose="020B0604020202020204" pitchFamily="34" charset="0"/>
              </a:rPr>
              <a:t>C</a:t>
            </a:r>
          </a:p>
          <a:p>
            <a:pPr algn="ctr">
              <a:spcBef>
                <a:spcPct val="50000"/>
              </a:spcBef>
              <a:buFontTx/>
              <a:buNone/>
            </a:pPr>
            <a:r>
              <a:rPr kumimoji="0" lang="en-US" altLang="tr-TR" sz="1400">
                <a:latin typeface="Arial" panose="020B0604020202020204" pitchFamily="34" charset="0"/>
              </a:rPr>
              <a:t>E</a:t>
            </a:r>
          </a:p>
          <a:p>
            <a:pPr algn="ctr">
              <a:spcBef>
                <a:spcPct val="50000"/>
              </a:spcBef>
              <a:buFontTx/>
              <a:buNone/>
            </a:pPr>
            <a:r>
              <a:rPr kumimoji="0" lang="en-US" altLang="tr-TR" sz="1400">
                <a:latin typeface="Arial" panose="020B0604020202020204" pitchFamily="34" charset="0"/>
              </a:rPr>
              <a:t>C</a:t>
            </a:r>
          </a:p>
        </p:txBody>
      </p:sp>
      <p:sp>
        <p:nvSpPr>
          <p:cNvPr id="142364" name="Text Box 28"/>
          <p:cNvSpPr txBox="1">
            <a:spLocks noChangeArrowheads="1"/>
          </p:cNvSpPr>
          <p:nvPr/>
        </p:nvSpPr>
        <p:spPr bwMode="auto">
          <a:xfrm>
            <a:off x="6708775" y="4386263"/>
            <a:ext cx="1193800" cy="1490662"/>
          </a:xfrm>
          <a:prstGeom prst="rect">
            <a:avLst/>
          </a:prstGeom>
          <a:noFill/>
          <a:ln w="25400">
            <a:solidFill>
              <a:srgbClr val="FF995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r>
              <a:rPr kumimoji="0" lang="en-US" altLang="tr-TR" sz="1800">
                <a:latin typeface="Arial" panose="020B0604020202020204" pitchFamily="34" charset="0"/>
              </a:rPr>
              <a:t>A - C  = 4</a:t>
            </a:r>
          </a:p>
          <a:p>
            <a:pPr algn="ctr">
              <a:spcBef>
                <a:spcPct val="0"/>
              </a:spcBef>
              <a:buFontTx/>
              <a:buNone/>
            </a:pPr>
            <a:r>
              <a:rPr kumimoji="0" lang="en-US" altLang="tr-TR" sz="1800">
                <a:latin typeface="Arial" panose="020B0604020202020204" pitchFamily="34" charset="0"/>
              </a:rPr>
              <a:t>A - E  = 2</a:t>
            </a:r>
          </a:p>
          <a:p>
            <a:pPr algn="ctr">
              <a:spcBef>
                <a:spcPct val="0"/>
              </a:spcBef>
              <a:buFontTx/>
              <a:buNone/>
            </a:pPr>
            <a:r>
              <a:rPr kumimoji="0" lang="en-US" altLang="tr-TR" sz="1800">
                <a:latin typeface="Arial" panose="020B0604020202020204" pitchFamily="34" charset="0"/>
              </a:rPr>
              <a:t>C - E  = 2</a:t>
            </a:r>
          </a:p>
          <a:p>
            <a:pPr algn="ctr">
              <a:spcBef>
                <a:spcPct val="0"/>
              </a:spcBef>
              <a:buFontTx/>
              <a:buNone/>
            </a:pPr>
            <a:r>
              <a:rPr kumimoji="0" lang="en-US" altLang="tr-TR" sz="1800">
                <a:latin typeface="Arial" panose="020B0604020202020204" pitchFamily="34" charset="0"/>
              </a:rPr>
              <a:t>A - A  = 1</a:t>
            </a:r>
          </a:p>
          <a:p>
            <a:pPr algn="ctr">
              <a:spcBef>
                <a:spcPct val="0"/>
              </a:spcBef>
              <a:buFontTx/>
              <a:buNone/>
            </a:pPr>
            <a:r>
              <a:rPr kumimoji="0" lang="en-US" altLang="tr-TR" sz="1800">
                <a:latin typeface="Arial" panose="020B0604020202020204" pitchFamily="34" charset="0"/>
              </a:rPr>
              <a:t>C - C  = 1</a:t>
            </a:r>
          </a:p>
        </p:txBody>
      </p:sp>
      <p:sp>
        <p:nvSpPr>
          <p:cNvPr id="142365" name="Line 29"/>
          <p:cNvSpPr>
            <a:spLocks noChangeShapeType="1"/>
          </p:cNvSpPr>
          <p:nvPr/>
        </p:nvSpPr>
        <p:spPr bwMode="auto">
          <a:xfrm flipH="1">
            <a:off x="6127750" y="3305175"/>
            <a:ext cx="565150" cy="879475"/>
          </a:xfrm>
          <a:prstGeom prst="line">
            <a:avLst/>
          </a:prstGeom>
          <a:noFill/>
          <a:ln w="254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tr-TR"/>
          </a:p>
        </p:txBody>
      </p:sp>
      <p:sp>
        <p:nvSpPr>
          <p:cNvPr id="142366" name="Rectangle 30"/>
          <p:cNvSpPr>
            <a:spLocks noChangeArrowheads="1"/>
          </p:cNvSpPr>
          <p:nvPr/>
        </p:nvSpPr>
        <p:spPr bwMode="auto">
          <a:xfrm>
            <a:off x="1358900" y="142875"/>
            <a:ext cx="7023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r>
              <a:rPr kumimoji="0" lang="en-US" altLang="tr-TR" sz="4000">
                <a:solidFill>
                  <a:schemeClr val="hlink"/>
                </a:solidFill>
                <a:latin typeface="Comic Sans MS" panose="030F0702030302020204" pitchFamily="66" charset="0"/>
              </a:rPr>
              <a:t>BLOSUM</a:t>
            </a:r>
            <a:r>
              <a:rPr kumimoji="0" lang="en-US" altLang="tr-TR" sz="2800">
                <a:solidFill>
                  <a:schemeClr val="hlink"/>
                </a:solidFill>
                <a:latin typeface="Comic Sans MS" panose="030F0702030302020204" pitchFamily="66" charset="0"/>
              </a:rPr>
              <a:t> </a:t>
            </a:r>
          </a:p>
          <a:p>
            <a:pPr algn="ctr" eaLnBrk="1" hangingPunct="1">
              <a:spcBef>
                <a:spcPct val="0"/>
              </a:spcBef>
              <a:buFontTx/>
              <a:buNone/>
            </a:pPr>
            <a:r>
              <a:rPr kumimoji="0" lang="en-US" altLang="tr-TR" sz="4000">
                <a:solidFill>
                  <a:schemeClr val="hlink"/>
                </a:solidFill>
                <a:latin typeface="Comic Sans MS" panose="030F0702030302020204" pitchFamily="66" charset="0"/>
              </a:rPr>
              <a:t>(</a:t>
            </a:r>
            <a:r>
              <a:rPr kumimoji="0" lang="en-US" altLang="tr-TR" sz="4000">
                <a:solidFill>
                  <a:schemeClr val="accent2"/>
                </a:solidFill>
                <a:latin typeface="Comic Sans MS" panose="030F0702030302020204" pitchFamily="66" charset="0"/>
              </a:rPr>
              <a:t>Blo</a:t>
            </a:r>
            <a:r>
              <a:rPr kumimoji="0" lang="en-US" altLang="tr-TR" sz="4000">
                <a:solidFill>
                  <a:schemeClr val="hlink"/>
                </a:solidFill>
                <a:latin typeface="Comic Sans MS" panose="030F0702030302020204" pitchFamily="66" charset="0"/>
              </a:rPr>
              <a:t>cks </a:t>
            </a:r>
            <a:r>
              <a:rPr kumimoji="0" lang="en-US" altLang="tr-TR" sz="4000">
                <a:solidFill>
                  <a:schemeClr val="accent2"/>
                </a:solidFill>
                <a:latin typeface="Comic Sans MS" panose="030F0702030302020204" pitchFamily="66" charset="0"/>
              </a:rPr>
              <a:t>Su</a:t>
            </a:r>
            <a:r>
              <a:rPr kumimoji="0" lang="en-US" altLang="tr-TR" sz="4000">
                <a:solidFill>
                  <a:schemeClr val="hlink"/>
                </a:solidFill>
                <a:latin typeface="Comic Sans MS" panose="030F0702030302020204" pitchFamily="66" charset="0"/>
              </a:rPr>
              <a:t>bstitution </a:t>
            </a:r>
            <a:r>
              <a:rPr kumimoji="0" lang="en-US" altLang="tr-TR" sz="4000">
                <a:solidFill>
                  <a:schemeClr val="accent2"/>
                </a:solidFill>
                <a:latin typeface="Comic Sans MS" panose="030F0702030302020204" pitchFamily="66" charset="0"/>
              </a:rPr>
              <a:t>M</a:t>
            </a:r>
            <a:r>
              <a:rPr kumimoji="0" lang="en-US" altLang="tr-TR" sz="4000">
                <a:solidFill>
                  <a:schemeClr val="hlink"/>
                </a:solidFill>
                <a:latin typeface="Comic Sans MS" panose="030F0702030302020204" pitchFamily="66" charset="0"/>
              </a:rPr>
              <a:t>atrix</a:t>
            </a:r>
            <a:r>
              <a:rPr kumimoji="0" lang="en-US" altLang="tr-TR" sz="1800">
                <a:solidFill>
                  <a:schemeClr val="hlink"/>
                </a:solidFill>
                <a:latin typeface="Comic Sans MS" panose="030F0702030302020204" pitchFamily="66" charset="0"/>
              </a:rPr>
              <a:t>)</a:t>
            </a:r>
            <a:endParaRPr kumimoji="0" lang="en-US" altLang="tr-TR" sz="4400">
              <a:solidFill>
                <a:schemeClr val="hlink"/>
              </a:solidFill>
              <a:latin typeface="Comic Sans MS" panose="030F0702030302020204" pitchFamily="66" charset="0"/>
            </a:endParaRPr>
          </a:p>
        </p:txBody>
      </p:sp>
      <p:sp>
        <p:nvSpPr>
          <p:cNvPr id="142367" name="AutoShape 31"/>
          <p:cNvSpPr>
            <a:spLocks noChangeArrowheads="1"/>
          </p:cNvSpPr>
          <p:nvPr/>
        </p:nvSpPr>
        <p:spPr bwMode="auto">
          <a:xfrm>
            <a:off x="4152900" y="2733675"/>
            <a:ext cx="576263" cy="400050"/>
          </a:xfrm>
          <a:prstGeom prst="rightArrow">
            <a:avLst>
              <a:gd name="adj1" fmla="val 50000"/>
              <a:gd name="adj2" fmla="val 36012"/>
            </a:avLst>
          </a:prstGeom>
          <a:solidFill>
            <a:srgbClr val="FFFFCC"/>
          </a:solidFill>
          <a:ln w="12700">
            <a:solidFill>
              <a:schemeClr val="tx1"/>
            </a:solidFill>
            <a:miter lim="800000"/>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42368" name="Rectangle 32"/>
          <p:cNvSpPr>
            <a:spLocks noChangeArrowheads="1"/>
          </p:cNvSpPr>
          <p:nvPr/>
        </p:nvSpPr>
        <p:spPr bwMode="auto">
          <a:xfrm>
            <a:off x="6724650" y="2638425"/>
            <a:ext cx="95250" cy="619125"/>
          </a:xfrm>
          <a:prstGeom prst="rect">
            <a:avLst/>
          </a:prstGeom>
          <a:solidFill>
            <a:srgbClr val="FFFFCC"/>
          </a:solidFill>
          <a:ln w="12700">
            <a:solidFill>
              <a:srgbClr val="FF9953"/>
            </a:solidFill>
            <a:miter lim="800000"/>
            <a:headEnd type="none" w="sm" len="sm"/>
            <a:tailEnd type="none" w="sm" len="sm"/>
          </a:ln>
        </p:spPr>
        <p:txBody>
          <a:bodyPr wrap="none" anchor="ct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pPr>
            <a:endParaRPr kumimoji="0" lang="en-US" altLang="tr-TR" sz="1800">
              <a:solidFill>
                <a:schemeClr val="bg2"/>
              </a:solidFill>
              <a:latin typeface="Arial" panose="020B0604020202020204" pitchFamily="34" charset="0"/>
            </a:endParaRPr>
          </a:p>
        </p:txBody>
      </p:sp>
      <p:sp>
        <p:nvSpPr>
          <p:cNvPr id="142369" name="Text Box 33"/>
          <p:cNvSpPr txBox="1">
            <a:spLocks noChangeArrowheads="1"/>
          </p:cNvSpPr>
          <p:nvPr/>
        </p:nvSpPr>
        <p:spPr bwMode="auto">
          <a:xfrm>
            <a:off x="6643688" y="2628900"/>
            <a:ext cx="2476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r>
              <a:rPr kumimoji="0" lang="de-DE" altLang="tr-TR" sz="700">
                <a:solidFill>
                  <a:schemeClr val="bg2"/>
                </a:solidFill>
                <a:latin typeface="Arial" panose="020B0604020202020204" pitchFamily="34" charset="0"/>
              </a:rPr>
              <a:t>A</a:t>
            </a:r>
          </a:p>
          <a:p>
            <a:pPr algn="ctr">
              <a:spcBef>
                <a:spcPct val="0"/>
              </a:spcBef>
              <a:buFontTx/>
              <a:buNone/>
            </a:pPr>
            <a:r>
              <a:rPr kumimoji="0" lang="de-DE" altLang="tr-TR" sz="700">
                <a:solidFill>
                  <a:schemeClr val="bg2"/>
                </a:solidFill>
                <a:latin typeface="Arial" panose="020B0604020202020204" pitchFamily="34" charset="0"/>
              </a:rPr>
              <a:t>A</a:t>
            </a:r>
          </a:p>
          <a:p>
            <a:pPr algn="ctr">
              <a:spcBef>
                <a:spcPct val="0"/>
              </a:spcBef>
              <a:buFontTx/>
              <a:buNone/>
            </a:pPr>
            <a:r>
              <a:rPr kumimoji="0" lang="de-DE" altLang="tr-TR" sz="700">
                <a:solidFill>
                  <a:schemeClr val="bg2"/>
                </a:solidFill>
                <a:latin typeface="Arial" panose="020B0604020202020204" pitchFamily="34" charset="0"/>
              </a:rPr>
              <a:t>C</a:t>
            </a:r>
          </a:p>
          <a:p>
            <a:pPr algn="ctr">
              <a:spcBef>
                <a:spcPct val="0"/>
              </a:spcBef>
              <a:buFontTx/>
              <a:buNone/>
            </a:pPr>
            <a:r>
              <a:rPr kumimoji="0" lang="de-DE" altLang="tr-TR" sz="700">
                <a:solidFill>
                  <a:schemeClr val="bg2"/>
                </a:solidFill>
                <a:latin typeface="Arial" panose="020B0604020202020204" pitchFamily="34" charset="0"/>
              </a:rPr>
              <a:t>E</a:t>
            </a:r>
          </a:p>
          <a:p>
            <a:pPr algn="ctr">
              <a:spcBef>
                <a:spcPct val="0"/>
              </a:spcBef>
              <a:buFontTx/>
              <a:buNone/>
            </a:pPr>
            <a:r>
              <a:rPr kumimoji="0" lang="de-DE" altLang="tr-TR" sz="700">
                <a:solidFill>
                  <a:schemeClr val="bg2"/>
                </a:solidFill>
                <a:latin typeface="Arial" panose="020B0604020202020204" pitchFamily="34" charset="0"/>
              </a:rPr>
              <a:t>C</a:t>
            </a:r>
            <a:endParaRPr kumimoji="0" lang="de-DE" altLang="tr-TR" sz="1000">
              <a:solidFill>
                <a:schemeClr val="bg2"/>
              </a:solidFill>
              <a:latin typeface="Arial" panose="020B0604020202020204" pitchFamily="34" charset="0"/>
            </a:endParaRPr>
          </a:p>
        </p:txBody>
      </p:sp>
      <p:sp>
        <p:nvSpPr>
          <p:cNvPr id="142370" name="Slide Number Placeholder 3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50000"/>
              </a:spcBef>
              <a:buFontTx/>
              <a:buNone/>
            </a:pPr>
            <a:fld id="{42931F47-35AD-4ECD-B08D-541DA688C2EA}" type="slidenum">
              <a:rPr kumimoji="0" lang="en-US" altLang="tr-TR" sz="1200" smtClean="0"/>
              <a:pPr>
                <a:spcBef>
                  <a:spcPct val="50000"/>
                </a:spcBef>
                <a:buFontTx/>
                <a:buNone/>
              </a:pPr>
              <a:t>99</a:t>
            </a:fld>
            <a:endParaRPr kumimoji="0" lang="en-US" altLang="tr-TR" sz="120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ahcesehir master slide">
  <a:themeElements>
    <a:clrScheme name="Bahcesehir master slid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Bahcesehir master sli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bg2"/>
            </a:solidFill>
            <a:effectLst/>
            <a:latin typeface="Arial" charset="0"/>
          </a:defRPr>
        </a:defPPr>
      </a:lstStyle>
    </a:lnDef>
  </a:objectDefaults>
  <a:extraClrSchemeLst>
    <a:extraClrScheme>
      <a:clrScheme name="Bahcesehir master slide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Bahcesehir master slid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ahcesehir master slid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2944</TotalTime>
  <Words>7315</Words>
  <Application>Microsoft Office PowerPoint</Application>
  <PresentationFormat>Letter Paper (8.5x11 in)</PresentationFormat>
  <Paragraphs>1356</Paragraphs>
  <Slides>149</Slides>
  <Notes>25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4</vt:i4>
      </vt:variant>
      <vt:variant>
        <vt:lpstr>Slide Titles</vt:lpstr>
      </vt:variant>
      <vt:variant>
        <vt:i4>149</vt:i4>
      </vt:variant>
    </vt:vector>
  </HeadingPairs>
  <TitlesOfParts>
    <vt:vector size="164" baseType="lpstr">
      <vt:lpstr>Arial Unicode MS</vt:lpstr>
      <vt:lpstr>Arial</vt:lpstr>
      <vt:lpstr>Comic Sans MS</vt:lpstr>
      <vt:lpstr>Courier</vt:lpstr>
      <vt:lpstr>Courier New</vt:lpstr>
      <vt:lpstr>Helvetica</vt:lpstr>
      <vt:lpstr>Monotype Sorts</vt:lpstr>
      <vt:lpstr>Symbol</vt:lpstr>
      <vt:lpstr>Times New Roman</vt:lpstr>
      <vt:lpstr>Wingdings</vt:lpstr>
      <vt:lpstr>Bahcesehir master slide</vt:lpstr>
      <vt:lpstr>MSPhotoEd.3</vt:lpstr>
      <vt:lpstr>Document</vt:lpstr>
      <vt:lpstr>Image</vt:lpstr>
      <vt:lpstr>Bit Eşlem Resmi</vt:lpstr>
      <vt:lpstr>Introduction to Bioinformatics</vt:lpstr>
      <vt:lpstr>Outline</vt:lpstr>
      <vt:lpstr>Introduction to sequence alignment</vt:lpstr>
      <vt:lpstr>Sequence Alignment</vt:lpstr>
      <vt:lpstr>Biological Sequences</vt:lpstr>
      <vt:lpstr>Relation of sequences</vt:lpstr>
      <vt:lpstr>Relation of sequences</vt:lpstr>
      <vt:lpstr> Use Protein Sequences for Similarity Searches</vt:lpstr>
      <vt:lpstr>Pairwise Alignment</vt:lpstr>
      <vt:lpstr>Sequence Alignment</vt:lpstr>
      <vt:lpstr>Sequence Alignment</vt:lpstr>
      <vt:lpstr>Sequence Alignment</vt:lpstr>
      <vt:lpstr>Sequence Alignment</vt:lpstr>
      <vt:lpstr>PowerPoint Presentation</vt:lpstr>
      <vt:lpstr>Hamming or edit distance</vt:lpstr>
      <vt:lpstr>Hamming Distance</vt:lpstr>
      <vt:lpstr>Gapped Alignments</vt:lpstr>
      <vt:lpstr>Possible Residue Alignments</vt:lpstr>
      <vt:lpstr>Alignments</vt:lpstr>
      <vt:lpstr>Alignment Scoring Scheme</vt:lpstr>
      <vt:lpstr>Alignment Methods</vt:lpstr>
      <vt:lpstr>Visual Alignments (Dot Plots)</vt:lpstr>
      <vt:lpstr>The Dot Matrix</vt:lpstr>
      <vt:lpstr>Example Dot Plot</vt:lpstr>
      <vt:lpstr>An entire software module of a telecommunications switch; about two million lines of C</vt:lpstr>
      <vt:lpstr>Information within Dot Plots </vt:lpstr>
      <vt:lpstr>Insertions/Deletions</vt:lpstr>
      <vt:lpstr>Insertions/Deletions</vt:lpstr>
      <vt:lpstr>Duplication </vt:lpstr>
      <vt:lpstr>Repeats/Inverted Repeats</vt:lpstr>
      <vt:lpstr>Repeats/Inverted Repeats </vt:lpstr>
      <vt:lpstr>The Dot Matrix </vt:lpstr>
      <vt:lpstr>Comparing Genome Assemblies</vt:lpstr>
      <vt:lpstr>PowerPoint Presentation</vt:lpstr>
      <vt:lpstr>Noise in Dot Plots</vt:lpstr>
      <vt:lpstr>Noise in Dot Plots</vt:lpstr>
      <vt:lpstr>Reduction of Dot Plot Noise</vt:lpstr>
      <vt:lpstr>Available Dot Plot Programs</vt:lpstr>
      <vt:lpstr>Available Dot Plot Programs</vt:lpstr>
      <vt:lpstr>Available Dot Plot Programs</vt:lpstr>
      <vt:lpstr>Available Dot Plot Programs</vt:lpstr>
      <vt:lpstr>Available Dot Plot Programs</vt:lpstr>
      <vt:lpstr>Available Dot Plot Programs</vt:lpstr>
      <vt:lpstr>The Dot Plot (Dot Matrix)</vt:lpstr>
      <vt:lpstr>Dot Plot References</vt:lpstr>
      <vt:lpstr>Next step</vt:lpstr>
      <vt:lpstr>Scoring</vt:lpstr>
      <vt:lpstr>Determining Optimal Alignment</vt:lpstr>
      <vt:lpstr>Brute Force</vt:lpstr>
      <vt:lpstr>Dynamic Programming</vt:lpstr>
      <vt:lpstr>Dynamic Programming</vt:lpstr>
      <vt:lpstr>Dynamic Programming</vt:lpstr>
      <vt:lpstr>Steps in Dynamic Programming</vt:lpstr>
      <vt:lpstr>View of the DP Matrix</vt:lpstr>
      <vt:lpstr>Global Alignment (Needleman-Wunsch)</vt:lpstr>
      <vt:lpstr>Initialized Matrix(Needleman-Wunsch)</vt:lpstr>
      <vt:lpstr>Matrix Fill (Global Alignment)</vt:lpstr>
      <vt:lpstr>Matrix Fill (Global Alignment)</vt:lpstr>
      <vt:lpstr>Matrix Fill (Global Alignment)</vt:lpstr>
      <vt:lpstr>Matrix Fill (Global Alignment)</vt:lpstr>
      <vt:lpstr>Filled Matrix (Global Alignment)</vt:lpstr>
      <vt:lpstr>Trace Back (Global Alignment)</vt:lpstr>
      <vt:lpstr>Trace Back (Global Alignment)</vt:lpstr>
      <vt:lpstr>Global Trace Back</vt:lpstr>
      <vt:lpstr>PowerPoint Presentation</vt:lpstr>
      <vt:lpstr>Checking Alignment Score</vt:lpstr>
      <vt:lpstr>Local Alignment</vt:lpstr>
      <vt:lpstr>Local Alignment Initialization</vt:lpstr>
      <vt:lpstr>Matrix Fill (Local Alignment)</vt:lpstr>
      <vt:lpstr>Matrix Fill (Local Alignment)</vt:lpstr>
      <vt:lpstr>Matrix Fill (Local Alignment)</vt:lpstr>
      <vt:lpstr>Matrix Fill (Local Alignment)</vt:lpstr>
      <vt:lpstr>Filled Matrix (Local Alignment)</vt:lpstr>
      <vt:lpstr>Trace Back (Local Alignment)</vt:lpstr>
      <vt:lpstr>Trace Back (Local Alignment)</vt:lpstr>
      <vt:lpstr>Trace Back (Local Alignment)</vt:lpstr>
      <vt:lpstr>Trace Back (Local Alignment)</vt:lpstr>
      <vt:lpstr>Trace Back (Local Alignment)</vt:lpstr>
      <vt:lpstr>Maximum Local Alignment</vt:lpstr>
      <vt:lpstr>PowerPoint Presentation</vt:lpstr>
      <vt:lpstr>Overlap Alignment</vt:lpstr>
      <vt:lpstr>Overlap Alignment</vt:lpstr>
      <vt:lpstr>Overlap Alignment - example</vt:lpstr>
      <vt:lpstr>Overlap Alignment</vt:lpstr>
      <vt:lpstr>Overlap Alignment</vt:lpstr>
      <vt:lpstr>Overlap Alignment</vt:lpstr>
      <vt:lpstr>Sequence Alignment Variants </vt:lpstr>
      <vt:lpstr>Scoring Matrices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Amino Acid Frequency</vt:lpstr>
      <vt:lpstr>Use Different PAM’s for Different Evolutionary Distances</vt:lpstr>
      <vt:lpstr>PowerPoint Presentation</vt:lpstr>
      <vt:lpstr>PowerPoint Presentation</vt:lpstr>
      <vt:lpstr>PowerPoint Presentation</vt:lpstr>
      <vt:lpstr>Nucleic Acid Scoring Scheme</vt:lpstr>
      <vt:lpstr>PowerPoint Presentation</vt:lpstr>
      <vt:lpstr>Properties of Amino Acids</vt:lpstr>
      <vt:lpstr>Scoring Matrices</vt:lpstr>
      <vt:lpstr>Scoring Matrices</vt:lpstr>
      <vt:lpstr>Scoring Matrices</vt:lpstr>
      <vt:lpstr>Percent Accepted Mutation (PAM or Dayhoff) Matrices</vt:lpstr>
      <vt:lpstr>Percent Accepted Mutation (PAM or Dayhoff) Matrices</vt:lpstr>
      <vt:lpstr>PAM1 matrix</vt:lpstr>
      <vt:lpstr>Log Odds Matrices</vt:lpstr>
      <vt:lpstr>PAM250 Log odds matrix</vt:lpstr>
      <vt:lpstr>Blocks Amino Acid Substitution Matrices (BLOSUM)</vt:lpstr>
      <vt:lpstr>DNA Mutations</vt:lpstr>
      <vt:lpstr>Nucleic Acid Scoring Matrices</vt:lpstr>
      <vt:lpstr>Nucleotide substitution matrices with the equivalent distance of 1 PAM </vt:lpstr>
      <vt:lpstr>Nucleotide substitution matrices with the equivalent distance of 1 PAM</vt:lpstr>
      <vt:lpstr>Linear vs. Affine Gaps</vt:lpstr>
      <vt:lpstr>Linear vs. Affine Gaps</vt:lpstr>
      <vt:lpstr>Affine Gap Penalty</vt:lpstr>
      <vt:lpstr>Affine Gap Penalty and Dynamic Programming</vt:lpstr>
      <vt:lpstr>Drawbacks to DP Approaches</vt:lpstr>
      <vt:lpstr>Alternative DP approaches</vt:lpstr>
      <vt:lpstr>Assessing Significance of Alignment</vt:lpstr>
      <vt:lpstr>Significance of Alignment</vt:lpstr>
      <vt:lpstr>Gumbel Extreme Value Distribution</vt:lpstr>
      <vt:lpstr>Probability of Alignment Score</vt:lpstr>
      <vt:lpstr>PowerPoint Presentation</vt:lpstr>
      <vt:lpstr>Converting to Bit Scores</vt:lpstr>
      <vt:lpstr>PowerPoint Presentation</vt:lpstr>
      <vt:lpstr>P-Value</vt:lpstr>
      <vt:lpstr>A quick determination of significance</vt:lpstr>
      <vt:lpstr>Significance of Ungapped Alignments</vt:lpstr>
      <vt:lpstr>Example</vt:lpstr>
      <vt:lpstr>Example</vt:lpstr>
      <vt:lpstr>Example</vt:lpstr>
      <vt:lpstr>PAM250 matrix</vt:lpstr>
      <vt:lpstr>Significance Example</vt:lpstr>
      <vt:lpstr>Significance Example</vt:lpstr>
      <vt:lpstr>Estimation of E and P</vt:lpstr>
      <vt:lpstr>Significance of Gapped Alignments</vt:lpstr>
      <vt:lpstr>Bayesian Statistics</vt:lpstr>
      <vt:lpstr>Bayesian Statistics</vt:lpstr>
      <vt:lpstr>Joint Probabilities</vt:lpstr>
      <vt:lpstr>Bayesian Example</vt:lpstr>
      <vt:lpstr>Posterior Probabilities</vt:lpstr>
      <vt:lpstr>Applications of Bayesian Statistics</vt:lpstr>
      <vt:lpstr>Pairwise Sequence Alignment Programs</vt:lpstr>
      <vt:lpstr>Various Sequence Alignments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Bioinformatics</dc:title>
  <dc:creator>N AYDIN</dc:creator>
  <cp:lastModifiedBy>NAYDIN</cp:lastModifiedBy>
  <cp:revision>211</cp:revision>
  <dcterms:created xsi:type="dcterms:W3CDTF">2004-11-05T11:30:37Z</dcterms:created>
  <dcterms:modified xsi:type="dcterms:W3CDTF">2020-02-28T07:23:08Z</dcterms:modified>
</cp:coreProperties>
</file>