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331" r:id="rId3"/>
    <p:sldId id="332" r:id="rId4"/>
    <p:sldId id="336" r:id="rId5"/>
    <p:sldId id="333" r:id="rId6"/>
    <p:sldId id="334" r:id="rId7"/>
    <p:sldId id="335" r:id="rId8"/>
    <p:sldId id="337" r:id="rId9"/>
    <p:sldId id="338" r:id="rId10"/>
    <p:sldId id="339" r:id="rId11"/>
    <p:sldId id="340" r:id="rId12"/>
    <p:sldId id="341" r:id="rId13"/>
    <p:sldId id="342" r:id="rId14"/>
    <p:sldId id="343" r:id="rId15"/>
    <p:sldId id="344" r:id="rId16"/>
    <p:sldId id="345" r:id="rId17"/>
    <p:sldId id="346" r:id="rId18"/>
    <p:sldId id="347" r:id="rId19"/>
    <p:sldId id="348" r:id="rId20"/>
    <p:sldId id="349" r:id="rId21"/>
    <p:sldId id="350" r:id="rId22"/>
    <p:sldId id="351" r:id="rId23"/>
    <p:sldId id="352" r:id="rId24"/>
    <p:sldId id="353" r:id="rId25"/>
    <p:sldId id="354" r:id="rId26"/>
  </p:sldIdLst>
  <p:sldSz cx="9144000" cy="6858000" type="letter"/>
  <p:notesSz cx="6642100" cy="9653588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00CCFF"/>
    <a:srgbClr val="CC0099"/>
    <a:srgbClr val="FFFF99"/>
    <a:srgbClr val="00FF00"/>
    <a:srgbClr val="996633"/>
    <a:srgbClr val="FF33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7" autoAdjust="0"/>
    <p:restoredTop sz="95652" autoAdjust="0"/>
  </p:normalViewPr>
  <p:slideViewPr>
    <p:cSldViewPr>
      <p:cViewPr varScale="1">
        <p:scale>
          <a:sx n="94" d="100"/>
          <a:sy n="94" d="100"/>
        </p:scale>
        <p:origin x="120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77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1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l" defTabSz="895350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2375" y="0"/>
            <a:ext cx="28781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r" defTabSz="895350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67813"/>
            <a:ext cx="28781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l" defTabSz="895350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Copyright 2000 N. AYDIN. All rights reserved.</a:t>
            </a: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2375" y="9167813"/>
            <a:ext cx="28781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r" defTabSz="895350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E6DAC1A-9C8F-48E8-ABA1-4C74FB65C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991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1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l" defTabSz="895350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2375" y="0"/>
            <a:ext cx="28781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r" defTabSz="895350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8050" y="723900"/>
            <a:ext cx="4826000" cy="3619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3575" y="4584700"/>
            <a:ext cx="5314950" cy="434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 smtClean="0"/>
              <a:t>Click to edit Master text styles</a:t>
            </a:r>
          </a:p>
          <a:p>
            <a:pPr lvl="1"/>
            <a:r>
              <a:rPr lang="tr-TR" noProof="0" smtClean="0"/>
              <a:t>Second level</a:t>
            </a:r>
          </a:p>
          <a:p>
            <a:pPr lvl="2"/>
            <a:r>
              <a:rPr lang="tr-TR" noProof="0" smtClean="0"/>
              <a:t>Third level</a:t>
            </a:r>
          </a:p>
          <a:p>
            <a:pPr lvl="3"/>
            <a:r>
              <a:rPr lang="tr-TR" noProof="0" smtClean="0"/>
              <a:t>Fourth level</a:t>
            </a:r>
          </a:p>
          <a:p>
            <a:pPr lvl="4"/>
            <a:r>
              <a:rPr lang="tr-TR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67813"/>
            <a:ext cx="28781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l" defTabSz="895350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tr-TR"/>
              <a:t>Copyright 2000 N. AYDIN. All rights reserved.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2375" y="9167813"/>
            <a:ext cx="28781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r" defTabSz="895350" eaLnBrk="0" hangingPunct="0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1293C43-6123-411F-8189-9B78F5E0585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373810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kumimoji="0" lang="tr-TR" altLang="en-US" smtClean="0">
                <a:latin typeface="Arial" panose="020B0604020202020204" pitchFamily="34" charset="0"/>
              </a:rPr>
              <a:t>Copyright 2000 N. AYDIN. All rights reserved.</a:t>
            </a:r>
          </a:p>
        </p:txBody>
      </p:sp>
      <p:sp>
        <p:nvSpPr>
          <p:cNvPr id="51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4045C7FD-01E4-469A-92A0-53B1AD285851}" type="slidenum">
              <a:rPr kumimoji="0" lang="tr-TR" altLang="en-US" smtClean="0">
                <a:latin typeface="Arial" panose="020B0604020202020204" pitchFamily="34" charset="0"/>
              </a:rPr>
              <a:pPr algn="r">
                <a:spcBef>
                  <a:spcPct val="0"/>
                </a:spcBef>
              </a:pPr>
              <a:t>1</a:t>
            </a:fld>
            <a:endParaRPr kumimoji="0" lang="tr-TR" altLang="en-US" smtClean="0">
              <a:latin typeface="Arial" panose="020B0604020202020204" pitchFamily="34" charset="0"/>
            </a:endParaRPr>
          </a:p>
        </p:txBody>
      </p:sp>
      <p:sp>
        <p:nvSpPr>
          <p:cNvPr id="51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30250"/>
            <a:ext cx="4808538" cy="3606800"/>
          </a:xfrm>
          <a:ln/>
        </p:spPr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2650" y="4583113"/>
            <a:ext cx="4875213" cy="4344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69" tIns="45184" rIns="90369" bIns="45184"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23358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79A59-EFE7-446F-BBA7-26EDA2EB7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625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1827E-94AB-420B-848F-98B0E512F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689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039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039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99341-D1FA-41C5-9463-A68EF3CAC4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597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5288" y="1125538"/>
            <a:ext cx="4064000" cy="497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125538"/>
            <a:ext cx="4064000" cy="497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16FFC-FECA-4B4E-AAFF-298BEABD51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39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5288" y="1125538"/>
            <a:ext cx="4064000" cy="497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1688" y="1125538"/>
            <a:ext cx="4064000" cy="241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1688" y="3690938"/>
            <a:ext cx="4064000" cy="241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C6C2F-A7E0-4FD5-91EB-4031A11D47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76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7"/>
            <a:ext cx="8425184" cy="5399088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3FD9A-2763-4D61-B678-24D1D82249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94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FF795-A1AD-446C-AC33-2EC02771CE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27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125538"/>
            <a:ext cx="4064000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125538"/>
            <a:ext cx="4064000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BBCFB-2A82-4EA4-8642-A7CE0D76A6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6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6CCF0-36EF-4CEB-9F7B-B11CF1FDA5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10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709F2-C794-423B-9B43-92B35D302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631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C4A28-69EA-4675-8583-1BC543220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66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DF175-58D7-419F-B622-DE451CEAC0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982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9211C-8122-4D92-98FF-3E418115D5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492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125538"/>
            <a:ext cx="8280400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24625"/>
            <a:ext cx="1905000" cy="3333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EB5D4DD-2EE8-474D-B590-6F0055EBA1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rgbClr val="FF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.aydin@yildiz.edu.t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nizamettinaydin@gmail.co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42237B33-A34B-4BDF-9F32-EC43C6095FB3}" type="slidenum">
              <a:rPr kumimoji="0" lang="en-US" altLang="en-US" sz="1200" smtClean="0"/>
              <a:pPr>
                <a:spcBef>
                  <a:spcPct val="50000"/>
                </a:spcBef>
                <a:buFontTx/>
                <a:buNone/>
              </a:pPr>
              <a:t>1</a:t>
            </a:fld>
            <a:endParaRPr kumimoji="0" lang="en-US" altLang="en-US" sz="1200" smtClean="0"/>
          </a:p>
        </p:txBody>
      </p:sp>
      <p:sp>
        <p:nvSpPr>
          <p:cNvPr id="40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8424862" cy="5399087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tr-TR" altLang="en-US" dirty="0" smtClean="0"/>
          </a:p>
          <a:p>
            <a:pPr algn="ctr" eaLnBrk="1" hangingPunct="1">
              <a:buFontTx/>
              <a:buNone/>
            </a:pPr>
            <a:r>
              <a:rPr lang="tr-TR" altLang="en-US" dirty="0" smtClean="0"/>
              <a:t>Prof. </a:t>
            </a:r>
            <a:r>
              <a:rPr lang="en-US" altLang="en-US" dirty="0" smtClean="0"/>
              <a:t>Dr. </a:t>
            </a:r>
            <a:r>
              <a:rPr lang="tr-TR" altLang="en-US" dirty="0" smtClean="0"/>
              <a:t>Nizamettin AYDIN</a:t>
            </a:r>
          </a:p>
          <a:p>
            <a:pPr algn="ctr" eaLnBrk="1" hangingPunct="1">
              <a:buFontTx/>
              <a:buNone/>
            </a:pPr>
            <a:endParaRPr lang="en-US" altLang="en-US" dirty="0" smtClean="0"/>
          </a:p>
          <a:p>
            <a:pPr algn="ctr" eaLnBrk="1" hangingPunct="1">
              <a:buFontTx/>
              <a:buNone/>
            </a:pPr>
            <a:r>
              <a:rPr lang="tr-TR" altLang="en-US" dirty="0" smtClean="0">
                <a:hlinkClick r:id="rId3"/>
              </a:rPr>
              <a:t>naydin</a:t>
            </a:r>
            <a:r>
              <a:rPr lang="en-US" altLang="en-US" dirty="0" smtClean="0">
                <a:hlinkClick r:id="rId3"/>
              </a:rPr>
              <a:t>@</a:t>
            </a:r>
            <a:r>
              <a:rPr lang="en-GB" altLang="en-US" dirty="0" err="1" smtClean="0">
                <a:hlinkClick r:id="rId3"/>
              </a:rPr>
              <a:t>yildiz</a:t>
            </a:r>
            <a:r>
              <a:rPr lang="tr-TR" altLang="en-US" dirty="0" smtClean="0">
                <a:hlinkClick r:id="rId3"/>
              </a:rPr>
              <a:t>.edu.tr</a:t>
            </a:r>
            <a:endParaRPr lang="tr-TR" altLang="en-US" dirty="0" smtClean="0"/>
          </a:p>
          <a:p>
            <a:pPr algn="ctr" eaLnBrk="1" hangingPunct="1">
              <a:buFontTx/>
              <a:buNone/>
            </a:pPr>
            <a:r>
              <a:rPr lang="tr-TR" altLang="en-US" dirty="0" smtClean="0">
                <a:hlinkClick r:id="rId4"/>
              </a:rPr>
              <a:t>nizamettinaydin</a:t>
            </a:r>
            <a:r>
              <a:rPr lang="en-US" altLang="en-US" dirty="0" smtClean="0">
                <a:hlinkClick r:id="rId4"/>
              </a:rPr>
              <a:t>@</a:t>
            </a:r>
            <a:r>
              <a:rPr lang="tr-TR" altLang="en-US" dirty="0" smtClean="0">
                <a:hlinkClick r:id="rId4"/>
              </a:rPr>
              <a:t>gmail.com</a:t>
            </a:r>
            <a:endParaRPr lang="tr-TR" altLang="en-US" dirty="0" smtClean="0"/>
          </a:p>
          <a:p>
            <a:pPr algn="ctr" eaLnBrk="1" hangingPunct="1">
              <a:buFontTx/>
              <a:buNone/>
            </a:pPr>
            <a:r>
              <a:rPr lang="tr-TR" altLang="en-US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http://</a:t>
            </a:r>
            <a:r>
              <a:rPr lang="en-GB" altLang="en-US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www</a:t>
            </a:r>
            <a:r>
              <a:rPr lang="tr-TR" altLang="en-US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3</a:t>
            </a:r>
            <a:r>
              <a:rPr lang="en-GB" altLang="en-US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.</a:t>
            </a:r>
            <a:r>
              <a:rPr lang="en-GB" altLang="en-US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yildiz</a:t>
            </a:r>
            <a:r>
              <a:rPr lang="tr-TR" altLang="en-US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.edu.tr/~naydin</a:t>
            </a:r>
          </a:p>
          <a:p>
            <a:pPr algn="ctr" eaLnBrk="1" hangingPunct="1">
              <a:buFontTx/>
              <a:buNone/>
            </a:pPr>
            <a:endParaRPr lang="tr-TR" altLang="en-US" dirty="0" smtClean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tr-TR" altLang="en-US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Frequency</a:t>
            </a:r>
            <a:r>
              <a:rPr lang="en-GB" altLang="en-US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Domain </a:t>
            </a:r>
            <a:r>
              <a:rPr lang="en-GB" altLang="en-US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Methods</a:t>
            </a:r>
            <a:r>
              <a:rPr lang="tr-TR" altLang="en-US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in </a:t>
            </a:r>
            <a:r>
              <a:rPr lang="en-GB" alt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Speech Processing</a:t>
            </a:r>
            <a:endParaRPr lang="en-US" altLang="en-US" dirty="0" smtClean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4100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25538"/>
          </a:xfrm>
        </p:spPr>
        <p:txBody>
          <a:bodyPr/>
          <a:lstStyle/>
          <a:p>
            <a:pPr eaLnBrk="1" hangingPunct="1"/>
            <a:r>
              <a:rPr lang="en-US" altLang="en-US" smtClean="0"/>
              <a:t>Digital Audio and Speech Processing</a:t>
            </a:r>
            <a:r>
              <a:rPr lang="tr-TR" altLang="en-US" smtClean="0"/>
              <a:t/>
            </a:r>
            <a:br>
              <a:rPr lang="tr-TR" altLang="en-US" smtClean="0"/>
            </a:br>
            <a:r>
              <a:rPr lang="tr-TR" altLang="en-US" sz="3200" smtClean="0"/>
              <a:t>(Sayısal Ses ve Konuşma İşleme)</a:t>
            </a:r>
            <a:endParaRPr lang="en-US" altLang="en-US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25000-Point DFT of Speech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3FD9A-2763-4D61-B678-24D1D822490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091257"/>
            <a:ext cx="7002311" cy="540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319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Short-Time Fourier Transform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</a:t>
            </a:r>
            <a:r>
              <a:rPr lang="en-US" dirty="0" err="1" smtClean="0"/>
              <a:t>peech</a:t>
            </a:r>
            <a:r>
              <a:rPr lang="en-US" dirty="0" smtClean="0"/>
              <a:t> </a:t>
            </a:r>
            <a:r>
              <a:rPr lang="en-US" dirty="0"/>
              <a:t>is not a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stationary signal</a:t>
            </a:r>
            <a:r>
              <a:rPr lang="en-US" dirty="0"/>
              <a:t>, </a:t>
            </a:r>
            <a:endParaRPr lang="tr-TR" dirty="0" smtClean="0"/>
          </a:p>
          <a:p>
            <a:pPr lvl="1"/>
            <a:r>
              <a:rPr lang="en-US" dirty="0" smtClean="0"/>
              <a:t>i.e</a:t>
            </a:r>
            <a:r>
              <a:rPr lang="en-US" dirty="0"/>
              <a:t>., </a:t>
            </a:r>
            <a:r>
              <a:rPr lang="en-US" dirty="0" smtClean="0"/>
              <a:t>it</a:t>
            </a:r>
            <a:r>
              <a:rPr lang="tr-TR" dirty="0" smtClean="0"/>
              <a:t> </a:t>
            </a:r>
            <a:r>
              <a:rPr lang="en-US" dirty="0" smtClean="0"/>
              <a:t>has </a:t>
            </a:r>
            <a:r>
              <a:rPr lang="en-US" dirty="0"/>
              <a:t>properties that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change with time</a:t>
            </a:r>
          </a:p>
          <a:p>
            <a:r>
              <a:rPr lang="tr-TR" dirty="0" smtClean="0"/>
              <a:t>T</a:t>
            </a:r>
            <a:r>
              <a:rPr lang="en-US" dirty="0" err="1" smtClean="0"/>
              <a:t>hus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single representation</a:t>
            </a:r>
            <a:r>
              <a:rPr lang="en-US" b="1" dirty="0"/>
              <a:t> </a:t>
            </a:r>
            <a:r>
              <a:rPr lang="en-US" dirty="0"/>
              <a:t>based on </a:t>
            </a:r>
            <a:r>
              <a:rPr lang="en-US" dirty="0" smtClean="0"/>
              <a:t>all</a:t>
            </a:r>
            <a:r>
              <a:rPr lang="tr-TR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samples of a speech utterance, for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most </a:t>
            </a:r>
            <a:r>
              <a:rPr lang="en-US" dirty="0"/>
              <a:t>part, has no meaning</a:t>
            </a:r>
          </a:p>
          <a:p>
            <a:r>
              <a:rPr lang="tr-TR" dirty="0" smtClean="0"/>
              <a:t>I</a:t>
            </a:r>
            <a:r>
              <a:rPr lang="en-US" dirty="0" err="1" smtClean="0"/>
              <a:t>nstead</a:t>
            </a:r>
            <a:r>
              <a:rPr lang="en-US" dirty="0"/>
              <a:t>, we define a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time-dependent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Fourier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transform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TDFT</a:t>
            </a:r>
            <a:r>
              <a:rPr lang="en-US" dirty="0"/>
              <a:t> or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STFT</a:t>
            </a:r>
            <a:r>
              <a:rPr lang="en-US" dirty="0"/>
              <a:t>) </a:t>
            </a:r>
            <a:r>
              <a:rPr lang="en-US" dirty="0" smtClean="0"/>
              <a:t>of</a:t>
            </a:r>
            <a:r>
              <a:rPr lang="tr-TR" dirty="0" smtClean="0"/>
              <a:t> </a:t>
            </a:r>
            <a:r>
              <a:rPr lang="en-US" dirty="0" smtClean="0"/>
              <a:t>speech </a:t>
            </a:r>
            <a:r>
              <a:rPr lang="en-US" dirty="0"/>
              <a:t>that changes periodically as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speech </a:t>
            </a:r>
            <a:r>
              <a:rPr lang="en-US" dirty="0"/>
              <a:t>properties change over time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3FD9A-2763-4D61-B678-24D1D822490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840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Definition of STFT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8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tr-TR" sz="280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8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tr-TR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acc>
                                <m:accPr>
                                  <m:chr m:val="̂"/>
                                  <m:ctrlPr>
                                    <a:rPr lang="tr-TR" sz="280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l-GR" sz="28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acc>
                            </m:sup>
                          </m:sSup>
                        </m:e>
                      </m:d>
                      <m:r>
                        <a:rPr lang="tr-TR" sz="28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tr-TR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tr-TR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tr-TR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tr-TR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tr-TR" sz="28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8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tr-TR" sz="28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tr-TR" sz="28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acc>
                                <m:accPr>
                                  <m:chr m:val="̂"/>
                                  <m:ctrlPr>
                                    <a:rPr lang="tr-TR" sz="28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8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acc>
                              <m:r>
                                <a:rPr lang="tr-TR" sz="28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sz="28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tr-TR" sz="28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tr-TR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acc>
                                <m:accPr>
                                  <m:chr m:val="̂"/>
                                  <m:ctrlPr>
                                    <a:rPr lang="tr-TR" sz="28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l-GR" sz="28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acc>
                              <m:r>
                                <a:rPr lang="tr-TR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tr-TR" sz="2800" dirty="0" smtClean="0"/>
              </a:p>
              <a:p>
                <a:pPr lvl="1"/>
                <a:r>
                  <a:rPr lang="tr-TR" dirty="0" smtClean="0"/>
                  <a:t>Both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tr-TR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tr-TR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tr-TR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acc>
                  </m:oMath>
                </a14:m>
                <a:r>
                  <a:rPr lang="tr-TR" dirty="0"/>
                  <a:t> are </a:t>
                </a:r>
                <a:r>
                  <a:rPr lang="tr-TR" dirty="0" smtClean="0"/>
                  <a:t>variables</a:t>
                </a:r>
              </a:p>
              <a:p>
                <a:r>
                  <a:rPr lang="tr-TR" sz="2800" dirty="0" smtClean="0"/>
                  <a:t> </a:t>
                </a:r>
                <a14:m>
                  <m:oMath xmlns:m="http://schemas.openxmlformats.org/officeDocument/2006/math">
                    <m:r>
                      <a:rPr lang="tr-TR" sz="28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tr-TR" sz="28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tr-TR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tr-TR" sz="28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sz="28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tr-TR" sz="28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800" dirty="0" smtClean="0"/>
                  <a:t>is </a:t>
                </a:r>
                <a:r>
                  <a:rPr lang="en-US" sz="2800" dirty="0"/>
                  <a:t>a real window which determines the portion of </a:t>
                </a:r>
                <a14:m>
                  <m:oMath xmlns:m="http://schemas.openxmlformats.org/officeDocument/2006/math">
                    <m:r>
                      <a:rPr lang="tr-TR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tr-TR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tr-TR" sz="28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8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800" dirty="0" smtClean="0"/>
                  <a:t>that </a:t>
                </a:r>
                <a:r>
                  <a:rPr lang="en-US" sz="2800" dirty="0"/>
                  <a:t>is used in the computation </a:t>
                </a:r>
                <a:r>
                  <a:rPr lang="en-US" sz="2800" dirty="0" smtClean="0"/>
                  <a:t>of</a:t>
                </a:r>
                <a:r>
                  <a:rPr lang="tr-TR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tr-TR" sz="28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8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tr-TR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tr-TR" sz="28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8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tr-TR" sz="28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acc>
                              <m:accPr>
                                <m:chr m:val="̂"/>
                                <m:ctrlPr>
                                  <a:rPr lang="tr-TR" sz="28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sz="28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acc>
                          </m:sup>
                        </m:sSup>
                      </m:e>
                    </m:d>
                  </m:oMath>
                </a14:m>
                <a:endParaRPr lang="tr-TR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0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3FD9A-2763-4D61-B678-24D1D822490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4366883"/>
            <a:ext cx="7776864" cy="215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159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Short Time Fourier Transform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 smtClean="0"/>
                  <a:t>STFT is a function of two variables, </a:t>
                </a:r>
                <a:endParaRPr lang="tr-TR" sz="2800" dirty="0" smtClean="0"/>
              </a:p>
              <a:p>
                <a:pPr lvl="1"/>
                <a:r>
                  <a:rPr lang="en-US" sz="2400" dirty="0" smtClean="0"/>
                  <a:t>the </a:t>
                </a:r>
                <a:r>
                  <a:rPr lang="en-US" sz="2400" dirty="0"/>
                  <a:t>time index,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tr-TR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sz="2400" dirty="0" smtClean="0"/>
                  <a:t>, which</a:t>
                </a:r>
                <a:r>
                  <a:rPr lang="tr-TR" sz="2400" dirty="0" smtClean="0"/>
                  <a:t> </a:t>
                </a:r>
                <a:r>
                  <a:rPr lang="en-US" sz="2400" dirty="0" smtClean="0"/>
                  <a:t>is </a:t>
                </a:r>
                <a:r>
                  <a:rPr lang="en-US" sz="2400" dirty="0"/>
                  <a:t>discrete, </a:t>
                </a:r>
                <a:endParaRPr lang="tr-TR" sz="2400" dirty="0" smtClean="0"/>
              </a:p>
              <a:p>
                <a:pPr lvl="1"/>
                <a:r>
                  <a:rPr lang="en-US" sz="2400" dirty="0" smtClean="0"/>
                  <a:t>the </a:t>
                </a:r>
                <a:r>
                  <a:rPr lang="en-US" sz="2400" dirty="0"/>
                  <a:t>frequency variable,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tr-TR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acc>
                  </m:oMath>
                </a14:m>
                <a:r>
                  <a:rPr lang="en-US" sz="2400" dirty="0"/>
                  <a:t>, which is </a:t>
                </a:r>
                <a:r>
                  <a:rPr lang="en-US" sz="2400" dirty="0" smtClean="0"/>
                  <a:t>continuous</a:t>
                </a:r>
                <a:endParaRPr lang="tr-TR" sz="2400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tr-TR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tr-TR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acc>
                                <m:accPr>
                                  <m:chr m:val="̂"/>
                                  <m:ctrlPr>
                                    <a:rPr lang="tr-TR" sz="24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l-GR" sz="24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acc>
                            </m:sup>
                          </m:sSup>
                        </m:e>
                      </m:d>
                      <m:r>
                        <a:rPr lang="tr-TR" sz="24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tr-TR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tr-TR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tr-TR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tr-TR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tr-TR" sz="24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4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tr-TR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tr-TR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acc>
                                <m:accPr>
                                  <m:chr m:val="̂"/>
                                  <m:ctrlPr>
                                    <a:rPr lang="tr-TR" sz="24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4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acc>
                              <m:r>
                                <a:rPr lang="tr-TR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tr-TR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tr-TR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acc>
                                <m:accPr>
                                  <m:chr m:val="̂"/>
                                  <m:ctrlPr>
                                    <a:rPr lang="tr-TR" sz="24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l-GR" sz="24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acc>
                              <m:r>
                                <a:rPr lang="tr-TR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tr-TR" sz="2400" i="1" dirty="0" smtClean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       =</m:t>
                      </m:r>
                      <m:r>
                        <m:rPr>
                          <m:sty m:val="p"/>
                        </m:rPr>
                        <a:rPr lang="tr-TR" sz="24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DTFT</m:t>
                      </m:r>
                      <m:d>
                        <m:dPr>
                          <m:begChr m:val="{"/>
                          <m:endChr m:val="}"/>
                          <m:ctrlPr>
                            <a:rPr lang="tr-TR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tr-TR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tr-TR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tr-TR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̂"/>
                              <m:ctrlPr>
                                <a:rPr lang="tr-TR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  <m:r>
                            <a:rPr lang="tr-TR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tr-TR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tr-TR" sz="2400" dirty="0" smtClean="0"/>
              </a:p>
              <a:p>
                <a:pPr lvl="2"/>
                <a:r>
                  <a:rPr lang="tr-TR" sz="2000" dirty="0" smtClean="0"/>
                  <a:t>where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tr-TR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tr-TR" sz="2000" dirty="0" smtClean="0"/>
                  <a:t> is fixed,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tr-TR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acc>
                  </m:oMath>
                </a14:m>
                <a:r>
                  <a:rPr lang="tr-TR" sz="2000" dirty="0" smtClean="0"/>
                  <a:t> is variable</a:t>
                </a: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02" t="-124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3FD9A-2763-4D61-B678-24D1D822490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4208203"/>
            <a:ext cx="7488832" cy="231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915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Fourier Transform Interpretation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125537"/>
                <a:ext cx="8425184" cy="539908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tr-TR" dirty="0" smtClean="0"/>
                  <a:t>C</a:t>
                </a:r>
                <a:r>
                  <a:rPr lang="en-US" dirty="0" err="1" smtClean="0"/>
                  <a:t>onsider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tr-TR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tr-TR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tr-TR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acc>
                              <m:accPr>
                                <m:chr m:val="̂"/>
                                <m:ctrlPr>
                                  <a:rPr lang="tr-TR" i="1">
                                    <a:solidFill>
                                      <a:srgbClr val="3366FF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i="1">
                                    <a:solidFill>
                                      <a:srgbClr val="3366FF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acc>
                          </m:sup>
                        </m:sSup>
                      </m:e>
                    </m:d>
                  </m:oMath>
                </a14:m>
                <a:r>
                  <a:rPr lang="tr-TR" dirty="0" smtClean="0"/>
                  <a:t> </a:t>
                </a:r>
                <a:r>
                  <a:rPr lang="en-US" dirty="0" smtClean="0"/>
                  <a:t>as </a:t>
                </a:r>
                <a:r>
                  <a:rPr lang="en-US" dirty="0"/>
                  <a:t>the normal Fourier transform of the </a:t>
                </a:r>
                <a:r>
                  <a:rPr lang="en-US" dirty="0" smtClean="0"/>
                  <a:t>sequence</a:t>
                </a:r>
                <a:r>
                  <a:rPr lang="tr-TR" dirty="0" smtClean="0"/>
                  <a:t> </a:t>
                </a:r>
                <a14:m>
                  <m:oMath xmlns:m="http://schemas.openxmlformats.org/officeDocument/2006/math">
                    <m:r>
                      <a:rPr lang="tr-TR" i="1">
                        <a:solidFill>
                          <a:srgbClr val="3366FF">
                            <a:lumMod val="75000"/>
                          </a:srgb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tr-TR" i="1">
                        <a:solidFill>
                          <a:srgbClr val="3366FF">
                            <a:lumMod val="75000"/>
                          </a:srgbClr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tr-TR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  <m: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tr-TR" b="0" i="1" smtClean="0">
                        <a:solidFill>
                          <a:srgbClr val="3366FF">
                            <a:lumMod val="75000"/>
                          </a:srgbClr>
                        </a:solidFill>
                        <a:latin typeface="Cambria Math" panose="02040503050406030204" pitchFamily="18" charset="0"/>
                      </a:rPr>
                      <m:t>, −</m:t>
                    </m:r>
                    <m:r>
                      <a:rPr lang="tr-TR" b="0" i="1" smtClean="0">
                        <a:solidFill>
                          <a:srgbClr val="3366FF">
                            <a:lumMod val="75000"/>
                          </a:srgb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∞&lt;</m:t>
                    </m:r>
                    <m:r>
                      <a:rPr lang="tr-TR" b="0" i="1" smtClean="0">
                        <a:solidFill>
                          <a:srgbClr val="3366FF">
                            <a:lumMod val="75000"/>
                          </a:srgb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tr-TR" b="0" i="1" smtClean="0">
                        <a:solidFill>
                          <a:srgbClr val="3366FF">
                            <a:lumMod val="75000"/>
                          </a:srgb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&lt;∞</m:t>
                    </m:r>
                  </m:oMath>
                </a14:m>
                <a:r>
                  <a:rPr lang="tr-TR" dirty="0" smtClean="0"/>
                  <a:t> for fixed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tr-TR" dirty="0" smtClean="0"/>
                  <a:t>.</a:t>
                </a:r>
                <a:endParaRPr lang="en-US" dirty="0"/>
              </a:p>
              <a:p>
                <a:r>
                  <a:rPr lang="tr-TR" dirty="0" smtClean="0"/>
                  <a:t>T</a:t>
                </a:r>
                <a:r>
                  <a:rPr lang="en-US" dirty="0" smtClean="0"/>
                  <a:t>he </a:t>
                </a:r>
                <a:r>
                  <a:rPr lang="en-US" dirty="0"/>
                  <a:t>window </a:t>
                </a:r>
                <a14:m>
                  <m:oMath xmlns:m="http://schemas.openxmlformats.org/officeDocument/2006/math">
                    <m:r>
                      <a:rPr lang="tr-TR" i="1">
                        <a:solidFill>
                          <a:srgbClr val="3366FF">
                            <a:lumMod val="75000"/>
                          </a:srgbClr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tr-TR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  <m: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tr-TR" dirty="0" smtClean="0"/>
                  <a:t> </a:t>
                </a:r>
                <a:r>
                  <a:rPr lang="en-US" dirty="0" smtClean="0"/>
                  <a:t>slides </a:t>
                </a:r>
                <a:r>
                  <a:rPr lang="en-US" dirty="0"/>
                  <a:t>along the sequence </a:t>
                </a:r>
                <a14:m>
                  <m:oMath xmlns:m="http://schemas.openxmlformats.org/officeDocument/2006/math">
                    <m:r>
                      <a:rPr lang="tr-TR" i="1">
                        <a:solidFill>
                          <a:srgbClr val="3366FF">
                            <a:lumMod val="75000"/>
                          </a:srgb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and defines </a:t>
                </a:r>
                <a:r>
                  <a:rPr lang="en-US" dirty="0" smtClean="0"/>
                  <a:t>a</a:t>
                </a:r>
                <a:r>
                  <a:rPr lang="tr-TR" dirty="0" smtClean="0"/>
                  <a:t> </a:t>
                </a:r>
                <a:r>
                  <a:rPr lang="en-US" dirty="0" smtClean="0"/>
                  <a:t>new </a:t>
                </a:r>
                <a:r>
                  <a:rPr lang="en-US" dirty="0"/>
                  <a:t>STFT for every value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tr-TR" dirty="0" smtClean="0"/>
                  <a:t>.</a:t>
                </a:r>
                <a:endParaRPr lang="en-US" dirty="0"/>
              </a:p>
              <a:p>
                <a:r>
                  <a:rPr lang="tr-TR" dirty="0" smtClean="0"/>
                  <a:t>C</a:t>
                </a:r>
                <a:r>
                  <a:rPr lang="en-US" dirty="0" err="1" smtClean="0"/>
                  <a:t>onditions</a:t>
                </a:r>
                <a:r>
                  <a:rPr lang="en-US" dirty="0" smtClean="0"/>
                  <a:t> </a:t>
                </a:r>
                <a:r>
                  <a:rPr lang="en-US" dirty="0"/>
                  <a:t>for the existence of the </a:t>
                </a:r>
                <a:r>
                  <a:rPr lang="en-US" dirty="0" smtClean="0"/>
                  <a:t>STFT</a:t>
                </a:r>
                <a:r>
                  <a:rPr lang="tr-TR" dirty="0" smtClean="0"/>
                  <a:t>:</a:t>
                </a:r>
                <a:endParaRPr lang="en-US" dirty="0"/>
              </a:p>
              <a:p>
                <a:pPr lvl="1"/>
                <a:r>
                  <a:rPr lang="tr-TR" dirty="0" smtClean="0"/>
                  <a:t>T</a:t>
                </a:r>
                <a:r>
                  <a:rPr lang="en-US" dirty="0" smtClean="0"/>
                  <a:t>he </a:t>
                </a:r>
                <a:r>
                  <a:rPr lang="en-US" dirty="0"/>
                  <a:t>sequence </a:t>
                </a:r>
                <a14:m>
                  <m:oMath xmlns:m="http://schemas.openxmlformats.org/officeDocument/2006/math">
                    <m:r>
                      <a:rPr lang="tr-TR" i="1">
                        <a:solidFill>
                          <a:srgbClr val="3366FF">
                            <a:lumMod val="75000"/>
                          </a:srgb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tr-TR" i="1">
                        <a:solidFill>
                          <a:srgbClr val="3366FF">
                            <a:lumMod val="75000"/>
                          </a:srgbClr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tr-TR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  <m: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tr-TR" dirty="0" smtClean="0"/>
                  <a:t> </a:t>
                </a:r>
                <a:r>
                  <a:rPr lang="en-US" dirty="0" smtClean="0"/>
                  <a:t>must </a:t>
                </a:r>
                <a:r>
                  <a:rPr lang="en-US" dirty="0"/>
                  <a:t>be absolutely </a:t>
                </a:r>
                <a:r>
                  <a:rPr lang="en-US" dirty="0" err="1"/>
                  <a:t>summable</a:t>
                </a:r>
                <a:r>
                  <a:rPr lang="en-US" dirty="0"/>
                  <a:t> for </a:t>
                </a:r>
                <a:r>
                  <a:rPr lang="en-US" dirty="0" smtClean="0"/>
                  <a:t>all</a:t>
                </a:r>
                <a:r>
                  <a:rPr lang="tr-TR" dirty="0" smtClean="0"/>
                  <a:t> values </a:t>
                </a:r>
                <a:r>
                  <a:rPr lang="tr-TR" dirty="0"/>
                  <a:t>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endParaRPr lang="tr-TR" dirty="0"/>
              </a:p>
              <a:p>
                <a:pPr lvl="2"/>
                <a:r>
                  <a:rPr lang="en-US" dirty="0" smtClean="0"/>
                  <a:t>since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tr-TR" i="1" smtClean="0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tr-TR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tr-TR" i="1">
                                    <a:solidFill>
                                      <a:srgbClr val="3366FF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i="1">
                                    <a:solidFill>
                                      <a:srgbClr val="3366FF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a:rPr lang="tr-TR" i="1" smtClean="0">
                        <a:solidFill>
                          <a:srgbClr val="3366FF">
                            <a:lumMod val="75000"/>
                          </a:srgb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tr-TR" b="0" i="1" smtClean="0">
                        <a:solidFill>
                          <a:srgbClr val="3366FF">
                            <a:lumMod val="75000"/>
                          </a:srgb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 smtClean="0"/>
                  <a:t> (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32767</a:t>
                </a:r>
                <a:r>
                  <a:rPr lang="en-US" dirty="0"/>
                  <a:t> for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16-bit</a:t>
                </a:r>
                <a:r>
                  <a:rPr lang="en-US" dirty="0"/>
                  <a:t> sampling)</a:t>
                </a:r>
              </a:p>
              <a:p>
                <a:pPr lvl="2"/>
                <a:r>
                  <a:rPr lang="en-US" dirty="0" smtClean="0"/>
                  <a:t>since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tr-TR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tr-TR" i="1">
                                    <a:solidFill>
                                      <a:srgbClr val="3366FF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i="1">
                                    <a:solidFill>
                                      <a:srgbClr val="3366FF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a:rPr lang="tr-TR" i="1">
                        <a:solidFill>
                          <a:srgbClr val="3366FF">
                            <a:lumMod val="75000"/>
                          </a:srgb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tr-TR" b="0" i="1" smtClean="0">
                        <a:solidFill>
                          <a:srgbClr val="3366FF">
                            <a:lumMod val="75000"/>
                          </a:srgb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(normalized window levels)</a:t>
                </a:r>
              </a:p>
              <a:p>
                <a:pPr lvl="2"/>
                <a:r>
                  <a:rPr lang="en-US" dirty="0" smtClean="0"/>
                  <a:t>since </a:t>
                </a:r>
                <a:r>
                  <a:rPr lang="en-US" dirty="0"/>
                  <a:t>window duration is usually finite</a:t>
                </a:r>
              </a:p>
              <a:p>
                <a:pPr lvl="1"/>
                <a:r>
                  <a:rPr lang="tr-TR" dirty="0" smtClean="0"/>
                  <a:t> </a:t>
                </a:r>
                <a14:m>
                  <m:oMath xmlns:m="http://schemas.openxmlformats.org/officeDocument/2006/math">
                    <m:r>
                      <a:rPr lang="tr-TR" i="1">
                        <a:solidFill>
                          <a:srgbClr val="3366FF">
                            <a:lumMod val="75000"/>
                          </a:srgb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tr-TR" i="1">
                        <a:solidFill>
                          <a:srgbClr val="3366FF">
                            <a:lumMod val="75000"/>
                          </a:srgbClr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tr-TR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  <m: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is absolutely </a:t>
                </a:r>
                <a:r>
                  <a:rPr lang="en-US" dirty="0" err="1"/>
                  <a:t>summable</a:t>
                </a:r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125537"/>
                <a:ext cx="8425184" cy="5399088"/>
              </a:xfrm>
              <a:blipFill rotWithShape="0">
                <a:blip r:embed="rId2"/>
                <a:stretch>
                  <a:fillRect l="-1520" t="-2486" r="-246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3FD9A-2763-4D61-B678-24D1D822490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89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Signal Recovery from STFT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tr-TR" dirty="0" smtClean="0"/>
                  <a:t>S</a:t>
                </a:r>
                <a:r>
                  <a:rPr lang="en-US" dirty="0" err="1" smtClean="0"/>
                  <a:t>ince</a:t>
                </a:r>
                <a:r>
                  <a:rPr lang="en-US" dirty="0" smtClean="0"/>
                  <a:t> </a:t>
                </a:r>
                <a:r>
                  <a:rPr lang="en-US" dirty="0"/>
                  <a:t>for a given value </a:t>
                </a:r>
                <a:r>
                  <a:rPr lang="en-US" dirty="0" smtClean="0"/>
                  <a:t>of</a:t>
                </a:r>
                <a:r>
                  <a:rPr lang="tr-TR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tr-TR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tr-TR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tr-TR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acc>
                              <m:accPr>
                                <m:chr m:val="̂"/>
                                <m:ctrlPr>
                                  <a:rPr lang="tr-TR" i="1">
                                    <a:solidFill>
                                      <a:srgbClr val="3366FF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i="1">
                                    <a:solidFill>
                                      <a:srgbClr val="3366FF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acc>
                          </m:sup>
                        </m:sSup>
                      </m:e>
                    </m:d>
                  </m:oMath>
                </a14:m>
                <a:r>
                  <a:rPr lang="en-US" dirty="0"/>
                  <a:t> has the same properties as </a:t>
                </a:r>
                <a:r>
                  <a:rPr lang="en-US" dirty="0" smtClean="0"/>
                  <a:t>a</a:t>
                </a:r>
                <a:r>
                  <a:rPr lang="tr-TR" dirty="0" smtClean="0"/>
                  <a:t> </a:t>
                </a:r>
                <a:r>
                  <a:rPr lang="en-US" dirty="0" smtClean="0"/>
                  <a:t>normal </a:t>
                </a:r>
                <a:r>
                  <a:rPr lang="en-US" dirty="0"/>
                  <a:t>Fourier transform, we can recover the input sequence </a:t>
                </a:r>
                <a:r>
                  <a:rPr lang="en-US" dirty="0" smtClean="0"/>
                  <a:t>exactly</a:t>
                </a:r>
                <a:r>
                  <a:rPr lang="tr-TR" dirty="0" smtClean="0"/>
                  <a:t>.</a:t>
                </a:r>
              </a:p>
              <a:p>
                <a:r>
                  <a:rPr lang="tr-TR" dirty="0" smtClean="0"/>
                  <a:t>S</a:t>
                </a:r>
                <a:r>
                  <a:rPr lang="en-US" dirty="0" err="1" smtClean="0"/>
                  <a:t>ince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tr-TR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tr-TR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tr-TR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acc>
                              <m:accPr>
                                <m:chr m:val="̂"/>
                                <m:ctrlPr>
                                  <a:rPr lang="tr-TR" i="1">
                                    <a:solidFill>
                                      <a:srgbClr val="3366FF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i="1">
                                    <a:solidFill>
                                      <a:srgbClr val="3366FF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acc>
                          </m:sup>
                        </m:sSup>
                      </m:e>
                    </m:d>
                  </m:oMath>
                </a14:m>
                <a:r>
                  <a:rPr lang="en-US" dirty="0"/>
                  <a:t> is the normal Fourier transform of the </a:t>
                </a:r>
                <a:r>
                  <a:rPr lang="en-US" dirty="0" err="1" smtClean="0"/>
                  <a:t>windo</a:t>
                </a:r>
                <a:r>
                  <a:rPr lang="tr-TR" dirty="0" smtClean="0"/>
                  <a:t>wed sequnce </a:t>
                </a:r>
                <a14:m>
                  <m:oMath xmlns:m="http://schemas.openxmlformats.org/officeDocument/2006/math">
                    <m:r>
                      <a:rPr lang="tr-TR" i="1">
                        <a:solidFill>
                          <a:srgbClr val="3366FF">
                            <a:lumMod val="75000"/>
                          </a:srgb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tr-TR" i="1">
                        <a:solidFill>
                          <a:srgbClr val="3366FF">
                            <a:lumMod val="75000"/>
                          </a:srgbClr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tr-TR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  <m: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tr-TR" dirty="0" smtClean="0"/>
                  <a:t>, 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solidFill>
                            <a:srgbClr val="3366FF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tr-TR" i="1">
                              <a:solidFill>
                                <a:srgbClr val="3366FF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solidFill>
                                <a:srgbClr val="3366FF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tr-TR" i="1">
                          <a:solidFill>
                            <a:srgbClr val="3366FF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tr-TR" i="1">
                              <a:solidFill>
                                <a:srgbClr val="3366FF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tr-TR" i="1">
                                  <a:solidFill>
                                    <a:srgbClr val="3366FF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solidFill>
                                    <a:srgbClr val="3366FF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  <m:r>
                            <a:rPr lang="tr-TR" i="1">
                              <a:solidFill>
                                <a:srgbClr val="3366FF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solidFill>
                                <a:srgbClr val="3366FF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tr-TR" b="0" i="1" smtClean="0">
                          <a:solidFill>
                            <a:srgbClr val="3366FF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b>
                        <m:sup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sSub>
                            <m:sSubPr>
                              <m:ctrlPr>
                                <a:rPr lang="tr-TR" i="1">
                                  <a:solidFill>
                                    <a:srgbClr val="3366FF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solidFill>
                                    <a:srgbClr val="3366FF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acc>
                                <m:accPr>
                                  <m:chr m:val="̂"/>
                                  <m:ctrlPr>
                                    <a:rPr lang="tr-TR" i="1">
                                      <a:solidFill>
                                        <a:srgbClr val="3366FF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solidFill>
                                        <a:srgbClr val="3366FF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acc>
                            </m:sub>
                          </m:sSub>
                          <m:d>
                            <m:dPr>
                              <m:ctrlPr>
                                <a:rPr lang="tr-TR" i="1">
                                  <a:solidFill>
                                    <a:srgbClr val="3366FF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tr-TR" i="1">
                                      <a:solidFill>
                                        <a:srgbClr val="3366FF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solidFill>
                                        <a:srgbClr val="3366FF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tr-TR" i="1">
                                      <a:solidFill>
                                        <a:srgbClr val="3366FF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tr-TR" i="1">
                                          <a:solidFill>
                                            <a:srgbClr val="3366FF">
                                              <a:lumMod val="75000"/>
                                            </a:srgb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l-GR" i="1">
                                          <a:solidFill>
                                            <a:srgbClr val="3366FF">
                                              <a:lumMod val="75000"/>
                                            </a:srgb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</m:acc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tr-TR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acc>
                                <m:accPr>
                                  <m:chr m:val="̂"/>
                                  <m:ctrlPr>
                                    <a:rPr lang="tr-TR" i="1">
                                      <a:solidFill>
                                        <a:srgbClr val="3366FF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l-GR" i="1">
                                      <a:solidFill>
                                        <a:srgbClr val="3366FF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acc>
                              <m:r>
                                <a:rPr lang="tr-TR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̂"/>
                              <m:ctrlPr>
                                <a:rPr lang="tr-TR" i="1">
                                  <a:solidFill>
                                    <a:srgbClr val="3366FF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i="1">
                                  <a:solidFill>
                                    <a:srgbClr val="3366FF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A</a:t>
                </a:r>
                <a:r>
                  <a:rPr lang="en-US" dirty="0" err="1" smtClean="0"/>
                  <a:t>ssuming</a:t>
                </a:r>
                <a:r>
                  <a:rPr lang="en-US" dirty="0" smtClean="0"/>
                  <a:t> </a:t>
                </a:r>
                <a:r>
                  <a:rPr lang="en-US" dirty="0"/>
                  <a:t>the window satisfies the property </a:t>
                </a:r>
                <a:r>
                  <a:rPr lang="en-US" dirty="0" smtClean="0"/>
                  <a:t>that</a:t>
                </a:r>
                <a:r>
                  <a:rPr lang="tr-TR" dirty="0" smtClean="0"/>
                  <a:t> </a:t>
                </a:r>
                <a14:m>
                  <m:oMath xmlns:m="http://schemas.openxmlformats.org/officeDocument/2006/math">
                    <m:r>
                      <a:rPr lang="tr-TR" i="1">
                        <a:solidFill>
                          <a:srgbClr val="3366FF">
                            <a:lumMod val="75000"/>
                          </a:srgbClr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tr-TR" i="1" smtClean="0">
                        <a:solidFill>
                          <a:srgbClr val="3366FF">
                            <a:lumMod val="75000"/>
                          </a:srgb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tr-TR" b="0" i="1" smtClean="0">
                        <a:solidFill>
                          <a:srgbClr val="3366FF">
                            <a:lumMod val="75000"/>
                          </a:srgb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tr-TR" dirty="0" smtClean="0"/>
                  <a:t> </a:t>
                </a:r>
                <a:r>
                  <a:rPr lang="tr-TR" dirty="0"/>
                  <a:t>( a </a:t>
                </a:r>
                <a:r>
                  <a:rPr lang="tr-TR" dirty="0" smtClean="0"/>
                  <a:t>trivial </a:t>
                </a:r>
                <a:r>
                  <a:rPr lang="en-US" dirty="0" smtClean="0"/>
                  <a:t>requirement</a:t>
                </a:r>
                <a:r>
                  <a:rPr lang="en-US" dirty="0"/>
                  <a:t>), then by evaluating the inverse </a:t>
                </a:r>
                <a:r>
                  <a:rPr lang="en-US" dirty="0" smtClean="0"/>
                  <a:t>Fourier</a:t>
                </a:r>
                <a:r>
                  <a:rPr lang="tr-TR" dirty="0" smtClean="0"/>
                  <a:t> transform when </a:t>
                </a:r>
                <a14:m>
                  <m:oMath xmlns:m="http://schemas.openxmlformats.org/officeDocument/2006/math">
                    <m:r>
                      <a:rPr lang="tr-TR" i="1">
                        <a:solidFill>
                          <a:srgbClr val="3366FF">
                            <a:lumMod val="75000"/>
                          </a:srgb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tr-TR" b="0" i="1" smtClean="0">
                        <a:solidFill>
                          <a:srgbClr val="3366FF">
                            <a:lumMod val="75000"/>
                          </a:srgbClr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tr-TR" dirty="0" smtClean="0"/>
                  <a:t>, we obtain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solidFill>
                            <a:srgbClr val="3366FF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tr-TR" i="1">
                              <a:solidFill>
                                <a:srgbClr val="3366FF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tr-TR" i="1">
                                  <a:solidFill>
                                    <a:srgbClr val="3366FF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solidFill>
                                    <a:srgbClr val="3366FF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</m:e>
                      </m:d>
                      <m:r>
                        <a:rPr lang="tr-TR" b="0" i="1" smtClean="0">
                          <a:solidFill>
                            <a:srgbClr val="3366FF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tr-TR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  <m:r>
                            <a:rPr lang="tr-TR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(0)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b>
                        <m:sup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sSub>
                            <m:sSubPr>
                              <m:ctrlPr>
                                <a:rPr lang="tr-TR" i="1">
                                  <a:solidFill>
                                    <a:srgbClr val="3366FF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solidFill>
                                    <a:srgbClr val="3366FF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acc>
                                <m:accPr>
                                  <m:chr m:val="̂"/>
                                  <m:ctrlPr>
                                    <a:rPr lang="tr-TR" i="1">
                                      <a:solidFill>
                                        <a:srgbClr val="3366FF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solidFill>
                                        <a:srgbClr val="3366FF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acc>
                            </m:sub>
                          </m:sSub>
                          <m:d>
                            <m:dPr>
                              <m:ctrlPr>
                                <a:rPr lang="tr-TR" i="1">
                                  <a:solidFill>
                                    <a:srgbClr val="3366FF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tr-TR" i="1">
                                      <a:solidFill>
                                        <a:srgbClr val="3366FF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solidFill>
                                        <a:srgbClr val="3366FF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tr-TR" i="1">
                                      <a:solidFill>
                                        <a:srgbClr val="3366FF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tr-TR" i="1">
                                          <a:solidFill>
                                            <a:srgbClr val="3366FF">
                                              <a:lumMod val="75000"/>
                                            </a:srgb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l-GR" i="1">
                                          <a:solidFill>
                                            <a:srgbClr val="3366FF">
                                              <a:lumMod val="75000"/>
                                            </a:srgb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</m:acc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tr-TR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solidFill>
                                    <a:srgbClr val="3366FF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acc>
                                <m:accPr>
                                  <m:chr m:val="̂"/>
                                  <m:ctrlPr>
                                    <a:rPr lang="tr-TR" i="1">
                                      <a:solidFill>
                                        <a:srgbClr val="3366FF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solidFill>
                                        <a:srgbClr val="3366FF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acc>
                            </m:sup>
                          </m:sSup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̂"/>
                              <m:ctrlPr>
                                <a:rPr lang="tr-TR" i="1">
                                  <a:solidFill>
                                    <a:srgbClr val="3366FF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i="1">
                                  <a:solidFill>
                                    <a:srgbClr val="3366FF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30" t="-2034" r="-123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3FD9A-2763-4D61-B678-24D1D822490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586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Signal Recovery from STFT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solidFill>
                            <a:srgbClr val="3366FF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tr-TR" i="1">
                              <a:solidFill>
                                <a:srgbClr val="3366FF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tr-TR" i="1">
                                  <a:solidFill>
                                    <a:srgbClr val="3366FF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solidFill>
                                    <a:srgbClr val="3366FF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</m:e>
                      </m:d>
                      <m:r>
                        <a:rPr lang="tr-TR" i="1">
                          <a:solidFill>
                            <a:srgbClr val="3366FF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(0)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b>
                        <m:sup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sSub>
                            <m:sSubPr>
                              <m:ctrlPr>
                                <a:rPr lang="tr-TR" i="1">
                                  <a:solidFill>
                                    <a:srgbClr val="3366FF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solidFill>
                                    <a:srgbClr val="3366FF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acc>
                                <m:accPr>
                                  <m:chr m:val="̂"/>
                                  <m:ctrlPr>
                                    <a:rPr lang="tr-TR" i="1">
                                      <a:solidFill>
                                        <a:srgbClr val="3366FF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solidFill>
                                        <a:srgbClr val="3366FF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acc>
                            </m:sub>
                          </m:sSub>
                          <m:d>
                            <m:dPr>
                              <m:ctrlPr>
                                <a:rPr lang="tr-TR" i="1">
                                  <a:solidFill>
                                    <a:srgbClr val="3366FF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tr-TR" i="1">
                                      <a:solidFill>
                                        <a:srgbClr val="3366FF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solidFill>
                                        <a:srgbClr val="3366FF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tr-TR" i="1">
                                      <a:solidFill>
                                        <a:srgbClr val="3366FF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tr-TR" i="1">
                                          <a:solidFill>
                                            <a:srgbClr val="3366FF">
                                              <a:lumMod val="75000"/>
                                            </a:srgb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l-GR" i="1">
                                          <a:solidFill>
                                            <a:srgbClr val="3366FF">
                                              <a:lumMod val="75000"/>
                                            </a:srgb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</m:acc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tr-TR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solidFill>
                                    <a:srgbClr val="3366FF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acc>
                                <m:accPr>
                                  <m:chr m:val="̂"/>
                                  <m:ctrlPr>
                                    <a:rPr lang="tr-TR" i="1">
                                      <a:solidFill>
                                        <a:srgbClr val="3366FF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solidFill>
                                        <a:srgbClr val="3366FF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acc>
                            </m:sup>
                          </m:sSup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̂"/>
                              <m:ctrlPr>
                                <a:rPr lang="tr-TR" i="1">
                                  <a:solidFill>
                                    <a:srgbClr val="3366FF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i="1">
                                  <a:solidFill>
                                    <a:srgbClr val="3366FF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tr-TR" dirty="0" smtClean="0"/>
              </a:p>
              <a:p>
                <a:r>
                  <a:rPr lang="tr-TR" dirty="0"/>
                  <a:t>with the requirement that</a:t>
                </a:r>
                <a:r>
                  <a:rPr lang="tr-TR" dirty="0" smtClean="0"/>
                  <a:t> </a:t>
                </a:r>
                <a14:m>
                  <m:oMath xmlns:m="http://schemas.openxmlformats.org/officeDocument/2006/math">
                    <m:r>
                      <a:rPr lang="tr-TR" i="1">
                        <a:solidFill>
                          <a:srgbClr val="3366FF">
                            <a:lumMod val="75000"/>
                          </a:srgbClr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tr-TR" i="1">
                        <a:solidFill>
                          <a:srgbClr val="3366FF">
                            <a:lumMod val="75000"/>
                          </a:srgb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tr-TR" dirty="0" smtClean="0"/>
                  <a:t>, </a:t>
                </a:r>
                <a:r>
                  <a:rPr lang="tr-TR" dirty="0"/>
                  <a:t>the </a:t>
                </a:r>
                <a:r>
                  <a:rPr lang="tr-TR" dirty="0" smtClean="0"/>
                  <a:t>sequence </a:t>
                </a:r>
                <a14:m>
                  <m:oMath xmlns:m="http://schemas.openxmlformats.org/officeDocument/2006/math">
                    <m:r>
                      <a:rPr lang="tr-TR" i="1">
                        <a:solidFill>
                          <a:srgbClr val="3366FF">
                            <a:lumMod val="75000"/>
                          </a:srgb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tr-TR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e>
                    </m:d>
                  </m:oMath>
                </a14:m>
                <a:r>
                  <a:rPr lang="tr-TR" dirty="0" smtClean="0"/>
                  <a:t> </a:t>
                </a:r>
                <a:r>
                  <a:rPr lang="en-US" dirty="0"/>
                  <a:t>can be recovered exactly </a:t>
                </a:r>
                <a:r>
                  <a:rPr lang="en-US" dirty="0" smtClean="0"/>
                  <a:t>from</a:t>
                </a:r>
                <a:r>
                  <a:rPr lang="tr-T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tr-TR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tr-TR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tr-TR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acc>
                              <m:accPr>
                                <m:chr m:val="̂"/>
                                <m:ctrlPr>
                                  <a:rPr lang="tr-TR" i="1">
                                    <a:solidFill>
                                      <a:srgbClr val="3366FF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i="1">
                                    <a:solidFill>
                                      <a:srgbClr val="3366FF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acc>
                          </m:sup>
                        </m:sSup>
                      </m:e>
                    </m:d>
                  </m:oMath>
                </a14:m>
                <a:r>
                  <a:rPr lang="tr-TR" dirty="0" smtClean="0"/>
                  <a:t>, if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tr-TR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tr-TR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tr-TR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acc>
                              <m:accPr>
                                <m:chr m:val="̂"/>
                                <m:ctrlPr>
                                  <a:rPr lang="tr-TR" i="1">
                                    <a:solidFill>
                                      <a:srgbClr val="3366FF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i="1">
                                    <a:solidFill>
                                      <a:srgbClr val="3366FF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acc>
                          </m:sup>
                        </m:sSup>
                      </m:e>
                    </m:d>
                  </m:oMath>
                </a14:m>
                <a:r>
                  <a:rPr lang="tr-TR" dirty="0" smtClean="0"/>
                  <a:t> </a:t>
                </a:r>
                <a:r>
                  <a:rPr lang="tr-TR" dirty="0"/>
                  <a:t>is </a:t>
                </a:r>
                <a:r>
                  <a:rPr lang="tr-TR" dirty="0" smtClean="0"/>
                  <a:t>known for </a:t>
                </a:r>
                <a:r>
                  <a:rPr lang="tr-TR" dirty="0"/>
                  <a:t>all values </a:t>
                </a:r>
                <a:r>
                  <a:rPr lang="tr-TR" dirty="0" smtClean="0"/>
                  <a:t>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acc>
                  </m:oMath>
                </a14:m>
                <a:r>
                  <a:rPr lang="tr-TR" dirty="0" smtClean="0"/>
                  <a:t> over </a:t>
                </a:r>
                <a:r>
                  <a:rPr lang="tr-TR" dirty="0"/>
                  <a:t>one complete </a:t>
                </a:r>
                <a:r>
                  <a:rPr lang="tr-TR" dirty="0" smtClean="0"/>
                  <a:t>period.</a:t>
                </a:r>
              </a:p>
              <a:p>
                <a:pPr lvl="1"/>
                <a:r>
                  <a:rPr lang="tr-TR" dirty="0"/>
                  <a:t>sample-by-sample recovery process</a:t>
                </a:r>
                <a:endParaRPr lang="tr-TR" dirty="0" smtClean="0"/>
              </a:p>
              <a:p>
                <a:pPr lvl="1"/>
                <a:r>
                  <a:rPr lang="tr-TR" dirty="0" smtClean="0"/>
                  <a:t>S</a:t>
                </a:r>
                <a:r>
                  <a:rPr lang="en-US" dirty="0" err="1" smtClean="0"/>
                  <a:t>ince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tr-TR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tr-TR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tr-TR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acc>
                              <m:accPr>
                                <m:chr m:val="̂"/>
                                <m:ctrlPr>
                                  <a:rPr lang="tr-TR" i="1">
                                    <a:solidFill>
                                      <a:srgbClr val="3366FF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i="1">
                                    <a:solidFill>
                                      <a:srgbClr val="3366FF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acc>
                          </m:sup>
                        </m:sSup>
                      </m:e>
                    </m:d>
                  </m:oMath>
                </a14:m>
                <a:r>
                  <a:rPr lang="en-US" dirty="0"/>
                  <a:t> must be known for every value </a:t>
                </a:r>
                <a:r>
                  <a:rPr lang="en-US" dirty="0" smtClean="0"/>
                  <a:t>of</a:t>
                </a:r>
                <a:r>
                  <a:rPr lang="tr-TR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tr-TR" dirty="0" smtClean="0"/>
                  <a:t> and for all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acc>
                  </m:oMath>
                </a14:m>
                <a:r>
                  <a:rPr lang="tr-TR" dirty="0" smtClean="0"/>
                  <a:t> then</a:t>
                </a:r>
              </a:p>
              <a:p>
                <a:r>
                  <a:rPr lang="tr-TR" dirty="0" smtClean="0"/>
                  <a:t>Can </a:t>
                </a:r>
                <a:r>
                  <a:rPr lang="tr-TR" dirty="0"/>
                  <a:t>also recover </a:t>
                </a:r>
                <a:r>
                  <a:rPr lang="tr-TR" dirty="0" smtClean="0"/>
                  <a:t>sequence </a:t>
                </a:r>
                <a14:m>
                  <m:oMath xmlns:m="http://schemas.openxmlformats.org/officeDocument/2006/math">
                    <m:r>
                      <a:rPr lang="tr-TR" i="1">
                        <a:solidFill>
                          <a:srgbClr val="3366FF">
                            <a:lumMod val="75000"/>
                          </a:srgb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tr-TR" i="1">
                        <a:solidFill>
                          <a:srgbClr val="3366FF">
                            <a:lumMod val="75000"/>
                          </a:srgbClr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tr-TR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  <m: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tr-TR" dirty="0" smtClean="0"/>
                  <a:t> </a:t>
                </a:r>
                <a:r>
                  <a:rPr lang="tr-TR" dirty="0"/>
                  <a:t>but </a:t>
                </a:r>
                <a:r>
                  <a:rPr lang="tr-TR" dirty="0" smtClean="0"/>
                  <a:t>cannot guarantee that </a:t>
                </a:r>
                <a14:m>
                  <m:oMath xmlns:m="http://schemas.openxmlformats.org/officeDocument/2006/math">
                    <m:r>
                      <a:rPr lang="tr-TR" i="1">
                        <a:solidFill>
                          <a:srgbClr val="3366FF">
                            <a:lumMod val="75000"/>
                          </a:srgb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tr-TR" dirty="0" smtClean="0"/>
                  <a:t> </a:t>
                </a:r>
                <a:r>
                  <a:rPr lang="tr-TR" dirty="0"/>
                  <a:t>can be recovered </a:t>
                </a:r>
                <a:r>
                  <a:rPr lang="tr-TR" dirty="0" smtClean="0"/>
                  <a:t>since </a:t>
                </a:r>
                <a14:m>
                  <m:oMath xmlns:m="http://schemas.openxmlformats.org/officeDocument/2006/math">
                    <m:r>
                      <a:rPr lang="tr-TR" i="1">
                        <a:solidFill>
                          <a:srgbClr val="3366FF">
                            <a:lumMod val="75000"/>
                          </a:srgbClr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tr-TR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  <m: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tr-TR" dirty="0" smtClean="0"/>
                  <a:t> can </a:t>
                </a:r>
                <a:r>
                  <a:rPr lang="tr-TR" dirty="0" smtClean="0"/>
                  <a:t>equal to </a:t>
                </a:r>
                <a:r>
                  <a:rPr lang="tr-TR" dirty="0">
                    <a:solidFill>
                      <a:schemeClr val="accent1">
                        <a:lumMod val="75000"/>
                      </a:schemeClr>
                    </a:solidFill>
                  </a:rPr>
                  <a:t>0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20" r="-1375" b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3FD9A-2763-4D61-B678-24D1D822490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416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Alternative Forms of STFT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Alternative forms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tr-TR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tr-TR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tr-TR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acc>
                              <m:accPr>
                                <m:chr m:val="̂"/>
                                <m:ctrlPr>
                                  <a:rPr lang="tr-TR" i="1">
                                    <a:solidFill>
                                      <a:srgbClr val="3366FF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i="1">
                                    <a:solidFill>
                                      <a:srgbClr val="3366FF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acc>
                          </m:sup>
                        </m:sSup>
                      </m:e>
                    </m:d>
                  </m:oMath>
                </a14:m>
                <a:r>
                  <a:rPr lang="tr-TR" dirty="0" smtClean="0"/>
                  <a:t> :</a:t>
                </a:r>
              </a:p>
              <a:p>
                <a:pPr lvl="1"/>
                <a:r>
                  <a:rPr lang="tr-TR" dirty="0" smtClean="0"/>
                  <a:t>Real </a:t>
                </a:r>
                <a:r>
                  <a:rPr lang="tr-TR" dirty="0"/>
                  <a:t>and </a:t>
                </a:r>
                <a:r>
                  <a:rPr lang="tr-TR" dirty="0" smtClean="0"/>
                  <a:t>Imaginary parts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solidFill>
                                <a:srgbClr val="3366FF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solidFill>
                                <a:srgbClr val="3366FF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      </m:t>
                          </m:r>
                          <m:r>
                            <a:rPr lang="tr-TR" i="1">
                              <a:solidFill>
                                <a:srgbClr val="3366FF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tr-TR" i="1">
                                  <a:solidFill>
                                    <a:srgbClr val="3366FF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solidFill>
                                    <a:srgbClr val="3366FF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tr-TR" i="1">
                              <a:solidFill>
                                <a:srgbClr val="3366FF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i="1">
                                  <a:solidFill>
                                    <a:srgbClr val="3366FF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solidFill>
                                    <a:srgbClr val="3366FF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i="1">
                                  <a:solidFill>
                                    <a:srgbClr val="3366FF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acc>
                                <m:accPr>
                                  <m:chr m:val="̂"/>
                                  <m:ctrlPr>
                                    <a:rPr lang="tr-TR" i="1">
                                      <a:solidFill>
                                        <a:srgbClr val="3366FF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l-GR" i="1">
                                      <a:solidFill>
                                        <a:srgbClr val="3366FF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acc>
                            </m:sup>
                          </m:sSup>
                        </m:e>
                      </m:d>
                      <m:r>
                        <a:rPr lang="tr-TR" b="0" i="1" smtClean="0">
                          <a:solidFill>
                            <a:srgbClr val="3366FF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tr-TR" b="0" i="0" smtClean="0">
                          <a:solidFill>
                            <a:srgbClr val="3366FF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Re</m:t>
                      </m:r>
                      <m:d>
                        <m:dPr>
                          <m:begChr m:val="["/>
                          <m:endChr m:val="]"/>
                          <m:ctrlPr>
                            <a:rPr lang="tr-TR" b="0" i="1" smtClean="0">
                              <a:solidFill>
                                <a:srgbClr val="3366FF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solidFill>
                                    <a:srgbClr val="3366FF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solidFill>
                                    <a:srgbClr val="3366FF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acc>
                                <m:accPr>
                                  <m:chr m:val="̂"/>
                                  <m:ctrlPr>
                                    <a:rPr lang="tr-TR" i="1">
                                      <a:solidFill>
                                        <a:srgbClr val="3366FF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solidFill>
                                        <a:srgbClr val="3366FF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acc>
                            </m:sub>
                          </m:sSub>
                          <m:d>
                            <m:dPr>
                              <m:ctrlPr>
                                <a:rPr lang="tr-TR" i="1">
                                  <a:solidFill>
                                    <a:srgbClr val="3366FF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tr-TR" i="1">
                                      <a:solidFill>
                                        <a:srgbClr val="3366FF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solidFill>
                                        <a:srgbClr val="3366FF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tr-TR" i="1">
                                      <a:solidFill>
                                        <a:srgbClr val="3366FF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tr-TR" i="1">
                                          <a:solidFill>
                                            <a:srgbClr val="3366FF">
                                              <a:lumMod val="75000"/>
                                            </a:srgb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l-GR" i="1">
                                          <a:solidFill>
                                            <a:srgbClr val="3366FF">
                                              <a:lumMod val="75000"/>
                                            </a:srgb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</m:acc>
                                </m:sup>
                              </m:sSup>
                            </m:e>
                          </m:d>
                        </m:e>
                      </m:d>
                      <m:r>
                        <a:rPr lang="tr-TR" b="0" i="1" smtClean="0">
                          <a:solidFill>
                            <a:srgbClr val="3366FF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solidFill>
                            <a:srgbClr val="3366FF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m:rPr>
                          <m:sty m:val="p"/>
                        </m:rPr>
                        <a:rPr lang="tr-TR" b="0" i="0" smtClean="0">
                          <a:solidFill>
                            <a:srgbClr val="3366FF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Im</m:t>
                      </m:r>
                      <m:d>
                        <m:dPr>
                          <m:begChr m:val="["/>
                          <m:endChr m:val="]"/>
                          <m:ctrlPr>
                            <a:rPr lang="tr-TR" b="0" i="1" smtClean="0">
                              <a:solidFill>
                                <a:srgbClr val="3366FF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solidFill>
                                    <a:srgbClr val="3366FF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solidFill>
                                    <a:srgbClr val="3366FF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acc>
                                <m:accPr>
                                  <m:chr m:val="̂"/>
                                  <m:ctrlPr>
                                    <a:rPr lang="tr-TR" i="1">
                                      <a:solidFill>
                                        <a:srgbClr val="3366FF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solidFill>
                                        <a:srgbClr val="3366FF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acc>
                            </m:sub>
                          </m:sSub>
                          <m:d>
                            <m:dPr>
                              <m:ctrlPr>
                                <a:rPr lang="tr-TR" i="1">
                                  <a:solidFill>
                                    <a:srgbClr val="3366FF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tr-TR" i="1">
                                      <a:solidFill>
                                        <a:srgbClr val="3366FF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solidFill>
                                        <a:srgbClr val="3366FF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tr-TR" i="1">
                                      <a:solidFill>
                                        <a:srgbClr val="3366FF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tr-TR" i="1">
                                          <a:solidFill>
                                            <a:srgbClr val="3366FF">
                                              <a:lumMod val="75000"/>
                                            </a:srgb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l-GR" i="1">
                                          <a:solidFill>
                                            <a:srgbClr val="3366FF">
                                              <a:lumMod val="75000"/>
                                            </a:srgb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</m:acc>
                                </m:sup>
                              </m:sSup>
                            </m:e>
                          </m:d>
                        </m:e>
                      </m:d>
                      <m:r>
                        <a:rPr lang="tr-TR" b="0" i="1" smtClean="0">
                          <a:solidFill>
                            <a:srgbClr val="3366FF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tr-TR" b="0" i="1" dirty="0" smtClean="0">
                  <a:solidFill>
                    <a:srgbClr val="3366FF">
                      <a:lumMod val="75000"/>
                    </a:srgbClr>
                  </a:solidFill>
                  <a:latin typeface="Cambria Math" panose="02040503050406030204" pitchFamily="18" charset="0"/>
                </a:endParaRP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solidFill>
                            <a:srgbClr val="3366FF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3366FF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solidFill>
                                <a:srgbClr val="3366FF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tr-TR" i="1">
                                  <a:solidFill>
                                    <a:srgbClr val="3366FF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solidFill>
                                    <a:srgbClr val="3366FF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tr-TR" i="1">
                              <a:solidFill>
                                <a:srgbClr val="3366FF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tr-TR" i="1">
                                  <a:solidFill>
                                    <a:srgbClr val="3366FF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i="1">
                                  <a:solidFill>
                                    <a:srgbClr val="3366FF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</m:e>
                      </m:d>
                      <m:r>
                        <a:rPr lang="tr-TR" b="0" i="1" smtClean="0">
                          <a:solidFill>
                            <a:srgbClr val="3366FF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b="0" i="1" smtClean="0">
                          <a:solidFill>
                            <a:srgbClr val="3366FF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3366FF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solidFill>
                                <a:srgbClr val="3366FF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tr-TR" i="1">
                                  <a:solidFill>
                                    <a:srgbClr val="3366FF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solidFill>
                                    <a:srgbClr val="3366FF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tr-TR" i="1">
                              <a:solidFill>
                                <a:srgbClr val="3366FF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tr-TR" i="1">
                                  <a:solidFill>
                                    <a:srgbClr val="3366FF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i="1">
                                  <a:solidFill>
                                    <a:srgbClr val="3366FF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tr-TR" i="1" dirty="0" smtClean="0">
                  <a:solidFill>
                    <a:srgbClr val="3366FF">
                      <a:lumMod val="75000"/>
                    </a:srgbClr>
                  </a:solidFill>
                  <a:latin typeface="Cambria Math" panose="02040503050406030204" pitchFamily="18" charset="0"/>
                </a:endParaRP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solidFill>
                                <a:srgbClr val="3366FF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3366FF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tr-TR" i="1">
                                  <a:solidFill>
                                    <a:srgbClr val="3366FF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solidFill>
                                    <a:srgbClr val="3366FF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tr-TR" i="1">
                              <a:solidFill>
                                <a:srgbClr val="3366FF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tr-TR" i="1">
                                  <a:solidFill>
                                    <a:srgbClr val="3366FF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i="1">
                                  <a:solidFill>
                                    <a:srgbClr val="3366FF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</m:e>
                      </m:d>
                      <m:r>
                        <a:rPr lang="tr-TR" b="0" i="1" smtClean="0">
                          <a:solidFill>
                            <a:srgbClr val="3366FF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tr-TR">
                          <a:solidFill>
                            <a:srgbClr val="3366FF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Re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solidFill>
                                <a:srgbClr val="3366FF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solidFill>
                                    <a:srgbClr val="3366FF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solidFill>
                                    <a:srgbClr val="3366FF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acc>
                                <m:accPr>
                                  <m:chr m:val="̂"/>
                                  <m:ctrlPr>
                                    <a:rPr lang="tr-TR" i="1">
                                      <a:solidFill>
                                        <a:srgbClr val="3366FF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solidFill>
                                        <a:srgbClr val="3366FF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acc>
                            </m:sub>
                          </m:sSub>
                          <m:d>
                            <m:dPr>
                              <m:ctrlPr>
                                <a:rPr lang="tr-TR" i="1">
                                  <a:solidFill>
                                    <a:srgbClr val="3366FF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tr-TR" i="1">
                                      <a:solidFill>
                                        <a:srgbClr val="3366FF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solidFill>
                                        <a:srgbClr val="3366FF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tr-TR" i="1">
                                      <a:solidFill>
                                        <a:srgbClr val="3366FF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tr-TR" i="1">
                                          <a:solidFill>
                                            <a:srgbClr val="3366FF">
                                              <a:lumMod val="75000"/>
                                            </a:srgb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l-GR" i="1">
                                          <a:solidFill>
                                            <a:srgbClr val="3366FF">
                                              <a:lumMod val="75000"/>
                                            </a:srgb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</m:acc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tr-TR" i="1" dirty="0" smtClean="0">
                  <a:solidFill>
                    <a:srgbClr val="3366FF">
                      <a:lumMod val="75000"/>
                    </a:srgbClr>
                  </a:solidFill>
                  <a:latin typeface="Cambria Math" panose="02040503050406030204" pitchFamily="18" charset="0"/>
                </a:endParaRP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solidFill>
                                <a:srgbClr val="3366FF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solidFill>
                                <a:srgbClr val="3366FF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tr-TR" i="1">
                                  <a:solidFill>
                                    <a:srgbClr val="3366FF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solidFill>
                                    <a:srgbClr val="3366FF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tr-TR" i="1">
                              <a:solidFill>
                                <a:srgbClr val="3366FF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tr-TR" i="1">
                                  <a:solidFill>
                                    <a:srgbClr val="3366FF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i="1">
                                  <a:solidFill>
                                    <a:srgbClr val="3366FF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</m:e>
                      </m:d>
                      <m:r>
                        <a:rPr lang="tr-TR" i="1">
                          <a:solidFill>
                            <a:srgbClr val="3366FF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0" smtClean="0">
                          <a:solidFill>
                            <a:srgbClr val="3366FF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tr-TR" b="0" i="0" smtClean="0">
                          <a:solidFill>
                            <a:srgbClr val="3366FF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Im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solidFill>
                                <a:srgbClr val="3366FF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solidFill>
                                    <a:srgbClr val="3366FF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solidFill>
                                    <a:srgbClr val="3366FF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acc>
                                <m:accPr>
                                  <m:chr m:val="̂"/>
                                  <m:ctrlPr>
                                    <a:rPr lang="tr-TR" i="1">
                                      <a:solidFill>
                                        <a:srgbClr val="3366FF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solidFill>
                                        <a:srgbClr val="3366FF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acc>
                            </m:sub>
                          </m:sSub>
                          <m:d>
                            <m:dPr>
                              <m:ctrlPr>
                                <a:rPr lang="tr-TR" i="1">
                                  <a:solidFill>
                                    <a:srgbClr val="3366FF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tr-TR" i="1">
                                      <a:solidFill>
                                        <a:srgbClr val="3366FF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solidFill>
                                        <a:srgbClr val="3366FF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tr-TR" i="1">
                                      <a:solidFill>
                                        <a:srgbClr val="3366FF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tr-TR" i="1">
                                          <a:solidFill>
                                            <a:srgbClr val="3366FF">
                                              <a:lumMod val="75000"/>
                                            </a:srgb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l-GR" i="1">
                                          <a:solidFill>
                                            <a:srgbClr val="3366FF">
                                              <a:lumMod val="75000"/>
                                            </a:srgb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</m:acc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lvl="2"/>
                <a:r>
                  <a:rPr lang="tr-TR" dirty="0" smtClean="0"/>
                  <a:t>When </a:t>
                </a:r>
                <a14:m>
                  <m:oMath xmlns:m="http://schemas.openxmlformats.org/officeDocument/2006/math">
                    <m:r>
                      <a:rPr lang="tr-TR" i="1">
                        <a:solidFill>
                          <a:srgbClr val="3366FF">
                            <a:lumMod val="75000"/>
                          </a:srgb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tr-TR" dirty="0" smtClean="0"/>
                  <a:t> and </a:t>
                </a:r>
                <a14:m>
                  <m:oMath xmlns:m="http://schemas.openxmlformats.org/officeDocument/2006/math">
                    <m:r>
                      <a:rPr lang="tr-TR" i="1">
                        <a:solidFill>
                          <a:srgbClr val="3366FF">
                            <a:lumMod val="75000"/>
                          </a:srgbClr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tr-TR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  <m: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tr-TR" dirty="0" smtClean="0"/>
                  <a:t> are both real can show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tr-TR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tr-TR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acc>
                      </m:e>
                    </m:d>
                  </m:oMath>
                </a14:m>
                <a:r>
                  <a:rPr lang="tr-TR" dirty="0" smtClean="0"/>
                  <a:t> is symmetric in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acc>
                  </m:oMath>
                </a14:m>
                <a:r>
                  <a:rPr lang="tr-TR" dirty="0" smtClean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tr-TR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tr-TR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acc>
                      </m:e>
                    </m:d>
                  </m:oMath>
                </a14:m>
                <a:r>
                  <a:rPr lang="tr-TR" dirty="0" smtClean="0"/>
                  <a:t> is anti-symmetric in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acc>
                  </m:oMath>
                </a14:m>
                <a:endParaRPr lang="tr-TR" dirty="0" smtClean="0"/>
              </a:p>
              <a:p>
                <a:pPr lvl="1"/>
                <a:r>
                  <a:rPr lang="tr-TR" dirty="0" smtClean="0"/>
                  <a:t>Magnitude </a:t>
                </a:r>
                <a:r>
                  <a:rPr lang="tr-TR" dirty="0"/>
                  <a:t>and </a:t>
                </a:r>
                <a:r>
                  <a:rPr lang="tr-TR" dirty="0" smtClean="0"/>
                  <a:t>Phase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solidFill>
                                <a:srgbClr val="3366FF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3366FF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tr-TR" i="1">
                                  <a:solidFill>
                                    <a:srgbClr val="3366FF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solidFill>
                                    <a:srgbClr val="3366FF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tr-TR" i="1">
                              <a:solidFill>
                                <a:srgbClr val="3366FF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i="1">
                                  <a:solidFill>
                                    <a:srgbClr val="3366FF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solidFill>
                                    <a:srgbClr val="3366FF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i="1">
                                  <a:solidFill>
                                    <a:srgbClr val="3366FF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acc>
                                <m:accPr>
                                  <m:chr m:val="̂"/>
                                  <m:ctrlPr>
                                    <a:rPr lang="tr-TR" i="1">
                                      <a:solidFill>
                                        <a:srgbClr val="3366FF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l-GR" i="1">
                                      <a:solidFill>
                                        <a:srgbClr val="3366FF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acc>
                            </m:sup>
                          </m:sSup>
                        </m:e>
                      </m:d>
                      <m:r>
                        <a:rPr lang="tr-TR" b="0" i="1" smtClean="0">
                          <a:solidFill>
                            <a:srgbClr val="3366FF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tr-TR" b="0" i="1" smtClean="0">
                              <a:solidFill>
                                <a:srgbClr val="3366FF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solidFill>
                                    <a:srgbClr val="3366FF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solidFill>
                                    <a:srgbClr val="3366FF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acc>
                                <m:accPr>
                                  <m:chr m:val="̂"/>
                                  <m:ctrlPr>
                                    <a:rPr lang="tr-TR" i="1">
                                      <a:solidFill>
                                        <a:srgbClr val="3366FF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solidFill>
                                        <a:srgbClr val="3366FF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acc>
                            </m:sub>
                          </m:sSub>
                          <m:d>
                            <m:dPr>
                              <m:ctrlPr>
                                <a:rPr lang="tr-TR" i="1">
                                  <a:solidFill>
                                    <a:srgbClr val="3366FF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tr-TR" i="1">
                                      <a:solidFill>
                                        <a:srgbClr val="3366FF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solidFill>
                                        <a:srgbClr val="3366FF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tr-TR" i="1">
                                      <a:solidFill>
                                        <a:srgbClr val="3366FF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tr-TR" i="1">
                                          <a:solidFill>
                                            <a:srgbClr val="3366FF">
                                              <a:lumMod val="75000"/>
                                            </a:srgb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l-GR" i="1">
                                          <a:solidFill>
                                            <a:srgbClr val="3366FF">
                                              <a:lumMod val="75000"/>
                                            </a:srgb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</m:acc>
                                </m:sup>
                              </m:sSup>
                            </m:e>
                          </m:d>
                        </m:e>
                      </m:d>
                      <m:sSup>
                        <m:sSupPr>
                          <m:ctrlPr>
                            <a:rPr lang="tr-TR" i="1">
                              <a:solidFill>
                                <a:srgbClr val="3366FF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solidFill>
                                <a:srgbClr val="3366FF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solidFill>
                                <a:srgbClr val="3366FF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tr-TR" i="1" smtClean="0">
                                  <a:solidFill>
                                    <a:srgbClr val="3366FF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smtClean="0">
                                  <a:solidFill>
                                    <a:srgbClr val="3366FF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acc>
                                <m:accPr>
                                  <m:chr m:val="̂"/>
                                  <m:ctrlPr>
                                    <a:rPr lang="tr-TR" i="1" smtClean="0">
                                      <a:solidFill>
                                        <a:srgbClr val="3366FF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b="0" i="1" smtClean="0">
                                      <a:solidFill>
                                        <a:srgbClr val="3366FF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acc>
                            </m:sub>
                          </m:sSub>
                          <m:r>
                            <a:rPr lang="tr-TR" b="0" i="1" smtClean="0">
                              <a:solidFill>
                                <a:srgbClr val="3366FF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̂"/>
                              <m:ctrlPr>
                                <a:rPr lang="tr-TR" i="1">
                                  <a:solidFill>
                                    <a:srgbClr val="3366FF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i="1">
                                  <a:solidFill>
                                    <a:srgbClr val="3366FF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  <m:r>
                            <a:rPr lang="tr-TR" b="0" i="1" smtClean="0">
                              <a:solidFill>
                                <a:srgbClr val="3366FF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pPr lvl="2"/>
                <a:r>
                  <a:rPr lang="tr-TR" dirty="0" smtClean="0"/>
                  <a:t>Can relate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acc>
                              <m:accPr>
                                <m:chr m:val="̂"/>
                                <m:ctrlPr>
                                  <a:rPr lang="tr-TR" i="1">
                                    <a:solidFill>
                                      <a:srgbClr val="3366FF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i="1">
                                    <a:solidFill>
                                      <a:srgbClr val="3366FF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acc>
                          </m:sub>
                        </m:sSub>
                        <m:d>
                          <m:dPr>
                            <m:ctrlPr>
                              <a:rPr lang="tr-TR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tr-TR" i="1">
                                    <a:solidFill>
                                      <a:srgbClr val="3366FF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i="1">
                                    <a:solidFill>
                                      <a:srgbClr val="3366FF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tr-TR" i="1">
                                    <a:solidFill>
                                      <a:srgbClr val="3366FF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tr-TR" i="1">
                                        <a:solidFill>
                                          <a:srgbClr val="3366FF">
                                            <a:lumMod val="75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l-GR" i="1">
                                        <a:solidFill>
                                          <a:srgbClr val="3366FF">
                                            <a:lumMod val="75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</m:acc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tr-TR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tr-TR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sub>
                    </m:sSub>
                    <m:r>
                      <a:rPr lang="tr-TR" b="0" i="1" smtClean="0">
                        <a:solidFill>
                          <a:srgbClr val="3366FF">
                            <a:lumMod val="75000"/>
                          </a:srgbClr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acc>
                    <m:r>
                      <a:rPr lang="tr-TR" b="0" i="1" smtClean="0">
                        <a:solidFill>
                          <a:srgbClr val="3366FF">
                            <a:lumMod val="75000"/>
                          </a:srgb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 smtClean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tr-TR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tr-TR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acc>
                      </m:e>
                    </m:d>
                  </m:oMath>
                </a14:m>
                <a:r>
                  <a:rPr lang="tr-TR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tr-TR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tr-TR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acc>
                      </m:e>
                    </m:d>
                  </m:oMath>
                </a14:m>
                <a:endParaRPr lang="tr-T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64" t="-904" r="-1375" b="-124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3FD9A-2763-4D61-B678-24D1D822490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265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Window in STFT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The window </a:t>
                </a:r>
                <a14:m>
                  <m:oMath xmlns:m="http://schemas.openxmlformats.org/officeDocument/2006/math">
                    <m:r>
                      <a:rPr lang="tr-TR" i="1">
                        <a:solidFill>
                          <a:srgbClr val="3366FF">
                            <a:lumMod val="75000"/>
                          </a:srgbClr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tr-TR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  <m: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tr-TR" dirty="0" smtClean="0"/>
                  <a:t> </a:t>
                </a:r>
                <a:r>
                  <a:rPr lang="en-US" dirty="0" smtClean="0"/>
                  <a:t>does </a:t>
                </a:r>
                <a:r>
                  <a:rPr lang="en-US" dirty="0"/>
                  <a:t>the following</a:t>
                </a:r>
                <a:r>
                  <a:rPr lang="en-US" dirty="0" smtClean="0"/>
                  <a:t>:</a:t>
                </a:r>
                <a:endParaRPr lang="tr-TR" dirty="0" smtClean="0"/>
              </a:p>
              <a:p>
                <a:pPr lvl="1"/>
                <a:r>
                  <a:rPr lang="tr-TR" dirty="0" smtClean="0"/>
                  <a:t>C</a:t>
                </a:r>
                <a:r>
                  <a:rPr lang="en-US" dirty="0" err="1" smtClean="0"/>
                  <a:t>hooses</a:t>
                </a:r>
                <a:r>
                  <a:rPr lang="en-US" dirty="0" smtClean="0"/>
                  <a:t> </a:t>
                </a:r>
                <a:r>
                  <a:rPr lang="en-US" dirty="0"/>
                  <a:t>portion of </a:t>
                </a:r>
                <a14:m>
                  <m:oMath xmlns:m="http://schemas.openxmlformats.org/officeDocument/2006/math">
                    <m:r>
                      <a:rPr lang="tr-TR" i="1">
                        <a:solidFill>
                          <a:srgbClr val="3366FF">
                            <a:lumMod val="75000"/>
                          </a:srgb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to be </a:t>
                </a:r>
                <a:r>
                  <a:rPr lang="en-US" dirty="0" smtClean="0"/>
                  <a:t>analyzed</a:t>
                </a:r>
                <a:endParaRPr lang="tr-TR" dirty="0" smtClean="0"/>
              </a:p>
              <a:p>
                <a:pPr lvl="1"/>
                <a:r>
                  <a:rPr lang="tr-TR" dirty="0" smtClean="0"/>
                  <a:t>W</a:t>
                </a:r>
                <a:r>
                  <a:rPr lang="en-US" dirty="0" err="1" smtClean="0"/>
                  <a:t>indow</a:t>
                </a:r>
                <a:r>
                  <a:rPr lang="en-US" dirty="0" smtClean="0"/>
                  <a:t> </a:t>
                </a:r>
                <a:r>
                  <a:rPr lang="en-US" dirty="0"/>
                  <a:t>shape determines the nature </a:t>
                </a:r>
                <a:r>
                  <a:rPr lang="en-US" dirty="0" smtClean="0"/>
                  <a:t>of</a:t>
                </a:r>
                <a:r>
                  <a:rPr lang="tr-T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tr-TR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tr-TR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tr-TR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acc>
                              <m:accPr>
                                <m:chr m:val="̂"/>
                                <m:ctrlPr>
                                  <a:rPr lang="tr-TR" i="1">
                                    <a:solidFill>
                                      <a:srgbClr val="3366FF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i="1">
                                    <a:solidFill>
                                      <a:srgbClr val="3366FF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acc>
                          </m:sup>
                        </m:sSup>
                      </m:e>
                    </m:d>
                  </m:oMath>
                </a14:m>
                <a:endParaRPr lang="tr-TR" dirty="0" smtClean="0"/>
              </a:p>
              <a:p>
                <a:r>
                  <a:rPr lang="tr-TR" dirty="0" smtClean="0"/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tr-TR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tr-TR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tr-TR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acc>
                              <m:accPr>
                                <m:chr m:val="̂"/>
                                <m:ctrlPr>
                                  <a:rPr lang="tr-TR" i="1">
                                    <a:solidFill>
                                      <a:srgbClr val="3366FF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i="1">
                                    <a:solidFill>
                                      <a:srgbClr val="3366FF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acc>
                          </m:sup>
                        </m:sSup>
                      </m:e>
                    </m:d>
                  </m:oMath>
                </a14:m>
                <a:r>
                  <a:rPr lang="tr-TR" dirty="0" smtClean="0"/>
                  <a:t> (for fixed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tr-TR" dirty="0" smtClean="0"/>
                  <a:t>) is the normal FT of </a:t>
                </a:r>
                <a14:m>
                  <m:oMath xmlns:m="http://schemas.openxmlformats.org/officeDocument/2006/math">
                    <m:r>
                      <a:rPr lang="tr-TR" i="1">
                        <a:solidFill>
                          <a:srgbClr val="3366FF">
                            <a:lumMod val="75000"/>
                          </a:srgb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tr-TR" i="1">
                        <a:solidFill>
                          <a:srgbClr val="3366FF">
                            <a:lumMod val="75000"/>
                          </a:srgbClr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tr-TR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  <m: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tr-TR" dirty="0" smtClean="0"/>
                  <a:t>, then if we consider the normal FT’s of both </a:t>
                </a:r>
                <a14:m>
                  <m:oMath xmlns:m="http://schemas.openxmlformats.org/officeDocument/2006/math">
                    <m:r>
                      <a:rPr lang="tr-TR" i="1">
                        <a:solidFill>
                          <a:srgbClr val="3366FF">
                            <a:lumMod val="75000"/>
                          </a:srgb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tr-TR" dirty="0" smtClean="0"/>
                  <a:t> and </a:t>
                </a:r>
                <a14:m>
                  <m:oMath xmlns:m="http://schemas.openxmlformats.org/officeDocument/2006/math">
                    <m:r>
                      <a:rPr lang="tr-TR" b="0" i="1" smtClean="0">
                        <a:solidFill>
                          <a:srgbClr val="3366FF">
                            <a:lumMod val="75000"/>
                          </a:srgbClr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tr-TR" dirty="0" smtClean="0"/>
                  <a:t> individually, we get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acc>
                                <m:accPr>
                                  <m:chr m:val="̂"/>
                                  <m:ctrlPr>
                                    <a:rPr lang="tr-TR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l-GR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acc>
                            </m:sup>
                          </m:sSup>
                        </m:e>
                      </m:d>
                      <m:r>
                        <a:rPr lang="tr-TR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tr-TR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tr-TR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tr-TR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acc>
                                <m:accPr>
                                  <m:chr m:val="̂"/>
                                  <m:ctrlPr>
                                    <a:rPr lang="tr-TR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l-GR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acc>
                              <m:r>
                                <a:rPr lang="tr-TR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tr-TR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acc>
                                <m:accPr>
                                  <m:chr m:val="̂"/>
                                  <m:ctrlPr>
                                    <a:rPr lang="tr-TR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l-GR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acc>
                            </m:sup>
                          </m:sSup>
                        </m:e>
                      </m:d>
                      <m:r>
                        <a:rPr lang="tr-TR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tr-TR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lang="tr-TR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tr-TR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acc>
                                <m:accPr>
                                  <m:chr m:val="̂"/>
                                  <m:ctrlPr>
                                    <a:rPr lang="tr-TR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l-GR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acc>
                              <m:r>
                                <a:rPr lang="tr-TR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20" t="-146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3FD9A-2763-4D61-B678-24D1D822490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96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Window in STFT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tr-TR" dirty="0" smtClean="0"/>
                  <a:t>T</a:t>
                </a:r>
                <a:r>
                  <a:rPr lang="en-US" dirty="0" smtClean="0"/>
                  <a:t>hen </a:t>
                </a:r>
                <a:r>
                  <a:rPr lang="en-US" dirty="0"/>
                  <a:t>for fixed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the normal Fourier transform of </a:t>
                </a:r>
                <a:r>
                  <a:rPr lang="en-US" dirty="0" smtClean="0"/>
                  <a:t>the</a:t>
                </a:r>
                <a:r>
                  <a:rPr lang="tr-TR" dirty="0" smtClean="0"/>
                  <a:t> </a:t>
                </a:r>
                <a:r>
                  <a:rPr lang="en-US" dirty="0" smtClean="0"/>
                  <a:t>product </a:t>
                </a:r>
                <a14:m>
                  <m:oMath xmlns:m="http://schemas.openxmlformats.org/officeDocument/2006/math">
                    <m:r>
                      <a:rPr lang="tr-TR" i="1">
                        <a:solidFill>
                          <a:srgbClr val="3366FF">
                            <a:lumMod val="75000"/>
                          </a:srgb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tr-TR" i="1">
                        <a:solidFill>
                          <a:srgbClr val="3366FF">
                            <a:lumMod val="75000"/>
                          </a:srgbClr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tr-TR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  <m: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tr-TR" dirty="0" smtClean="0"/>
                  <a:t> </a:t>
                </a:r>
                <a:r>
                  <a:rPr lang="en-US" dirty="0" smtClean="0"/>
                  <a:t>is </a:t>
                </a:r>
                <a:r>
                  <a:rPr lang="en-US" dirty="0"/>
                  <a:t>the convolution of the </a:t>
                </a:r>
                <a:r>
                  <a:rPr lang="en-US" dirty="0" smtClean="0"/>
                  <a:t>transforms</a:t>
                </a:r>
                <a:r>
                  <a:rPr lang="tr-TR" dirty="0" smtClean="0"/>
                  <a:t> of </a:t>
                </a:r>
                <a14:m>
                  <m:oMath xmlns:m="http://schemas.openxmlformats.org/officeDocument/2006/math">
                    <m:r>
                      <a:rPr lang="tr-TR" i="1">
                        <a:solidFill>
                          <a:srgbClr val="3366FF">
                            <a:lumMod val="75000"/>
                          </a:srgb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tr-TR" dirty="0"/>
                  <a:t> and </a:t>
                </a:r>
                <a14:m>
                  <m:oMath xmlns:m="http://schemas.openxmlformats.org/officeDocument/2006/math">
                    <m:r>
                      <a:rPr lang="tr-TR" i="1">
                        <a:solidFill>
                          <a:srgbClr val="3366FF">
                            <a:lumMod val="75000"/>
                          </a:srgbClr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tr-TR" dirty="0" smtClean="0"/>
              </a:p>
              <a:p>
                <a:r>
                  <a:rPr lang="tr-TR" dirty="0" smtClean="0"/>
                  <a:t>F</a:t>
                </a:r>
                <a:r>
                  <a:rPr lang="en-US" dirty="0" smtClean="0"/>
                  <a:t>or </a:t>
                </a:r>
                <a:r>
                  <a:rPr lang="en-US" dirty="0"/>
                  <a:t>fixed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dirty="0"/>
                  <a:t>, </a:t>
                </a:r>
                <a:r>
                  <a:rPr lang="en-US" dirty="0" smtClean="0"/>
                  <a:t>the</a:t>
                </a:r>
                <a:r>
                  <a:rPr lang="tr-TR" dirty="0" smtClean="0"/>
                  <a:t> </a:t>
                </a:r>
                <a:r>
                  <a:rPr lang="tr-TR" dirty="0"/>
                  <a:t>FT </a:t>
                </a:r>
                <a:r>
                  <a:rPr lang="tr-TR" dirty="0" smtClean="0"/>
                  <a:t>of </a:t>
                </a:r>
                <a14:m>
                  <m:oMath xmlns:m="http://schemas.openxmlformats.org/officeDocument/2006/math">
                    <m:r>
                      <a:rPr lang="tr-TR" i="1">
                        <a:solidFill>
                          <a:srgbClr val="3366FF">
                            <a:lumMod val="75000"/>
                          </a:srgbClr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tr-TR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  <m: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tr-TR" dirty="0" smtClean="0"/>
                  <a:t> is </a:t>
                </a:r>
                <a14:m>
                  <m:oMath xmlns:m="http://schemas.openxmlformats.org/officeDocument/2006/math">
                    <m:r>
                      <a:rPr lang="tr-TR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tr-TR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tr-TR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tr-TR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tr-TR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acc>
                              <m:accPr>
                                <m:chr m:val="̂"/>
                                <m:ctrlPr>
                                  <a:rPr lang="tr-TR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acc>
                          </m:sup>
                        </m:sSup>
                      </m:e>
                    </m:d>
                    <m:sSup>
                      <m:sSupPr>
                        <m:ctrlPr>
                          <a:rPr lang="tr-TR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acc>
                          <m:accPr>
                            <m:chr m:val="̂"/>
                            <m:ctrlPr>
                              <a:rPr lang="tr-TR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acc>
                        <m:acc>
                          <m:accPr>
                            <m:chr m:val="̂"/>
                            <m:ctrlPr>
                              <a:rPr lang="tr-TR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sup>
                    </m:sSup>
                  </m:oMath>
                </a14:m>
                <a:r>
                  <a:rPr lang="tr-TR" dirty="0" smtClean="0"/>
                  <a:t>, thus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solidFill>
                                <a:srgbClr val="3366FF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3366FF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tr-TR" i="1">
                                  <a:solidFill>
                                    <a:srgbClr val="3366FF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solidFill>
                                    <a:srgbClr val="3366FF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tr-TR" i="1">
                              <a:solidFill>
                                <a:srgbClr val="3366FF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i="1">
                                  <a:solidFill>
                                    <a:srgbClr val="3366FF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solidFill>
                                    <a:srgbClr val="3366FF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i="1">
                                  <a:solidFill>
                                    <a:srgbClr val="3366FF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acc>
                                <m:accPr>
                                  <m:chr m:val="̂"/>
                                  <m:ctrlPr>
                                    <a:rPr lang="tr-TR" i="1">
                                      <a:solidFill>
                                        <a:srgbClr val="3366FF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l-GR" i="1">
                                      <a:solidFill>
                                        <a:srgbClr val="3366FF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acc>
                            </m:sup>
                          </m:sSup>
                        </m:e>
                      </m:d>
                      <m:r>
                        <a:rPr lang="tr-TR" i="1">
                          <a:solidFill>
                            <a:srgbClr val="3366FF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b>
                        <m:sup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  <m:d>
                            <m:dPr>
                              <m:ctrlPr>
                                <a:rPr lang="tr-TR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tr-TR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tr-TR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tr-TR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tr-TR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tr-TR" i="1" smtClean="0">
                                  <a:solidFill>
                                    <a:srgbClr val="3366FF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acc>
                                <m:accPr>
                                  <m:chr m:val="̂"/>
                                  <m:ctrlPr>
                                    <a:rPr lang="tr-TR" i="1" smtClean="0">
                                      <a:solidFill>
                                        <a:srgbClr val="3366FF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b="0" i="1" smtClean="0">
                                      <a:solidFill>
                                        <a:srgbClr val="3366FF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acc>
                            </m:sup>
                          </m:sSup>
                          <m:r>
                            <a:rPr lang="tr-TR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tr-TR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tr-TR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tr-TR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tr-TR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tr-TR" i="1">
                                          <a:solidFill>
                                            <a:srgbClr val="3366FF">
                                              <a:lumMod val="75000"/>
                                            </a:srgb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l-GR" i="1">
                                          <a:solidFill>
                                            <a:srgbClr val="3366FF">
                                              <a:lumMod val="75000"/>
                                            </a:srgb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</m:acc>
                                  <m:r>
                                    <a:rPr lang="tr-TR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tr-TR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d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tr-TR" i="1" smtClean="0">
                              <a:solidFill>
                                <a:srgbClr val="3366FF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nary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And replacing </a:t>
                </a:r>
                <a14:m>
                  <m:oMath xmlns:m="http://schemas.openxmlformats.org/officeDocument/2006/math">
                    <m:r>
                      <a:rPr lang="tr-TR" i="1">
                        <a:solidFill>
                          <a:srgbClr val="3366FF">
                            <a:lumMod val="75000"/>
                          </a:srgb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tr-TR" dirty="0" smtClean="0"/>
                  <a:t> by </a:t>
                </a:r>
                <a14:m>
                  <m:oMath xmlns:m="http://schemas.openxmlformats.org/officeDocument/2006/math">
                    <m:r>
                      <a:rPr lang="tr-TR" b="0" i="0" smtClean="0">
                        <a:solidFill>
                          <a:srgbClr val="3366FF">
                            <a:lumMod val="75000"/>
                          </a:srgb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tr-TR" i="1">
                        <a:solidFill>
                          <a:srgbClr val="3366FF">
                            <a:lumMod val="75000"/>
                          </a:srgb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tr-TR" dirty="0" smtClean="0"/>
                  <a:t> gives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solidFill>
                                <a:srgbClr val="3366FF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3366FF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tr-TR" i="1">
                                  <a:solidFill>
                                    <a:srgbClr val="3366FF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solidFill>
                                    <a:srgbClr val="3366FF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tr-TR" i="1">
                              <a:solidFill>
                                <a:srgbClr val="3366FF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i="1">
                                  <a:solidFill>
                                    <a:srgbClr val="3366FF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solidFill>
                                    <a:srgbClr val="3366FF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i="1">
                                  <a:solidFill>
                                    <a:srgbClr val="3366FF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acc>
                                <m:accPr>
                                  <m:chr m:val="̂"/>
                                  <m:ctrlPr>
                                    <a:rPr lang="tr-TR" i="1">
                                      <a:solidFill>
                                        <a:srgbClr val="3366FF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l-GR" i="1">
                                      <a:solidFill>
                                        <a:srgbClr val="3366FF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acc>
                            </m:sup>
                          </m:sSup>
                        </m:e>
                      </m:d>
                      <m:r>
                        <a:rPr lang="tr-TR" i="1">
                          <a:solidFill>
                            <a:srgbClr val="3366FF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b>
                        <m:sup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  <m:d>
                            <m:dPr>
                              <m:ctrlPr>
                                <a:rPr lang="tr-TR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tr-TR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tr-TR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tr-TR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tr-TR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tr-TR" i="1">
                                  <a:solidFill>
                                    <a:srgbClr val="3366FF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acc>
                                <m:accPr>
                                  <m:chr m:val="̂"/>
                                  <m:ctrlPr>
                                    <a:rPr lang="tr-TR" i="1">
                                      <a:solidFill>
                                        <a:srgbClr val="3366FF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solidFill>
                                        <a:srgbClr val="3366FF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acc>
                            </m:sup>
                          </m:sSup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tr-TR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tr-TR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tr-TR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tr-TR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tr-TR" i="1">
                                          <a:solidFill>
                                            <a:srgbClr val="3366FF">
                                              <a:lumMod val="75000"/>
                                            </a:srgb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l-GR" i="1">
                                          <a:solidFill>
                                            <a:srgbClr val="3366FF">
                                              <a:lumMod val="75000"/>
                                            </a:srgb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</m:acc>
                                  <m:r>
                                    <a:rPr lang="tr-TR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tr-TR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tr-TR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d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tr-TR" i="1">
                              <a:solidFill>
                                <a:srgbClr val="3366FF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20" t="-146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3FD9A-2763-4D61-B678-24D1D822490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20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12" y="1125537"/>
            <a:ext cx="7345064" cy="43219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General </a:t>
            </a:r>
            <a:r>
              <a:rPr lang="tr-TR" dirty="0" err="1"/>
              <a:t>Synthesis</a:t>
            </a:r>
            <a:r>
              <a:rPr lang="tr-TR" dirty="0"/>
              <a:t>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019675"/>
            <a:r>
              <a:rPr lang="tr-TR" dirty="0" err="1"/>
              <a:t>Log</a:t>
            </a:r>
            <a:r>
              <a:rPr lang="tr-TR" dirty="0"/>
              <a:t> </a:t>
            </a:r>
            <a:r>
              <a:rPr lang="tr-TR" dirty="0" err="1"/>
              <a:t>Areas</a:t>
            </a:r>
            <a:r>
              <a:rPr lang="tr-TR" dirty="0"/>
              <a:t>, </a:t>
            </a:r>
            <a:r>
              <a:rPr lang="tr-TR" dirty="0" err="1" smtClean="0"/>
              <a:t>Reflection</a:t>
            </a:r>
            <a:r>
              <a:rPr lang="tr-TR" dirty="0" smtClean="0"/>
              <a:t> </a:t>
            </a:r>
            <a:r>
              <a:rPr lang="tr-TR" dirty="0" err="1" smtClean="0"/>
              <a:t>Coefficients</a:t>
            </a:r>
            <a:r>
              <a:rPr lang="tr-TR" dirty="0"/>
              <a:t>, </a:t>
            </a:r>
            <a:r>
              <a:rPr lang="tr-TR" dirty="0" err="1"/>
              <a:t>Formants</a:t>
            </a:r>
            <a:r>
              <a:rPr lang="tr-TR" dirty="0"/>
              <a:t>, </a:t>
            </a:r>
            <a:r>
              <a:rPr lang="tr-TR" dirty="0" err="1" smtClean="0"/>
              <a:t>Vocal</a:t>
            </a:r>
            <a:r>
              <a:rPr lang="tr-TR" dirty="0" smtClean="0"/>
              <a:t> </a:t>
            </a:r>
            <a:r>
              <a:rPr lang="tr-TR" dirty="0" err="1" smtClean="0"/>
              <a:t>Tract</a:t>
            </a:r>
            <a:r>
              <a:rPr lang="tr-TR" dirty="0" smtClean="0"/>
              <a:t> </a:t>
            </a:r>
            <a:r>
              <a:rPr lang="tr-TR" dirty="0" err="1"/>
              <a:t>Polynomial</a:t>
            </a:r>
            <a:r>
              <a:rPr lang="tr-TR" dirty="0"/>
              <a:t>, </a:t>
            </a:r>
            <a:r>
              <a:rPr lang="tr-TR" dirty="0" err="1" smtClean="0"/>
              <a:t>Articulatory</a:t>
            </a:r>
            <a:r>
              <a:rPr lang="tr-TR" dirty="0" smtClean="0"/>
              <a:t> </a:t>
            </a:r>
            <a:r>
              <a:rPr lang="tr-TR" dirty="0" err="1" smtClean="0"/>
              <a:t>Parameters</a:t>
            </a:r>
            <a:r>
              <a:rPr lang="tr-TR" dirty="0"/>
              <a:t>, </a:t>
            </a:r>
            <a:r>
              <a:rPr lang="tr-TR" dirty="0" smtClean="0"/>
              <a:t>…</a:t>
            </a:r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r>
              <a:rPr lang="en-GB" dirty="0" smtClean="0"/>
              <a:t>Pitch </a:t>
            </a:r>
            <a:r>
              <a:rPr lang="en-GB" dirty="0"/>
              <a:t>Detection, Voiced/Unvoiced/Silence Detection, Gain Estimation, Vocal </a:t>
            </a:r>
            <a:r>
              <a:rPr lang="en-GB" dirty="0" smtClean="0"/>
              <a:t>Tract</a:t>
            </a:r>
            <a:r>
              <a:rPr lang="tr-TR" dirty="0" smtClean="0"/>
              <a:t> </a:t>
            </a:r>
            <a:r>
              <a:rPr lang="en-GB" dirty="0" smtClean="0"/>
              <a:t>Parameter </a:t>
            </a:r>
            <a:r>
              <a:rPr lang="en-GB" dirty="0"/>
              <a:t>Estimation, Glottal Pulse Shape, Radiation </a:t>
            </a:r>
            <a:r>
              <a:rPr lang="en-GB" dirty="0" smtClean="0"/>
              <a:t>Model</a:t>
            </a:r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3FD9A-2763-4D61-B678-24D1D822490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7649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Windows in STFT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tr-TR" sz="3400" dirty="0" smtClean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3400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3400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tr-TR" sz="3400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3400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tr-TR" sz="3400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tr-TR" sz="3400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3400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tr-TR" sz="3400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acc>
                              <m:accPr>
                                <m:chr m:val="̂"/>
                                <m:ctrlPr>
                                  <a:rPr lang="tr-TR" sz="3400" i="1">
                                    <a:solidFill>
                                      <a:srgbClr val="3366FF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sz="3400" i="1">
                                    <a:solidFill>
                                      <a:srgbClr val="3366FF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acc>
                          </m:sup>
                        </m:sSup>
                      </m:e>
                    </m:d>
                  </m:oMath>
                </a14:m>
                <a:r>
                  <a:rPr lang="tr-TR" sz="3400" dirty="0" smtClean="0"/>
                  <a:t> </a:t>
                </a:r>
                <a:r>
                  <a:rPr lang="en-US" sz="3400" dirty="0"/>
                  <a:t>to represent the short-time spectral properties </a:t>
                </a:r>
                <a:r>
                  <a:rPr lang="en-US" sz="3400" dirty="0" smtClean="0"/>
                  <a:t>of</a:t>
                </a:r>
                <a:r>
                  <a:rPr lang="tr-TR" sz="3400" dirty="0" smtClean="0"/>
                  <a:t> </a:t>
                </a:r>
                <a14:m>
                  <m:oMath xmlns:m="http://schemas.openxmlformats.org/officeDocument/2006/math">
                    <m:r>
                      <a:rPr lang="tr-TR" sz="3400" b="0" i="1" smtClean="0">
                        <a:solidFill>
                          <a:srgbClr val="3366FF">
                            <a:lumMod val="75000"/>
                          </a:srgb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tr-TR" sz="3400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tr-TR" sz="3400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3400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e>
                    </m:d>
                  </m:oMath>
                </a14:m>
                <a:r>
                  <a:rPr lang="tr-TR" sz="3400" dirty="0" smtClean="0"/>
                  <a:t> </a:t>
                </a:r>
                <a:r>
                  <a:rPr lang="tr-TR" sz="3400" dirty="0"/>
                  <a:t>inside the </a:t>
                </a:r>
                <a:r>
                  <a:rPr lang="tr-TR" sz="3400" dirty="0" smtClean="0"/>
                  <a:t>window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tr-TR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tr-TR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tr-TR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tr-TR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tr-TR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p>
                        </m:sSup>
                      </m:e>
                    </m:d>
                  </m:oMath>
                </a14:m>
                <a:r>
                  <a:rPr lang="tr-TR" dirty="0" smtClean="0"/>
                  <a:t> </a:t>
                </a:r>
                <a:r>
                  <a:rPr lang="en-US" dirty="0"/>
                  <a:t>should be much narrower in </a:t>
                </a:r>
                <a:r>
                  <a:rPr lang="en-US" dirty="0" smtClean="0"/>
                  <a:t>frequency</a:t>
                </a:r>
                <a:r>
                  <a:rPr lang="tr-TR" dirty="0" smtClean="0"/>
                  <a:t> </a:t>
                </a:r>
                <a:r>
                  <a:rPr lang="en-US" dirty="0" smtClean="0"/>
                  <a:t>than </a:t>
                </a:r>
                <a:r>
                  <a:rPr lang="en-US" dirty="0"/>
                  <a:t>significant spectral regions </a:t>
                </a:r>
                <a:r>
                  <a:rPr lang="en-US" dirty="0" smtClean="0"/>
                  <a:t>of</a:t>
                </a:r>
                <a:r>
                  <a:rPr lang="tr-TR" dirty="0" smtClean="0"/>
                  <a:t> </a:t>
                </a:r>
                <a14:m>
                  <m:oMath xmlns:m="http://schemas.openxmlformats.org/officeDocument/2006/math">
                    <m:r>
                      <a:rPr lang="tr-TR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tr-TR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tr-TR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tr-TR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tr-TR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p>
                        </m:sSup>
                      </m:e>
                    </m:d>
                  </m:oMath>
                </a14:m>
                <a:endParaRPr lang="tr-TR" dirty="0" smtClean="0"/>
              </a:p>
              <a:p>
                <a:pPr lvl="2"/>
                <a:r>
                  <a:rPr lang="tr-TR" dirty="0" smtClean="0"/>
                  <a:t>i.e. Almost an impulse in frequency</a:t>
                </a:r>
              </a:p>
              <a:p>
                <a:r>
                  <a:rPr lang="tr-TR" sz="3400" dirty="0" smtClean="0"/>
                  <a:t>C</a:t>
                </a:r>
                <a:r>
                  <a:rPr lang="en-US" sz="3400" dirty="0" err="1" smtClean="0"/>
                  <a:t>onsider</a:t>
                </a:r>
                <a:r>
                  <a:rPr lang="en-US" sz="3400" dirty="0" smtClean="0"/>
                  <a:t> </a:t>
                </a:r>
                <a:r>
                  <a:rPr lang="tr-TR" sz="3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R</a:t>
                </a:r>
                <a:r>
                  <a:rPr lang="en-US" sz="3400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ectangular</a:t>
                </a:r>
                <a:r>
                  <a:rPr lang="en-US" sz="3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3400" dirty="0"/>
                  <a:t>and </a:t>
                </a:r>
                <a:r>
                  <a:rPr lang="en-US" sz="3400" dirty="0">
                    <a:solidFill>
                      <a:schemeClr val="accent1">
                        <a:lumMod val="75000"/>
                      </a:schemeClr>
                    </a:solidFill>
                  </a:rPr>
                  <a:t>Hamming</a:t>
                </a:r>
                <a:r>
                  <a:rPr lang="en-US" sz="3400" dirty="0"/>
                  <a:t> windows, where width of </a:t>
                </a:r>
                <a:r>
                  <a:rPr lang="en-US" sz="3400" dirty="0" smtClean="0"/>
                  <a:t>the</a:t>
                </a:r>
                <a:r>
                  <a:rPr lang="tr-TR" sz="3400" dirty="0" smtClean="0"/>
                  <a:t> </a:t>
                </a:r>
                <a:r>
                  <a:rPr lang="en-US" sz="3400" dirty="0" smtClean="0"/>
                  <a:t>main </a:t>
                </a:r>
                <a:r>
                  <a:rPr lang="en-US" sz="3400" dirty="0"/>
                  <a:t>spectral lobe is </a:t>
                </a:r>
                <a:r>
                  <a:rPr lang="tr-TR" sz="3400" dirty="0" smtClean="0"/>
                  <a:t> i</a:t>
                </a:r>
                <a:r>
                  <a:rPr lang="en-US" sz="3400" dirty="0" err="1" smtClean="0"/>
                  <a:t>nversely</a:t>
                </a:r>
                <a:r>
                  <a:rPr lang="en-US" sz="3400" dirty="0" smtClean="0"/>
                  <a:t> </a:t>
                </a:r>
                <a:r>
                  <a:rPr lang="en-US" sz="3400" dirty="0"/>
                  <a:t>proportional to window length, and </a:t>
                </a:r>
                <a:r>
                  <a:rPr lang="en-US" sz="3400" dirty="0" smtClean="0"/>
                  <a:t>side</a:t>
                </a:r>
                <a:r>
                  <a:rPr lang="tr-TR" sz="3400" dirty="0" smtClean="0"/>
                  <a:t> </a:t>
                </a:r>
                <a:r>
                  <a:rPr lang="en-US" sz="3400" dirty="0" smtClean="0"/>
                  <a:t>lobe </a:t>
                </a:r>
                <a:r>
                  <a:rPr lang="en-US" sz="3400" dirty="0"/>
                  <a:t>levels are essentially </a:t>
                </a:r>
                <a:r>
                  <a:rPr lang="en-US" sz="3400" dirty="0" smtClean="0"/>
                  <a:t>independent</a:t>
                </a:r>
                <a:r>
                  <a:rPr lang="tr-TR" sz="3400" dirty="0" smtClean="0"/>
                  <a:t> of </a:t>
                </a:r>
                <a:r>
                  <a:rPr lang="tr-TR" sz="3400" dirty="0"/>
                  <a:t>window </a:t>
                </a:r>
                <a:r>
                  <a:rPr lang="tr-TR" sz="3400" dirty="0" smtClean="0"/>
                  <a:t>length</a:t>
                </a:r>
              </a:p>
              <a:p>
                <a:pPr lvl="1"/>
                <a:r>
                  <a:rPr lang="en-US" dirty="0"/>
                  <a:t>Rectangular Window: </a:t>
                </a:r>
                <a:endParaRPr lang="tr-TR" dirty="0" smtClean="0"/>
              </a:p>
              <a:p>
                <a:pPr lvl="2"/>
                <a:r>
                  <a:rPr lang="tr-TR" dirty="0" smtClean="0"/>
                  <a:t>F</a:t>
                </a:r>
                <a:r>
                  <a:rPr lang="en-US" dirty="0" err="1" smtClean="0"/>
                  <a:t>lat</a:t>
                </a:r>
                <a:r>
                  <a:rPr lang="en-US" dirty="0" smtClean="0"/>
                  <a:t> </a:t>
                </a:r>
                <a:r>
                  <a:rPr lang="en-US" dirty="0"/>
                  <a:t>window of length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L</a:t>
                </a:r>
                <a:r>
                  <a:rPr lang="en-US" i="1" dirty="0"/>
                  <a:t> </a:t>
                </a:r>
                <a:r>
                  <a:rPr lang="en-US" dirty="0"/>
                  <a:t>samples; </a:t>
                </a:r>
                <a:endParaRPr lang="tr-TR" dirty="0" smtClean="0"/>
              </a:p>
              <a:p>
                <a:pPr lvl="2"/>
                <a:r>
                  <a:rPr lang="tr-TR" dirty="0" smtClean="0"/>
                  <a:t>F</a:t>
                </a:r>
                <a:r>
                  <a:rPr lang="en-US" dirty="0" err="1" smtClean="0"/>
                  <a:t>irst</a:t>
                </a:r>
                <a:r>
                  <a:rPr lang="tr-TR" dirty="0" smtClean="0"/>
                  <a:t> </a:t>
                </a:r>
                <a:r>
                  <a:rPr lang="en-US" dirty="0" smtClean="0"/>
                  <a:t>zero </a:t>
                </a:r>
                <a:r>
                  <a:rPr lang="en-US" dirty="0"/>
                  <a:t>in frequency response occurs at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F</a:t>
                </a:r>
                <a:r>
                  <a:rPr lang="en-US" i="1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S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/L</a:t>
                </a:r>
                <a:r>
                  <a:rPr lang="en-US" dirty="0"/>
                  <a:t>, </a:t>
                </a:r>
                <a:endParaRPr lang="tr-TR" dirty="0" smtClean="0"/>
              </a:p>
              <a:p>
                <a:pPr lvl="3"/>
                <a:r>
                  <a:rPr lang="en-US" dirty="0" smtClean="0"/>
                  <a:t>with </a:t>
                </a:r>
                <a:r>
                  <a:rPr lang="en-US" dirty="0" err="1"/>
                  <a:t>sidelobe</a:t>
                </a:r>
                <a:r>
                  <a:rPr lang="en-US" dirty="0"/>
                  <a:t> </a:t>
                </a:r>
                <a:r>
                  <a:rPr lang="en-US" dirty="0" smtClean="0"/>
                  <a:t>levels</a:t>
                </a:r>
                <a:r>
                  <a:rPr lang="tr-TR" dirty="0" smtClean="0"/>
                  <a:t> </a:t>
                </a:r>
                <a:r>
                  <a:rPr lang="en-US" dirty="0" smtClean="0"/>
                  <a:t>of </a:t>
                </a:r>
                <a:r>
                  <a:rPr lang="en-US" dirty="0"/>
                  <a:t>-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14 dB </a:t>
                </a:r>
                <a:r>
                  <a:rPr lang="en-US" dirty="0"/>
                  <a:t>or lower</a:t>
                </a:r>
              </a:p>
              <a:p>
                <a:pPr lvl="1"/>
                <a:r>
                  <a:rPr lang="en-US" dirty="0"/>
                  <a:t>Hamming Window: </a:t>
                </a:r>
                <a:endParaRPr lang="tr-TR" dirty="0" smtClean="0"/>
              </a:p>
              <a:p>
                <a:pPr lvl="2"/>
                <a:r>
                  <a:rPr lang="tr-TR" dirty="0" smtClean="0"/>
                  <a:t>R</a:t>
                </a:r>
                <a:r>
                  <a:rPr lang="en-US" dirty="0" err="1" smtClean="0"/>
                  <a:t>aised</a:t>
                </a:r>
                <a:r>
                  <a:rPr lang="en-US" dirty="0" smtClean="0"/>
                  <a:t> </a:t>
                </a:r>
                <a:r>
                  <a:rPr lang="en-US" dirty="0"/>
                  <a:t>cosine window of length </a:t>
                </a:r>
                <a:r>
                  <a:rPr lang="en-US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L</a:t>
                </a:r>
                <a:r>
                  <a:rPr lang="tr-TR" i="1" dirty="0" smtClean="0"/>
                  <a:t> </a:t>
                </a:r>
                <a:r>
                  <a:rPr lang="en-US" dirty="0" smtClean="0"/>
                  <a:t>samples</a:t>
                </a:r>
                <a:r>
                  <a:rPr lang="en-US" dirty="0"/>
                  <a:t>; </a:t>
                </a:r>
                <a:endParaRPr lang="tr-TR" dirty="0" smtClean="0"/>
              </a:p>
              <a:p>
                <a:pPr lvl="2"/>
                <a:r>
                  <a:rPr lang="tr-TR" dirty="0" smtClean="0"/>
                  <a:t>F</a:t>
                </a:r>
                <a:r>
                  <a:rPr lang="en-US" dirty="0" err="1" smtClean="0"/>
                  <a:t>irst</a:t>
                </a:r>
                <a:r>
                  <a:rPr lang="en-US" dirty="0" smtClean="0"/>
                  <a:t> </a:t>
                </a:r>
                <a:r>
                  <a:rPr lang="en-US" dirty="0"/>
                  <a:t>zero in frequency response occurs at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2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F</a:t>
                </a:r>
                <a:r>
                  <a:rPr lang="en-US" i="1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S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/L</a:t>
                </a:r>
                <a:r>
                  <a:rPr lang="en-US" dirty="0"/>
                  <a:t>, </a:t>
                </a:r>
                <a:endParaRPr lang="tr-TR" dirty="0" smtClean="0"/>
              </a:p>
              <a:p>
                <a:pPr lvl="3"/>
                <a:r>
                  <a:rPr lang="en-US" dirty="0" smtClean="0"/>
                  <a:t>with</a:t>
                </a:r>
                <a:r>
                  <a:rPr lang="tr-TR" dirty="0" smtClean="0"/>
                  <a:t> </a:t>
                </a:r>
                <a:r>
                  <a:rPr lang="en-US" dirty="0" err="1" smtClean="0"/>
                  <a:t>sidelobe</a:t>
                </a:r>
                <a:r>
                  <a:rPr lang="en-US" dirty="0" smtClean="0"/>
                  <a:t> </a:t>
                </a:r>
                <a:r>
                  <a:rPr lang="en-US" dirty="0"/>
                  <a:t>levels of -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40 dB </a:t>
                </a:r>
                <a:r>
                  <a:rPr lang="en-US" dirty="0"/>
                  <a:t>or lower</a:t>
                </a: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13" t="-169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3FD9A-2763-4D61-B678-24D1D822490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15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Windows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3FD9A-2763-4D61-B678-24D1D822490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28" y="1196752"/>
            <a:ext cx="8097694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1055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Frequency Responses </a:t>
            </a:r>
            <a:r>
              <a:rPr lang="tr-TR" dirty="0" smtClean="0"/>
              <a:t>of Windows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3FD9A-2763-4D61-B678-24D1D822490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143726"/>
            <a:ext cx="6213253" cy="532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6026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Effect of Window </a:t>
            </a:r>
            <a:r>
              <a:rPr lang="tr-TR" dirty="0" smtClean="0"/>
              <a:t>Length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3FD9A-2763-4D61-B678-24D1D822490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05" y="1192143"/>
            <a:ext cx="4320480" cy="53324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8004" y="1229455"/>
            <a:ext cx="3996443" cy="529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7579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Effect of Window </a:t>
            </a:r>
            <a:r>
              <a:rPr lang="tr-TR" dirty="0" smtClean="0"/>
              <a:t>Length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3FD9A-2763-4D61-B678-24D1D822490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8" y="1125537"/>
            <a:ext cx="4125364" cy="53990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210" y="1125537"/>
            <a:ext cx="4125364" cy="539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4190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FT view of STFT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tr-TR" dirty="0" smtClean="0"/>
                  <a:t>I</a:t>
                </a:r>
                <a:r>
                  <a:rPr lang="en-US" dirty="0" err="1" smtClean="0"/>
                  <a:t>nterpret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tr-TR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tr-TR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tr-TR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acc>
                              <m:accPr>
                                <m:chr m:val="̂"/>
                                <m:ctrlPr>
                                  <a:rPr lang="tr-TR" i="1">
                                    <a:solidFill>
                                      <a:srgbClr val="3366FF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i="1">
                                    <a:solidFill>
                                      <a:srgbClr val="3366FF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acc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as the normal Fourier transform of the </a:t>
                </a:r>
                <a:r>
                  <a:rPr lang="en-US" dirty="0" smtClean="0"/>
                  <a:t>sequence</a:t>
                </a:r>
                <a:r>
                  <a:rPr lang="tr-TR" dirty="0" smtClean="0"/>
                  <a:t> </a:t>
                </a:r>
                <a14:m>
                  <m:oMath xmlns:m="http://schemas.openxmlformats.org/officeDocument/2006/math">
                    <m:r>
                      <a:rPr lang="tr-TR" i="1">
                        <a:solidFill>
                          <a:srgbClr val="3366FF">
                            <a:lumMod val="75000"/>
                          </a:srgb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tr-TR" i="1">
                        <a:solidFill>
                          <a:srgbClr val="3366FF">
                            <a:lumMod val="75000"/>
                          </a:srgbClr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tr-TR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  <m: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tr-TR" i="1">
                        <a:solidFill>
                          <a:srgbClr val="3366FF">
                            <a:lumMod val="75000"/>
                          </a:srgbClr>
                        </a:solidFill>
                        <a:latin typeface="Cambria Math" panose="02040503050406030204" pitchFamily="18" charset="0"/>
                      </a:rPr>
                      <m:t>, −</m:t>
                    </m:r>
                    <m:r>
                      <a:rPr lang="tr-TR" i="1">
                        <a:solidFill>
                          <a:srgbClr val="3366FF">
                            <a:lumMod val="75000"/>
                          </a:srgb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∞&lt;</m:t>
                    </m:r>
                    <m:r>
                      <a:rPr lang="tr-TR" i="1">
                        <a:solidFill>
                          <a:srgbClr val="3366FF">
                            <a:lumMod val="75000"/>
                          </a:srgb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tr-TR" i="1">
                        <a:solidFill>
                          <a:srgbClr val="3366FF">
                            <a:lumMod val="75000"/>
                          </a:srgb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&lt;∞</m:t>
                    </m:r>
                  </m:oMath>
                </a14:m>
                <a:r>
                  <a:rPr lang="tr-TR" dirty="0"/>
                  <a:t> </a:t>
                </a:r>
              </a:p>
              <a:p>
                <a:r>
                  <a:rPr lang="tr-TR" dirty="0" smtClean="0"/>
                  <a:t>P</a:t>
                </a:r>
                <a:r>
                  <a:rPr lang="en-US" dirty="0" err="1" smtClean="0"/>
                  <a:t>roperties</a:t>
                </a:r>
                <a:r>
                  <a:rPr lang="en-US" dirty="0" smtClean="0"/>
                  <a:t> </a:t>
                </a:r>
                <a:r>
                  <a:rPr lang="en-US" dirty="0"/>
                  <a:t>of this Fourier transform depend on the </a:t>
                </a:r>
                <a:r>
                  <a:rPr lang="en-US" dirty="0" smtClean="0"/>
                  <a:t>window</a:t>
                </a:r>
                <a:endParaRPr lang="tr-TR" dirty="0" smtClean="0"/>
              </a:p>
              <a:p>
                <a:pPr lvl="1"/>
                <a:r>
                  <a:rPr lang="tr-TR" dirty="0" smtClean="0"/>
                  <a:t>Frequency resolution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tr-TR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tr-TR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tr-TR" i="1">
                                <a:solidFill>
                                  <a:srgbClr val="3366FF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acc>
                              <m:accPr>
                                <m:chr m:val="̂"/>
                                <m:ctrlPr>
                                  <a:rPr lang="tr-TR" i="1">
                                    <a:solidFill>
                                      <a:srgbClr val="3366FF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i="1">
                                    <a:solidFill>
                                      <a:srgbClr val="3366FF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acc>
                          </m:sup>
                        </m:sSup>
                      </m:e>
                    </m:d>
                  </m:oMath>
                </a14:m>
                <a:r>
                  <a:rPr lang="tr-TR" dirty="0" smtClean="0"/>
                  <a:t> varies inversly with the length of the window</a:t>
                </a:r>
              </a:p>
              <a:p>
                <a:pPr lvl="2"/>
                <a:r>
                  <a:rPr lang="tr-TR" dirty="0" smtClean="0"/>
                  <a:t>L</a:t>
                </a:r>
                <a:r>
                  <a:rPr lang="en-US" dirty="0" err="1" smtClean="0"/>
                  <a:t>ong</a:t>
                </a:r>
                <a:r>
                  <a:rPr lang="en-US" dirty="0" smtClean="0"/>
                  <a:t> </a:t>
                </a:r>
                <a:r>
                  <a:rPr lang="en-US" dirty="0"/>
                  <a:t>windows for high </a:t>
                </a:r>
                <a:r>
                  <a:rPr lang="tr-TR" dirty="0" smtClean="0"/>
                  <a:t>frequency </a:t>
                </a:r>
                <a:r>
                  <a:rPr lang="en-US" dirty="0" smtClean="0"/>
                  <a:t>resolution</a:t>
                </a:r>
                <a:endParaRPr lang="tr-TR" dirty="0" smtClean="0"/>
              </a:p>
              <a:p>
                <a:pPr lvl="1"/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tr-TR" i="1">
                        <a:solidFill>
                          <a:srgbClr val="3366FF">
                            <a:lumMod val="75000"/>
                          </a:srgb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tr-TR" i="1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solidFill>
                              <a:srgbClr val="3366F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tr-TR" dirty="0" smtClean="0"/>
                  <a:t>should</a:t>
                </a:r>
                <a:r>
                  <a:rPr lang="en-US" dirty="0" smtClean="0"/>
                  <a:t> </a:t>
                </a:r>
                <a:r>
                  <a:rPr lang="en-US" dirty="0"/>
                  <a:t>be relatively stationary (non-time-varying) </a:t>
                </a:r>
                <a:r>
                  <a:rPr lang="en-US" dirty="0" smtClean="0"/>
                  <a:t>during</a:t>
                </a:r>
                <a:r>
                  <a:rPr lang="tr-TR" dirty="0" smtClean="0"/>
                  <a:t> </a:t>
                </a:r>
                <a:r>
                  <a:rPr lang="en-US" dirty="0"/>
                  <a:t>duration of window for most </a:t>
                </a:r>
                <a:r>
                  <a:rPr lang="en-US" dirty="0" smtClean="0"/>
                  <a:t>s</a:t>
                </a:r>
                <a:r>
                  <a:rPr lang="tr-TR" dirty="0" smtClean="0"/>
                  <a:t>table spectrum</a:t>
                </a:r>
              </a:p>
              <a:p>
                <a:pPr lvl="2"/>
                <a:r>
                  <a:rPr lang="tr-TR" dirty="0" smtClean="0"/>
                  <a:t>Short windows for </a:t>
                </a:r>
                <a:r>
                  <a:rPr lang="en-US" dirty="0"/>
                  <a:t>high </a:t>
                </a:r>
                <a:r>
                  <a:rPr lang="tr-TR" dirty="0" smtClean="0"/>
                  <a:t>temporal </a:t>
                </a:r>
                <a:r>
                  <a:rPr lang="en-US" dirty="0" smtClean="0"/>
                  <a:t>resolution</a:t>
                </a:r>
                <a:endParaRPr lang="tr-TR" dirty="0" smtClean="0"/>
              </a:p>
              <a:p>
                <a:r>
                  <a:rPr lang="tr-TR" dirty="0" smtClean="0"/>
                  <a:t>A</a:t>
                </a:r>
                <a:r>
                  <a:rPr lang="en-US" dirty="0" smtClean="0"/>
                  <a:t>s </a:t>
                </a:r>
                <a:r>
                  <a:rPr lang="en-US" dirty="0"/>
                  <a:t>usual in speech processing, there needs to be a </a:t>
                </a:r>
                <a:r>
                  <a:rPr lang="en-US" dirty="0" smtClean="0"/>
                  <a:t>compromise</a:t>
                </a:r>
                <a:r>
                  <a:rPr lang="tr-TR" dirty="0" smtClean="0"/>
                  <a:t> </a:t>
                </a:r>
                <a:r>
                  <a:rPr lang="en-US" dirty="0" smtClean="0"/>
                  <a:t>between </a:t>
                </a:r>
                <a:r>
                  <a:rPr lang="en-US" dirty="0"/>
                  <a:t>good temporal resolution (short windows) and </a:t>
                </a:r>
                <a:r>
                  <a:rPr lang="en-US" dirty="0" smtClean="0"/>
                  <a:t>good</a:t>
                </a:r>
                <a:r>
                  <a:rPr lang="tr-TR" dirty="0" smtClean="0"/>
                  <a:t> frequency </a:t>
                </a:r>
                <a:r>
                  <a:rPr lang="tr-TR" dirty="0"/>
                  <a:t>resolution (</a:t>
                </a:r>
                <a:r>
                  <a:rPr lang="tr-TR" dirty="0" smtClean="0"/>
                  <a:t>long </a:t>
                </a:r>
                <a:r>
                  <a:rPr lang="tr-TR" dirty="0"/>
                  <a:t>windows)</a:t>
                </a: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20" t="-2486" r="-1302" b="-316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3FD9A-2763-4D61-B678-24D1D822490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39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General Analysis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3861047"/>
            <a:ext cx="8425184" cy="2663577"/>
          </a:xfrm>
        </p:spPr>
        <p:txBody>
          <a:bodyPr/>
          <a:lstStyle/>
          <a:p>
            <a:r>
              <a:rPr lang="en-GB" dirty="0" smtClean="0"/>
              <a:t>All </a:t>
            </a:r>
            <a:r>
              <a:rPr lang="en-GB" dirty="0"/>
              <a:t>analysis parameters are time-varying at </a:t>
            </a:r>
            <a:r>
              <a:rPr lang="en-GB" dirty="0" smtClean="0"/>
              <a:t>rates</a:t>
            </a:r>
            <a:r>
              <a:rPr lang="tr-TR" dirty="0" smtClean="0"/>
              <a:t> </a:t>
            </a:r>
            <a:r>
              <a:rPr lang="en-GB" dirty="0" smtClean="0"/>
              <a:t>commensurate </a:t>
            </a:r>
            <a:r>
              <a:rPr lang="en-GB" dirty="0"/>
              <a:t>with information in the parameters;</a:t>
            </a:r>
          </a:p>
          <a:p>
            <a:r>
              <a:rPr lang="en-GB" dirty="0" smtClean="0"/>
              <a:t>We </a:t>
            </a:r>
            <a:r>
              <a:rPr lang="en-GB" dirty="0"/>
              <a:t>need algorithms for estimating the </a:t>
            </a:r>
            <a:r>
              <a:rPr lang="en-GB" dirty="0" smtClean="0"/>
              <a:t>analysis</a:t>
            </a:r>
            <a:r>
              <a:rPr lang="tr-TR" dirty="0" smtClean="0"/>
              <a:t> </a:t>
            </a:r>
            <a:r>
              <a:rPr lang="en-GB" dirty="0" smtClean="0"/>
              <a:t>parameters </a:t>
            </a:r>
            <a:r>
              <a:rPr lang="en-GB" dirty="0"/>
              <a:t>and their variations over time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3FD9A-2763-4D61-B678-24D1D822490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8" y="1422286"/>
            <a:ext cx="8353176" cy="219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345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Overview of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</a:t>
            </a:r>
            <a:r>
              <a:rPr lang="en-US" dirty="0" err="1" smtClean="0"/>
              <a:t>efine</a:t>
            </a:r>
            <a:r>
              <a:rPr lang="en-US" dirty="0" smtClean="0"/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time-varying Fourier transform </a:t>
            </a:r>
            <a:r>
              <a:rPr lang="en-US" dirty="0"/>
              <a:t>(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STFT</a:t>
            </a:r>
            <a:r>
              <a:rPr lang="en-US" dirty="0" smtClean="0"/>
              <a:t>)</a:t>
            </a:r>
            <a:r>
              <a:rPr lang="tr-TR" dirty="0" smtClean="0"/>
              <a:t> analysis </a:t>
            </a:r>
            <a:r>
              <a:rPr lang="tr-TR" dirty="0"/>
              <a:t>method</a:t>
            </a:r>
          </a:p>
          <a:p>
            <a:r>
              <a:rPr lang="tr-TR" dirty="0" smtClean="0"/>
              <a:t>D</a:t>
            </a:r>
            <a:r>
              <a:rPr lang="en-US" dirty="0" err="1" smtClean="0"/>
              <a:t>efine</a:t>
            </a:r>
            <a:r>
              <a:rPr lang="en-US" dirty="0" smtClean="0"/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synthesis method </a:t>
            </a:r>
            <a:r>
              <a:rPr lang="en-US" dirty="0"/>
              <a:t>from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time-varying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FT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dirty="0" smtClean="0"/>
              <a:t>(filter-bank </a:t>
            </a:r>
            <a:r>
              <a:rPr lang="tr-TR" dirty="0"/>
              <a:t>summation, overlap addition)</a:t>
            </a:r>
          </a:p>
          <a:p>
            <a:r>
              <a:rPr lang="tr-TR" dirty="0" smtClean="0"/>
              <a:t>S</a:t>
            </a:r>
            <a:r>
              <a:rPr lang="en-US" dirty="0" smtClean="0"/>
              <a:t>how </a:t>
            </a:r>
            <a:r>
              <a:rPr lang="en-US" dirty="0"/>
              <a:t>how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time-varying FT </a:t>
            </a:r>
            <a:r>
              <a:rPr lang="en-US" dirty="0"/>
              <a:t>can be viewed </a:t>
            </a:r>
            <a:r>
              <a:rPr lang="en-US" dirty="0" smtClean="0"/>
              <a:t>in</a:t>
            </a:r>
            <a:r>
              <a:rPr lang="tr-TR" dirty="0" smtClean="0"/>
              <a:t> </a:t>
            </a:r>
            <a:r>
              <a:rPr lang="en-US" dirty="0" smtClean="0"/>
              <a:t>terms </a:t>
            </a:r>
            <a:r>
              <a:rPr lang="en-US" dirty="0"/>
              <a:t>of a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bank of filters model</a:t>
            </a:r>
          </a:p>
          <a:p>
            <a:r>
              <a:rPr lang="tr-TR" dirty="0" smtClean="0"/>
              <a:t> C</a:t>
            </a:r>
            <a:r>
              <a:rPr lang="en-US" dirty="0" err="1" smtClean="0"/>
              <a:t>omputation</a:t>
            </a:r>
            <a:r>
              <a:rPr lang="en-US" dirty="0" smtClean="0"/>
              <a:t> </a:t>
            </a:r>
            <a:r>
              <a:rPr lang="en-US" dirty="0"/>
              <a:t>methods based on using FFT</a:t>
            </a:r>
          </a:p>
          <a:p>
            <a:r>
              <a:rPr lang="tr-TR" dirty="0" smtClean="0"/>
              <a:t> A</a:t>
            </a:r>
            <a:r>
              <a:rPr lang="en-US" dirty="0" err="1" smtClean="0"/>
              <a:t>pplication</a:t>
            </a:r>
            <a:r>
              <a:rPr lang="en-US" dirty="0" smtClean="0"/>
              <a:t> </a:t>
            </a:r>
            <a:r>
              <a:rPr lang="en-US" dirty="0"/>
              <a:t>to </a:t>
            </a:r>
            <a:endParaRPr lang="tr-TR" dirty="0" smtClean="0"/>
          </a:p>
          <a:p>
            <a:pPr lvl="1"/>
            <a:r>
              <a:rPr lang="en-US" dirty="0" err="1" smtClean="0"/>
              <a:t>vocoders</a:t>
            </a:r>
            <a:r>
              <a:rPr lang="en-US" dirty="0"/>
              <a:t>, spectrum </a:t>
            </a:r>
            <a:r>
              <a:rPr lang="en-US" dirty="0" smtClean="0"/>
              <a:t>displays,</a:t>
            </a:r>
            <a:r>
              <a:rPr lang="tr-TR" dirty="0" smtClean="0"/>
              <a:t> format </a:t>
            </a:r>
            <a:r>
              <a:rPr lang="tr-TR" dirty="0"/>
              <a:t>estimation, pitch period estimation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3FD9A-2763-4D61-B678-24D1D822490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58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/>
              <a:t>Short-Time Fourier </a:t>
            </a:r>
            <a:r>
              <a:rPr lang="tr-TR" sz="3200" dirty="0" smtClean="0"/>
              <a:t>Transform (STFT) Analysis</a:t>
            </a:r>
            <a:endParaRPr lang="tr-T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R</a:t>
            </a:r>
            <a:r>
              <a:rPr lang="en-US" dirty="0" err="1" smtClean="0"/>
              <a:t>epresent</a:t>
            </a:r>
            <a:r>
              <a:rPr lang="en-US" dirty="0" smtClean="0"/>
              <a:t> </a:t>
            </a:r>
            <a:r>
              <a:rPr lang="en-US" dirty="0"/>
              <a:t>signal by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sum of sinusoids </a:t>
            </a:r>
            <a:r>
              <a:rPr lang="en-US" dirty="0" smtClean="0"/>
              <a:t>or</a:t>
            </a:r>
            <a:r>
              <a:rPr lang="tr-TR" dirty="0" smtClean="0"/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complex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exponentials</a:t>
            </a:r>
            <a:r>
              <a:rPr lang="en-US" dirty="0"/>
              <a:t> as it leads to </a:t>
            </a:r>
            <a:r>
              <a:rPr lang="en-US" dirty="0" smtClean="0"/>
              <a:t>convenient</a:t>
            </a:r>
            <a:r>
              <a:rPr lang="tr-TR" dirty="0" smtClean="0"/>
              <a:t> </a:t>
            </a:r>
            <a:r>
              <a:rPr lang="en-US" dirty="0" smtClean="0"/>
              <a:t>solutions </a:t>
            </a:r>
            <a:r>
              <a:rPr lang="en-US" dirty="0"/>
              <a:t>to problems </a:t>
            </a:r>
            <a:r>
              <a:rPr lang="tr-TR" dirty="0" smtClean="0"/>
              <a:t>such as </a:t>
            </a:r>
          </a:p>
          <a:p>
            <a:pPr lvl="1"/>
            <a:r>
              <a:rPr lang="en-US" dirty="0" smtClean="0"/>
              <a:t>formant </a:t>
            </a:r>
            <a:r>
              <a:rPr lang="en-US" dirty="0"/>
              <a:t>estimation, </a:t>
            </a:r>
            <a:endParaRPr lang="tr-TR" dirty="0" smtClean="0"/>
          </a:p>
          <a:p>
            <a:pPr lvl="1"/>
            <a:r>
              <a:rPr lang="en-US" dirty="0" smtClean="0"/>
              <a:t>pitch</a:t>
            </a:r>
            <a:r>
              <a:rPr lang="tr-TR" dirty="0" smtClean="0"/>
              <a:t> period </a:t>
            </a:r>
            <a:r>
              <a:rPr lang="tr-TR" dirty="0"/>
              <a:t>estimation, </a:t>
            </a:r>
            <a:endParaRPr lang="tr-TR" dirty="0" smtClean="0"/>
          </a:p>
          <a:p>
            <a:pPr lvl="1"/>
            <a:r>
              <a:rPr lang="tr-TR" dirty="0" smtClean="0"/>
              <a:t>analysis-by-synthesis </a:t>
            </a:r>
            <a:r>
              <a:rPr lang="en-US" dirty="0" smtClean="0"/>
              <a:t>methods</a:t>
            </a:r>
            <a:endParaRPr lang="tr-TR" dirty="0" smtClean="0"/>
          </a:p>
          <a:p>
            <a:r>
              <a:rPr lang="tr-TR" dirty="0" smtClean="0"/>
              <a:t>Such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Fourier representations </a:t>
            </a:r>
            <a:r>
              <a:rPr lang="tr-TR" dirty="0" smtClean="0"/>
              <a:t>provide</a:t>
            </a:r>
          </a:p>
          <a:p>
            <a:pPr lvl="1"/>
            <a:r>
              <a:rPr lang="tr-TR" dirty="0" smtClean="0"/>
              <a:t>c</a:t>
            </a:r>
            <a:r>
              <a:rPr lang="en-US" dirty="0" err="1" smtClean="0"/>
              <a:t>onvenient</a:t>
            </a:r>
            <a:r>
              <a:rPr lang="en-US" dirty="0" smtClean="0"/>
              <a:t> </a:t>
            </a:r>
            <a:r>
              <a:rPr lang="en-US" dirty="0"/>
              <a:t>means to determine response to a sum </a:t>
            </a:r>
            <a:r>
              <a:rPr lang="en-US" dirty="0" smtClean="0"/>
              <a:t>of</a:t>
            </a:r>
            <a:r>
              <a:rPr lang="tr-TR" dirty="0" smtClean="0"/>
              <a:t> sinusoids </a:t>
            </a:r>
            <a:r>
              <a:rPr lang="tr-TR" dirty="0"/>
              <a:t>for linear systems</a:t>
            </a:r>
          </a:p>
          <a:p>
            <a:pPr lvl="1"/>
            <a:r>
              <a:rPr lang="tr-TR" dirty="0" smtClean="0"/>
              <a:t>c</a:t>
            </a:r>
            <a:r>
              <a:rPr lang="en-US" dirty="0" err="1" smtClean="0"/>
              <a:t>lear</a:t>
            </a:r>
            <a:r>
              <a:rPr lang="en-US" dirty="0" smtClean="0"/>
              <a:t> </a:t>
            </a:r>
            <a:r>
              <a:rPr lang="en-US" dirty="0"/>
              <a:t>evidence of signal properties that are </a:t>
            </a:r>
            <a:r>
              <a:rPr lang="en-US" dirty="0" smtClean="0"/>
              <a:t>obscured</a:t>
            </a:r>
            <a:r>
              <a:rPr lang="tr-TR" dirty="0" smtClean="0"/>
              <a:t> in </a:t>
            </a:r>
            <a:r>
              <a:rPr lang="tr-TR" dirty="0"/>
              <a:t>the original signal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3FD9A-2763-4D61-B678-24D1D822490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39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STFT for Speech Signals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</a:t>
            </a:r>
            <a:r>
              <a:rPr lang="en-US" dirty="0" err="1" smtClean="0"/>
              <a:t>teady</a:t>
            </a:r>
            <a:r>
              <a:rPr lang="en-US" dirty="0" smtClean="0"/>
              <a:t> </a:t>
            </a:r>
            <a:r>
              <a:rPr lang="en-US" dirty="0"/>
              <a:t>state sounds, like vowels, are </a:t>
            </a:r>
            <a:r>
              <a:rPr lang="en-US" dirty="0" smtClean="0"/>
              <a:t>produced</a:t>
            </a:r>
            <a:r>
              <a:rPr lang="tr-TR" dirty="0" smtClean="0"/>
              <a:t> </a:t>
            </a:r>
            <a:r>
              <a:rPr lang="en-US" dirty="0" smtClean="0"/>
              <a:t>by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periodic excitation of a linear system</a:t>
            </a:r>
            <a:r>
              <a:rPr lang="en-US" b="1" dirty="0"/>
              <a:t> </a:t>
            </a:r>
            <a:endParaRPr lang="tr-TR" dirty="0" smtClean="0"/>
          </a:p>
          <a:p>
            <a:pPr lvl="1"/>
            <a:r>
              <a:rPr lang="en-US" dirty="0" smtClean="0"/>
              <a:t>speech </a:t>
            </a:r>
            <a:r>
              <a:rPr lang="en-US" dirty="0"/>
              <a:t>spectrum is the product of the </a:t>
            </a:r>
            <a:r>
              <a:rPr lang="en-US" dirty="0" smtClean="0"/>
              <a:t>excitation</a:t>
            </a:r>
            <a:r>
              <a:rPr lang="tr-TR" dirty="0" smtClean="0"/>
              <a:t> </a:t>
            </a:r>
            <a:r>
              <a:rPr lang="en-US" dirty="0" smtClean="0"/>
              <a:t>spectrum </a:t>
            </a:r>
            <a:r>
              <a:rPr lang="en-US" dirty="0"/>
              <a:t>and the vocal tract frequency response</a:t>
            </a:r>
          </a:p>
          <a:p>
            <a:r>
              <a:rPr lang="tr-TR" dirty="0" smtClean="0"/>
              <a:t>S</a:t>
            </a:r>
            <a:r>
              <a:rPr lang="en-US" dirty="0" err="1" smtClean="0"/>
              <a:t>peech</a:t>
            </a:r>
            <a:r>
              <a:rPr lang="en-US" dirty="0" smtClean="0"/>
              <a:t> </a:t>
            </a:r>
            <a:r>
              <a:rPr lang="en-US" dirty="0"/>
              <a:t>is a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time-varying signal</a:t>
            </a:r>
            <a:r>
              <a:rPr lang="en-US" b="1" dirty="0"/>
              <a:t> </a:t>
            </a:r>
            <a:endParaRPr lang="tr-TR" dirty="0" smtClean="0"/>
          </a:p>
          <a:p>
            <a:r>
              <a:rPr lang="tr-TR" dirty="0" smtClean="0"/>
              <a:t>N</a:t>
            </a:r>
            <a:r>
              <a:rPr lang="en-US" dirty="0" err="1" smtClean="0"/>
              <a:t>eed</a:t>
            </a:r>
            <a:r>
              <a:rPr lang="en-US" dirty="0" smtClean="0"/>
              <a:t> more</a:t>
            </a:r>
            <a:r>
              <a:rPr lang="tr-TR" dirty="0" smtClean="0"/>
              <a:t> </a:t>
            </a:r>
            <a:r>
              <a:rPr lang="en-US" dirty="0" smtClean="0"/>
              <a:t>sophisticated </a:t>
            </a:r>
            <a:r>
              <a:rPr lang="en-US" dirty="0"/>
              <a:t>analysis to reflect time </a:t>
            </a:r>
            <a:r>
              <a:rPr lang="en-US" dirty="0" smtClean="0"/>
              <a:t>varying</a:t>
            </a:r>
            <a:r>
              <a:rPr lang="tr-TR" dirty="0" smtClean="0"/>
              <a:t> properties</a:t>
            </a:r>
            <a:endParaRPr lang="tr-TR" dirty="0"/>
          </a:p>
          <a:p>
            <a:pPr lvl="1"/>
            <a:r>
              <a:rPr lang="tr-TR" dirty="0" smtClean="0"/>
              <a:t>C</a:t>
            </a:r>
            <a:r>
              <a:rPr lang="en-US" dirty="0" err="1" smtClean="0"/>
              <a:t>hanges</a:t>
            </a:r>
            <a:r>
              <a:rPr lang="en-US" dirty="0" smtClean="0"/>
              <a:t> </a:t>
            </a:r>
            <a:r>
              <a:rPr lang="en-US" dirty="0"/>
              <a:t>occur at syllabic rates </a:t>
            </a:r>
            <a:endParaRPr lang="tr-TR" dirty="0" smtClean="0"/>
          </a:p>
          <a:p>
            <a:pPr lvl="2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~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10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times/sec</a:t>
            </a:r>
            <a:endParaRPr lang="en-US" dirty="0"/>
          </a:p>
          <a:p>
            <a:pPr lvl="1"/>
            <a:r>
              <a:rPr lang="tr-TR" dirty="0" smtClean="0"/>
              <a:t>O</a:t>
            </a:r>
            <a:r>
              <a:rPr lang="en-US" dirty="0" err="1" smtClean="0"/>
              <a:t>ver</a:t>
            </a:r>
            <a:r>
              <a:rPr lang="en-US" dirty="0" smtClean="0"/>
              <a:t> </a:t>
            </a:r>
            <a:r>
              <a:rPr lang="en-US" dirty="0"/>
              <a:t>fixed time intervals of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10-30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msec</a:t>
            </a:r>
            <a:r>
              <a:rPr lang="en-US" dirty="0"/>
              <a:t>, properties </a:t>
            </a:r>
            <a:r>
              <a:rPr lang="en-US" dirty="0" smtClean="0"/>
              <a:t>of</a:t>
            </a:r>
            <a:r>
              <a:rPr lang="tr-TR" dirty="0" smtClean="0"/>
              <a:t> </a:t>
            </a:r>
            <a:r>
              <a:rPr lang="en-US" dirty="0" smtClean="0"/>
              <a:t>most </a:t>
            </a:r>
            <a:r>
              <a:rPr lang="en-US" dirty="0"/>
              <a:t>speech signals are relatively </a:t>
            </a:r>
            <a:r>
              <a:rPr lang="en-US" dirty="0" smtClean="0"/>
              <a:t>constant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3FD9A-2763-4D61-B678-24D1D822490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206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Frequency Domain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tr-TR" b="1" dirty="0" smtClean="0"/>
          </a:p>
          <a:p>
            <a:endParaRPr lang="tr-TR" b="1" dirty="0"/>
          </a:p>
          <a:p>
            <a:endParaRPr lang="tr-TR" b="1" dirty="0" smtClean="0"/>
          </a:p>
          <a:p>
            <a:endParaRPr lang="tr-TR" b="1" dirty="0"/>
          </a:p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Coding</a:t>
            </a:r>
            <a:r>
              <a:rPr lang="tr-TR" dirty="0"/>
              <a:t>:</a:t>
            </a:r>
          </a:p>
          <a:p>
            <a:pPr lvl="1"/>
            <a:r>
              <a:rPr lang="tr-TR" dirty="0" smtClean="0"/>
              <a:t>T</a:t>
            </a:r>
            <a:r>
              <a:rPr lang="en-US" dirty="0" err="1" smtClean="0"/>
              <a:t>ransform</a:t>
            </a:r>
            <a:r>
              <a:rPr lang="en-US" dirty="0"/>
              <a:t>, </a:t>
            </a:r>
            <a:r>
              <a:rPr lang="en-US" dirty="0" err="1"/>
              <a:t>subband</a:t>
            </a:r>
            <a:r>
              <a:rPr lang="en-US" dirty="0"/>
              <a:t>, </a:t>
            </a:r>
            <a:r>
              <a:rPr lang="en-US" dirty="0" err="1"/>
              <a:t>homomorphic</a:t>
            </a:r>
            <a:r>
              <a:rPr lang="en-US" dirty="0"/>
              <a:t>, channel </a:t>
            </a:r>
            <a:r>
              <a:rPr lang="en-US" dirty="0" err="1"/>
              <a:t>vocoders</a:t>
            </a:r>
            <a:endParaRPr lang="en-US" dirty="0"/>
          </a:p>
          <a:p>
            <a:r>
              <a:rPr lang="tr-TR" dirty="0" smtClean="0"/>
              <a:t>Restoration/Enhancement/Modification</a:t>
            </a:r>
            <a:r>
              <a:rPr lang="tr-TR" dirty="0"/>
              <a:t>:</a:t>
            </a:r>
          </a:p>
          <a:p>
            <a:pPr lvl="1"/>
            <a:r>
              <a:rPr lang="tr-TR" dirty="0" smtClean="0"/>
              <a:t>N</a:t>
            </a:r>
            <a:r>
              <a:rPr lang="en-US" dirty="0" err="1" smtClean="0"/>
              <a:t>oise</a:t>
            </a:r>
            <a:r>
              <a:rPr lang="en-US" dirty="0" smtClean="0"/>
              <a:t> </a:t>
            </a:r>
            <a:r>
              <a:rPr lang="en-US" dirty="0"/>
              <a:t>and reverberation removal, helium </a:t>
            </a:r>
            <a:r>
              <a:rPr lang="en-US" dirty="0" smtClean="0"/>
              <a:t>restoration,</a:t>
            </a:r>
            <a:r>
              <a:rPr lang="tr-TR" dirty="0" smtClean="0"/>
              <a:t> </a:t>
            </a:r>
            <a:r>
              <a:rPr lang="en-US" dirty="0" smtClean="0"/>
              <a:t>time-scale </a:t>
            </a:r>
            <a:r>
              <a:rPr lang="en-US" dirty="0"/>
              <a:t>modifications (speed-up and slow-down </a:t>
            </a:r>
            <a:r>
              <a:rPr lang="en-US" dirty="0" smtClean="0"/>
              <a:t>of</a:t>
            </a:r>
            <a:r>
              <a:rPr lang="tr-TR" dirty="0" smtClean="0"/>
              <a:t> speech</a:t>
            </a:r>
            <a:r>
              <a:rPr lang="tr-TR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3FD9A-2763-4D61-B678-24D1D822490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147" y="1125536"/>
            <a:ext cx="8279325" cy="259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452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Frequency and the DTFT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tr-TR" dirty="0" smtClean="0"/>
                  <a:t>Sinusoids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tr-TR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tr-TR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tr-TR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tr-TR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tr-TR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func>
                      <m:r>
                        <a:rPr lang="tr-TR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tr-TR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tr-TR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tr-TR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tr-TR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tr-TR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lvl="1"/>
                <a:r>
                  <a:rPr lang="tr-TR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dirty="0" smtClean="0"/>
                  <a:t> </a:t>
                </a:r>
                <a:r>
                  <a:rPr lang="en-US" dirty="0"/>
                  <a:t>is </a:t>
                </a:r>
                <a:r>
                  <a:rPr lang="en-US" dirty="0" smtClean="0"/>
                  <a:t>the</a:t>
                </a:r>
                <a:r>
                  <a:rPr lang="tr-TR" dirty="0" smtClean="0"/>
                  <a:t> </a:t>
                </a:r>
                <a:r>
                  <a:rPr lang="tr-TR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frequency</a:t>
                </a:r>
                <a:r>
                  <a:rPr lang="en-US" dirty="0" smtClean="0"/>
                  <a:t> </a:t>
                </a:r>
                <a:r>
                  <a:rPr lang="en-US" dirty="0"/>
                  <a:t>(in radians) of the sinusoid</a:t>
                </a:r>
                <a:endParaRPr lang="tr-TR" dirty="0"/>
              </a:p>
              <a:p>
                <a:r>
                  <a:rPr lang="tr-TR" dirty="0" smtClean="0"/>
                  <a:t>The </a:t>
                </a:r>
                <a:r>
                  <a:rPr lang="tr-TR" dirty="0"/>
                  <a:t>Discrete-Time Fourier Transform </a:t>
                </a:r>
                <a:r>
                  <a:rPr lang="tr-TR" dirty="0" smtClean="0"/>
                  <a:t>(DTFT )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tr-TR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tr-TR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tr-TR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tr-TR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tr-TR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tr-TR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  <m:r>
                        <a:rPr lang="tr-TR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tr-TR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DTFT</m:t>
                      </m:r>
                      <m:d>
                        <m:dPr>
                          <m:begChr m:val="{"/>
                          <m:endChr m:val="}"/>
                          <m:ctrlPr>
                            <a:rPr lang="tr-TR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tr-TR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tr-TR" b="0" i="1" dirty="0" smtClean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tr-TR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tr-TR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tr-TR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b>
                        <m:sup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tr-TR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tr-TR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tr-TR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tr-TR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tr-TR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tr-TR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l-G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nary>
                      <m:r>
                        <a:rPr lang="tr-TR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tr-TR" i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DTFT</m:t>
                          </m:r>
                        </m:e>
                        <m:sup>
                          <m:r>
                            <a:rPr lang="tr-TR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tr-TR" b="0" i="1" baseline="300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tr-TR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tr-TR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tr-TR" dirty="0"/>
              </a:p>
              <a:p>
                <a:pPr lvl="1"/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l-GR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l-GR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the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frequency variable </a:t>
                </a:r>
                <a:r>
                  <a:rPr lang="en-US" dirty="0" smtClean="0"/>
                  <a:t>of</a:t>
                </a:r>
                <a:r>
                  <a:rPr lang="tr-TR" dirty="0" smtClean="0"/>
                  <a:t> </a:t>
                </a:r>
                <a14:m>
                  <m:oMath xmlns:m="http://schemas.openxmlformats.org/officeDocument/2006/math">
                    <m:r>
                      <a:rPr lang="tr-TR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tr-TR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tr-TR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tr-TR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l-GR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</m:e>
                    </m:d>
                  </m:oMath>
                </a14:m>
                <a:endParaRPr lang="tr-TR" dirty="0" smtClean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20" t="-146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3FD9A-2763-4D61-B678-24D1D822490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89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DTFT and DFT of Speech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DTFT and the DFT for the infinite duration</a:t>
                </a:r>
                <a:r>
                  <a:rPr lang="tr-TR" dirty="0" smtClean="0"/>
                  <a:t> </a:t>
                </a:r>
                <a:r>
                  <a:rPr lang="en-US" dirty="0" smtClean="0"/>
                  <a:t>signal </a:t>
                </a:r>
                <a:r>
                  <a:rPr lang="en-US" dirty="0"/>
                  <a:t>could be calculated (the DTFT) </a:t>
                </a:r>
                <a:r>
                  <a:rPr lang="en-US" dirty="0" smtClean="0"/>
                  <a:t>and</a:t>
                </a:r>
                <a:r>
                  <a:rPr lang="tr-TR" dirty="0" smtClean="0"/>
                  <a:t> </a:t>
                </a:r>
                <a:r>
                  <a:rPr lang="en-US" dirty="0" smtClean="0"/>
                  <a:t>approximated </a:t>
                </a:r>
                <a:r>
                  <a:rPr lang="en-US" dirty="0"/>
                  <a:t>(the DFT) by the following</a:t>
                </a:r>
                <a:r>
                  <a:rPr lang="en-US" dirty="0" smtClean="0"/>
                  <a:t>:</a:t>
                </a:r>
                <a:endParaRPr lang="tr-TR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tr-TR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tr-TR" sz="24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tr-TR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tr-TR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tr-TR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tr-TR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tr-TR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tr-TR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tr-TR" sz="2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e>
                      </m:nary>
                      <m:r>
                        <a:rPr lang="tr-TR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                 </m:t>
                      </m:r>
                      <m:r>
                        <a:rPr lang="tr-TR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tr-TR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DTFT</m:t>
                      </m:r>
                      <m:r>
                        <a:rPr lang="tr-TR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400" dirty="0" smtClean="0">
                  <a:solidFill>
                    <a:srgbClr val="FF0000"/>
                  </a:solidFill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tr-TR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tr-TR" sz="24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tr-TR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tr-TR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tr-TR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tr-TR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  <m:r>
                            <a:rPr lang="tr-TR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tr-TR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tr-TR" sz="24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4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tr-TR" sz="2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tr-TR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tr-TR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tr-TR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tr-TR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d>
                                <m:dPr>
                                  <m:ctrlPr>
                                    <a:rPr lang="tr-TR" sz="24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tr-TR" sz="2400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sz="2400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tr-TR" sz="2400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tr-TR" sz="2400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tr-TR" sz="2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𝑘𝑚</m:t>
                              </m:r>
                            </m:sup>
                          </m:sSup>
                          <m:r>
                            <a:rPr lang="tr-TR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  </m:t>
                          </m:r>
                          <m:r>
                            <a:rPr lang="tr-TR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tr-TR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=0,1,⋯</m:t>
                          </m:r>
                          <m:r>
                            <a:rPr lang="tr-TR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  <m:r>
                            <a:rPr lang="tr-TR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nary>
                    </m:oMath>
                  </m:oMathPara>
                </a14:m>
                <a:endParaRPr lang="tr-TR" sz="2400" i="1" dirty="0" smtClean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tr-TR" sz="24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tr-TR" sz="240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d>
                                <m:dPr>
                                  <m:ctrlPr>
                                    <a:rPr lang="tr-TR" sz="24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tr-TR" sz="2400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2400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tr-TR" sz="2400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l-GR" sz="2400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l-GR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tr-TR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tr-TR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tr-TR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tr-TR" sz="2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tr-TR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</m:sub>
                      </m:sSub>
                      <m:r>
                        <a:rPr lang="tr-TR" sz="2400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      </m:t>
                      </m:r>
                      <m:r>
                        <a:rPr lang="tr-TR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tr-TR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DFT</m:t>
                      </m:r>
                      <m:r>
                        <a:rPr lang="tr-TR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400" b="0" dirty="0" smtClean="0">
                  <a:solidFill>
                    <a:srgbClr val="FF0000"/>
                  </a:solidFill>
                </a:endParaRPr>
              </a:p>
              <a:p>
                <a:r>
                  <a:rPr lang="tr-TR" dirty="0" smtClean="0"/>
                  <a:t>U</a:t>
                </a:r>
                <a:r>
                  <a:rPr lang="en-US" dirty="0" smtClean="0"/>
                  <a:t>sing </a:t>
                </a:r>
                <a:r>
                  <a:rPr lang="en-US" dirty="0"/>
                  <a:t>a value of </a:t>
                </a:r>
                <a:r>
                  <a:rPr lang="tr-TR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L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=25000 </a:t>
                </a:r>
                <a:r>
                  <a:rPr lang="en-US" dirty="0"/>
                  <a:t>we get </a:t>
                </a:r>
                <a:r>
                  <a:rPr lang="en-US" dirty="0" smtClean="0"/>
                  <a:t>the</a:t>
                </a:r>
                <a:r>
                  <a:rPr lang="tr-TR" dirty="0" smtClean="0"/>
                  <a:t> plot given in the next slide</a:t>
                </a: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64" t="-1582" r="-1375" b="-259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3FD9A-2763-4D61-B678-24D1D822490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57002"/>
      </p:ext>
    </p:extLst>
  </p:cSld>
  <p:clrMapOvr>
    <a:masterClrMapping/>
  </p:clrMapOvr>
</p:sld>
</file>

<file path=ppt/theme/theme1.xml><?xml version="1.0" encoding="utf-8"?>
<a:theme xmlns:a="http://schemas.openxmlformats.org/drawingml/2006/main" name="Bahcesehir master slide">
  <a:themeElements>
    <a:clrScheme name="Bahcesehir master slide 2">
      <a:dk1>
        <a:srgbClr val="000000"/>
      </a:dk1>
      <a:lt1>
        <a:srgbClr val="FFFFFF"/>
      </a:lt1>
      <a:dk2>
        <a:srgbClr val="000000"/>
      </a:dk2>
      <a:lt2>
        <a:srgbClr val="868686"/>
      </a:lt2>
      <a:accent1>
        <a:srgbClr val="3366FF"/>
      </a:accent1>
      <a:accent2>
        <a:srgbClr val="009900"/>
      </a:accent2>
      <a:accent3>
        <a:srgbClr val="FFFFFF"/>
      </a:accent3>
      <a:accent4>
        <a:srgbClr val="000000"/>
      </a:accent4>
      <a:accent5>
        <a:srgbClr val="ADB8FF"/>
      </a:accent5>
      <a:accent6>
        <a:srgbClr val="008A00"/>
      </a:accent6>
      <a:hlink>
        <a:srgbClr val="FF0033"/>
      </a:hlink>
      <a:folHlink>
        <a:srgbClr val="CCCCCC"/>
      </a:folHlink>
    </a:clrScheme>
    <a:fontScheme name="Bahcesehir master slid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ahcesehir master slide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hcesehir master slide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hcesehir master slide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10910</TotalTime>
  <Words>584</Words>
  <Application>Microsoft Office PowerPoint</Application>
  <PresentationFormat>Letter Paper (8.5x11 in)</PresentationFormat>
  <Paragraphs>188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Cambria Math</vt:lpstr>
      <vt:lpstr>Times New Roman</vt:lpstr>
      <vt:lpstr>Bahcesehir master slide</vt:lpstr>
      <vt:lpstr>Digital Audio and Speech Processing (Sayısal Ses ve Konuşma İşleme)</vt:lpstr>
      <vt:lpstr>General Synthesis Model</vt:lpstr>
      <vt:lpstr>General Analysis Model</vt:lpstr>
      <vt:lpstr>Overview of Lecture</vt:lpstr>
      <vt:lpstr>Short-Time Fourier Transform (STFT) Analysis</vt:lpstr>
      <vt:lpstr>Why STFT for Speech Signals</vt:lpstr>
      <vt:lpstr>Frequency Domain Processing</vt:lpstr>
      <vt:lpstr>Frequency and the DTFT</vt:lpstr>
      <vt:lpstr>DTFT and DFT of Speech</vt:lpstr>
      <vt:lpstr>25000-Point DFT of Speech</vt:lpstr>
      <vt:lpstr>Short-Time Fourier Transform</vt:lpstr>
      <vt:lpstr>Definition of STFT</vt:lpstr>
      <vt:lpstr>Short Time Fourier Transform</vt:lpstr>
      <vt:lpstr>Fourier Transform Interpretation</vt:lpstr>
      <vt:lpstr>Signal Recovery from STFT</vt:lpstr>
      <vt:lpstr>Signal Recovery from STFT</vt:lpstr>
      <vt:lpstr>Alternative Forms of STFT</vt:lpstr>
      <vt:lpstr>Role of Window in STFT</vt:lpstr>
      <vt:lpstr>Role of Window in STFT</vt:lpstr>
      <vt:lpstr>Windows in STFT</vt:lpstr>
      <vt:lpstr>Windows</vt:lpstr>
      <vt:lpstr>Frequency Responses of Windows</vt:lpstr>
      <vt:lpstr>Effect of Window Length</vt:lpstr>
      <vt:lpstr>Effect of Window Length</vt:lpstr>
      <vt:lpstr>Summary of FT view of STFT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UTP Cable Connectors</dc:title>
  <dc:creator>N AYDIN</dc:creator>
  <cp:lastModifiedBy>Windows User</cp:lastModifiedBy>
  <cp:revision>500</cp:revision>
  <dcterms:created xsi:type="dcterms:W3CDTF">2004-11-05T11:30:37Z</dcterms:created>
  <dcterms:modified xsi:type="dcterms:W3CDTF">2021-01-06T10:10:39Z</dcterms:modified>
</cp:coreProperties>
</file>