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95" r:id="rId3"/>
  </p:sldMasterIdLst>
  <p:notesMasterIdLst>
    <p:notesMasterId r:id="rId87"/>
  </p:notesMasterIdLst>
  <p:handoutMasterIdLst>
    <p:handoutMasterId r:id="rId88"/>
  </p:handoutMasterIdLst>
  <p:sldIdLst>
    <p:sldId id="256" r:id="rId4"/>
    <p:sldId id="355" r:id="rId5"/>
    <p:sldId id="373" r:id="rId6"/>
    <p:sldId id="374" r:id="rId7"/>
    <p:sldId id="375" r:id="rId8"/>
    <p:sldId id="363" r:id="rId9"/>
    <p:sldId id="364" r:id="rId10"/>
    <p:sldId id="365" r:id="rId11"/>
    <p:sldId id="366" r:id="rId12"/>
    <p:sldId id="367" r:id="rId13"/>
    <p:sldId id="368" r:id="rId14"/>
    <p:sldId id="370" r:id="rId15"/>
    <p:sldId id="371" r:id="rId16"/>
    <p:sldId id="372" r:id="rId17"/>
    <p:sldId id="421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45" r:id="rId26"/>
    <p:sldId id="346" r:id="rId27"/>
    <p:sldId id="347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7" r:id="rId44"/>
    <p:sldId id="398" r:id="rId45"/>
    <p:sldId id="399" r:id="rId46"/>
    <p:sldId id="400" r:id="rId47"/>
    <p:sldId id="401" r:id="rId48"/>
    <p:sldId id="402" r:id="rId49"/>
    <p:sldId id="403" r:id="rId50"/>
    <p:sldId id="404" r:id="rId51"/>
    <p:sldId id="405" r:id="rId52"/>
    <p:sldId id="406" r:id="rId53"/>
    <p:sldId id="407" r:id="rId54"/>
    <p:sldId id="408" r:id="rId55"/>
    <p:sldId id="409" r:id="rId56"/>
    <p:sldId id="348" r:id="rId57"/>
    <p:sldId id="349" r:id="rId58"/>
    <p:sldId id="350" r:id="rId59"/>
    <p:sldId id="351" r:id="rId60"/>
    <p:sldId id="352" r:id="rId61"/>
    <p:sldId id="340" r:id="rId62"/>
    <p:sldId id="353" r:id="rId63"/>
    <p:sldId id="329" r:id="rId64"/>
    <p:sldId id="330" r:id="rId65"/>
    <p:sldId id="333" r:id="rId66"/>
    <p:sldId id="334" r:id="rId67"/>
    <p:sldId id="335" r:id="rId68"/>
    <p:sldId id="336" r:id="rId69"/>
    <p:sldId id="337" r:id="rId70"/>
    <p:sldId id="338" r:id="rId71"/>
    <p:sldId id="354" r:id="rId72"/>
    <p:sldId id="341" r:id="rId73"/>
    <p:sldId id="342" r:id="rId74"/>
    <p:sldId id="343" r:id="rId75"/>
    <p:sldId id="344" r:id="rId76"/>
    <p:sldId id="410" r:id="rId77"/>
    <p:sldId id="411" r:id="rId78"/>
    <p:sldId id="412" r:id="rId79"/>
    <p:sldId id="413" r:id="rId80"/>
    <p:sldId id="420" r:id="rId81"/>
    <p:sldId id="415" r:id="rId82"/>
    <p:sldId id="416" r:id="rId83"/>
    <p:sldId id="417" r:id="rId84"/>
    <p:sldId id="418" r:id="rId85"/>
    <p:sldId id="419" r:id="rId86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0099"/>
    <a:srgbClr val="FFFF99"/>
    <a:srgbClr val="00CCFF"/>
    <a:srgbClr val="00FF00"/>
    <a:srgbClr val="996633"/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37" autoAdjust="0"/>
  </p:normalViewPr>
  <p:slideViewPr>
    <p:cSldViewPr>
      <p:cViewPr varScale="1">
        <p:scale>
          <a:sx n="76" d="100"/>
          <a:sy n="76" d="100"/>
        </p:scale>
        <p:origin x="157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presProps" Target="presProps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90" Type="http://schemas.openxmlformats.org/officeDocument/2006/relationships/viewProps" Target="viewProps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9" Type="http://schemas.openxmlformats.org/officeDocument/2006/relationships/slide" Target="slides/slide16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AC77CF6-0DD6-3E61-B0EE-5361E51C0C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1E4224B0-1608-5F42-B8E1-2885B042369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2E387C5F-B27D-4BF6-D095-3E8EE1C2730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A3B48553-D0DB-6895-60B9-19279B9EBAD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DD31F4F-9396-4392-A7E9-27F36729FCD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0B53216-3C6C-912E-A0D7-1C14FF1F41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87EEAE9-1265-6CF3-42FE-13D367EA7F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34B6A49-D3C3-97A9-8EF9-FF7437906C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DC7D602-5138-1631-9357-C2729A8589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1F3E3EB-31A1-5CC9-B206-39B368076E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25419B28-D4E5-4E09-9A47-46282DC93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C2AC58-82B3-4869-B009-D3B4BDFEEA4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683EC581-5C99-2A20-7232-A560BD7182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7171" name="Rectangle 7">
            <a:extLst>
              <a:ext uri="{FF2B5EF4-FFF2-40B4-BE49-F238E27FC236}">
                <a16:creationId xmlns:a16="http://schemas.microsoft.com/office/drawing/2014/main" id="{6D4FAC45-635F-8655-338A-40FAF23BED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A30A6142-D1C2-4F18-B355-DCEA5791A8CB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62748761-9463-18AF-8E45-E64A20B9E5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9FC7D3D8-AA37-DBEA-B173-41E61A9582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>
            <a:extLst>
              <a:ext uri="{FF2B5EF4-FFF2-40B4-BE49-F238E27FC236}">
                <a16:creationId xmlns:a16="http://schemas.microsoft.com/office/drawing/2014/main" id="{9CEF67C0-F6E1-2C77-39B9-E73A3F4D490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89091" name="Rectangle 7">
            <a:extLst>
              <a:ext uri="{FF2B5EF4-FFF2-40B4-BE49-F238E27FC236}">
                <a16:creationId xmlns:a16="http://schemas.microsoft.com/office/drawing/2014/main" id="{B2DAAF86-C8E4-7A10-F5FE-9188995F00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C2EC017-4E1D-4D5A-875E-E50BAEC5DD28}" type="slidenum">
              <a:rPr lang="tr-TR" altLang="tr-TR" smtClean="0">
                <a:solidFill>
                  <a:schemeClr val="tx1"/>
                </a:solidFill>
              </a:rPr>
              <a:pPr/>
              <a:t>72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89092" name="Rectangle 2">
            <a:extLst>
              <a:ext uri="{FF2B5EF4-FFF2-40B4-BE49-F238E27FC236}">
                <a16:creationId xmlns:a16="http://schemas.microsoft.com/office/drawing/2014/main" id="{F81D684F-166E-D8D9-DAD8-31AE34328A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3" name="Rectangle 3">
            <a:extLst>
              <a:ext uri="{FF2B5EF4-FFF2-40B4-BE49-F238E27FC236}">
                <a16:creationId xmlns:a16="http://schemas.microsoft.com/office/drawing/2014/main" id="{B5E14CD9-1BDF-FC13-C25A-62D346B3C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238" y="4583113"/>
            <a:ext cx="4873625" cy="434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tr-TR" sz="2400">
                <a:cs typeface="Times New Roman" panose="02020603050405020304" pitchFamily="18" charset="0"/>
                <a:sym typeface="Symbol" panose="05050102010706020507" pitchFamily="18" charset="2"/>
              </a:rPr>
              <a:t>M = 10</a:t>
            </a:r>
          </a:p>
          <a:p>
            <a:pPr eaLnBrk="1" hangingPunct="1">
              <a:spcBef>
                <a:spcPct val="0"/>
              </a:spcBef>
            </a:pPr>
            <a:r>
              <a:rPr lang="en-US" altLang="tr-TR" sz="2400">
                <a:cs typeface="Times New Roman" panose="02020603050405020304" pitchFamily="18" charset="0"/>
                <a:sym typeface="Symbol" panose="05050102010706020507" pitchFamily="18" charset="2"/>
              </a:rPr>
              <a:t>Therefore n = 4 since:</a:t>
            </a:r>
          </a:p>
          <a:p>
            <a:pPr eaLnBrk="1" hangingPunct="1">
              <a:spcBef>
                <a:spcPct val="0"/>
              </a:spcBef>
            </a:pPr>
            <a:r>
              <a:rPr lang="en-US" altLang="tr-TR" sz="240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tr-TR" sz="2400" baseline="3000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tr-TR" sz="2400">
                <a:cs typeface="Times New Roman" panose="02020603050405020304" pitchFamily="18" charset="0"/>
                <a:sym typeface="Symbol" panose="05050102010706020507" pitchFamily="18" charset="2"/>
              </a:rPr>
              <a:t> =16 is </a:t>
            </a:r>
            <a:r>
              <a:rPr lang="en-US" altLang="tr-TR" sz="2400">
                <a:cs typeface="Times New Roman" panose="02020603050405020304" pitchFamily="18" charset="0"/>
              </a:rPr>
              <a:t> 10 </a:t>
            </a:r>
            <a:r>
              <a:rPr lang="en-US" altLang="tr-TR" sz="2400">
                <a:cs typeface="Times New Roman" panose="02020603050405020304" pitchFamily="18" charset="0"/>
                <a:sym typeface="Symbol" panose="05050102010706020507" pitchFamily="18" charset="2"/>
              </a:rPr>
              <a:t>&gt; 2</a:t>
            </a:r>
            <a:r>
              <a:rPr lang="en-US" altLang="tr-TR" sz="2400" baseline="30000"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tr-TR" sz="2400">
                <a:cs typeface="Times New Roman" panose="02020603050405020304" pitchFamily="18" charset="0"/>
                <a:sym typeface="Symbol" panose="05050102010706020507" pitchFamily="18" charset="2"/>
              </a:rPr>
              <a:t> = 8</a:t>
            </a:r>
            <a:endParaRPr lang="en-US" altLang="tr-TR" sz="10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tr-TR" sz="2400">
                <a:cs typeface="Times New Roman" panose="02020603050405020304" pitchFamily="18" charset="0"/>
                <a:sym typeface="Symbol" panose="05050102010706020507" pitchFamily="18" charset="2"/>
              </a:rPr>
              <a:t>and the ceiling function for log</a:t>
            </a:r>
            <a:r>
              <a:rPr lang="en-US" altLang="tr-TR" sz="2400" baseline="-2500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tr-TR" sz="2400">
                <a:cs typeface="Times New Roman" panose="02020603050405020304" pitchFamily="18" charset="0"/>
                <a:sym typeface="Symbol" panose="05050102010706020507" pitchFamily="18" charset="2"/>
              </a:rPr>
              <a:t> 10 is 4.</a:t>
            </a:r>
            <a:endParaRPr lang="en-US" altLang="tr-TR" sz="10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/>
            <a:endParaRPr lang="en-US" altLang="tr-TR"/>
          </a:p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6">
            <a:extLst>
              <a:ext uri="{FF2B5EF4-FFF2-40B4-BE49-F238E27FC236}">
                <a16:creationId xmlns:a16="http://schemas.microsoft.com/office/drawing/2014/main" id="{6A974DAE-EF71-7A92-B72D-F110EA8833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91139" name="Rectangle 7">
            <a:extLst>
              <a:ext uri="{FF2B5EF4-FFF2-40B4-BE49-F238E27FC236}">
                <a16:creationId xmlns:a16="http://schemas.microsoft.com/office/drawing/2014/main" id="{DD2BB7B5-9C1C-553B-2A4C-0B9400C19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17D8E896-8A9D-4E85-A096-CF993FA41EF5}" type="slidenum">
              <a:rPr lang="tr-TR" altLang="tr-TR" smtClean="0">
                <a:solidFill>
                  <a:schemeClr val="tx1"/>
                </a:solidFill>
              </a:rPr>
              <a:pPr/>
              <a:t>73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91140" name="Rectangle 2">
            <a:extLst>
              <a:ext uri="{FF2B5EF4-FFF2-40B4-BE49-F238E27FC236}">
                <a16:creationId xmlns:a16="http://schemas.microsoft.com/office/drawing/2014/main" id="{23DA7E59-D24D-8B19-D5B0-341178D1B7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1" name="Rectangle 3">
            <a:extLst>
              <a:ext uri="{FF2B5EF4-FFF2-40B4-BE49-F238E27FC236}">
                <a16:creationId xmlns:a16="http://schemas.microsoft.com/office/drawing/2014/main" id="{D05A17B3-0C18-68A2-1AB9-4FE6CD9E1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238" y="4583113"/>
            <a:ext cx="4873625" cy="434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>
            <a:extLst>
              <a:ext uri="{FF2B5EF4-FFF2-40B4-BE49-F238E27FC236}">
                <a16:creationId xmlns:a16="http://schemas.microsoft.com/office/drawing/2014/main" id="{19CA782D-67D8-715E-3988-130A6237B5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93187" name="Rectangle 7">
            <a:extLst>
              <a:ext uri="{FF2B5EF4-FFF2-40B4-BE49-F238E27FC236}">
                <a16:creationId xmlns:a16="http://schemas.microsoft.com/office/drawing/2014/main" id="{E3F71761-8462-D957-147E-346A91D58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7C8A55F5-70B2-4C8C-9A3B-B3F84269A8E5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74</a:t>
            </a:fld>
            <a:endParaRPr kumimoji="0" lang="tr-TR" altLang="tr-TR">
              <a:latin typeface="Arial" panose="020B0604020202020204" pitchFamily="34" charset="0"/>
            </a:endParaRPr>
          </a:p>
        </p:txBody>
      </p:sp>
      <p:sp>
        <p:nvSpPr>
          <p:cNvPr id="93188" name="Rectangle 2">
            <a:extLst>
              <a:ext uri="{FF2B5EF4-FFF2-40B4-BE49-F238E27FC236}">
                <a16:creationId xmlns:a16="http://schemas.microsoft.com/office/drawing/2014/main" id="{EB4809F5-3EC0-0866-5D5E-FFD11B2717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9" name="Rectangle 3">
            <a:extLst>
              <a:ext uri="{FF2B5EF4-FFF2-40B4-BE49-F238E27FC236}">
                <a16:creationId xmlns:a16="http://schemas.microsoft.com/office/drawing/2014/main" id="{9B013288-B997-898E-83DB-2AE25C055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238" y="4583113"/>
            <a:ext cx="4873625" cy="434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tr-TR"/>
              <a:t>Answer 1: 6</a:t>
            </a:r>
          </a:p>
          <a:p>
            <a:pPr eaLnBrk="1" hangingPunct="1"/>
            <a:r>
              <a:rPr lang="en-US" altLang="tr-TR"/>
              <a:t>Answer 2: 1010, 1011, 1100, 1101, 1110, 1111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6">
            <a:extLst>
              <a:ext uri="{FF2B5EF4-FFF2-40B4-BE49-F238E27FC236}">
                <a16:creationId xmlns:a16="http://schemas.microsoft.com/office/drawing/2014/main" id="{31A71517-5AC6-59CA-00CF-3E9B9FF43D5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96259" name="Rectangle 7">
            <a:extLst>
              <a:ext uri="{FF2B5EF4-FFF2-40B4-BE49-F238E27FC236}">
                <a16:creationId xmlns:a16="http://schemas.microsoft.com/office/drawing/2014/main" id="{27A7D8B1-E544-DBC2-392D-C7CCCBF105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2AFD4B3-C471-4B6F-86C4-D76F80FF467C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76</a:t>
            </a:fld>
            <a:endParaRPr kumimoji="0" lang="tr-TR" altLang="tr-TR">
              <a:latin typeface="Arial" panose="020B0604020202020204" pitchFamily="34" charset="0"/>
            </a:endParaRPr>
          </a:p>
        </p:txBody>
      </p:sp>
      <p:sp>
        <p:nvSpPr>
          <p:cNvPr id="96260" name="Rectangle 2">
            <a:extLst>
              <a:ext uri="{FF2B5EF4-FFF2-40B4-BE49-F238E27FC236}">
                <a16:creationId xmlns:a16="http://schemas.microsoft.com/office/drawing/2014/main" id="{A23B2C2A-88B1-2285-11BA-71BA2F1524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1" name="Rectangle 3">
            <a:extLst>
              <a:ext uri="{FF2B5EF4-FFF2-40B4-BE49-F238E27FC236}">
                <a16:creationId xmlns:a16="http://schemas.microsoft.com/office/drawing/2014/main" id="{8E4D5038-6A36-BB77-FCEA-1C706702C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238" y="4583113"/>
            <a:ext cx="4873625" cy="434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tr-TR"/>
              <a:t>Even Parity Bits: 0, 1, 1, 0, 1, 0, 0, 1</a:t>
            </a:r>
          </a:p>
          <a:p>
            <a:pPr eaLnBrk="1" hangingPunct="1"/>
            <a:r>
              <a:rPr lang="en-US" altLang="tr-TR"/>
              <a:t>Odd Parity Bits:  1, 0, 0, 1, 0, 1, 1, 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>
            <a:extLst>
              <a:ext uri="{FF2B5EF4-FFF2-40B4-BE49-F238E27FC236}">
                <a16:creationId xmlns:a16="http://schemas.microsoft.com/office/drawing/2014/main" id="{D4B9A8B8-19FE-F14A-B83D-4E00F1C4CE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31747" name="Rectangle 7">
            <a:extLst>
              <a:ext uri="{FF2B5EF4-FFF2-40B4-BE49-F238E27FC236}">
                <a16:creationId xmlns:a16="http://schemas.microsoft.com/office/drawing/2014/main" id="{B3613C04-5EB3-6088-9C88-BDC6C860A0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CFC02C1C-682B-4BC9-A710-97A367976103}" type="slidenum">
              <a:rPr lang="tr-TR" altLang="tr-TR" smtClean="0">
                <a:solidFill>
                  <a:schemeClr val="tx1"/>
                </a:solidFill>
              </a:rPr>
              <a:pPr/>
              <a:t>24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C6286A55-5EEE-1188-37F6-3F623A367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242E5736-BA90-2097-1AF9-CF089640D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4238" y="4583113"/>
            <a:ext cx="4873625" cy="434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tr-TR"/>
              <a:t>Answer: Part of specification for a PC is in MHz. What does that imply? A </a:t>
            </a:r>
            <a:r>
              <a:rPr lang="en-US" altLang="tr-TR" u="sng"/>
              <a:t>clock</a:t>
            </a:r>
            <a:r>
              <a:rPr lang="en-US" altLang="tr-TR"/>
              <a:t> which defines the discrete times for update of state for a </a:t>
            </a:r>
            <a:r>
              <a:rPr lang="en-US" altLang="tr-TR" u="sng"/>
              <a:t>synchronous</a:t>
            </a:r>
            <a:r>
              <a:rPr lang="en-US" altLang="tr-TR"/>
              <a:t> system. Not all of the computer may be synchronous, however.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B0EEFA2-14BF-DC63-FD4C-94D0B97E48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0551C3B-8447-4DDF-8F3F-DE22C321AA5E}" type="slidenum">
              <a:rPr kumimoji="0" lang="en-US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32</a:t>
            </a:fld>
            <a:endParaRPr kumimoji="0" lang="en-US" altLang="tr-TR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6BB21E5-B90F-D990-36FF-179F80E0F6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093478C-AB5F-18E4-B766-869DE7F340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2E7287DA-A28A-E9BA-01F1-B324024CAF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71E9148-9AA6-431B-84C2-23D8C43C6C89}" type="slidenum">
              <a:rPr kumimoji="0" lang="en-US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35</a:t>
            </a:fld>
            <a:endParaRPr kumimoji="0" lang="en-US" altLang="tr-TR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43BC31BD-773C-611D-DE8F-F8ECF4D92A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4181AF9A-5201-4FE8-E635-87B7FA2F2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9D395807-A93A-0A3F-E22D-6712ECF640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00D50EC-4F16-4B3F-8093-D5F887864DB6}" type="slidenum">
              <a:rPr kumimoji="0" lang="en-US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36</a:t>
            </a:fld>
            <a:endParaRPr kumimoji="0" lang="en-US" altLang="tr-TR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4D6C139-29DE-98A7-B71D-B5EFE8447C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F307F4B-B930-AC3B-E885-707C7A019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F0D99F4A-9221-2FDB-2245-C02D701663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0D2EBCC2-EBBB-4CF3-9391-F3F8243D2288}" type="slidenum">
              <a:rPr kumimoji="0" lang="en-US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41</a:t>
            </a:fld>
            <a:endParaRPr kumimoji="0" lang="en-US" altLang="tr-TR">
              <a:latin typeface="Arial" panose="020B0604020202020204" pitchFamily="34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5A6D4D4-6908-1DED-20B1-884399538C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31A10A8-0538-C988-7898-FDDAF4EB4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904E46EB-B9FC-D24F-E91F-C1B527F8D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AB9E61C6-FE22-49C8-8774-96CA19071C43}" type="slidenum">
              <a:rPr kumimoji="0" lang="en-US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42</a:t>
            </a:fld>
            <a:endParaRPr kumimoji="0" lang="en-US" altLang="tr-TR">
              <a:latin typeface="Arial" panose="020B0604020202020204" pitchFamily="34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DAE9B4CB-68C5-A115-976F-6FE1F4A091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81341A3C-9A5B-8923-45CE-A965362E2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9CEFA5C4-641A-C405-2AEA-244F2E4CFB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67D14CAE-3C67-4A4C-A071-CC077978AA44}" type="slidenum">
              <a:rPr kumimoji="0" lang="en-US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47</a:t>
            </a:fld>
            <a:endParaRPr kumimoji="0" lang="en-US" altLang="tr-TR">
              <a:latin typeface="Arial" panose="020B0604020202020204" pitchFamily="34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EDD5DA1-9F5C-004B-8D79-F5FEFDF7A2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DBA6DBA1-2D5E-838E-8C54-DBDA06BC7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>
            <a:extLst>
              <a:ext uri="{FF2B5EF4-FFF2-40B4-BE49-F238E27FC236}">
                <a16:creationId xmlns:a16="http://schemas.microsoft.com/office/drawing/2014/main" id="{C6460B5E-322E-754F-A5CF-08AE2B643C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73731" name="Rectangle 7">
            <a:extLst>
              <a:ext uri="{FF2B5EF4-FFF2-40B4-BE49-F238E27FC236}">
                <a16:creationId xmlns:a16="http://schemas.microsoft.com/office/drawing/2014/main" id="{A886255D-6AB7-92F7-EDF4-96BFAB3AFB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864A0773-C781-4C34-B35A-177930BCB855}" type="slidenum">
              <a:rPr lang="tr-TR" altLang="tr-TR" smtClean="0">
                <a:solidFill>
                  <a:schemeClr val="tx1"/>
                </a:solidFill>
              </a:rPr>
              <a:pPr/>
              <a:t>58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A5ED5991-BA92-20B6-7DF0-9161A413F3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8050" y="723900"/>
            <a:ext cx="4827588" cy="3621088"/>
          </a:xfrm>
          <a:ln/>
        </p:spPr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id="{6D0CA6C6-3E86-832A-E13F-B22B1AE7C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586288"/>
            <a:ext cx="487045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3464CFF-A36B-0953-AF1A-5DB1F2C361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97AB7-5BE9-4F7F-ABB3-CE73248EE5E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4380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994308D-2CBF-91C5-519D-A3A10DECED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44B23-AB57-486F-A089-B1F650E45E1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1186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8918C36-AD16-E03C-8130-18F752110CC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A696A-9B7E-4A55-8A60-B268962EA5D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05580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D6C3DBD-4F42-B5EC-FEF3-92F9B9A458B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FB87B-B412-4178-BFEE-67A6E551E4A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44538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8510149-122C-1761-57ED-DD81250C51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EED98-D7FB-4512-819E-9D0D804FF5B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29524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0D6194D-2FE9-E57D-5E02-122057EA0C1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6918F-175D-4BA8-AACF-63950C377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188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497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018AC846-E19B-D624-1351-1B8F20B3EEF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68A37-2BD2-4C7B-B754-9BA25D5BDC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816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5E7930FF-3C89-8212-1CF7-A399C12D653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40518-D036-48FF-9585-5B5D479C84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90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BDBACE7-F397-0C62-1F96-5FD57E931D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8C2D-6E52-41B5-A4F5-B096589E5E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74352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497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853EAFFC-E6B2-26F3-9EAC-63E26C83EEC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D0CF1-58D8-43C2-8202-A6796086FF3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12410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Rectangle 12">
            <a:extLst>
              <a:ext uri="{FF2B5EF4-FFF2-40B4-BE49-F238E27FC236}">
                <a16:creationId xmlns:a16="http://schemas.microsoft.com/office/drawing/2014/main" id="{78C8584B-5A79-A538-F232-4D21C4D0ADD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6A88D-879C-4DB2-8DB3-4982065FA70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3519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F0F8678-B729-62B2-6684-7D06119028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3D870-AC6B-4000-BE76-961FB20B401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6335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2DD549B-987C-EC57-41D8-C0E76FBCD7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0AF09-9D5E-4886-9606-9795D23FB1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9092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6E8D13E-5F67-D305-EB7D-85257D9C2A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3F4BC-80C8-4469-8B2B-26F75A9E9EA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5675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538880C-6A7B-5193-ED64-67F1642BA64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5B3D3-5509-4213-97D6-CDB336AF30C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6739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C66EB6A-D696-19C6-368F-1B5DA9EF9CC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2890A-5E9D-480E-B5C2-887D3905AAF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5637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56113123-87E4-0F00-2438-DB20BF37531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45708-A323-44D6-A81F-0A8832100AF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257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C235962-C18D-44B7-F186-BB233EFE61F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0D66-11EE-4194-B329-837792334D5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8333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69DFB6B-43BE-9A77-3604-A89F63C23B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C2C12-96B7-4D26-81D2-00E3ECC0416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0656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>
            <a:extLst>
              <a:ext uri="{FF2B5EF4-FFF2-40B4-BE49-F238E27FC236}">
                <a16:creationId xmlns:a16="http://schemas.microsoft.com/office/drawing/2014/main" id="{015E280D-A045-DF10-AA3A-BF8F2889E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4A7B9B36-88E1-4B93-D2B5-4180476562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91E7EA-2D26-4524-B951-3F0F37FBED7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530BAB99-68B4-83EB-294F-C5F029DF1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>
            <a:extLst>
              <a:ext uri="{FF2B5EF4-FFF2-40B4-BE49-F238E27FC236}">
                <a16:creationId xmlns:a16="http://schemas.microsoft.com/office/drawing/2014/main" id="{DDB20E54-8C91-CEDA-C01E-2E4704E45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74E861FA-8820-E04C-BA2A-265CB21C02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B56D998-AFFB-487A-8DA4-1E0DB8930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2" name="Rectangle 13">
            <a:extLst>
              <a:ext uri="{FF2B5EF4-FFF2-40B4-BE49-F238E27FC236}">
                <a16:creationId xmlns:a16="http://schemas.microsoft.com/office/drawing/2014/main" id="{3F29F939-7CBC-0B08-2D36-92C277F64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>
            <a:extLst>
              <a:ext uri="{FF2B5EF4-FFF2-40B4-BE49-F238E27FC236}">
                <a16:creationId xmlns:a16="http://schemas.microsoft.com/office/drawing/2014/main" id="{6FB77985-1A3C-D6AC-AC18-6D2C3FF57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F6408E1D-0FFB-9402-1BFD-7B08BC5C7F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DBC31D-7E3D-4A9A-A637-35CC4FA923F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3076" name="Rectangle 13">
            <a:extLst>
              <a:ext uri="{FF2B5EF4-FFF2-40B4-BE49-F238E27FC236}">
                <a16:creationId xmlns:a16="http://schemas.microsoft.com/office/drawing/2014/main" id="{0D41E62B-8833-06C8-FB75-FB167BACE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systems" TargetMode="External"/><Relationship Id="rId2" Type="http://schemas.openxmlformats.org/officeDocument/2006/relationships/hyperlink" Target="http://en.wikipedia.org/wiki/System" TargetMode="Externa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://www.businessdictionary.com/definition/system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>
            <a:extLst>
              <a:ext uri="{FF2B5EF4-FFF2-40B4-BE49-F238E27FC236}">
                <a16:creationId xmlns:a16="http://schemas.microsoft.com/office/drawing/2014/main" id="{B1E733D7-E15F-B925-7ADD-EEC9058EE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Data Mining</a:t>
            </a:r>
            <a:endParaRPr lang="en-US" altLang="tr-TR"/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8F066289-EB37-5C9F-3B72-FE7473DFD1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/>
          </a:p>
          <a:p>
            <a:pPr algn="ctr" eaLnBrk="1" hangingPunct="1">
              <a:buFontTx/>
              <a:buNone/>
            </a:pPr>
            <a:r>
              <a:rPr lang="tr-TR" altLang="tr-TR"/>
              <a:t>Prof. </a:t>
            </a:r>
            <a:r>
              <a:rPr lang="en-US" altLang="tr-TR"/>
              <a:t>Dr. </a:t>
            </a:r>
            <a:r>
              <a:rPr lang="tr-TR" altLang="tr-TR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/>
          </a:p>
          <a:p>
            <a:pPr algn="ctr">
              <a:buFontTx/>
              <a:buNone/>
            </a:pPr>
            <a:r>
              <a:rPr lang="tr-TR" altLang="tr-TR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>
                <a:solidFill>
                  <a:srgbClr val="0000FF"/>
                </a:solidFill>
                <a:cs typeface="Times New Roman" panose="02020603050405020304" pitchFamily="18" charset="0"/>
              </a:rPr>
              <a:t>www</a:t>
            </a:r>
            <a:r>
              <a:rPr lang="tr-TR" altLang="tr-TR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GB" altLang="tr-TR">
                <a:solidFill>
                  <a:srgbClr val="0000FF"/>
                </a:solidFill>
                <a:cs typeface="Times New Roman" panose="02020603050405020304" pitchFamily="18" charset="0"/>
              </a:rPr>
              <a:t>.yildiz</a:t>
            </a:r>
            <a:r>
              <a:rPr lang="tr-TR" altLang="tr-TR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55AE1363-E582-07EE-BB83-19703BB846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B809BB8-75AF-4291-9ADA-DAACC3C04C6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47F6AFC-9C20-AFF8-95EC-9292FF4A4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Converting data into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CE06D-FC98-D319-D22D-A52E0BE0A8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To be useful, data must satisfy a number of conditions. It must be:</a:t>
            </a:r>
          </a:p>
          <a:p>
            <a:pPr lvl="1"/>
            <a:r>
              <a:rPr lang="en-US" altLang="tr-TR"/>
              <a:t>relevant to the specific purpose</a:t>
            </a:r>
          </a:p>
          <a:p>
            <a:pPr lvl="1"/>
            <a:r>
              <a:rPr lang="en-US" altLang="tr-TR"/>
              <a:t>complete</a:t>
            </a:r>
          </a:p>
          <a:p>
            <a:pPr lvl="1"/>
            <a:r>
              <a:rPr lang="en-US" altLang="tr-TR"/>
              <a:t>accurate</a:t>
            </a:r>
          </a:p>
          <a:p>
            <a:pPr lvl="1"/>
            <a:r>
              <a:rPr lang="tr-TR" altLang="tr-TR"/>
              <a:t>t</a:t>
            </a:r>
            <a:r>
              <a:rPr lang="en-US" altLang="tr-TR"/>
              <a:t>imely</a:t>
            </a:r>
            <a:endParaRPr lang="tr-TR" altLang="tr-TR"/>
          </a:p>
          <a:p>
            <a:pPr lvl="2"/>
            <a:r>
              <a:rPr lang="en-US" altLang="tr-TR"/>
              <a:t>data that arrives after you have made your decision is of no value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D11BE87-4701-AE69-EA07-49E7615B7B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A1F2957-4196-4038-A563-F9E0A6AA2A90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10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4E71B60-5AA7-C57F-74D6-B3E8D6B48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Converting data into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799E1-F08A-B48B-C49A-C71AE547B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/>
              <a:t>in the right format</a:t>
            </a:r>
            <a:endParaRPr lang="tr-TR" dirty="0"/>
          </a:p>
          <a:p>
            <a:pPr lvl="2">
              <a:defRPr/>
            </a:pPr>
            <a:r>
              <a:rPr lang="en-US" dirty="0"/>
              <a:t>information can only be </a:t>
            </a:r>
            <a:r>
              <a:rPr lang="en-US" dirty="0" err="1"/>
              <a:t>analysed</a:t>
            </a:r>
            <a:r>
              <a:rPr lang="en-US" dirty="0"/>
              <a:t> using a spreadsheet if all the data can be entered into the computer system</a:t>
            </a:r>
          </a:p>
          <a:p>
            <a:pPr lvl="1">
              <a:defRPr/>
            </a:pPr>
            <a:r>
              <a:rPr lang="en-US" dirty="0"/>
              <a:t>available at a suitable price</a:t>
            </a:r>
            <a:endParaRPr lang="tr-TR" dirty="0"/>
          </a:p>
          <a:p>
            <a:pPr lvl="2">
              <a:defRPr/>
            </a:pPr>
            <a:r>
              <a:rPr lang="en-US" dirty="0"/>
              <a:t>the benefits of the data must merit the cost of collecting or buying it.</a:t>
            </a:r>
          </a:p>
          <a:p>
            <a:pPr>
              <a:defRPr/>
            </a:pPr>
            <a:r>
              <a:rPr lang="en-US" dirty="0"/>
              <a:t>The same criteria apply to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en-US" dirty="0"/>
              <a:t>. </a:t>
            </a:r>
            <a:endParaRPr lang="tr-TR" dirty="0"/>
          </a:p>
          <a:p>
            <a:pPr lvl="1">
              <a:defRPr/>
            </a:pPr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important</a:t>
            </a:r>
            <a:endParaRPr lang="en-US" dirty="0"/>
          </a:p>
          <a:p>
            <a:pPr lvl="2">
              <a:defRPr/>
            </a:pPr>
            <a:r>
              <a:rPr lang="tr-TR" dirty="0" err="1"/>
              <a:t>to</a:t>
            </a:r>
            <a:r>
              <a:rPr lang="tr-TR" dirty="0"/>
              <a:t> </a:t>
            </a:r>
            <a:r>
              <a:rPr lang="en-US" dirty="0"/>
              <a:t>get the right information </a:t>
            </a:r>
            <a:endParaRPr lang="tr-TR" dirty="0"/>
          </a:p>
          <a:p>
            <a:pPr lvl="2">
              <a:defRPr/>
            </a:pPr>
            <a:r>
              <a:rPr lang="tr-TR" dirty="0" err="1"/>
              <a:t>to</a:t>
            </a:r>
            <a:r>
              <a:rPr lang="tr-TR" dirty="0"/>
              <a:t> </a:t>
            </a:r>
            <a:r>
              <a:rPr lang="en-US" dirty="0"/>
              <a:t>get the information right</a:t>
            </a:r>
            <a:endParaRPr lang="tr-TR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ACDA99B-398E-8443-A65A-2E5B68700D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6C331B6-C4C0-4A69-A112-BB43EF0916E7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11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065CD686-67DC-74AD-A46E-A1B3671A41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Converting information to knowledge</a:t>
            </a:r>
            <a:endParaRPr lang="tr-TR" altLang="tr-TR" b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7ED0-2FE8-8CF9-C23C-D615B945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2989263"/>
            <a:ext cx="8532813" cy="3173412"/>
          </a:xfrm>
        </p:spPr>
        <p:txBody>
          <a:bodyPr/>
          <a:lstStyle/>
          <a:p>
            <a:pPr>
              <a:defRPr/>
            </a:pPr>
            <a:r>
              <a:rPr lang="en-US" dirty="0"/>
              <a:t>Ultimately the tremendous amount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en-US" dirty="0"/>
              <a:t> that is generated is only useful if it can be applied to create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knowledge</a:t>
            </a:r>
            <a:r>
              <a:rPr lang="en-US" dirty="0"/>
              <a:t> within the </a:t>
            </a:r>
            <a:r>
              <a:rPr lang="en-US" dirty="0" err="1"/>
              <a:t>organisation</a:t>
            </a:r>
            <a:r>
              <a:rPr lang="en-US" dirty="0"/>
              <a:t>. </a:t>
            </a:r>
            <a:endParaRPr lang="tr-TR" dirty="0"/>
          </a:p>
          <a:p>
            <a:pPr>
              <a:defRPr/>
            </a:pPr>
            <a:r>
              <a:rPr lang="en-US" dirty="0"/>
              <a:t>There is considerable blurring and confusion between the terms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knowledge</a:t>
            </a:r>
            <a:r>
              <a:rPr lang="en-US" dirty="0"/>
              <a:t>.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7AC9175A-9F49-736F-6A03-0B004D5CD7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4FA4AC6-A927-40BF-BA6D-86BCF3B676E4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12</a:t>
            </a:fld>
            <a:endParaRPr kumimoji="0" lang="en-US" altLang="tr-TR" sz="1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DA060E-3019-D718-145C-62CBCAFF8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052513"/>
            <a:ext cx="67691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C4AA7390-65B5-9C1A-CF46-C24C08DC9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Converting information to knowledge</a:t>
            </a:r>
            <a:endParaRPr lang="tr-TR" altLang="tr-TR" b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437B4-EC49-D9FA-02C4-AA85D46CE0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think of knowledge as being of two types:</a:t>
            </a:r>
          </a:p>
          <a:p>
            <a:pPr lvl="1"/>
            <a:r>
              <a:rPr lang="en-US" altLang="tr-TR"/>
              <a:t>Formal, explicit or generally available knowledge. </a:t>
            </a:r>
            <a:endParaRPr lang="tr-TR" altLang="tr-TR"/>
          </a:p>
          <a:p>
            <a:pPr lvl="2"/>
            <a:r>
              <a:rPr lang="en-US" altLang="tr-TR"/>
              <a:t>This is knowledge that has been captured and used to develop policies and operating procedures for example.</a:t>
            </a:r>
          </a:p>
          <a:p>
            <a:pPr lvl="1"/>
            <a:r>
              <a:rPr lang="en-US" altLang="tr-TR"/>
              <a:t>Instinctive, subconscious, tacit or hidden knowledge. </a:t>
            </a:r>
            <a:endParaRPr lang="tr-TR" altLang="tr-TR"/>
          </a:p>
          <a:p>
            <a:pPr lvl="2"/>
            <a:r>
              <a:rPr lang="en-US" altLang="tr-TR"/>
              <a:t>Within the organisation there are certain people who hold specific knowledge or have the 'know how'  </a:t>
            </a:r>
            <a:endParaRPr lang="tr-TR" altLang="tr-TR"/>
          </a:p>
          <a:p>
            <a:pPr lvl="3"/>
            <a:r>
              <a:rPr lang="tr-TR" altLang="tr-TR"/>
              <a:t>{</a:t>
            </a:r>
            <a:r>
              <a:rPr lang="en-US" altLang="tr-TR"/>
              <a:t>"I did something very similar to that last year and this happened….."</a:t>
            </a:r>
            <a:r>
              <a:rPr lang="tr-TR" altLang="tr-TR"/>
              <a:t>}</a:t>
            </a:r>
            <a:endParaRPr lang="en-US" altLang="tr-TR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FA303D4E-6EB9-C6ED-4A2D-8E3E3F3D9E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18BD192-514F-4A2C-A098-D330CEA5089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13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5C12ECB2-AE69-CE71-C94D-4F80D6DDD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Converting information to knowledge</a:t>
            </a:r>
            <a:endParaRPr lang="tr-TR" altLang="tr-TR" b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8923F-3930-8BB1-8E03-37A8E918EA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Clearly, both types of knowledge are essential for the organisation.</a:t>
            </a:r>
          </a:p>
          <a:p>
            <a:r>
              <a:rPr lang="en-US" altLang="tr-TR"/>
              <a:t>Information on its own will not create a knowledge-based organisation </a:t>
            </a:r>
            <a:endParaRPr lang="tr-TR" altLang="tr-TR"/>
          </a:p>
          <a:p>
            <a:pPr lvl="1"/>
            <a:r>
              <a:rPr lang="en-US" altLang="tr-TR"/>
              <a:t>but it is a key building block. </a:t>
            </a:r>
            <a:endParaRPr lang="tr-TR" altLang="tr-TR"/>
          </a:p>
          <a:p>
            <a:r>
              <a:rPr lang="en-US" altLang="tr-TR"/>
              <a:t>The right information fuels the development of intellectual capital </a:t>
            </a:r>
            <a:endParaRPr lang="tr-TR" altLang="tr-TR"/>
          </a:p>
          <a:p>
            <a:pPr lvl="1"/>
            <a:r>
              <a:rPr lang="en-US" altLang="tr-TR"/>
              <a:t>which in turns drives innovation and performance improvement.</a:t>
            </a:r>
            <a:endParaRPr lang="tr-TR" altLang="tr-TR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2B4990C1-97A9-5212-D852-8F701E3C88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D086DA5-2BC8-4728-A015-403E8410B124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14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6FDDD6-D797-D51D-FC96-70C102FDF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The terms 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analysis</a:t>
            </a:r>
            <a:r>
              <a:rPr lang="en-US" sz="2800" dirty="0"/>
              <a:t> and 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synthesis</a:t>
            </a:r>
            <a:r>
              <a:rPr lang="en-US" sz="2800" dirty="0"/>
              <a:t> come from Greek</a:t>
            </a:r>
            <a:endParaRPr lang="tr-TR" sz="2800" dirty="0"/>
          </a:p>
          <a:p>
            <a:pPr lvl="1">
              <a:defRPr/>
            </a:pPr>
            <a:r>
              <a:rPr lang="en-US" sz="2400" dirty="0"/>
              <a:t>they mean respectively "to take apart" and "to put together". </a:t>
            </a:r>
          </a:p>
          <a:p>
            <a:pPr lvl="1">
              <a:defRPr/>
            </a:pPr>
            <a:r>
              <a:rPr lang="en-US" sz="2400" dirty="0"/>
              <a:t>These terms are in scientific disciplines from mathematics and logic to economy and psychology to denote similar investigative procedures. </a:t>
            </a:r>
          </a:p>
          <a:p>
            <a:pPr>
              <a:defRPr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Analysis</a:t>
            </a:r>
            <a:r>
              <a:rPr lang="en-US" sz="2800" dirty="0"/>
              <a:t> is defined as the procedure by which we break down an intellectual or substantial whole into parts. </a:t>
            </a:r>
          </a:p>
          <a:p>
            <a:pPr>
              <a:defRPr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Synthesis</a:t>
            </a:r>
            <a:r>
              <a:rPr lang="en-US" sz="2800" dirty="0"/>
              <a:t> is defined as the procedure by which we combine separate elements or components in order to form a coherent whole.</a:t>
            </a:r>
          </a:p>
        </p:txBody>
      </p:sp>
      <p:sp>
        <p:nvSpPr>
          <p:cNvPr id="21507" name="Title 2">
            <a:extLst>
              <a:ext uri="{FF2B5EF4-FFF2-40B4-BE49-F238E27FC236}">
                <a16:creationId xmlns:a16="http://schemas.microsoft.com/office/drawing/2014/main" id="{3FC3E792-BDF0-12FF-FF96-A9ECBA380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Analysis</a:t>
            </a: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ADB0691-D3ED-FD0B-02A8-2498CA22FD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88E14B3-0340-4C62-9B5C-937C7D0E8B20}" type="slidenum">
              <a:rPr kumimoji="0" lang="en-US" altLang="tr-TR" sz="1200" smtClean="0">
                <a:solidFill>
                  <a:srgbClr val="000000"/>
                </a:solidFill>
              </a:rPr>
              <a:pPr>
                <a:spcBef>
                  <a:spcPct val="50000"/>
                </a:spcBef>
                <a:buFontTx/>
                <a:buNone/>
              </a:pPr>
              <a:t>15</a:t>
            </a:fld>
            <a:endParaRPr kumimoji="0" lang="en-US" altLang="tr-TR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711AD2-C3EA-F835-06F9-F5962EE50F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748712" cy="4978400"/>
          </a:xfrm>
        </p:spPr>
        <p:txBody>
          <a:bodyPr/>
          <a:lstStyle/>
          <a:p>
            <a:r>
              <a:rPr lang="en-US" altLang="tr-TR" sz="2800"/>
              <a:t>A </a:t>
            </a:r>
            <a:r>
              <a:rPr lang="en-US" altLang="tr-TR" sz="2800">
                <a:solidFill>
                  <a:schemeClr val="accent1"/>
                </a:solidFill>
              </a:rPr>
              <a:t>system</a:t>
            </a:r>
            <a:r>
              <a:rPr lang="en-US" altLang="tr-TR" sz="2800"/>
              <a:t> can be broadly defined as an integrated set of elements that accomplish a defined objective. </a:t>
            </a:r>
          </a:p>
          <a:p>
            <a:r>
              <a:rPr lang="en-US" altLang="tr-TR" sz="2800"/>
              <a:t>People from different engineering disciplines have different perspectives of what a "system" is. </a:t>
            </a:r>
          </a:p>
          <a:p>
            <a:r>
              <a:rPr lang="en-US" altLang="tr-TR" sz="2800"/>
              <a:t>For example, </a:t>
            </a:r>
          </a:p>
          <a:p>
            <a:pPr lvl="1"/>
            <a:r>
              <a:rPr lang="en-US" altLang="tr-TR" sz="2400"/>
              <a:t>software  engineers often refer to an integrated set of  computer programs as  a "system"</a:t>
            </a:r>
          </a:p>
          <a:p>
            <a:pPr lvl="1"/>
            <a:r>
              <a:rPr lang="en-US" altLang="tr-TR" sz="2400"/>
              <a:t>electrical engineers might refer to complex integrated circuits or an integrated set of electrical units as a "system" </a:t>
            </a:r>
          </a:p>
          <a:p>
            <a:r>
              <a:rPr lang="en-US" altLang="tr-TR" sz="2800"/>
              <a:t>As can be seen, "system" depends on one’s perspective, and the “integrated set of elements that accomplish a defined objective” is an appropriate definition.</a:t>
            </a:r>
          </a:p>
        </p:txBody>
      </p:sp>
      <p:sp>
        <p:nvSpPr>
          <p:cNvPr id="22531" name="Title 2">
            <a:extLst>
              <a:ext uri="{FF2B5EF4-FFF2-40B4-BE49-F238E27FC236}">
                <a16:creationId xmlns:a16="http://schemas.microsoft.com/office/drawing/2014/main" id="{901E72B2-113F-AE4B-D4FB-6DF37CE3D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Definition(s) of system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C74D0E1D-C20C-3EA9-2E49-6F4C7BE09C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87FE473-A1C7-42BB-A56B-11E9D87BB887}" type="slidenum">
              <a:rPr kumimoji="0" lang="en-US" altLang="tr-TR" sz="1200" smtClean="0">
                <a:solidFill>
                  <a:srgbClr val="000000"/>
                </a:solidFill>
              </a:rPr>
              <a:pPr>
                <a:spcBef>
                  <a:spcPct val="50000"/>
                </a:spcBef>
                <a:buFontTx/>
                <a:buNone/>
              </a:pPr>
              <a:t>16</a:t>
            </a:fld>
            <a:endParaRPr kumimoji="0" lang="en-US" altLang="tr-TR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00B07A-9BDD-FC80-7BD4-ABCA1FB72A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2400"/>
              <a:t>A system is an assembly of parts where:</a:t>
            </a:r>
          </a:p>
          <a:p>
            <a:pPr lvl="1"/>
            <a:r>
              <a:rPr lang="en-US" altLang="tr-TR" sz="2000"/>
              <a:t>The parts or components are connected together in an organized way.</a:t>
            </a:r>
          </a:p>
          <a:p>
            <a:pPr lvl="1"/>
            <a:r>
              <a:rPr lang="en-US" altLang="tr-TR" sz="2000"/>
              <a:t>The parts or components are affected by being in the system (and are changed by leaving it).</a:t>
            </a:r>
          </a:p>
          <a:p>
            <a:pPr lvl="1"/>
            <a:r>
              <a:rPr lang="en-US" altLang="tr-TR" sz="2000"/>
              <a:t>The assembly does something.</a:t>
            </a:r>
          </a:p>
          <a:p>
            <a:pPr lvl="1"/>
            <a:r>
              <a:rPr lang="en-US" altLang="tr-TR" sz="2000"/>
              <a:t>The assembly has been identified by a person as being of special interest.</a:t>
            </a:r>
          </a:p>
          <a:p>
            <a:r>
              <a:rPr lang="en-US" altLang="tr-TR" sz="2400"/>
              <a:t>Any arrangement which involves the handling, processing or manipulation of resources of whatever type can be represented as a system.</a:t>
            </a:r>
          </a:p>
          <a:p>
            <a:r>
              <a:rPr lang="en-US" altLang="tr-TR" sz="2400"/>
              <a:t>Some definitions on online dictionaries</a:t>
            </a:r>
          </a:p>
          <a:p>
            <a:pPr lvl="1"/>
            <a:r>
              <a:rPr lang="en-US" altLang="tr-TR" sz="2000">
                <a:hlinkClick r:id="rId2"/>
              </a:rPr>
              <a:t>http://en.wikipedia.org/wiki/System</a:t>
            </a:r>
            <a:endParaRPr lang="en-US" altLang="tr-TR" sz="2000"/>
          </a:p>
          <a:p>
            <a:pPr lvl="1"/>
            <a:r>
              <a:rPr lang="en-US" altLang="tr-TR" sz="2000">
                <a:hlinkClick r:id="rId3"/>
              </a:rPr>
              <a:t>http://dictionary.reference.com/browse/systems</a:t>
            </a:r>
            <a:endParaRPr lang="en-US" altLang="tr-TR" sz="2000"/>
          </a:p>
          <a:p>
            <a:pPr lvl="1"/>
            <a:r>
              <a:rPr lang="en-US" altLang="tr-TR" sz="2000">
                <a:hlinkClick r:id="rId4"/>
              </a:rPr>
              <a:t>http://www.businessdictionary.com/definition/system.html</a:t>
            </a:r>
            <a:endParaRPr lang="en-US" altLang="tr-TR" sz="2000"/>
          </a:p>
          <a:p>
            <a:pPr>
              <a:buFontTx/>
              <a:buNone/>
            </a:pPr>
            <a:endParaRPr lang="en-US" altLang="tr-TR" sz="2400"/>
          </a:p>
        </p:txBody>
      </p:sp>
      <p:sp>
        <p:nvSpPr>
          <p:cNvPr id="23555" name="Slide Number Placeholder 2">
            <a:extLst>
              <a:ext uri="{FF2B5EF4-FFF2-40B4-BE49-F238E27FC236}">
                <a16:creationId xmlns:a16="http://schemas.microsoft.com/office/drawing/2014/main" id="{502296D1-F526-24C5-AF63-FB700A9A28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5FDD0B5-322D-421B-975F-79E4240FC019}" type="slidenum">
              <a:rPr kumimoji="0" lang="en-US" altLang="tr-TR" sz="1200" smtClean="0">
                <a:solidFill>
                  <a:srgbClr val="000000"/>
                </a:solidFill>
              </a:rPr>
              <a:pPr>
                <a:spcBef>
                  <a:spcPct val="50000"/>
                </a:spcBef>
                <a:buFontTx/>
                <a:buNone/>
              </a:pPr>
              <a:t>17</a:t>
            </a:fld>
            <a:endParaRPr kumimoji="0" lang="en-US" altLang="tr-TR" sz="1200">
              <a:solidFill>
                <a:srgbClr val="000000"/>
              </a:solidFill>
            </a:endParaRPr>
          </a:p>
        </p:txBody>
      </p:sp>
      <p:sp>
        <p:nvSpPr>
          <p:cNvPr id="23556" name="Title 3">
            <a:extLst>
              <a:ext uri="{FF2B5EF4-FFF2-40B4-BE49-F238E27FC236}">
                <a16:creationId xmlns:a16="http://schemas.microsoft.com/office/drawing/2014/main" id="{12BA1308-0FF4-6EF0-5491-68430FD3BD4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tr-TR"/>
              <a:t>Definition(s) of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>
            <a:extLst>
              <a:ext uri="{FF2B5EF4-FFF2-40B4-BE49-F238E27FC236}">
                <a16:creationId xmlns:a16="http://schemas.microsoft.com/office/drawing/2014/main" id="{7732FE17-73F6-12F0-D29D-12CDF18959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A </a:t>
            </a:r>
            <a:r>
              <a:rPr lang="en-US" altLang="tr-TR">
                <a:solidFill>
                  <a:schemeClr val="accent1"/>
                </a:solidFill>
              </a:rPr>
              <a:t>system</a:t>
            </a:r>
            <a:r>
              <a:rPr lang="en-US" altLang="tr-TR"/>
              <a:t> is defined as multiple parts working together for a common purpose or goal.</a:t>
            </a:r>
          </a:p>
          <a:p>
            <a:r>
              <a:rPr lang="en-US" altLang="tr-TR"/>
              <a:t>Systems can be large and complex</a:t>
            </a:r>
          </a:p>
          <a:p>
            <a:pPr lvl="1"/>
            <a:r>
              <a:rPr lang="en-US" altLang="tr-TR"/>
              <a:t>such as the air traffic control system or our global telecommunication network.  </a:t>
            </a:r>
          </a:p>
          <a:p>
            <a:r>
              <a:rPr lang="en-US" altLang="tr-TR"/>
              <a:t>Small devices can also be considered as systems</a:t>
            </a:r>
          </a:p>
          <a:p>
            <a:pPr lvl="1"/>
            <a:r>
              <a:rPr lang="en-US" altLang="tr-TR"/>
              <a:t>such as a pocket calculator, alarm clock, or 10-speed bicycle.</a:t>
            </a:r>
          </a:p>
        </p:txBody>
      </p:sp>
      <p:sp>
        <p:nvSpPr>
          <p:cNvPr id="24579" name="Title 2">
            <a:extLst>
              <a:ext uri="{FF2B5EF4-FFF2-40B4-BE49-F238E27FC236}">
                <a16:creationId xmlns:a16="http://schemas.microsoft.com/office/drawing/2014/main" id="{5AFD0003-B782-FC10-ADDF-4A323F8402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tr-TR"/>
              <a:t>Definition(s) of system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6621343D-C404-41FF-8EB0-A8AB6E26A9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4D45042-C1E9-421D-AA05-01F8B19263FA}" type="slidenum">
              <a:rPr kumimoji="0" lang="en-US" altLang="tr-TR" sz="1200" smtClean="0">
                <a:solidFill>
                  <a:srgbClr val="000000"/>
                </a:solidFill>
              </a:rPr>
              <a:pPr>
                <a:spcBef>
                  <a:spcPct val="50000"/>
                </a:spcBef>
                <a:buFontTx/>
                <a:buNone/>
              </a:pPr>
              <a:t>18</a:t>
            </a:fld>
            <a:endParaRPr kumimoji="0" lang="en-US" altLang="tr-T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9FDB65-6C99-FA3B-B620-A271CB3A4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Systems have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inputs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processes</a:t>
            </a:r>
            <a:r>
              <a:rPr lang="en-US" dirty="0"/>
              <a:t>, and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outputs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/>
              <a:t>When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feedback</a:t>
            </a:r>
            <a:r>
              <a:rPr lang="en-US" dirty="0"/>
              <a:t> (direct or indirect) is involved,  that component is also important to the operation of the system.  </a:t>
            </a:r>
          </a:p>
          <a:p>
            <a:pPr>
              <a:defRPr/>
            </a:pPr>
            <a:r>
              <a:rPr lang="en-US" dirty="0"/>
              <a:t>To explain all this, systems are usually explained using a </a:t>
            </a:r>
            <a:r>
              <a:rPr lang="en-US" dirty="0">
                <a:solidFill>
                  <a:schemeClr val="accent1"/>
                </a:solidFill>
              </a:rPr>
              <a:t>model</a:t>
            </a:r>
            <a:r>
              <a:rPr lang="en-US" dirty="0"/>
              <a:t>.  </a:t>
            </a:r>
          </a:p>
          <a:p>
            <a:pPr>
              <a:defRPr/>
            </a:pPr>
            <a:r>
              <a:rPr lang="en-US" dirty="0"/>
              <a:t>A </a:t>
            </a:r>
            <a:r>
              <a:rPr lang="en-US" dirty="0">
                <a:solidFill>
                  <a:schemeClr val="accent1"/>
                </a:solidFill>
              </a:rPr>
              <a:t>model</a:t>
            </a:r>
            <a:r>
              <a:rPr lang="en-US" dirty="0"/>
              <a:t> helps to illustrate the major elements and their relationship, as illustrated in the next slide</a:t>
            </a:r>
          </a:p>
        </p:txBody>
      </p:sp>
      <p:sp>
        <p:nvSpPr>
          <p:cNvPr id="25603" name="Title 2">
            <a:extLst>
              <a:ext uri="{FF2B5EF4-FFF2-40B4-BE49-F238E27FC236}">
                <a16:creationId xmlns:a16="http://schemas.microsoft.com/office/drawing/2014/main" id="{19C2BCAA-8D98-CADD-05EF-54471BFA215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tr-TR"/>
              <a:t>Definition(s) of system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5EC42955-34FD-10D0-AA0A-7C96D68F4F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58BE436-ED63-4ECB-BB59-D108BE30656D}" type="slidenum">
              <a:rPr kumimoji="0" lang="en-US" altLang="tr-TR" sz="1200" smtClean="0">
                <a:solidFill>
                  <a:srgbClr val="000000"/>
                </a:solidFill>
              </a:rPr>
              <a:pPr>
                <a:spcBef>
                  <a:spcPct val="50000"/>
                </a:spcBef>
                <a:buFontTx/>
                <a:buNone/>
              </a:pPr>
              <a:t>19</a:t>
            </a:fld>
            <a:endParaRPr kumimoji="0" lang="en-US" altLang="tr-T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A46B107-3BD0-98ED-3C28-AA1920CF5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Data </a:t>
            </a:r>
            <a:r>
              <a:rPr lang="tr-TR" altLang="tr-TR"/>
              <a:t>Mining</a:t>
            </a:r>
            <a:endParaRPr lang="en-US" altLang="tr-TR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172B9BB-7BDF-6F0F-F400-A9F46DE32A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tr-TR" sz="6600">
                <a:solidFill>
                  <a:srgbClr val="000000"/>
                </a:solidFill>
              </a:rPr>
              <a:t>Information Systems:</a:t>
            </a:r>
            <a:endParaRPr lang="tr-TR" altLang="tr-TR" sz="660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en-US" altLang="tr-TR" sz="6600">
                <a:solidFill>
                  <a:srgbClr val="000000"/>
                </a:solidFill>
              </a:rPr>
              <a:t>	</a:t>
            </a:r>
          </a:p>
          <a:p>
            <a:pPr algn="ctr">
              <a:buFontTx/>
              <a:buNone/>
            </a:pPr>
            <a:r>
              <a:rPr lang="en-US" altLang="tr-TR" sz="6600" b="1">
                <a:solidFill>
                  <a:srgbClr val="000000"/>
                </a:solidFill>
              </a:rPr>
              <a:t>Fundamentals</a:t>
            </a:r>
            <a:endParaRPr lang="en-US" altLang="tr-TR" b="1">
              <a:solidFill>
                <a:srgbClr val="000000"/>
              </a:solidFill>
            </a:endParaRPr>
          </a:p>
          <a:p>
            <a:endParaRPr lang="en-US" altLang="tr-TR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833A9149-7324-A8D8-8FC2-B99B0183DA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0DEA8D81-2218-42B6-91AB-F0769E8303A4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>
            <a:extLst>
              <a:ext uri="{FF2B5EF4-FFF2-40B4-BE49-F238E27FC236}">
                <a16:creationId xmlns:a16="http://schemas.microsoft.com/office/drawing/2014/main" id="{2DFCA86E-FD72-6109-A188-0E8B8FA7A6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26627" name="Title 2">
            <a:extLst>
              <a:ext uri="{FF2B5EF4-FFF2-40B4-BE49-F238E27FC236}">
                <a16:creationId xmlns:a16="http://schemas.microsoft.com/office/drawing/2014/main" id="{604ADC4E-8281-B043-69F4-682BBDA961B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tr-TR"/>
              <a:t>A systems model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D929F2ED-7B30-492B-D46E-FBCFDBDA03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7B73679-E2C2-4CD3-98C5-5861431C860F}" type="slidenum">
              <a:rPr kumimoji="0" lang="en-US" altLang="tr-TR" sz="1200" smtClean="0">
                <a:solidFill>
                  <a:srgbClr val="000000"/>
                </a:solidFill>
              </a:rPr>
              <a:pPr>
                <a:spcBef>
                  <a:spcPct val="50000"/>
                </a:spcBef>
                <a:buFontTx/>
                <a:buNone/>
              </a:pPr>
              <a:t>20</a:t>
            </a:fld>
            <a:endParaRPr kumimoji="0" lang="en-US" altLang="tr-TR" sz="1200">
              <a:solidFill>
                <a:srgbClr val="000000"/>
              </a:solidFill>
            </a:endParaRPr>
          </a:p>
        </p:txBody>
      </p:sp>
      <p:pic>
        <p:nvPicPr>
          <p:cNvPr id="26629" name="Picture 2">
            <a:extLst>
              <a:ext uri="{FF2B5EF4-FFF2-40B4-BE49-F238E27FC236}">
                <a16:creationId xmlns:a16="http://schemas.microsoft.com/office/drawing/2014/main" id="{0D0524BF-1F2E-1F5B-FA78-0E715847B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276475"/>
            <a:ext cx="752475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B89F94-07D4-CF68-B59D-D03AEEBD07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The ways that organizations </a:t>
            </a:r>
          </a:p>
          <a:p>
            <a:pPr lvl="1"/>
            <a:r>
              <a:rPr lang="en-US" altLang="tr-TR"/>
              <a:t>Store </a:t>
            </a:r>
          </a:p>
          <a:p>
            <a:pPr lvl="1"/>
            <a:r>
              <a:rPr lang="en-US" altLang="tr-TR"/>
              <a:t>Move </a:t>
            </a:r>
          </a:p>
          <a:p>
            <a:pPr lvl="1"/>
            <a:r>
              <a:rPr lang="en-US" altLang="tr-TR"/>
              <a:t>Organize </a:t>
            </a:r>
          </a:p>
          <a:p>
            <a:pPr lvl="1"/>
            <a:r>
              <a:rPr lang="en-US" altLang="tr-TR"/>
              <a:t>Process </a:t>
            </a:r>
          </a:p>
          <a:p>
            <a:pPr>
              <a:buFontTx/>
              <a:buNone/>
            </a:pPr>
            <a:r>
              <a:rPr lang="en-US" altLang="tr-TR"/>
              <a:t>	their information </a:t>
            </a:r>
          </a:p>
          <a:p>
            <a:endParaRPr lang="en-US" altLang="tr-TR"/>
          </a:p>
        </p:txBody>
      </p:sp>
      <p:sp>
        <p:nvSpPr>
          <p:cNvPr id="27651" name="Slide Number Placeholder 2">
            <a:extLst>
              <a:ext uri="{FF2B5EF4-FFF2-40B4-BE49-F238E27FC236}">
                <a16:creationId xmlns:a16="http://schemas.microsoft.com/office/drawing/2014/main" id="{080D92D8-C24D-460B-6A54-DB243E986A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2FCEE78-8644-4BC9-8B5B-9A2A4F3AF809}" type="slidenum">
              <a:rPr kumimoji="0" lang="en-US" altLang="tr-TR" sz="1200" smtClean="0">
                <a:solidFill>
                  <a:srgbClr val="000000"/>
                </a:solidFill>
              </a:rPr>
              <a:pPr>
                <a:spcBef>
                  <a:spcPct val="50000"/>
                </a:spcBef>
                <a:buFontTx/>
                <a:buNone/>
              </a:pPr>
              <a:t>21</a:t>
            </a:fld>
            <a:endParaRPr kumimoji="0" lang="en-US" altLang="tr-TR" sz="1200">
              <a:solidFill>
                <a:srgbClr val="000000"/>
              </a:solidFill>
            </a:endParaRPr>
          </a:p>
        </p:txBody>
      </p:sp>
      <p:sp>
        <p:nvSpPr>
          <p:cNvPr id="27652" name="Title 3">
            <a:extLst>
              <a:ext uri="{FF2B5EF4-FFF2-40B4-BE49-F238E27FC236}">
                <a16:creationId xmlns:a16="http://schemas.microsoft.com/office/drawing/2014/main" id="{2C8A4742-B5E2-C2D4-8092-D47B165D18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tr-TR"/>
              <a:t>Information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E4C016-DC90-A9D2-4EE9-15A833D314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280400" cy="5303837"/>
          </a:xfrm>
        </p:spPr>
        <p:txBody>
          <a:bodyPr/>
          <a:lstStyle/>
          <a:p>
            <a:r>
              <a:rPr lang="en-US" altLang="tr-TR"/>
              <a:t>Components that implement information systems, </a:t>
            </a:r>
          </a:p>
          <a:p>
            <a:pPr lvl="1"/>
            <a:r>
              <a:rPr lang="en-US" altLang="tr-TR"/>
              <a:t>Hardware </a:t>
            </a:r>
          </a:p>
          <a:p>
            <a:pPr lvl="2"/>
            <a:r>
              <a:rPr lang="en-US" altLang="tr-TR"/>
              <a:t>physical tools: computer and network hardware, but also low-tech things like pens and paper </a:t>
            </a:r>
          </a:p>
          <a:p>
            <a:pPr lvl="1"/>
            <a:r>
              <a:rPr lang="en-US" altLang="tr-TR"/>
              <a:t>Software </a:t>
            </a:r>
          </a:p>
          <a:p>
            <a:pPr lvl="2"/>
            <a:r>
              <a:rPr lang="en-US" altLang="tr-TR"/>
              <a:t>(changeable) instructions for the hardware </a:t>
            </a:r>
          </a:p>
          <a:p>
            <a:pPr lvl="1"/>
            <a:r>
              <a:rPr lang="en-US" altLang="tr-TR"/>
              <a:t>People </a:t>
            </a:r>
          </a:p>
          <a:p>
            <a:pPr lvl="1"/>
            <a:r>
              <a:rPr lang="en-US" altLang="tr-TR"/>
              <a:t>Procedures </a:t>
            </a:r>
          </a:p>
          <a:p>
            <a:pPr lvl="2"/>
            <a:r>
              <a:rPr lang="en-US" altLang="tr-TR"/>
              <a:t>instructions for the people </a:t>
            </a:r>
          </a:p>
          <a:p>
            <a:pPr lvl="1"/>
            <a:r>
              <a:rPr lang="en-US" altLang="tr-TR"/>
              <a:t>Data/databases </a:t>
            </a:r>
          </a:p>
          <a:p>
            <a:endParaRPr lang="en-US" altLang="tr-TR" i="1"/>
          </a:p>
          <a:p>
            <a:endParaRPr lang="en-US" altLang="tr-TR"/>
          </a:p>
        </p:txBody>
      </p:sp>
      <p:sp>
        <p:nvSpPr>
          <p:cNvPr id="28675" name="Slide Number Placeholder 2">
            <a:extLst>
              <a:ext uri="{FF2B5EF4-FFF2-40B4-BE49-F238E27FC236}">
                <a16:creationId xmlns:a16="http://schemas.microsoft.com/office/drawing/2014/main" id="{63B488E1-2E78-D35C-3C94-D1866A69B9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97FA93B-1840-4C3C-9C5B-7CAAFB4C2AA2}" type="slidenum">
              <a:rPr kumimoji="0" lang="en-US" altLang="tr-TR" sz="1200" smtClean="0">
                <a:solidFill>
                  <a:srgbClr val="000000"/>
                </a:solidFill>
              </a:rPr>
              <a:pPr>
                <a:spcBef>
                  <a:spcPct val="50000"/>
                </a:spcBef>
                <a:buFontTx/>
                <a:buNone/>
              </a:pPr>
              <a:t>22</a:t>
            </a:fld>
            <a:endParaRPr kumimoji="0" lang="en-US" altLang="tr-TR" sz="1200">
              <a:solidFill>
                <a:srgbClr val="000000"/>
              </a:solidFill>
            </a:endParaRPr>
          </a:p>
        </p:txBody>
      </p:sp>
      <p:sp>
        <p:nvSpPr>
          <p:cNvPr id="28676" name="Title 3">
            <a:extLst>
              <a:ext uri="{FF2B5EF4-FFF2-40B4-BE49-F238E27FC236}">
                <a16:creationId xmlns:a16="http://schemas.microsoft.com/office/drawing/2014/main" id="{497DB806-8750-3B16-8673-D7E08A2BF6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tr-TR"/>
              <a:t>Information Technology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2795C834-E55A-C192-4F68-312520EDB0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8925556-0C7E-49F4-AF77-04D7F6E954E3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23</a:t>
            </a:fld>
            <a:endParaRPr kumimoji="0" lang="en-US" altLang="tr-TR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06D1B98-1BBE-D8B3-D878-C24C9BB937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Digital System</a:t>
            </a:r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19D13359-2F17-B2BF-E124-BDEF13A9B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tr-TR" sz="2800" b="1">
                <a:cs typeface="Times New Roman" panose="02020603050405020304" pitchFamily="18" charset="0"/>
              </a:rPr>
              <a:t>Takes a set of discrete information</a:t>
            </a:r>
            <a:r>
              <a:rPr lang="tr-TR" altLang="tr-TR" sz="2800" b="1">
                <a:cs typeface="Times New Roman" panose="02020603050405020304" pitchFamily="18" charset="0"/>
              </a:rPr>
              <a:t> (</a:t>
            </a:r>
            <a:r>
              <a:rPr lang="en-US" altLang="tr-TR" sz="2800" b="1" u="sng">
                <a:solidFill>
                  <a:srgbClr val="CC3300"/>
                </a:solidFill>
                <a:cs typeface="Times New Roman" panose="02020603050405020304" pitchFamily="18" charset="0"/>
              </a:rPr>
              <a:t>inputs</a:t>
            </a:r>
            <a:r>
              <a:rPr lang="tr-TR" altLang="tr-TR" sz="2800" b="1">
                <a:cs typeface="Times New Roman" panose="02020603050405020304" pitchFamily="18" charset="0"/>
              </a:rPr>
              <a:t>) </a:t>
            </a:r>
            <a:r>
              <a:rPr lang="en-US" altLang="tr-TR" sz="2800" b="1">
                <a:cs typeface="Times New Roman" panose="02020603050405020304" pitchFamily="18" charset="0"/>
              </a:rPr>
              <a:t>and discrete internal information </a:t>
            </a:r>
            <a:r>
              <a:rPr lang="en-US" altLang="tr-TR" sz="2800" b="1" u="sng">
                <a:cs typeface="Times New Roman" panose="02020603050405020304" pitchFamily="18" charset="0"/>
              </a:rPr>
              <a:t>(</a:t>
            </a:r>
            <a:r>
              <a:rPr lang="en-US" altLang="tr-TR" sz="2800" b="1" u="sng">
                <a:solidFill>
                  <a:srgbClr val="00FF00"/>
                </a:solidFill>
                <a:cs typeface="Times New Roman" panose="02020603050405020304" pitchFamily="18" charset="0"/>
              </a:rPr>
              <a:t>system state</a:t>
            </a:r>
            <a:r>
              <a:rPr lang="en-US" altLang="tr-TR" sz="2800" b="1" u="sng">
                <a:cs typeface="Times New Roman" panose="02020603050405020304" pitchFamily="18" charset="0"/>
              </a:rPr>
              <a:t>)</a:t>
            </a:r>
            <a:r>
              <a:rPr lang="en-US" altLang="tr-TR" sz="2800" b="1">
                <a:cs typeface="Times New Roman" panose="02020603050405020304" pitchFamily="18" charset="0"/>
              </a:rPr>
              <a:t> and generates a set of discrete information </a:t>
            </a:r>
            <a:r>
              <a:rPr lang="tr-TR" altLang="tr-TR" sz="2800" b="1">
                <a:cs typeface="Times New Roman" panose="02020603050405020304" pitchFamily="18" charset="0"/>
              </a:rPr>
              <a:t>(</a:t>
            </a:r>
            <a:r>
              <a:rPr lang="en-US" altLang="tr-TR" sz="2800" b="1" u="sng">
                <a:solidFill>
                  <a:srgbClr val="FF3300"/>
                </a:solidFill>
                <a:cs typeface="Times New Roman" panose="02020603050405020304" pitchFamily="18" charset="0"/>
              </a:rPr>
              <a:t>outputs</a:t>
            </a:r>
            <a:r>
              <a:rPr lang="tr-TR" altLang="tr-TR" sz="2800" b="1" u="sng">
                <a:solidFill>
                  <a:srgbClr val="FF3300"/>
                </a:solidFill>
                <a:cs typeface="Times New Roman" panose="02020603050405020304" pitchFamily="18" charset="0"/>
              </a:rPr>
              <a:t>)</a:t>
            </a:r>
            <a:r>
              <a:rPr lang="en-US" altLang="tr-TR" sz="2800" b="1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B6D127BA-EF37-4553-42B4-F09D1FEBD1A7}"/>
              </a:ext>
            </a:extLst>
          </p:cNvPr>
          <p:cNvGrpSpPr>
            <a:grpSpLocks/>
          </p:cNvGrpSpPr>
          <p:nvPr/>
        </p:nvGrpSpPr>
        <p:grpSpPr bwMode="auto">
          <a:xfrm>
            <a:off x="1835150" y="2636838"/>
            <a:ext cx="5083175" cy="3495675"/>
            <a:chOff x="1419" y="1840"/>
            <a:chExt cx="3202" cy="2202"/>
          </a:xfrm>
        </p:grpSpPr>
        <p:sp>
          <p:nvSpPr>
            <p:cNvPr id="29702" name="Rectangle 7">
              <a:extLst>
                <a:ext uri="{FF2B5EF4-FFF2-40B4-BE49-F238E27FC236}">
                  <a16:creationId xmlns:a16="http://schemas.microsoft.com/office/drawing/2014/main" id="{F2D1F2F0-B15B-7853-D8A1-C3B8DC183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" y="3688"/>
              <a:ext cx="99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400">
                  <a:solidFill>
                    <a:srgbClr val="00FF00"/>
                  </a:solidFill>
                </a:rPr>
                <a:t>System State</a:t>
              </a:r>
              <a:endParaRPr kumimoji="0" lang="en-US" altLang="tr-TR" sz="2400" b="1">
                <a:solidFill>
                  <a:srgbClr val="00FF00"/>
                </a:solidFill>
              </a:endParaRPr>
            </a:p>
          </p:txBody>
        </p:sp>
        <p:sp>
          <p:nvSpPr>
            <p:cNvPr id="29703" name="Rectangle 8">
              <a:extLst>
                <a:ext uri="{FF2B5EF4-FFF2-40B4-BE49-F238E27FC236}">
                  <a16:creationId xmlns:a16="http://schemas.microsoft.com/office/drawing/2014/main" id="{59CCC4B1-8301-5E8E-6A92-DD7DBB7C8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" y="1840"/>
              <a:ext cx="1168" cy="1377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en-US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04" name="Line 9">
              <a:extLst>
                <a:ext uri="{FF2B5EF4-FFF2-40B4-BE49-F238E27FC236}">
                  <a16:creationId xmlns:a16="http://schemas.microsoft.com/office/drawing/2014/main" id="{EBBA213E-0EED-4F49-21EB-A8CB2DE771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1" y="3217"/>
              <a:ext cx="1" cy="35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705" name="Line 10">
              <a:extLst>
                <a:ext uri="{FF2B5EF4-FFF2-40B4-BE49-F238E27FC236}">
                  <a16:creationId xmlns:a16="http://schemas.microsoft.com/office/drawing/2014/main" id="{99FF7DEF-6203-F477-7E5C-B94AF1CE43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01" y="3207"/>
              <a:ext cx="6" cy="35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706" name="Line 11">
              <a:extLst>
                <a:ext uri="{FF2B5EF4-FFF2-40B4-BE49-F238E27FC236}">
                  <a16:creationId xmlns:a16="http://schemas.microsoft.com/office/drawing/2014/main" id="{86BB4E31-1A82-3435-2E8C-9354EC64BF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3" y="2544"/>
              <a:ext cx="377" cy="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707" name="Rectangle 12">
              <a:extLst>
                <a:ext uri="{FF2B5EF4-FFF2-40B4-BE49-F238E27FC236}">
                  <a16:creationId xmlns:a16="http://schemas.microsoft.com/office/drawing/2014/main" id="{A3B0562F-741E-E011-7861-D679AB75A7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084"/>
              <a:ext cx="63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400">
                  <a:solidFill>
                    <a:srgbClr val="000000"/>
                  </a:solidFill>
                </a:rPr>
                <a:t>Discrete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29708" name="Rectangle 13">
              <a:extLst>
                <a:ext uri="{FF2B5EF4-FFF2-40B4-BE49-F238E27FC236}">
                  <a16:creationId xmlns:a16="http://schemas.microsoft.com/office/drawing/2014/main" id="{2075ED22-7106-C9B0-F30E-49FF03452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319"/>
              <a:ext cx="916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400">
                  <a:solidFill>
                    <a:srgbClr val="000000"/>
                  </a:solidFill>
                </a:rPr>
                <a:t>Information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29709" name="Rectangle 14">
              <a:extLst>
                <a:ext uri="{FF2B5EF4-FFF2-40B4-BE49-F238E27FC236}">
                  <a16:creationId xmlns:a16="http://schemas.microsoft.com/office/drawing/2014/main" id="{225713E3-F169-9137-955D-B7D8B80F1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552"/>
              <a:ext cx="8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400">
                  <a:solidFill>
                    <a:srgbClr val="000000"/>
                  </a:solidFill>
                </a:rPr>
                <a:t>Processing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29710" name="Rectangle 15">
              <a:extLst>
                <a:ext uri="{FF2B5EF4-FFF2-40B4-BE49-F238E27FC236}">
                  <a16:creationId xmlns:a16="http://schemas.microsoft.com/office/drawing/2014/main" id="{172F91FB-201D-3146-2BFD-C7D1957A7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2787"/>
              <a:ext cx="56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400">
                  <a:solidFill>
                    <a:srgbClr val="000000"/>
                  </a:solidFill>
                </a:rPr>
                <a:t>System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29711" name="Rectangle 16">
              <a:extLst>
                <a:ext uri="{FF2B5EF4-FFF2-40B4-BE49-F238E27FC236}">
                  <a16:creationId xmlns:a16="http://schemas.microsoft.com/office/drawing/2014/main" id="{D81B452D-07E5-F0CA-AB01-4ED411D9D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9" y="2164"/>
              <a:ext cx="6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400">
                  <a:solidFill>
                    <a:srgbClr val="CC3300"/>
                  </a:solidFill>
                </a:rPr>
                <a:t>Discrete</a:t>
              </a:r>
              <a:endParaRPr kumimoji="0" lang="en-US" altLang="tr-TR" sz="2400" b="1">
                <a:solidFill>
                  <a:srgbClr val="CC3300"/>
                </a:solidFill>
              </a:endParaRPr>
            </a:p>
          </p:txBody>
        </p:sp>
        <p:sp>
          <p:nvSpPr>
            <p:cNvPr id="29712" name="Rectangle 17">
              <a:extLst>
                <a:ext uri="{FF2B5EF4-FFF2-40B4-BE49-F238E27FC236}">
                  <a16:creationId xmlns:a16="http://schemas.microsoft.com/office/drawing/2014/main" id="{3B96E6C7-0266-0818-D9AB-339937DB8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9" y="2399"/>
              <a:ext cx="48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400">
                  <a:solidFill>
                    <a:srgbClr val="CC3300"/>
                  </a:solidFill>
                </a:rPr>
                <a:t>Inputs</a:t>
              </a:r>
              <a:endParaRPr kumimoji="0" lang="en-US" altLang="tr-TR" sz="2400" b="1">
                <a:solidFill>
                  <a:srgbClr val="CC3300"/>
                </a:solidFill>
              </a:endParaRPr>
            </a:p>
          </p:txBody>
        </p:sp>
        <p:sp>
          <p:nvSpPr>
            <p:cNvPr id="29713" name="Rectangle 18">
              <a:extLst>
                <a:ext uri="{FF2B5EF4-FFF2-40B4-BE49-F238E27FC236}">
                  <a16:creationId xmlns:a16="http://schemas.microsoft.com/office/drawing/2014/main" id="{6912B0B1-4ECE-2B3C-990E-986116B53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" y="2461"/>
              <a:ext cx="6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400">
                  <a:solidFill>
                    <a:srgbClr val="FF3300"/>
                  </a:solidFill>
                </a:rPr>
                <a:t>Discrete</a:t>
              </a:r>
              <a:endParaRPr kumimoji="0" lang="en-US" altLang="tr-TR" sz="2400" b="1">
                <a:solidFill>
                  <a:srgbClr val="FF3300"/>
                </a:solidFill>
              </a:endParaRPr>
            </a:p>
          </p:txBody>
        </p:sp>
        <p:sp>
          <p:nvSpPr>
            <p:cNvPr id="29714" name="Rectangle 19">
              <a:extLst>
                <a:ext uri="{FF2B5EF4-FFF2-40B4-BE49-F238E27FC236}">
                  <a16:creationId xmlns:a16="http://schemas.microsoft.com/office/drawing/2014/main" id="{8227D909-3595-1B31-68D0-6F825AA02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" y="2695"/>
              <a:ext cx="60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400">
                  <a:solidFill>
                    <a:srgbClr val="FF3300"/>
                  </a:solidFill>
                </a:rPr>
                <a:t>Outputs</a:t>
              </a:r>
              <a:endParaRPr kumimoji="0" lang="en-US" altLang="tr-TR" sz="2400" b="1">
                <a:solidFill>
                  <a:srgbClr val="FF3300"/>
                </a:solidFill>
              </a:endParaRPr>
            </a:p>
          </p:txBody>
        </p:sp>
        <p:sp>
          <p:nvSpPr>
            <p:cNvPr id="29715" name="Rectangle 20">
              <a:extLst>
                <a:ext uri="{FF2B5EF4-FFF2-40B4-BE49-F238E27FC236}">
                  <a16:creationId xmlns:a16="http://schemas.microsoft.com/office/drawing/2014/main" id="{7FFB070E-1082-8FE0-24CF-1D9916528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2" y="3573"/>
              <a:ext cx="1115" cy="469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en-US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9716" name="Line 21">
              <a:extLst>
                <a:ext uri="{FF2B5EF4-FFF2-40B4-BE49-F238E27FC236}">
                  <a16:creationId xmlns:a16="http://schemas.microsoft.com/office/drawing/2014/main" id="{79CDC284-5B0D-8043-614C-160ED8A8DF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9" y="2551"/>
              <a:ext cx="385" cy="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>
            <a:extLst>
              <a:ext uri="{FF2B5EF4-FFF2-40B4-BE49-F238E27FC236}">
                <a16:creationId xmlns:a16="http://schemas.microsoft.com/office/drawing/2014/main" id="{611DE403-67CE-3DBA-39AD-C94D13AEE9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523E516-710B-4511-B98F-F858C34ADEF1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24</a:t>
            </a:fld>
            <a:endParaRPr kumimoji="0" lang="en-US" altLang="tr-TR" sz="1200"/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B5FCDD98-CD22-990D-41C3-21C9FAF4E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150" y="5313363"/>
            <a:ext cx="28035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tr-TR" sz="2800" b="1"/>
              <a:t>Synchronous or Asynchronous?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88897444-904C-1DE1-04DE-F909E8CAB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3856038"/>
            <a:ext cx="2514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tr-TR" sz="2400" b="1">
                <a:solidFill>
                  <a:srgbClr val="CC3300"/>
                </a:solidFill>
              </a:rPr>
              <a:t>Inputs</a:t>
            </a:r>
            <a:r>
              <a:rPr kumimoji="0" lang="en-US" altLang="tr-TR" sz="2400" b="1"/>
              <a:t>: Keyboard, mouse, modem, microphone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62EBAF32-453A-868C-F803-89A0B1867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4022725"/>
            <a:ext cx="2362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tr-TR" sz="2400" b="1">
                <a:solidFill>
                  <a:srgbClr val="FF3300"/>
                </a:solidFill>
              </a:rPr>
              <a:t>Outputs</a:t>
            </a:r>
            <a:r>
              <a:rPr kumimoji="0" lang="en-US" altLang="tr-TR" sz="2400" b="1"/>
              <a:t>: CRT, LCD, modem, speakers</a:t>
            </a:r>
          </a:p>
        </p:txBody>
      </p:sp>
      <p:pic>
        <p:nvPicPr>
          <p:cNvPr id="30726" name="Picture 6" descr="Fig_1-2_nf">
            <a:extLst>
              <a:ext uri="{FF2B5EF4-FFF2-40B4-BE49-F238E27FC236}">
                <a16:creationId xmlns:a16="http://schemas.microsoft.com/office/drawing/2014/main" id="{7C5BB87E-DF2D-0CC5-931E-49E99F028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1287463"/>
            <a:ext cx="5608638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Rectangle 7">
            <a:extLst>
              <a:ext uri="{FF2B5EF4-FFF2-40B4-BE49-F238E27FC236}">
                <a16:creationId xmlns:a16="http://schemas.microsoft.com/office/drawing/2014/main" id="{1CF40F5E-E687-9F2B-A54B-178BCFA95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A Digital Computer Example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E259455B-0B49-A9E5-59BA-0247399640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4778A52-32EB-4E66-82F8-8BAA4D1F2918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25</a:t>
            </a:fld>
            <a:endParaRPr kumimoji="0" lang="en-US" altLang="tr-TR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8880767-698C-9C9F-55E5-285AA69C4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Signal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9BC6EF76-E477-5AE5-8514-78047305A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85888"/>
            <a:ext cx="7772400" cy="5027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400" b="1"/>
              <a:t>An information variable represented by physical quantity. 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 b="1"/>
              <a:t>For digital systems, the variable takes on discrete values.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 b="1"/>
              <a:t>Two level, or binary values are the most prevalent values in digital systems. 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 b="1"/>
              <a:t>Binary values are represented abstractly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000" b="1"/>
              <a:t> digits 0 and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000" b="1"/>
              <a:t> words (symbols) False (F) and True (T)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000" b="1"/>
              <a:t> words (symbols) Low (L) and High (H)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000" b="1"/>
              <a:t> and words On and Off.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400" b="1"/>
              <a:t>Binary values are represented by values or ranges of values of physical quantities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BB5F1B05-AA5E-5FE4-BB30-870BC5665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3600"/>
              <a:t>A typical measurement system</a:t>
            </a:r>
          </a:p>
        </p:txBody>
      </p:sp>
      <p:pic>
        <p:nvPicPr>
          <p:cNvPr id="33795" name="Picture 6">
            <a:extLst>
              <a:ext uri="{FF2B5EF4-FFF2-40B4-BE49-F238E27FC236}">
                <a16:creationId xmlns:a16="http://schemas.microsoft.com/office/drawing/2014/main" id="{DB936CAF-030B-D2D3-DEE8-2AB2EDDD4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44675"/>
            <a:ext cx="8748713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3796" name="Content Placeholder 7">
            <a:extLst>
              <a:ext uri="{FF2B5EF4-FFF2-40B4-BE49-F238E27FC236}">
                <a16:creationId xmlns:a16="http://schemas.microsoft.com/office/drawing/2014/main" id="{2BCFDCE6-ACFF-31AB-1173-8B7614A923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33797" name="Slide Number Placeholder 8">
            <a:extLst>
              <a:ext uri="{FF2B5EF4-FFF2-40B4-BE49-F238E27FC236}">
                <a16:creationId xmlns:a16="http://schemas.microsoft.com/office/drawing/2014/main" id="{E1EF8AA8-C417-ED09-2FC1-23A60ACE41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6067A45-E36A-45DF-9403-08EFF6F94185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26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FB16551-5004-7E5B-BAAC-CFDAE759C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/>
          <a:lstStyle/>
          <a:p>
            <a:pPr eaLnBrk="1" hangingPunct="1"/>
            <a:r>
              <a:rPr lang="en-US" altLang="tr-TR" sz="3200"/>
              <a:t>Transducers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8B357EE-023A-FD63-547F-01EB7253A3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4752975"/>
          </a:xfrm>
        </p:spPr>
        <p:txBody>
          <a:bodyPr/>
          <a:lstStyle/>
          <a:p>
            <a:pPr eaLnBrk="1" hangingPunct="1"/>
            <a:r>
              <a:rPr lang="en-US" altLang="tr-TR" sz="2600"/>
              <a:t>A “transducer” is a device that converts energy from one form to another.  </a:t>
            </a:r>
          </a:p>
          <a:p>
            <a:pPr eaLnBrk="1" hangingPunct="1"/>
            <a:r>
              <a:rPr lang="en-US" altLang="tr-TR" sz="2600"/>
              <a:t>In signal processing applications, the purpose of energy conversion is to transfer information, not to transform energy.  </a:t>
            </a:r>
          </a:p>
          <a:p>
            <a:pPr eaLnBrk="1" hangingPunct="1"/>
            <a:r>
              <a:rPr lang="en-US" altLang="tr-TR" sz="2600"/>
              <a:t>In physiological measurement systems, transducers may be </a:t>
            </a:r>
          </a:p>
          <a:p>
            <a:pPr lvl="1" eaLnBrk="1" hangingPunct="1"/>
            <a:r>
              <a:rPr lang="en-US" altLang="tr-TR" sz="2400"/>
              <a:t>input transducers (or sensors) </a:t>
            </a:r>
          </a:p>
          <a:p>
            <a:pPr lvl="2" eaLnBrk="1" hangingPunct="1"/>
            <a:r>
              <a:rPr lang="en-US" altLang="tr-TR" sz="1800"/>
              <a:t>they convert a non-electrical energy into an electrical signal.</a:t>
            </a:r>
          </a:p>
          <a:p>
            <a:pPr lvl="2" eaLnBrk="1" hangingPunct="1"/>
            <a:r>
              <a:rPr lang="en-US" altLang="tr-TR" sz="1800"/>
              <a:t>for example, a microphone.</a:t>
            </a:r>
          </a:p>
          <a:p>
            <a:pPr lvl="1" eaLnBrk="1" hangingPunct="1"/>
            <a:r>
              <a:rPr lang="en-US" altLang="tr-TR" sz="2400"/>
              <a:t>output transducers (or actuators) </a:t>
            </a:r>
          </a:p>
          <a:p>
            <a:pPr lvl="2" eaLnBrk="1" hangingPunct="1"/>
            <a:r>
              <a:rPr lang="en-US" altLang="tr-TR" sz="1800"/>
              <a:t>they convert an electrical signal into a non-electrical energy.</a:t>
            </a:r>
          </a:p>
          <a:p>
            <a:pPr lvl="2" eaLnBrk="1" hangingPunct="1"/>
            <a:r>
              <a:rPr lang="en-US" altLang="tr-TR" sz="1800"/>
              <a:t>For example, a speaker.</a:t>
            </a:r>
          </a:p>
          <a:p>
            <a:pPr lvl="2" eaLnBrk="1" hangingPunct="1"/>
            <a:endParaRPr lang="en-US" altLang="tr-TR" sz="1600"/>
          </a:p>
        </p:txBody>
      </p:sp>
      <p:sp>
        <p:nvSpPr>
          <p:cNvPr id="34820" name="Slide Number Placeholder 5">
            <a:extLst>
              <a:ext uri="{FF2B5EF4-FFF2-40B4-BE49-F238E27FC236}">
                <a16:creationId xmlns:a16="http://schemas.microsoft.com/office/drawing/2014/main" id="{7692445C-2536-6EBF-47C0-A807E424E5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2F4827B-EDF6-4B53-9156-1D9717F81091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27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3B143563-4AFB-782C-A3FF-BF754A2242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9C4B0E5-AF52-4B42-88EE-45ADA65A5B7E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28</a:t>
            </a:fld>
            <a:endParaRPr kumimoji="0" lang="en-US" altLang="tr-TR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9B3FC48-8915-950A-CA50-D2446D0ABE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/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4668FB18-CD76-34E5-20BE-A28B294C6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The </a:t>
            </a:r>
            <a:r>
              <a:rPr lang="tr-TR" altLang="tr-TR">
                <a:solidFill>
                  <a:schemeClr val="accent1"/>
                </a:solidFill>
              </a:rPr>
              <a:t>analogue</a:t>
            </a:r>
            <a:r>
              <a:rPr lang="tr-TR" altLang="tr-TR"/>
              <a:t> signal </a:t>
            </a:r>
            <a:endParaRPr lang="en-US" altLang="tr-TR"/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a continuous variable defined with infinite precision </a:t>
            </a:r>
            <a:endParaRPr lang="en-US" altLang="tr-TR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/>
              <a:t>	</a:t>
            </a:r>
            <a:r>
              <a:rPr lang="tr-TR" altLang="tr-TR"/>
              <a:t>is converted to a discrete sequence of measured values which are represented digitally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Information is lost in converting from analogue to digital, due to: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inaccuracies in the measurement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uncertainty in timing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limits on the duration of the measurement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These effects are called quantisation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AD159565-878B-00C0-7ABA-3AB007C2A8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F038EC6-553F-461C-AA9C-7A27361CBAC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29</a:t>
            </a:fld>
            <a:endParaRPr kumimoji="0" lang="en-US" altLang="tr-TR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F98615F-F4B4-66DE-EE93-6DBB9C1E0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/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71F5A090-8E64-B4D7-2DEC-3E082F07E4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8280400" cy="4978400"/>
          </a:xfrm>
        </p:spPr>
        <p:txBody>
          <a:bodyPr/>
          <a:lstStyle/>
          <a:p>
            <a:pPr eaLnBrk="1" hangingPunct="1"/>
            <a:r>
              <a:rPr lang="tr-TR" altLang="tr-TR" sz="2800"/>
              <a:t>The continuous analogue signal has to be held before it can be sampled</a:t>
            </a:r>
          </a:p>
          <a:p>
            <a:pPr eaLnBrk="1" hangingPunct="1"/>
            <a:endParaRPr lang="tr-TR" altLang="tr-TR" sz="2800"/>
          </a:p>
          <a:p>
            <a:pPr eaLnBrk="1" hangingPunct="1"/>
            <a:endParaRPr lang="tr-TR" altLang="tr-TR" sz="2800"/>
          </a:p>
          <a:p>
            <a:pPr eaLnBrk="1" hangingPunct="1"/>
            <a:endParaRPr lang="tr-TR" altLang="tr-TR" sz="2800"/>
          </a:p>
          <a:p>
            <a:pPr eaLnBrk="1" hangingPunct="1"/>
            <a:r>
              <a:rPr lang="tr-TR" altLang="tr-TR" sz="2800"/>
              <a:t>Otherwise, the signal would be changing during the measurement</a:t>
            </a:r>
          </a:p>
          <a:p>
            <a:pPr eaLnBrk="1" hangingPunct="1"/>
            <a:r>
              <a:rPr lang="tr-TR" altLang="zh-CN" sz="2800"/>
              <a:t>Only after it has been held can the signal be measured, and the measurement converted to a digital value </a:t>
            </a:r>
            <a:endParaRPr lang="tr-TR" altLang="tr-TR" sz="2800"/>
          </a:p>
        </p:txBody>
      </p:sp>
      <p:pic>
        <p:nvPicPr>
          <p:cNvPr id="258052" name="Picture 4">
            <a:extLst>
              <a:ext uri="{FF2B5EF4-FFF2-40B4-BE49-F238E27FC236}">
                <a16:creationId xmlns:a16="http://schemas.microsoft.com/office/drawing/2014/main" id="{AAC52452-646D-DD33-1C9D-B8747DD2209B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989138"/>
            <a:ext cx="6553200" cy="1636712"/>
          </a:xfrm>
          <a:noFill/>
        </p:spPr>
      </p:pic>
      <p:pic>
        <p:nvPicPr>
          <p:cNvPr id="258053" name="Picture 5">
            <a:extLst>
              <a:ext uri="{FF2B5EF4-FFF2-40B4-BE49-F238E27FC236}">
                <a16:creationId xmlns:a16="http://schemas.microsoft.com/office/drawing/2014/main" id="{2DC8F317-1BE4-203F-6A06-786E97F7758C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5589588"/>
            <a:ext cx="5832475" cy="647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8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89C1BCD-265B-3F50-6AAE-0F909C98A7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Informatics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2EA19-01CF-FC3A-50AD-B72D0FBC6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term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informatics</a:t>
            </a:r>
            <a:r>
              <a:rPr lang="en-US" dirty="0"/>
              <a:t> broadly describes the study and practice of </a:t>
            </a:r>
            <a:endParaRPr lang="tr-TR" dirty="0"/>
          </a:p>
          <a:p>
            <a:pPr lvl="1">
              <a:defRPr/>
            </a:pPr>
            <a:r>
              <a:rPr lang="en-US" dirty="0"/>
              <a:t>creating, </a:t>
            </a:r>
            <a:endParaRPr lang="tr-TR" dirty="0"/>
          </a:p>
          <a:p>
            <a:pPr lvl="1">
              <a:defRPr/>
            </a:pPr>
            <a:r>
              <a:rPr lang="en-US" dirty="0"/>
              <a:t>storing, </a:t>
            </a:r>
            <a:endParaRPr lang="tr-TR" dirty="0"/>
          </a:p>
          <a:p>
            <a:pPr lvl="1">
              <a:defRPr/>
            </a:pPr>
            <a:r>
              <a:rPr lang="en-US" dirty="0"/>
              <a:t>finding, </a:t>
            </a:r>
            <a:endParaRPr lang="tr-TR" dirty="0"/>
          </a:p>
          <a:p>
            <a:pPr lvl="1">
              <a:defRPr/>
            </a:pPr>
            <a:r>
              <a:rPr lang="en-US" dirty="0"/>
              <a:t>manipulating </a:t>
            </a:r>
            <a:endParaRPr lang="tr-TR" dirty="0"/>
          </a:p>
          <a:p>
            <a:pPr lvl="1">
              <a:defRPr/>
            </a:pPr>
            <a:r>
              <a:rPr lang="en-US" dirty="0"/>
              <a:t>sharing </a:t>
            </a:r>
            <a:endParaRPr lang="tr-TR" dirty="0"/>
          </a:p>
          <a:p>
            <a:pPr marL="0" indent="0">
              <a:buFontTx/>
              <a:buNone/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201EBF83-9658-979E-9799-5278E18916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93C6916-40D0-4190-81E5-2DED0677B254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EC483DE-A1A0-8713-260A-118D91C2C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5963"/>
          </a:xfrm>
        </p:spPr>
        <p:txBody>
          <a:bodyPr/>
          <a:lstStyle/>
          <a:p>
            <a:pPr eaLnBrk="1" hangingPunct="1"/>
            <a:r>
              <a:rPr lang="en-US" altLang="tr-TR" sz="2800"/>
              <a:t>Signal Encoding: Analog-to Digital Conversion</a:t>
            </a:r>
          </a:p>
        </p:txBody>
      </p:sp>
      <p:pic>
        <p:nvPicPr>
          <p:cNvPr id="37891" name="Picture 4" descr="Fig1_1_newfg">
            <a:extLst>
              <a:ext uri="{FF2B5EF4-FFF2-40B4-BE49-F238E27FC236}">
                <a16:creationId xmlns:a16="http://schemas.microsoft.com/office/drawing/2014/main" id="{DA6AAA1B-CB7C-385C-BEFE-2092A854AF3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212975"/>
            <a:ext cx="6192838" cy="4645025"/>
          </a:xfrm>
          <a:noFill/>
        </p:spPr>
      </p:pic>
      <p:sp>
        <p:nvSpPr>
          <p:cNvPr id="37892" name="Text Box 9">
            <a:extLst>
              <a:ext uri="{FF2B5EF4-FFF2-40B4-BE49-F238E27FC236}">
                <a16:creationId xmlns:a16="http://schemas.microsoft.com/office/drawing/2014/main" id="{E1C6561D-46C3-68A8-0F8F-0D72BCE5B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8153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tr-TR" sz="2400">
                <a:solidFill>
                  <a:srgbClr val="000000"/>
                </a:solidFill>
                <a:latin typeface="Arial" panose="020B0604020202020204" pitchFamily="34" charset="0"/>
              </a:rPr>
              <a:t>Continuous (analog) signal</a:t>
            </a:r>
            <a:r>
              <a:rPr kumimoji="0" lang="en-US" altLang="tr-TR" sz="1800" i="1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kumimoji="0" lang="en-US" altLang="tr-TR" i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tr-TR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↔   </a:t>
            </a:r>
            <a:r>
              <a:rPr kumimoji="0" lang="en-US" altLang="tr-TR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Discrete signal              </a:t>
            </a:r>
            <a:r>
              <a:rPr kumimoji="0" lang="en-US" altLang="tr-TR" sz="1800" i="1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kumimoji="0" lang="en-US" altLang="tr-TR" sz="1800">
                <a:solidFill>
                  <a:srgbClr val="000000"/>
                </a:solidFill>
                <a:latin typeface="Arial" panose="020B0604020202020204" pitchFamily="34" charset="0"/>
              </a:rPr>
              <a:t>(t)</a:t>
            </a:r>
            <a:r>
              <a:rPr kumimoji="0" lang="en-US" altLang="tr-TR" sz="1800" i="1">
                <a:solidFill>
                  <a:srgbClr val="000000"/>
                </a:solidFill>
                <a:latin typeface="Arial" panose="020B0604020202020204" pitchFamily="34" charset="0"/>
              </a:rPr>
              <a:t>  =  f</a:t>
            </a:r>
            <a:r>
              <a:rPr kumimoji="0" lang="en-US" altLang="tr-TR" sz="1800">
                <a:solidFill>
                  <a:srgbClr val="000000"/>
                </a:solidFill>
                <a:latin typeface="Arial" panose="020B0604020202020204" pitchFamily="34" charset="0"/>
              </a:rPr>
              <a:t>(t)</a:t>
            </a:r>
            <a:r>
              <a:rPr kumimoji="0" lang="en-US" altLang="tr-TR" sz="1800" i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tr-TR" sz="28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kumimoji="0" lang="en-US" altLang="tr-TR" sz="1800" i="1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kumimoji="0" lang="en-US" altLang="tr-TR" sz="1800">
                <a:solidFill>
                  <a:srgbClr val="000000"/>
                </a:solidFill>
                <a:latin typeface="Arial" panose="020B0604020202020204" pitchFamily="34" charset="0"/>
              </a:rPr>
              <a:t>Analog to digital conversion </a:t>
            </a:r>
            <a:r>
              <a:rPr kumimoji="0" lang="en-US" altLang="tr-TR" sz="28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↔</a:t>
            </a:r>
            <a:r>
              <a:rPr kumimoji="0" lang="en-US" altLang="tr-TR" sz="1800" i="1">
                <a:solidFill>
                  <a:srgbClr val="000000"/>
                </a:solidFill>
                <a:latin typeface="Arial" panose="020B0604020202020204" pitchFamily="34" charset="0"/>
              </a:rPr>
              <a:t>  x</a:t>
            </a:r>
            <a:r>
              <a:rPr kumimoji="0" lang="tr-TR" altLang="tr-TR" sz="180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kumimoji="0" lang="en-US" altLang="tr-TR" sz="18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kumimoji="0" lang="tr-TR" altLang="tr-TR" sz="180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r>
              <a:rPr kumimoji="0" lang="en-US" altLang="tr-TR" sz="1800" i="1">
                <a:solidFill>
                  <a:srgbClr val="000000"/>
                </a:solidFill>
                <a:latin typeface="Arial" panose="020B0604020202020204" pitchFamily="34" charset="0"/>
              </a:rPr>
              <a:t>  = x</a:t>
            </a:r>
            <a:r>
              <a:rPr kumimoji="0" lang="tr-TR" altLang="tr-TR" sz="1800">
                <a:solidFill>
                  <a:srgbClr val="000000"/>
                </a:solidFill>
                <a:latin typeface="Arial" panose="020B0604020202020204" pitchFamily="34" charset="0"/>
              </a:rPr>
              <a:t> [</a:t>
            </a:r>
            <a:r>
              <a:rPr kumimoji="0" lang="en-US" altLang="tr-TR" sz="18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kumimoji="0" lang="tr-TR" altLang="tr-TR" sz="180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r>
              <a:rPr kumimoji="0" lang="en-US" altLang="tr-TR" sz="1800" i="1">
                <a:solidFill>
                  <a:srgbClr val="000000"/>
                </a:solidFill>
                <a:latin typeface="Arial" panose="020B0604020202020204" pitchFamily="34" charset="0"/>
              </a:rPr>
              <a:t>, x</a:t>
            </a:r>
            <a:r>
              <a:rPr kumimoji="0" lang="tr-TR" altLang="tr-TR" sz="1800">
                <a:solidFill>
                  <a:srgbClr val="000000"/>
                </a:solidFill>
                <a:latin typeface="Arial" panose="020B0604020202020204" pitchFamily="34" charset="0"/>
              </a:rPr>
              <a:t> [</a:t>
            </a:r>
            <a:r>
              <a:rPr kumimoji="0" lang="en-US" altLang="tr-TR" sz="18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kumimoji="0" lang="tr-TR" altLang="tr-TR" sz="180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r>
              <a:rPr kumimoji="0" lang="en-US" altLang="tr-TR" sz="1800" i="1">
                <a:solidFill>
                  <a:srgbClr val="000000"/>
                </a:solidFill>
                <a:latin typeface="Arial" panose="020B0604020202020204" pitchFamily="34" charset="0"/>
              </a:rPr>
              <a:t>, x</a:t>
            </a:r>
            <a:r>
              <a:rPr kumimoji="0" lang="tr-TR" altLang="tr-TR" sz="1800">
                <a:solidFill>
                  <a:srgbClr val="000000"/>
                </a:solidFill>
                <a:latin typeface="Arial" panose="020B0604020202020204" pitchFamily="34" charset="0"/>
              </a:rPr>
              <a:t> [</a:t>
            </a:r>
            <a:r>
              <a:rPr kumimoji="0" lang="en-US" altLang="tr-TR" sz="18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kumimoji="0" lang="tr-TR" altLang="tr-TR" sz="180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r>
              <a:rPr kumimoji="0" lang="en-US" altLang="tr-TR" sz="1800" i="1">
                <a:solidFill>
                  <a:srgbClr val="000000"/>
                </a:solidFill>
                <a:latin typeface="Arial" panose="020B0604020202020204" pitchFamily="34" charset="0"/>
              </a:rPr>
              <a:t>, ... x</a:t>
            </a:r>
            <a:r>
              <a:rPr kumimoji="0" lang="tr-TR" altLang="tr-TR" sz="180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kumimoji="0" lang="en-US" altLang="tr-TR" sz="180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kumimoji="0" lang="tr-TR" altLang="tr-TR" sz="180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  <a:endParaRPr kumimoji="0" lang="en-US" altLang="tr-TR" sz="1800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893" name="Slide Number Placeholder 5">
            <a:extLst>
              <a:ext uri="{FF2B5EF4-FFF2-40B4-BE49-F238E27FC236}">
                <a16:creationId xmlns:a16="http://schemas.microsoft.com/office/drawing/2014/main" id="{4820C649-8245-FD5D-4E01-7CE321A08B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62D41B4-51A3-4BD8-B466-75CF593DE9C2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30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BD935913-C3E3-C8FF-C73C-85C1214C6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noFill/>
        </p:spPr>
        <p:txBody>
          <a:bodyPr lIns="91440" tIns="45720" rIns="91440" bIns="45720"/>
          <a:lstStyle/>
          <a:p>
            <a:pPr marL="609600" indent="-609600">
              <a:lnSpc>
                <a:spcPct val="90000"/>
              </a:lnSpc>
            </a:pPr>
            <a:r>
              <a:rPr lang="en-US" altLang="tr-TR" sz="2800"/>
              <a:t>ADC consists of four steps to digitize an analog signal: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tr-TR" sz="2400"/>
              <a:t>Filtering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tr-TR" sz="2400"/>
              <a:t>Sampling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tr-TR" sz="2400"/>
              <a:t>Quantization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altLang="tr-TR" sz="2400"/>
              <a:t>Binary encoding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tr-TR" sz="2800"/>
              <a:t>Before we sample, we have to filter the signal to limit the maximum frequency of the signal as it affects the sampling rate.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tr-TR" sz="2800"/>
              <a:t>Filtering should ensure that we do not distort the signal, ie remove high frequency components that affect the signal shape. </a:t>
            </a:r>
          </a:p>
        </p:txBody>
      </p:sp>
      <p:sp>
        <p:nvSpPr>
          <p:cNvPr id="38915" name="Title 5">
            <a:extLst>
              <a:ext uri="{FF2B5EF4-FFF2-40B4-BE49-F238E27FC236}">
                <a16:creationId xmlns:a16="http://schemas.microsoft.com/office/drawing/2014/main" id="{A0DD3627-FB62-C889-08CA-CE4FEBEEF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Analog-to Digital Conversion</a:t>
            </a:r>
          </a:p>
        </p:txBody>
      </p:sp>
      <p:sp>
        <p:nvSpPr>
          <p:cNvPr id="38916" name="Slide Number Placeholder 6">
            <a:extLst>
              <a:ext uri="{FF2B5EF4-FFF2-40B4-BE49-F238E27FC236}">
                <a16:creationId xmlns:a16="http://schemas.microsoft.com/office/drawing/2014/main" id="{28EAF6D6-10AC-042C-6865-A9AA45CE7B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CEEE362-702C-4A07-9F45-94B924192A68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31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6">
            <a:extLst>
              <a:ext uri="{FF2B5EF4-FFF2-40B4-BE49-F238E27FC236}">
                <a16:creationId xmlns:a16="http://schemas.microsoft.com/office/drawing/2014/main" id="{4A670406-7B06-1EE2-F1F8-70B73FDFE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3" y="1728788"/>
            <a:ext cx="8821737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Slide Number Placeholder 7">
            <a:extLst>
              <a:ext uri="{FF2B5EF4-FFF2-40B4-BE49-F238E27FC236}">
                <a16:creationId xmlns:a16="http://schemas.microsoft.com/office/drawing/2014/main" id="{D84DEF41-0354-8109-21F6-AEC08B3C35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0D01F6B-3929-4FE0-9C34-7486A45552C8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32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>
            <a:extLst>
              <a:ext uri="{FF2B5EF4-FFF2-40B4-BE49-F238E27FC236}">
                <a16:creationId xmlns:a16="http://schemas.microsoft.com/office/drawing/2014/main" id="{8BEDA200-4CDA-D4AF-9172-5F409592C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BF6C48F-94E1-4E4C-8F6C-48B433D7C908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33</a:t>
            </a:fld>
            <a:endParaRPr kumimoji="0" lang="en-US" altLang="tr-TR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E429E7F-31CC-5B1C-B97B-441E44BE3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Sampling</a:t>
            </a:r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62632873-2803-F65A-0859-AB84DE1BA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800"/>
              <a:t>The sampling results in a discrete set of digital numbers that represent measurements of the signal </a:t>
            </a:r>
          </a:p>
          <a:p>
            <a:pPr lvl="1" eaLnBrk="1" hangingPunct="1"/>
            <a:r>
              <a:rPr lang="tr-TR" altLang="tr-TR" sz="2400"/>
              <a:t>usually taken at equal intervals of time</a:t>
            </a:r>
          </a:p>
          <a:p>
            <a:pPr eaLnBrk="1" hangingPunct="1"/>
            <a:r>
              <a:rPr lang="tr-TR" altLang="tr-TR" sz="2800"/>
              <a:t>Sampling takes place after the hold</a:t>
            </a:r>
          </a:p>
          <a:p>
            <a:pPr lvl="1" eaLnBrk="1" hangingPunct="1"/>
            <a:r>
              <a:rPr lang="tr-TR" altLang="tr-TR" sz="2400"/>
              <a:t>The hold circuit must be fast enough that the signal is not changing during the time the circuit is acquiring the signal value</a:t>
            </a:r>
          </a:p>
          <a:p>
            <a:pPr eaLnBrk="1" hangingPunct="1"/>
            <a:r>
              <a:rPr lang="tr-TR" altLang="tr-TR" sz="2800"/>
              <a:t>We don't know what we don't measure</a:t>
            </a:r>
          </a:p>
          <a:p>
            <a:pPr eaLnBrk="1" hangingPunct="1"/>
            <a:r>
              <a:rPr lang="tr-TR" altLang="tr-TR" sz="2800"/>
              <a:t>In the process of measuring the signal, some information is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44ACAE70-3872-EDE6-3E5C-C181A82B0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  <a:noFill/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altLang="tr-TR" sz="2800"/>
              <a:t>Analog signal is sampled every T</a:t>
            </a:r>
            <a:r>
              <a:rPr lang="en-US" altLang="tr-TR" sz="2800" baseline="-25000"/>
              <a:t>S</a:t>
            </a:r>
            <a:r>
              <a:rPr lang="en-US" altLang="tr-TR" sz="2800"/>
              <a:t> secs.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T</a:t>
            </a:r>
            <a:r>
              <a:rPr lang="en-US" altLang="tr-TR" sz="2800" baseline="-25000"/>
              <a:t>s</a:t>
            </a:r>
            <a:r>
              <a:rPr lang="en-US" altLang="tr-TR" sz="2800"/>
              <a:t> is referred to as the sampling interval. 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f</a:t>
            </a:r>
            <a:r>
              <a:rPr lang="en-US" altLang="tr-TR" sz="2800" baseline="-25000"/>
              <a:t>s</a:t>
            </a:r>
            <a:r>
              <a:rPr lang="en-US" altLang="tr-TR" sz="2800"/>
              <a:t> = 1/T</a:t>
            </a:r>
            <a:r>
              <a:rPr lang="en-US" altLang="tr-TR" sz="2800" baseline="-25000"/>
              <a:t>s</a:t>
            </a:r>
            <a:r>
              <a:rPr lang="en-US" altLang="tr-TR" sz="2800"/>
              <a:t> is called the sampling rate or sampling frequency.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There are 3 sampling methods:</a:t>
            </a:r>
          </a:p>
          <a:p>
            <a:pPr lvl="1">
              <a:lnSpc>
                <a:spcPct val="90000"/>
              </a:lnSpc>
            </a:pPr>
            <a:r>
              <a:rPr lang="en-US" altLang="tr-TR" sz="2400"/>
              <a:t>Ideal - an impulse at each sampling instant</a:t>
            </a:r>
          </a:p>
          <a:p>
            <a:pPr lvl="1">
              <a:lnSpc>
                <a:spcPct val="90000"/>
              </a:lnSpc>
            </a:pPr>
            <a:r>
              <a:rPr lang="en-US" altLang="tr-TR" sz="2400"/>
              <a:t>Natural - a pulse of short width with varying amplitude</a:t>
            </a:r>
          </a:p>
          <a:p>
            <a:pPr lvl="1">
              <a:lnSpc>
                <a:spcPct val="90000"/>
              </a:lnSpc>
            </a:pPr>
            <a:r>
              <a:rPr lang="en-US" altLang="tr-TR" sz="2400"/>
              <a:t>Flattop - sample and hold, like natural but with single amplitude value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The process is referred to as pulse amplitude modulation PAM and the outcome is a signal with analog (non integer) values</a:t>
            </a:r>
          </a:p>
        </p:txBody>
      </p:sp>
      <p:sp>
        <p:nvSpPr>
          <p:cNvPr id="43011" name="Title 4">
            <a:extLst>
              <a:ext uri="{FF2B5EF4-FFF2-40B4-BE49-F238E27FC236}">
                <a16:creationId xmlns:a16="http://schemas.microsoft.com/office/drawing/2014/main" id="{EA9E91AA-332C-79E1-25C5-918FA7705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Sampling</a:t>
            </a:r>
          </a:p>
        </p:txBody>
      </p:sp>
      <p:sp>
        <p:nvSpPr>
          <p:cNvPr id="43012" name="Slide Number Placeholder 5">
            <a:extLst>
              <a:ext uri="{FF2B5EF4-FFF2-40B4-BE49-F238E27FC236}">
                <a16:creationId xmlns:a16="http://schemas.microsoft.com/office/drawing/2014/main" id="{5EEC77F9-D77E-611B-E37E-9C4D2DEF7E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260A9D5-C56C-4FC0-9431-997BA05B37A2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34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6">
            <a:extLst>
              <a:ext uri="{FF2B5EF4-FFF2-40B4-BE49-F238E27FC236}">
                <a16:creationId xmlns:a16="http://schemas.microsoft.com/office/drawing/2014/main" id="{8FC22D10-D706-AED8-B10D-CE2455925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338263"/>
            <a:ext cx="8848725" cy="48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Slide Number Placeholder 7">
            <a:extLst>
              <a:ext uri="{FF2B5EF4-FFF2-40B4-BE49-F238E27FC236}">
                <a16:creationId xmlns:a16="http://schemas.microsoft.com/office/drawing/2014/main" id="{025623ED-98A6-9CF8-2230-181447BEDF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B6B3489-015E-4C24-9C36-19744B7A8ED8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35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6" name="Text Box 4">
            <a:extLst>
              <a:ext uri="{FF2B5EF4-FFF2-40B4-BE49-F238E27FC236}">
                <a16:creationId xmlns:a16="http://schemas.microsoft.com/office/drawing/2014/main" id="{1D59F3C0-9CB3-5E4C-CA73-D04BE1DAB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096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Recovery of a sampled sine wave for different sampling rates</a:t>
            </a:r>
          </a:p>
        </p:txBody>
      </p:sp>
      <p:pic>
        <p:nvPicPr>
          <p:cNvPr id="46083" name="Picture 6">
            <a:extLst>
              <a:ext uri="{FF2B5EF4-FFF2-40B4-BE49-F238E27FC236}">
                <a16:creationId xmlns:a16="http://schemas.microsoft.com/office/drawing/2014/main" id="{1556EFA9-8537-47E8-67DB-6E0B645F2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0" y="1066800"/>
            <a:ext cx="640715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Slide Number Placeholder 7">
            <a:extLst>
              <a:ext uri="{FF2B5EF4-FFF2-40B4-BE49-F238E27FC236}">
                <a16:creationId xmlns:a16="http://schemas.microsoft.com/office/drawing/2014/main" id="{45EA02D9-AD0E-F351-073F-E44F726ECD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9C033DC-AF36-4ABE-A764-CBB8DCD3018C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36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4">
            <a:extLst>
              <a:ext uri="{FF2B5EF4-FFF2-40B4-BE49-F238E27FC236}">
                <a16:creationId xmlns:a16="http://schemas.microsoft.com/office/drawing/2014/main" id="{3C64E13E-3B47-9375-975E-E1ED30E197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E065496-5002-4347-A2A2-0500C4B4F4C4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37</a:t>
            </a:fld>
            <a:endParaRPr kumimoji="0" lang="en-US" altLang="tr-TR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14FFB7AF-C9F5-5DB1-6B13-CEB7FAD60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/>
          </a:p>
        </p:txBody>
      </p:sp>
      <p:pic>
        <p:nvPicPr>
          <p:cNvPr id="48132" name="Picture 3">
            <a:extLst>
              <a:ext uri="{FF2B5EF4-FFF2-40B4-BE49-F238E27FC236}">
                <a16:creationId xmlns:a16="http://schemas.microsoft.com/office/drawing/2014/main" id="{14FF0E92-C411-6007-732A-05409132612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628775"/>
            <a:ext cx="7488238" cy="4708525"/>
          </a:xfrm>
          <a:noFill/>
        </p:spPr>
      </p:pic>
      <p:sp>
        <p:nvSpPr>
          <p:cNvPr id="48133" name="Rectangle 4">
            <a:extLst>
              <a:ext uri="{FF2B5EF4-FFF2-40B4-BE49-F238E27FC236}">
                <a16:creationId xmlns:a16="http://schemas.microsoft.com/office/drawing/2014/main" id="{60A5BD17-A4EA-CFCA-F4AD-ED83D9FB8B6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altLang="tr-TR" sz="2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985E5F4A-0753-52DC-3B1F-0A28EB8E1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4FDB0B8-5182-4437-89E3-1D8AC8D08E7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38</a:t>
            </a:fld>
            <a:endParaRPr kumimoji="0" lang="en-US" altLang="tr-TR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44B91F07-5271-C5D5-B019-F3BF35E0B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/>
          </a:p>
        </p:txBody>
      </p:sp>
      <p:pic>
        <p:nvPicPr>
          <p:cNvPr id="49156" name="Picture 3" descr="HSWORK01">
            <a:extLst>
              <a:ext uri="{FF2B5EF4-FFF2-40B4-BE49-F238E27FC236}">
                <a16:creationId xmlns:a16="http://schemas.microsoft.com/office/drawing/2014/main" id="{412BECAC-F1B3-1FA3-C767-7918CAEF0E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2"/>
          <a:stretch>
            <a:fillRect/>
          </a:stretch>
        </p:blipFill>
        <p:spPr>
          <a:xfrm>
            <a:off x="1487488" y="1412875"/>
            <a:ext cx="6096000" cy="4175125"/>
          </a:xfr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>
            <a:extLst>
              <a:ext uri="{FF2B5EF4-FFF2-40B4-BE49-F238E27FC236}">
                <a16:creationId xmlns:a16="http://schemas.microsoft.com/office/drawing/2014/main" id="{8867534D-AE2A-BCC7-6BB5-38BA40A7C7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7F6EB54-BD5D-4190-8FFC-2F84D2C948E9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39</a:t>
            </a:fld>
            <a:endParaRPr kumimoji="0" lang="en-US" altLang="tr-TR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D9A733B4-008C-EDEB-5C66-8419F5E60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/>
          </a:p>
        </p:txBody>
      </p:sp>
      <p:pic>
        <p:nvPicPr>
          <p:cNvPr id="50180" name="Picture 3" descr="HSWORK02">
            <a:extLst>
              <a:ext uri="{FF2B5EF4-FFF2-40B4-BE49-F238E27FC236}">
                <a16:creationId xmlns:a16="http://schemas.microsoft.com/office/drawing/2014/main" id="{DDF7B8D6-9D58-9459-64F6-3E3E51DD6B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2"/>
          <a:stretch>
            <a:fillRect/>
          </a:stretch>
        </p:blipFill>
        <p:spPr>
          <a:xfrm>
            <a:off x="1487488" y="1412875"/>
            <a:ext cx="6096000" cy="4176713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C49B338-985E-A00B-7BBA-88F40094E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Informatics - </a:t>
            </a:r>
            <a:r>
              <a:rPr lang="tr-TR" altLang="tr-TR" b="0"/>
              <a:t>Etymology</a:t>
            </a:r>
            <a:endParaRPr lang="tr-TR" alt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6533A-3D2C-AA46-5E5B-034579B1F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1956 the German computer scientist Karl </a:t>
            </a:r>
            <a:r>
              <a:rPr lang="en-US" dirty="0" err="1"/>
              <a:t>Steinbuch</a:t>
            </a:r>
            <a:r>
              <a:rPr lang="en-US" dirty="0"/>
              <a:t> coined the word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Informatik</a:t>
            </a:r>
            <a:r>
              <a:rPr lang="en-US" dirty="0"/>
              <a:t> </a:t>
            </a:r>
            <a:endParaRPr lang="tr-TR" dirty="0"/>
          </a:p>
          <a:p>
            <a:pPr lvl="2">
              <a:defRPr/>
            </a:pPr>
            <a:r>
              <a:rPr lang="tr-TR" sz="2000" dirty="0"/>
              <a:t>[</a:t>
            </a:r>
            <a:r>
              <a:rPr lang="de-DE" sz="2000" i="1" dirty="0"/>
              <a:t>Informatik: Automatische Informationsverarbeitung</a:t>
            </a:r>
            <a:r>
              <a:rPr lang="de-DE" sz="2000" dirty="0"/>
              <a:t> ("Informatics: Automatic Information Processing")</a:t>
            </a:r>
            <a:r>
              <a:rPr lang="tr-TR" sz="2000" dirty="0"/>
              <a:t>]</a:t>
            </a:r>
          </a:p>
          <a:p>
            <a:pPr>
              <a:defRPr/>
            </a:pPr>
            <a:r>
              <a:rPr lang="en-US" dirty="0"/>
              <a:t>The French term </a:t>
            </a:r>
            <a:r>
              <a:rPr lang="en-US" dirty="0" err="1"/>
              <a:t>informatique</a:t>
            </a:r>
            <a:r>
              <a:rPr lang="en-US" dirty="0"/>
              <a:t> was coined in 1962 by Philippe Dreyfus</a:t>
            </a:r>
            <a:endParaRPr lang="tr-TR" dirty="0"/>
          </a:p>
          <a:p>
            <a:pPr lvl="2">
              <a:defRPr/>
            </a:pPr>
            <a:r>
              <a:rPr lang="tr-TR" sz="2000" dirty="0"/>
              <a:t>[</a:t>
            </a:r>
            <a:r>
              <a:rPr lang="fr-FR" sz="2000" dirty="0"/>
              <a:t>Dreyfus, </a:t>
            </a:r>
            <a:r>
              <a:rPr lang="fr-FR" sz="2000" dirty="0" err="1"/>
              <a:t>Phillipe</a:t>
            </a:r>
            <a:r>
              <a:rPr lang="fr-FR" sz="2000" dirty="0"/>
              <a:t>. L’informatique. Gestion, Paris, </a:t>
            </a:r>
            <a:r>
              <a:rPr lang="fr-FR" sz="2000" dirty="0" err="1"/>
              <a:t>June</a:t>
            </a:r>
            <a:r>
              <a:rPr lang="fr-FR" sz="2000" dirty="0"/>
              <a:t> 1962, pp. 240–41</a:t>
            </a:r>
            <a:r>
              <a:rPr lang="tr-TR" sz="2000" dirty="0"/>
              <a:t>]</a:t>
            </a:r>
          </a:p>
          <a:p>
            <a:pPr>
              <a:defRPr/>
            </a:pPr>
            <a:r>
              <a:rPr lang="en-US" dirty="0"/>
              <a:t>The term was coined as a combination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automatic</a:t>
            </a:r>
            <a:r>
              <a:rPr lang="en-US" dirty="0"/>
              <a:t> to describe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science of automating information interactions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3255DA03-DB11-8547-EF6E-AFA85CA817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ECC147-08FE-460B-8A12-556313B57E5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03549CFF-1B3D-B425-67A5-F336822371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4E79003-2BB3-4968-9F08-9ECC99945E9C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40</a:t>
            </a:fld>
            <a:endParaRPr kumimoji="0" lang="en-US" altLang="tr-TR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9232F76-92C0-5437-9AA5-4B8386511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/>
          </a:p>
        </p:txBody>
      </p:sp>
      <p:pic>
        <p:nvPicPr>
          <p:cNvPr id="51204" name="Picture 3" descr="HSWORK03">
            <a:extLst>
              <a:ext uri="{FF2B5EF4-FFF2-40B4-BE49-F238E27FC236}">
                <a16:creationId xmlns:a16="http://schemas.microsoft.com/office/drawing/2014/main" id="{76BC11CF-DDC5-C586-4E24-E6D02ECE0A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2"/>
          <a:stretch>
            <a:fillRect/>
          </a:stretch>
        </p:blipFill>
        <p:spPr>
          <a:xfrm>
            <a:off x="1487488" y="1412875"/>
            <a:ext cx="6096000" cy="4176713"/>
          </a:xfr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>
            <a:extLst>
              <a:ext uri="{FF2B5EF4-FFF2-40B4-BE49-F238E27FC236}">
                <a16:creationId xmlns:a16="http://schemas.microsoft.com/office/drawing/2014/main" id="{5D43B4DB-E7FD-2302-3CB3-ABFA7C61B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68638"/>
            <a:ext cx="8077200" cy="1570037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en-US" altLang="tr-TR" b="1" dirty="0">
                <a:latin typeface="+mn-lt"/>
              </a:rPr>
              <a:t>According to the Nyquist theorem, the sampling rate must be</a:t>
            </a:r>
            <a:r>
              <a:rPr kumimoji="0" lang="tr-TR" altLang="tr-TR" b="1" dirty="0">
                <a:latin typeface="+mn-lt"/>
              </a:rPr>
              <a:t> </a:t>
            </a:r>
            <a:r>
              <a:rPr kumimoji="0" lang="en-US" altLang="tr-TR" b="1" dirty="0">
                <a:latin typeface="+mn-lt"/>
              </a:rPr>
              <a:t>at least 2 times the highest frequency contained in the signal.</a:t>
            </a:r>
          </a:p>
        </p:txBody>
      </p:sp>
      <p:sp>
        <p:nvSpPr>
          <p:cNvPr id="52227" name="Slide Number Placeholder 15">
            <a:extLst>
              <a:ext uri="{FF2B5EF4-FFF2-40B4-BE49-F238E27FC236}">
                <a16:creationId xmlns:a16="http://schemas.microsoft.com/office/drawing/2014/main" id="{D1D5527F-A073-8AC7-F08D-9C2309E551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4167DA6-64A0-41BD-9678-1F3A6F20D28F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41</a:t>
            </a:fld>
            <a:endParaRPr kumimoji="0" lang="en-US" altLang="tr-TR" sz="12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6F8223-C5C2-AB0B-B837-DEC7230F1DE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kumimoji="1" lang="en-US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Sampling Theorem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24DADFA-7AF5-6B73-A2A2-797C17464CD7}"/>
              </a:ext>
            </a:extLst>
          </p:cNvPr>
          <p:cNvSpPr txBox="1">
            <a:spLocks/>
          </p:cNvSpPr>
          <p:nvPr/>
        </p:nvSpPr>
        <p:spPr>
          <a:xfrm>
            <a:off x="611188" y="1557338"/>
            <a:ext cx="8077200" cy="7651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kumimoji="1" lang="en-US" sz="40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</a:t>
            </a:r>
            <a:r>
              <a:rPr kumimoji="1" lang="en-US" sz="4000" b="1" i="1" kern="0" baseline="-2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</a:t>
            </a:r>
            <a:r>
              <a:rPr kumimoji="1" lang="en-US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1" lang="en-US" sz="4000" b="1" kern="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 2</a:t>
            </a:r>
            <a:r>
              <a:rPr kumimoji="1" lang="en-US" sz="40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f</a:t>
            </a:r>
            <a:r>
              <a:rPr kumimoji="1" lang="en-US" sz="4000" b="1" i="1" kern="0" baseline="-25000" dirty="0">
                <a:solidFill>
                  <a:schemeClr val="tx2"/>
                </a:solidFill>
                <a:latin typeface="+mj-lt"/>
                <a:ea typeface="+mj-ea"/>
                <a:cs typeface="+mj-cs"/>
                <a:sym typeface="Symbol"/>
              </a:rPr>
              <a:t>m</a:t>
            </a:r>
            <a:endParaRPr kumimoji="1" lang="en-US" sz="4000" b="1" i="1" kern="0" baseline="-2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6">
            <a:extLst>
              <a:ext uri="{FF2B5EF4-FFF2-40B4-BE49-F238E27FC236}">
                <a16:creationId xmlns:a16="http://schemas.microsoft.com/office/drawing/2014/main" id="{71F9A809-194E-EC62-A79B-F2CD318D7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1881188"/>
            <a:ext cx="7331075" cy="36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8D129DA-1152-1E0F-217E-2C48DF870ED3}"/>
              </a:ext>
            </a:extLst>
          </p:cNvPr>
          <p:cNvSpPr/>
          <p:nvPr/>
        </p:nvSpPr>
        <p:spPr>
          <a:xfrm>
            <a:off x="0" y="0"/>
            <a:ext cx="9144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sz="28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Nyquist</a:t>
            </a:r>
            <a:r>
              <a:rPr kumimoji="1" 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sampling rate for low-pass and </a:t>
            </a:r>
            <a:r>
              <a:rPr kumimoji="1" lang="en-US" sz="28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bandpass</a:t>
            </a:r>
            <a:r>
              <a:rPr kumimoji="1" 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signals</a:t>
            </a:r>
          </a:p>
        </p:txBody>
      </p:sp>
      <p:sp>
        <p:nvSpPr>
          <p:cNvPr id="54276" name="Slide Number Placeholder 8">
            <a:extLst>
              <a:ext uri="{FF2B5EF4-FFF2-40B4-BE49-F238E27FC236}">
                <a16:creationId xmlns:a16="http://schemas.microsoft.com/office/drawing/2014/main" id="{FCE17A3E-6705-6248-D154-FE0C0C8554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D850474-2B08-4547-9BE2-DE4ABB1A1D5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42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FD3B44D4-0100-CB02-74AD-DBA357A0E5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  <a:noFill/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altLang="tr-TR" sz="2800"/>
              <a:t>Sampling results in a series of pulses of varying amplitude values ranging between two limits: a min and a max.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The amplitude values are infinite between the two limits.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We need to map the </a:t>
            </a:r>
            <a:r>
              <a:rPr lang="en-US" altLang="tr-TR" sz="2800" i="1"/>
              <a:t>infinite</a:t>
            </a:r>
            <a:r>
              <a:rPr lang="en-US" altLang="tr-TR" sz="2800"/>
              <a:t> amplitude values onto a finite set of known values.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This is achieved by dividing the distance between min and max into </a:t>
            </a:r>
            <a:r>
              <a:rPr lang="en-US" altLang="tr-TR" sz="2800">
                <a:solidFill>
                  <a:schemeClr val="hlink"/>
                </a:solidFill>
              </a:rPr>
              <a:t>L</a:t>
            </a:r>
            <a:r>
              <a:rPr lang="en-US" altLang="tr-TR" sz="2800"/>
              <a:t> </a:t>
            </a:r>
            <a:r>
              <a:rPr lang="en-US" altLang="tr-TR" sz="2800">
                <a:solidFill>
                  <a:schemeClr val="hlink"/>
                </a:solidFill>
              </a:rPr>
              <a:t>zones</a:t>
            </a:r>
            <a:r>
              <a:rPr lang="en-US" altLang="tr-TR" sz="2800"/>
              <a:t>, each of</a:t>
            </a:r>
            <a:r>
              <a:rPr lang="en-US" altLang="tr-TR" sz="2800">
                <a:solidFill>
                  <a:schemeClr val="hlink"/>
                </a:solidFill>
              </a:rPr>
              <a:t> height </a:t>
            </a:r>
            <a:r>
              <a:rPr lang="en-US" altLang="tr-TR" sz="2800">
                <a:solidFill>
                  <a:schemeClr val="hlink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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r-TR" sz="280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tr-TR" sz="2800"/>
              <a:t> = (max - min)/L</a:t>
            </a:r>
          </a:p>
        </p:txBody>
      </p:sp>
      <p:sp>
        <p:nvSpPr>
          <p:cNvPr id="56323" name="Title 4">
            <a:extLst>
              <a:ext uri="{FF2B5EF4-FFF2-40B4-BE49-F238E27FC236}">
                <a16:creationId xmlns:a16="http://schemas.microsoft.com/office/drawing/2014/main" id="{43A37C53-DEDF-8872-1BEB-0E9D3C862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Quantization</a:t>
            </a:r>
          </a:p>
        </p:txBody>
      </p:sp>
      <p:sp>
        <p:nvSpPr>
          <p:cNvPr id="56324" name="Slide Number Placeholder 5">
            <a:extLst>
              <a:ext uri="{FF2B5EF4-FFF2-40B4-BE49-F238E27FC236}">
                <a16:creationId xmlns:a16="http://schemas.microsoft.com/office/drawing/2014/main" id="{54CFFEAD-F942-A676-44FF-9B5B4B3B2D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6E5EF73-BF5A-4CAE-83F6-A6CF4ABCBDE5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43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>
            <a:extLst>
              <a:ext uri="{FF2B5EF4-FFF2-40B4-BE49-F238E27FC236}">
                <a16:creationId xmlns:a16="http://schemas.microsoft.com/office/drawing/2014/main" id="{8743ABBE-8792-89DC-8CF5-3E63E152E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noFill/>
        </p:spPr>
        <p:txBody>
          <a:bodyPr lIns="91440" tIns="45720" rIns="91440" bIns="45720"/>
          <a:lstStyle/>
          <a:p>
            <a:r>
              <a:rPr lang="en-US" altLang="tr-TR"/>
              <a:t>The midpoint of each zone is assigned a value from 0 to L-1 (resulting in L values)</a:t>
            </a:r>
          </a:p>
          <a:p>
            <a:r>
              <a:rPr lang="en-US" altLang="tr-TR"/>
              <a:t>Each sample falling in a zone is then approximated to the value of the midpoint. </a:t>
            </a:r>
          </a:p>
        </p:txBody>
      </p:sp>
      <p:sp>
        <p:nvSpPr>
          <p:cNvPr id="57347" name="Title 4">
            <a:extLst>
              <a:ext uri="{FF2B5EF4-FFF2-40B4-BE49-F238E27FC236}">
                <a16:creationId xmlns:a16="http://schemas.microsoft.com/office/drawing/2014/main" id="{ECDA7937-1103-E1C2-D7F2-E516EB7EE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Quantization Levels</a:t>
            </a:r>
          </a:p>
        </p:txBody>
      </p:sp>
      <p:sp>
        <p:nvSpPr>
          <p:cNvPr id="57348" name="Slide Number Placeholder 5">
            <a:extLst>
              <a:ext uri="{FF2B5EF4-FFF2-40B4-BE49-F238E27FC236}">
                <a16:creationId xmlns:a16="http://schemas.microsoft.com/office/drawing/2014/main" id="{BD043572-3127-AFEB-1690-C60B78E4C7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EBD769A-CD38-4FBA-BFAF-8A6A84253A0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44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>
            <a:extLst>
              <a:ext uri="{FF2B5EF4-FFF2-40B4-BE49-F238E27FC236}">
                <a16:creationId xmlns:a16="http://schemas.microsoft.com/office/drawing/2014/main" id="{47314DD9-B0B8-626E-BA28-3B72F888A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noFill/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altLang="tr-TR"/>
              <a:t>Assume we have a voltage signal with amplitutes V</a:t>
            </a:r>
            <a:r>
              <a:rPr lang="en-US" altLang="tr-TR" baseline="-25000"/>
              <a:t>min</a:t>
            </a:r>
            <a:r>
              <a:rPr lang="en-US" altLang="tr-TR"/>
              <a:t>=-20V and V</a:t>
            </a:r>
            <a:r>
              <a:rPr lang="en-US" altLang="tr-TR" baseline="-25000"/>
              <a:t>max</a:t>
            </a:r>
            <a:r>
              <a:rPr lang="en-US" altLang="tr-TR"/>
              <a:t>=+20V.</a:t>
            </a:r>
          </a:p>
          <a:p>
            <a:pPr>
              <a:lnSpc>
                <a:spcPct val="90000"/>
              </a:lnSpc>
            </a:pPr>
            <a:r>
              <a:rPr lang="en-US" altLang="tr-TR"/>
              <a:t>We want to use L=8 quantization levels.</a:t>
            </a:r>
          </a:p>
          <a:p>
            <a:pPr>
              <a:lnSpc>
                <a:spcPct val="90000"/>
              </a:lnSpc>
            </a:pPr>
            <a:r>
              <a:rPr lang="en-US" altLang="tr-TR"/>
              <a:t>Zone width</a:t>
            </a:r>
            <a:r>
              <a:rPr lang="en-US" altLang="tr-TR">
                <a:latin typeface="Symbol" panose="05050102010706020507" pitchFamily="18" charset="2"/>
                <a:sym typeface="Symbol" panose="05050102010706020507" pitchFamily="18" charset="2"/>
              </a:rPr>
              <a:t></a:t>
            </a:r>
            <a:r>
              <a:rPr lang="en-US" altLang="tr-TR"/>
              <a:t> = (20 - -20)/8 = 5</a:t>
            </a:r>
          </a:p>
          <a:p>
            <a:pPr>
              <a:lnSpc>
                <a:spcPct val="90000"/>
              </a:lnSpc>
            </a:pPr>
            <a:r>
              <a:rPr lang="en-US" altLang="tr-TR"/>
              <a:t>The 8 zones are: -20 to -15, -15 to -10, -10 to -5, -5 to 0, 0 to +5, +5 to +10, +10 to +15, +15 to +20</a:t>
            </a:r>
          </a:p>
          <a:p>
            <a:pPr>
              <a:lnSpc>
                <a:spcPct val="90000"/>
              </a:lnSpc>
            </a:pPr>
            <a:r>
              <a:rPr lang="en-US" altLang="tr-TR"/>
              <a:t>The midpoints are: -17.5, -12.5, -7.5, -2.5, 2.5, 7.5, 12.5, 17.5</a:t>
            </a:r>
          </a:p>
        </p:txBody>
      </p:sp>
      <p:sp>
        <p:nvSpPr>
          <p:cNvPr id="58371" name="Title 4">
            <a:extLst>
              <a:ext uri="{FF2B5EF4-FFF2-40B4-BE49-F238E27FC236}">
                <a16:creationId xmlns:a16="http://schemas.microsoft.com/office/drawing/2014/main" id="{0A2CCF76-F7DA-D3DB-4363-E7366829F2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Quantization Zones</a:t>
            </a:r>
          </a:p>
        </p:txBody>
      </p:sp>
      <p:sp>
        <p:nvSpPr>
          <p:cNvPr id="58372" name="Slide Number Placeholder 5">
            <a:extLst>
              <a:ext uri="{FF2B5EF4-FFF2-40B4-BE49-F238E27FC236}">
                <a16:creationId xmlns:a16="http://schemas.microsoft.com/office/drawing/2014/main" id="{1C34D096-ECFC-243D-764D-AD196BE453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67703BA-D533-4985-8DB8-072DEC06BD5E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45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A291E460-C4CF-4FF1-DE81-C251F046E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  <a:noFill/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altLang="tr-TR" sz="2800"/>
              <a:t>Each zone is then assigned a binary code.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The number of bits required to encode the zones, or the number of bits per sample as it is commonly referred to, is obtained as follows: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tr-TR" sz="2800"/>
              <a:t>n</a:t>
            </a:r>
            <a:r>
              <a:rPr lang="en-US" altLang="tr-TR" sz="2800" baseline="-25000"/>
              <a:t>b</a:t>
            </a:r>
            <a:r>
              <a:rPr lang="en-US" altLang="tr-TR" sz="2800"/>
              <a:t> = log</a:t>
            </a:r>
            <a:r>
              <a:rPr lang="en-US" altLang="tr-TR" sz="2800" baseline="-25000"/>
              <a:t>2</a:t>
            </a:r>
            <a:r>
              <a:rPr lang="en-US" altLang="tr-TR" sz="2800"/>
              <a:t> L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Given our example, n</a:t>
            </a:r>
            <a:r>
              <a:rPr lang="en-US" altLang="tr-TR" sz="2800" baseline="-25000"/>
              <a:t>b</a:t>
            </a:r>
            <a:r>
              <a:rPr lang="en-US" altLang="tr-TR" sz="2800"/>
              <a:t> = 3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The 8 zone (or level) codes are therefore: 000, 001, 010, 011, 100, 101, 110, and 111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Assigning codes to zones:</a:t>
            </a:r>
          </a:p>
          <a:p>
            <a:pPr lvl="1">
              <a:lnSpc>
                <a:spcPct val="90000"/>
              </a:lnSpc>
            </a:pPr>
            <a:r>
              <a:rPr lang="en-US" altLang="tr-TR" sz="2400"/>
              <a:t>000 will refer to zone -20 to -15</a:t>
            </a:r>
          </a:p>
          <a:p>
            <a:pPr lvl="1">
              <a:lnSpc>
                <a:spcPct val="90000"/>
              </a:lnSpc>
            </a:pPr>
            <a:r>
              <a:rPr lang="en-US" altLang="tr-TR" sz="2400"/>
              <a:t>001 to zone -15 to -10, etc.</a:t>
            </a:r>
          </a:p>
        </p:txBody>
      </p:sp>
      <p:sp>
        <p:nvSpPr>
          <p:cNvPr id="59395" name="Title 4">
            <a:extLst>
              <a:ext uri="{FF2B5EF4-FFF2-40B4-BE49-F238E27FC236}">
                <a16:creationId xmlns:a16="http://schemas.microsoft.com/office/drawing/2014/main" id="{27B35DA1-105A-3B7B-DE44-669011344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Assigning Codes to Zones</a:t>
            </a:r>
          </a:p>
        </p:txBody>
      </p:sp>
      <p:sp>
        <p:nvSpPr>
          <p:cNvPr id="59396" name="Slide Number Placeholder 5">
            <a:extLst>
              <a:ext uri="{FF2B5EF4-FFF2-40B4-BE49-F238E27FC236}">
                <a16:creationId xmlns:a16="http://schemas.microsoft.com/office/drawing/2014/main" id="{06EE0406-DCB9-82E1-1FD1-3E9AE2D2B1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341978D-ED3A-456B-8748-1601ADE13118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46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7">
            <a:extLst>
              <a:ext uri="{FF2B5EF4-FFF2-40B4-BE49-F238E27FC236}">
                <a16:creationId xmlns:a16="http://schemas.microsoft.com/office/drawing/2014/main" id="{F57C2C5A-04B9-42EC-1FD2-DA1EEFAD2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3" y="1049338"/>
            <a:ext cx="6846887" cy="512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id="{4D5E6FCA-8EC3-827A-4E1D-FFC5FEE09FB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207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kumimoji="1" 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Quantization and encoding of a sampled signal</a:t>
            </a:r>
          </a:p>
        </p:txBody>
      </p:sp>
      <p:sp>
        <p:nvSpPr>
          <p:cNvPr id="60420" name="Slide Number Placeholder 8">
            <a:extLst>
              <a:ext uri="{FF2B5EF4-FFF2-40B4-BE49-F238E27FC236}">
                <a16:creationId xmlns:a16="http://schemas.microsoft.com/office/drawing/2014/main" id="{582F07B2-25F5-8330-BC50-7D58CF1DF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6782D9C-31BA-42F5-85F1-259E168AE31C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47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>
            <a:extLst>
              <a:ext uri="{FF2B5EF4-FFF2-40B4-BE49-F238E27FC236}">
                <a16:creationId xmlns:a16="http://schemas.microsoft.com/office/drawing/2014/main" id="{DDFD26F3-CBEB-AACA-10A9-A1391610A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95800"/>
          </a:xfrm>
          <a:noFill/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altLang="tr-TR" sz="2800"/>
              <a:t>When a signal is quantized, we introduce an error </a:t>
            </a:r>
            <a:endParaRPr lang="tr-TR" altLang="tr-TR" sz="2800"/>
          </a:p>
          <a:p>
            <a:pPr lvl="1">
              <a:lnSpc>
                <a:spcPct val="90000"/>
              </a:lnSpc>
            </a:pPr>
            <a:r>
              <a:rPr lang="en-US" altLang="tr-TR" sz="2400"/>
              <a:t>the coded signal is an approximation of the actual amplitude value.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The difference between actual and coded value (midpoint) is referred to as the quantization error.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The more zones, the smaller </a:t>
            </a:r>
            <a:r>
              <a:rPr lang="en-US" altLang="tr-TR" sz="2800">
                <a:latin typeface="Symbol" panose="05050102010706020507" pitchFamily="18" charset="2"/>
                <a:sym typeface="Symbol" panose="05050102010706020507" pitchFamily="18" charset="2"/>
              </a:rPr>
              <a:t></a:t>
            </a:r>
            <a:r>
              <a:rPr lang="en-US" altLang="tr-TR" sz="2800"/>
              <a:t> </a:t>
            </a:r>
            <a:endParaRPr lang="tr-TR" altLang="tr-TR" sz="2800"/>
          </a:p>
          <a:p>
            <a:pPr lvl="1">
              <a:lnSpc>
                <a:spcPct val="90000"/>
              </a:lnSpc>
            </a:pPr>
            <a:r>
              <a:rPr lang="en-US" altLang="tr-TR" sz="2400"/>
              <a:t>which results in smaller errors.</a:t>
            </a:r>
          </a:p>
          <a:p>
            <a:pPr>
              <a:lnSpc>
                <a:spcPct val="90000"/>
              </a:lnSpc>
            </a:pPr>
            <a:r>
              <a:rPr lang="en-US" altLang="tr-TR" sz="2800"/>
              <a:t>BUT, the more zones the more bits required to encode the samples </a:t>
            </a:r>
            <a:endParaRPr lang="tr-TR" altLang="tr-TR" sz="2800"/>
          </a:p>
          <a:p>
            <a:pPr lvl="1">
              <a:lnSpc>
                <a:spcPct val="90000"/>
              </a:lnSpc>
            </a:pPr>
            <a:r>
              <a:rPr lang="en-US" altLang="tr-TR" sz="2400"/>
              <a:t>higher bit rate</a:t>
            </a:r>
          </a:p>
        </p:txBody>
      </p:sp>
      <p:sp>
        <p:nvSpPr>
          <p:cNvPr id="62467" name="Title 4">
            <a:extLst>
              <a:ext uri="{FF2B5EF4-FFF2-40B4-BE49-F238E27FC236}">
                <a16:creationId xmlns:a16="http://schemas.microsoft.com/office/drawing/2014/main" id="{35F84688-12A8-24B9-9A9D-43D3CD0FBD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Quantization Error</a:t>
            </a:r>
          </a:p>
        </p:txBody>
      </p:sp>
      <p:sp>
        <p:nvSpPr>
          <p:cNvPr id="62468" name="Slide Number Placeholder 5">
            <a:extLst>
              <a:ext uri="{FF2B5EF4-FFF2-40B4-BE49-F238E27FC236}">
                <a16:creationId xmlns:a16="http://schemas.microsoft.com/office/drawing/2014/main" id="{CD84F3CD-E8B5-AC3E-BAFC-8F2A9B111F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D3EED2D-B5DE-430D-A481-9FFF8526F793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48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>
            <a:extLst>
              <a:ext uri="{FF2B5EF4-FFF2-40B4-BE49-F238E27FC236}">
                <a16:creationId xmlns:a16="http://schemas.microsoft.com/office/drawing/2014/main" id="{430B8859-1CDE-B604-868B-ACB702820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5963"/>
          </a:xfrm>
        </p:spPr>
        <p:txBody>
          <a:bodyPr/>
          <a:lstStyle/>
          <a:p>
            <a:pPr eaLnBrk="1" hangingPunct="1"/>
            <a:r>
              <a:rPr lang="en-US" altLang="tr-TR" sz="3200"/>
              <a:t>Analog-to-digital Conversion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18760E4-9B63-F6EE-7A5B-08F233DF52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42938" y="1357313"/>
            <a:ext cx="7924800" cy="2895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tr-TR" sz="2400" b="1"/>
              <a:t>Example </a:t>
            </a:r>
            <a:r>
              <a:rPr lang="en-US" altLang="tr-TR" sz="2400"/>
              <a:t>An 12-bit analog-to-digital converter (ADC) advertises an accuracy of ± the least significant bit (LSB).  If the input range of the ADC is 0 to 10 volts, what is the accuracy of the ADC in analog volts?</a:t>
            </a:r>
          </a:p>
          <a:p>
            <a:pPr eaLnBrk="1" hangingPunct="1"/>
            <a:endParaRPr lang="en-US" altLang="tr-TR" sz="2400"/>
          </a:p>
          <a:p>
            <a:pPr eaLnBrk="1" hangingPunct="1">
              <a:buFontTx/>
              <a:buNone/>
            </a:pPr>
            <a:r>
              <a:rPr lang="en-US" altLang="tr-TR" sz="2000" u="sng"/>
              <a:t>Solution:</a:t>
            </a:r>
            <a:r>
              <a:rPr lang="en-US" altLang="tr-TR" sz="2000"/>
              <a:t> </a:t>
            </a:r>
            <a:endParaRPr lang="tr-TR" altLang="tr-TR" sz="2000"/>
          </a:p>
          <a:p>
            <a:pPr eaLnBrk="1" hangingPunct="1">
              <a:buFontTx/>
              <a:buNone/>
            </a:pPr>
            <a:r>
              <a:rPr lang="en-US" altLang="tr-TR" sz="2000"/>
              <a:t>If the input range is 10 volts then the analog voltage represented by the LSB would be:</a:t>
            </a:r>
            <a:endParaRPr lang="en-US" altLang="tr-TR" sz="1800"/>
          </a:p>
        </p:txBody>
      </p:sp>
      <p:graphicFrame>
        <p:nvGraphicFramePr>
          <p:cNvPr id="4098" name="Object 2">
            <a:extLst>
              <a:ext uri="{FF2B5EF4-FFF2-40B4-BE49-F238E27FC236}">
                <a16:creationId xmlns:a16="http://schemas.microsoft.com/office/drawing/2014/main" id="{EC893533-F83B-1581-421B-07917BA31D85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476375" y="4597400"/>
          <a:ext cx="4870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25700" imgH="393700" progId="Equation.COEE2">
                  <p:embed/>
                </p:oleObj>
              </mc:Choice>
              <mc:Fallback>
                <p:oleObj name="Equation" r:id="rId2" imgW="2425700" imgH="393700" progId="Equation.COEE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597400"/>
                        <a:ext cx="48704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7">
            <a:extLst>
              <a:ext uri="{FF2B5EF4-FFF2-40B4-BE49-F238E27FC236}">
                <a16:creationId xmlns:a16="http://schemas.microsoft.com/office/drawing/2014/main" id="{A3E25C53-F80B-E3E0-93EB-96BBD41B5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562600"/>
            <a:ext cx="685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tr-TR" sz="1800">
                <a:solidFill>
                  <a:srgbClr val="000000"/>
                </a:solidFill>
                <a:latin typeface="Arial" panose="020B0604020202020204" pitchFamily="34" charset="0"/>
              </a:rPr>
              <a:t>Hence the accuracy would be ± </a:t>
            </a:r>
            <a:r>
              <a:rPr kumimoji="0" lang="tr-TR" altLang="tr-TR" sz="18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r>
              <a:rPr kumimoji="0" lang="en-US" altLang="tr-TR" sz="1800">
                <a:solidFill>
                  <a:srgbClr val="000000"/>
                </a:solidFill>
                <a:latin typeface="Arial" panose="020B0604020202020204" pitchFamily="34" charset="0"/>
              </a:rPr>
              <a:t>.0024 volts.</a:t>
            </a:r>
          </a:p>
        </p:txBody>
      </p:sp>
      <p:sp>
        <p:nvSpPr>
          <p:cNvPr id="63494" name="Slide Number Placeholder 7">
            <a:extLst>
              <a:ext uri="{FF2B5EF4-FFF2-40B4-BE49-F238E27FC236}">
                <a16:creationId xmlns:a16="http://schemas.microsoft.com/office/drawing/2014/main" id="{8F1FCC84-382E-0E54-13D3-151495A387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8334B20-9E91-4AF9-8391-AE2DE551A2DE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49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  <p:bldP spid="4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FDBFBEF-73B7-C609-8BFB-9E9C1E277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Informatics - </a:t>
            </a:r>
            <a:r>
              <a:rPr lang="tr-TR" altLang="tr-TR" b="0"/>
              <a:t>Etymology</a:t>
            </a:r>
            <a:endParaRPr lang="tr-TR" alt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7FF94-A9C4-D3E8-3908-1B45D5E4D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morphology—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informat</a:t>
            </a:r>
            <a:r>
              <a:rPr lang="en-US" dirty="0"/>
              <a:t>-ion + -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ics</a:t>
            </a:r>
            <a:r>
              <a:rPr lang="en-US" dirty="0"/>
              <a:t>—uses </a:t>
            </a:r>
            <a:endParaRPr lang="tr-TR" dirty="0"/>
          </a:p>
          <a:p>
            <a:pPr>
              <a:defRPr/>
            </a:pPr>
            <a:r>
              <a:rPr lang="en-US" dirty="0"/>
              <a:t>the accepted form for names of sciences, </a:t>
            </a:r>
            <a:endParaRPr lang="tr-TR" dirty="0"/>
          </a:p>
          <a:p>
            <a:pPr lvl="1">
              <a:defRPr/>
            </a:pPr>
            <a:r>
              <a:rPr lang="en-US" dirty="0"/>
              <a:t>as conics, linguistics, optics, </a:t>
            </a:r>
            <a:endParaRPr lang="tr-TR" dirty="0"/>
          </a:p>
          <a:p>
            <a:pPr>
              <a:defRPr/>
            </a:pPr>
            <a:r>
              <a:rPr lang="en-US" dirty="0"/>
              <a:t>or matters of practice, </a:t>
            </a:r>
            <a:endParaRPr lang="tr-TR" dirty="0"/>
          </a:p>
          <a:p>
            <a:pPr lvl="1">
              <a:defRPr/>
            </a:pPr>
            <a:r>
              <a:rPr lang="en-US" dirty="0"/>
              <a:t>as economics, politics, tactics</a:t>
            </a:r>
            <a:endParaRPr lang="tr-TR" dirty="0"/>
          </a:p>
          <a:p>
            <a:pPr>
              <a:defRPr/>
            </a:pPr>
            <a:r>
              <a:rPr lang="en-US" dirty="0"/>
              <a:t>linguistically, the meaning extends easily </a:t>
            </a:r>
            <a:endParaRPr lang="tr-TR" dirty="0"/>
          </a:p>
          <a:p>
            <a:pPr lvl="1">
              <a:defRPr/>
            </a:pPr>
            <a:r>
              <a:rPr lang="en-US" dirty="0"/>
              <a:t>to encompass both </a:t>
            </a:r>
            <a:endParaRPr lang="tr-TR" dirty="0"/>
          </a:p>
          <a:p>
            <a:pPr lvl="2">
              <a:defRPr/>
            </a:pPr>
            <a:r>
              <a:rPr lang="en-US" dirty="0"/>
              <a:t>the science of information </a:t>
            </a:r>
            <a:endParaRPr lang="tr-TR" dirty="0"/>
          </a:p>
          <a:p>
            <a:pPr lvl="2">
              <a:defRPr/>
            </a:pPr>
            <a:r>
              <a:rPr lang="en-US" dirty="0"/>
              <a:t>the practice of information processing.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2F232DFC-7933-5EF5-F0B0-6570A59B0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C8EF9D7-E2EE-46ED-93B7-1F4DC4E68D1D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3">
            <a:extLst>
              <a:ext uri="{FF2B5EF4-FFF2-40B4-BE49-F238E27FC236}">
                <a16:creationId xmlns:a16="http://schemas.microsoft.com/office/drawing/2014/main" id="{0B2F227E-A135-53B4-88E4-22720398AA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B2F224C-7839-47AC-B68A-D58CF7021570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50</a:t>
            </a:fld>
            <a:endParaRPr kumimoji="0" lang="en-US" altLang="tr-TR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B0F0F4A2-7697-6F55-ABB3-8C12675BC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/>
              <a:t>Sampling related concepts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F1FC7822-81E8-731A-2AEF-BA06E507C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tr-TR"/>
              <a:t>Over/exact/under sampling</a:t>
            </a:r>
          </a:p>
          <a:p>
            <a:pPr eaLnBrk="1" hangingPunct="1"/>
            <a:r>
              <a:rPr lang="en-GB" altLang="tr-TR"/>
              <a:t>Regular/irregular sampling</a:t>
            </a:r>
          </a:p>
          <a:p>
            <a:pPr eaLnBrk="1" hangingPunct="1"/>
            <a:r>
              <a:rPr lang="en-GB" altLang="tr-TR"/>
              <a:t>Linear/Logarithmic sampling</a:t>
            </a:r>
          </a:p>
          <a:p>
            <a:pPr eaLnBrk="1" hangingPunct="1"/>
            <a:r>
              <a:rPr lang="en-GB" altLang="tr-TR"/>
              <a:t>Aliasing</a:t>
            </a:r>
          </a:p>
          <a:p>
            <a:pPr eaLnBrk="1" hangingPunct="1"/>
            <a:r>
              <a:rPr lang="en-GB" altLang="tr-TR"/>
              <a:t>Anti-aliasing filter</a:t>
            </a:r>
          </a:p>
          <a:p>
            <a:pPr eaLnBrk="1" hangingPunct="1"/>
            <a:r>
              <a:rPr lang="en-GB" altLang="tr-TR"/>
              <a:t>Image</a:t>
            </a:r>
          </a:p>
          <a:p>
            <a:pPr eaLnBrk="1" hangingPunct="1"/>
            <a:r>
              <a:rPr lang="en-GB" altLang="tr-TR"/>
              <a:t>Anti-image filter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>
            <a:extLst>
              <a:ext uri="{FF2B5EF4-FFF2-40B4-BE49-F238E27FC236}">
                <a16:creationId xmlns:a16="http://schemas.microsoft.com/office/drawing/2014/main" id="{281DB880-FE3A-0118-62F5-C76A9EDDCC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5C6DDE1-7C03-4233-82CF-B0A3C0F6133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51</a:t>
            </a:fld>
            <a:endParaRPr kumimoji="0" lang="en-US" altLang="tr-TR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09E0E1EB-0D68-F28D-DF0A-8447E6EBD3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z="3200"/>
              <a:t>Steps for digitization/reconstruction</a:t>
            </a:r>
            <a:r>
              <a:rPr lang="tr-TR" altLang="tr-TR" sz="3200"/>
              <a:t> </a:t>
            </a:r>
            <a:r>
              <a:rPr lang="en-GB" altLang="tr-TR" sz="3200"/>
              <a:t>of a signal</a:t>
            </a: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EE00559F-E294-41B0-4E42-3311716BE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3887788" cy="4525963"/>
          </a:xfrm>
        </p:spPr>
        <p:txBody>
          <a:bodyPr/>
          <a:lstStyle/>
          <a:p>
            <a:pPr eaLnBrk="1" hangingPunct="1"/>
            <a:r>
              <a:rPr lang="en-GB" altLang="tr-TR">
                <a:solidFill>
                  <a:srgbClr val="FF0000"/>
                </a:solidFill>
              </a:rPr>
              <a:t>Band limiting (LPF)</a:t>
            </a:r>
          </a:p>
          <a:p>
            <a:pPr eaLnBrk="1" hangingPunct="1"/>
            <a:r>
              <a:rPr lang="en-GB" altLang="tr-TR">
                <a:solidFill>
                  <a:srgbClr val="FF0000"/>
                </a:solidFill>
              </a:rPr>
              <a:t>Sampling / Holding</a:t>
            </a:r>
          </a:p>
          <a:p>
            <a:pPr eaLnBrk="1" hangingPunct="1"/>
            <a:r>
              <a:rPr lang="en-GB" altLang="tr-TR">
                <a:solidFill>
                  <a:srgbClr val="FF0000"/>
                </a:solidFill>
              </a:rPr>
              <a:t>Quantization</a:t>
            </a:r>
          </a:p>
          <a:p>
            <a:pPr eaLnBrk="1" hangingPunct="1"/>
            <a:r>
              <a:rPr lang="en-GB" altLang="tr-TR">
                <a:solidFill>
                  <a:srgbClr val="FF0000"/>
                </a:solidFill>
              </a:rPr>
              <a:t>Coding</a:t>
            </a:r>
          </a:p>
          <a:p>
            <a:pPr eaLnBrk="1" hangingPunct="1">
              <a:buFontTx/>
              <a:buNone/>
            </a:pPr>
            <a:endParaRPr lang="tr-TR" altLang="tr-TR" i="1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GB" altLang="tr-TR" i="1">
                <a:solidFill>
                  <a:srgbClr val="FF0000"/>
                </a:solidFill>
              </a:rPr>
              <a:t>These are basic steps for A/D conversion </a:t>
            </a:r>
          </a:p>
        </p:txBody>
      </p:sp>
      <p:sp>
        <p:nvSpPr>
          <p:cNvPr id="260100" name="Rectangle 4">
            <a:extLst>
              <a:ext uri="{FF2B5EF4-FFF2-40B4-BE49-F238E27FC236}">
                <a16:creationId xmlns:a16="http://schemas.microsoft.com/office/drawing/2014/main" id="{6EE21054-0668-4010-9D76-673C88DFF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600200"/>
            <a:ext cx="3727450" cy="460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tr-TR">
                <a:solidFill>
                  <a:schemeClr val="accent1"/>
                </a:solidFill>
              </a:rPr>
              <a:t>D/A converter</a:t>
            </a:r>
          </a:p>
          <a:p>
            <a:pPr eaLnBrk="1" hangingPunct="1"/>
            <a:r>
              <a:rPr lang="en-GB" altLang="tr-TR">
                <a:solidFill>
                  <a:schemeClr val="accent1"/>
                </a:solidFill>
              </a:rPr>
              <a:t>Sampling / Holding</a:t>
            </a:r>
          </a:p>
          <a:p>
            <a:pPr eaLnBrk="1" hangingPunct="1"/>
            <a:r>
              <a:rPr lang="en-GB" altLang="tr-TR">
                <a:solidFill>
                  <a:schemeClr val="accent1"/>
                </a:solidFill>
              </a:rPr>
              <a:t>Image rejection</a:t>
            </a:r>
          </a:p>
          <a:p>
            <a:pPr eaLnBrk="1" hangingPunct="1">
              <a:buFontTx/>
              <a:buNone/>
            </a:pPr>
            <a:endParaRPr lang="en-GB" altLang="tr-TR">
              <a:solidFill>
                <a:schemeClr val="accent1"/>
              </a:solidFill>
            </a:endParaRPr>
          </a:p>
          <a:p>
            <a:pPr eaLnBrk="1" hangingPunct="1">
              <a:buFontTx/>
              <a:buNone/>
            </a:pPr>
            <a:r>
              <a:rPr lang="en-GB" altLang="tr-TR" i="1">
                <a:solidFill>
                  <a:schemeClr val="accent1"/>
                </a:solidFill>
              </a:rPr>
              <a:t>These are basic steps for reconstructing a sampled digital signal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0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0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0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0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>
            <a:extLst>
              <a:ext uri="{FF2B5EF4-FFF2-40B4-BE49-F238E27FC236}">
                <a16:creationId xmlns:a16="http://schemas.microsoft.com/office/drawing/2014/main" id="{E43C8485-CF24-11D3-33A9-4FA34277D8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17994A4-F6A9-443C-91BB-4A7EF14ED6ED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52</a:t>
            </a:fld>
            <a:endParaRPr kumimoji="0" lang="en-US" altLang="tr-TR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B72B4940-5BE1-6752-65A0-AE70791D08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sz="2800"/>
              <a:t>Digital data: end product of A/D conversion and related concepts</a:t>
            </a:r>
          </a:p>
        </p:txBody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CF5E778D-6821-F6A7-6F31-A9EFF75DE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tr-TR"/>
              <a:t>Bit: least digital information, binary 1 or 0</a:t>
            </a:r>
          </a:p>
          <a:p>
            <a:pPr eaLnBrk="1" hangingPunct="1"/>
            <a:r>
              <a:rPr lang="en-GB" altLang="tr-TR"/>
              <a:t>Nibble: 4 bits</a:t>
            </a:r>
          </a:p>
          <a:p>
            <a:pPr eaLnBrk="1" hangingPunct="1"/>
            <a:r>
              <a:rPr lang="en-GB" altLang="tr-TR"/>
              <a:t>Byte: 8 bits, 2 nibbles</a:t>
            </a:r>
          </a:p>
          <a:p>
            <a:pPr eaLnBrk="1" hangingPunct="1"/>
            <a:r>
              <a:rPr lang="en-GB" altLang="tr-TR"/>
              <a:t>Word: 16 bits, 2 bytes, 4 nibbles</a:t>
            </a:r>
          </a:p>
          <a:p>
            <a:pPr eaLnBrk="1" hangingPunct="1"/>
            <a:r>
              <a:rPr lang="en-GB" altLang="tr-TR"/>
              <a:t>Some jargon: </a:t>
            </a:r>
          </a:p>
          <a:p>
            <a:pPr lvl="1" eaLnBrk="1" hangingPunct="1"/>
            <a:r>
              <a:rPr lang="en-GB" altLang="tr-TR"/>
              <a:t>integer, signed integer, long integer, 2s complement, hexadecimal, octal, floating point, etc.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>
            <a:extLst>
              <a:ext uri="{FF2B5EF4-FFF2-40B4-BE49-F238E27FC236}">
                <a16:creationId xmlns:a16="http://schemas.microsoft.com/office/drawing/2014/main" id="{58BABF66-1F79-A4C3-ABAF-B972EE472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tr-TR"/>
          </a:p>
        </p:txBody>
      </p:sp>
      <p:pic>
        <p:nvPicPr>
          <p:cNvPr id="67587" name="Content Placeholder 4" descr="mp3Demo_light_blue.gif">
            <a:extLst>
              <a:ext uri="{FF2B5EF4-FFF2-40B4-BE49-F238E27FC236}">
                <a16:creationId xmlns:a16="http://schemas.microsoft.com/office/drawing/2014/main" id="{D442E784-5D5E-97D2-D812-989C92AA17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989138"/>
            <a:ext cx="8642350" cy="2592387"/>
          </a:xfrm>
        </p:spPr>
      </p:pic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5549452C-7E73-13AE-E7DF-E1F8C33F01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08A54031-0059-4BB2-B3E7-75D9FD5DC187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53</a:t>
            </a:fld>
            <a:endParaRPr kumimoji="0" lang="en-US" altLang="tr-TR" sz="12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1">
            <a:extLst>
              <a:ext uri="{FF2B5EF4-FFF2-40B4-BE49-F238E27FC236}">
                <a16:creationId xmlns:a16="http://schemas.microsoft.com/office/drawing/2014/main" id="{BFD1C664-2FB5-9A21-CF94-2E261C0C3B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D4A3ACB-8529-4EE5-B013-EE23AD5B2317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54</a:t>
            </a:fld>
            <a:endParaRPr kumimoji="0" lang="en-US" altLang="tr-TR" sz="1200"/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0995335B-5BDF-44CD-7E3B-0E5AA8C9E208}"/>
              </a:ext>
            </a:extLst>
          </p:cNvPr>
          <p:cNvSpPr txBox="1">
            <a:spLocks noGrp="1"/>
          </p:cNvSpPr>
          <p:nvPr/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fld id="{5BF3101C-D22F-41A8-A3A6-8B2C9BBD6C44}" type="slidenum">
              <a:rPr kumimoji="0" lang="en-US" altLang="tr-TR" sz="1200"/>
              <a:pPr algn="r">
                <a:spcBef>
                  <a:spcPct val="50000"/>
                </a:spcBef>
                <a:buFontTx/>
                <a:buNone/>
              </a:pPr>
              <a:t>54</a:t>
            </a:fld>
            <a:endParaRPr kumimoji="0" lang="en-US" altLang="tr-TR" sz="1200"/>
          </a:p>
        </p:txBody>
      </p:sp>
      <p:sp>
        <p:nvSpPr>
          <p:cNvPr id="263171" name="Rectangle 2">
            <a:extLst>
              <a:ext uri="{FF2B5EF4-FFF2-40B4-BE49-F238E27FC236}">
                <a16:creationId xmlns:a16="http://schemas.microsoft.com/office/drawing/2014/main" id="{3C009F6A-F9B2-0A74-FA79-71C2F7A3DC5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91845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tr-TR" sz="2800"/>
              <a:t>Special Powers of </a:t>
            </a:r>
            <a:r>
              <a:rPr lang="tr-TR" altLang="tr-TR" sz="2800">
                <a:solidFill>
                  <a:schemeClr val="hlink"/>
                </a:solidFill>
              </a:rPr>
              <a:t>10</a:t>
            </a:r>
            <a:r>
              <a:rPr lang="tr-TR" altLang="tr-TR" sz="2800"/>
              <a:t> and </a:t>
            </a:r>
            <a:r>
              <a:rPr lang="tr-TR" altLang="tr-TR" sz="2800">
                <a:solidFill>
                  <a:schemeClr val="accent1"/>
                </a:solidFill>
              </a:rPr>
              <a:t>2 </a:t>
            </a:r>
            <a:r>
              <a:rPr lang="tr-TR" altLang="tr-TR" sz="280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tr-TR" sz="25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tr-TR" sz="2400">
                <a:solidFill>
                  <a:schemeClr val="tx1"/>
                </a:solidFill>
              </a:rPr>
              <a:t>Kilo- (K) </a:t>
            </a:r>
            <a:r>
              <a:rPr lang="tr-TR" altLang="tr-TR" sz="2400">
                <a:solidFill>
                  <a:schemeClr val="tx1"/>
                </a:solidFill>
              </a:rPr>
              <a:t>	</a:t>
            </a:r>
            <a:r>
              <a:rPr lang="en-US" altLang="tr-TR" sz="2400">
                <a:solidFill>
                  <a:schemeClr val="tx1"/>
                </a:solidFill>
              </a:rPr>
              <a:t>= 1 thousand </a:t>
            </a:r>
            <a:r>
              <a:rPr lang="tr-TR" altLang="tr-TR" sz="2400">
                <a:solidFill>
                  <a:schemeClr val="tx1"/>
                </a:solidFill>
              </a:rPr>
              <a:t>	</a:t>
            </a:r>
            <a:r>
              <a:rPr lang="en-US" altLang="tr-TR" sz="2400">
                <a:solidFill>
                  <a:schemeClr val="tx1"/>
                </a:solidFill>
              </a:rPr>
              <a:t>=</a:t>
            </a:r>
            <a:r>
              <a:rPr lang="en-US" altLang="tr-TR" sz="2400"/>
              <a:t> 10</a:t>
            </a:r>
            <a:r>
              <a:rPr lang="en-US" altLang="tr-TR" sz="2400" baseline="30000"/>
              <a:t>3</a:t>
            </a:r>
            <a:r>
              <a:rPr lang="en-US" altLang="tr-TR" sz="2400"/>
              <a:t> </a:t>
            </a:r>
            <a:r>
              <a:rPr lang="tr-TR" altLang="tr-TR" sz="2400"/>
              <a:t>	</a:t>
            </a:r>
            <a:r>
              <a:rPr lang="en-US" altLang="tr-TR" sz="2400">
                <a:solidFill>
                  <a:schemeClr val="tx1"/>
                </a:solidFill>
              </a:rPr>
              <a:t>and </a:t>
            </a:r>
            <a:r>
              <a:rPr lang="tr-TR" altLang="tr-TR" sz="2400"/>
              <a:t>	</a:t>
            </a:r>
            <a:r>
              <a:rPr lang="en-US" altLang="tr-TR" sz="2400">
                <a:solidFill>
                  <a:schemeClr val="accent1"/>
                </a:solidFill>
              </a:rPr>
              <a:t>2</a:t>
            </a:r>
            <a:r>
              <a:rPr lang="en-US" altLang="tr-TR" sz="2400" baseline="30000">
                <a:solidFill>
                  <a:schemeClr val="accent1"/>
                </a:solidFill>
              </a:rPr>
              <a:t>10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tr-TR" sz="2400">
                <a:solidFill>
                  <a:schemeClr val="tx1"/>
                </a:solidFill>
              </a:rPr>
              <a:t>Mega- (M) </a:t>
            </a:r>
            <a:r>
              <a:rPr lang="tr-TR" altLang="tr-TR" sz="2400">
                <a:solidFill>
                  <a:schemeClr val="tx1"/>
                </a:solidFill>
              </a:rPr>
              <a:t>	</a:t>
            </a:r>
            <a:r>
              <a:rPr lang="en-US" altLang="tr-TR" sz="2400">
                <a:solidFill>
                  <a:schemeClr val="tx1"/>
                </a:solidFill>
              </a:rPr>
              <a:t>= 1 million </a:t>
            </a:r>
            <a:r>
              <a:rPr lang="tr-TR" altLang="tr-TR" sz="2400">
                <a:solidFill>
                  <a:schemeClr val="tx1"/>
                </a:solidFill>
              </a:rPr>
              <a:t>	</a:t>
            </a:r>
            <a:r>
              <a:rPr lang="en-US" altLang="tr-TR" sz="2400">
                <a:solidFill>
                  <a:schemeClr val="tx1"/>
                </a:solidFill>
              </a:rPr>
              <a:t>=</a:t>
            </a:r>
            <a:r>
              <a:rPr lang="en-US" altLang="tr-TR" sz="2400"/>
              <a:t> 10</a:t>
            </a:r>
            <a:r>
              <a:rPr lang="en-US" altLang="tr-TR" sz="2400" baseline="30000"/>
              <a:t>6</a:t>
            </a:r>
            <a:r>
              <a:rPr lang="en-US" altLang="tr-TR" sz="2400"/>
              <a:t> </a:t>
            </a:r>
            <a:r>
              <a:rPr lang="tr-TR" altLang="tr-TR" sz="2400"/>
              <a:t>	</a:t>
            </a:r>
            <a:r>
              <a:rPr lang="en-US" altLang="tr-TR" sz="2400">
                <a:solidFill>
                  <a:schemeClr val="tx1"/>
                </a:solidFill>
              </a:rPr>
              <a:t>and </a:t>
            </a:r>
            <a:r>
              <a:rPr lang="tr-TR" altLang="tr-TR" sz="2400"/>
              <a:t>	</a:t>
            </a:r>
            <a:r>
              <a:rPr lang="en-US" altLang="tr-TR" sz="2400">
                <a:solidFill>
                  <a:schemeClr val="accent1"/>
                </a:solidFill>
              </a:rPr>
              <a:t>2</a:t>
            </a:r>
            <a:r>
              <a:rPr lang="en-US" altLang="tr-TR" sz="2400" baseline="30000">
                <a:solidFill>
                  <a:schemeClr val="accent1"/>
                </a:solidFill>
              </a:rPr>
              <a:t>20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tr-TR" sz="2400">
                <a:solidFill>
                  <a:schemeClr val="tx1"/>
                </a:solidFill>
              </a:rPr>
              <a:t>Giga- (G) </a:t>
            </a:r>
            <a:r>
              <a:rPr lang="tr-TR" altLang="tr-TR" sz="2400">
                <a:solidFill>
                  <a:schemeClr val="tx1"/>
                </a:solidFill>
              </a:rPr>
              <a:t>	</a:t>
            </a:r>
            <a:r>
              <a:rPr lang="en-US" altLang="tr-TR" sz="2400">
                <a:solidFill>
                  <a:schemeClr val="tx1"/>
                </a:solidFill>
              </a:rPr>
              <a:t>= 1 billion </a:t>
            </a:r>
            <a:r>
              <a:rPr lang="tr-TR" altLang="tr-TR" sz="2400">
                <a:solidFill>
                  <a:schemeClr val="tx1"/>
                </a:solidFill>
              </a:rPr>
              <a:t>	</a:t>
            </a:r>
            <a:r>
              <a:rPr lang="en-US" altLang="tr-TR" sz="2400">
                <a:solidFill>
                  <a:schemeClr val="tx1"/>
                </a:solidFill>
              </a:rPr>
              <a:t>=</a:t>
            </a:r>
            <a:r>
              <a:rPr lang="en-US" altLang="tr-TR" sz="2400"/>
              <a:t> 10</a:t>
            </a:r>
            <a:r>
              <a:rPr lang="en-US" altLang="tr-TR" sz="2400" baseline="30000"/>
              <a:t>9</a:t>
            </a:r>
            <a:r>
              <a:rPr lang="en-US" altLang="tr-TR" sz="2400"/>
              <a:t> </a:t>
            </a:r>
            <a:r>
              <a:rPr lang="tr-TR" altLang="tr-TR" sz="2400"/>
              <a:t>	</a:t>
            </a:r>
            <a:r>
              <a:rPr lang="en-US" altLang="tr-TR" sz="2400">
                <a:solidFill>
                  <a:schemeClr val="tx1"/>
                </a:solidFill>
              </a:rPr>
              <a:t>and </a:t>
            </a:r>
            <a:r>
              <a:rPr lang="tr-TR" altLang="tr-TR" sz="2400"/>
              <a:t>	</a:t>
            </a:r>
            <a:r>
              <a:rPr lang="en-US" altLang="tr-TR" sz="2400">
                <a:solidFill>
                  <a:schemeClr val="accent1"/>
                </a:solidFill>
              </a:rPr>
              <a:t>2</a:t>
            </a:r>
            <a:r>
              <a:rPr lang="en-US" altLang="tr-TR" sz="2400" baseline="30000">
                <a:solidFill>
                  <a:schemeClr val="accent1"/>
                </a:solidFill>
              </a:rPr>
              <a:t>30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tr-TR" sz="2400">
                <a:solidFill>
                  <a:schemeClr val="tx1"/>
                </a:solidFill>
              </a:rPr>
              <a:t>Tera- (T) </a:t>
            </a:r>
            <a:r>
              <a:rPr lang="tr-TR" altLang="tr-TR" sz="2400">
                <a:solidFill>
                  <a:schemeClr val="tx1"/>
                </a:solidFill>
              </a:rPr>
              <a:t>	</a:t>
            </a:r>
            <a:r>
              <a:rPr lang="en-US" altLang="tr-TR" sz="2400">
                <a:solidFill>
                  <a:schemeClr val="tx1"/>
                </a:solidFill>
              </a:rPr>
              <a:t>= 1 trillion </a:t>
            </a:r>
            <a:r>
              <a:rPr lang="tr-TR" altLang="tr-TR" sz="2400">
                <a:solidFill>
                  <a:schemeClr val="tx1"/>
                </a:solidFill>
              </a:rPr>
              <a:t>	</a:t>
            </a:r>
            <a:r>
              <a:rPr lang="en-US" altLang="tr-TR" sz="2400">
                <a:solidFill>
                  <a:schemeClr val="tx1"/>
                </a:solidFill>
              </a:rPr>
              <a:t>=</a:t>
            </a:r>
            <a:r>
              <a:rPr lang="en-US" altLang="tr-TR" sz="2400"/>
              <a:t> 10</a:t>
            </a:r>
            <a:r>
              <a:rPr lang="en-US" altLang="tr-TR" sz="2400" baseline="30000"/>
              <a:t>12</a:t>
            </a:r>
            <a:r>
              <a:rPr lang="en-US" altLang="tr-TR" sz="2400"/>
              <a:t> </a:t>
            </a:r>
            <a:r>
              <a:rPr lang="tr-TR" altLang="tr-TR" sz="2400"/>
              <a:t>	</a:t>
            </a:r>
            <a:r>
              <a:rPr lang="en-US" altLang="tr-TR" sz="2400">
                <a:solidFill>
                  <a:schemeClr val="tx1"/>
                </a:solidFill>
              </a:rPr>
              <a:t>and</a:t>
            </a:r>
            <a:r>
              <a:rPr lang="en-US" altLang="tr-TR" sz="2400"/>
              <a:t> </a:t>
            </a:r>
            <a:r>
              <a:rPr lang="tr-TR" altLang="tr-TR" sz="2400"/>
              <a:t>	</a:t>
            </a:r>
            <a:r>
              <a:rPr lang="en-US" altLang="tr-TR" sz="2400">
                <a:solidFill>
                  <a:schemeClr val="accent1"/>
                </a:solidFill>
              </a:rPr>
              <a:t>2</a:t>
            </a:r>
            <a:r>
              <a:rPr lang="en-US" altLang="tr-TR" sz="2400" baseline="30000">
                <a:solidFill>
                  <a:schemeClr val="accent1"/>
                </a:solidFill>
              </a:rPr>
              <a:t>40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tr-TR" sz="2400">
                <a:solidFill>
                  <a:schemeClr val="tx1"/>
                </a:solidFill>
              </a:rPr>
              <a:t>Peta- (P) </a:t>
            </a:r>
            <a:r>
              <a:rPr lang="tr-TR" altLang="tr-TR" sz="2400">
                <a:solidFill>
                  <a:schemeClr val="tx1"/>
                </a:solidFill>
              </a:rPr>
              <a:t>	</a:t>
            </a:r>
            <a:r>
              <a:rPr lang="en-US" altLang="tr-TR" sz="2400">
                <a:solidFill>
                  <a:schemeClr val="tx1"/>
                </a:solidFill>
              </a:rPr>
              <a:t>= 1 quadrillion =</a:t>
            </a:r>
            <a:r>
              <a:rPr lang="en-US" altLang="tr-TR" sz="2400"/>
              <a:t> 10</a:t>
            </a:r>
            <a:r>
              <a:rPr lang="en-US" altLang="tr-TR" sz="2400" baseline="30000"/>
              <a:t>15</a:t>
            </a:r>
            <a:r>
              <a:rPr lang="en-US" altLang="tr-TR" sz="2400"/>
              <a:t> </a:t>
            </a:r>
            <a:r>
              <a:rPr lang="en-US" altLang="tr-TR" sz="2400">
                <a:solidFill>
                  <a:schemeClr val="tx1"/>
                </a:solidFill>
              </a:rPr>
              <a:t>and</a:t>
            </a:r>
            <a:r>
              <a:rPr lang="en-US" altLang="tr-TR" sz="2400"/>
              <a:t> </a:t>
            </a:r>
            <a:r>
              <a:rPr lang="tr-TR" altLang="tr-TR" sz="2400"/>
              <a:t>	</a:t>
            </a:r>
            <a:r>
              <a:rPr lang="en-US" altLang="tr-TR" sz="2400">
                <a:solidFill>
                  <a:schemeClr val="accent1"/>
                </a:solidFill>
              </a:rPr>
              <a:t>2</a:t>
            </a:r>
            <a:r>
              <a:rPr lang="en-US" altLang="tr-TR" sz="2400" baseline="30000">
                <a:solidFill>
                  <a:schemeClr val="accent1"/>
                </a:solidFill>
              </a:rPr>
              <a:t>50</a:t>
            </a:r>
            <a:endParaRPr lang="tr-TR" altLang="tr-TR" sz="2400" baseline="30000">
              <a:solidFill>
                <a:schemeClr val="accent1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endParaRPr kumimoji="0" lang="tr-TR" altLang="tr-TR" sz="2400" b="1">
              <a:solidFill>
                <a:srgbClr val="CC33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endParaRPr kumimoji="0" lang="tr-TR" altLang="tr-TR" sz="2400" b="1">
              <a:solidFill>
                <a:srgbClr val="CC33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kumimoji="0" lang="en-US" altLang="tr-TR" sz="2400" b="1">
                <a:solidFill>
                  <a:schemeClr val="tx1"/>
                </a:solidFill>
              </a:rPr>
              <a:t>Whether a metric refers to a</a:t>
            </a:r>
            <a:r>
              <a:rPr kumimoji="0" lang="en-US" altLang="tr-TR" sz="2400" b="1">
                <a:solidFill>
                  <a:srgbClr val="CC3300"/>
                </a:solidFill>
              </a:rPr>
              <a:t> </a:t>
            </a:r>
            <a:r>
              <a:rPr kumimoji="0" lang="en-US" altLang="tr-TR" sz="2400" b="1">
                <a:solidFill>
                  <a:schemeClr val="hlink"/>
                </a:solidFill>
              </a:rPr>
              <a:t>power of ten</a:t>
            </a:r>
            <a:r>
              <a:rPr kumimoji="0" lang="en-US" altLang="tr-TR" sz="2400" b="1">
                <a:solidFill>
                  <a:srgbClr val="CC3300"/>
                </a:solidFill>
              </a:rPr>
              <a:t> </a:t>
            </a:r>
            <a:r>
              <a:rPr kumimoji="0" lang="en-US" altLang="tr-TR" sz="2400" b="1">
                <a:solidFill>
                  <a:schemeClr val="tx1"/>
                </a:solidFill>
              </a:rPr>
              <a:t>or a</a:t>
            </a:r>
            <a:r>
              <a:rPr kumimoji="0" lang="en-US" altLang="tr-TR" sz="2400" b="1">
                <a:solidFill>
                  <a:srgbClr val="CC3300"/>
                </a:solidFill>
              </a:rPr>
              <a:t> </a:t>
            </a:r>
            <a:r>
              <a:rPr kumimoji="0" lang="en-US" altLang="tr-TR" sz="2400" b="1">
                <a:solidFill>
                  <a:schemeClr val="accent1"/>
                </a:solidFill>
              </a:rPr>
              <a:t>power of two</a:t>
            </a:r>
            <a:r>
              <a:rPr kumimoji="0" lang="en-US" altLang="tr-TR" sz="2400" b="1">
                <a:solidFill>
                  <a:srgbClr val="CC3300"/>
                </a:solidFill>
              </a:rPr>
              <a:t> </a:t>
            </a:r>
            <a:r>
              <a:rPr kumimoji="0" lang="en-US" altLang="tr-TR" sz="2400" b="1">
                <a:solidFill>
                  <a:schemeClr val="tx1"/>
                </a:solidFill>
              </a:rPr>
              <a:t>typically depends upon what is being measured.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B5AC1CCB-445C-AAAE-9791-C021FBAFB1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3200" dirty="0">
                <a:latin typeface="+mn-lt"/>
              </a:rPr>
              <a:t>Measures of capacity and speed</a:t>
            </a:r>
            <a:r>
              <a:rPr lang="tr-TR" altLang="tr-TR" sz="3200" dirty="0">
                <a:latin typeface="+mn-lt"/>
              </a:rPr>
              <a:t> in </a:t>
            </a:r>
            <a:r>
              <a:rPr lang="tr-TR" altLang="tr-TR" sz="3200" dirty="0" err="1">
                <a:latin typeface="+mn-lt"/>
              </a:rPr>
              <a:t>Computers</a:t>
            </a:r>
            <a:endParaRPr lang="tr-TR" altLang="tr-TR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1">
            <a:extLst>
              <a:ext uri="{FF2B5EF4-FFF2-40B4-BE49-F238E27FC236}">
                <a16:creationId xmlns:a16="http://schemas.microsoft.com/office/drawing/2014/main" id="{AF386529-A48A-40F9-18D5-2AC9149169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8C76B44-949E-4B5D-ABD9-0D7537E7EBC9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55</a:t>
            </a:fld>
            <a:endParaRPr kumimoji="0" lang="en-US" altLang="tr-TR" sz="1200"/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788021F8-128D-4FB2-DC24-6290A7DCB4FF}"/>
              </a:ext>
            </a:extLst>
          </p:cNvPr>
          <p:cNvSpPr txBox="1">
            <a:spLocks noGrp="1"/>
          </p:cNvSpPr>
          <p:nvPr/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fld id="{1D681592-4564-4216-BE83-639FC5DA818B}" type="slidenum">
              <a:rPr kumimoji="0" lang="en-US" altLang="tr-TR" sz="1200"/>
              <a:pPr algn="r">
                <a:spcBef>
                  <a:spcPct val="50000"/>
                </a:spcBef>
                <a:buFontTx/>
                <a:buNone/>
              </a:pPr>
              <a:t>55</a:t>
            </a:fld>
            <a:endParaRPr kumimoji="0" lang="en-US" altLang="tr-TR" sz="1200"/>
          </a:p>
        </p:txBody>
      </p:sp>
      <p:sp>
        <p:nvSpPr>
          <p:cNvPr id="264195" name="Rectangle 2">
            <a:extLst>
              <a:ext uri="{FF2B5EF4-FFF2-40B4-BE49-F238E27FC236}">
                <a16:creationId xmlns:a16="http://schemas.microsoft.com/office/drawing/2014/main" id="{A8733F49-31D1-4201-A01B-C09DC4F2E14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altLang="tr-TR" sz="2900"/>
              <a:t>Hertz = clock cycles per second (frequency)</a:t>
            </a:r>
          </a:p>
          <a:p>
            <a:pPr lvl="1" eaLnBrk="1" hangingPunct="1"/>
            <a:r>
              <a:rPr lang="en-US" altLang="tr-TR" sz="2400"/>
              <a:t>1MHz = 1,000,000Hz</a:t>
            </a:r>
          </a:p>
          <a:p>
            <a:pPr lvl="1" eaLnBrk="1" hangingPunct="1"/>
            <a:r>
              <a:rPr lang="en-US" altLang="tr-TR" sz="2400"/>
              <a:t>Processor speeds are measured in MHz or GHz.</a:t>
            </a:r>
          </a:p>
          <a:p>
            <a:pPr eaLnBrk="1" hangingPunct="1"/>
            <a:r>
              <a:rPr lang="en-US" altLang="tr-TR" sz="2900"/>
              <a:t>Byte = a unit of storage</a:t>
            </a:r>
          </a:p>
          <a:p>
            <a:pPr lvl="1" eaLnBrk="1" hangingPunct="1"/>
            <a:r>
              <a:rPr lang="en-US" altLang="tr-TR" sz="2400"/>
              <a:t>1KB = 2</a:t>
            </a:r>
            <a:r>
              <a:rPr lang="en-US" altLang="tr-TR" sz="2400" baseline="30000"/>
              <a:t>10</a:t>
            </a:r>
            <a:r>
              <a:rPr lang="en-US" altLang="tr-TR" sz="2400"/>
              <a:t> = 1024 Bytes</a:t>
            </a:r>
          </a:p>
          <a:p>
            <a:pPr lvl="1" eaLnBrk="1" hangingPunct="1"/>
            <a:r>
              <a:rPr lang="en-US" altLang="tr-TR" sz="2400"/>
              <a:t>1MB = 2</a:t>
            </a:r>
            <a:r>
              <a:rPr lang="en-US" altLang="tr-TR" sz="2400" baseline="30000"/>
              <a:t>20</a:t>
            </a:r>
            <a:r>
              <a:rPr lang="en-US" altLang="tr-TR" sz="2400"/>
              <a:t> = 1,048,576 Bytes</a:t>
            </a:r>
          </a:p>
          <a:p>
            <a:pPr lvl="1" eaLnBrk="1" hangingPunct="1"/>
            <a:r>
              <a:rPr lang="en-US" altLang="tr-TR" sz="2400"/>
              <a:t>Main memory (RAM) is measured in MB</a:t>
            </a:r>
          </a:p>
          <a:p>
            <a:pPr lvl="1" eaLnBrk="1" hangingPunct="1"/>
            <a:r>
              <a:rPr lang="en-US" altLang="tr-TR" sz="2400"/>
              <a:t>Disk storage is measured in GB for small systems, TB for large systems.</a:t>
            </a:r>
          </a:p>
        </p:txBody>
      </p:sp>
      <p:sp>
        <p:nvSpPr>
          <p:cNvPr id="69637" name="Rectangle 4">
            <a:extLst>
              <a:ext uri="{FF2B5EF4-FFF2-40B4-BE49-F238E27FC236}">
                <a16:creationId xmlns:a16="http://schemas.microsoft.com/office/drawing/2014/main" id="{501E0FB5-FE51-36AC-7DB9-6F0ADDEF77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dirty="0">
                <a:latin typeface="+mn-lt"/>
              </a:rPr>
              <a:t>Example</a:t>
            </a:r>
            <a:endParaRPr lang="tr-TR" altLang="tr-T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1">
            <a:extLst>
              <a:ext uri="{FF2B5EF4-FFF2-40B4-BE49-F238E27FC236}">
                <a16:creationId xmlns:a16="http://schemas.microsoft.com/office/drawing/2014/main" id="{395E4F52-A2E1-EF8C-E379-174872AC36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77AA6D0B-B5DF-4240-BB40-2D99BA02F2B2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56</a:t>
            </a:fld>
            <a:endParaRPr kumimoji="0" lang="en-US" altLang="tr-TR" sz="1200"/>
          </a:p>
        </p:txBody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F09E0E1A-AAC6-F3EC-7913-F2DFCAA6B960}"/>
              </a:ext>
            </a:extLst>
          </p:cNvPr>
          <p:cNvSpPr txBox="1">
            <a:spLocks noGrp="1"/>
          </p:cNvSpPr>
          <p:nvPr/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fld id="{17BEF729-624E-4BE8-9B66-85ECAFDC689E}" type="slidenum">
              <a:rPr kumimoji="0" lang="en-US" altLang="tr-TR" sz="1200"/>
              <a:pPr algn="r">
                <a:spcBef>
                  <a:spcPct val="50000"/>
                </a:spcBef>
                <a:buFontTx/>
                <a:buNone/>
              </a:pPr>
              <a:t>56</a:t>
            </a:fld>
            <a:endParaRPr kumimoji="0" lang="en-US" altLang="tr-TR" sz="1200"/>
          </a:p>
        </p:txBody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B56E99C6-77A2-67BB-195A-D8AF7FE7491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tr-TR" sz="2800">
              <a:latin typeface="Arial" panose="020B0604020202020204" pitchFamily="34" charset="0"/>
            </a:endParaRPr>
          </a:p>
          <a:p>
            <a:pPr lvl="1" eaLnBrk="1" hangingPunct="1">
              <a:buFontTx/>
              <a:buChar char="•"/>
            </a:pPr>
            <a:r>
              <a:rPr lang="en-US" altLang="tr-TR">
                <a:solidFill>
                  <a:schemeClr val="tx1"/>
                </a:solidFill>
              </a:rPr>
              <a:t>Milli-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(m)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= 1 thousandth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=</a:t>
            </a:r>
            <a:r>
              <a:rPr lang="en-US" altLang="tr-TR"/>
              <a:t> 10</a:t>
            </a:r>
            <a:r>
              <a:rPr lang="en-US" altLang="tr-TR" baseline="30000"/>
              <a:t> -3</a:t>
            </a:r>
          </a:p>
          <a:p>
            <a:pPr lvl="1" eaLnBrk="1" hangingPunct="1">
              <a:buFontTx/>
              <a:buChar char="•"/>
            </a:pPr>
            <a:r>
              <a:rPr lang="en-US" altLang="tr-TR">
                <a:solidFill>
                  <a:schemeClr val="tx1"/>
                </a:solidFill>
              </a:rPr>
              <a:t>Micro-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(</a:t>
            </a:r>
            <a:r>
              <a:rPr lang="en-US" altLang="tr-TR">
                <a:solidFill>
                  <a:schemeClr val="tx1"/>
                </a:solidFill>
                <a:sym typeface="Symbol" panose="05050102010706020507" pitchFamily="18" charset="2"/>
              </a:rPr>
              <a:t></a:t>
            </a:r>
            <a:r>
              <a:rPr lang="en-US" altLang="tr-TR">
                <a:solidFill>
                  <a:schemeClr val="tx1"/>
                </a:solidFill>
              </a:rPr>
              <a:t>)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= 1 millionth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=</a:t>
            </a:r>
            <a:r>
              <a:rPr lang="en-US" altLang="tr-TR"/>
              <a:t> 10</a:t>
            </a:r>
            <a:r>
              <a:rPr lang="en-US" altLang="tr-TR" baseline="30000"/>
              <a:t> -6</a:t>
            </a:r>
          </a:p>
          <a:p>
            <a:pPr lvl="1" eaLnBrk="1" hangingPunct="1">
              <a:buFontTx/>
              <a:buChar char="•"/>
            </a:pPr>
            <a:r>
              <a:rPr lang="en-US" altLang="tr-TR">
                <a:solidFill>
                  <a:schemeClr val="tx1"/>
                </a:solidFill>
              </a:rPr>
              <a:t>Nano-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(n)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= 1 billionth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=</a:t>
            </a:r>
            <a:r>
              <a:rPr lang="en-US" altLang="tr-TR"/>
              <a:t> 10</a:t>
            </a:r>
            <a:r>
              <a:rPr lang="en-US" altLang="tr-TR" baseline="30000"/>
              <a:t> -9</a:t>
            </a:r>
          </a:p>
          <a:p>
            <a:pPr lvl="1" eaLnBrk="1" hangingPunct="1">
              <a:buFontTx/>
              <a:buChar char="•"/>
            </a:pPr>
            <a:r>
              <a:rPr lang="en-US" altLang="tr-TR">
                <a:solidFill>
                  <a:schemeClr val="tx1"/>
                </a:solidFill>
              </a:rPr>
              <a:t>Pico-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(p)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= 1 trillionth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=</a:t>
            </a:r>
            <a:r>
              <a:rPr lang="en-US" altLang="tr-TR"/>
              <a:t> 10</a:t>
            </a:r>
            <a:r>
              <a:rPr lang="en-US" altLang="tr-TR" baseline="30000"/>
              <a:t> -12</a:t>
            </a:r>
          </a:p>
          <a:p>
            <a:pPr lvl="1" eaLnBrk="1" hangingPunct="1">
              <a:buFontTx/>
              <a:buChar char="•"/>
            </a:pPr>
            <a:r>
              <a:rPr lang="en-US" altLang="tr-TR">
                <a:solidFill>
                  <a:schemeClr val="tx1"/>
                </a:solidFill>
              </a:rPr>
              <a:t>Femto- (f)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= 1 quadrillionth </a:t>
            </a:r>
            <a:r>
              <a:rPr lang="tr-TR" altLang="tr-TR">
                <a:solidFill>
                  <a:schemeClr val="tx1"/>
                </a:solidFill>
              </a:rPr>
              <a:t>	</a:t>
            </a:r>
            <a:r>
              <a:rPr lang="en-US" altLang="tr-TR">
                <a:solidFill>
                  <a:schemeClr val="tx1"/>
                </a:solidFill>
              </a:rPr>
              <a:t>=</a:t>
            </a:r>
            <a:r>
              <a:rPr lang="en-US" altLang="tr-TR"/>
              <a:t> 10</a:t>
            </a:r>
            <a:r>
              <a:rPr lang="en-US" altLang="tr-TR" baseline="30000"/>
              <a:t> -15</a:t>
            </a:r>
            <a:endParaRPr lang="en-US" altLang="tr-TR"/>
          </a:p>
        </p:txBody>
      </p:sp>
      <p:sp>
        <p:nvSpPr>
          <p:cNvPr id="70661" name="Rectangle 4">
            <a:extLst>
              <a:ext uri="{FF2B5EF4-FFF2-40B4-BE49-F238E27FC236}">
                <a16:creationId xmlns:a16="http://schemas.microsoft.com/office/drawing/2014/main" id="{CC23F39E-30DC-72FD-A654-501CC65DC6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tr-TR" sz="3300" dirty="0">
                <a:latin typeface="+mn-lt"/>
              </a:rPr>
              <a:t>Measures of time and space</a:t>
            </a:r>
            <a:endParaRPr lang="tr-TR" altLang="tr-TR" sz="33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>
            <a:extLst>
              <a:ext uri="{FF2B5EF4-FFF2-40B4-BE49-F238E27FC236}">
                <a16:creationId xmlns:a16="http://schemas.microsoft.com/office/drawing/2014/main" id="{6FFF5A87-6008-9580-0106-4165002F9F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A54B8B6-403A-4FCA-BC0F-772ED1DDFCB0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57</a:t>
            </a:fld>
            <a:endParaRPr kumimoji="0" lang="en-US" altLang="tr-TR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838F002D-8E55-09C3-A127-5A043C119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Data types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2EE1CCFE-262C-ADA7-CF8D-7516C6690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Our first requirement is to find a way to represent information (data) in a form that is mutually comprehensible by human and machine.</a:t>
            </a:r>
          </a:p>
          <a:p>
            <a:pPr lvl="1" eaLnBrk="1" hangingPunct="1">
              <a:defRPr/>
            </a:pPr>
            <a:r>
              <a:rPr lang="en-US" sz="2400" dirty="0"/>
              <a:t>Ultimately, we need to develop schemes for representing all conceivable types of information - language, images, actions, etc.</a:t>
            </a:r>
          </a:p>
          <a:p>
            <a:pPr lvl="1" eaLnBrk="1" hangingPunct="1">
              <a:defRPr/>
            </a:pPr>
            <a:r>
              <a:rPr lang="en-US" sz="2400" dirty="0"/>
              <a:t>Specifically, the devices that make up a computer are switches that can be on or off, i.e. at high or low voltage. </a:t>
            </a:r>
          </a:p>
          <a:p>
            <a:pPr lvl="1" eaLnBrk="1" hangingPunct="1">
              <a:defRPr/>
            </a:pPr>
            <a:r>
              <a:rPr lang="en-US" sz="2400" dirty="0"/>
              <a:t>Thus they naturally provide us with two symbols to work with: </a:t>
            </a:r>
          </a:p>
          <a:p>
            <a:pPr lvl="2" eaLnBrk="1" hangingPunct="1">
              <a:defRPr/>
            </a:pPr>
            <a:r>
              <a:rPr lang="en-US" sz="2000" dirty="0"/>
              <a:t>we can call them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on</a:t>
            </a:r>
            <a:r>
              <a:rPr lang="en-US" sz="2000" dirty="0"/>
              <a:t> and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off</a:t>
            </a:r>
            <a:r>
              <a:rPr lang="en-US" sz="2000" dirty="0"/>
              <a:t>, or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en-US" sz="2000" dirty="0"/>
              <a:t> and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>
            <a:extLst>
              <a:ext uri="{FF2B5EF4-FFF2-40B4-BE49-F238E27FC236}">
                <a16:creationId xmlns:a16="http://schemas.microsoft.com/office/drawing/2014/main" id="{9B2834E5-EFCA-285F-7306-7BB523399A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575E6E9-436A-4F50-AE07-1534E181438D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58</a:t>
            </a:fld>
            <a:endParaRPr kumimoji="0" lang="en-US" altLang="tr-TR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C9020C63-2035-4FAD-7D02-F864C97B3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3200"/>
              <a:t>What kinds of data do we need to represent?</a:t>
            </a: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BDDFEB6A-B216-2D01-193D-2627FB03F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569325" cy="4978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tr-TR" sz="2400">
                <a:solidFill>
                  <a:srgbClr val="CE0000"/>
                </a:solidFill>
              </a:rPr>
              <a:t>Numbers</a:t>
            </a:r>
            <a:r>
              <a:rPr lang="en-US" altLang="tr-TR" sz="240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tr-TR" sz="2000"/>
              <a:t>	signed, unsigned, integers, floating point, complex, rational, irrational, …</a:t>
            </a:r>
            <a:endParaRPr lang="tr-TR" altLang="tr-TR" sz="2000"/>
          </a:p>
          <a:p>
            <a:pPr marL="0" indent="0" eaLnBrk="1" hangingPunct="1">
              <a:buFontTx/>
              <a:buNone/>
            </a:pPr>
            <a:r>
              <a:rPr lang="en-US" altLang="tr-TR" sz="2400">
                <a:solidFill>
                  <a:srgbClr val="CE0000"/>
                </a:solidFill>
              </a:rPr>
              <a:t>Text</a:t>
            </a:r>
            <a:r>
              <a:rPr lang="en-US" altLang="tr-TR" sz="240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tr-TR" sz="2000"/>
              <a:t>	characters, strings, …</a:t>
            </a:r>
            <a:endParaRPr lang="tr-TR" altLang="tr-TR" sz="2000"/>
          </a:p>
          <a:p>
            <a:pPr marL="0" indent="0" eaLnBrk="1" hangingPunct="1">
              <a:buFontTx/>
              <a:buNone/>
            </a:pPr>
            <a:r>
              <a:rPr lang="en-US" altLang="tr-TR" sz="2400">
                <a:solidFill>
                  <a:srgbClr val="CE0000"/>
                </a:solidFill>
              </a:rPr>
              <a:t>Images</a:t>
            </a:r>
            <a:r>
              <a:rPr lang="en-US" altLang="tr-TR" sz="240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tr-TR" sz="2000"/>
              <a:t>	pixels, colors, shapes, …</a:t>
            </a:r>
            <a:endParaRPr lang="tr-TR" altLang="tr-TR" sz="2000"/>
          </a:p>
          <a:p>
            <a:pPr marL="0" indent="0" eaLnBrk="1" hangingPunct="1">
              <a:buFontTx/>
              <a:buNone/>
            </a:pPr>
            <a:r>
              <a:rPr lang="en-US" altLang="tr-TR" sz="2400">
                <a:solidFill>
                  <a:srgbClr val="CE0000"/>
                </a:solidFill>
              </a:rPr>
              <a:t>Sound</a:t>
            </a:r>
            <a:endParaRPr lang="tr-TR" altLang="tr-TR" sz="2400">
              <a:solidFill>
                <a:srgbClr val="CE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altLang="tr-TR" sz="2400">
                <a:solidFill>
                  <a:srgbClr val="CE0000"/>
                </a:solidFill>
              </a:rPr>
              <a:t>Logical</a:t>
            </a:r>
            <a:r>
              <a:rPr lang="en-US" altLang="tr-TR" sz="240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tr-TR" sz="2000"/>
              <a:t>	true, false</a:t>
            </a:r>
            <a:endParaRPr lang="tr-TR" altLang="tr-TR" sz="2000"/>
          </a:p>
          <a:p>
            <a:pPr marL="0" indent="0" eaLnBrk="1" hangingPunct="1">
              <a:buFontTx/>
              <a:buNone/>
            </a:pPr>
            <a:r>
              <a:rPr lang="en-US" altLang="tr-TR" sz="2400">
                <a:solidFill>
                  <a:srgbClr val="CE0000"/>
                </a:solidFill>
              </a:rPr>
              <a:t>Instructions</a:t>
            </a:r>
            <a:endParaRPr lang="tr-TR" altLang="tr-TR" sz="2400">
              <a:solidFill>
                <a:srgbClr val="CE00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altLang="tr-TR" sz="2400">
                <a:solidFill>
                  <a:srgbClr val="CE0000"/>
                </a:solidFill>
              </a:rPr>
              <a:t>…</a:t>
            </a:r>
          </a:p>
          <a:p>
            <a:pPr marL="0" indent="0" eaLnBrk="1" hangingPunct="1">
              <a:buFontTx/>
              <a:buNone/>
            </a:pPr>
            <a:r>
              <a:rPr lang="en-US" altLang="tr-TR" sz="2400"/>
              <a:t>Data type: </a:t>
            </a:r>
          </a:p>
          <a:p>
            <a:pPr marL="576263" lvl="1" indent="-234950" eaLnBrk="1" hangingPunct="1"/>
            <a:r>
              <a:rPr lang="en-US" altLang="tr-TR" sz="2000">
                <a:solidFill>
                  <a:schemeClr val="accent2"/>
                </a:solidFill>
              </a:rPr>
              <a:t>representation</a:t>
            </a:r>
            <a:r>
              <a:rPr lang="en-US" altLang="tr-TR" sz="2000"/>
              <a:t> and </a:t>
            </a:r>
            <a:r>
              <a:rPr lang="en-US" altLang="tr-TR" sz="2000">
                <a:solidFill>
                  <a:schemeClr val="accent2"/>
                </a:solidFill>
              </a:rPr>
              <a:t>operations</a:t>
            </a:r>
            <a:r>
              <a:rPr lang="en-US" altLang="tr-TR" sz="2000"/>
              <a:t> within the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0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60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0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0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3">
            <a:extLst>
              <a:ext uri="{FF2B5EF4-FFF2-40B4-BE49-F238E27FC236}">
                <a16:creationId xmlns:a16="http://schemas.microsoft.com/office/drawing/2014/main" id="{20468D28-36F0-DEA6-8787-DF866B2802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30874B6-CF6B-4192-B892-9EA4F88E04CD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59</a:t>
            </a:fld>
            <a:endParaRPr kumimoji="0" lang="en-US" altLang="tr-TR" sz="1200"/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934E80D6-3CE0-81A7-4692-127CD0000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6400" y="1125538"/>
            <a:ext cx="8343900" cy="5183187"/>
          </a:xfrm>
        </p:spPr>
        <p:txBody>
          <a:bodyPr/>
          <a:lstStyle/>
          <a:p>
            <a:pPr eaLnBrk="1" hangingPunct="1"/>
            <a:r>
              <a:rPr lang="en-US" altLang="tr-TR"/>
              <a:t>Positive radix, positional number systems</a:t>
            </a:r>
          </a:p>
          <a:p>
            <a:pPr eaLnBrk="1" hangingPunct="1"/>
            <a:r>
              <a:rPr lang="en-US" altLang="tr-TR"/>
              <a:t>A number with </a:t>
            </a:r>
            <a:r>
              <a:rPr lang="en-US" altLang="tr-TR" i="1"/>
              <a:t>radix</a:t>
            </a:r>
            <a:r>
              <a:rPr lang="en-US" altLang="tr-TR"/>
              <a:t> </a:t>
            </a:r>
            <a:r>
              <a:rPr lang="en-US" altLang="tr-TR" b="1" i="1"/>
              <a:t>r</a:t>
            </a:r>
            <a:r>
              <a:rPr lang="en-US" altLang="tr-TR"/>
              <a:t> is represented by a string of digits:</a:t>
            </a:r>
            <a:br>
              <a:rPr lang="en-US" altLang="tr-TR"/>
            </a:br>
            <a:r>
              <a:rPr lang="en-US" altLang="tr-TR"/>
              <a:t>     </a:t>
            </a:r>
            <a:r>
              <a:rPr lang="en-US" altLang="tr-TR" b="1" i="1"/>
              <a:t>A</a:t>
            </a:r>
            <a:r>
              <a:rPr lang="en-US" altLang="tr-TR" b="1" baseline="-25000"/>
              <a:t>n </a:t>
            </a:r>
            <a:r>
              <a:rPr lang="en-US" altLang="tr-TR" baseline="-25000"/>
              <a:t>- </a:t>
            </a:r>
            <a:r>
              <a:rPr lang="en-US" altLang="tr-TR" b="1" baseline="-25000"/>
              <a:t>1</a:t>
            </a:r>
            <a:r>
              <a:rPr lang="en-US" altLang="tr-TR" b="1" i="1"/>
              <a:t>A</a:t>
            </a:r>
            <a:r>
              <a:rPr lang="en-US" altLang="tr-TR" b="1" baseline="-25000"/>
              <a:t>n </a:t>
            </a:r>
            <a:r>
              <a:rPr lang="en-US" altLang="tr-TR" baseline="-25000"/>
              <a:t>- </a:t>
            </a:r>
            <a:r>
              <a:rPr lang="en-US" altLang="tr-TR" b="1" baseline="-25000"/>
              <a:t>2</a:t>
            </a:r>
            <a:r>
              <a:rPr lang="en-US" altLang="tr-TR" b="1"/>
              <a:t> … </a:t>
            </a:r>
            <a:r>
              <a:rPr lang="en-US" altLang="tr-TR" b="1" i="1"/>
              <a:t>A</a:t>
            </a:r>
            <a:r>
              <a:rPr lang="en-US" altLang="tr-TR" b="1" baseline="-25000"/>
              <a:t>1</a:t>
            </a:r>
            <a:r>
              <a:rPr lang="en-US" altLang="tr-TR" b="1" i="1"/>
              <a:t>A</a:t>
            </a:r>
            <a:r>
              <a:rPr lang="en-US" altLang="tr-TR" b="1" baseline="-25000"/>
              <a:t>0 </a:t>
            </a:r>
            <a:r>
              <a:rPr lang="en-US" altLang="tr-TR" sz="4000" b="1">
                <a:solidFill>
                  <a:srgbClr val="FF3300"/>
                </a:solidFill>
              </a:rPr>
              <a:t>.</a:t>
            </a:r>
            <a:r>
              <a:rPr lang="en-US" altLang="tr-TR" b="1"/>
              <a:t> </a:t>
            </a:r>
            <a:r>
              <a:rPr lang="en-US" altLang="tr-TR" b="1" i="1"/>
              <a:t>A</a:t>
            </a:r>
            <a:r>
              <a:rPr lang="en-US" altLang="tr-TR" baseline="-25000"/>
              <a:t>- </a:t>
            </a:r>
            <a:r>
              <a:rPr lang="en-US" altLang="tr-TR" b="1" baseline="-25000"/>
              <a:t>1 </a:t>
            </a:r>
            <a:r>
              <a:rPr lang="en-US" altLang="tr-TR" b="1" i="1"/>
              <a:t>A</a:t>
            </a:r>
            <a:r>
              <a:rPr lang="en-US" altLang="tr-TR" baseline="-25000"/>
              <a:t>- </a:t>
            </a:r>
            <a:r>
              <a:rPr lang="en-US" altLang="tr-TR" b="1" baseline="-25000"/>
              <a:t>2 </a:t>
            </a:r>
            <a:r>
              <a:rPr lang="en-US" altLang="tr-TR" b="1"/>
              <a:t>… </a:t>
            </a:r>
            <a:r>
              <a:rPr lang="en-US" altLang="tr-TR" b="1" i="1"/>
              <a:t>A</a:t>
            </a:r>
            <a:r>
              <a:rPr lang="en-US" altLang="tr-TR" baseline="-25000"/>
              <a:t>- </a:t>
            </a:r>
            <a:r>
              <a:rPr lang="en-US" altLang="tr-TR" b="1" baseline="-25000"/>
              <a:t>m </a:t>
            </a:r>
            <a:r>
              <a:rPr lang="en-US" altLang="tr-TR" b="1" baseline="-25000">
                <a:latin typeface="Symbol" panose="05050102010706020507" pitchFamily="18" charset="2"/>
              </a:rPr>
              <a:t>+</a:t>
            </a:r>
            <a:r>
              <a:rPr lang="en-US" altLang="tr-TR" baseline="-25000"/>
              <a:t> </a:t>
            </a:r>
            <a:r>
              <a:rPr lang="en-US" altLang="tr-TR" b="1" baseline="-25000"/>
              <a:t>1 </a:t>
            </a:r>
            <a:r>
              <a:rPr lang="en-US" altLang="tr-TR" b="1" i="1"/>
              <a:t>A</a:t>
            </a:r>
            <a:r>
              <a:rPr lang="en-US" altLang="tr-TR" baseline="-25000"/>
              <a:t>- </a:t>
            </a:r>
            <a:r>
              <a:rPr lang="en-US" altLang="tr-TR" b="1" baseline="-25000"/>
              <a:t>m</a:t>
            </a:r>
            <a:r>
              <a:rPr lang="en-US" altLang="tr-TR" baseline="-25000"/>
              <a:t> </a:t>
            </a:r>
            <a:br>
              <a:rPr lang="en-US" altLang="tr-TR" baseline="-25000"/>
            </a:br>
            <a:r>
              <a:rPr lang="en-US" altLang="tr-TR"/>
              <a:t>in which </a:t>
            </a:r>
            <a:r>
              <a:rPr lang="en-US" altLang="tr-TR" b="1"/>
              <a:t>0 </a:t>
            </a:r>
            <a:r>
              <a:rPr lang="en-US" altLang="tr-TR" b="1">
                <a:latin typeface="Symbol" panose="05050102010706020507" pitchFamily="18" charset="2"/>
              </a:rPr>
              <a:t>£ </a:t>
            </a:r>
            <a:r>
              <a:rPr lang="en-US" altLang="tr-TR" b="1" i="1"/>
              <a:t>A</a:t>
            </a:r>
            <a:r>
              <a:rPr lang="en-US" altLang="tr-TR" b="1" baseline="-25000"/>
              <a:t>i</a:t>
            </a:r>
            <a:r>
              <a:rPr lang="en-US" altLang="tr-TR" b="1"/>
              <a:t> &lt; </a:t>
            </a:r>
            <a:r>
              <a:rPr lang="en-US" altLang="tr-TR" b="1" i="1"/>
              <a:t>r</a:t>
            </a:r>
            <a:r>
              <a:rPr lang="en-US" altLang="tr-TR"/>
              <a:t> and </a:t>
            </a:r>
            <a:r>
              <a:rPr lang="en-US" altLang="tr-TR" sz="4000" b="1">
                <a:solidFill>
                  <a:srgbClr val="FF3300"/>
                </a:solidFill>
              </a:rPr>
              <a:t>.</a:t>
            </a:r>
            <a:r>
              <a:rPr lang="en-US" altLang="tr-TR"/>
              <a:t> is the </a:t>
            </a:r>
            <a:r>
              <a:rPr lang="en-US" altLang="tr-TR" i="1"/>
              <a:t>radix point</a:t>
            </a:r>
            <a:r>
              <a:rPr lang="en-US" altLang="tr-TR"/>
              <a:t>.</a:t>
            </a:r>
          </a:p>
          <a:p>
            <a:pPr eaLnBrk="1" hangingPunct="1"/>
            <a:r>
              <a:rPr lang="en-US" altLang="tr-TR"/>
              <a:t>The string of digits represents the power series:</a:t>
            </a:r>
          </a:p>
          <a:p>
            <a:pPr eaLnBrk="1" hangingPunct="1"/>
            <a:endParaRPr lang="en-US" altLang="tr-TR"/>
          </a:p>
        </p:txBody>
      </p:sp>
      <p:sp>
        <p:nvSpPr>
          <p:cNvPr id="120836" name="Rectangle 4">
            <a:extLst>
              <a:ext uri="{FF2B5EF4-FFF2-40B4-BE49-F238E27FC236}">
                <a16:creationId xmlns:a16="http://schemas.microsoft.com/office/drawing/2014/main" id="{4E8D223D-2A7B-C895-5891-4113D7143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5" y="4640263"/>
            <a:ext cx="279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kumimoji="0" lang="en-US" altLang="tr-TR" sz="6600">
                <a:solidFill>
                  <a:srgbClr val="000000"/>
                </a:solidFill>
                <a:latin typeface="Symbol" panose="05050102010706020507" pitchFamily="18" charset="2"/>
              </a:rPr>
              <a:t>(</a:t>
            </a:r>
            <a:endParaRPr kumimoji="0" lang="en-US" altLang="tr-TR" sz="2800" b="1">
              <a:solidFill>
                <a:schemeClr val="accent2"/>
              </a:solidFill>
            </a:endParaRPr>
          </a:p>
        </p:txBody>
      </p:sp>
      <p:sp>
        <p:nvSpPr>
          <p:cNvPr id="120837" name="Rectangle 5">
            <a:extLst>
              <a:ext uri="{FF2B5EF4-FFF2-40B4-BE49-F238E27FC236}">
                <a16:creationId xmlns:a16="http://schemas.microsoft.com/office/drawing/2014/main" id="{C0BE1211-2FAA-C86D-ACC6-814F8E243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2200" y="4640263"/>
            <a:ext cx="279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kumimoji="0" lang="en-US" altLang="tr-TR" sz="6600">
                <a:solidFill>
                  <a:srgbClr val="000000"/>
                </a:solidFill>
                <a:latin typeface="Symbol" panose="05050102010706020507" pitchFamily="18" charset="2"/>
              </a:rPr>
              <a:t>)</a:t>
            </a:r>
            <a:endParaRPr kumimoji="0" lang="en-US" altLang="tr-TR" sz="2800" b="1">
              <a:solidFill>
                <a:schemeClr val="accent2"/>
              </a:solidFill>
            </a:endParaRPr>
          </a:p>
        </p:txBody>
      </p:sp>
      <p:sp>
        <p:nvSpPr>
          <p:cNvPr id="120838" name="Rectangle 6">
            <a:extLst>
              <a:ext uri="{FF2B5EF4-FFF2-40B4-BE49-F238E27FC236}">
                <a16:creationId xmlns:a16="http://schemas.microsoft.com/office/drawing/2014/main" id="{505FF39B-A05A-612C-4D6F-FEA423D8F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4640263"/>
            <a:ext cx="279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kumimoji="0" lang="en-US" altLang="tr-TR" sz="6600">
                <a:solidFill>
                  <a:srgbClr val="000000"/>
                </a:solidFill>
                <a:latin typeface="Symbol" panose="05050102010706020507" pitchFamily="18" charset="2"/>
              </a:rPr>
              <a:t>(</a:t>
            </a:r>
            <a:endParaRPr kumimoji="0" lang="en-US" altLang="tr-TR" sz="2800" b="1">
              <a:solidFill>
                <a:schemeClr val="accent2"/>
              </a:solidFill>
            </a:endParaRPr>
          </a:p>
        </p:txBody>
      </p:sp>
      <p:sp>
        <p:nvSpPr>
          <p:cNvPr id="120839" name="Rectangle 7">
            <a:extLst>
              <a:ext uri="{FF2B5EF4-FFF2-40B4-BE49-F238E27FC236}">
                <a16:creationId xmlns:a16="http://schemas.microsoft.com/office/drawing/2014/main" id="{C0DCAD0A-B27F-780C-CB30-DC29C3FA1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75" y="4640263"/>
            <a:ext cx="279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kumimoji="0" lang="en-US" altLang="tr-TR" sz="6600">
                <a:solidFill>
                  <a:srgbClr val="000000"/>
                </a:solidFill>
                <a:latin typeface="Symbol" panose="05050102010706020507" pitchFamily="18" charset="2"/>
              </a:rPr>
              <a:t>)</a:t>
            </a:r>
            <a:endParaRPr kumimoji="0" lang="en-US" altLang="tr-TR" sz="2800" b="1">
              <a:solidFill>
                <a:schemeClr val="accent2"/>
              </a:solidFill>
            </a:endParaRP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7D2F062E-15C0-13DE-9576-E9C115037A6E}"/>
              </a:ext>
            </a:extLst>
          </p:cNvPr>
          <p:cNvGrpSpPr>
            <a:grpSpLocks/>
          </p:cNvGrpSpPr>
          <p:nvPr/>
        </p:nvGrpSpPr>
        <p:grpSpPr bwMode="auto">
          <a:xfrm>
            <a:off x="885825" y="4797425"/>
            <a:ext cx="7462838" cy="1584325"/>
            <a:chOff x="558" y="3022"/>
            <a:chExt cx="4701" cy="998"/>
          </a:xfrm>
        </p:grpSpPr>
        <p:sp>
          <p:nvSpPr>
            <p:cNvPr id="74762" name="Rectangle 9">
              <a:extLst>
                <a:ext uri="{FF2B5EF4-FFF2-40B4-BE49-F238E27FC236}">
                  <a16:creationId xmlns:a16="http://schemas.microsoft.com/office/drawing/2014/main" id="{B48AD98F-9C82-FF76-9F7E-E5CFFB9DE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" y="3228"/>
              <a:ext cx="107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800" b="1">
                  <a:solidFill>
                    <a:srgbClr val="000000"/>
                  </a:solidFill>
                </a:rPr>
                <a:t> (Number)</a:t>
              </a:r>
              <a:r>
                <a:rPr kumimoji="0" lang="en-US" altLang="tr-TR" sz="2800" b="1" baseline="-250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74763" name="Rectangle 10">
              <a:extLst>
                <a:ext uri="{FF2B5EF4-FFF2-40B4-BE49-F238E27FC236}">
                  <a16:creationId xmlns:a16="http://schemas.microsoft.com/office/drawing/2014/main" id="{BF6385C3-B230-E986-E56C-60BA56E94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6" y="3228"/>
              <a:ext cx="24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800" b="1">
                  <a:solidFill>
                    <a:srgbClr val="000000"/>
                  </a:solidFill>
                </a:rPr>
                <a:t> = 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64" name="Rectangle 11">
              <a:extLst>
                <a:ext uri="{FF2B5EF4-FFF2-40B4-BE49-F238E27FC236}">
                  <a16:creationId xmlns:a16="http://schemas.microsoft.com/office/drawing/2014/main" id="{C5D3DDFA-C60F-D36A-5A8B-DE76A7248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7" y="3143"/>
              <a:ext cx="279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4900">
                  <a:solidFill>
                    <a:srgbClr val="000000"/>
                  </a:solidFill>
                  <a:latin typeface="Symbol" panose="05050102010706020507" pitchFamily="18" charset="2"/>
                </a:rPr>
                <a:t>å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65" name="Rectangle 12">
              <a:extLst>
                <a:ext uri="{FF2B5EF4-FFF2-40B4-BE49-F238E27FC236}">
                  <a16:creationId xmlns:a16="http://schemas.microsoft.com/office/drawing/2014/main" id="{6D159BE9-585A-64C8-44AA-30889F96C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4" y="3143"/>
              <a:ext cx="279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4900">
                  <a:solidFill>
                    <a:srgbClr val="000000"/>
                  </a:solidFill>
                  <a:latin typeface="Symbol" panose="05050102010706020507" pitchFamily="18" charset="2"/>
                </a:rPr>
                <a:t>å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66" name="Rectangle 13">
              <a:extLst>
                <a:ext uri="{FF2B5EF4-FFF2-40B4-BE49-F238E27FC236}">
                  <a16:creationId xmlns:a16="http://schemas.microsoft.com/office/drawing/2014/main" id="{FC19F075-B387-3912-5A05-89F1AEBD4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6" y="3208"/>
              <a:ext cx="14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34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67" name="Rectangle 14">
              <a:extLst>
                <a:ext uri="{FF2B5EF4-FFF2-40B4-BE49-F238E27FC236}">
                  <a16:creationId xmlns:a16="http://schemas.microsoft.com/office/drawing/2014/main" id="{B83A58F9-BBDC-7B6D-21E8-68C02B0E9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8" y="3552"/>
              <a:ext cx="7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000" b="1">
                  <a:solidFill>
                    <a:srgbClr val="000000"/>
                  </a:solidFill>
                </a:rPr>
                <a:t>j = </a:t>
              </a:r>
              <a:r>
                <a:rPr kumimoji="0" lang="en-US" altLang="tr-TR" sz="2000">
                  <a:solidFill>
                    <a:srgbClr val="000000"/>
                  </a:solidFill>
                </a:rPr>
                <a:t>-</a:t>
              </a:r>
              <a:r>
                <a:rPr kumimoji="0" lang="en-US" altLang="tr-TR" sz="2000" b="1">
                  <a:solidFill>
                    <a:srgbClr val="000000"/>
                  </a:solidFill>
                </a:rPr>
                <a:t> m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68" name="Rectangle 15">
              <a:extLst>
                <a:ext uri="{FF2B5EF4-FFF2-40B4-BE49-F238E27FC236}">
                  <a16:creationId xmlns:a16="http://schemas.microsoft.com/office/drawing/2014/main" id="{4370A032-7233-B0D7-9F69-3257ED704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217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000" b="1">
                  <a:solidFill>
                    <a:srgbClr val="000000"/>
                  </a:solidFill>
                </a:rPr>
                <a:t>j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69" name="Rectangle 16">
              <a:extLst>
                <a:ext uri="{FF2B5EF4-FFF2-40B4-BE49-F238E27FC236}">
                  <a16:creationId xmlns:a16="http://schemas.microsoft.com/office/drawing/2014/main" id="{812032D2-B75B-B7B8-AD3C-CB4006BC3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9" y="3385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000" b="1">
                  <a:solidFill>
                    <a:srgbClr val="000000"/>
                  </a:solidFill>
                </a:rPr>
                <a:t>j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70" name="Rectangle 17">
              <a:extLst>
                <a:ext uri="{FF2B5EF4-FFF2-40B4-BE49-F238E27FC236}">
                  <a16:creationId xmlns:a16="http://schemas.microsoft.com/office/drawing/2014/main" id="{319243F1-2742-2FA3-89A1-5E3F60C5E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3" y="3217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000" b="1">
                  <a:solidFill>
                    <a:srgbClr val="000000"/>
                  </a:solidFill>
                </a:rPr>
                <a:t>i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71" name="Rectangle 18">
              <a:extLst>
                <a:ext uri="{FF2B5EF4-FFF2-40B4-BE49-F238E27FC236}">
                  <a16:creationId xmlns:a16="http://schemas.microsoft.com/office/drawing/2014/main" id="{2B9F2E8A-F53F-EB81-97EA-E8718B2D9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9" y="3552"/>
              <a:ext cx="2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000" b="1" i="1">
                  <a:solidFill>
                    <a:srgbClr val="000000"/>
                  </a:solidFill>
                </a:rPr>
                <a:t>i </a:t>
              </a:r>
              <a:r>
                <a:rPr kumimoji="0" lang="en-US" altLang="tr-TR" sz="2000" b="1">
                  <a:solidFill>
                    <a:srgbClr val="000000"/>
                  </a:solidFill>
                </a:rPr>
                <a:t>=</a:t>
              </a:r>
              <a:r>
                <a:rPr kumimoji="0" lang="en-US" altLang="tr-TR" sz="2000" b="1" i="1">
                  <a:solidFill>
                    <a:srgbClr val="000000"/>
                  </a:solidFill>
                </a:rPr>
                <a:t> 0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72" name="Rectangle 19">
              <a:extLst>
                <a:ext uri="{FF2B5EF4-FFF2-40B4-BE49-F238E27FC236}">
                  <a16:creationId xmlns:a16="http://schemas.microsoft.com/office/drawing/2014/main" id="{554A426B-A8D4-F0AA-BFF8-9A74C0493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" y="3385"/>
              <a:ext cx="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000" b="1">
                  <a:solidFill>
                    <a:srgbClr val="000000"/>
                  </a:solidFill>
                </a:rPr>
                <a:t>i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73" name="Rectangle 20">
              <a:extLst>
                <a:ext uri="{FF2B5EF4-FFF2-40B4-BE49-F238E27FC236}">
                  <a16:creationId xmlns:a16="http://schemas.microsoft.com/office/drawing/2014/main" id="{0EA7C44E-FB5C-454E-1C22-1CC92B8DC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" y="3235"/>
              <a:ext cx="10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3400" b="1" i="1">
                  <a:solidFill>
                    <a:srgbClr val="000000"/>
                  </a:solidFill>
                </a:rPr>
                <a:t>r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74" name="Rectangle 21">
              <a:extLst>
                <a:ext uri="{FF2B5EF4-FFF2-40B4-BE49-F238E27FC236}">
                  <a16:creationId xmlns:a16="http://schemas.microsoft.com/office/drawing/2014/main" id="{FAF9C236-85D4-444F-EF57-C6621B133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1" y="3235"/>
              <a:ext cx="18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3400" b="1" i="1">
                  <a:solidFill>
                    <a:srgbClr val="000000"/>
                  </a:solidFill>
                </a:rPr>
                <a:t>A</a:t>
              </a:r>
              <a:endParaRPr kumimoji="0" lang="en-US" altLang="tr-TR" sz="2800" b="1" i="1">
                <a:solidFill>
                  <a:schemeClr val="accent2"/>
                </a:solidFill>
              </a:endParaRPr>
            </a:p>
          </p:txBody>
        </p:sp>
        <p:sp>
          <p:nvSpPr>
            <p:cNvPr id="74775" name="Rectangle 22">
              <a:extLst>
                <a:ext uri="{FF2B5EF4-FFF2-40B4-BE49-F238E27FC236}">
                  <a16:creationId xmlns:a16="http://schemas.microsoft.com/office/drawing/2014/main" id="{82A75F4E-354D-FC57-1477-9363EC6C1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8" y="3235"/>
              <a:ext cx="10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3400" b="1" i="1">
                  <a:solidFill>
                    <a:srgbClr val="000000"/>
                  </a:solidFill>
                </a:rPr>
                <a:t>r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76" name="Rectangle 23">
              <a:extLst>
                <a:ext uri="{FF2B5EF4-FFF2-40B4-BE49-F238E27FC236}">
                  <a16:creationId xmlns:a16="http://schemas.microsoft.com/office/drawing/2014/main" id="{7CFC73CC-4F3F-0A74-E031-708C3A655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3235"/>
              <a:ext cx="18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3400" b="1" i="1">
                  <a:solidFill>
                    <a:srgbClr val="000000"/>
                  </a:solidFill>
                </a:rPr>
                <a:t>A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77" name="Rectangle 24">
              <a:extLst>
                <a:ext uri="{FF2B5EF4-FFF2-40B4-BE49-F238E27FC236}">
                  <a16:creationId xmlns:a16="http://schemas.microsoft.com/office/drawing/2014/main" id="{4AA6AF6F-EEF9-8E35-5650-4F0A6554A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7" y="3382"/>
              <a:ext cx="5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800" b="1">
                  <a:solidFill>
                    <a:srgbClr val="000000"/>
                  </a:solidFill>
                </a:rPr>
                <a:t> 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78" name="Rectangle 25">
              <a:extLst>
                <a:ext uri="{FF2B5EF4-FFF2-40B4-BE49-F238E27FC236}">
                  <a16:creationId xmlns:a16="http://schemas.microsoft.com/office/drawing/2014/main" id="{8E317BD5-0BAD-00CB-8F63-ECA983F05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3735"/>
              <a:ext cx="246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800" b="1">
                  <a:solidFill>
                    <a:srgbClr val="000000"/>
                  </a:solidFill>
                </a:rPr>
                <a:t>             (Integer Portion)  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79" name="Rectangle 26">
              <a:extLst>
                <a:ext uri="{FF2B5EF4-FFF2-40B4-BE49-F238E27FC236}">
                  <a16:creationId xmlns:a16="http://schemas.microsoft.com/office/drawing/2014/main" id="{0A490F0D-F191-3003-8A33-EC0AC62AC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1" y="3751"/>
              <a:ext cx="12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800" b="1">
                  <a:solidFill>
                    <a:srgbClr val="000000"/>
                  </a:solidFill>
                </a:rPr>
                <a:t>+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80" name="Rectangle 27">
              <a:extLst>
                <a:ext uri="{FF2B5EF4-FFF2-40B4-BE49-F238E27FC236}">
                  <a16:creationId xmlns:a16="http://schemas.microsoft.com/office/drawing/2014/main" id="{F0D56FD4-002E-DC64-D344-CF60E7A99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4" y="3735"/>
              <a:ext cx="1965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800" b="1">
                  <a:solidFill>
                    <a:srgbClr val="000000"/>
                  </a:solidFill>
                </a:rPr>
                <a:t>  (Fraction Portion)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81" name="Rectangle 28">
              <a:extLst>
                <a:ext uri="{FF2B5EF4-FFF2-40B4-BE49-F238E27FC236}">
                  <a16:creationId xmlns:a16="http://schemas.microsoft.com/office/drawing/2014/main" id="{822904A4-02BD-970F-3E5E-1B202877E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3" y="3781"/>
              <a:ext cx="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1200" b="1">
                  <a:solidFill>
                    <a:srgbClr val="000000"/>
                  </a:solidFill>
                </a:rPr>
                <a:t> 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82" name="Oval 29">
              <a:extLst>
                <a:ext uri="{FF2B5EF4-FFF2-40B4-BE49-F238E27FC236}">
                  <a16:creationId xmlns:a16="http://schemas.microsoft.com/office/drawing/2014/main" id="{55CF5ACE-89B3-949B-6287-ABC3489D0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3" y="3411"/>
              <a:ext cx="27" cy="27"/>
            </a:xfrm>
            <a:prstGeom prst="ellipse">
              <a:avLst/>
            </a:prstGeom>
            <a:solidFill>
              <a:schemeClr val="tx1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Char char="§"/>
              </a:pPr>
              <a:endParaRPr kumimoji="0" lang="en-US" altLang="tr-TR" sz="2400">
                <a:solidFill>
                  <a:schemeClr val="accent2"/>
                </a:solidFill>
              </a:endParaRPr>
            </a:p>
          </p:txBody>
        </p:sp>
        <p:sp>
          <p:nvSpPr>
            <p:cNvPr id="74783" name="Oval 30">
              <a:extLst>
                <a:ext uri="{FF2B5EF4-FFF2-40B4-BE49-F238E27FC236}">
                  <a16:creationId xmlns:a16="http://schemas.microsoft.com/office/drawing/2014/main" id="{5D12AB81-5489-ED86-EE61-678CD4264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1" y="3396"/>
              <a:ext cx="27" cy="27"/>
            </a:xfrm>
            <a:prstGeom prst="ellipse">
              <a:avLst/>
            </a:prstGeom>
            <a:solidFill>
              <a:schemeClr val="tx1"/>
            </a:solidFill>
            <a:ln w="1588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en-US" altLang="tr-TR" sz="1800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4784" name="Rectangle 31">
              <a:extLst>
                <a:ext uri="{FF2B5EF4-FFF2-40B4-BE49-F238E27FC236}">
                  <a16:creationId xmlns:a16="http://schemas.microsoft.com/office/drawing/2014/main" id="{C0727C99-65C7-05B1-5010-1ADD07B4D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3052"/>
              <a:ext cx="6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000" b="1">
                  <a:solidFill>
                    <a:srgbClr val="000000"/>
                  </a:solidFill>
                </a:rPr>
                <a:t>i = n </a:t>
              </a:r>
              <a:r>
                <a:rPr kumimoji="0" lang="en-US" altLang="tr-TR" sz="2000">
                  <a:solidFill>
                    <a:srgbClr val="000000"/>
                  </a:solidFill>
                </a:rPr>
                <a:t>-</a:t>
              </a:r>
              <a:r>
                <a:rPr kumimoji="0" lang="en-US" altLang="tr-TR" sz="2000" b="1">
                  <a:solidFill>
                    <a:srgbClr val="000000"/>
                  </a:solidFill>
                </a:rPr>
                <a:t> 1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  <p:sp>
          <p:nvSpPr>
            <p:cNvPr id="74785" name="Rectangle 32">
              <a:extLst>
                <a:ext uri="{FF2B5EF4-FFF2-40B4-BE49-F238E27FC236}">
                  <a16:creationId xmlns:a16="http://schemas.microsoft.com/office/drawing/2014/main" id="{4B97F728-4A6A-30D8-0CB2-CF71F9ADF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" y="3022"/>
              <a:ext cx="4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kumimoji="0" lang="en-US" altLang="tr-TR" sz="2000" b="1">
                  <a:solidFill>
                    <a:srgbClr val="000000"/>
                  </a:solidFill>
                </a:rPr>
                <a:t>j = </a:t>
              </a:r>
              <a:r>
                <a:rPr kumimoji="0" lang="en-US" altLang="tr-TR" sz="2000">
                  <a:solidFill>
                    <a:srgbClr val="000000"/>
                  </a:solidFill>
                </a:rPr>
                <a:t>-</a:t>
              </a:r>
              <a:r>
                <a:rPr kumimoji="0" lang="en-US" altLang="tr-TR" sz="2000" b="1">
                  <a:solidFill>
                    <a:srgbClr val="000000"/>
                  </a:solidFill>
                </a:rPr>
                <a:t> 1</a:t>
              </a:r>
              <a:endParaRPr kumimoji="0" lang="en-US" altLang="tr-TR" sz="2800" b="1">
                <a:solidFill>
                  <a:schemeClr val="accent2"/>
                </a:solidFill>
              </a:endParaRPr>
            </a:p>
          </p:txBody>
        </p:sp>
      </p:grpSp>
      <p:sp>
        <p:nvSpPr>
          <p:cNvPr id="74761" name="Rectangle 33">
            <a:extLst>
              <a:ext uri="{FF2B5EF4-FFF2-40B4-BE49-F238E27FC236}">
                <a16:creationId xmlns:a16="http://schemas.microsoft.com/office/drawing/2014/main" id="{AB8197F6-50EC-32DE-97E5-654D167BA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Number Systems – Representation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/>
      <p:bldP spid="120838" grpId="0"/>
      <p:bldP spid="1208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A29C343C-615D-AE0B-7C2B-B1599DF84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Data - Information -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679F-FB5F-481C-57D5-FF49B847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en-US" dirty="0"/>
              <a:t> </a:t>
            </a:r>
            <a:endParaRPr lang="tr-TR" dirty="0"/>
          </a:p>
          <a:p>
            <a:pPr lvl="1">
              <a:defRPr/>
            </a:pPr>
            <a:r>
              <a:rPr lang="en-US" dirty="0"/>
              <a:t>unprocessed facts and figures without any added interpretation or analysis. </a:t>
            </a:r>
            <a:endParaRPr lang="tr-TR" dirty="0"/>
          </a:p>
          <a:p>
            <a:pPr lvl="2">
              <a:defRPr/>
            </a:pPr>
            <a:r>
              <a:rPr lang="tr-TR" dirty="0"/>
              <a:t>{</a:t>
            </a:r>
            <a:r>
              <a:rPr lang="en-US" dirty="0"/>
              <a:t>The price of crude oil is $80 per barrel.</a:t>
            </a:r>
            <a:r>
              <a:rPr lang="tr-TR" dirty="0"/>
              <a:t>}</a:t>
            </a:r>
            <a:endParaRPr lang="en-US" dirty="0"/>
          </a:p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en-US" dirty="0"/>
              <a:t> </a:t>
            </a:r>
            <a:endParaRPr lang="tr-TR" dirty="0"/>
          </a:p>
          <a:p>
            <a:pPr lvl="1">
              <a:defRPr/>
            </a:pPr>
            <a:r>
              <a:rPr lang="en-US" dirty="0"/>
              <a:t>data that has been interpreted so that it has meaning for the user. </a:t>
            </a:r>
            <a:endParaRPr lang="tr-TR" dirty="0"/>
          </a:p>
          <a:p>
            <a:pPr lvl="2">
              <a:defRPr/>
            </a:pPr>
            <a:r>
              <a:rPr lang="tr-TR" dirty="0"/>
              <a:t>{</a:t>
            </a:r>
            <a:r>
              <a:rPr lang="en-US" dirty="0"/>
              <a:t>The price of crude oil has risen from $70 to $80 per barrel</a:t>
            </a:r>
            <a:r>
              <a:rPr lang="tr-TR" dirty="0"/>
              <a:t>}</a:t>
            </a:r>
            <a:r>
              <a:rPr lang="en-US" dirty="0"/>
              <a:t> </a:t>
            </a:r>
            <a:endParaRPr lang="tr-TR" dirty="0"/>
          </a:p>
          <a:p>
            <a:pPr lvl="3">
              <a:defRPr/>
            </a:pPr>
            <a:r>
              <a:rPr lang="tr-TR" dirty="0"/>
              <a:t>[</a:t>
            </a:r>
            <a:r>
              <a:rPr lang="en-US" dirty="0"/>
              <a:t>gives meaning to the data and so is said to be information to someone who tracks oil prices.</a:t>
            </a:r>
            <a:r>
              <a:rPr lang="tr-TR" dirty="0"/>
              <a:t>]</a:t>
            </a:r>
            <a:endParaRPr 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6023470-2FDE-CEA9-BE7D-40DB5352D0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60EF5D5A-B7B8-4021-AA70-9D2E754E7403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>
            <a:extLst>
              <a:ext uri="{FF2B5EF4-FFF2-40B4-BE49-F238E27FC236}">
                <a16:creationId xmlns:a16="http://schemas.microsoft.com/office/drawing/2014/main" id="{D3610581-8FD7-7356-EFC4-60AE88E97F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0F477D7-FA0F-447D-B07E-820C36BBBAF0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60</a:t>
            </a:fld>
            <a:endParaRPr kumimoji="0" lang="en-US" altLang="tr-TR" sz="12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93B8B58F-44AA-04E1-CA76-5D7628E37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Decimal Numbers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6FD1AD73-8B95-94A7-3541-75D66F0A8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569325" cy="511175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sz="2400" dirty="0"/>
              <a:t>“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decimal</a:t>
            </a:r>
            <a:r>
              <a:rPr lang="en-US" sz="2400" dirty="0"/>
              <a:t>” means that we have ten digits to use in our representation 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n-US" sz="2000" dirty="0"/>
              <a:t>the symbols 0 through 9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sz="2400" dirty="0"/>
              <a:t>What is 3546?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n-US" sz="2400" dirty="0"/>
              <a:t>it is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three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thousands </a:t>
            </a:r>
            <a:r>
              <a:rPr lang="en-US" sz="2400" dirty="0"/>
              <a:t>plus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five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hundreds </a:t>
            </a:r>
            <a:r>
              <a:rPr lang="en-US" sz="2400" dirty="0"/>
              <a:t>plus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four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tens </a:t>
            </a:r>
            <a:r>
              <a:rPr lang="en-US" sz="2400" dirty="0"/>
              <a:t>plus </a:t>
            </a:r>
            <a:r>
              <a:rPr lang="en-US" sz="2400" i="1" dirty="0">
                <a:solidFill>
                  <a:schemeClr val="accent5">
                    <a:lumMod val="50000"/>
                  </a:schemeClr>
                </a:solidFill>
              </a:rPr>
              <a:t>six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ones</a:t>
            </a:r>
            <a:r>
              <a:rPr lang="en-US" sz="2400" dirty="0"/>
              <a:t>.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n-US" sz="2400" dirty="0"/>
              <a:t>i.e. 3546 = 3</a:t>
            </a:r>
            <a:r>
              <a:rPr lang="en-US" sz="2400" dirty="0">
                <a:cs typeface="Times New Roman" pitchFamily="18" charset="0"/>
              </a:rPr>
              <a:t>×</a:t>
            </a:r>
            <a:r>
              <a:rPr lang="en-US" sz="2400" dirty="0"/>
              <a:t>10</a:t>
            </a:r>
            <a:r>
              <a:rPr lang="en-US" sz="2400" baseline="30000" dirty="0"/>
              <a:t>3</a:t>
            </a:r>
            <a:r>
              <a:rPr lang="en-US" sz="2400" dirty="0"/>
              <a:t> + 5</a:t>
            </a:r>
            <a:r>
              <a:rPr lang="en-US" sz="2400" dirty="0">
                <a:cs typeface="Times New Roman" pitchFamily="18" charset="0"/>
              </a:rPr>
              <a:t>×</a:t>
            </a:r>
            <a:r>
              <a:rPr lang="en-US" sz="2400" dirty="0"/>
              <a:t>10</a:t>
            </a:r>
            <a:r>
              <a:rPr lang="en-US" sz="2400" baseline="30000" dirty="0"/>
              <a:t>2</a:t>
            </a:r>
            <a:r>
              <a:rPr lang="en-US" sz="2400" dirty="0"/>
              <a:t> + 4</a:t>
            </a:r>
            <a:r>
              <a:rPr lang="en-US" sz="2400" dirty="0">
                <a:cs typeface="Times New Roman" pitchFamily="18" charset="0"/>
              </a:rPr>
              <a:t>×</a:t>
            </a:r>
            <a:r>
              <a:rPr lang="en-US" sz="2400" dirty="0"/>
              <a:t>10</a:t>
            </a:r>
            <a:r>
              <a:rPr lang="en-US" sz="2400" baseline="30000" dirty="0"/>
              <a:t>1</a:t>
            </a:r>
            <a:r>
              <a:rPr lang="en-US" sz="2400" dirty="0"/>
              <a:t> + 6</a:t>
            </a:r>
            <a:r>
              <a:rPr lang="en-US" sz="2400" dirty="0">
                <a:cs typeface="Times New Roman" pitchFamily="18" charset="0"/>
              </a:rPr>
              <a:t>×</a:t>
            </a:r>
            <a:r>
              <a:rPr lang="en-US" sz="2400" dirty="0"/>
              <a:t>10</a:t>
            </a:r>
            <a:r>
              <a:rPr lang="en-US" sz="2400" baseline="30000" dirty="0"/>
              <a:t>0</a:t>
            </a:r>
            <a:endParaRPr lang="en-US" sz="2400" dirty="0"/>
          </a:p>
          <a:p>
            <a:pPr eaLnBrk="1" hangingPunct="1">
              <a:lnSpc>
                <a:spcPct val="130000"/>
              </a:lnSpc>
              <a:defRPr/>
            </a:pPr>
            <a:r>
              <a:rPr lang="en-US" sz="2400" dirty="0"/>
              <a:t>How about negative numbers?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n-US" sz="2400" dirty="0"/>
              <a:t>we use two more </a:t>
            </a:r>
            <a:r>
              <a:rPr lang="en-US" sz="2400" u="sng" dirty="0"/>
              <a:t>symbols</a:t>
            </a:r>
            <a:r>
              <a:rPr lang="en-US" sz="2400" dirty="0"/>
              <a:t> to distinguish positive and negative: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</a:t>
            </a:r>
            <a:r>
              <a:rPr lang="en-US" sz="2400" b="1" dirty="0">
                <a:solidFill>
                  <a:schemeClr val="accent1"/>
                </a:solidFill>
              </a:rPr>
              <a:t>+</a:t>
            </a:r>
            <a:r>
              <a:rPr lang="en-US" sz="2400" dirty="0"/>
              <a:t> </a:t>
            </a:r>
            <a:r>
              <a:rPr lang="tr-TR" sz="2400" dirty="0"/>
              <a:t>  </a:t>
            </a:r>
            <a:r>
              <a:rPr lang="en-US" sz="2400" dirty="0"/>
              <a:t>and </a:t>
            </a:r>
            <a:r>
              <a:rPr lang="tr-TR" sz="2400" dirty="0"/>
              <a:t>  </a:t>
            </a:r>
            <a:r>
              <a:rPr lang="en-US" sz="2400" b="1" dirty="0">
                <a:solidFill>
                  <a:schemeClr val="accent1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3">
            <a:extLst>
              <a:ext uri="{FF2B5EF4-FFF2-40B4-BE49-F238E27FC236}">
                <a16:creationId xmlns:a16="http://schemas.microsoft.com/office/drawing/2014/main" id="{8F6C824D-75D5-C198-FDA9-B0F5CCEB97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E538332-618B-44E7-B6E8-583D9E0DDDA9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61</a:t>
            </a:fld>
            <a:endParaRPr kumimoji="0" lang="en-US" altLang="tr-TR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5546DCB2-E5EF-8803-CC61-96870DDAF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Decimal Numbers</a:t>
            </a:r>
          </a:p>
        </p:txBody>
      </p:sp>
      <p:sp>
        <p:nvSpPr>
          <p:cNvPr id="211972" name="Rectangle 4">
            <a:extLst>
              <a:ext uri="{FF2B5EF4-FFF2-40B4-BE49-F238E27FC236}">
                <a16:creationId xmlns:a16="http://schemas.microsoft.com/office/drawing/2014/main" id="{8529FF1D-D18C-873E-A81B-70373238F5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tr-TR" sz="2400"/>
              <a:t>“decimal” means that we have </a:t>
            </a:r>
            <a:r>
              <a:rPr lang="en-US" altLang="tr-TR" sz="2400" u="sng"/>
              <a:t>ten</a:t>
            </a:r>
            <a:r>
              <a:rPr lang="en-US" altLang="tr-TR" sz="2400"/>
              <a:t> digits to use in our representation (the </a:t>
            </a:r>
            <a:r>
              <a:rPr lang="en-US" altLang="tr-TR" sz="2400" u="sng"/>
              <a:t>symbols</a:t>
            </a:r>
            <a:r>
              <a:rPr lang="en-US" altLang="tr-TR" sz="2400"/>
              <a:t> 0 through 9)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tr-TR" sz="2400"/>
              <a:t>What is 3546?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tr-TR" sz="2400"/>
              <a:t>it is </a:t>
            </a:r>
            <a:r>
              <a:rPr lang="en-US" altLang="tr-TR" sz="2400" i="1">
                <a:solidFill>
                  <a:schemeClr val="hlink"/>
                </a:solidFill>
              </a:rPr>
              <a:t>three</a:t>
            </a:r>
            <a:r>
              <a:rPr lang="en-US" altLang="tr-TR" sz="2400"/>
              <a:t> </a:t>
            </a:r>
            <a:r>
              <a:rPr lang="en-US" altLang="tr-TR" sz="2400" u="sng"/>
              <a:t>thousands</a:t>
            </a:r>
            <a:r>
              <a:rPr lang="en-US" altLang="tr-TR" sz="2400"/>
              <a:t> plus </a:t>
            </a:r>
            <a:r>
              <a:rPr lang="en-US" altLang="tr-TR" sz="2400" i="1">
                <a:solidFill>
                  <a:schemeClr val="hlink"/>
                </a:solidFill>
              </a:rPr>
              <a:t>five</a:t>
            </a:r>
            <a:r>
              <a:rPr lang="en-US" altLang="tr-TR" sz="2400"/>
              <a:t> </a:t>
            </a:r>
            <a:r>
              <a:rPr lang="en-US" altLang="tr-TR" sz="2400" u="sng"/>
              <a:t>hundreds</a:t>
            </a:r>
            <a:r>
              <a:rPr lang="en-US" altLang="tr-TR" sz="2400"/>
              <a:t> plus </a:t>
            </a:r>
            <a:r>
              <a:rPr lang="en-US" altLang="tr-TR" sz="2400" i="1">
                <a:solidFill>
                  <a:schemeClr val="hlink"/>
                </a:solidFill>
              </a:rPr>
              <a:t>four</a:t>
            </a:r>
            <a:r>
              <a:rPr lang="en-US" altLang="tr-TR" sz="2400"/>
              <a:t> </a:t>
            </a:r>
            <a:r>
              <a:rPr lang="en-US" altLang="tr-TR" sz="2400" u="sng"/>
              <a:t>tens</a:t>
            </a:r>
            <a:r>
              <a:rPr lang="en-US" altLang="tr-TR" sz="2400"/>
              <a:t> plus </a:t>
            </a:r>
            <a:r>
              <a:rPr lang="en-US" altLang="tr-TR" sz="2400" i="1">
                <a:solidFill>
                  <a:schemeClr val="hlink"/>
                </a:solidFill>
              </a:rPr>
              <a:t>six </a:t>
            </a:r>
            <a:r>
              <a:rPr lang="en-US" altLang="tr-TR" sz="2400" u="sng"/>
              <a:t>ones</a:t>
            </a:r>
            <a:r>
              <a:rPr lang="en-US" altLang="tr-TR" sz="2400"/>
              <a:t>.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tr-TR" sz="2400"/>
              <a:t>i.e. 3546 = 3.10</a:t>
            </a:r>
            <a:r>
              <a:rPr lang="en-US" altLang="tr-TR" sz="2400" baseline="30000"/>
              <a:t>3</a:t>
            </a:r>
            <a:r>
              <a:rPr lang="en-US" altLang="tr-TR" sz="2400"/>
              <a:t> + 5.10</a:t>
            </a:r>
            <a:r>
              <a:rPr lang="en-US" altLang="tr-TR" sz="2400" baseline="30000"/>
              <a:t>2</a:t>
            </a:r>
            <a:r>
              <a:rPr lang="en-US" altLang="tr-TR" sz="2400"/>
              <a:t> + 4.10</a:t>
            </a:r>
            <a:r>
              <a:rPr lang="en-US" altLang="tr-TR" sz="2400" baseline="30000"/>
              <a:t>1</a:t>
            </a:r>
            <a:r>
              <a:rPr lang="en-US" altLang="tr-TR" sz="2400"/>
              <a:t> + 6.10</a:t>
            </a:r>
            <a:r>
              <a:rPr lang="en-US" altLang="tr-TR" sz="2400" baseline="30000"/>
              <a:t>0</a:t>
            </a:r>
            <a:endParaRPr lang="en-US" altLang="tr-TR" sz="2400"/>
          </a:p>
          <a:p>
            <a:pPr eaLnBrk="1" hangingPunct="1">
              <a:lnSpc>
                <a:spcPct val="130000"/>
              </a:lnSpc>
            </a:pPr>
            <a:r>
              <a:rPr lang="en-US" altLang="tr-TR" sz="2400"/>
              <a:t>How about negative numbers?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tr-TR" sz="2400"/>
              <a:t>we use two more </a:t>
            </a:r>
            <a:r>
              <a:rPr lang="en-US" altLang="tr-TR" sz="2400" u="sng"/>
              <a:t>symbols</a:t>
            </a:r>
            <a:r>
              <a:rPr lang="en-US" altLang="tr-TR" sz="2400"/>
              <a:t> to distinguish positive and negative:</a:t>
            </a:r>
          </a:p>
          <a:p>
            <a:pPr lvl="1" eaLnBrk="1" hangingPunct="1">
              <a:buFontTx/>
              <a:buNone/>
            </a:pPr>
            <a:r>
              <a:rPr lang="en-US" altLang="tr-TR" sz="2400"/>
              <a:t>   </a:t>
            </a:r>
            <a:r>
              <a:rPr lang="en-US" altLang="tr-TR" sz="3600" b="1">
                <a:solidFill>
                  <a:schemeClr val="accent1"/>
                </a:solidFill>
              </a:rPr>
              <a:t>+</a:t>
            </a:r>
            <a:r>
              <a:rPr lang="en-US" altLang="tr-TR" sz="2400"/>
              <a:t> </a:t>
            </a:r>
            <a:r>
              <a:rPr lang="tr-TR" altLang="tr-TR" sz="2400"/>
              <a:t>  </a:t>
            </a:r>
            <a:r>
              <a:rPr lang="en-US" altLang="tr-TR" sz="2400"/>
              <a:t>and </a:t>
            </a:r>
            <a:r>
              <a:rPr lang="tr-TR" altLang="tr-TR" sz="2400"/>
              <a:t>  </a:t>
            </a:r>
            <a:r>
              <a:rPr lang="en-US" altLang="tr-TR" sz="3600" b="1">
                <a:solidFill>
                  <a:schemeClr val="accent1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1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1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1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1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1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1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>
            <a:extLst>
              <a:ext uri="{FF2B5EF4-FFF2-40B4-BE49-F238E27FC236}">
                <a16:creationId xmlns:a16="http://schemas.microsoft.com/office/drawing/2014/main" id="{7ED33422-11C4-CEC7-3266-CAA618DCBA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6BF7C8F-5937-479C-ACDE-942E062C0F3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62</a:t>
            </a:fld>
            <a:endParaRPr kumimoji="0" lang="en-US" altLang="tr-TR" sz="12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075FAAD-2F09-35DF-D61F-F36D89B35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Unsigned Binary Integers</a:t>
            </a:r>
          </a:p>
        </p:txBody>
      </p:sp>
      <p:graphicFrame>
        <p:nvGraphicFramePr>
          <p:cNvPr id="213045" name="Group 53">
            <a:extLst>
              <a:ext uri="{FF2B5EF4-FFF2-40B4-BE49-F238E27FC236}">
                <a16:creationId xmlns:a16="http://schemas.microsoft.com/office/drawing/2014/main" id="{BE25D1FE-0077-3D8C-782E-1CE33C3986F6}"/>
              </a:ext>
            </a:extLst>
          </p:cNvPr>
          <p:cNvGraphicFramePr>
            <a:graphicFrameLocks noGrp="1"/>
          </p:cNvGraphicFramePr>
          <p:nvPr/>
        </p:nvGraphicFramePr>
        <p:xfrm>
          <a:off x="3924300" y="2471738"/>
          <a:ext cx="5002213" cy="368617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5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3-bits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5-bits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8-bits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5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00000000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5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00001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00000001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5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00000010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39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00011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00000011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55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00100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00000100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3040" name="Text Box 48">
            <a:extLst>
              <a:ext uri="{FF2B5EF4-FFF2-40B4-BE49-F238E27FC236}">
                <a16:creationId xmlns:a16="http://schemas.microsoft.com/office/drawing/2014/main" id="{0F328190-C942-D53C-32C2-8FA4439EE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175" y="1306513"/>
            <a:ext cx="4691063" cy="51911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800">
                <a:solidFill>
                  <a:srgbClr val="00CCFF"/>
                </a:solidFill>
                <a:latin typeface="Arial" panose="020B0604020202020204" pitchFamily="34" charset="0"/>
              </a:rPr>
              <a:t>Y = “abc” = a.2</a:t>
            </a:r>
            <a:r>
              <a:rPr kumimoji="0" lang="en-US" altLang="tr-TR" sz="2800" baseline="30000">
                <a:solidFill>
                  <a:srgbClr val="00CCFF"/>
                </a:solidFill>
                <a:latin typeface="Arial" panose="020B0604020202020204" pitchFamily="34" charset="0"/>
              </a:rPr>
              <a:t>2 </a:t>
            </a:r>
            <a:r>
              <a:rPr kumimoji="0" lang="en-US" altLang="tr-TR" sz="2800">
                <a:solidFill>
                  <a:srgbClr val="00CCFF"/>
                </a:solidFill>
                <a:latin typeface="Arial" panose="020B0604020202020204" pitchFamily="34" charset="0"/>
              </a:rPr>
              <a:t>+ b.2</a:t>
            </a:r>
            <a:r>
              <a:rPr kumimoji="0" lang="en-US" altLang="tr-TR" sz="2800" baseline="30000">
                <a:solidFill>
                  <a:srgbClr val="00CCFF"/>
                </a:solidFill>
                <a:latin typeface="Arial" panose="020B0604020202020204" pitchFamily="34" charset="0"/>
              </a:rPr>
              <a:t>1</a:t>
            </a:r>
            <a:r>
              <a:rPr kumimoji="0" lang="en-US" altLang="tr-TR" sz="2800">
                <a:solidFill>
                  <a:srgbClr val="00CCFF"/>
                </a:solidFill>
                <a:latin typeface="Arial" panose="020B0604020202020204" pitchFamily="34" charset="0"/>
              </a:rPr>
              <a:t> + c.2</a:t>
            </a:r>
            <a:r>
              <a:rPr kumimoji="0" lang="en-US" altLang="tr-TR" sz="2800" baseline="30000">
                <a:solidFill>
                  <a:srgbClr val="00CC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13041" name="Text Box 49">
            <a:extLst>
              <a:ext uri="{FF2B5EF4-FFF2-40B4-BE49-F238E27FC236}">
                <a16:creationId xmlns:a16="http://schemas.microsoft.com/office/drawing/2014/main" id="{097AD1A2-488D-21B0-FDE7-37F94293E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2535238"/>
            <a:ext cx="2682875" cy="1552575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tr-TR" sz="2400">
                <a:latin typeface="Arial" panose="020B0604020202020204" pitchFamily="34" charset="0"/>
              </a:rPr>
              <a:t>N = number of bits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0" lang="en-US" altLang="tr-TR" sz="24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tr-TR" sz="2400">
                <a:latin typeface="Arial" panose="020B0604020202020204" pitchFamily="34" charset="0"/>
              </a:rPr>
              <a:t>Range is: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tr-TR" sz="2400">
                <a:latin typeface="Arial" panose="020B0604020202020204" pitchFamily="34" charset="0"/>
              </a:rPr>
              <a:t>0 </a:t>
            </a:r>
            <a:r>
              <a:rPr kumimoji="0" lang="en-US" altLang="tr-TR" sz="2400">
                <a:latin typeface="Arial" panose="020B0604020202020204" pitchFamily="34" charset="0"/>
                <a:sym typeface="Symbol" panose="05050102010706020507" pitchFamily="18" charset="2"/>
              </a:rPr>
              <a:t>  i  &lt; 2</a:t>
            </a:r>
            <a:r>
              <a:rPr kumimoji="0" lang="en-US" altLang="tr-TR" sz="2400" baseline="30000">
                <a:latin typeface="Arial" panose="020B0604020202020204" pitchFamily="34" charset="0"/>
                <a:sym typeface="Symbol" panose="05050102010706020507" pitchFamily="18" charset="2"/>
              </a:rPr>
              <a:t>N</a:t>
            </a:r>
            <a:r>
              <a:rPr kumimoji="0" lang="en-US" altLang="tr-TR" sz="2400">
                <a:latin typeface="Arial" panose="020B0604020202020204" pitchFamily="34" charset="0"/>
                <a:sym typeface="Symbol" panose="05050102010706020507" pitchFamily="18" charset="2"/>
              </a:rPr>
              <a:t> - 1</a:t>
            </a:r>
            <a:endParaRPr kumimoji="0" lang="en-US" altLang="tr-TR" sz="2400">
              <a:latin typeface="Arial" panose="020B0604020202020204" pitchFamily="34" charset="0"/>
            </a:endParaRPr>
          </a:p>
        </p:txBody>
      </p:sp>
      <p:sp>
        <p:nvSpPr>
          <p:cNvPr id="213042" name="Text Box 50">
            <a:extLst>
              <a:ext uri="{FF2B5EF4-FFF2-40B4-BE49-F238E27FC236}">
                <a16:creationId xmlns:a16="http://schemas.microsoft.com/office/drawing/2014/main" id="{728FC263-BC23-371F-7534-B35488647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450" y="1931988"/>
            <a:ext cx="7621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en-US" altLang="tr-TR" sz="1800" b="1">
                <a:latin typeface="Arial" panose="020B0604020202020204" pitchFamily="34" charset="0"/>
              </a:rPr>
              <a:t>(where the digits a, b, c can each take on the values of 0 or 1 only)</a:t>
            </a:r>
            <a:endParaRPr kumimoji="0" lang="en-US" altLang="tr-TR" sz="1800">
              <a:latin typeface="Arial" panose="020B0604020202020204" pitchFamily="34" charset="0"/>
            </a:endParaRPr>
          </a:p>
        </p:txBody>
      </p:sp>
      <p:sp>
        <p:nvSpPr>
          <p:cNvPr id="213043" name="Text Box 51">
            <a:extLst>
              <a:ext uri="{FF2B5EF4-FFF2-40B4-BE49-F238E27FC236}">
                <a16:creationId xmlns:a16="http://schemas.microsoft.com/office/drawing/2014/main" id="{175256B0-7EA5-C3CA-182F-A354A7690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614863"/>
            <a:ext cx="41211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marL="230188" indent="-230188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en-US" altLang="tr-TR" sz="2400" b="1" u="sng">
                <a:latin typeface="Arial" panose="020B0604020202020204" pitchFamily="34" charset="0"/>
              </a:rPr>
              <a:t>Problem: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kumimoji="0" lang="en-US" altLang="tr-TR" sz="2400">
                <a:latin typeface="Arial" panose="020B0604020202020204" pitchFamily="34" charset="0"/>
              </a:rPr>
              <a:t>How do we represent </a:t>
            </a:r>
            <a:r>
              <a:rPr kumimoji="0" lang="en-US" altLang="tr-TR" sz="2400" i="1">
                <a:latin typeface="Arial" panose="020B0604020202020204" pitchFamily="34" charset="0"/>
              </a:rPr>
              <a:t>negative</a:t>
            </a:r>
            <a:r>
              <a:rPr kumimoji="0" lang="en-US" altLang="tr-TR" sz="2400">
                <a:latin typeface="Arial" panose="020B0604020202020204" pitchFamily="34" charset="0"/>
              </a:rPr>
              <a:t> numbers?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40" grpId="0" animBg="1"/>
      <p:bldP spid="213041" grpId="0" animBg="1"/>
      <p:bldP spid="213042" grpId="0"/>
      <p:bldP spid="21304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3">
            <a:extLst>
              <a:ext uri="{FF2B5EF4-FFF2-40B4-BE49-F238E27FC236}">
                <a16:creationId xmlns:a16="http://schemas.microsoft.com/office/drawing/2014/main" id="{C5AB6DDD-16CC-E66B-D77D-FE1CD83EEF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899C399-EB3C-4D00-960F-DC0DF39EBB45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63</a:t>
            </a:fld>
            <a:endParaRPr kumimoji="0" lang="en-US" altLang="tr-TR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CA33B751-F187-FD2C-0D93-19EEA0248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eaLnBrk="1" hangingPunct="1"/>
            <a:r>
              <a:rPr lang="en-US" altLang="tr-TR"/>
              <a:t>Signed Binary Integers </a:t>
            </a:r>
            <a:br>
              <a:rPr lang="tr-TR" altLang="tr-TR"/>
            </a:br>
            <a:r>
              <a:rPr lang="tr-TR" altLang="tr-TR" sz="3200"/>
              <a:t>-2</a:t>
            </a:r>
            <a:r>
              <a:rPr lang="en-US" altLang="tr-TR" sz="3200"/>
              <a:t>s Complement representation</a:t>
            </a:r>
            <a:r>
              <a:rPr lang="tr-TR" altLang="tr-TR" sz="3200"/>
              <a:t>-</a:t>
            </a:r>
            <a:endParaRPr lang="en-US" altLang="tr-TR" sz="3200"/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9A9DAF24-A8EB-D35D-589F-2C5B3036D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5861050" cy="4978400"/>
          </a:xfrm>
        </p:spPr>
        <p:txBody>
          <a:bodyPr/>
          <a:lstStyle/>
          <a:p>
            <a:pPr marL="222250" indent="-222250" eaLnBrk="1" hangingPunct="1"/>
            <a:r>
              <a:rPr lang="en-US" altLang="tr-TR"/>
              <a:t>Transformation</a:t>
            </a:r>
          </a:p>
          <a:p>
            <a:pPr marL="635000" lvl="1" indent="-236538" eaLnBrk="1" hangingPunct="1"/>
            <a:r>
              <a:rPr lang="en-US" altLang="tr-TR"/>
              <a:t>To transform </a:t>
            </a:r>
            <a:r>
              <a:rPr lang="en-US" altLang="tr-TR">
                <a:solidFill>
                  <a:schemeClr val="accent1"/>
                </a:solidFill>
              </a:rPr>
              <a:t>a</a:t>
            </a:r>
            <a:r>
              <a:rPr lang="en-US" altLang="tr-TR"/>
              <a:t> into </a:t>
            </a:r>
            <a:r>
              <a:rPr lang="en-US" altLang="tr-TR">
                <a:solidFill>
                  <a:schemeClr val="accent1"/>
                </a:solidFill>
              </a:rPr>
              <a:t>-a</a:t>
            </a:r>
            <a:r>
              <a:rPr lang="en-US" altLang="tr-TR"/>
              <a:t>, invert all bits in </a:t>
            </a:r>
            <a:r>
              <a:rPr lang="en-US" altLang="tr-TR">
                <a:solidFill>
                  <a:schemeClr val="accent1"/>
                </a:solidFill>
              </a:rPr>
              <a:t>a</a:t>
            </a:r>
            <a:r>
              <a:rPr lang="en-US" altLang="tr-TR"/>
              <a:t> and add </a:t>
            </a:r>
            <a:r>
              <a:rPr lang="en-US" altLang="tr-TR">
                <a:solidFill>
                  <a:schemeClr val="accent1"/>
                </a:solidFill>
              </a:rPr>
              <a:t>1</a:t>
            </a:r>
            <a:r>
              <a:rPr lang="en-US" altLang="tr-TR"/>
              <a:t> to the result</a:t>
            </a:r>
          </a:p>
        </p:txBody>
      </p:sp>
      <p:graphicFrame>
        <p:nvGraphicFramePr>
          <p:cNvPr id="216154" name="Group 90">
            <a:extLst>
              <a:ext uri="{FF2B5EF4-FFF2-40B4-BE49-F238E27FC236}">
                <a16:creationId xmlns:a16="http://schemas.microsoft.com/office/drawing/2014/main" id="{B244C940-5E4C-87B3-66E9-CD1CB63112E4}"/>
              </a:ext>
            </a:extLst>
          </p:cNvPr>
          <p:cNvGraphicFramePr>
            <a:graphicFrameLocks noGrp="1"/>
          </p:cNvGraphicFramePr>
          <p:nvPr/>
        </p:nvGraphicFramePr>
        <p:xfrm>
          <a:off x="6267450" y="1239838"/>
          <a:ext cx="2222500" cy="54737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35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-16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10000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3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3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11101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3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11110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3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11111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73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00000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73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73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00010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373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+3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00011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373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373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+15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01111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6117" name="Text Box 53">
            <a:extLst>
              <a:ext uri="{FF2B5EF4-FFF2-40B4-BE49-F238E27FC236}">
                <a16:creationId xmlns:a16="http://schemas.microsoft.com/office/drawing/2014/main" id="{D37C10E4-1801-1310-787C-FE045495E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3154363"/>
            <a:ext cx="3768725" cy="822325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tr-TR" sz="2400">
                <a:latin typeface="Arial" panose="020B0604020202020204" pitchFamily="34" charset="0"/>
              </a:rPr>
              <a:t>Range is: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tr-TR" sz="2400">
                <a:latin typeface="Arial" panose="020B0604020202020204" pitchFamily="34" charset="0"/>
                <a:sym typeface="Symbol" panose="05050102010706020507" pitchFamily="18" charset="2"/>
              </a:rPr>
              <a:t>-2</a:t>
            </a:r>
            <a:r>
              <a:rPr kumimoji="0" lang="en-US" altLang="tr-TR" sz="2400" baseline="30000">
                <a:latin typeface="Arial" panose="020B0604020202020204" pitchFamily="34" charset="0"/>
                <a:sym typeface="Symbol" panose="05050102010706020507" pitchFamily="18" charset="2"/>
              </a:rPr>
              <a:t>N-1</a:t>
            </a:r>
            <a:r>
              <a:rPr kumimoji="0" lang="en-US" altLang="tr-TR" sz="2400">
                <a:latin typeface="Arial" panose="020B0604020202020204" pitchFamily="34" charset="0"/>
                <a:sym typeface="Symbol" panose="05050102010706020507" pitchFamily="18" charset="2"/>
              </a:rPr>
              <a:t> &lt; i  &lt; 2</a:t>
            </a:r>
            <a:r>
              <a:rPr kumimoji="0" lang="en-US" altLang="tr-TR" sz="2400" baseline="30000">
                <a:latin typeface="Arial" panose="020B0604020202020204" pitchFamily="34" charset="0"/>
                <a:sym typeface="Symbol" panose="05050102010706020507" pitchFamily="18" charset="2"/>
              </a:rPr>
              <a:t>N-1</a:t>
            </a:r>
            <a:r>
              <a:rPr kumimoji="0" lang="en-US" altLang="tr-TR" sz="2400">
                <a:latin typeface="Arial" panose="020B0604020202020204" pitchFamily="34" charset="0"/>
                <a:sym typeface="Symbol" panose="05050102010706020507" pitchFamily="18" charset="2"/>
              </a:rPr>
              <a:t> - 1</a:t>
            </a:r>
          </a:p>
        </p:txBody>
      </p:sp>
      <p:sp>
        <p:nvSpPr>
          <p:cNvPr id="216118" name="Text Box 54">
            <a:extLst>
              <a:ext uri="{FF2B5EF4-FFF2-40B4-BE49-F238E27FC236}">
                <a16:creationId xmlns:a16="http://schemas.microsoft.com/office/drawing/2014/main" id="{DC1BD4F0-8CB4-8E95-ADA1-1CDBFBAE7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4102100"/>
            <a:ext cx="5154613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en-US" altLang="tr-TR" sz="2400" b="1" u="sng">
                <a:latin typeface="Arial" panose="020B0604020202020204" pitchFamily="34" charset="0"/>
              </a:rPr>
              <a:t>Advantages: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kumimoji="0" lang="en-US" altLang="tr-TR" sz="2400">
                <a:latin typeface="Arial" panose="020B0604020202020204" pitchFamily="34" charset="0"/>
              </a:rPr>
              <a:t>Operations need not check the sign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kumimoji="0" lang="en-US" altLang="tr-TR" sz="2400">
                <a:latin typeface="Arial" panose="020B0604020202020204" pitchFamily="34" charset="0"/>
              </a:rPr>
              <a:t>Only one representation for zero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kumimoji="0" lang="en-US" altLang="tr-TR" sz="2400">
                <a:latin typeface="Arial" panose="020B0604020202020204" pitchFamily="34" charset="0"/>
              </a:rPr>
              <a:t>Efficient use of all the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117" grpId="0" animBg="1"/>
      <p:bldP spid="21611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3">
            <a:extLst>
              <a:ext uri="{FF2B5EF4-FFF2-40B4-BE49-F238E27FC236}">
                <a16:creationId xmlns:a16="http://schemas.microsoft.com/office/drawing/2014/main" id="{EEEE334A-8424-8E3E-34F0-1E6D23F67E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D70268E-4C8C-47A2-A51B-593D3731BC9F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64</a:t>
            </a:fld>
            <a:endParaRPr kumimoji="0" lang="en-US" altLang="tr-TR" sz="1200"/>
          </a:p>
        </p:txBody>
      </p:sp>
      <p:sp>
        <p:nvSpPr>
          <p:cNvPr id="79875" name="Rectangle 4">
            <a:extLst>
              <a:ext uri="{FF2B5EF4-FFF2-40B4-BE49-F238E27FC236}">
                <a16:creationId xmlns:a16="http://schemas.microsoft.com/office/drawing/2014/main" id="{EAB795F2-8FD1-D179-1E71-6A05B533D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Limitations of integer representations</a:t>
            </a:r>
          </a:p>
        </p:txBody>
      </p:sp>
      <p:sp>
        <p:nvSpPr>
          <p:cNvPr id="220165" name="Rectangle 5">
            <a:extLst>
              <a:ext uri="{FF2B5EF4-FFF2-40B4-BE49-F238E27FC236}">
                <a16:creationId xmlns:a16="http://schemas.microsoft.com/office/drawing/2014/main" id="{C8BF4E65-F0DF-DC18-46AE-78F0396FA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tr-TR" sz="2800"/>
              <a:t>Most numbers are not integer!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2400"/>
              <a:t>Even with integers, there are two other considerations: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tr-TR" sz="1000"/>
          </a:p>
          <a:p>
            <a:pPr eaLnBrk="1" hangingPunct="1">
              <a:lnSpc>
                <a:spcPct val="80000"/>
              </a:lnSpc>
            </a:pPr>
            <a:r>
              <a:rPr lang="en-US" altLang="tr-TR" sz="2800">
                <a:solidFill>
                  <a:schemeClr val="accent1"/>
                </a:solidFill>
              </a:rPr>
              <a:t>Range: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2400"/>
              <a:t>The magnitude of the numbers we can represent is determined by how many bits we use: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tr-TR" sz="2000"/>
              <a:t>e.g. with 32 bits the largest number we can represent is about +/- 2 billion, far too small for many purposes.</a:t>
            </a:r>
            <a:endParaRPr lang="en-US" altLang="tr-TR" sz="1000"/>
          </a:p>
          <a:p>
            <a:pPr lvl="2" eaLnBrk="1" hangingPunct="1">
              <a:lnSpc>
                <a:spcPct val="80000"/>
              </a:lnSpc>
            </a:pPr>
            <a:endParaRPr lang="en-US" altLang="tr-TR" sz="1000"/>
          </a:p>
          <a:p>
            <a:pPr eaLnBrk="1" hangingPunct="1">
              <a:lnSpc>
                <a:spcPct val="80000"/>
              </a:lnSpc>
            </a:pPr>
            <a:r>
              <a:rPr lang="en-US" altLang="tr-TR" sz="2800">
                <a:solidFill>
                  <a:schemeClr val="accent1"/>
                </a:solidFill>
              </a:rPr>
              <a:t>Precision: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2400"/>
              <a:t>The exactness with which we can specify a number: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tr-TR" sz="2000"/>
              <a:t>e.g. a 32 bit number gives us 31 bits of precision, or roughly 9 figure precision in decimal repesentation.</a:t>
            </a:r>
            <a:endParaRPr lang="en-US" altLang="tr-TR" sz="1000"/>
          </a:p>
          <a:p>
            <a:pPr lvl="2" eaLnBrk="1" hangingPunct="1">
              <a:lnSpc>
                <a:spcPct val="80000"/>
              </a:lnSpc>
            </a:pPr>
            <a:endParaRPr lang="en-US" altLang="tr-TR" sz="1000"/>
          </a:p>
          <a:p>
            <a:pPr eaLnBrk="1" hangingPunct="1">
              <a:lnSpc>
                <a:spcPct val="80000"/>
              </a:lnSpc>
            </a:pPr>
            <a:r>
              <a:rPr lang="en-US" altLang="tr-TR" sz="2800"/>
              <a:t>We need another data type!</a:t>
            </a:r>
          </a:p>
          <a:p>
            <a:pPr eaLnBrk="1" hangingPunct="1">
              <a:lnSpc>
                <a:spcPct val="80000"/>
              </a:lnSpc>
            </a:pPr>
            <a:endParaRPr lang="en-US" altLang="tr-TR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01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01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01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01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3">
            <a:extLst>
              <a:ext uri="{FF2B5EF4-FFF2-40B4-BE49-F238E27FC236}">
                <a16:creationId xmlns:a16="http://schemas.microsoft.com/office/drawing/2014/main" id="{1B00F04B-A7F8-113A-CDE8-8FF986C8CF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AE14248-D5C5-4488-979F-B94B530D5611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65</a:t>
            </a:fld>
            <a:endParaRPr kumimoji="0" lang="en-US" altLang="tr-TR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F03D1D0C-4E1C-BE2F-FDC8-6236D91E4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Real numbers</a:t>
            </a:r>
          </a:p>
        </p:txBody>
      </p:sp>
      <p:sp>
        <p:nvSpPr>
          <p:cNvPr id="221188" name="Rectangle 4">
            <a:extLst>
              <a:ext uri="{FF2B5EF4-FFF2-40B4-BE49-F238E27FC236}">
                <a16:creationId xmlns:a16="http://schemas.microsoft.com/office/drawing/2014/main" id="{F4BAECB4-869C-70C2-C3CE-F9A755A91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4978400"/>
          </a:xfrm>
        </p:spPr>
        <p:txBody>
          <a:bodyPr/>
          <a:lstStyle/>
          <a:p>
            <a:pPr eaLnBrk="1" hangingPunct="1"/>
            <a:r>
              <a:rPr lang="en-US" altLang="tr-TR" sz="2800"/>
              <a:t>Our decimal system handles non-integer </a:t>
            </a:r>
            <a:r>
              <a:rPr lang="en-US" altLang="tr-TR" sz="2800" i="1"/>
              <a:t>real</a:t>
            </a:r>
            <a:r>
              <a:rPr lang="en-US" altLang="tr-TR" sz="2800"/>
              <a:t> numbers by adding yet another symbol - the decimal point (</a:t>
            </a:r>
            <a:r>
              <a:rPr lang="en-US" altLang="tr-TR" sz="2800" b="1"/>
              <a:t>.</a:t>
            </a:r>
            <a:r>
              <a:rPr lang="en-US" altLang="tr-TR" sz="2800"/>
              <a:t>) to make a </a:t>
            </a:r>
            <a:r>
              <a:rPr lang="en-US" altLang="tr-TR" sz="2800" i="1">
                <a:solidFill>
                  <a:schemeClr val="hlink"/>
                </a:solidFill>
              </a:rPr>
              <a:t>fixed point</a:t>
            </a:r>
            <a:r>
              <a:rPr lang="en-US" altLang="tr-TR" sz="2800"/>
              <a:t> notation:</a:t>
            </a:r>
          </a:p>
          <a:p>
            <a:pPr lvl="1" eaLnBrk="1" hangingPunct="1"/>
            <a:r>
              <a:rPr lang="en-US" altLang="tr-TR" sz="2400"/>
              <a:t>e.g. 3456.78 = 3.10</a:t>
            </a:r>
            <a:r>
              <a:rPr lang="en-US" altLang="tr-TR" sz="2400" baseline="30000"/>
              <a:t>3</a:t>
            </a:r>
            <a:r>
              <a:rPr lang="en-US" altLang="tr-TR" sz="2400"/>
              <a:t> + </a:t>
            </a:r>
            <a:r>
              <a:rPr lang="tr-TR" altLang="tr-TR" sz="2400"/>
              <a:t>4</a:t>
            </a:r>
            <a:r>
              <a:rPr lang="en-US" altLang="tr-TR" sz="2400"/>
              <a:t>.10</a:t>
            </a:r>
            <a:r>
              <a:rPr lang="en-US" altLang="tr-TR" sz="2400" baseline="30000"/>
              <a:t>2</a:t>
            </a:r>
            <a:r>
              <a:rPr lang="en-US" altLang="tr-TR" sz="2400"/>
              <a:t> + </a:t>
            </a:r>
            <a:r>
              <a:rPr lang="tr-TR" altLang="tr-TR" sz="2400"/>
              <a:t>5</a:t>
            </a:r>
            <a:r>
              <a:rPr lang="en-US" altLang="tr-TR" sz="2400"/>
              <a:t>.10</a:t>
            </a:r>
            <a:r>
              <a:rPr lang="en-US" altLang="tr-TR" sz="2400" baseline="30000"/>
              <a:t>1</a:t>
            </a:r>
            <a:r>
              <a:rPr lang="en-US" altLang="tr-TR" sz="2400"/>
              <a:t> + 6.10</a:t>
            </a:r>
            <a:r>
              <a:rPr lang="en-US" altLang="tr-TR" sz="2400" baseline="30000"/>
              <a:t>0 </a:t>
            </a:r>
            <a:r>
              <a:rPr lang="en-US" altLang="tr-TR" sz="2400"/>
              <a:t>+ 7.10</a:t>
            </a:r>
            <a:r>
              <a:rPr lang="en-US" altLang="tr-TR" sz="2400" baseline="30000"/>
              <a:t>-1 </a:t>
            </a:r>
            <a:r>
              <a:rPr lang="en-US" altLang="tr-TR" sz="2400"/>
              <a:t>+ 8.10</a:t>
            </a:r>
            <a:r>
              <a:rPr lang="en-US" altLang="tr-TR" sz="2400" baseline="30000"/>
              <a:t>-2</a:t>
            </a:r>
            <a:endParaRPr lang="en-US" altLang="tr-TR" sz="1600" baseline="30000"/>
          </a:p>
          <a:p>
            <a:pPr lvl="1" eaLnBrk="1" hangingPunct="1">
              <a:buFontTx/>
              <a:buNone/>
            </a:pPr>
            <a:endParaRPr lang="en-US" altLang="tr-TR" sz="1600" baseline="30000"/>
          </a:p>
          <a:p>
            <a:pPr eaLnBrk="1" hangingPunct="1"/>
            <a:r>
              <a:rPr lang="en-US" altLang="tr-TR" sz="2800"/>
              <a:t>The </a:t>
            </a:r>
            <a:r>
              <a:rPr lang="en-US" altLang="tr-TR" sz="2800" i="1">
                <a:solidFill>
                  <a:schemeClr val="hlink"/>
                </a:solidFill>
              </a:rPr>
              <a:t>floating point</a:t>
            </a:r>
            <a:r>
              <a:rPr lang="en-US" altLang="tr-TR" sz="2800"/>
              <a:t>, or scientific, notation allows us to represent very large and very small numbers (integer or real), with as much or as little precision as needed:</a:t>
            </a:r>
            <a:endParaRPr lang="en-US" altLang="tr-TR" sz="1800"/>
          </a:p>
          <a:p>
            <a:pPr lvl="1" eaLnBrk="1" hangingPunct="1"/>
            <a:r>
              <a:rPr lang="en-US" altLang="tr-TR" sz="2400"/>
              <a:t>Unit of electric charge  e =</a:t>
            </a:r>
            <a:r>
              <a:rPr lang="en-US" altLang="tr-TR" sz="2400">
                <a:solidFill>
                  <a:schemeClr val="accent2"/>
                </a:solidFill>
              </a:rPr>
              <a:t> 1.602 176 462 x 10</a:t>
            </a:r>
            <a:r>
              <a:rPr lang="en-US" altLang="tr-TR" sz="2400" baseline="30000">
                <a:solidFill>
                  <a:schemeClr val="accent2"/>
                </a:solidFill>
              </a:rPr>
              <a:t>-19</a:t>
            </a:r>
            <a:r>
              <a:rPr lang="en-US" altLang="tr-TR" sz="2400">
                <a:solidFill>
                  <a:schemeClr val="accent2"/>
                </a:solidFill>
              </a:rPr>
              <a:t> Coul</a:t>
            </a:r>
            <a:r>
              <a:rPr lang="tr-TR" altLang="tr-TR" sz="2400">
                <a:solidFill>
                  <a:schemeClr val="accent2"/>
                </a:solidFill>
              </a:rPr>
              <a:t>omb</a:t>
            </a:r>
            <a:endParaRPr lang="en-US" altLang="tr-TR" sz="240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tr-TR" sz="2400"/>
              <a:t>Volume of universe = 1 x 10</a:t>
            </a:r>
            <a:r>
              <a:rPr lang="en-US" altLang="tr-TR" sz="2400" baseline="30000"/>
              <a:t>85</a:t>
            </a:r>
            <a:r>
              <a:rPr lang="en-US" altLang="tr-TR" sz="2400"/>
              <a:t> cm</a:t>
            </a:r>
            <a:r>
              <a:rPr lang="en-US" altLang="tr-TR" sz="2400" baseline="30000"/>
              <a:t>3</a:t>
            </a:r>
            <a:r>
              <a:rPr lang="en-US" altLang="tr-TR" sz="2400"/>
              <a:t> </a:t>
            </a:r>
          </a:p>
          <a:p>
            <a:pPr lvl="2" eaLnBrk="1" hangingPunct="1"/>
            <a:r>
              <a:rPr lang="en-US" altLang="tr-TR" sz="2000"/>
              <a:t>the two components of these numbers are called the mantissa and the exponent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1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1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3">
            <a:extLst>
              <a:ext uri="{FF2B5EF4-FFF2-40B4-BE49-F238E27FC236}">
                <a16:creationId xmlns:a16="http://schemas.microsoft.com/office/drawing/2014/main" id="{80F16799-A1EA-8675-0B8D-758E40A110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45BB9B2-7402-4EEE-B6E3-CB2DAF71ECE7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66</a:t>
            </a:fld>
            <a:endParaRPr kumimoji="0" lang="en-US" altLang="tr-TR" sz="12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4FF59B8-F17E-7C2E-F431-E003E0EBE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Real numbers in binary </a:t>
            </a:r>
          </a:p>
        </p:txBody>
      </p:sp>
      <p:sp>
        <p:nvSpPr>
          <p:cNvPr id="222212" name="Rectangle 4">
            <a:extLst>
              <a:ext uri="{FF2B5EF4-FFF2-40B4-BE49-F238E27FC236}">
                <a16:creationId xmlns:a16="http://schemas.microsoft.com/office/drawing/2014/main" id="{26558C72-836B-EE3C-8BD7-CC1CCD067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543550"/>
          </a:xfrm>
        </p:spPr>
        <p:txBody>
          <a:bodyPr/>
          <a:lstStyle/>
          <a:p>
            <a:pPr eaLnBrk="1" hangingPunct="1"/>
            <a:r>
              <a:rPr lang="en-US" altLang="tr-TR" sz="2800"/>
              <a:t>We mimic the decimal floating point notation to create a “hybrid” binary floating point number:</a:t>
            </a:r>
          </a:p>
          <a:p>
            <a:pPr lvl="1" eaLnBrk="1" hangingPunct="1"/>
            <a:r>
              <a:rPr lang="en-US" altLang="tr-TR" sz="2400"/>
              <a:t>We first use a “binary point” to separate whole numbers from fractional numbers to make a fixed point notation:</a:t>
            </a:r>
          </a:p>
          <a:p>
            <a:pPr lvl="2" eaLnBrk="1" hangingPunct="1"/>
            <a:r>
              <a:rPr lang="en-US" altLang="tr-TR" sz="2000"/>
              <a:t>e.g. 00011001.110 = 1.2</a:t>
            </a:r>
            <a:r>
              <a:rPr lang="en-US" altLang="tr-TR" sz="2000" baseline="30000"/>
              <a:t>4</a:t>
            </a:r>
            <a:r>
              <a:rPr lang="en-US" altLang="tr-TR" sz="2000"/>
              <a:t> + 1.10</a:t>
            </a:r>
            <a:r>
              <a:rPr lang="en-US" altLang="tr-TR" sz="2000" baseline="30000"/>
              <a:t>3 </a:t>
            </a:r>
            <a:r>
              <a:rPr lang="en-US" altLang="tr-TR" sz="2000"/>
              <a:t>+ 1.10</a:t>
            </a:r>
            <a:r>
              <a:rPr lang="en-US" altLang="tr-TR" sz="2000" baseline="30000"/>
              <a:t>1 </a:t>
            </a:r>
            <a:r>
              <a:rPr lang="en-US" altLang="tr-TR" sz="2000"/>
              <a:t>+ 1.2</a:t>
            </a:r>
            <a:r>
              <a:rPr lang="en-US" altLang="tr-TR" sz="2000" baseline="30000"/>
              <a:t>-1 </a:t>
            </a:r>
            <a:r>
              <a:rPr lang="en-US" altLang="tr-TR" sz="2000"/>
              <a:t>+ 1.2</a:t>
            </a:r>
            <a:r>
              <a:rPr lang="en-US" altLang="tr-TR" sz="2000" baseline="30000"/>
              <a:t>-2</a:t>
            </a:r>
            <a:r>
              <a:rPr lang="en-US" altLang="tr-TR" sz="2000"/>
              <a:t> =&gt; 25.75</a:t>
            </a:r>
          </a:p>
          <a:p>
            <a:pPr lvl="3" eaLnBrk="1" hangingPunct="1">
              <a:buFontTx/>
              <a:buNone/>
            </a:pPr>
            <a:r>
              <a:rPr lang="en-US" altLang="tr-TR" sz="1800"/>
              <a:t>(2</a:t>
            </a:r>
            <a:r>
              <a:rPr lang="en-US" altLang="tr-TR" sz="1800" baseline="30000"/>
              <a:t>-1</a:t>
            </a:r>
            <a:r>
              <a:rPr lang="en-US" altLang="tr-TR" sz="1800"/>
              <a:t> = 0.5 and 2</a:t>
            </a:r>
            <a:r>
              <a:rPr lang="en-US" altLang="tr-TR" sz="1800" baseline="30000"/>
              <a:t>-2</a:t>
            </a:r>
            <a:r>
              <a:rPr lang="en-US" altLang="tr-TR" sz="1800"/>
              <a:t> = 0.25, etc.)</a:t>
            </a:r>
            <a:endParaRPr lang="en-US" altLang="tr-TR" sz="1200"/>
          </a:p>
          <a:p>
            <a:pPr lvl="1" eaLnBrk="1" hangingPunct="1">
              <a:buFontTx/>
              <a:buNone/>
            </a:pPr>
            <a:endParaRPr lang="en-US" altLang="tr-TR" sz="1600"/>
          </a:p>
          <a:p>
            <a:pPr lvl="1" eaLnBrk="1" hangingPunct="1"/>
            <a:r>
              <a:rPr lang="en-US" altLang="tr-TR" sz="2400"/>
              <a:t>We then “float” the binary point:</a:t>
            </a:r>
          </a:p>
          <a:p>
            <a:pPr lvl="2" eaLnBrk="1" hangingPunct="1"/>
            <a:r>
              <a:rPr lang="en-US" altLang="tr-TR" sz="2000"/>
              <a:t>00011001.110 =&gt; 1.1001110 x 2</a:t>
            </a:r>
            <a:r>
              <a:rPr lang="en-US" altLang="tr-TR" sz="2000" baseline="30000"/>
              <a:t>4</a:t>
            </a:r>
            <a:r>
              <a:rPr lang="en-US" altLang="tr-TR" sz="2000"/>
              <a:t> </a:t>
            </a:r>
          </a:p>
          <a:p>
            <a:pPr lvl="3" eaLnBrk="1" hangingPunct="1">
              <a:buFontTx/>
              <a:buNone/>
            </a:pPr>
            <a:r>
              <a:rPr lang="en-US" altLang="tr-TR" sz="1800"/>
              <a:t>mantissa = 1.1001110, exponent = 4</a:t>
            </a:r>
            <a:endParaRPr lang="en-US" altLang="tr-TR" sz="1200"/>
          </a:p>
          <a:p>
            <a:pPr lvl="1" eaLnBrk="1" hangingPunct="1"/>
            <a:endParaRPr lang="en-US" altLang="tr-TR" sz="1600"/>
          </a:p>
          <a:p>
            <a:pPr lvl="1" eaLnBrk="1" hangingPunct="1"/>
            <a:r>
              <a:rPr lang="en-US" altLang="tr-TR" sz="2400"/>
              <a:t>Now we have to express this without the extra symbols (</a:t>
            </a:r>
            <a:r>
              <a:rPr lang="en-US" altLang="tr-TR" sz="2400" b="1"/>
              <a:t> </a:t>
            </a:r>
            <a:r>
              <a:rPr lang="en-US" altLang="tr-TR" sz="2400"/>
              <a:t>x, 2, . )</a:t>
            </a:r>
          </a:p>
          <a:p>
            <a:pPr lvl="2" eaLnBrk="1" hangingPunct="1"/>
            <a:r>
              <a:rPr lang="en-US" altLang="tr-TR" sz="2000"/>
              <a:t>by convention, we divide the available bits into three fields:</a:t>
            </a:r>
          </a:p>
          <a:p>
            <a:pPr lvl="2" eaLnBrk="1" hangingPunct="1">
              <a:buFontTx/>
              <a:buNone/>
            </a:pPr>
            <a:r>
              <a:rPr lang="en-US" altLang="tr-TR" sz="2000"/>
              <a:t>			</a:t>
            </a:r>
            <a:r>
              <a:rPr lang="en-US" altLang="tr-TR" sz="2800">
                <a:solidFill>
                  <a:schemeClr val="accent1"/>
                </a:solidFill>
              </a:rPr>
              <a:t>sign</a:t>
            </a:r>
            <a:r>
              <a:rPr lang="en-US" altLang="tr-TR" sz="2800"/>
              <a:t>, </a:t>
            </a:r>
            <a:r>
              <a:rPr lang="en-US" altLang="tr-TR" sz="2800">
                <a:solidFill>
                  <a:schemeClr val="hlink"/>
                </a:solidFill>
              </a:rPr>
              <a:t>mantissa</a:t>
            </a:r>
            <a:r>
              <a:rPr lang="en-US" altLang="tr-TR" sz="2800"/>
              <a:t>, </a:t>
            </a:r>
            <a:r>
              <a:rPr lang="en-US" altLang="tr-TR" sz="2800">
                <a:solidFill>
                  <a:srgbClr val="00FF00"/>
                </a:solidFill>
              </a:rPr>
              <a:t>exponent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2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2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2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22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22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22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3">
            <a:extLst>
              <a:ext uri="{FF2B5EF4-FFF2-40B4-BE49-F238E27FC236}">
                <a16:creationId xmlns:a16="http://schemas.microsoft.com/office/drawing/2014/main" id="{6CCD773D-0914-433E-C7F0-6C0EF4E02C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DC4AF85-92E9-454A-BC50-1460163A11B9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67</a:t>
            </a:fld>
            <a:endParaRPr kumimoji="0" lang="en-US" altLang="tr-TR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32B2A3B6-4218-A7EE-63DD-9BAC829B8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IEEE-754 fp numbers - 1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AD690109-4D90-845E-EC20-13A38A977C3B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908050"/>
            <a:ext cx="6223000" cy="433388"/>
            <a:chOff x="1045" y="572"/>
            <a:chExt cx="3920" cy="273"/>
          </a:xfrm>
        </p:grpSpPr>
        <p:sp>
          <p:nvSpPr>
            <p:cNvPr id="82955" name="Rectangle 4">
              <a:extLst>
                <a:ext uri="{FF2B5EF4-FFF2-40B4-BE49-F238E27FC236}">
                  <a16:creationId xmlns:a16="http://schemas.microsoft.com/office/drawing/2014/main" id="{846472C8-BBA7-CD9D-1948-E58A4FC998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" y="572"/>
              <a:ext cx="202" cy="27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tr-TR" sz="2400" b="1">
                  <a:solidFill>
                    <a:schemeClr val="accent1"/>
                  </a:solidFill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82956" name="Rectangle 5">
              <a:extLst>
                <a:ext uri="{FF2B5EF4-FFF2-40B4-BE49-F238E27FC236}">
                  <a16:creationId xmlns:a16="http://schemas.microsoft.com/office/drawing/2014/main" id="{12976B29-15F8-54A2-CFC3-42B2A2C74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572"/>
              <a:ext cx="1172" cy="27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tr-TR" sz="2400" b="1">
                  <a:solidFill>
                    <a:srgbClr val="00FF00"/>
                  </a:solidFill>
                  <a:latin typeface="Arial" panose="020B0604020202020204" pitchFamily="34" charset="0"/>
                </a:rPr>
                <a:t>biased exp.</a:t>
              </a:r>
            </a:p>
          </p:txBody>
        </p:sp>
        <p:sp>
          <p:nvSpPr>
            <p:cNvPr id="82957" name="Rectangle 6">
              <a:extLst>
                <a:ext uri="{FF2B5EF4-FFF2-40B4-BE49-F238E27FC236}">
                  <a16:creationId xmlns:a16="http://schemas.microsoft.com/office/drawing/2014/main" id="{0DB0760E-18F7-3C7F-37EC-B7BEE67A2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573"/>
              <a:ext cx="2550" cy="272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tr-TR" sz="2400" b="1">
                  <a:solidFill>
                    <a:schemeClr val="hlink"/>
                  </a:solidFill>
                  <a:latin typeface="Arial" panose="020B0604020202020204" pitchFamily="34" charset="0"/>
                </a:rPr>
                <a:t>fraction</a:t>
              </a:r>
            </a:p>
          </p:txBody>
        </p:sp>
      </p:grpSp>
      <p:sp>
        <p:nvSpPr>
          <p:cNvPr id="223239" name="Text Box 7">
            <a:extLst>
              <a:ext uri="{FF2B5EF4-FFF2-40B4-BE49-F238E27FC236}">
                <a16:creationId xmlns:a16="http://schemas.microsoft.com/office/drawing/2014/main" id="{991D1F04-9B91-529E-168D-ED64F5B08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163" y="1371600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000" b="1">
                <a:solidFill>
                  <a:srgbClr val="FFCC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3240" name="Text Box 8">
            <a:extLst>
              <a:ext uri="{FF2B5EF4-FFF2-40B4-BE49-F238E27FC236}">
                <a16:creationId xmlns:a16="http://schemas.microsoft.com/office/drawing/2014/main" id="{F3B1B2EB-CF91-434E-C236-2F8AFA240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013" y="1376363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000" b="1">
                <a:solidFill>
                  <a:srgbClr val="FFCC00"/>
                </a:solidFill>
                <a:latin typeface="Arial" panose="020B0604020202020204" pitchFamily="34" charset="0"/>
              </a:rPr>
              <a:t>8 bits</a:t>
            </a:r>
          </a:p>
        </p:txBody>
      </p:sp>
      <p:sp>
        <p:nvSpPr>
          <p:cNvPr id="223241" name="Text Box 9">
            <a:extLst>
              <a:ext uri="{FF2B5EF4-FFF2-40B4-BE49-F238E27FC236}">
                <a16:creationId xmlns:a16="http://schemas.microsoft.com/office/drawing/2014/main" id="{A366581F-4BC7-960D-53CD-697966595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350" y="1339850"/>
            <a:ext cx="992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000" b="1">
                <a:solidFill>
                  <a:srgbClr val="FFCC00"/>
                </a:solidFill>
                <a:latin typeface="Arial" panose="020B0604020202020204" pitchFamily="34" charset="0"/>
              </a:rPr>
              <a:t>23 bits</a:t>
            </a:r>
          </a:p>
        </p:txBody>
      </p:sp>
      <p:sp>
        <p:nvSpPr>
          <p:cNvPr id="223242" name="Text Box 10">
            <a:extLst>
              <a:ext uri="{FF2B5EF4-FFF2-40B4-BE49-F238E27FC236}">
                <a16:creationId xmlns:a16="http://schemas.microsoft.com/office/drawing/2014/main" id="{DE84FBE7-A910-D544-4E03-8C61A158E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75" y="1697038"/>
            <a:ext cx="6997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33CC"/>
              </a:buClr>
              <a:buFont typeface="Monotype Sorts" pitchFamily="2" charset="2"/>
              <a:buNone/>
            </a:pPr>
            <a:r>
              <a:rPr lang="en-US" altLang="tr-TR">
                <a:latin typeface="Arial" panose="020B0604020202020204" pitchFamily="34" charset="0"/>
              </a:rPr>
              <a:t>N = (-1)</a:t>
            </a:r>
            <a:r>
              <a:rPr lang="en-US" altLang="tr-TR" b="1" baseline="30000">
                <a:solidFill>
                  <a:schemeClr val="accent1"/>
                </a:solidFill>
                <a:latin typeface="Arial" panose="020B0604020202020204" pitchFamily="34" charset="0"/>
              </a:rPr>
              <a:t>s</a:t>
            </a:r>
            <a:r>
              <a:rPr lang="en-US" altLang="tr-TR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tr-TR">
                <a:latin typeface="Arial" panose="020B0604020202020204" pitchFamily="34" charset="0"/>
              </a:rPr>
              <a:t>x 1.</a:t>
            </a:r>
            <a:r>
              <a:rPr lang="en-US" altLang="tr-TR" b="1">
                <a:solidFill>
                  <a:schemeClr val="hlink"/>
                </a:solidFill>
                <a:latin typeface="Arial" panose="020B0604020202020204" pitchFamily="34" charset="0"/>
              </a:rPr>
              <a:t>fraction</a:t>
            </a:r>
            <a:r>
              <a:rPr lang="en-US" altLang="tr-TR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en-US" altLang="tr-TR">
                <a:latin typeface="Arial" panose="020B0604020202020204" pitchFamily="34" charset="0"/>
              </a:rPr>
              <a:t>x 2</a:t>
            </a:r>
            <a:r>
              <a:rPr lang="en-US" altLang="tr-TR" baseline="30000">
                <a:latin typeface="Arial" panose="020B0604020202020204" pitchFamily="34" charset="0"/>
              </a:rPr>
              <a:t>(</a:t>
            </a:r>
            <a:r>
              <a:rPr kumimoji="0" lang="en-US" altLang="tr-TR" b="1" baseline="30000">
                <a:solidFill>
                  <a:srgbClr val="00FF00"/>
                </a:solidFill>
                <a:latin typeface="Arial" panose="020B0604020202020204" pitchFamily="34" charset="0"/>
              </a:rPr>
              <a:t>biased exp.</a:t>
            </a:r>
            <a:r>
              <a:rPr kumimoji="0" lang="en-US" altLang="tr-TR" b="1" baseline="3000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altLang="tr-TR" baseline="30000">
                <a:latin typeface="Arial" panose="020B0604020202020204" pitchFamily="34" charset="0"/>
              </a:rPr>
              <a:t>– 127)</a:t>
            </a:r>
          </a:p>
        </p:txBody>
      </p:sp>
      <p:sp>
        <p:nvSpPr>
          <p:cNvPr id="223243" name="Text Box 11">
            <a:extLst>
              <a:ext uri="{FF2B5EF4-FFF2-40B4-BE49-F238E27FC236}">
                <a16:creationId xmlns:a16="http://schemas.microsoft.com/office/drawing/2014/main" id="{9EF33C3E-D133-85A8-0CCC-2164E6730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365250"/>
            <a:ext cx="1071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tr-TR" sz="2000" b="1">
                <a:solidFill>
                  <a:srgbClr val="FFCC00"/>
                </a:solidFill>
                <a:latin typeface="Arial" panose="020B0604020202020204" pitchFamily="34" charset="0"/>
              </a:rPr>
              <a:t>32 bits:</a:t>
            </a:r>
            <a:endParaRPr kumimoji="0" lang="en-US" altLang="tr-TR" sz="2400" b="1">
              <a:solidFill>
                <a:srgbClr val="FFCC00"/>
              </a:solidFill>
            </a:endParaRPr>
          </a:p>
        </p:txBody>
      </p:sp>
      <p:sp>
        <p:nvSpPr>
          <p:cNvPr id="223244" name="Rectangle 12">
            <a:extLst>
              <a:ext uri="{FF2B5EF4-FFF2-40B4-BE49-F238E27FC236}">
                <a16:creationId xmlns:a16="http://schemas.microsoft.com/office/drawing/2014/main" id="{AC4C34F4-C428-5231-D65A-498879B42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80400" cy="431958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tr-TR" sz="2800"/>
              <a:t>Sign: 1 bit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tr-TR" sz="2800"/>
              <a:t>Mantissa: 23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/>
              <a:t>We “normalize” the mantissa by dropping the leading 1 and recording only its fractional part (why?)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800"/>
              <a:t>Exponent: 8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/>
              <a:t>In order to handle both +ve and -ve exponents, we add 127 to the actual exponent to create a “biased exponent”: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tr-TR" sz="2000"/>
              <a:t>2</a:t>
            </a:r>
            <a:r>
              <a:rPr lang="en-US" altLang="tr-TR" sz="2000" baseline="30000"/>
              <a:t>-127</a:t>
            </a:r>
            <a:r>
              <a:rPr lang="en-US" altLang="tr-TR" sz="2000"/>
              <a:t> =&gt; biased exponent = 0000 0000 (= 0)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tr-TR" sz="2000"/>
              <a:t>2</a:t>
            </a:r>
            <a:r>
              <a:rPr lang="en-US" altLang="tr-TR" sz="2000" baseline="30000"/>
              <a:t>0</a:t>
            </a:r>
            <a:r>
              <a:rPr lang="en-US" altLang="tr-TR" sz="2000"/>
              <a:t> =&gt; biased exponent = 0111 1111 (= 127)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tr-TR" sz="2000"/>
              <a:t>2</a:t>
            </a:r>
            <a:r>
              <a:rPr lang="en-US" altLang="tr-TR" sz="2000" baseline="30000"/>
              <a:t>+127</a:t>
            </a:r>
            <a:r>
              <a:rPr lang="en-US" altLang="tr-TR" sz="2000"/>
              <a:t> =&gt; biased exponent = 1111 1110 (= 254)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3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3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3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3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3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3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3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23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9" grpId="0"/>
      <p:bldP spid="223240" grpId="0"/>
      <p:bldP spid="223241" grpId="0"/>
      <p:bldP spid="223242" grpId="0"/>
      <p:bldP spid="22324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3">
            <a:extLst>
              <a:ext uri="{FF2B5EF4-FFF2-40B4-BE49-F238E27FC236}">
                <a16:creationId xmlns:a16="http://schemas.microsoft.com/office/drawing/2014/main" id="{ED2133B7-3C43-1A04-715D-9C7B21ACCA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C23B550-BBA0-47BF-A6A0-6BD24A4835BF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68</a:t>
            </a:fld>
            <a:endParaRPr kumimoji="0" lang="en-US" altLang="tr-TR" sz="12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55786503-6FC4-7837-40BF-FA52CB11E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IEEE-754 fp numbers - 2</a:t>
            </a:r>
          </a:p>
        </p:txBody>
      </p:sp>
      <p:sp>
        <p:nvSpPr>
          <p:cNvPr id="224260" name="Rectangle 4">
            <a:extLst>
              <a:ext uri="{FF2B5EF4-FFF2-40B4-BE49-F238E27FC236}">
                <a16:creationId xmlns:a16="http://schemas.microsoft.com/office/drawing/2014/main" id="{C97C5CE5-1939-4E50-68BE-7CA28B49A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tr-TR" sz="2400"/>
              <a:t>Example:</a:t>
            </a:r>
            <a:r>
              <a:rPr lang="tr-TR" altLang="tr-TR" sz="2400"/>
              <a:t> Find the corresponding fp representation of 25.75</a:t>
            </a:r>
            <a:endParaRPr lang="en-US" altLang="tr-TR" sz="2400"/>
          </a:p>
          <a:p>
            <a:pPr lvl="2" eaLnBrk="1" hangingPunct="1">
              <a:lnSpc>
                <a:spcPct val="120000"/>
              </a:lnSpc>
            </a:pPr>
            <a:r>
              <a:rPr lang="en-US" altLang="tr-TR" sz="1800"/>
              <a:t>25.75 =&gt; 00011001.110 =&gt; 1.1001110 x 2</a:t>
            </a:r>
            <a:r>
              <a:rPr lang="en-US" altLang="tr-TR" sz="1800" baseline="30000"/>
              <a:t>4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tr-TR" sz="1800"/>
              <a:t>sign bit = </a:t>
            </a:r>
            <a:r>
              <a:rPr lang="en-US" altLang="tr-TR" sz="1800">
                <a:solidFill>
                  <a:schemeClr val="accent1"/>
                </a:solidFill>
              </a:rPr>
              <a:t>0</a:t>
            </a:r>
            <a:r>
              <a:rPr lang="en-US" altLang="tr-TR" sz="1800"/>
              <a:t> (+ve)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tr-TR" sz="1800"/>
              <a:t>normalized mantissa (fraction) = </a:t>
            </a:r>
            <a:r>
              <a:rPr lang="en-US" altLang="tr-TR" sz="1800">
                <a:solidFill>
                  <a:schemeClr val="hlink"/>
                </a:solidFill>
              </a:rPr>
              <a:t>100 1110 0000 0000 0000 0000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tr-TR" sz="1800"/>
              <a:t>biased exponent = 4 + 127 = 131 =&gt; </a:t>
            </a:r>
            <a:r>
              <a:rPr lang="en-US" altLang="tr-TR" sz="1800">
                <a:solidFill>
                  <a:srgbClr val="00FF00"/>
                </a:solidFill>
              </a:rPr>
              <a:t>1000 0011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tr-TR" sz="1800"/>
              <a:t>so 25.75 =&gt; </a:t>
            </a:r>
            <a:r>
              <a:rPr lang="en-US" altLang="tr-TR" sz="1800">
                <a:solidFill>
                  <a:schemeClr val="accent1"/>
                </a:solidFill>
              </a:rPr>
              <a:t>0 </a:t>
            </a:r>
            <a:r>
              <a:rPr lang="en-US" altLang="tr-TR" sz="1800">
                <a:solidFill>
                  <a:srgbClr val="00FF00"/>
                </a:solidFill>
              </a:rPr>
              <a:t>1000 0011</a:t>
            </a:r>
            <a:r>
              <a:rPr lang="en-US" altLang="tr-TR" sz="1800"/>
              <a:t> </a:t>
            </a:r>
            <a:r>
              <a:rPr lang="en-US" altLang="tr-TR" sz="1800">
                <a:solidFill>
                  <a:srgbClr val="FF3300"/>
                </a:solidFill>
              </a:rPr>
              <a:t>100 1110 0000 0000 0000 0000</a:t>
            </a:r>
            <a:r>
              <a:rPr lang="en-US" altLang="tr-TR" sz="1800">
                <a:solidFill>
                  <a:srgbClr val="FF6600"/>
                </a:solidFill>
              </a:rPr>
              <a:t> </a:t>
            </a:r>
            <a:r>
              <a:rPr lang="en-US" altLang="tr-TR" sz="1800"/>
              <a:t>=&gt; </a:t>
            </a:r>
            <a:r>
              <a:rPr lang="en-US" altLang="tr-TR" sz="1800">
                <a:solidFill>
                  <a:srgbClr val="CC3300"/>
                </a:solidFill>
              </a:rPr>
              <a:t>x41CE0000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tr-TR" sz="2400"/>
              <a:t>Values represented by convention: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tr-TR" sz="2000"/>
              <a:t>Infinity (+ and -): exponent = 255 (1111 1111) and fraction = 0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tr-TR" sz="2000"/>
              <a:t>NaN (not a number): exponent = 255 and fraction </a:t>
            </a:r>
            <a:r>
              <a:rPr lang="en-US" altLang="tr-TR" sz="2000">
                <a:sym typeface="Symbol" panose="05050102010706020507" pitchFamily="18" charset="2"/>
              </a:rPr>
              <a:t> 0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tr-TR" sz="2000">
                <a:sym typeface="Symbol" panose="05050102010706020507" pitchFamily="18" charset="2"/>
              </a:rPr>
              <a:t>Zero (0): exponent = 0 and fraction = 0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tr-TR" sz="1800">
                <a:sym typeface="Symbol" panose="05050102010706020507" pitchFamily="18" charset="2"/>
              </a:rPr>
              <a:t>note: exponent = 0  =&gt;  fraction is </a:t>
            </a:r>
            <a:r>
              <a:rPr lang="en-US" altLang="tr-TR" sz="1800" i="1">
                <a:sym typeface="Symbol" panose="05050102010706020507" pitchFamily="18" charset="2"/>
              </a:rPr>
              <a:t>de-normalized, </a:t>
            </a:r>
            <a:r>
              <a:rPr lang="en-US" altLang="tr-TR" sz="1800">
                <a:sym typeface="Symbol" panose="05050102010706020507" pitchFamily="18" charset="2"/>
              </a:rPr>
              <a:t>i.e no hidden 1</a:t>
            </a:r>
            <a:endParaRPr lang="en-US" altLang="tr-TR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4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4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4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4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42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3">
            <a:extLst>
              <a:ext uri="{FF2B5EF4-FFF2-40B4-BE49-F238E27FC236}">
                <a16:creationId xmlns:a16="http://schemas.microsoft.com/office/drawing/2014/main" id="{2E2F5E70-9922-A75C-4842-EB331AC4C9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9518052-DA9C-48A2-A75F-321E23496F17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69</a:t>
            </a:fld>
            <a:endParaRPr kumimoji="0" lang="en-US" altLang="tr-TR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3B62C391-3EEA-295A-88C8-83BF5C330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IEEE-754 fp numbers - 3</a:t>
            </a:r>
          </a:p>
        </p:txBody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FC0ED315-74FB-EA24-C0C6-087C36023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2078038"/>
          </a:xfrm>
        </p:spPr>
        <p:txBody>
          <a:bodyPr/>
          <a:lstStyle/>
          <a:p>
            <a:pPr marL="344488" indent="-287338" eaLnBrk="1" hangingPunct="1">
              <a:lnSpc>
                <a:spcPct val="120000"/>
              </a:lnSpc>
            </a:pPr>
            <a:r>
              <a:rPr lang="en-US" altLang="tr-TR"/>
              <a:t>Double precision (64 bit) floating point</a:t>
            </a:r>
          </a:p>
        </p:txBody>
      </p:sp>
      <p:sp>
        <p:nvSpPr>
          <p:cNvPr id="306180" name="Text Box 4">
            <a:extLst>
              <a:ext uri="{FF2B5EF4-FFF2-40B4-BE49-F238E27FC236}">
                <a16:creationId xmlns:a16="http://schemas.microsoft.com/office/drawing/2014/main" id="{DDECEE91-606A-6BAF-4646-6A1FE81AE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600" y="216535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000" b="1">
                <a:solidFill>
                  <a:srgbClr val="FFCC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06181" name="Text Box 5">
            <a:extLst>
              <a:ext uri="{FF2B5EF4-FFF2-40B4-BE49-F238E27FC236}">
                <a16:creationId xmlns:a16="http://schemas.microsoft.com/office/drawing/2014/main" id="{634BD322-FAA9-87C8-4D68-192795C57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2168525"/>
            <a:ext cx="134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000" b="1">
                <a:solidFill>
                  <a:srgbClr val="FFCC00"/>
                </a:solidFill>
                <a:latin typeface="Arial" panose="020B0604020202020204" pitchFamily="34" charset="0"/>
              </a:rPr>
              <a:t>11 bits</a:t>
            </a:r>
          </a:p>
        </p:txBody>
      </p:sp>
      <p:sp>
        <p:nvSpPr>
          <p:cNvPr id="306182" name="Text Box 6">
            <a:extLst>
              <a:ext uri="{FF2B5EF4-FFF2-40B4-BE49-F238E27FC236}">
                <a16:creationId xmlns:a16="http://schemas.microsoft.com/office/drawing/2014/main" id="{F74111E0-A18C-AF09-A4BA-22AB6A0DE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163" y="2159000"/>
            <a:ext cx="1376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tr-TR" sz="2000" b="1">
                <a:solidFill>
                  <a:srgbClr val="FFCC00"/>
                </a:solidFill>
                <a:latin typeface="Arial" panose="020B0604020202020204" pitchFamily="34" charset="0"/>
              </a:rPr>
              <a:t>52 bits</a:t>
            </a:r>
          </a:p>
        </p:txBody>
      </p:sp>
      <p:sp>
        <p:nvSpPr>
          <p:cNvPr id="306183" name="Text Box 7">
            <a:extLst>
              <a:ext uri="{FF2B5EF4-FFF2-40B4-BE49-F238E27FC236}">
                <a16:creationId xmlns:a16="http://schemas.microsoft.com/office/drawing/2014/main" id="{BEC1C24E-0028-8888-34DE-75C250724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921000"/>
            <a:ext cx="71453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33CC"/>
              </a:buClr>
              <a:buFont typeface="Monotype Sorts" pitchFamily="2" charset="2"/>
              <a:buNone/>
            </a:pPr>
            <a:r>
              <a:rPr lang="en-US" altLang="tr-TR">
                <a:latin typeface="Arial" panose="020B0604020202020204" pitchFamily="34" charset="0"/>
              </a:rPr>
              <a:t>N = (-1)</a:t>
            </a:r>
            <a:r>
              <a:rPr lang="en-US" altLang="tr-TR" b="1" baseline="30000">
                <a:solidFill>
                  <a:schemeClr val="accent1"/>
                </a:solidFill>
                <a:latin typeface="Arial" panose="020B0604020202020204" pitchFamily="34" charset="0"/>
              </a:rPr>
              <a:t>s</a:t>
            </a:r>
            <a:r>
              <a:rPr lang="en-US" altLang="tr-TR">
                <a:latin typeface="Arial" panose="020B0604020202020204" pitchFamily="34" charset="0"/>
              </a:rPr>
              <a:t> x 1.</a:t>
            </a:r>
            <a:r>
              <a:rPr lang="en-US" altLang="tr-TR" b="1">
                <a:solidFill>
                  <a:schemeClr val="hlink"/>
                </a:solidFill>
                <a:latin typeface="Arial" panose="020B0604020202020204" pitchFamily="34" charset="0"/>
              </a:rPr>
              <a:t>fraction</a:t>
            </a:r>
            <a:r>
              <a:rPr lang="en-US" altLang="tr-TR">
                <a:latin typeface="Arial" panose="020B0604020202020204" pitchFamily="34" charset="0"/>
              </a:rPr>
              <a:t> x 2</a:t>
            </a:r>
            <a:r>
              <a:rPr lang="en-US" altLang="tr-TR" baseline="30000">
                <a:latin typeface="Arial" panose="020B0604020202020204" pitchFamily="34" charset="0"/>
              </a:rPr>
              <a:t>(</a:t>
            </a:r>
            <a:r>
              <a:rPr lang="en-US" altLang="tr-TR" b="1" baseline="30000">
                <a:solidFill>
                  <a:srgbClr val="00FF00"/>
                </a:solidFill>
                <a:latin typeface="Arial" panose="020B0604020202020204" pitchFamily="34" charset="0"/>
              </a:rPr>
              <a:t>biased exp.</a:t>
            </a:r>
            <a:r>
              <a:rPr lang="en-US" altLang="tr-TR" baseline="3000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tr-TR" baseline="30000">
                <a:latin typeface="Arial" panose="020B0604020202020204" pitchFamily="34" charset="0"/>
              </a:rPr>
              <a:t>– 1023)</a:t>
            </a:r>
            <a:endParaRPr kumimoji="0" lang="en-US" altLang="tr-TR">
              <a:latin typeface="Arial" panose="020B0604020202020204" pitchFamily="34" charset="0"/>
            </a:endParaRPr>
          </a:p>
        </p:txBody>
      </p:sp>
      <p:sp>
        <p:nvSpPr>
          <p:cNvPr id="306184" name="Text Box 8">
            <a:extLst>
              <a:ext uri="{FF2B5EF4-FFF2-40B4-BE49-F238E27FC236}">
                <a16:creationId xmlns:a16="http://schemas.microsoft.com/office/drawing/2014/main" id="{180748B5-ECDC-B986-3C69-235E4F384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00" y="2144713"/>
            <a:ext cx="1071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tr-TR" sz="2000" b="1">
                <a:solidFill>
                  <a:srgbClr val="FFCC00"/>
                </a:solidFill>
                <a:latin typeface="Arial" panose="020B0604020202020204" pitchFamily="34" charset="0"/>
              </a:rPr>
              <a:t>64 bits:</a:t>
            </a:r>
          </a:p>
        </p:txBody>
      </p:sp>
      <p:sp>
        <p:nvSpPr>
          <p:cNvPr id="306185" name="Text Box 9">
            <a:extLst>
              <a:ext uri="{FF2B5EF4-FFF2-40B4-BE49-F238E27FC236}">
                <a16:creationId xmlns:a16="http://schemas.microsoft.com/office/drawing/2014/main" id="{97E92C68-B5B6-07B6-A91C-4CD819FFE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06813"/>
            <a:ext cx="9144000" cy="24336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 anchor="ctr">
            <a:spAutoFit/>
          </a:bodyPr>
          <a:lstStyle/>
          <a:p>
            <a:pPr marL="342900" indent="-279400" eaLnBrk="1" hangingPunct="1">
              <a:buSzPct val="65000"/>
              <a:buFont typeface="Wingdings" pitchFamily="2" charset="2"/>
              <a:buChar char="l"/>
              <a:defRPr/>
            </a:pPr>
            <a:r>
              <a:rPr lang="en-US" sz="2800" dirty="0">
                <a:solidFill>
                  <a:schemeClr val="tx1"/>
                </a:solidFill>
              </a:rPr>
              <a:t>Range &amp; Precision:</a:t>
            </a:r>
          </a:p>
          <a:p>
            <a:pPr marL="685800" lvl="1" indent="-228600" eaLnBrk="1" hangingPunct="1">
              <a:buFont typeface="Wingdings" pitchFamily="2" charset="2"/>
              <a:buChar char="w"/>
              <a:defRPr/>
            </a:pPr>
            <a:r>
              <a:rPr lang="en-US" sz="2000" dirty="0">
                <a:solidFill>
                  <a:schemeClr val="tx1"/>
                </a:solidFill>
              </a:rPr>
              <a:t>32 bit: </a:t>
            </a:r>
          </a:p>
          <a:p>
            <a:pPr marL="977900" lvl="2" indent="-177800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mantissa of 23 bits + 1 =&gt; approx. 7 digits decimal</a:t>
            </a:r>
          </a:p>
          <a:p>
            <a:pPr marL="977900" lvl="2" indent="-177800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accent5">
                    <a:lumMod val="50000"/>
                  </a:schemeClr>
                </a:solidFill>
              </a:rPr>
              <a:t>+/-127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=&gt; approx. 10</a:t>
            </a:r>
            <a:r>
              <a:rPr lang="en-US" baseline="30000" dirty="0">
                <a:solidFill>
                  <a:schemeClr val="accent5">
                    <a:lumMod val="50000"/>
                  </a:schemeClr>
                </a:solidFill>
              </a:rPr>
              <a:t>+/-38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1000" dirty="0">
              <a:solidFill>
                <a:schemeClr val="accent5">
                  <a:lumMod val="50000"/>
                </a:schemeClr>
              </a:solidFill>
            </a:endParaRPr>
          </a:p>
          <a:p>
            <a:pPr lvl="3" eaLnBrk="1" hangingPunct="1">
              <a:buFont typeface="Wingdings" pitchFamily="2" charset="2"/>
              <a:buNone/>
              <a:defRPr/>
            </a:pPr>
            <a:endParaRPr lang="en-US" sz="1000" dirty="0">
              <a:solidFill>
                <a:schemeClr val="bg1"/>
              </a:solidFill>
            </a:endParaRPr>
          </a:p>
          <a:p>
            <a:pPr marL="685800" lvl="1" indent="-228600" eaLnBrk="1" hangingPunct="1">
              <a:buFont typeface="Wingdings" pitchFamily="2" charset="2"/>
              <a:buChar char="w"/>
              <a:defRPr/>
            </a:pPr>
            <a:r>
              <a:rPr lang="en-US" sz="2000" dirty="0">
                <a:solidFill>
                  <a:schemeClr val="tx1"/>
                </a:solidFill>
              </a:rPr>
              <a:t>64 bit: </a:t>
            </a:r>
          </a:p>
          <a:p>
            <a:pPr marL="977900" lvl="2" indent="-177800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mantissa of 52 bits + 1 =&gt; approx. 15 digits decimal</a:t>
            </a:r>
          </a:p>
          <a:p>
            <a:pPr marL="977900" lvl="2" indent="-177800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accent5">
                    <a:lumMod val="50000"/>
                  </a:schemeClr>
                </a:solidFill>
              </a:rPr>
              <a:t>+/-1023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=&gt; approx. 10</a:t>
            </a:r>
            <a:r>
              <a:rPr lang="en-US" baseline="30000" dirty="0">
                <a:solidFill>
                  <a:schemeClr val="accent5">
                    <a:lumMod val="50000"/>
                  </a:schemeClr>
                </a:solidFill>
              </a:rPr>
              <a:t>+/-306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00D8A3E1-C53C-A2EA-EC3A-3B3D96ACFBFD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700213"/>
            <a:ext cx="6223000" cy="433387"/>
            <a:chOff x="1045" y="572"/>
            <a:chExt cx="3920" cy="273"/>
          </a:xfrm>
        </p:grpSpPr>
        <p:sp>
          <p:nvSpPr>
            <p:cNvPr id="85004" name="Rectangle 11">
              <a:extLst>
                <a:ext uri="{FF2B5EF4-FFF2-40B4-BE49-F238E27FC236}">
                  <a16:creationId xmlns:a16="http://schemas.microsoft.com/office/drawing/2014/main" id="{E4DA3C1B-52F9-0C87-68D8-31274000BA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" y="572"/>
              <a:ext cx="202" cy="27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tr-TR" sz="2400" b="1">
                  <a:solidFill>
                    <a:schemeClr val="accent1"/>
                  </a:solidFill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85005" name="Rectangle 12">
              <a:extLst>
                <a:ext uri="{FF2B5EF4-FFF2-40B4-BE49-F238E27FC236}">
                  <a16:creationId xmlns:a16="http://schemas.microsoft.com/office/drawing/2014/main" id="{607E64F7-3784-ECAE-6B04-4F8A16A81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572"/>
              <a:ext cx="1172" cy="273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tr-TR" sz="2400" b="1">
                  <a:solidFill>
                    <a:srgbClr val="00FF00"/>
                  </a:solidFill>
                  <a:latin typeface="Arial" panose="020B0604020202020204" pitchFamily="34" charset="0"/>
                </a:rPr>
                <a:t>biased exp.</a:t>
              </a:r>
            </a:p>
          </p:txBody>
        </p:sp>
        <p:sp>
          <p:nvSpPr>
            <p:cNvPr id="85006" name="Rectangle 13">
              <a:extLst>
                <a:ext uri="{FF2B5EF4-FFF2-40B4-BE49-F238E27FC236}">
                  <a16:creationId xmlns:a16="http://schemas.microsoft.com/office/drawing/2014/main" id="{6CC96EFF-25EC-E893-73CF-5FC1F0D3F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5" y="573"/>
              <a:ext cx="2550" cy="272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tr-TR" sz="2400" b="1">
                  <a:solidFill>
                    <a:schemeClr val="hlink"/>
                  </a:solidFill>
                  <a:latin typeface="Arial" panose="020B0604020202020204" pitchFamily="34" charset="0"/>
                </a:rPr>
                <a:t>fraction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0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6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6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6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6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6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06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06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0" grpId="0"/>
      <p:bldP spid="306181" grpId="0"/>
      <p:bldP spid="306182" grpId="0"/>
      <p:bldP spid="306183" grpId="0"/>
      <p:bldP spid="3061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1AFCE3A-CC3C-24EB-06C7-56018C413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Data - Information -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5CD02-9565-8DD9-F5A7-D1D918474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Knowledge</a:t>
            </a:r>
            <a:r>
              <a:rPr lang="en-US" dirty="0"/>
              <a:t> </a:t>
            </a:r>
            <a:endParaRPr lang="tr-TR" dirty="0"/>
          </a:p>
          <a:p>
            <a:pPr lvl="1">
              <a:defRPr/>
            </a:pPr>
            <a:r>
              <a:rPr lang="en-US" dirty="0"/>
              <a:t>a combination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en-US" dirty="0"/>
              <a:t>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experience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insight</a:t>
            </a:r>
            <a:r>
              <a:rPr lang="en-US" dirty="0"/>
              <a:t> that may benefit the individual or the </a:t>
            </a:r>
            <a:r>
              <a:rPr lang="en-US" dirty="0" err="1"/>
              <a:t>organisation</a:t>
            </a:r>
            <a:r>
              <a:rPr lang="en-US" dirty="0"/>
              <a:t>. </a:t>
            </a:r>
            <a:endParaRPr lang="tr-TR" dirty="0"/>
          </a:p>
          <a:p>
            <a:pPr lvl="2">
              <a:defRPr/>
            </a:pPr>
            <a:r>
              <a:rPr lang="tr-TR" dirty="0"/>
              <a:t>{</a:t>
            </a:r>
            <a:r>
              <a:rPr lang="en-US" dirty="0"/>
              <a:t>When crude oil prices go up by $10 per barrel, it's likely that petrol prices will rise by 2p per </a:t>
            </a:r>
            <a:r>
              <a:rPr lang="en-US" dirty="0" err="1"/>
              <a:t>litre</a:t>
            </a:r>
            <a:r>
              <a:rPr lang="tr-TR" dirty="0"/>
              <a:t>.}</a:t>
            </a:r>
            <a:r>
              <a:rPr lang="en-US" dirty="0"/>
              <a:t> </a:t>
            </a:r>
            <a:endParaRPr lang="tr-TR" dirty="0"/>
          </a:p>
          <a:p>
            <a:pPr lvl="3">
              <a:defRPr/>
            </a:pPr>
            <a:r>
              <a:rPr lang="tr-TR" dirty="0"/>
              <a:t>[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en-US" dirty="0"/>
              <a:t>is knowledge</a:t>
            </a:r>
            <a:r>
              <a:rPr lang="tr-TR" dirty="0"/>
              <a:t>]</a:t>
            </a:r>
          </a:p>
          <a:p>
            <a:pPr lvl="3">
              <a:defRPr/>
            </a:pPr>
            <a:endParaRPr lang="tr-TR" dirty="0"/>
          </a:p>
          <a:p>
            <a:pPr lvl="3">
              <a:defRPr/>
            </a:pPr>
            <a:r>
              <a:rPr lang="tr-TR" dirty="0"/>
              <a:t>[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</a:rPr>
              <a:t>insight</a:t>
            </a:r>
            <a:r>
              <a:rPr lang="tr-TR" dirty="0"/>
              <a:t>: t</a:t>
            </a:r>
            <a:r>
              <a:rPr lang="en-US" dirty="0"/>
              <a:t>he capacity to gain an accurate and deep understanding of someone or something</a:t>
            </a:r>
            <a:r>
              <a:rPr lang="tr-TR" dirty="0"/>
              <a:t>; </a:t>
            </a:r>
            <a:r>
              <a:rPr lang="en-US" dirty="0"/>
              <a:t>an accurate and deep understanding</a:t>
            </a:r>
            <a:r>
              <a:rPr lang="tr-TR" dirty="0"/>
              <a:t>]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FB3C8589-0437-B93D-349F-B7D88624E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5A8F7AC-A07B-42F5-A2DB-6007DF9DB537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3">
            <a:extLst>
              <a:ext uri="{FF2B5EF4-FFF2-40B4-BE49-F238E27FC236}">
                <a16:creationId xmlns:a16="http://schemas.microsoft.com/office/drawing/2014/main" id="{91ACB146-6A42-8D59-B3F4-3F9A70B32E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35385CB-5BAF-41F0-B411-12229E65ACC3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70</a:t>
            </a:fld>
            <a:endParaRPr kumimoji="0" lang="en-US" altLang="tr-TR" sz="1200"/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7FB45100-4608-4E00-8541-2C75B8AED5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800"/>
              <a:t>Flexibility of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/>
              <a:t>Within constraints below, can assign any binary combination (called a code word) to any data as long as data is uniquely encoded.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800"/>
              <a:t>Information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/>
              <a:t>Numeric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tr-TR" sz="2000"/>
              <a:t>Must represent range of data needed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tr-TR" sz="2000">
                <a:cs typeface="Times New Roman" panose="02020603050405020304" pitchFamily="18" charset="0"/>
              </a:rPr>
              <a:t>Very desirable to represent data such that simple, straightforward computation for common arithmetic operations permitted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tr-TR" sz="2000">
                <a:cs typeface="Times New Roman" panose="02020603050405020304" pitchFamily="18" charset="0"/>
              </a:rPr>
              <a:t>Tight relation to binary 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 sz="2400"/>
              <a:t>Non-numeric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tr-TR" sz="2000"/>
              <a:t>Greater flexibility since arithmetic operations not applied.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tr-TR" sz="2000"/>
              <a:t>Not tied to binary numbers</a:t>
            </a:r>
          </a:p>
          <a:p>
            <a:pPr lvl="2" eaLnBrk="1" hangingPunct="1">
              <a:lnSpc>
                <a:spcPct val="90000"/>
              </a:lnSpc>
            </a:pPr>
            <a:endParaRPr lang="en-US" altLang="tr-TR" sz="2000" b="1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3FFADBEB-71A3-77C6-3BE1-EC98E0A61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Binary Numbers and Binary Coding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3">
            <a:extLst>
              <a:ext uri="{FF2B5EF4-FFF2-40B4-BE49-F238E27FC236}">
                <a16:creationId xmlns:a16="http://schemas.microsoft.com/office/drawing/2014/main" id="{CC714826-F288-E6A2-8C58-B25CDD7AB7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3F3DB62-F84D-4286-BA64-1181CEDBA722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71</a:t>
            </a:fld>
            <a:endParaRPr kumimoji="0" lang="en-US" altLang="tr-TR" sz="1200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AE647644-781E-9143-E6B9-AF54D87F2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025" y="1300163"/>
            <a:ext cx="8105775" cy="4875212"/>
          </a:xfrm>
        </p:spPr>
        <p:txBody>
          <a:bodyPr/>
          <a:lstStyle/>
          <a:p>
            <a:pPr eaLnBrk="1" hangingPunct="1"/>
            <a:r>
              <a:rPr lang="en-US" altLang="tr-TR" sz="2800">
                <a:cs typeface="Times New Roman" panose="02020603050405020304" pitchFamily="18" charset="0"/>
              </a:rPr>
              <a:t>Given </a:t>
            </a:r>
            <a:r>
              <a:rPr lang="en-US" altLang="tr-TR" sz="2800" i="1">
                <a:cs typeface="Times New Roman" panose="02020603050405020304" pitchFamily="18" charset="0"/>
              </a:rPr>
              <a:t>n</a:t>
            </a:r>
            <a:r>
              <a:rPr lang="en-US" altLang="tr-TR" sz="2800">
                <a:cs typeface="Times New Roman" panose="02020603050405020304" pitchFamily="18" charset="0"/>
              </a:rPr>
              <a:t> binary digits (called </a:t>
            </a:r>
            <a:r>
              <a:rPr lang="en-US" altLang="tr-TR" sz="2800" u="sng">
                <a:cs typeface="Times New Roman" panose="02020603050405020304" pitchFamily="18" charset="0"/>
              </a:rPr>
              <a:t>bits</a:t>
            </a:r>
            <a:r>
              <a:rPr lang="en-US" altLang="tr-TR" sz="2800">
                <a:cs typeface="Times New Roman" panose="02020603050405020304" pitchFamily="18" charset="0"/>
              </a:rPr>
              <a:t>), a </a:t>
            </a:r>
            <a:r>
              <a:rPr lang="en-US" altLang="tr-TR" sz="2800" u="sng">
                <a:cs typeface="Times New Roman" panose="02020603050405020304" pitchFamily="18" charset="0"/>
              </a:rPr>
              <a:t>binary code</a:t>
            </a:r>
            <a:r>
              <a:rPr lang="en-US" altLang="tr-TR" sz="2800">
                <a:cs typeface="Times New Roman" panose="02020603050405020304" pitchFamily="18" charset="0"/>
              </a:rPr>
              <a:t> is a mapping from a set of </a:t>
            </a:r>
            <a:r>
              <a:rPr lang="en-US" altLang="tr-TR" sz="2800" u="sng">
                <a:cs typeface="Times New Roman" panose="02020603050405020304" pitchFamily="18" charset="0"/>
              </a:rPr>
              <a:t>represented elements</a:t>
            </a:r>
            <a:r>
              <a:rPr lang="en-US" altLang="tr-TR" sz="2800">
                <a:cs typeface="Times New Roman" panose="02020603050405020304" pitchFamily="18" charset="0"/>
              </a:rPr>
              <a:t> to a subset of the 2</a:t>
            </a:r>
            <a:r>
              <a:rPr lang="en-US" altLang="tr-TR" sz="2800" i="1" baseline="30000">
                <a:cs typeface="Times New Roman" panose="02020603050405020304" pitchFamily="18" charset="0"/>
              </a:rPr>
              <a:t>n</a:t>
            </a:r>
            <a:r>
              <a:rPr lang="en-US" altLang="tr-TR" sz="2800">
                <a:cs typeface="Times New Roman" panose="02020603050405020304" pitchFamily="18" charset="0"/>
              </a:rPr>
              <a:t> binary numbers.</a:t>
            </a:r>
          </a:p>
          <a:p>
            <a:pPr eaLnBrk="1" hangingPunct="1"/>
            <a:r>
              <a:rPr lang="en-US" altLang="tr-TR" sz="2800">
                <a:cs typeface="Times New Roman" panose="02020603050405020304" pitchFamily="18" charset="0"/>
              </a:rPr>
              <a:t>Example: A</a:t>
            </a:r>
            <a:br>
              <a:rPr lang="en-US" altLang="tr-TR" sz="2800">
                <a:cs typeface="Times New Roman" panose="02020603050405020304" pitchFamily="18" charset="0"/>
              </a:rPr>
            </a:br>
            <a:r>
              <a:rPr lang="en-US" altLang="tr-TR" sz="2800">
                <a:cs typeface="Times New Roman" panose="02020603050405020304" pitchFamily="18" charset="0"/>
              </a:rPr>
              <a:t>binary code</a:t>
            </a:r>
            <a:br>
              <a:rPr lang="en-US" altLang="tr-TR" sz="2800">
                <a:cs typeface="Times New Roman" panose="02020603050405020304" pitchFamily="18" charset="0"/>
              </a:rPr>
            </a:br>
            <a:r>
              <a:rPr lang="en-US" altLang="tr-TR" sz="2800">
                <a:cs typeface="Times New Roman" panose="02020603050405020304" pitchFamily="18" charset="0"/>
              </a:rPr>
              <a:t>for the seven</a:t>
            </a:r>
            <a:br>
              <a:rPr lang="en-US" altLang="tr-TR" sz="2800">
                <a:cs typeface="Times New Roman" panose="02020603050405020304" pitchFamily="18" charset="0"/>
              </a:rPr>
            </a:br>
            <a:r>
              <a:rPr lang="en-US" altLang="tr-TR" sz="2800">
                <a:cs typeface="Times New Roman" panose="02020603050405020304" pitchFamily="18" charset="0"/>
              </a:rPr>
              <a:t>colors of the</a:t>
            </a:r>
            <a:br>
              <a:rPr lang="en-US" altLang="tr-TR" sz="2800">
                <a:cs typeface="Times New Roman" panose="02020603050405020304" pitchFamily="18" charset="0"/>
              </a:rPr>
            </a:br>
            <a:r>
              <a:rPr lang="en-US" altLang="tr-TR" sz="2800">
                <a:cs typeface="Times New Roman" panose="02020603050405020304" pitchFamily="18" charset="0"/>
              </a:rPr>
              <a:t>rainbow</a:t>
            </a:r>
          </a:p>
          <a:p>
            <a:pPr eaLnBrk="1" hangingPunct="1"/>
            <a:r>
              <a:rPr lang="en-US" altLang="tr-TR" sz="2800">
                <a:cs typeface="Times New Roman" panose="02020603050405020304" pitchFamily="18" charset="0"/>
              </a:rPr>
              <a:t>Code 100 is </a:t>
            </a:r>
            <a:br>
              <a:rPr lang="en-US" altLang="tr-TR" sz="2800">
                <a:cs typeface="Times New Roman" panose="02020603050405020304" pitchFamily="18" charset="0"/>
              </a:rPr>
            </a:br>
            <a:r>
              <a:rPr lang="en-US" altLang="tr-TR" sz="2800">
                <a:cs typeface="Times New Roman" panose="02020603050405020304" pitchFamily="18" charset="0"/>
              </a:rPr>
              <a:t>not used</a:t>
            </a:r>
          </a:p>
          <a:p>
            <a:pPr eaLnBrk="1" hangingPunct="1"/>
            <a:endParaRPr lang="en-US" altLang="tr-TR" sz="2800"/>
          </a:p>
        </p:txBody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539B2B2F-DB04-5C05-D034-9AA34FBD2E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Non-numeric Binary Codes</a:t>
            </a:r>
          </a:p>
        </p:txBody>
      </p:sp>
      <p:sp>
        <p:nvSpPr>
          <p:cNvPr id="145412" name="Rectangle 4">
            <a:extLst>
              <a:ext uri="{FF2B5EF4-FFF2-40B4-BE49-F238E27FC236}">
                <a16:creationId xmlns:a16="http://schemas.microsoft.com/office/drawing/2014/main" id="{49CDD6D3-BD3F-5CDB-0D7C-B8AD875D2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038" y="5265738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en-US" altLang="tr-TR" sz="1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79FCD705-CA24-1F7D-DCDC-48B27B235A97}"/>
              </a:ext>
            </a:extLst>
          </p:cNvPr>
          <p:cNvGrpSpPr>
            <a:grpSpLocks/>
          </p:cNvGrpSpPr>
          <p:nvPr/>
        </p:nvGrpSpPr>
        <p:grpSpPr bwMode="auto">
          <a:xfrm>
            <a:off x="6499225" y="2874963"/>
            <a:ext cx="2085975" cy="2786062"/>
            <a:chOff x="2534" y="1811"/>
            <a:chExt cx="1314" cy="1755"/>
          </a:xfrm>
        </p:grpSpPr>
        <p:sp>
          <p:nvSpPr>
            <p:cNvPr id="87090" name="Rectangle 6">
              <a:extLst>
                <a:ext uri="{FF2B5EF4-FFF2-40B4-BE49-F238E27FC236}">
                  <a16:creationId xmlns:a16="http://schemas.microsoft.com/office/drawing/2014/main" id="{BEEE46A2-60D2-DD8E-80C5-83D10579A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" y="1811"/>
              <a:ext cx="11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200" b="1">
                  <a:solidFill>
                    <a:srgbClr val="000000"/>
                  </a:solidFill>
                </a:rPr>
                <a:t>Binary Number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091" name="Rectangle 7">
              <a:extLst>
                <a:ext uri="{FF2B5EF4-FFF2-40B4-BE49-F238E27FC236}">
                  <a16:creationId xmlns:a16="http://schemas.microsoft.com/office/drawing/2014/main" id="{6E29297F-8620-69CE-33E3-A1ECDAAB2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4" y="1811"/>
              <a:ext cx="4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200" b="1">
                  <a:solidFill>
                    <a:srgbClr val="000000"/>
                  </a:solidFill>
                </a:rPr>
                <a:t> 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092" name="Rectangle 8">
              <a:extLst>
                <a:ext uri="{FF2B5EF4-FFF2-40B4-BE49-F238E27FC236}">
                  <a16:creationId xmlns:a16="http://schemas.microsoft.com/office/drawing/2014/main" id="{05FB419E-CFFF-6592-5149-6D05D0E0D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2028"/>
              <a:ext cx="26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200" b="1">
                  <a:solidFill>
                    <a:srgbClr val="000000"/>
                  </a:solidFill>
                </a:rPr>
                <a:t>000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093" name="Rectangle 9">
              <a:extLst>
                <a:ext uri="{FF2B5EF4-FFF2-40B4-BE49-F238E27FC236}">
                  <a16:creationId xmlns:a16="http://schemas.microsoft.com/office/drawing/2014/main" id="{AF12235C-2025-FABC-B0A7-71035853F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2028"/>
              <a:ext cx="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Char char="§"/>
              </a:pP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094" name="Rectangle 10">
              <a:extLst>
                <a:ext uri="{FF2B5EF4-FFF2-40B4-BE49-F238E27FC236}">
                  <a16:creationId xmlns:a16="http://schemas.microsoft.com/office/drawing/2014/main" id="{FCEE91AA-199C-0496-A994-26B886D48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2245"/>
              <a:ext cx="26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200" b="1">
                  <a:solidFill>
                    <a:srgbClr val="000000"/>
                  </a:solidFill>
                </a:rPr>
                <a:t>001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095" name="Rectangle 11">
              <a:extLst>
                <a:ext uri="{FF2B5EF4-FFF2-40B4-BE49-F238E27FC236}">
                  <a16:creationId xmlns:a16="http://schemas.microsoft.com/office/drawing/2014/main" id="{1FBE5083-6983-8800-2D26-0294EB3A5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2245"/>
              <a:ext cx="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Char char="§"/>
              </a:pP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096" name="Rectangle 12">
              <a:extLst>
                <a:ext uri="{FF2B5EF4-FFF2-40B4-BE49-F238E27FC236}">
                  <a16:creationId xmlns:a16="http://schemas.microsoft.com/office/drawing/2014/main" id="{92A4537D-2D23-0F24-EE62-9B09B7616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2462"/>
              <a:ext cx="26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200" b="1">
                  <a:solidFill>
                    <a:srgbClr val="000000"/>
                  </a:solidFill>
                </a:rPr>
                <a:t>010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097" name="Rectangle 13">
              <a:extLst>
                <a:ext uri="{FF2B5EF4-FFF2-40B4-BE49-F238E27FC236}">
                  <a16:creationId xmlns:a16="http://schemas.microsoft.com/office/drawing/2014/main" id="{24F46BE3-CECA-F29C-7542-31FBE8A23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2462"/>
              <a:ext cx="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Char char="§"/>
              </a:pP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098" name="Rectangle 14">
              <a:extLst>
                <a:ext uri="{FF2B5EF4-FFF2-40B4-BE49-F238E27FC236}">
                  <a16:creationId xmlns:a16="http://schemas.microsoft.com/office/drawing/2014/main" id="{665E9761-C542-C731-60C4-20B299ADD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2679"/>
              <a:ext cx="26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200" b="1">
                  <a:solidFill>
                    <a:srgbClr val="000000"/>
                  </a:solidFill>
                </a:rPr>
                <a:t>011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099" name="Rectangle 15">
              <a:extLst>
                <a:ext uri="{FF2B5EF4-FFF2-40B4-BE49-F238E27FC236}">
                  <a16:creationId xmlns:a16="http://schemas.microsoft.com/office/drawing/2014/main" id="{DA6D9C15-08F5-0CB3-BD04-97C0FC4EA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2679"/>
              <a:ext cx="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Char char="§"/>
              </a:pP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100" name="Rectangle 16">
              <a:extLst>
                <a:ext uri="{FF2B5EF4-FFF2-40B4-BE49-F238E27FC236}">
                  <a16:creationId xmlns:a16="http://schemas.microsoft.com/office/drawing/2014/main" id="{60692D95-7F00-F7B3-9855-F548BCA38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2916"/>
              <a:ext cx="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Char char="§"/>
              </a:pP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101" name="Rectangle 17">
              <a:extLst>
                <a:ext uri="{FF2B5EF4-FFF2-40B4-BE49-F238E27FC236}">
                  <a16:creationId xmlns:a16="http://schemas.microsoft.com/office/drawing/2014/main" id="{74B0FD3D-511F-3DE0-8DA4-FB3F1BC7B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2902"/>
              <a:ext cx="26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200" b="1">
                  <a:solidFill>
                    <a:srgbClr val="000000"/>
                  </a:solidFill>
                </a:rPr>
                <a:t>101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102" name="Rectangle 18">
              <a:extLst>
                <a:ext uri="{FF2B5EF4-FFF2-40B4-BE49-F238E27FC236}">
                  <a16:creationId xmlns:a16="http://schemas.microsoft.com/office/drawing/2014/main" id="{9DB95BEB-306B-D8C3-6556-E23BDB15E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2902"/>
              <a:ext cx="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Char char="§"/>
              </a:pP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103" name="Rectangle 19">
              <a:extLst>
                <a:ext uri="{FF2B5EF4-FFF2-40B4-BE49-F238E27FC236}">
                  <a16:creationId xmlns:a16="http://schemas.microsoft.com/office/drawing/2014/main" id="{2CF16A81-27B2-D99E-5E77-0442049FC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3119"/>
              <a:ext cx="26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200" b="1">
                  <a:solidFill>
                    <a:srgbClr val="000000"/>
                  </a:solidFill>
                </a:rPr>
                <a:t>110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104" name="Rectangle 20">
              <a:extLst>
                <a:ext uri="{FF2B5EF4-FFF2-40B4-BE49-F238E27FC236}">
                  <a16:creationId xmlns:a16="http://schemas.microsoft.com/office/drawing/2014/main" id="{B40068FB-5907-22F0-7169-B982370B4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3119"/>
              <a:ext cx="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Char char="§"/>
              </a:pP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105" name="Rectangle 21">
              <a:extLst>
                <a:ext uri="{FF2B5EF4-FFF2-40B4-BE49-F238E27FC236}">
                  <a16:creationId xmlns:a16="http://schemas.microsoft.com/office/drawing/2014/main" id="{50BC7E35-151C-1AFE-016A-9FF1C9663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3336"/>
              <a:ext cx="264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kumimoji="0" lang="en-US" altLang="tr-TR" sz="2200" b="1">
                  <a:solidFill>
                    <a:srgbClr val="000000"/>
                  </a:solidFill>
                </a:rPr>
                <a:t>111</a:t>
              </a: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  <p:sp>
          <p:nvSpPr>
            <p:cNvPr id="87106" name="Rectangle 22">
              <a:extLst>
                <a:ext uri="{FF2B5EF4-FFF2-40B4-BE49-F238E27FC236}">
                  <a16:creationId xmlns:a16="http://schemas.microsoft.com/office/drawing/2014/main" id="{E2C2B8C8-A96C-7662-C245-6AE7E626F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3336"/>
              <a:ext cx="8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rgbClr val="FF3300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 typeface="Wingdings" panose="05000000000000000000" pitchFamily="2" charset="2"/>
                <a:buChar char="§"/>
              </a:pPr>
              <a:endParaRPr kumimoji="0" lang="en-US" altLang="tr-TR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145431" name="Rectangle 23">
            <a:extLst>
              <a:ext uri="{FF2B5EF4-FFF2-40B4-BE49-F238E27FC236}">
                <a16:creationId xmlns:a16="http://schemas.microsoft.com/office/drawing/2014/main" id="{08C7C63F-42D6-8769-DAEE-7F1B61EE7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050" y="2874963"/>
            <a:ext cx="6826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200" b="1">
                <a:solidFill>
                  <a:srgbClr val="000000"/>
                </a:solidFill>
              </a:rPr>
              <a:t>Color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32" name="Rectangle 24">
            <a:extLst>
              <a:ext uri="{FF2B5EF4-FFF2-40B4-BE49-F238E27FC236}">
                <a16:creationId xmlns:a16="http://schemas.microsoft.com/office/drawing/2014/main" id="{0E9AD938-EC00-2C2C-0BAB-485F7E4A0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219450"/>
            <a:ext cx="48101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200" b="1">
                <a:solidFill>
                  <a:srgbClr val="000000"/>
                </a:solidFill>
              </a:rPr>
              <a:t>Red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33" name="Rectangle 25">
            <a:extLst>
              <a:ext uri="{FF2B5EF4-FFF2-40B4-BE49-F238E27FC236}">
                <a16:creationId xmlns:a16="http://schemas.microsoft.com/office/drawing/2014/main" id="{63BA153F-2062-25A9-BEC2-EAD77B7B1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3219450"/>
            <a:ext cx="139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34" name="Rectangle 26">
            <a:extLst>
              <a:ext uri="{FF2B5EF4-FFF2-40B4-BE49-F238E27FC236}">
                <a16:creationId xmlns:a16="http://schemas.microsoft.com/office/drawing/2014/main" id="{F34DF52F-4961-4766-1CB8-3E460384A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63938"/>
            <a:ext cx="90011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200" b="1">
                <a:solidFill>
                  <a:srgbClr val="000000"/>
                </a:solidFill>
              </a:rPr>
              <a:t>Orange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35" name="Rectangle 27">
            <a:extLst>
              <a:ext uri="{FF2B5EF4-FFF2-40B4-BE49-F238E27FC236}">
                <a16:creationId xmlns:a16="http://schemas.microsoft.com/office/drawing/2014/main" id="{EB1B1441-447E-0460-8357-2E9EDE078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4213" y="3563938"/>
            <a:ext cx="139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36" name="Rectangle 28">
            <a:extLst>
              <a:ext uri="{FF2B5EF4-FFF2-40B4-BE49-F238E27FC236}">
                <a16:creationId xmlns:a16="http://schemas.microsoft.com/office/drawing/2014/main" id="{B06F0863-46C5-ABCD-6D4F-F92BD02CA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08425"/>
            <a:ext cx="8223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200" b="1">
                <a:solidFill>
                  <a:srgbClr val="000000"/>
                </a:solidFill>
              </a:rPr>
              <a:t>Yellow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37" name="Rectangle 29">
            <a:extLst>
              <a:ext uri="{FF2B5EF4-FFF2-40B4-BE49-F238E27FC236}">
                <a16:creationId xmlns:a16="http://schemas.microsoft.com/office/drawing/2014/main" id="{581A2EEC-A852-CB8F-710D-EF263D7D6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3250" y="3908425"/>
            <a:ext cx="139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38" name="Rectangle 30">
            <a:extLst>
              <a:ext uri="{FF2B5EF4-FFF2-40B4-BE49-F238E27FC236}">
                <a16:creationId xmlns:a16="http://schemas.microsoft.com/office/drawing/2014/main" id="{D97D1D40-9FDF-88B0-97A8-C90E05E27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252913"/>
            <a:ext cx="74453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200" b="1">
                <a:solidFill>
                  <a:srgbClr val="000000"/>
                </a:solidFill>
              </a:rPr>
              <a:t>Green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39" name="Rectangle 31">
            <a:extLst>
              <a:ext uri="{FF2B5EF4-FFF2-40B4-BE49-F238E27FC236}">
                <a16:creationId xmlns:a16="http://schemas.microsoft.com/office/drawing/2014/main" id="{64BAEABC-1B28-516E-25CE-B34232584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763" y="4252913"/>
            <a:ext cx="139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40" name="Rectangle 32">
            <a:extLst>
              <a:ext uri="{FF2B5EF4-FFF2-40B4-BE49-F238E27FC236}">
                <a16:creationId xmlns:a16="http://schemas.microsoft.com/office/drawing/2014/main" id="{826E6875-9CC7-820D-2263-02086F0FE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606925"/>
            <a:ext cx="5429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200" b="1">
                <a:solidFill>
                  <a:srgbClr val="000000"/>
                </a:solidFill>
              </a:rPr>
              <a:t>Blue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41" name="Rectangle 33">
            <a:extLst>
              <a:ext uri="{FF2B5EF4-FFF2-40B4-BE49-F238E27FC236}">
                <a16:creationId xmlns:a16="http://schemas.microsoft.com/office/drawing/2014/main" id="{92C77544-3304-5F6E-6B11-1AA02E023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951413"/>
            <a:ext cx="7762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200" b="1">
                <a:solidFill>
                  <a:srgbClr val="000000"/>
                </a:solidFill>
              </a:rPr>
              <a:t>Indigo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42" name="Rectangle 34">
            <a:extLst>
              <a:ext uri="{FF2B5EF4-FFF2-40B4-BE49-F238E27FC236}">
                <a16:creationId xmlns:a16="http://schemas.microsoft.com/office/drawing/2014/main" id="{461F160C-2FA3-F7F8-78EB-642681113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5" y="4951413"/>
            <a:ext cx="139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43" name="Rectangle 35">
            <a:extLst>
              <a:ext uri="{FF2B5EF4-FFF2-40B4-BE49-F238E27FC236}">
                <a16:creationId xmlns:a16="http://schemas.microsoft.com/office/drawing/2014/main" id="{00B6E88D-EDE9-B7B8-26F5-2FEE4A805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188" y="5295900"/>
            <a:ext cx="139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145444" name="Rectangle 36">
            <a:extLst>
              <a:ext uri="{FF2B5EF4-FFF2-40B4-BE49-F238E27FC236}">
                <a16:creationId xmlns:a16="http://schemas.microsoft.com/office/drawing/2014/main" id="{79F3C913-4AF4-65A0-2270-14C571D8E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5256213"/>
            <a:ext cx="78422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200" b="1">
                <a:solidFill>
                  <a:srgbClr val="000000"/>
                </a:solidFill>
              </a:rPr>
              <a:t>Violet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graphicFrame>
        <p:nvGraphicFramePr>
          <p:cNvPr id="145445" name="Group 37">
            <a:extLst>
              <a:ext uri="{FF2B5EF4-FFF2-40B4-BE49-F238E27FC236}">
                <a16:creationId xmlns:a16="http://schemas.microsoft.com/office/drawing/2014/main" id="{5D935A1B-9010-76CE-040A-269F7C572715}"/>
              </a:ext>
            </a:extLst>
          </p:cNvPr>
          <p:cNvGraphicFramePr>
            <a:graphicFrameLocks noGrp="1"/>
          </p:cNvGraphicFramePr>
          <p:nvPr/>
        </p:nvGraphicFramePr>
        <p:xfrm>
          <a:off x="3849688" y="2862263"/>
          <a:ext cx="4603750" cy="2776537"/>
        </p:xfrm>
        <a:graphic>
          <a:graphicData uri="http://schemas.openxmlformats.org/drawingml/2006/table">
            <a:tbl>
              <a:tblPr/>
              <a:tblGrid>
                <a:gridCol w="247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nimBg="1"/>
      <p:bldP spid="145431" grpId="0"/>
      <p:bldP spid="145432" grpId="0"/>
      <p:bldP spid="145433" grpId="0"/>
      <p:bldP spid="145434" grpId="0"/>
      <p:bldP spid="145435" grpId="0"/>
      <p:bldP spid="145436" grpId="0"/>
      <p:bldP spid="145437" grpId="0"/>
      <p:bldP spid="145438" grpId="0"/>
      <p:bldP spid="145439" grpId="0"/>
      <p:bldP spid="145440" grpId="0"/>
      <p:bldP spid="145441" grpId="0"/>
      <p:bldP spid="145442" grpId="0"/>
      <p:bldP spid="145443" grpId="0"/>
      <p:bldP spid="14544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3">
            <a:extLst>
              <a:ext uri="{FF2B5EF4-FFF2-40B4-BE49-F238E27FC236}">
                <a16:creationId xmlns:a16="http://schemas.microsoft.com/office/drawing/2014/main" id="{078A52CB-9758-4EB2-953D-43DB4458C1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038D270B-B60F-481A-83DB-3AC67AEFF79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72</a:t>
            </a:fld>
            <a:endParaRPr kumimoji="0" lang="en-US" altLang="tr-TR" sz="1200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6C555396-FD9A-8B62-76F0-240BEFA28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>
                <a:cs typeface="Times New Roman" panose="02020603050405020304" pitchFamily="18" charset="0"/>
              </a:rPr>
              <a:t>Given M elements to be represented by a binary code, the minimum number of bits, </a:t>
            </a:r>
            <a:r>
              <a:rPr lang="en-US" altLang="tr-TR" i="1">
                <a:cs typeface="Times New Roman" panose="02020603050405020304" pitchFamily="18" charset="0"/>
              </a:rPr>
              <a:t>n</a:t>
            </a:r>
            <a:r>
              <a:rPr lang="en-US" altLang="tr-TR">
                <a:cs typeface="Times New Roman" panose="02020603050405020304" pitchFamily="18" charset="0"/>
              </a:rPr>
              <a:t>, needed, satisfies the following relationships: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r-TR" sz="2800">
                <a:cs typeface="Times New Roman" panose="02020603050405020304" pitchFamily="18" charset="0"/>
              </a:rPr>
              <a:t>  2</a:t>
            </a:r>
            <a:r>
              <a:rPr lang="en-US" altLang="tr-TR" sz="3200" i="1" baseline="30000">
                <a:cs typeface="Times New Roman" panose="02020603050405020304" pitchFamily="18" charset="0"/>
              </a:rPr>
              <a:t>n</a:t>
            </a:r>
            <a:r>
              <a:rPr lang="en-US" altLang="tr-TR" sz="2800">
                <a:cs typeface="Times New Roman" panose="02020603050405020304" pitchFamily="18" charset="0"/>
              </a:rPr>
              <a:t> &gt; </a:t>
            </a:r>
            <a:r>
              <a:rPr lang="en-US" altLang="tr-TR" sz="2800" i="1">
                <a:cs typeface="Times New Roman" panose="02020603050405020304" pitchFamily="18" charset="0"/>
              </a:rPr>
              <a:t>M</a:t>
            </a:r>
            <a:r>
              <a:rPr lang="en-US" altLang="tr-TR" sz="2800">
                <a:cs typeface="Times New Roman" panose="02020603050405020304" pitchFamily="18" charset="0"/>
                <a:sym typeface="Symbol" panose="05050102010706020507" pitchFamily="18" charset="2"/>
              </a:rPr>
              <a:t>  &gt;</a:t>
            </a:r>
            <a:r>
              <a:rPr lang="en-US" altLang="tr-TR" sz="2800">
                <a:cs typeface="Times New Roman" panose="02020603050405020304" pitchFamily="18" charset="0"/>
              </a:rPr>
              <a:t> 2</a:t>
            </a:r>
            <a:r>
              <a:rPr lang="en-US" altLang="tr-TR" sz="3200" baseline="30000"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tr-TR" sz="3200" i="1" baseline="30000"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tr-TR" sz="3200" baseline="30000">
                <a:cs typeface="Times New Roman" panose="02020603050405020304" pitchFamily="18" charset="0"/>
                <a:sym typeface="Symbol" panose="05050102010706020507" pitchFamily="18" charset="2"/>
              </a:rPr>
              <a:t>– 1) 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tr-TR" sz="2800"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tr-TR" sz="2800" i="1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tr-TR" sz="2800">
                <a:cs typeface="Times New Roman" panose="02020603050405020304" pitchFamily="18" charset="0"/>
                <a:sym typeface="Symbol" panose="05050102010706020507" pitchFamily="18" charset="2"/>
              </a:rPr>
              <a:t> =log</a:t>
            </a:r>
            <a:r>
              <a:rPr lang="en-US" altLang="tr-TR" sz="2800" baseline="-1600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tr-TR" sz="280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tr-TR" sz="2800" i="1"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tr-TR" sz="2800">
                <a:cs typeface="Times New Roman" panose="02020603050405020304" pitchFamily="18" charset="0"/>
                <a:sym typeface="Symbol" panose="05050102010706020507" pitchFamily="18" charset="2"/>
              </a:rPr>
              <a:t>  where </a:t>
            </a:r>
            <a:r>
              <a:rPr lang="en-US" altLang="tr-TR" sz="2800" i="1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tr-TR" sz="2800">
                <a:cs typeface="Times New Roman" panose="02020603050405020304" pitchFamily="18" charset="0"/>
                <a:sym typeface="Symbol" panose="05050102010706020507" pitchFamily="18" charset="2"/>
              </a:rPr>
              <a:t> , called the </a:t>
            </a:r>
            <a:r>
              <a:rPr lang="en-US" altLang="tr-TR" sz="2800" i="1">
                <a:cs typeface="Times New Roman" panose="02020603050405020304" pitchFamily="18" charset="0"/>
                <a:sym typeface="Symbol" panose="05050102010706020507" pitchFamily="18" charset="2"/>
              </a:rPr>
              <a:t>ceiling</a:t>
            </a:r>
            <a:br>
              <a:rPr lang="en-US" altLang="tr-TR" sz="280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tr-TR" sz="2800" i="1">
                <a:cs typeface="Times New Roman" panose="02020603050405020304" pitchFamily="18" charset="0"/>
                <a:sym typeface="Symbol" panose="05050102010706020507" pitchFamily="18" charset="2"/>
              </a:rPr>
              <a:t>function,</a:t>
            </a:r>
            <a:r>
              <a:rPr lang="en-US" altLang="tr-TR" sz="2800">
                <a:cs typeface="Times New Roman" panose="02020603050405020304" pitchFamily="18" charset="0"/>
                <a:sym typeface="Symbol" panose="05050102010706020507" pitchFamily="18" charset="2"/>
              </a:rPr>
              <a:t> is the integer greater than or equal to </a:t>
            </a:r>
            <a:r>
              <a:rPr lang="en-US" altLang="tr-TR" sz="2800" i="1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tr-TR" sz="280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altLang="tr-TR" baseline="3000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>
                <a:cs typeface="Times New Roman" panose="02020603050405020304" pitchFamily="18" charset="0"/>
                <a:sym typeface="Symbol" panose="05050102010706020507" pitchFamily="18" charset="2"/>
              </a:rPr>
              <a:t>Example: How many bits are required to represent </a:t>
            </a:r>
            <a:r>
              <a:rPr lang="en-US" altLang="tr-TR" u="sng">
                <a:solidFill>
                  <a:schemeClr val="accent1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decimal digits</a:t>
            </a:r>
            <a:r>
              <a:rPr lang="en-US" altLang="tr-TR">
                <a:cs typeface="Times New Roman" panose="02020603050405020304" pitchFamily="18" charset="0"/>
                <a:sym typeface="Symbol" panose="05050102010706020507" pitchFamily="18" charset="2"/>
              </a:rPr>
              <a:t> with a binary code?</a:t>
            </a:r>
            <a:endParaRPr lang="tr-TR" altLang="tr-TR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tr-TR" altLang="tr-TR">
                <a:cs typeface="Times New Roman" panose="02020603050405020304" pitchFamily="18" charset="0"/>
                <a:sym typeface="Symbol" panose="05050102010706020507" pitchFamily="18" charset="2"/>
              </a:rPr>
              <a:t>4 bits are required (</a:t>
            </a:r>
            <a:r>
              <a:rPr lang="en-US" altLang="tr-TR" sz="3200" i="1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tr-TR" sz="3200">
                <a:cs typeface="Times New Roman" panose="02020603050405020304" pitchFamily="18" charset="0"/>
                <a:sym typeface="Symbol" panose="05050102010706020507" pitchFamily="18" charset="2"/>
              </a:rPr>
              <a:t> =log</a:t>
            </a:r>
            <a:r>
              <a:rPr lang="en-US" altLang="tr-TR" sz="3200" baseline="-1600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tr-TR" sz="320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tr-TR" altLang="tr-TR" sz="3200"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altLang="tr-TR" sz="3200">
                <a:cs typeface="Times New Roman" panose="02020603050405020304" pitchFamily="18" charset="0"/>
                <a:sym typeface="Symbol" panose="05050102010706020507" pitchFamily="18" charset="2"/>
              </a:rPr>
              <a:t> </a:t>
            </a:r>
            <a:r>
              <a:rPr lang="tr-TR" altLang="tr-TR" sz="3200">
                <a:cs typeface="Times New Roman" panose="02020603050405020304" pitchFamily="18" charset="0"/>
                <a:sym typeface="Symbol" panose="05050102010706020507" pitchFamily="18" charset="2"/>
              </a:rPr>
              <a:t>= 4)</a:t>
            </a:r>
            <a:endParaRPr lang="en-US" altLang="tr-TR" sz="32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83201087-011A-C418-8738-3D80D116D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Number of Bits Required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6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3">
            <a:extLst>
              <a:ext uri="{FF2B5EF4-FFF2-40B4-BE49-F238E27FC236}">
                <a16:creationId xmlns:a16="http://schemas.microsoft.com/office/drawing/2014/main" id="{2FEA4A7E-437C-CE19-7715-6D9B7B1658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D6A987C-147A-4D15-875B-AE8EFA63E03C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73</a:t>
            </a:fld>
            <a:endParaRPr kumimoji="0" lang="en-US" altLang="tr-TR" sz="12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CE963399-C342-1AF2-A984-9E77805CE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Number of Elements Represented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257BEC6B-9490-AB35-CB7E-0B2F96092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>
                <a:cs typeface="Times New Roman" panose="02020603050405020304" pitchFamily="18" charset="0"/>
              </a:rPr>
              <a:t>Given </a:t>
            </a:r>
            <a:r>
              <a:rPr lang="en-US" altLang="tr-TR" i="1">
                <a:solidFill>
                  <a:schemeClr val="accent1"/>
                </a:solidFill>
                <a:cs typeface="Times New Roman" panose="02020603050405020304" pitchFamily="18" charset="0"/>
              </a:rPr>
              <a:t>n</a:t>
            </a:r>
            <a:r>
              <a:rPr lang="en-US" altLang="tr-TR">
                <a:cs typeface="Times New Roman" panose="02020603050405020304" pitchFamily="18" charset="0"/>
              </a:rPr>
              <a:t> digits in radix </a:t>
            </a:r>
            <a:r>
              <a:rPr lang="en-US" altLang="tr-TR" i="1">
                <a:solidFill>
                  <a:schemeClr val="accent1"/>
                </a:solidFill>
                <a:cs typeface="Times New Roman" panose="02020603050405020304" pitchFamily="18" charset="0"/>
              </a:rPr>
              <a:t>r</a:t>
            </a:r>
            <a:r>
              <a:rPr lang="en-US" altLang="tr-TR" i="1">
                <a:cs typeface="Times New Roman" panose="02020603050405020304" pitchFamily="18" charset="0"/>
              </a:rPr>
              <a:t>,</a:t>
            </a:r>
            <a:r>
              <a:rPr lang="en-US" altLang="tr-TR">
                <a:cs typeface="Times New Roman" panose="02020603050405020304" pitchFamily="18" charset="0"/>
              </a:rPr>
              <a:t> there are </a:t>
            </a:r>
            <a:r>
              <a:rPr lang="en-US" altLang="tr-TR" i="1">
                <a:solidFill>
                  <a:schemeClr val="accent1"/>
                </a:solidFill>
                <a:cs typeface="Times New Roman" panose="02020603050405020304" pitchFamily="18" charset="0"/>
              </a:rPr>
              <a:t>r</a:t>
            </a:r>
            <a:r>
              <a:rPr lang="en-US" altLang="tr-TR" i="1" baseline="30000">
                <a:solidFill>
                  <a:schemeClr val="accent1"/>
                </a:solidFill>
                <a:cs typeface="Times New Roman" panose="02020603050405020304" pitchFamily="18" charset="0"/>
              </a:rPr>
              <a:t>n</a:t>
            </a:r>
            <a:r>
              <a:rPr lang="en-US" altLang="tr-TR">
                <a:cs typeface="Times New Roman" panose="02020603050405020304" pitchFamily="18" charset="0"/>
              </a:rPr>
              <a:t> distinct elements that can be represented.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>
                <a:cs typeface="Times New Roman" panose="02020603050405020304" pitchFamily="18" charset="0"/>
              </a:rPr>
              <a:t>But, you can represent </a:t>
            </a:r>
            <a:r>
              <a:rPr lang="en-US" altLang="tr-TR" i="1">
                <a:solidFill>
                  <a:schemeClr val="accent1"/>
                </a:solidFill>
                <a:cs typeface="Times New Roman" panose="02020603050405020304" pitchFamily="18" charset="0"/>
              </a:rPr>
              <a:t>m</a:t>
            </a:r>
            <a:r>
              <a:rPr lang="en-US" altLang="tr-TR" i="1">
                <a:cs typeface="Times New Roman" panose="02020603050405020304" pitchFamily="18" charset="0"/>
              </a:rPr>
              <a:t> </a:t>
            </a:r>
            <a:r>
              <a:rPr lang="en-US" altLang="tr-TR">
                <a:cs typeface="Times New Roman" panose="02020603050405020304" pitchFamily="18" charset="0"/>
              </a:rPr>
              <a:t>elements, </a:t>
            </a:r>
            <a:r>
              <a:rPr lang="en-US" altLang="tr-TR" i="1">
                <a:solidFill>
                  <a:schemeClr val="accent1"/>
                </a:solidFill>
                <a:cs typeface="Times New Roman" panose="02020603050405020304" pitchFamily="18" charset="0"/>
              </a:rPr>
              <a:t>m</a:t>
            </a:r>
            <a:r>
              <a:rPr lang="en-US" altLang="tr-TR">
                <a:solidFill>
                  <a:schemeClr val="accent1"/>
                </a:solidFill>
                <a:cs typeface="Times New Roman" panose="02020603050405020304" pitchFamily="18" charset="0"/>
              </a:rPr>
              <a:t> &lt; </a:t>
            </a:r>
            <a:r>
              <a:rPr lang="en-US" altLang="tr-TR" i="1">
                <a:solidFill>
                  <a:schemeClr val="accent1"/>
                </a:solidFill>
                <a:cs typeface="Times New Roman" panose="02020603050405020304" pitchFamily="18" charset="0"/>
              </a:rPr>
              <a:t>r</a:t>
            </a:r>
            <a:r>
              <a:rPr lang="en-US" altLang="tr-TR" i="1" baseline="30000">
                <a:solidFill>
                  <a:schemeClr val="accent1"/>
                </a:solidFill>
                <a:cs typeface="Times New Roman" panose="02020603050405020304" pitchFamily="18" charset="0"/>
              </a:rPr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>
                <a:cs typeface="Times New Roman" panose="02020603050405020304" pitchFamily="18" charset="0"/>
              </a:rPr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>
                <a:cs typeface="Times New Roman" panose="02020603050405020304" pitchFamily="18" charset="0"/>
              </a:rPr>
              <a:t>You can represent 4 elements in radix </a:t>
            </a:r>
            <a:r>
              <a:rPr lang="en-US" altLang="tr-TR" i="1">
                <a:cs typeface="Times New Roman" panose="02020603050405020304" pitchFamily="18" charset="0"/>
              </a:rPr>
              <a:t>r</a:t>
            </a:r>
            <a:r>
              <a:rPr lang="en-US" altLang="tr-TR">
                <a:cs typeface="Times New Roman" panose="02020603050405020304" pitchFamily="18" charset="0"/>
              </a:rPr>
              <a:t> = 2 with </a:t>
            </a:r>
            <a:r>
              <a:rPr lang="en-US" altLang="tr-TR" i="1">
                <a:cs typeface="Times New Roman" panose="02020603050405020304" pitchFamily="18" charset="0"/>
              </a:rPr>
              <a:t>n</a:t>
            </a:r>
            <a:r>
              <a:rPr lang="en-US" altLang="tr-TR">
                <a:cs typeface="Times New Roman" panose="02020603050405020304" pitchFamily="18" charset="0"/>
              </a:rPr>
              <a:t> = 2 digits: (00, 01, 10, 11).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>
                <a:cs typeface="Times New Roman" panose="02020603050405020304" pitchFamily="18" charset="0"/>
              </a:rPr>
              <a:t>You can represent 4 elements in radix </a:t>
            </a:r>
            <a:r>
              <a:rPr lang="en-US" altLang="tr-TR" i="1">
                <a:cs typeface="Times New Roman" panose="02020603050405020304" pitchFamily="18" charset="0"/>
              </a:rPr>
              <a:t>r</a:t>
            </a:r>
            <a:r>
              <a:rPr lang="en-US" altLang="tr-TR">
                <a:cs typeface="Times New Roman" panose="02020603050405020304" pitchFamily="18" charset="0"/>
              </a:rPr>
              <a:t> = 2 with </a:t>
            </a:r>
            <a:r>
              <a:rPr lang="en-US" altLang="tr-TR" i="1">
                <a:cs typeface="Times New Roman" panose="02020603050405020304" pitchFamily="18" charset="0"/>
              </a:rPr>
              <a:t>n</a:t>
            </a:r>
            <a:r>
              <a:rPr lang="en-US" altLang="tr-TR">
                <a:cs typeface="Times New Roman" panose="02020603050405020304" pitchFamily="18" charset="0"/>
              </a:rPr>
              <a:t> = 4 digits: (0001, 0010, 0100, 1000).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3">
            <a:extLst>
              <a:ext uri="{FF2B5EF4-FFF2-40B4-BE49-F238E27FC236}">
                <a16:creationId xmlns:a16="http://schemas.microsoft.com/office/drawing/2014/main" id="{64843C87-5968-4289-7E62-46E7B61AB4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B8CFE335-BC39-44D8-A10F-B0086EF36889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74</a:t>
            </a:fld>
            <a:endParaRPr kumimoji="0" lang="en-US" altLang="tr-TR" sz="1200"/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C873B467-B856-2A05-9182-99C824F54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Binary Coded Decimal (BCD)</a:t>
            </a:r>
          </a:p>
        </p:txBody>
      </p:sp>
      <p:sp>
        <p:nvSpPr>
          <p:cNvPr id="286723" name="Rectangle 3">
            <a:extLst>
              <a:ext uri="{FF2B5EF4-FFF2-40B4-BE49-F238E27FC236}">
                <a16:creationId xmlns:a16="http://schemas.microsoft.com/office/drawing/2014/main" id="{5E7D0FE0-3A19-D6E8-EE41-6C218BF71B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In the 8421 Binary Coded Decimal (BCD) representation each decimal digit is converted to its 4-bit pure binary equivalent </a:t>
            </a:r>
            <a:endParaRPr lang="tr-TR" sz="28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2800" dirty="0">
                <a:cs typeface="Times New Roman" panose="02020603050405020304" pitchFamily="18" charset="0"/>
              </a:rPr>
              <a:t>This code is the simplest, most intuitive binary code for decimal digits and uses the same powers of 2 as a binary number, </a:t>
            </a:r>
            <a:endParaRPr lang="tr-TR" sz="2800" dirty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sz="2400" dirty="0">
                <a:cs typeface="Times New Roman" panose="02020603050405020304" pitchFamily="18" charset="0"/>
              </a:rPr>
              <a:t>but only encodes the first ten values from 0 to 9.</a:t>
            </a:r>
            <a:endParaRPr lang="tr-TR" sz="2400" dirty="0">
              <a:cs typeface="Times New Roman" panose="02020603050405020304" pitchFamily="18" charset="0"/>
            </a:endParaRPr>
          </a:p>
          <a:p>
            <a:pPr lvl="2" eaLnBrk="1" hangingPunct="1">
              <a:defRPr/>
            </a:pPr>
            <a:r>
              <a:rPr lang="en-US" dirty="0"/>
              <a:t>For example: </a:t>
            </a:r>
            <a:r>
              <a:rPr lang="tr-TR" dirty="0"/>
              <a:t>(</a:t>
            </a:r>
            <a:r>
              <a:rPr lang="en-US" dirty="0"/>
              <a:t>57</a:t>
            </a:r>
            <a:r>
              <a:rPr lang="tr-TR" dirty="0"/>
              <a:t>)</a:t>
            </a:r>
            <a:r>
              <a:rPr lang="en-US" baseline="-25000" dirty="0" err="1"/>
              <a:t>dec</a:t>
            </a:r>
            <a:r>
              <a:rPr lang="en-US" dirty="0"/>
              <a:t> </a:t>
            </a:r>
            <a:r>
              <a:rPr lang="tr-TR" dirty="0">
                <a:sym typeface="Wingdings" panose="05000000000000000000" pitchFamily="2" charset="2"/>
              </a:rPr>
              <a:t> (?) </a:t>
            </a:r>
            <a:r>
              <a:rPr lang="en-US" baseline="-25000" dirty="0" err="1"/>
              <a:t>bcd</a:t>
            </a:r>
            <a:endParaRPr lang="tr-TR" baseline="-25000" dirty="0"/>
          </a:p>
          <a:p>
            <a:pPr lvl="2" eaLnBrk="1" hangingPunct="1">
              <a:defRPr/>
            </a:pPr>
            <a:endParaRPr lang="tr-TR" dirty="0"/>
          </a:p>
          <a:p>
            <a:pPr marL="914400" lvl="2" indent="0" eaLnBrk="1" hangingPunct="1">
              <a:buFontTx/>
              <a:buNone/>
              <a:defRPr/>
            </a:pPr>
            <a:r>
              <a:rPr lang="tr-TR" b="1" dirty="0"/>
              <a:t>			</a:t>
            </a:r>
            <a:r>
              <a:rPr lang="tr-TR" dirty="0"/>
              <a:t>    (   5       7  ) </a:t>
            </a:r>
            <a:r>
              <a:rPr lang="en-US" dirty="0" err="1"/>
              <a:t>dec</a:t>
            </a:r>
            <a:endParaRPr lang="tr-TR" dirty="0"/>
          </a:p>
          <a:p>
            <a:pPr marL="914400" lvl="2" indent="0" eaLnBrk="1" hangingPunct="1">
              <a:buFontTx/>
              <a:buNone/>
              <a:defRPr/>
            </a:pPr>
            <a:r>
              <a:rPr lang="tr-TR" dirty="0"/>
              <a:t>			</a:t>
            </a:r>
            <a:r>
              <a:rPr lang="en-US" dirty="0"/>
              <a:t>= </a:t>
            </a:r>
            <a:r>
              <a:rPr lang="tr-TR" dirty="0"/>
              <a:t>(</a:t>
            </a:r>
            <a:r>
              <a:rPr lang="en-US" dirty="0"/>
              <a:t>0101 0111</a:t>
            </a:r>
            <a:r>
              <a:rPr lang="tr-TR" dirty="0"/>
              <a:t>)</a:t>
            </a:r>
            <a:r>
              <a:rPr lang="en-US" dirty="0" err="1"/>
              <a:t>bcd</a:t>
            </a:r>
            <a:r>
              <a:rPr lang="en-US" dirty="0"/>
              <a:t>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3">
            <a:extLst>
              <a:ext uri="{FF2B5EF4-FFF2-40B4-BE49-F238E27FC236}">
                <a16:creationId xmlns:a16="http://schemas.microsoft.com/office/drawing/2014/main" id="{C1DD98A2-C243-1BF3-53C1-3806AF02DD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FE3ACB1-DA42-46AB-81D0-4FA1978371A5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75</a:t>
            </a:fld>
            <a:endParaRPr kumimoji="0" lang="en-US" altLang="tr-TR" sz="1200"/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CB1C774F-96A8-65EA-B23B-50D3DC243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Error-Detection Codes</a:t>
            </a:r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9D875DA1-A23D-7BA5-173E-1A10FE9CD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>
                <a:cs typeface="Times New Roman" panose="02020603050405020304" pitchFamily="18" charset="0"/>
              </a:rPr>
              <a:t>Redundancy</a:t>
            </a:r>
            <a:r>
              <a:rPr lang="en-US" sz="2800" dirty="0">
                <a:cs typeface="Times New Roman" panose="02020603050405020304" pitchFamily="18" charset="0"/>
              </a:rPr>
              <a:t> (e.g. extra information), in the form of extra bits, can be incorporated into binary code words to detect and correct errors.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Times New Roman" panose="02020603050405020304" pitchFamily="18" charset="0"/>
              </a:rPr>
              <a:t>A simple form of redundancy is </a:t>
            </a:r>
            <a:r>
              <a:rPr lang="en-US" sz="2800" u="sng" dirty="0">
                <a:cs typeface="Times New Roman" panose="02020603050405020304" pitchFamily="18" charset="0"/>
              </a:rPr>
              <a:t>parity</a:t>
            </a:r>
            <a:r>
              <a:rPr lang="en-US" sz="2800" dirty="0">
                <a:cs typeface="Times New Roman" panose="02020603050405020304" pitchFamily="18" charset="0"/>
              </a:rPr>
              <a:t>, an extra bit appended onto the code word to make the number of 1’s odd or even. </a:t>
            </a:r>
            <a:endParaRPr lang="tr-TR" sz="2800" dirty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>
                <a:cs typeface="Times New Roman" panose="02020603050405020304" pitchFamily="18" charset="0"/>
              </a:rPr>
              <a:t>Parity can detect all single-bit errors and some multiple-bit errors.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Times New Roman" panose="02020603050405020304" pitchFamily="18" charset="0"/>
              </a:rPr>
              <a:t>A code word has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even parity </a:t>
            </a:r>
            <a:r>
              <a:rPr lang="en-US" sz="2800" dirty="0">
                <a:cs typeface="Times New Roman" panose="02020603050405020304" pitchFamily="18" charset="0"/>
              </a:rPr>
              <a:t>if the number of 1’s in the code word is even.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Times New Roman" panose="02020603050405020304" pitchFamily="18" charset="0"/>
              </a:rPr>
              <a:t>A code word has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odd parity</a:t>
            </a:r>
            <a:r>
              <a:rPr lang="en-US" sz="2800" dirty="0">
                <a:cs typeface="Times New Roman" panose="02020603050405020304" pitchFamily="18" charset="0"/>
              </a:rPr>
              <a:t> if the number of 1’s in the code word is odd.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3">
            <a:extLst>
              <a:ext uri="{FF2B5EF4-FFF2-40B4-BE49-F238E27FC236}">
                <a16:creationId xmlns:a16="http://schemas.microsoft.com/office/drawing/2014/main" id="{7204F986-B896-0E02-39CB-A26AE6BDD3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F915C73-7E0E-46ED-B8CC-1352B749B638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76</a:t>
            </a:fld>
            <a:endParaRPr kumimoji="0" lang="en-US" altLang="tr-TR" sz="1200"/>
          </a:p>
        </p:txBody>
      </p:sp>
      <p:graphicFrame>
        <p:nvGraphicFramePr>
          <p:cNvPr id="289794" name="Group 2">
            <a:extLst>
              <a:ext uri="{FF2B5EF4-FFF2-40B4-BE49-F238E27FC236}">
                <a16:creationId xmlns:a16="http://schemas.microsoft.com/office/drawing/2014/main" id="{AC84BD77-0C72-A89A-940C-2F0F3A893F29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673225"/>
          <a:ext cx="5759450" cy="3632200"/>
        </p:xfrm>
        <a:graphic>
          <a:graphicData uri="http://schemas.openxmlformats.org/drawingml/2006/table">
            <a:tbl>
              <a:tblPr/>
              <a:tblGrid>
                <a:gridCol w="289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5267" name="Rectangle 34">
            <a:extLst>
              <a:ext uri="{FF2B5EF4-FFF2-40B4-BE49-F238E27FC236}">
                <a16:creationId xmlns:a16="http://schemas.microsoft.com/office/drawing/2014/main" id="{DD99973F-F5EA-B1ED-D8F8-DAD99B51CC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4-Bit Parity Code Example</a:t>
            </a:r>
          </a:p>
        </p:txBody>
      </p:sp>
      <p:sp>
        <p:nvSpPr>
          <p:cNvPr id="289827" name="Rectangle 35">
            <a:extLst>
              <a:ext uri="{FF2B5EF4-FFF2-40B4-BE49-F238E27FC236}">
                <a16:creationId xmlns:a16="http://schemas.microsoft.com/office/drawing/2014/main" id="{EC44076D-290C-6E20-41CB-307B1D27C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8175" y="1192213"/>
            <a:ext cx="7772400" cy="5241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800"/>
              <a:t>Fill in the even and odd parity bits:</a:t>
            </a:r>
          </a:p>
          <a:p>
            <a:pPr eaLnBrk="1" hangingPunct="1">
              <a:lnSpc>
                <a:spcPct val="90000"/>
              </a:lnSpc>
            </a:pPr>
            <a:endParaRPr lang="en-US" altLang="tr-TR" sz="2800"/>
          </a:p>
          <a:p>
            <a:pPr eaLnBrk="1" hangingPunct="1">
              <a:lnSpc>
                <a:spcPct val="90000"/>
              </a:lnSpc>
            </a:pPr>
            <a:endParaRPr lang="en-US" altLang="tr-TR" sz="2800"/>
          </a:p>
          <a:p>
            <a:pPr eaLnBrk="1" hangingPunct="1">
              <a:lnSpc>
                <a:spcPct val="90000"/>
              </a:lnSpc>
            </a:pPr>
            <a:endParaRPr lang="en-US" altLang="tr-TR" sz="2800"/>
          </a:p>
          <a:p>
            <a:pPr eaLnBrk="1" hangingPunct="1">
              <a:lnSpc>
                <a:spcPct val="90000"/>
              </a:lnSpc>
            </a:pPr>
            <a:endParaRPr lang="en-US" altLang="tr-TR" sz="2800"/>
          </a:p>
          <a:p>
            <a:pPr eaLnBrk="1" hangingPunct="1">
              <a:lnSpc>
                <a:spcPct val="90000"/>
              </a:lnSpc>
            </a:pPr>
            <a:endParaRPr lang="en-US" altLang="tr-TR" sz="2800"/>
          </a:p>
          <a:p>
            <a:pPr eaLnBrk="1" hangingPunct="1">
              <a:lnSpc>
                <a:spcPct val="90000"/>
              </a:lnSpc>
            </a:pPr>
            <a:endParaRPr lang="en-US" altLang="tr-TR" sz="2800"/>
          </a:p>
          <a:p>
            <a:pPr eaLnBrk="1" hangingPunct="1">
              <a:lnSpc>
                <a:spcPct val="90000"/>
              </a:lnSpc>
            </a:pPr>
            <a:endParaRPr lang="en-US" altLang="tr-TR" sz="22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tr-TR" sz="26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2600">
                <a:cs typeface="Times New Roman" panose="02020603050405020304" pitchFamily="18" charset="0"/>
              </a:rPr>
              <a:t>The codeword "1111" has </a:t>
            </a:r>
            <a:r>
              <a:rPr lang="en-US" altLang="tr-TR" sz="2600" u="sng">
                <a:cs typeface="Times New Roman" panose="02020603050405020304" pitchFamily="18" charset="0"/>
              </a:rPr>
              <a:t>even parity</a:t>
            </a:r>
            <a:r>
              <a:rPr lang="en-US" altLang="tr-TR" sz="2600">
                <a:cs typeface="Times New Roman" panose="02020603050405020304" pitchFamily="18" charset="0"/>
              </a:rPr>
              <a:t> and the codeword "1110" has </a:t>
            </a:r>
            <a:r>
              <a:rPr lang="en-US" altLang="tr-TR" sz="2600" u="sng">
                <a:cs typeface="Times New Roman" panose="02020603050405020304" pitchFamily="18" charset="0"/>
              </a:rPr>
              <a:t>odd parity</a:t>
            </a:r>
            <a:r>
              <a:rPr lang="en-US" altLang="tr-TR" sz="2600">
                <a:cs typeface="Times New Roman" panose="02020603050405020304" pitchFamily="18" charset="0"/>
              </a:rPr>
              <a:t>.   Both can be used to represent 3-bit data.</a:t>
            </a:r>
          </a:p>
        </p:txBody>
      </p:sp>
      <p:sp>
        <p:nvSpPr>
          <p:cNvPr id="95269" name="Rectangle 36">
            <a:extLst>
              <a:ext uri="{FF2B5EF4-FFF2-40B4-BE49-F238E27FC236}">
                <a16:creationId xmlns:a16="http://schemas.microsoft.com/office/drawing/2014/main" id="{186E72AF-B147-46BD-8853-6B036B693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0" y="1649413"/>
            <a:ext cx="1806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Even Parity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70" name="Rectangle 37">
            <a:extLst>
              <a:ext uri="{FF2B5EF4-FFF2-40B4-BE49-F238E27FC236}">
                <a16:creationId xmlns:a16="http://schemas.microsoft.com/office/drawing/2014/main" id="{C4793003-D271-7492-F590-75C9C61A6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6363" y="1739900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71" name="Rectangle 38">
            <a:extLst>
              <a:ext uri="{FF2B5EF4-FFF2-40B4-BE49-F238E27FC236}">
                <a16:creationId xmlns:a16="http://schemas.microsoft.com/office/drawing/2014/main" id="{3AFE2D79-3ED4-9E24-85B0-1C524BDB5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1693863"/>
            <a:ext cx="17097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Odd Parity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72" name="Rectangle 39">
            <a:extLst>
              <a:ext uri="{FF2B5EF4-FFF2-40B4-BE49-F238E27FC236}">
                <a16:creationId xmlns:a16="http://schemas.microsoft.com/office/drawing/2014/main" id="{95A766DA-71DB-4B81-284D-DC2A94205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1739900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73" name="Rectangle 40">
            <a:extLst>
              <a:ext uri="{FF2B5EF4-FFF2-40B4-BE49-F238E27FC236}">
                <a16:creationId xmlns:a16="http://schemas.microsoft.com/office/drawing/2014/main" id="{78691FDC-3C7E-BE60-106B-F9D981CA4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513" y="2022475"/>
            <a:ext cx="13700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Message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74" name="Rectangle 41">
            <a:extLst>
              <a:ext uri="{FF2B5EF4-FFF2-40B4-BE49-F238E27FC236}">
                <a16:creationId xmlns:a16="http://schemas.microsoft.com/office/drawing/2014/main" id="{7E2F9186-504C-C2E2-0CCB-F5024FB8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5313" y="2054225"/>
            <a:ext cx="1190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75" name="Rectangle 42">
            <a:extLst>
              <a:ext uri="{FF2B5EF4-FFF2-40B4-BE49-F238E27FC236}">
                <a16:creationId xmlns:a16="http://schemas.microsoft.com/office/drawing/2014/main" id="{636BCA8A-3C66-DB31-7700-9A14A9DAE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2008188"/>
            <a:ext cx="10366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Parity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76" name="Rectangle 43">
            <a:extLst>
              <a:ext uri="{FF2B5EF4-FFF2-40B4-BE49-F238E27FC236}">
                <a16:creationId xmlns:a16="http://schemas.microsoft.com/office/drawing/2014/main" id="{8A0D2746-5F34-71B9-A725-AA380153F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2054225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77" name="Rectangle 44">
            <a:extLst>
              <a:ext uri="{FF2B5EF4-FFF2-40B4-BE49-F238E27FC236}">
                <a16:creationId xmlns:a16="http://schemas.microsoft.com/office/drawing/2014/main" id="{1C35CA4F-4490-40AE-128D-D4E1ACF3B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013" y="1978025"/>
            <a:ext cx="13700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Message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78" name="Rectangle 45">
            <a:extLst>
              <a:ext uri="{FF2B5EF4-FFF2-40B4-BE49-F238E27FC236}">
                <a16:creationId xmlns:a16="http://schemas.microsoft.com/office/drawing/2014/main" id="{5B6BF052-BAF4-8815-0D0D-DE3438A2E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0" y="2054225"/>
            <a:ext cx="1190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79" name="Rectangle 46">
            <a:extLst>
              <a:ext uri="{FF2B5EF4-FFF2-40B4-BE49-F238E27FC236}">
                <a16:creationId xmlns:a16="http://schemas.microsoft.com/office/drawing/2014/main" id="{B4C75426-92A3-622E-2800-0CEE572B5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6150" y="1978025"/>
            <a:ext cx="10366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Parity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80" name="Rectangle 47">
            <a:extLst>
              <a:ext uri="{FF2B5EF4-FFF2-40B4-BE49-F238E27FC236}">
                <a16:creationId xmlns:a16="http://schemas.microsoft.com/office/drawing/2014/main" id="{62B6A076-8033-6A90-1CDC-4F6930DF3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2430463"/>
            <a:ext cx="622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000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81" name="Rectangle 48">
            <a:extLst>
              <a:ext uri="{FF2B5EF4-FFF2-40B4-BE49-F238E27FC236}">
                <a16:creationId xmlns:a16="http://schemas.microsoft.com/office/drawing/2014/main" id="{27708652-84FD-0B5C-5343-3F51FD88E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2492375"/>
            <a:ext cx="1190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82" name="Rectangle 49">
            <a:extLst>
              <a:ext uri="{FF2B5EF4-FFF2-40B4-BE49-F238E27FC236}">
                <a16:creationId xmlns:a16="http://schemas.microsoft.com/office/drawing/2014/main" id="{A572C504-9777-EC22-0EFA-92B879BB2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2492375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83" name="Rectangle 50">
            <a:extLst>
              <a:ext uri="{FF2B5EF4-FFF2-40B4-BE49-F238E27FC236}">
                <a16:creationId xmlns:a16="http://schemas.microsoft.com/office/drawing/2014/main" id="{CBB15D04-A56A-33C5-6191-C0D70313D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63" y="2492375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84" name="Rectangle 51">
            <a:extLst>
              <a:ext uri="{FF2B5EF4-FFF2-40B4-BE49-F238E27FC236}">
                <a16:creationId xmlns:a16="http://schemas.microsoft.com/office/drawing/2014/main" id="{70FAB6D1-7869-EF39-713E-AAAED3519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2384425"/>
            <a:ext cx="622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000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85" name="Rectangle 52">
            <a:extLst>
              <a:ext uri="{FF2B5EF4-FFF2-40B4-BE49-F238E27FC236}">
                <a16:creationId xmlns:a16="http://schemas.microsoft.com/office/drawing/2014/main" id="{8D360AAE-25B5-B09A-9027-176C73327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0" y="2492375"/>
            <a:ext cx="1190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86" name="Rectangle 53">
            <a:extLst>
              <a:ext uri="{FF2B5EF4-FFF2-40B4-BE49-F238E27FC236}">
                <a16:creationId xmlns:a16="http://schemas.microsoft.com/office/drawing/2014/main" id="{DB9F05D3-86FD-07A0-AC3A-2A90E3809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8688" y="2492375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87" name="Rectangle 54">
            <a:extLst>
              <a:ext uri="{FF2B5EF4-FFF2-40B4-BE49-F238E27FC236}">
                <a16:creationId xmlns:a16="http://schemas.microsoft.com/office/drawing/2014/main" id="{2DFF9D71-8D1E-AC15-70D9-8E20FA66D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2492375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88" name="Rectangle 55">
            <a:extLst>
              <a:ext uri="{FF2B5EF4-FFF2-40B4-BE49-F238E27FC236}">
                <a16:creationId xmlns:a16="http://schemas.microsoft.com/office/drawing/2014/main" id="{AA67693B-AE38-7550-9BED-135191DA4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2779713"/>
            <a:ext cx="622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001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89" name="Rectangle 56">
            <a:extLst>
              <a:ext uri="{FF2B5EF4-FFF2-40B4-BE49-F238E27FC236}">
                <a16:creationId xmlns:a16="http://schemas.microsoft.com/office/drawing/2014/main" id="{5AE0CF60-8FED-5634-673D-986B3888E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2841625"/>
            <a:ext cx="1190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90" name="Rectangle 57">
            <a:extLst>
              <a:ext uri="{FF2B5EF4-FFF2-40B4-BE49-F238E27FC236}">
                <a16:creationId xmlns:a16="http://schemas.microsoft.com/office/drawing/2014/main" id="{2A153E0E-1524-3AD2-A146-BE1356C89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2841625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91" name="Rectangle 58">
            <a:extLst>
              <a:ext uri="{FF2B5EF4-FFF2-40B4-BE49-F238E27FC236}">
                <a16:creationId xmlns:a16="http://schemas.microsoft.com/office/drawing/2014/main" id="{F77B0719-34A8-6FC0-AC0F-B0CB3B123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63" y="2841625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92" name="Rectangle 59">
            <a:extLst>
              <a:ext uri="{FF2B5EF4-FFF2-40B4-BE49-F238E27FC236}">
                <a16:creationId xmlns:a16="http://schemas.microsoft.com/office/drawing/2014/main" id="{CE651627-5DDB-7827-5BCF-B5302BB9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2733675"/>
            <a:ext cx="622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001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93" name="Rectangle 60">
            <a:extLst>
              <a:ext uri="{FF2B5EF4-FFF2-40B4-BE49-F238E27FC236}">
                <a16:creationId xmlns:a16="http://schemas.microsoft.com/office/drawing/2014/main" id="{C09522F0-BC1B-8856-7C5D-53E338311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0" y="2841625"/>
            <a:ext cx="1190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94" name="Rectangle 61">
            <a:extLst>
              <a:ext uri="{FF2B5EF4-FFF2-40B4-BE49-F238E27FC236}">
                <a16:creationId xmlns:a16="http://schemas.microsoft.com/office/drawing/2014/main" id="{6C485807-4669-7AB7-E446-EE46F0EE6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8688" y="2841625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95" name="Rectangle 62">
            <a:extLst>
              <a:ext uri="{FF2B5EF4-FFF2-40B4-BE49-F238E27FC236}">
                <a16:creationId xmlns:a16="http://schemas.microsoft.com/office/drawing/2014/main" id="{BCB0F287-21C1-547E-02A7-BEC1A33BD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2841625"/>
            <a:ext cx="889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96" name="Rectangle 63">
            <a:extLst>
              <a:ext uri="{FF2B5EF4-FFF2-40B4-BE49-F238E27FC236}">
                <a16:creationId xmlns:a16="http://schemas.microsoft.com/office/drawing/2014/main" id="{B7384DC4-F045-A6D8-029E-2B25F3298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3127375"/>
            <a:ext cx="622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010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97" name="Rectangle 64">
            <a:extLst>
              <a:ext uri="{FF2B5EF4-FFF2-40B4-BE49-F238E27FC236}">
                <a16:creationId xmlns:a16="http://schemas.microsoft.com/office/drawing/2014/main" id="{971E8679-03B3-8DD3-C1EA-528AE6C9D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3189288"/>
            <a:ext cx="1190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98" name="Rectangle 65">
            <a:extLst>
              <a:ext uri="{FF2B5EF4-FFF2-40B4-BE49-F238E27FC236}">
                <a16:creationId xmlns:a16="http://schemas.microsoft.com/office/drawing/2014/main" id="{FB282D1B-C08E-E1F1-B89E-C0B0CCD60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1892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299" name="Rectangle 66">
            <a:extLst>
              <a:ext uri="{FF2B5EF4-FFF2-40B4-BE49-F238E27FC236}">
                <a16:creationId xmlns:a16="http://schemas.microsoft.com/office/drawing/2014/main" id="{8DCCDBC6-E76A-830F-1979-AD5AA8B70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63" y="31892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00" name="Rectangle 67">
            <a:extLst>
              <a:ext uri="{FF2B5EF4-FFF2-40B4-BE49-F238E27FC236}">
                <a16:creationId xmlns:a16="http://schemas.microsoft.com/office/drawing/2014/main" id="{C04FBBFD-3A0F-5F55-2A89-70C2BC9D3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3081338"/>
            <a:ext cx="622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010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01" name="Rectangle 68">
            <a:extLst>
              <a:ext uri="{FF2B5EF4-FFF2-40B4-BE49-F238E27FC236}">
                <a16:creationId xmlns:a16="http://schemas.microsoft.com/office/drawing/2014/main" id="{05593E9A-7BD1-053C-2349-9092D23B6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0" y="3189288"/>
            <a:ext cx="1190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02" name="Rectangle 69">
            <a:extLst>
              <a:ext uri="{FF2B5EF4-FFF2-40B4-BE49-F238E27FC236}">
                <a16:creationId xmlns:a16="http://schemas.microsoft.com/office/drawing/2014/main" id="{CA65CF6B-AB54-B9B9-41FD-CC773A126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8688" y="31892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03" name="Rectangle 70">
            <a:extLst>
              <a:ext uri="{FF2B5EF4-FFF2-40B4-BE49-F238E27FC236}">
                <a16:creationId xmlns:a16="http://schemas.microsoft.com/office/drawing/2014/main" id="{D605E7D2-0C2A-5E9B-DA01-3CEE5C6A7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31892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04" name="Rectangle 71">
            <a:extLst>
              <a:ext uri="{FF2B5EF4-FFF2-40B4-BE49-F238E27FC236}">
                <a16:creationId xmlns:a16="http://schemas.microsoft.com/office/drawing/2014/main" id="{D51DDD4E-9284-D489-F8D9-5FD06C90D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3476625"/>
            <a:ext cx="622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011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05" name="Rectangle 72">
            <a:extLst>
              <a:ext uri="{FF2B5EF4-FFF2-40B4-BE49-F238E27FC236}">
                <a16:creationId xmlns:a16="http://schemas.microsoft.com/office/drawing/2014/main" id="{D4CF575A-1BA2-B247-8E7C-7A7AA9397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3538538"/>
            <a:ext cx="1190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06" name="Rectangle 73">
            <a:extLst>
              <a:ext uri="{FF2B5EF4-FFF2-40B4-BE49-F238E27FC236}">
                <a16:creationId xmlns:a16="http://schemas.microsoft.com/office/drawing/2014/main" id="{8EFC7A62-6D2C-2D11-29CC-C5EDCE97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5385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07" name="Rectangle 74">
            <a:extLst>
              <a:ext uri="{FF2B5EF4-FFF2-40B4-BE49-F238E27FC236}">
                <a16:creationId xmlns:a16="http://schemas.microsoft.com/office/drawing/2014/main" id="{4E61F011-3DA4-8AC3-CBF6-808B3C3E9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63" y="35385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08" name="Rectangle 75">
            <a:extLst>
              <a:ext uri="{FF2B5EF4-FFF2-40B4-BE49-F238E27FC236}">
                <a16:creationId xmlns:a16="http://schemas.microsoft.com/office/drawing/2014/main" id="{184FE9FF-E099-888F-C65C-3DDB86A59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3430588"/>
            <a:ext cx="622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011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09" name="Rectangle 76">
            <a:extLst>
              <a:ext uri="{FF2B5EF4-FFF2-40B4-BE49-F238E27FC236}">
                <a16:creationId xmlns:a16="http://schemas.microsoft.com/office/drawing/2014/main" id="{40CB1AA1-A796-31A5-5A3F-41BF1D447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0" y="3538538"/>
            <a:ext cx="1190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10" name="Rectangle 77">
            <a:extLst>
              <a:ext uri="{FF2B5EF4-FFF2-40B4-BE49-F238E27FC236}">
                <a16:creationId xmlns:a16="http://schemas.microsoft.com/office/drawing/2014/main" id="{F6AC976F-D849-14CE-6AF0-E4F43072C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8688" y="35385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11" name="Rectangle 78">
            <a:extLst>
              <a:ext uri="{FF2B5EF4-FFF2-40B4-BE49-F238E27FC236}">
                <a16:creationId xmlns:a16="http://schemas.microsoft.com/office/drawing/2014/main" id="{03DA5A1E-5CE2-9EBB-C91C-70B0E68B4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35385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12" name="Rectangle 79">
            <a:extLst>
              <a:ext uri="{FF2B5EF4-FFF2-40B4-BE49-F238E27FC236}">
                <a16:creationId xmlns:a16="http://schemas.microsoft.com/office/drawing/2014/main" id="{B01FD0E6-456E-D9DB-8422-A1561A836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3825875"/>
            <a:ext cx="622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100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13" name="Rectangle 80">
            <a:extLst>
              <a:ext uri="{FF2B5EF4-FFF2-40B4-BE49-F238E27FC236}">
                <a16:creationId xmlns:a16="http://schemas.microsoft.com/office/drawing/2014/main" id="{4E3C7D45-17F6-45B4-9603-3C487B89F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3887788"/>
            <a:ext cx="1190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14" name="Rectangle 81">
            <a:extLst>
              <a:ext uri="{FF2B5EF4-FFF2-40B4-BE49-F238E27FC236}">
                <a16:creationId xmlns:a16="http://schemas.microsoft.com/office/drawing/2014/main" id="{86382ED3-DA41-DA0E-5482-5CB04E894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38877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15" name="Rectangle 82">
            <a:extLst>
              <a:ext uri="{FF2B5EF4-FFF2-40B4-BE49-F238E27FC236}">
                <a16:creationId xmlns:a16="http://schemas.microsoft.com/office/drawing/2014/main" id="{7F90DD29-7F2E-CCA1-C299-54AC3E528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63" y="38877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16" name="Rectangle 83">
            <a:extLst>
              <a:ext uri="{FF2B5EF4-FFF2-40B4-BE49-F238E27FC236}">
                <a16:creationId xmlns:a16="http://schemas.microsoft.com/office/drawing/2014/main" id="{1A760071-B97B-67D0-D97F-9A2F3D7CF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3779838"/>
            <a:ext cx="622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100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17" name="Rectangle 84">
            <a:extLst>
              <a:ext uri="{FF2B5EF4-FFF2-40B4-BE49-F238E27FC236}">
                <a16:creationId xmlns:a16="http://schemas.microsoft.com/office/drawing/2014/main" id="{F55126CC-79AD-4761-FE31-9A6D37437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0" y="3887788"/>
            <a:ext cx="1190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18" name="Rectangle 85">
            <a:extLst>
              <a:ext uri="{FF2B5EF4-FFF2-40B4-BE49-F238E27FC236}">
                <a16:creationId xmlns:a16="http://schemas.microsoft.com/office/drawing/2014/main" id="{08172125-B731-0FAE-0157-C71A61164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8688" y="38877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19" name="Rectangle 86">
            <a:extLst>
              <a:ext uri="{FF2B5EF4-FFF2-40B4-BE49-F238E27FC236}">
                <a16:creationId xmlns:a16="http://schemas.microsoft.com/office/drawing/2014/main" id="{C4F00C94-1A14-212B-AF21-2819DC4AC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38877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20" name="Rectangle 87">
            <a:extLst>
              <a:ext uri="{FF2B5EF4-FFF2-40B4-BE49-F238E27FC236}">
                <a16:creationId xmlns:a16="http://schemas.microsoft.com/office/drawing/2014/main" id="{8FFA93B4-1721-3ED2-F4C0-B315E0F01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4175125"/>
            <a:ext cx="622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101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21" name="Rectangle 88">
            <a:extLst>
              <a:ext uri="{FF2B5EF4-FFF2-40B4-BE49-F238E27FC236}">
                <a16:creationId xmlns:a16="http://schemas.microsoft.com/office/drawing/2014/main" id="{E17B7B76-8669-2012-5825-52BDF972A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4237038"/>
            <a:ext cx="1190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22" name="Rectangle 89">
            <a:extLst>
              <a:ext uri="{FF2B5EF4-FFF2-40B4-BE49-F238E27FC236}">
                <a16:creationId xmlns:a16="http://schemas.microsoft.com/office/drawing/2014/main" id="{B7C728FF-4AE1-C971-A022-3E2551ADA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2370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23" name="Rectangle 90">
            <a:extLst>
              <a:ext uri="{FF2B5EF4-FFF2-40B4-BE49-F238E27FC236}">
                <a16:creationId xmlns:a16="http://schemas.microsoft.com/office/drawing/2014/main" id="{215EFC37-52E5-310E-E6A1-8440A6025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63" y="42370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24" name="Rectangle 91">
            <a:extLst>
              <a:ext uri="{FF2B5EF4-FFF2-40B4-BE49-F238E27FC236}">
                <a16:creationId xmlns:a16="http://schemas.microsoft.com/office/drawing/2014/main" id="{E7E91981-1272-7B22-9E59-47E3B2AE9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4129088"/>
            <a:ext cx="622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101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25" name="Rectangle 92">
            <a:extLst>
              <a:ext uri="{FF2B5EF4-FFF2-40B4-BE49-F238E27FC236}">
                <a16:creationId xmlns:a16="http://schemas.microsoft.com/office/drawing/2014/main" id="{CF1A786B-78E6-2430-3D38-453CC7907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0" y="4237038"/>
            <a:ext cx="1190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26" name="Rectangle 93">
            <a:extLst>
              <a:ext uri="{FF2B5EF4-FFF2-40B4-BE49-F238E27FC236}">
                <a16:creationId xmlns:a16="http://schemas.microsoft.com/office/drawing/2014/main" id="{4877C7AB-3915-90DB-1D6F-196184EA4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8688" y="42370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27" name="Rectangle 94">
            <a:extLst>
              <a:ext uri="{FF2B5EF4-FFF2-40B4-BE49-F238E27FC236}">
                <a16:creationId xmlns:a16="http://schemas.microsoft.com/office/drawing/2014/main" id="{379C22E3-4F1E-08E6-2AF4-399F5649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42370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28" name="Rectangle 95">
            <a:extLst>
              <a:ext uri="{FF2B5EF4-FFF2-40B4-BE49-F238E27FC236}">
                <a16:creationId xmlns:a16="http://schemas.microsoft.com/office/drawing/2014/main" id="{B868B6B4-92DF-6EC4-080F-D5327D88A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4524375"/>
            <a:ext cx="622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110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29" name="Rectangle 96">
            <a:extLst>
              <a:ext uri="{FF2B5EF4-FFF2-40B4-BE49-F238E27FC236}">
                <a16:creationId xmlns:a16="http://schemas.microsoft.com/office/drawing/2014/main" id="{7387AC6E-0A55-212C-9133-D5B206B7B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4586288"/>
            <a:ext cx="1190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30" name="Rectangle 97">
            <a:extLst>
              <a:ext uri="{FF2B5EF4-FFF2-40B4-BE49-F238E27FC236}">
                <a16:creationId xmlns:a16="http://schemas.microsoft.com/office/drawing/2014/main" id="{1C82D0DB-9420-2F71-3977-B1E1DEFF5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5862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31" name="Rectangle 98">
            <a:extLst>
              <a:ext uri="{FF2B5EF4-FFF2-40B4-BE49-F238E27FC236}">
                <a16:creationId xmlns:a16="http://schemas.microsoft.com/office/drawing/2014/main" id="{653105D0-9F6D-04CC-618A-0A2CEB2D1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63" y="45862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32" name="Rectangle 99">
            <a:extLst>
              <a:ext uri="{FF2B5EF4-FFF2-40B4-BE49-F238E27FC236}">
                <a16:creationId xmlns:a16="http://schemas.microsoft.com/office/drawing/2014/main" id="{424E1256-BAE9-8349-5FB1-EC751F365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4478338"/>
            <a:ext cx="622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110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33" name="Rectangle 100">
            <a:extLst>
              <a:ext uri="{FF2B5EF4-FFF2-40B4-BE49-F238E27FC236}">
                <a16:creationId xmlns:a16="http://schemas.microsoft.com/office/drawing/2014/main" id="{3F0E7F2D-713B-9C2E-31DB-27F3FAB79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0" y="4586288"/>
            <a:ext cx="1190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34" name="Rectangle 101">
            <a:extLst>
              <a:ext uri="{FF2B5EF4-FFF2-40B4-BE49-F238E27FC236}">
                <a16:creationId xmlns:a16="http://schemas.microsoft.com/office/drawing/2014/main" id="{488E9EB2-6CEF-4930-9707-1C08305B8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8688" y="45862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35" name="Rectangle 102">
            <a:extLst>
              <a:ext uri="{FF2B5EF4-FFF2-40B4-BE49-F238E27FC236}">
                <a16:creationId xmlns:a16="http://schemas.microsoft.com/office/drawing/2014/main" id="{670F88B9-9907-E988-836E-4A1E54DF5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458628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36" name="Rectangle 103">
            <a:extLst>
              <a:ext uri="{FF2B5EF4-FFF2-40B4-BE49-F238E27FC236}">
                <a16:creationId xmlns:a16="http://schemas.microsoft.com/office/drawing/2014/main" id="{841C5982-D7DD-7796-9393-128DE96DF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763" y="4873625"/>
            <a:ext cx="622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111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37" name="Rectangle 104">
            <a:extLst>
              <a:ext uri="{FF2B5EF4-FFF2-40B4-BE49-F238E27FC236}">
                <a16:creationId xmlns:a16="http://schemas.microsoft.com/office/drawing/2014/main" id="{8C940127-0EEC-720E-74C7-616F417DE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838" y="4935538"/>
            <a:ext cx="1190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38" name="Rectangle 105">
            <a:extLst>
              <a:ext uri="{FF2B5EF4-FFF2-40B4-BE49-F238E27FC236}">
                <a16:creationId xmlns:a16="http://schemas.microsoft.com/office/drawing/2014/main" id="{EE89FB1D-985E-499A-CA75-E38736F78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25" y="49355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39" name="Rectangle 106">
            <a:extLst>
              <a:ext uri="{FF2B5EF4-FFF2-40B4-BE49-F238E27FC236}">
                <a16:creationId xmlns:a16="http://schemas.microsoft.com/office/drawing/2014/main" id="{88EA2C27-2C28-2470-D083-F9C1EEC4F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63" y="49355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40" name="Rectangle 107">
            <a:extLst>
              <a:ext uri="{FF2B5EF4-FFF2-40B4-BE49-F238E27FC236}">
                <a16:creationId xmlns:a16="http://schemas.microsoft.com/office/drawing/2014/main" id="{AC2EE1D5-7317-0279-389B-B1E59DF66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4827588"/>
            <a:ext cx="622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111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41" name="Rectangle 108">
            <a:extLst>
              <a:ext uri="{FF2B5EF4-FFF2-40B4-BE49-F238E27FC236}">
                <a16:creationId xmlns:a16="http://schemas.microsoft.com/office/drawing/2014/main" id="{D2172EF2-4594-560B-CD16-1ED3FCF67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800" y="4935538"/>
            <a:ext cx="1190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-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42" name="Rectangle 109">
            <a:extLst>
              <a:ext uri="{FF2B5EF4-FFF2-40B4-BE49-F238E27FC236}">
                <a16:creationId xmlns:a16="http://schemas.microsoft.com/office/drawing/2014/main" id="{0CC32771-8EFC-EBEC-2148-A6AA92F00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8688" y="49355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  <p:sp>
        <p:nvSpPr>
          <p:cNvPr id="95343" name="Rectangle 110">
            <a:extLst>
              <a:ext uri="{FF2B5EF4-FFF2-40B4-BE49-F238E27FC236}">
                <a16:creationId xmlns:a16="http://schemas.microsoft.com/office/drawing/2014/main" id="{77D7BE29-4212-9CAC-4A64-5D3BBFDFE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4935538"/>
            <a:ext cx="889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kumimoji="0" lang="en-US" altLang="tr-TR" sz="2800" b="1">
                <a:solidFill>
                  <a:srgbClr val="000000"/>
                </a:solidFill>
              </a:rPr>
              <a:t> </a:t>
            </a:r>
            <a:endParaRPr kumimoji="0" lang="en-US" altLang="tr-TR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>
            <a:extLst>
              <a:ext uri="{FF2B5EF4-FFF2-40B4-BE49-F238E27FC236}">
                <a16:creationId xmlns:a16="http://schemas.microsoft.com/office/drawing/2014/main" id="{D763B529-E01F-29B9-5156-78A982C9F4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45E7A8C-7E01-48B6-AAEB-660FE86D2693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77</a:t>
            </a:fld>
            <a:endParaRPr kumimoji="0" lang="en-US" altLang="tr-TR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E88E6EFB-3FE4-27C7-99E2-32AD11BA8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ASCII Character Codes</a:t>
            </a:r>
          </a:p>
        </p:txBody>
      </p:sp>
      <p:sp>
        <p:nvSpPr>
          <p:cNvPr id="291843" name="Rectangle 3">
            <a:extLst>
              <a:ext uri="{FF2B5EF4-FFF2-40B4-BE49-F238E27FC236}">
                <a16:creationId xmlns:a16="http://schemas.microsoft.com/office/drawing/2014/main" id="{3ACF41BD-B2CC-ECBC-3FB1-D3939DE58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7700" y="1219200"/>
            <a:ext cx="8216900" cy="50276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A</a:t>
            </a:r>
            <a:r>
              <a:rPr lang="en-US" sz="2800" dirty="0">
                <a:cs typeface="Times New Roman" panose="02020603050405020304" pitchFamily="18" charset="0"/>
              </a:rPr>
              <a:t>merican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S</a:t>
            </a:r>
            <a:r>
              <a:rPr lang="en-US" sz="2800" dirty="0">
                <a:cs typeface="Times New Roman" panose="02020603050405020304" pitchFamily="18" charset="0"/>
              </a:rPr>
              <a:t>tandard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</a:t>
            </a:r>
            <a:r>
              <a:rPr lang="en-US" sz="2800" dirty="0">
                <a:cs typeface="Times New Roman" panose="02020603050405020304" pitchFamily="18" charset="0"/>
              </a:rPr>
              <a:t>ode for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I</a:t>
            </a:r>
            <a:r>
              <a:rPr lang="en-US" sz="2800" dirty="0">
                <a:cs typeface="Times New Roman" panose="02020603050405020304" pitchFamily="18" charset="0"/>
              </a:rPr>
              <a:t>nformation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I</a:t>
            </a:r>
            <a:r>
              <a:rPr lang="en-US" sz="2800" dirty="0">
                <a:cs typeface="Times New Roman" panose="02020603050405020304" pitchFamily="18" charset="0"/>
              </a:rPr>
              <a:t>nterchange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cs typeface="Times New Roman" panose="02020603050405020304" pitchFamily="18" charset="0"/>
              </a:rPr>
              <a:t>This code is a popular code used to represent information sent as character-based data.   </a:t>
            </a:r>
            <a:endParaRPr lang="tr-TR" sz="28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cs typeface="Times New Roman" panose="02020603050405020304" pitchFamily="18" charset="0"/>
              </a:rPr>
              <a:t>It uses 7-</a:t>
            </a:r>
            <a:r>
              <a:rPr lang="tr-TR" sz="2800" dirty="0">
                <a:cs typeface="Times New Roman" panose="02020603050405020304" pitchFamily="18" charset="0"/>
              </a:rPr>
              <a:t> </a:t>
            </a:r>
            <a:r>
              <a:rPr lang="en-US" sz="2800" dirty="0">
                <a:cs typeface="Times New Roman" panose="02020603050405020304" pitchFamily="18" charset="0"/>
              </a:rPr>
              <a:t>bits to represent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cs typeface="Times New Roman" panose="02020603050405020304" pitchFamily="18" charset="0"/>
              </a:rPr>
              <a:t>94 Graphic printing characters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cs typeface="Times New Roman" panose="02020603050405020304" pitchFamily="18" charset="0"/>
              </a:rPr>
              <a:t>34 Non-printing characters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cs typeface="Times New Roman" panose="02020603050405020304" pitchFamily="18" charset="0"/>
              </a:rPr>
              <a:t>Some non-printing characters are used for text format </a:t>
            </a:r>
            <a:endParaRPr lang="tr-TR" sz="2800" dirty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cs typeface="Times New Roman" panose="02020603050405020304" pitchFamily="18" charset="0"/>
              </a:rPr>
              <a:t>e.g.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BS</a:t>
            </a:r>
            <a:r>
              <a:rPr lang="en-US" sz="2400" dirty="0">
                <a:cs typeface="Times New Roman" panose="02020603050405020304" pitchFamily="18" charset="0"/>
              </a:rPr>
              <a:t> = Backspace,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CR</a:t>
            </a:r>
            <a:r>
              <a:rPr lang="en-US" sz="2400" dirty="0">
                <a:cs typeface="Times New Roman" panose="02020603050405020304" pitchFamily="18" charset="0"/>
              </a:rPr>
              <a:t> = carriage return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cs typeface="Times New Roman" panose="02020603050405020304" pitchFamily="18" charset="0"/>
              </a:rPr>
              <a:t>Other non-printing characters are used for record marking and flow control </a:t>
            </a:r>
            <a:endParaRPr lang="tr-TR" sz="2800" dirty="0"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cs typeface="Times New Roman" panose="02020603050405020304" pitchFamily="18" charset="0"/>
              </a:rPr>
              <a:t>e.g.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STX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tr-TR" sz="2400" dirty="0">
                <a:cs typeface="Times New Roman" panose="02020603050405020304" pitchFamily="18" charset="0"/>
              </a:rPr>
              <a:t>= </a:t>
            </a:r>
            <a:r>
              <a:rPr lang="en-US" sz="2400" dirty="0">
                <a:cs typeface="Times New Roman" panose="02020603050405020304" pitchFamily="18" charset="0"/>
              </a:rPr>
              <a:t>start text areas</a:t>
            </a:r>
            <a:r>
              <a:rPr lang="tr-TR" sz="2400" dirty="0">
                <a:cs typeface="Times New Roman" panose="02020603050405020304" pitchFamily="18" charset="0"/>
              </a:rPr>
              <a:t>,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ETX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tr-TR" sz="2400" dirty="0">
                <a:cs typeface="Times New Roman" panose="02020603050405020304" pitchFamily="18" charset="0"/>
              </a:rPr>
              <a:t>= </a:t>
            </a:r>
            <a:r>
              <a:rPr lang="en-US" sz="2400" dirty="0">
                <a:cs typeface="Times New Roman" panose="02020603050405020304" pitchFamily="18" charset="0"/>
              </a:rPr>
              <a:t>end text areas.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>
            <a:extLst>
              <a:ext uri="{FF2B5EF4-FFF2-40B4-BE49-F238E27FC236}">
                <a16:creationId xmlns:a16="http://schemas.microsoft.com/office/drawing/2014/main" id="{58807850-C78A-92D3-4E42-C7DAA51F6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/>
              <a:t>ASCII Properties</a:t>
            </a:r>
            <a:endParaRPr lang="tr-TR" alt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19A78-8AAC-BD88-E346-62ED4F4B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ASCII has some interesting properties:</a:t>
            </a:r>
            <a:endParaRPr lang="en-US" sz="2800" b="1" dirty="0"/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Digits 0 to 9 span Hexadecimal values 30</a:t>
            </a:r>
            <a:r>
              <a:rPr lang="en-US" baseline="-25000" dirty="0">
                <a:solidFill>
                  <a:srgbClr val="000000"/>
                </a:solidFill>
              </a:rPr>
              <a:t>16</a:t>
            </a:r>
            <a:r>
              <a:rPr lang="tr-TR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to 39</a:t>
            </a:r>
            <a:r>
              <a:rPr lang="en-US" baseline="-25000" dirty="0">
                <a:solidFill>
                  <a:srgbClr val="000000"/>
                </a:solidFill>
              </a:rPr>
              <a:t>16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Upper case A</a:t>
            </a:r>
            <a:r>
              <a:rPr lang="tr-TR" dirty="0">
                <a:solidFill>
                  <a:srgbClr val="000000"/>
                </a:solidFill>
              </a:rPr>
              <a:t>-</a:t>
            </a:r>
            <a:r>
              <a:rPr lang="en-US" dirty="0">
                <a:solidFill>
                  <a:srgbClr val="000000"/>
                </a:solidFill>
              </a:rPr>
              <a:t>Z span 41</a:t>
            </a:r>
            <a:r>
              <a:rPr lang="en-US" baseline="-25000" dirty="0">
                <a:solidFill>
                  <a:srgbClr val="000000"/>
                </a:solidFill>
              </a:rPr>
              <a:t>16</a:t>
            </a:r>
            <a:r>
              <a:rPr lang="tr-TR" baseline="-250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to 5A</a:t>
            </a:r>
            <a:r>
              <a:rPr lang="en-US" baseline="-25000" dirty="0">
                <a:solidFill>
                  <a:srgbClr val="000000"/>
                </a:solidFill>
              </a:rPr>
              <a:t>16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Lower case a</a:t>
            </a:r>
            <a:r>
              <a:rPr lang="tr-TR" dirty="0">
                <a:solidFill>
                  <a:srgbClr val="000000"/>
                </a:solidFill>
              </a:rPr>
              <a:t>-</a:t>
            </a:r>
            <a:r>
              <a:rPr lang="en-US" dirty="0">
                <a:solidFill>
                  <a:srgbClr val="000000"/>
                </a:solidFill>
              </a:rPr>
              <a:t>z span 61</a:t>
            </a:r>
            <a:r>
              <a:rPr lang="en-US" baseline="-25000" dirty="0">
                <a:solidFill>
                  <a:srgbClr val="000000"/>
                </a:solidFill>
              </a:rPr>
              <a:t>16</a:t>
            </a:r>
            <a:r>
              <a:rPr lang="tr-TR" baseline="-250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to 7A</a:t>
            </a:r>
            <a:r>
              <a:rPr lang="en-US" baseline="-25000" dirty="0">
                <a:solidFill>
                  <a:srgbClr val="000000"/>
                </a:solidFill>
              </a:rPr>
              <a:t>16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cs typeface="Times New Roman" panose="02020603050405020304" pitchFamily="18" charset="0"/>
              </a:rPr>
              <a:t>Lower to upper case translation (and vice versa) occurs by</a:t>
            </a:r>
            <a:r>
              <a:rPr lang="tr-TR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flipping bit 6</a:t>
            </a:r>
          </a:p>
          <a:p>
            <a:pPr>
              <a:defRPr/>
            </a:pPr>
            <a:r>
              <a:rPr lang="en-US" sz="2800" dirty="0">
                <a:solidFill>
                  <a:srgbClr val="000000"/>
                </a:solidFill>
              </a:rPr>
              <a:t>Delete (DEL) is all bits set, </a:t>
            </a:r>
            <a:endParaRPr lang="tr-TR" sz="28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cs typeface="Times New Roman" panose="02020603050405020304" pitchFamily="18" charset="0"/>
              </a:rPr>
              <a:t>a carryover from when</a:t>
            </a:r>
            <a:r>
              <a:rPr lang="tr-TR" sz="24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punched paper tape was used to store messages </a:t>
            </a:r>
            <a:endParaRPr lang="tr-TR" sz="2400" dirty="0"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sz="2800" b="1" dirty="0">
              <a:solidFill>
                <a:schemeClr val="accent2"/>
              </a:solidFill>
            </a:endParaRPr>
          </a:p>
          <a:p>
            <a:pPr>
              <a:defRPr/>
            </a:pPr>
            <a:endParaRPr lang="en-US" sz="28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800" b="1" dirty="0">
              <a:solidFill>
                <a:schemeClr val="accent2"/>
              </a:solidFill>
            </a:endParaRPr>
          </a:p>
          <a:p>
            <a:pPr>
              <a:defRPr/>
            </a:pPr>
            <a:endParaRPr lang="en-US" sz="2800" b="1" baseline="-250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800" b="1" dirty="0">
              <a:solidFill>
                <a:schemeClr val="accent2"/>
              </a:solidFill>
            </a:endParaRPr>
          </a:p>
          <a:p>
            <a:pPr>
              <a:defRPr/>
            </a:pPr>
            <a:endParaRPr lang="en-US" sz="2800" b="1" baseline="-250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2800" b="1" dirty="0">
              <a:solidFill>
                <a:schemeClr val="accent2"/>
              </a:solidFill>
            </a:endParaRPr>
          </a:p>
          <a:p>
            <a:pPr>
              <a:defRPr/>
            </a:pPr>
            <a:endParaRPr lang="tr-TR" dirty="0"/>
          </a:p>
        </p:txBody>
      </p:sp>
      <p:sp>
        <p:nvSpPr>
          <p:cNvPr id="98308" name="Slide Number Placeholder 3">
            <a:extLst>
              <a:ext uri="{FF2B5EF4-FFF2-40B4-BE49-F238E27FC236}">
                <a16:creationId xmlns:a16="http://schemas.microsoft.com/office/drawing/2014/main" id="{AA5AEAF5-27B3-807B-198F-0F80826855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E5D794E-ADEF-43C5-A1D2-C59037ECB196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78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3">
            <a:extLst>
              <a:ext uri="{FF2B5EF4-FFF2-40B4-BE49-F238E27FC236}">
                <a16:creationId xmlns:a16="http://schemas.microsoft.com/office/drawing/2014/main" id="{69271002-6D8A-22F2-9BD5-75C3EF6800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3B00D7B-FEAD-4391-B4BD-DB6C843D7FB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79</a:t>
            </a:fld>
            <a:endParaRPr kumimoji="0" lang="en-US" altLang="tr-TR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73D16B5E-E180-9A36-6178-E33E512E7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UNICODE</a:t>
            </a:r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67B3CF95-4A4F-DE2C-3680-903F9F468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60488"/>
            <a:ext cx="7772400" cy="5027612"/>
          </a:xfrm>
        </p:spPr>
        <p:txBody>
          <a:bodyPr/>
          <a:lstStyle/>
          <a:p>
            <a:pPr eaLnBrk="1" hangingPunct="1"/>
            <a:r>
              <a:rPr lang="en-US" altLang="tr-TR">
                <a:cs typeface="Times New Roman" panose="02020603050405020304" pitchFamily="18" charset="0"/>
              </a:rPr>
              <a:t>UNICODE extends ASCII to 65,536 universal  characters codes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tr-TR">
                <a:cs typeface="Times New Roman" panose="02020603050405020304" pitchFamily="18" charset="0"/>
              </a:rPr>
              <a:t>For encoding characters in world languages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tr-TR">
                <a:cs typeface="Times New Roman" panose="02020603050405020304" pitchFamily="18" charset="0"/>
              </a:rPr>
              <a:t>Available in many modern applications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tr-TR">
                <a:cs typeface="Times New Roman" panose="02020603050405020304" pitchFamily="18" charset="0"/>
              </a:rPr>
              <a:t>2 byte (16-bit) code words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2EF0577-D27F-356E-2561-367561750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Converting data into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CA11D-C557-8753-9CD8-A7288E7AB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2989263"/>
            <a:ext cx="8280400" cy="3173412"/>
          </a:xfrm>
        </p:spPr>
        <p:txBody>
          <a:bodyPr/>
          <a:lstStyle/>
          <a:p>
            <a:pPr>
              <a:defRPr/>
            </a:pPr>
            <a:r>
              <a:rPr lang="en-US" dirty="0"/>
              <a:t>Data becomes information when it is applied to some purpose and adds value for the recipient. </a:t>
            </a:r>
            <a:endParaRPr lang="tr-TR" dirty="0"/>
          </a:p>
          <a:p>
            <a:pPr lvl="1">
              <a:defRPr/>
            </a:pPr>
            <a:r>
              <a:rPr lang="en-US" sz="2400" dirty="0"/>
              <a:t>For example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 set of raw sales figures</a:t>
            </a:r>
            <a:r>
              <a:rPr lang="en-US" sz="2400" dirty="0"/>
              <a:t> is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data</a:t>
            </a:r>
            <a:r>
              <a:rPr lang="en-US" sz="2400" dirty="0"/>
              <a:t>. </a:t>
            </a:r>
            <a:endParaRPr lang="tr-TR" sz="2400" dirty="0"/>
          </a:p>
          <a:p>
            <a:pPr lvl="2">
              <a:defRPr/>
            </a:pPr>
            <a:r>
              <a:rPr lang="en-US" sz="2000" dirty="0"/>
              <a:t>For the Sales Manager tasked with solving a problem of poor sales in one region, or deciding the future focus of a sales drive, the raw data needs to be processed into a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sales report</a:t>
            </a:r>
            <a:r>
              <a:rPr lang="en-US" sz="2000" dirty="0"/>
              <a:t>. </a:t>
            </a:r>
            <a:endParaRPr lang="tr-TR" sz="2000" dirty="0"/>
          </a:p>
          <a:p>
            <a:pPr lvl="1">
              <a:defRPr/>
            </a:pPr>
            <a:r>
              <a:rPr lang="en-US" sz="2400" dirty="0"/>
              <a:t>It is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the sales report </a:t>
            </a:r>
            <a:r>
              <a:rPr lang="en-US" sz="2400" dirty="0"/>
              <a:t>that provides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en-US" sz="2400" dirty="0"/>
              <a:t>.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182DC4E6-B444-D048-9423-70ED9A7CD8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0521031-7BEE-4D40-A10A-0F2B2341AAD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8</a:t>
            </a:fld>
            <a:endParaRPr kumimoji="0" lang="en-US" altLang="tr-TR" sz="12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912FF3-C24A-B24D-6FD7-BA3C599F7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052513"/>
            <a:ext cx="67691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3">
            <a:extLst>
              <a:ext uri="{FF2B5EF4-FFF2-40B4-BE49-F238E27FC236}">
                <a16:creationId xmlns:a16="http://schemas.microsoft.com/office/drawing/2014/main" id="{C1B6B9B7-354F-9660-A62C-9B4C7E4DCC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B986FA8-47CF-43F3-85FD-4A35FFBABB4A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80</a:t>
            </a:fld>
            <a:endParaRPr kumimoji="0" lang="en-US" altLang="tr-TR" sz="120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0DFB438A-D1C3-1477-6680-558F0C0B5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z="3600"/>
              <a:t>Warning: Conversion or Coding?</a:t>
            </a:r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A4257387-4F39-2C82-89C5-60A4E87E57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Times New Roman" panose="02020603050405020304" pitchFamily="18" charset="0"/>
              </a:rPr>
              <a:t>Do </a:t>
            </a:r>
            <a:r>
              <a:rPr 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NOT</a:t>
            </a:r>
            <a:r>
              <a:rPr lang="en-US" dirty="0">
                <a:cs typeface="Times New Roman" panose="02020603050405020304" pitchFamily="18" charset="0"/>
              </a:rPr>
              <a:t> mix up </a:t>
            </a:r>
            <a:r>
              <a:rPr lang="tr-TR" dirty="0"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conversion</a:t>
            </a:r>
            <a:r>
              <a:rPr lang="en-US" dirty="0">
                <a:cs typeface="Times New Roman" panose="02020603050405020304" pitchFamily="18" charset="0"/>
              </a:rPr>
              <a:t> of a decimal number to a binary number</a:t>
            </a:r>
            <a:r>
              <a:rPr lang="tr-TR" dirty="0">
                <a:cs typeface="Times New Roman" panose="02020603050405020304" pitchFamily="18" charset="0"/>
              </a:rPr>
              <a:t>"</a:t>
            </a:r>
            <a:r>
              <a:rPr lang="en-US" dirty="0">
                <a:cs typeface="Times New Roman" panose="02020603050405020304" pitchFamily="18" charset="0"/>
              </a:rPr>
              <a:t> with </a:t>
            </a:r>
            <a:r>
              <a:rPr lang="tr-TR" dirty="0">
                <a:cs typeface="Times New Roman" panose="02020603050405020304" pitchFamily="18" charset="0"/>
              </a:rPr>
              <a:t>"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coding</a:t>
            </a:r>
            <a:r>
              <a:rPr lang="en-US" dirty="0">
                <a:cs typeface="Times New Roman" panose="02020603050405020304" pitchFamily="18" charset="0"/>
              </a:rPr>
              <a:t> a decimal number with a </a:t>
            </a:r>
            <a:r>
              <a:rPr lang="tr-TR" dirty="0" err="1">
                <a:cs typeface="Times New Roman" panose="02020603050405020304" pitchFamily="18" charset="0"/>
              </a:rPr>
              <a:t>binary</a:t>
            </a:r>
            <a:r>
              <a:rPr lang="tr-TR" dirty="0">
                <a:cs typeface="Times New Roman" panose="02020603050405020304" pitchFamily="18" charset="0"/>
              </a:rPr>
              <a:t> </a:t>
            </a:r>
            <a:r>
              <a:rPr lang="tr-TR" dirty="0" err="1">
                <a:cs typeface="Times New Roman" panose="02020603050405020304" pitchFamily="18" charset="0"/>
              </a:rPr>
              <a:t>code</a:t>
            </a:r>
            <a:r>
              <a:rPr lang="tr-TR" dirty="0">
                <a:cs typeface="Times New Roman" panose="02020603050405020304" pitchFamily="18" charset="0"/>
              </a:rPr>
              <a:t>"</a:t>
            </a:r>
            <a:r>
              <a:rPr lang="en-US" dirty="0">
                <a:cs typeface="Times New Roman" panose="02020603050405020304" pitchFamily="18" charset="0"/>
              </a:rPr>
              <a:t>. </a:t>
            </a:r>
          </a:p>
          <a:p>
            <a:pPr eaLnBrk="1" hangingPunct="1">
              <a:defRPr/>
            </a:pPr>
            <a:r>
              <a:rPr lang="en-US" sz="4000" dirty="0">
                <a:cs typeface="Times New Roman" panose="02020603050405020304" pitchFamily="18" charset="0"/>
              </a:rPr>
              <a:t>13</a:t>
            </a:r>
            <a:r>
              <a:rPr lang="en-US" sz="4000" baseline="-25000" dirty="0">
                <a:cs typeface="Times New Roman" panose="02020603050405020304" pitchFamily="18" charset="0"/>
              </a:rPr>
              <a:t>10</a:t>
            </a:r>
            <a:r>
              <a:rPr lang="en-US" sz="4000" dirty="0">
                <a:cs typeface="Times New Roman" panose="02020603050405020304" pitchFamily="18" charset="0"/>
              </a:rPr>
              <a:t> = 1101</a:t>
            </a:r>
            <a:r>
              <a:rPr lang="en-US" sz="4000" baseline="-25000" dirty="0">
                <a:cs typeface="Times New Roman" panose="02020603050405020304" pitchFamily="18" charset="0"/>
              </a:rPr>
              <a:t>2</a:t>
            </a:r>
            <a:r>
              <a:rPr lang="en-US" sz="4000" dirty="0">
                <a:cs typeface="Times New Roman" panose="02020603050405020304" pitchFamily="18" charset="0"/>
              </a:rPr>
              <a:t> </a:t>
            </a:r>
            <a:endParaRPr lang="tr-TR" sz="4000" dirty="0">
              <a:cs typeface="Times New Roman" panose="02020603050405020304" pitchFamily="18" charset="0"/>
            </a:endParaRPr>
          </a:p>
          <a:p>
            <a:pPr lvl="1" eaLnBrk="1" hangingPunct="1">
              <a:defRPr/>
            </a:pPr>
            <a:r>
              <a:rPr lang="en-US" sz="3600" dirty="0">
                <a:cs typeface="Times New Roman" panose="02020603050405020304" pitchFamily="18" charset="0"/>
              </a:rPr>
              <a:t>This is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conversion</a:t>
            </a:r>
            <a:r>
              <a:rPr lang="en-US" sz="3600" dirty="0">
                <a:cs typeface="Times New Roman" panose="02020603050405020304" pitchFamily="18" charset="0"/>
              </a:rPr>
              <a:t> </a:t>
            </a:r>
            <a:endParaRPr lang="tr-TR" sz="3600" dirty="0">
              <a:cs typeface="Times New Roman" panose="02020603050405020304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sz="3600" dirty="0"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4000" dirty="0">
                <a:solidFill>
                  <a:srgbClr val="00B050"/>
                </a:solidFill>
                <a:cs typeface="Times New Roman" panose="02020603050405020304" pitchFamily="18" charset="0"/>
              </a:rPr>
              <a:t>1</a:t>
            </a:r>
            <a:r>
              <a:rPr lang="en-US" sz="4000" dirty="0">
                <a:solidFill>
                  <a:srgbClr val="FFCC00"/>
                </a:solidFill>
                <a:cs typeface="Times New Roman" panose="02020603050405020304" pitchFamily="18" charset="0"/>
              </a:rPr>
              <a:t>3</a:t>
            </a:r>
            <a:r>
              <a:rPr lang="en-US" sz="4000" dirty="0">
                <a:cs typeface="Times New Roman" panose="02020603050405020304" pitchFamily="18" charset="0"/>
              </a:rPr>
              <a:t>  </a:t>
            </a:r>
            <a:r>
              <a:rPr lang="en-US" sz="4000" dirty="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z="4000" dirty="0"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00B050"/>
                </a:solidFill>
                <a:cs typeface="Times New Roman" panose="02020603050405020304" pitchFamily="18" charset="0"/>
              </a:rPr>
              <a:t>0001</a:t>
            </a:r>
            <a:r>
              <a:rPr lang="tr-TR" sz="4000" dirty="0"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rgbClr val="FFCC00"/>
                </a:solidFill>
                <a:cs typeface="Times New Roman" panose="02020603050405020304" pitchFamily="18" charset="0"/>
              </a:rPr>
              <a:t>0011</a:t>
            </a:r>
            <a:r>
              <a:rPr lang="tr-TR" sz="4000" baseline="-25000" dirty="0">
                <a:cs typeface="Times New Roman" panose="02020603050405020304" pitchFamily="18" charset="0"/>
              </a:rPr>
              <a:t>BCD</a:t>
            </a:r>
          </a:p>
          <a:p>
            <a:pPr lvl="1" eaLnBrk="1" hangingPunct="1">
              <a:defRPr/>
            </a:pPr>
            <a:r>
              <a:rPr lang="en-US" sz="3600" dirty="0">
                <a:cs typeface="Times New Roman" panose="02020603050405020304" pitchFamily="18" charset="0"/>
              </a:rPr>
              <a:t>This is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coding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3">
            <a:extLst>
              <a:ext uri="{FF2B5EF4-FFF2-40B4-BE49-F238E27FC236}">
                <a16:creationId xmlns:a16="http://schemas.microsoft.com/office/drawing/2014/main" id="{DD084812-F8EB-8C52-8EDA-46CC7B37EB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CB41605F-B12B-4783-8B6D-205C199A175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81</a:t>
            </a:fld>
            <a:endParaRPr kumimoji="0" lang="en-US" altLang="tr-TR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66E06EAF-E4FA-9B8D-0E72-4976566CF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Another use for bits: Logic</a:t>
            </a:r>
          </a:p>
        </p:txBody>
      </p:sp>
      <p:sp>
        <p:nvSpPr>
          <p:cNvPr id="228356" name="Rectangle 4">
            <a:extLst>
              <a:ext uri="{FF2B5EF4-FFF2-40B4-BE49-F238E27FC236}">
                <a16:creationId xmlns:a16="http://schemas.microsoft.com/office/drawing/2014/main" id="{8533A9C9-7613-3779-C9BD-AA6A12575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497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2800"/>
              <a:t>Beyond numbers</a:t>
            </a:r>
          </a:p>
          <a:p>
            <a:pPr lvl="4" eaLnBrk="1" hangingPunct="1">
              <a:lnSpc>
                <a:spcPct val="90000"/>
              </a:lnSpc>
            </a:pPr>
            <a:endParaRPr lang="en-US" altLang="tr-TR" sz="1800"/>
          </a:p>
          <a:p>
            <a:pPr lvl="1" eaLnBrk="1" hangingPunct="1">
              <a:lnSpc>
                <a:spcPct val="90000"/>
              </a:lnSpc>
            </a:pPr>
            <a:r>
              <a:rPr lang="en-US" altLang="tr-TR" sz="2400" i="1"/>
              <a:t>logical variables</a:t>
            </a:r>
            <a:r>
              <a:rPr lang="en-US" altLang="tr-TR" sz="2400"/>
              <a:t> can be </a:t>
            </a:r>
            <a:r>
              <a:rPr lang="en-US" altLang="tr-TR" sz="2400" i="1">
                <a:solidFill>
                  <a:schemeClr val="accent1"/>
                </a:solidFill>
              </a:rPr>
              <a:t>true</a:t>
            </a:r>
            <a:r>
              <a:rPr lang="en-US" altLang="tr-TR" sz="2400" i="1"/>
              <a:t> </a:t>
            </a:r>
            <a:r>
              <a:rPr lang="en-US" altLang="tr-TR" sz="2400"/>
              <a:t>or</a:t>
            </a:r>
            <a:r>
              <a:rPr lang="en-US" altLang="tr-TR" sz="2400" i="1"/>
              <a:t> </a:t>
            </a:r>
            <a:r>
              <a:rPr lang="en-US" altLang="tr-TR" sz="2400" i="1">
                <a:solidFill>
                  <a:schemeClr val="accent1"/>
                </a:solidFill>
              </a:rPr>
              <a:t>false</a:t>
            </a:r>
            <a:r>
              <a:rPr lang="en-US" altLang="tr-TR" sz="2400"/>
              <a:t>,</a:t>
            </a:r>
            <a:r>
              <a:rPr lang="en-US" altLang="tr-TR" sz="2400" i="1"/>
              <a:t> </a:t>
            </a:r>
            <a:r>
              <a:rPr lang="en-US" altLang="tr-TR" sz="2400" i="1">
                <a:solidFill>
                  <a:schemeClr val="accent1"/>
                </a:solidFill>
              </a:rPr>
              <a:t>on</a:t>
            </a:r>
            <a:r>
              <a:rPr lang="en-US" altLang="tr-TR" sz="2400" i="1"/>
              <a:t> </a:t>
            </a:r>
            <a:r>
              <a:rPr lang="en-US" altLang="tr-TR" sz="2400"/>
              <a:t>or</a:t>
            </a:r>
            <a:r>
              <a:rPr lang="en-US" altLang="tr-TR" sz="2400" i="1"/>
              <a:t> </a:t>
            </a:r>
            <a:r>
              <a:rPr lang="en-US" altLang="tr-TR" sz="2400" i="1">
                <a:solidFill>
                  <a:schemeClr val="accent1"/>
                </a:solidFill>
              </a:rPr>
              <a:t>off</a:t>
            </a:r>
            <a:r>
              <a:rPr lang="en-US" altLang="tr-TR" sz="2400"/>
              <a:t>, etc., and so are readily represented by the binary system.</a:t>
            </a:r>
          </a:p>
          <a:p>
            <a:pPr lvl="4" eaLnBrk="1" hangingPunct="1">
              <a:lnSpc>
                <a:spcPct val="90000"/>
              </a:lnSpc>
            </a:pPr>
            <a:endParaRPr lang="en-US" altLang="tr-TR" sz="1800"/>
          </a:p>
          <a:p>
            <a:pPr lvl="1" eaLnBrk="1" hangingPunct="1">
              <a:lnSpc>
                <a:spcPct val="90000"/>
              </a:lnSpc>
            </a:pPr>
            <a:r>
              <a:rPr lang="en-US" altLang="tr-TR" sz="2400"/>
              <a:t>A logical variable A can take the values </a:t>
            </a:r>
            <a:r>
              <a:rPr lang="en-US" altLang="tr-TR" sz="2400" i="1">
                <a:solidFill>
                  <a:schemeClr val="accent1"/>
                </a:solidFill>
              </a:rPr>
              <a:t>false = 0</a:t>
            </a:r>
            <a:r>
              <a:rPr lang="en-US" altLang="tr-TR" sz="2400">
                <a:solidFill>
                  <a:schemeClr val="accent1"/>
                </a:solidFill>
              </a:rPr>
              <a:t> </a:t>
            </a:r>
            <a:r>
              <a:rPr lang="en-US" altLang="tr-TR" sz="2400"/>
              <a:t>or </a:t>
            </a:r>
            <a:r>
              <a:rPr lang="en-US" altLang="tr-TR" sz="2400" i="1">
                <a:solidFill>
                  <a:schemeClr val="accent1"/>
                </a:solidFill>
              </a:rPr>
              <a:t>true = 1</a:t>
            </a:r>
            <a:r>
              <a:rPr lang="en-US" altLang="tr-TR" sz="2400">
                <a:solidFill>
                  <a:schemeClr val="accent1"/>
                </a:solidFill>
              </a:rPr>
              <a:t> </a:t>
            </a:r>
            <a:r>
              <a:rPr lang="en-US" altLang="tr-TR" sz="2400"/>
              <a:t>only.</a:t>
            </a:r>
          </a:p>
          <a:p>
            <a:pPr lvl="4" eaLnBrk="1" hangingPunct="1">
              <a:lnSpc>
                <a:spcPct val="90000"/>
              </a:lnSpc>
            </a:pPr>
            <a:endParaRPr lang="en-US" altLang="tr-TR" sz="1800"/>
          </a:p>
          <a:p>
            <a:pPr lvl="1" eaLnBrk="1" hangingPunct="1">
              <a:lnSpc>
                <a:spcPct val="90000"/>
              </a:lnSpc>
            </a:pPr>
            <a:r>
              <a:rPr lang="en-US" altLang="tr-TR" sz="2400"/>
              <a:t>The manipulation of logical variables is known as </a:t>
            </a:r>
            <a:r>
              <a:rPr lang="en-US" altLang="tr-TR" sz="2400">
                <a:solidFill>
                  <a:schemeClr val="accent1"/>
                </a:solidFill>
              </a:rPr>
              <a:t>Boolean Algebra</a:t>
            </a:r>
            <a:r>
              <a:rPr lang="en-US" altLang="tr-TR" sz="2400"/>
              <a:t>, and has its own set of operations </a:t>
            </a:r>
            <a:endParaRPr lang="tr-TR" altLang="tr-TR" sz="2400"/>
          </a:p>
          <a:p>
            <a:pPr lvl="2" eaLnBrk="1" hangingPunct="1">
              <a:lnSpc>
                <a:spcPct val="90000"/>
              </a:lnSpc>
            </a:pPr>
            <a:r>
              <a:rPr lang="en-US" altLang="tr-TR" sz="2000"/>
              <a:t>which are not to be confused with the arithmetical operations.</a:t>
            </a:r>
          </a:p>
          <a:p>
            <a:pPr lvl="4" eaLnBrk="1" hangingPunct="1">
              <a:lnSpc>
                <a:spcPct val="90000"/>
              </a:lnSpc>
            </a:pPr>
            <a:endParaRPr lang="en-US" altLang="tr-TR" sz="1800"/>
          </a:p>
          <a:p>
            <a:pPr lvl="1" eaLnBrk="1" hangingPunct="1">
              <a:lnSpc>
                <a:spcPct val="90000"/>
              </a:lnSpc>
            </a:pPr>
            <a:r>
              <a:rPr lang="en-US" altLang="tr-TR" sz="2400"/>
              <a:t>Some basic operations: NOT, AND, OR, XOR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8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8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8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8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3">
            <a:extLst>
              <a:ext uri="{FF2B5EF4-FFF2-40B4-BE49-F238E27FC236}">
                <a16:creationId xmlns:a16="http://schemas.microsoft.com/office/drawing/2014/main" id="{2161971F-229D-4AE5-B9EE-9E1CC06BAE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0D1BF7D4-BF1B-44E8-BF22-8ABD01DA6FD5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82</a:t>
            </a:fld>
            <a:endParaRPr kumimoji="0" lang="en-US" altLang="tr-TR" sz="120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73EB30B3-9B48-854D-5876-57D911BE3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Basic Logic Operations</a:t>
            </a:r>
          </a:p>
        </p:txBody>
      </p:sp>
      <p:graphicFrame>
        <p:nvGraphicFramePr>
          <p:cNvPr id="229464" name="Group 88">
            <a:extLst>
              <a:ext uri="{FF2B5EF4-FFF2-40B4-BE49-F238E27FC236}">
                <a16:creationId xmlns:a16="http://schemas.microsoft.com/office/drawing/2014/main" id="{06D4846E-1251-F241-19AC-E995D15C4A09}"/>
              </a:ext>
            </a:extLst>
          </p:cNvPr>
          <p:cNvGraphicFramePr>
            <a:graphicFrameLocks noGrp="1"/>
          </p:cNvGraphicFramePr>
          <p:nvPr/>
        </p:nvGraphicFramePr>
        <p:xfrm>
          <a:off x="3273425" y="1196975"/>
          <a:ext cx="1858963" cy="3108325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054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.</a:t>
                      </a: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9468" name="Group 92">
            <a:extLst>
              <a:ext uri="{FF2B5EF4-FFF2-40B4-BE49-F238E27FC236}">
                <a16:creationId xmlns:a16="http://schemas.microsoft.com/office/drawing/2014/main" id="{D53E7231-C795-18B2-850B-68D8AD55B132}"/>
              </a:ext>
            </a:extLst>
          </p:cNvPr>
          <p:cNvGraphicFramePr>
            <a:graphicFrameLocks noGrp="1"/>
          </p:cNvGraphicFramePr>
          <p:nvPr/>
        </p:nvGraphicFramePr>
        <p:xfrm>
          <a:off x="5854700" y="1196975"/>
          <a:ext cx="1858963" cy="3108325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054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+</a:t>
                      </a: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9466" name="Group 90">
            <a:extLst>
              <a:ext uri="{FF2B5EF4-FFF2-40B4-BE49-F238E27FC236}">
                <a16:creationId xmlns:a16="http://schemas.microsoft.com/office/drawing/2014/main" id="{D17E9085-349C-181A-B0C3-BF03273E5412}"/>
              </a:ext>
            </a:extLst>
          </p:cNvPr>
          <p:cNvGraphicFramePr>
            <a:graphicFrameLocks noGrp="1"/>
          </p:cNvGraphicFramePr>
          <p:nvPr/>
        </p:nvGraphicFramePr>
        <p:xfrm>
          <a:off x="1074738" y="1341438"/>
          <a:ext cx="1381125" cy="2073275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1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NOT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4" marB="4573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4" marB="45734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A'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34" marB="45734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4" marB="4573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34" marB="4573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9462" name="Text Box 86">
            <a:extLst>
              <a:ext uri="{FF2B5EF4-FFF2-40B4-BE49-F238E27FC236}">
                <a16:creationId xmlns:a16="http://schemas.microsoft.com/office/drawing/2014/main" id="{433674C8-EAF6-D0B3-7A69-F80EA96DF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763588"/>
            <a:ext cx="55832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 marL="173038" indent="-173038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75000"/>
              <a:buFont typeface="Wingdings" panose="05000000000000000000" pitchFamily="2" charset="2"/>
              <a:buChar char="l"/>
            </a:pPr>
            <a:r>
              <a:rPr kumimoji="0" lang="en-US" altLang="tr-TR" sz="2800">
                <a:latin typeface="Arial" panose="020B0604020202020204" pitchFamily="34" charset="0"/>
              </a:rPr>
              <a:t>Truth Tables of Basic Operations</a:t>
            </a:r>
            <a:endParaRPr kumimoji="0" lang="en-US" altLang="tr-TR" sz="3000">
              <a:latin typeface="Arial" panose="020B0604020202020204" pitchFamily="34" charset="0"/>
            </a:endParaRPr>
          </a:p>
        </p:txBody>
      </p:sp>
      <p:sp>
        <p:nvSpPr>
          <p:cNvPr id="229463" name="Line 87">
            <a:extLst>
              <a:ext uri="{FF2B5EF4-FFF2-40B4-BE49-F238E27FC236}">
                <a16:creationId xmlns:a16="http://schemas.microsoft.com/office/drawing/2014/main" id="{536646C7-0039-D9BD-5B30-E35084827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4868863"/>
            <a:ext cx="215900" cy="1587"/>
          </a:xfrm>
          <a:prstGeom prst="line">
            <a:avLst/>
          </a:prstGeom>
          <a:noFill/>
          <a:ln w="47625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tr-TR"/>
          </a:p>
        </p:txBody>
      </p:sp>
      <p:sp>
        <p:nvSpPr>
          <p:cNvPr id="229467" name="Rectangle 91">
            <a:extLst>
              <a:ext uri="{FF2B5EF4-FFF2-40B4-BE49-F238E27FC236}">
                <a16:creationId xmlns:a16="http://schemas.microsoft.com/office/drawing/2014/main" id="{3DC9F6A3-C5A8-BD86-485C-BFD42E2CA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4292600"/>
            <a:ext cx="8280400" cy="2098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/>
              <a:t>Equivalent Notations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/>
              <a:t>not A = A</a:t>
            </a:r>
            <a:r>
              <a:rPr lang="en-US" altLang="tr-TR">
                <a:cs typeface="Times New Roman" panose="02020603050405020304" pitchFamily="18" charset="0"/>
              </a:rPr>
              <a:t>'</a:t>
            </a:r>
            <a:r>
              <a:rPr lang="en-US" altLang="tr-TR"/>
              <a:t> = 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/>
              <a:t>A and B = A.B = A</a:t>
            </a:r>
            <a:r>
              <a:rPr lang="en-US" altLang="tr-TR">
                <a:sym typeface="Symbol" panose="05050102010706020507" pitchFamily="18" charset="2"/>
              </a:rPr>
              <a:t>B = A intersection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r-TR">
                <a:sym typeface="Symbol" panose="05050102010706020507" pitchFamily="18" charset="2"/>
              </a:rPr>
              <a:t>A or B = A+B = AB = A union B</a:t>
            </a:r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2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62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3">
            <a:extLst>
              <a:ext uri="{FF2B5EF4-FFF2-40B4-BE49-F238E27FC236}">
                <a16:creationId xmlns:a16="http://schemas.microsoft.com/office/drawing/2014/main" id="{65C6D7A7-B8A2-FD7E-04BE-4C14405993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9DF68E5-22A2-434E-A6CB-AB7986193975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83</a:t>
            </a:fld>
            <a:endParaRPr kumimoji="0" lang="en-US" altLang="tr-TR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FC5B08FF-298F-C27B-0481-0F1C9AB7F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/>
              <a:t>More Logic Operations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72B171A8-9741-E859-3AEC-56D68B5CC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5450" y="4954588"/>
            <a:ext cx="8240713" cy="1019175"/>
          </a:xfrm>
        </p:spPr>
        <p:txBody>
          <a:bodyPr/>
          <a:lstStyle/>
          <a:p>
            <a:pPr marL="635000" lvl="1" indent="-230188" eaLnBrk="1" hangingPunct="1">
              <a:lnSpc>
                <a:spcPct val="120000"/>
              </a:lnSpc>
            </a:pPr>
            <a:r>
              <a:rPr lang="en-US" altLang="tr-TR" sz="2400"/>
              <a:t>Exclusive OR (XOR): either A or B is 1, not both</a:t>
            </a:r>
          </a:p>
          <a:p>
            <a:pPr marL="635000" lvl="1" indent="-230188" eaLnBrk="1" hangingPunct="1">
              <a:lnSpc>
                <a:spcPct val="120000"/>
              </a:lnSpc>
            </a:pPr>
            <a:r>
              <a:rPr lang="en-US" altLang="tr-TR" sz="2400"/>
              <a:t>A</a:t>
            </a:r>
            <a:r>
              <a:rPr lang="en-US" altLang="tr-TR" sz="2400">
                <a:sym typeface="Symbol" panose="05050102010706020507" pitchFamily="18" charset="2"/>
              </a:rPr>
              <a:t></a:t>
            </a:r>
            <a:r>
              <a:rPr lang="en-US" altLang="tr-TR" sz="2400"/>
              <a:t>B = A.B</a:t>
            </a:r>
            <a:r>
              <a:rPr lang="en-US" altLang="tr-TR" sz="2400">
                <a:cs typeface="Times New Roman" panose="02020603050405020304" pitchFamily="18" charset="0"/>
              </a:rPr>
              <a:t>'</a:t>
            </a:r>
            <a:r>
              <a:rPr lang="en-US" altLang="tr-TR" sz="2400"/>
              <a:t> + A</a:t>
            </a:r>
            <a:r>
              <a:rPr lang="en-US" altLang="tr-TR" sz="2400">
                <a:cs typeface="Times New Roman" panose="02020603050405020304" pitchFamily="18" charset="0"/>
              </a:rPr>
              <a:t>'</a:t>
            </a:r>
            <a:r>
              <a:rPr lang="en-US" altLang="tr-TR" sz="2400"/>
              <a:t>.B</a:t>
            </a:r>
          </a:p>
        </p:txBody>
      </p:sp>
      <p:graphicFrame>
        <p:nvGraphicFramePr>
          <p:cNvPr id="230474" name="Group 74">
            <a:extLst>
              <a:ext uri="{FF2B5EF4-FFF2-40B4-BE49-F238E27FC236}">
                <a16:creationId xmlns:a16="http://schemas.microsoft.com/office/drawing/2014/main" id="{F78FC6EE-5019-9AE2-57A3-EBDF3B0A7041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1336675"/>
          <a:ext cx="2390775" cy="3108325"/>
        </p:xfrm>
        <a:graphic>
          <a:graphicData uri="http://schemas.openxmlformats.org/drawingml/2006/table">
            <a:tbl>
              <a:tblPr/>
              <a:tblGrid>
                <a:gridCol w="61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054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XOR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</a:t>
                      </a: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0475" name="Group 75">
            <a:extLst>
              <a:ext uri="{FF2B5EF4-FFF2-40B4-BE49-F238E27FC236}">
                <a16:creationId xmlns:a16="http://schemas.microsoft.com/office/drawing/2014/main" id="{D9EFF6FE-F382-1002-5E3C-81C9943F9128}"/>
              </a:ext>
            </a:extLst>
          </p:cNvPr>
          <p:cNvGraphicFramePr>
            <a:graphicFrameLocks noGrp="1"/>
          </p:cNvGraphicFramePr>
          <p:nvPr/>
        </p:nvGraphicFramePr>
        <p:xfrm>
          <a:off x="4394200" y="1336675"/>
          <a:ext cx="3057525" cy="3108325"/>
        </p:xfrm>
        <a:graphic>
          <a:graphicData uri="http://schemas.openxmlformats.org/drawingml/2006/table">
            <a:tbl>
              <a:tblPr/>
              <a:tblGrid>
                <a:gridCol w="7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054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XNOR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</a:t>
                      </a: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</a:t>
                      </a: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B)</a:t>
                      </a:r>
                      <a:r>
                        <a:rPr kumimoji="1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9" marB="4567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721FC5FB-491E-82A4-5E54-E1250AE81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Converting data into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C294F-7F64-E7DD-F0A0-99422A2974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/>
              <a:t>Collecting data is expensive </a:t>
            </a:r>
            <a:endParaRPr lang="tr-TR" altLang="tr-TR"/>
          </a:p>
          <a:p>
            <a:pPr lvl="1"/>
            <a:r>
              <a:rPr lang="en-US" altLang="tr-TR"/>
              <a:t>you need to be very clear about why you need it and how you plan to use it. </a:t>
            </a:r>
            <a:endParaRPr lang="tr-TR" altLang="tr-TR"/>
          </a:p>
          <a:p>
            <a:pPr lvl="1"/>
            <a:r>
              <a:rPr lang="en-US" altLang="tr-TR"/>
              <a:t>One of the main reasons that organisations collect data is to monitor and improve performance. </a:t>
            </a:r>
            <a:endParaRPr lang="tr-TR" altLang="tr-TR"/>
          </a:p>
          <a:p>
            <a:pPr lvl="2"/>
            <a:r>
              <a:rPr lang="en-US" altLang="tr-TR"/>
              <a:t>if you are to have the information you need for control and performance improvement, you need to:</a:t>
            </a:r>
          </a:p>
          <a:p>
            <a:pPr lvl="3"/>
            <a:r>
              <a:rPr lang="en-US" altLang="tr-TR"/>
              <a:t>collect data on the indicators that really do affect performance</a:t>
            </a:r>
          </a:p>
          <a:p>
            <a:pPr lvl="3"/>
            <a:r>
              <a:rPr lang="en-US" altLang="tr-TR"/>
              <a:t>collect data reliably and regularly</a:t>
            </a:r>
          </a:p>
          <a:p>
            <a:pPr lvl="3"/>
            <a:r>
              <a:rPr lang="en-US" altLang="tr-TR"/>
              <a:t>be able to convert data into the information you need.</a:t>
            </a:r>
            <a:endParaRPr lang="tr-TR" altLang="tr-TR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2A4D6D1C-7330-99C7-8A04-327112E9A2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6D0A7FC-E655-47EE-A4F6-EBC1BC7555F5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9</a:t>
            </a:fld>
            <a:endParaRPr kumimoji="0" lang="en-US" altLang="tr-TR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3235</TotalTime>
  <Words>5588</Words>
  <Application>Microsoft Office PowerPoint</Application>
  <PresentationFormat>Letter Paper (8.5x11 in)</PresentationFormat>
  <Paragraphs>919</Paragraphs>
  <Slides>83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92" baseType="lpstr">
      <vt:lpstr>Arial</vt:lpstr>
      <vt:lpstr>Monotype Sorts</vt:lpstr>
      <vt:lpstr>Symbol</vt:lpstr>
      <vt:lpstr>Times New Roman</vt:lpstr>
      <vt:lpstr>Wingdings</vt:lpstr>
      <vt:lpstr>Bahcesehir master slide</vt:lpstr>
      <vt:lpstr>1_Bahcesehir master slide</vt:lpstr>
      <vt:lpstr>2_Bahcesehir master slide</vt:lpstr>
      <vt:lpstr>Equation</vt:lpstr>
      <vt:lpstr>Data Mining</vt:lpstr>
      <vt:lpstr>Data Mining</vt:lpstr>
      <vt:lpstr>Informatics</vt:lpstr>
      <vt:lpstr>Informatics - Etymology</vt:lpstr>
      <vt:lpstr>Informatics - Etymology</vt:lpstr>
      <vt:lpstr>Data - Information - Knowledge</vt:lpstr>
      <vt:lpstr>Data - Information - Knowledge</vt:lpstr>
      <vt:lpstr>Converting data into information</vt:lpstr>
      <vt:lpstr>Converting data into information</vt:lpstr>
      <vt:lpstr>Converting data into information</vt:lpstr>
      <vt:lpstr>Converting data into information</vt:lpstr>
      <vt:lpstr>Converting information to knowledge</vt:lpstr>
      <vt:lpstr>Converting information to knowledge</vt:lpstr>
      <vt:lpstr>Converting information to knowledge</vt:lpstr>
      <vt:lpstr>Analysis</vt:lpstr>
      <vt:lpstr>Definition(s) of system</vt:lpstr>
      <vt:lpstr>Definition(s) of system</vt:lpstr>
      <vt:lpstr>Definition(s) of system</vt:lpstr>
      <vt:lpstr>Definition(s) of system</vt:lpstr>
      <vt:lpstr>A systems model</vt:lpstr>
      <vt:lpstr>Information Systems</vt:lpstr>
      <vt:lpstr>Information Technology </vt:lpstr>
      <vt:lpstr>Digital System</vt:lpstr>
      <vt:lpstr>A Digital Computer Example</vt:lpstr>
      <vt:lpstr>Signal</vt:lpstr>
      <vt:lpstr>A typical measurement system</vt:lpstr>
      <vt:lpstr>Transducers</vt:lpstr>
      <vt:lpstr>PowerPoint Presentation</vt:lpstr>
      <vt:lpstr>PowerPoint Presentation</vt:lpstr>
      <vt:lpstr>Signal Encoding: Analog-to Digital Conversion</vt:lpstr>
      <vt:lpstr>Analog-to Digital Conversion</vt:lpstr>
      <vt:lpstr>PowerPoint Presentation</vt:lpstr>
      <vt:lpstr>Sampling</vt:lpstr>
      <vt:lpstr>Sampling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Quantization</vt:lpstr>
      <vt:lpstr>Quantization Levels</vt:lpstr>
      <vt:lpstr>Quantization Zones</vt:lpstr>
      <vt:lpstr>Assigning Codes to Zones</vt:lpstr>
      <vt:lpstr>PowerPoint Presentation</vt:lpstr>
      <vt:lpstr>Quantization Error</vt:lpstr>
      <vt:lpstr>Analog-to-digital Conversion</vt:lpstr>
      <vt:lpstr>Sampling related concepts</vt:lpstr>
      <vt:lpstr>Steps for digitization/reconstruction of a signal</vt:lpstr>
      <vt:lpstr>Digital data: end product of A/D conversion and related concepts</vt:lpstr>
      <vt:lpstr>PowerPoint Presentation</vt:lpstr>
      <vt:lpstr>Measures of capacity and speed in Computers</vt:lpstr>
      <vt:lpstr>Example</vt:lpstr>
      <vt:lpstr>Measures of time and space</vt:lpstr>
      <vt:lpstr>Data types</vt:lpstr>
      <vt:lpstr>What kinds of data do we need to represent?</vt:lpstr>
      <vt:lpstr>Number Systems – Representation</vt:lpstr>
      <vt:lpstr>Decimal Numbers</vt:lpstr>
      <vt:lpstr>Decimal Numbers</vt:lpstr>
      <vt:lpstr>Unsigned Binary Integers</vt:lpstr>
      <vt:lpstr>Signed Binary Integers  -2s Complement representation-</vt:lpstr>
      <vt:lpstr>Limitations of integer representations</vt:lpstr>
      <vt:lpstr>Real numbers</vt:lpstr>
      <vt:lpstr>Real numbers in binary </vt:lpstr>
      <vt:lpstr>IEEE-754 fp numbers - 1</vt:lpstr>
      <vt:lpstr>IEEE-754 fp numbers - 2</vt:lpstr>
      <vt:lpstr>IEEE-754 fp numbers - 3</vt:lpstr>
      <vt:lpstr>Binary Numbers and Binary Coding</vt:lpstr>
      <vt:lpstr>Non-numeric Binary Codes</vt:lpstr>
      <vt:lpstr>Number of Bits Required</vt:lpstr>
      <vt:lpstr>Number of Elements Represented</vt:lpstr>
      <vt:lpstr>Binary Coded Decimal (BCD)</vt:lpstr>
      <vt:lpstr>Error-Detection Codes</vt:lpstr>
      <vt:lpstr>4-Bit Parity Code Example</vt:lpstr>
      <vt:lpstr>ASCII Character Codes</vt:lpstr>
      <vt:lpstr>ASCII Properties</vt:lpstr>
      <vt:lpstr>UNICODE</vt:lpstr>
      <vt:lpstr>Warning: Conversion or Coding?</vt:lpstr>
      <vt:lpstr>Another use for bits: Logic</vt:lpstr>
      <vt:lpstr>Basic Logic Operations</vt:lpstr>
      <vt:lpstr>More Logic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260</cp:revision>
  <dcterms:created xsi:type="dcterms:W3CDTF">2004-11-05T11:30:37Z</dcterms:created>
  <dcterms:modified xsi:type="dcterms:W3CDTF">2022-10-09T20:32:06Z</dcterms:modified>
</cp:coreProperties>
</file>